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6"/>
  </p:notesMasterIdLst>
  <p:handoutMasterIdLst>
    <p:handoutMasterId r:id="rId17"/>
  </p:handoutMasterIdLst>
  <p:sldIdLst>
    <p:sldId id="284" r:id="rId5"/>
    <p:sldId id="274" r:id="rId6"/>
    <p:sldId id="311" r:id="rId7"/>
    <p:sldId id="309" r:id="rId8"/>
    <p:sldId id="286" r:id="rId9"/>
    <p:sldId id="316" r:id="rId10"/>
    <p:sldId id="275" r:id="rId11"/>
    <p:sldId id="317" r:id="rId12"/>
    <p:sldId id="322" r:id="rId13"/>
    <p:sldId id="306" r:id="rId14"/>
    <p:sldId id="32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7ED0"/>
    <a:srgbClr val="F3F303"/>
    <a:srgbClr val="2D3A84"/>
    <a:srgbClr val="9E6958"/>
    <a:srgbClr val="1201F5"/>
    <a:srgbClr val="C234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15" autoAdjust="0"/>
    <p:restoredTop sz="97112" autoAdjust="0"/>
  </p:normalViewPr>
  <p:slideViewPr>
    <p:cSldViewPr>
      <p:cViewPr varScale="1">
        <p:scale>
          <a:sx n="95" d="100"/>
          <a:sy n="95" d="100"/>
        </p:scale>
        <p:origin x="-1160" y="-10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9BAD9D8-C953-2249-BC3D-BF1566D9F9A1}" type="datetimeFigureOut">
              <a:rPr lang="en-US" smtClean="0"/>
              <a:t>04/07/18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0F79E91-97BD-9A4C-9236-68158DB8EBFC}" type="slidenum">
              <a:rPr lang="en-US" smtClean="0"/>
              <a:t>‹#›</a:t>
            </a:fld>
            <a:endParaRPr lang="en-US"/>
          </a:p>
        </p:txBody>
      </p:sp>
    </p:spTree>
    <p:extLst>
      <p:ext uri="{BB962C8B-B14F-4D97-AF65-F5344CB8AC3E}">
        <p14:creationId xmlns:p14="http://schemas.microsoft.com/office/powerpoint/2010/main" val="9741080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E23045-62E1-423E-95BD-74C8F6DDECBF}" type="datetimeFigureOut">
              <a:rPr lang="en-GB" smtClean="0"/>
              <a:t>04/07/18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49D360-123F-4A65-95FD-0405FD1E1B02}" type="slidenum">
              <a:rPr lang="en-GB" smtClean="0"/>
              <a:t>‹#›</a:t>
            </a:fld>
            <a:endParaRPr lang="en-GB"/>
          </a:p>
        </p:txBody>
      </p:sp>
    </p:spTree>
    <p:extLst>
      <p:ext uri="{BB962C8B-B14F-4D97-AF65-F5344CB8AC3E}">
        <p14:creationId xmlns:p14="http://schemas.microsoft.com/office/powerpoint/2010/main" val="35464028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Relationship Id="rId15" Type="http://schemas.openxmlformats.org/officeDocument/2006/relationships/image" Target="../media/image14.png"/><Relationship Id="rId16" Type="http://schemas.openxmlformats.org/officeDocument/2006/relationships/image" Target="../media/image15.png"/><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016" y="3096"/>
            <a:ext cx="9149016" cy="6858000"/>
          </a:xfrm>
          <a:prstGeom prst="rect">
            <a:avLst/>
          </a:prstGeom>
        </p:spPr>
      </p:pic>
      <p:sp>
        <p:nvSpPr>
          <p:cNvPr id="2" name="Title 1"/>
          <p:cNvSpPr>
            <a:spLocks noGrp="1"/>
          </p:cNvSpPr>
          <p:nvPr>
            <p:ph type="ctrTitle"/>
          </p:nvPr>
        </p:nvSpPr>
        <p:spPr>
          <a:xfrm>
            <a:off x="2195736" y="2132856"/>
            <a:ext cx="6624736" cy="932745"/>
          </a:xfrm>
        </p:spPr>
        <p:txBody>
          <a:bodyPr>
            <a:normAutofit/>
          </a:bodyPr>
          <a:lstStyle>
            <a:lvl1pPr algn="l">
              <a:defRPr sz="2800" b="1">
                <a:solidFill>
                  <a:schemeClr val="bg1"/>
                </a:solidFill>
              </a:defRPr>
            </a:lvl1pPr>
          </a:lstStyle>
          <a:p>
            <a:r>
              <a:rPr lang="en-US" dirty="0"/>
              <a:t>Click to edit Master title style</a:t>
            </a:r>
            <a:endParaRPr lang="en-GB" dirty="0"/>
          </a:p>
        </p:txBody>
      </p:sp>
      <p:sp>
        <p:nvSpPr>
          <p:cNvPr id="3" name="Subtitle 2"/>
          <p:cNvSpPr>
            <a:spLocks noGrp="1"/>
          </p:cNvSpPr>
          <p:nvPr>
            <p:ph type="subTitle" idx="1" hasCustomPrompt="1"/>
          </p:nvPr>
        </p:nvSpPr>
        <p:spPr>
          <a:xfrm>
            <a:off x="2195736" y="3180161"/>
            <a:ext cx="6624735" cy="464863"/>
          </a:xfrm>
        </p:spPr>
        <p:txBody>
          <a:bodyPr>
            <a:normAutofit/>
          </a:bodyPr>
          <a:lstStyle>
            <a:lvl1pPr marL="0" indent="0" algn="l">
              <a:buNone/>
              <a:defRPr sz="1400" baseline="0">
                <a:solidFill>
                  <a:srgbClr val="FFC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author / institute</a:t>
            </a:r>
            <a:r>
              <a:rPr lang="en-GB" dirty="0"/>
              <a:t> and occasion</a:t>
            </a:r>
            <a:endParaRPr lang="en-US" dirty="0"/>
          </a:p>
        </p:txBody>
      </p:sp>
      <p:sp>
        <p:nvSpPr>
          <p:cNvPr id="8" name="Rectangle 3"/>
          <p:cNvSpPr>
            <a:spLocks noChangeArrowheads="1"/>
          </p:cNvSpPr>
          <p:nvPr userDrawn="1"/>
        </p:nvSpPr>
        <p:spPr bwMode="auto">
          <a:xfrm>
            <a:off x="395535" y="182234"/>
            <a:ext cx="2562671"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en-US" sz="2200" dirty="0">
                <a:solidFill>
                  <a:srgbClr val="3399FF"/>
                </a:solidFill>
                <a:latin typeface="Arial Narrow" pitchFamily="34" charset="0"/>
              </a:rPr>
              <a:t>EUROPEAN</a:t>
            </a:r>
          </a:p>
          <a:p>
            <a:r>
              <a:rPr lang="en-GB" altLang="en-US" sz="2200" dirty="0">
                <a:solidFill>
                  <a:srgbClr val="33CCFF"/>
                </a:solidFill>
                <a:latin typeface="Arial Narrow" pitchFamily="34" charset="0"/>
              </a:rPr>
              <a:t>PLASMA RESEARCH</a:t>
            </a:r>
          </a:p>
          <a:p>
            <a:r>
              <a:rPr lang="en-GB" altLang="en-US" sz="2200" dirty="0">
                <a:solidFill>
                  <a:srgbClr val="33CCFF"/>
                </a:solidFill>
                <a:latin typeface="Arial Narrow" pitchFamily="34" charset="0"/>
              </a:rPr>
              <a:t>ACCELERATOR WITH</a:t>
            </a:r>
          </a:p>
          <a:p>
            <a:r>
              <a:rPr lang="en-GB" altLang="en-US" sz="2200" dirty="0">
                <a:solidFill>
                  <a:schemeClr val="bg1"/>
                </a:solidFill>
                <a:latin typeface="Arial Narrow" pitchFamily="34" charset="0"/>
              </a:rPr>
              <a:t>EXCELLENCE IN</a:t>
            </a:r>
          </a:p>
          <a:p>
            <a:r>
              <a:rPr lang="en-GB" altLang="en-US" sz="2200" dirty="0">
                <a:solidFill>
                  <a:schemeClr val="bg1"/>
                </a:solidFill>
                <a:latin typeface="Arial Narrow" pitchFamily="34" charset="0"/>
              </a:rPr>
              <a:t>APPLICATIONS</a:t>
            </a:r>
          </a:p>
        </p:txBody>
      </p:sp>
      <p:sp>
        <p:nvSpPr>
          <p:cNvPr id="29" name="TextBox 28"/>
          <p:cNvSpPr txBox="1"/>
          <p:nvPr userDrawn="1"/>
        </p:nvSpPr>
        <p:spPr>
          <a:xfrm>
            <a:off x="902493" y="6439390"/>
            <a:ext cx="3309467" cy="338554"/>
          </a:xfrm>
          <a:prstGeom prst="rect">
            <a:avLst/>
          </a:prstGeom>
          <a:noFill/>
        </p:spPr>
        <p:txBody>
          <a:bodyPr wrap="square" rtlCol="0">
            <a:spAutoFit/>
          </a:bodyPr>
          <a:lstStyle/>
          <a:p>
            <a:r>
              <a:rPr lang="en-GB" sz="800" dirty="0">
                <a:solidFill>
                  <a:schemeClr val="bg1"/>
                </a:solidFill>
              </a:rPr>
              <a:t>This project has received funding from the European Union’s Horizon 2020 research and innovation programme under grant agreement No 653782.</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914228" y="295559"/>
            <a:ext cx="2788151" cy="1261233"/>
          </a:xfrm>
          <a:prstGeom prst="rect">
            <a:avLst/>
          </a:prstGeom>
        </p:spPr>
      </p:pic>
      <p:pic>
        <p:nvPicPr>
          <p:cNvPr id="44" name="Picture 43"/>
          <p:cNvPicPr>
            <a:picLocks/>
          </p:cNvPicPr>
          <p:nvPr userDrawn="1"/>
        </p:nvPicPr>
        <p:blipFill>
          <a:blip r:embed="rId4" cstate="screen">
            <a:extLst>
              <a:ext uri="{28A0092B-C50C-407E-A947-70E740481C1C}">
                <a14:useLocalDpi xmlns:a14="http://schemas.microsoft.com/office/drawing/2010/main"/>
              </a:ext>
            </a:extLst>
          </a:blip>
          <a:stretch>
            <a:fillRect/>
          </a:stretch>
        </p:blipFill>
        <p:spPr>
          <a:xfrm>
            <a:off x="368104" y="6453035"/>
            <a:ext cx="472110" cy="288333"/>
          </a:xfrm>
          <a:prstGeom prst="rect">
            <a:avLst/>
          </a:prstGeom>
          <a:ln>
            <a:noFill/>
          </a:ln>
          <a:effectLst>
            <a:outerShdw blurRad="292100" dist="139700" dir="2700000" algn="tl" rotWithShape="0">
              <a:srgbClr val="333333">
                <a:alpha val="65000"/>
              </a:srgbClr>
            </a:outerShdw>
          </a:effectLst>
        </p:spPr>
      </p:pic>
      <p:grpSp>
        <p:nvGrpSpPr>
          <p:cNvPr id="13" name="Group 12"/>
          <p:cNvGrpSpPr/>
          <p:nvPr userDrawn="1"/>
        </p:nvGrpSpPr>
        <p:grpSpPr>
          <a:xfrm>
            <a:off x="251520" y="5229198"/>
            <a:ext cx="4032448" cy="1152130"/>
            <a:chOff x="755576" y="5229198"/>
            <a:chExt cx="4032448" cy="1152130"/>
          </a:xfrm>
        </p:grpSpPr>
        <p:sp>
          <p:nvSpPr>
            <p:cNvPr id="21" name="Rectangle 20"/>
            <p:cNvSpPr/>
            <p:nvPr userDrawn="1"/>
          </p:nvSpPr>
          <p:spPr>
            <a:xfrm rot="5400000">
              <a:off x="2195735" y="3789039"/>
              <a:ext cx="1152130" cy="4032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p:cNvGrpSpPr/>
            <p:nvPr userDrawn="1"/>
          </p:nvGrpSpPr>
          <p:grpSpPr>
            <a:xfrm>
              <a:off x="864463" y="5363056"/>
              <a:ext cx="3814672" cy="898636"/>
              <a:chOff x="894080" y="5363056"/>
              <a:chExt cx="3814672" cy="898636"/>
            </a:xfrm>
          </p:grpSpPr>
          <p:pic>
            <p:nvPicPr>
              <p:cNvPr id="45" name="Picture 44" descr="de.png"/>
              <p:cNvPicPr>
                <a:picLocks/>
              </p:cNvPicPr>
              <p:nvPr userDrawn="1"/>
            </p:nvPicPr>
            <p:blipFill>
              <a:blip r:embed="rId5" cstate="screen">
                <a:extLst>
                  <a:ext uri="{28A0092B-C50C-407E-A947-70E740481C1C}">
                    <a14:useLocalDpi xmlns:a14="http://schemas.microsoft.com/office/drawing/2010/main"/>
                  </a:ext>
                </a:extLst>
              </a:blip>
              <a:stretch>
                <a:fillRect/>
              </a:stretch>
            </p:blipFill>
            <p:spPr>
              <a:xfrm>
                <a:off x="894080" y="5363056"/>
                <a:ext cx="568800" cy="360000"/>
              </a:xfrm>
              <a:prstGeom prst="rect">
                <a:avLst/>
              </a:prstGeom>
              <a:ln>
                <a:noFill/>
              </a:ln>
              <a:effectLst>
                <a:outerShdw blurRad="292100" dist="139700" dir="2700000" algn="tl" rotWithShape="0">
                  <a:srgbClr val="333333">
                    <a:alpha val="65000"/>
                  </a:srgbClr>
                </a:outerShdw>
              </a:effectLst>
            </p:spPr>
          </p:pic>
          <p:pic>
            <p:nvPicPr>
              <p:cNvPr id="46" name="Picture 45" descr="gb.png"/>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2195736" y="5363056"/>
                <a:ext cx="568800" cy="360000"/>
              </a:xfrm>
              <a:prstGeom prst="rect">
                <a:avLst/>
              </a:prstGeom>
              <a:ln>
                <a:noFill/>
              </a:ln>
              <a:effectLst>
                <a:outerShdw blurRad="292100" dist="139700" dir="2700000" algn="tl" rotWithShape="0">
                  <a:srgbClr val="333333">
                    <a:alpha val="65000"/>
                  </a:srgbClr>
                </a:outerShdw>
              </a:effectLst>
            </p:spPr>
          </p:pic>
          <p:pic>
            <p:nvPicPr>
              <p:cNvPr id="47" name="Picture 46" descr="fr.png"/>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843808" y="5363056"/>
                <a:ext cx="568165" cy="360000"/>
              </a:xfrm>
              <a:prstGeom prst="rect">
                <a:avLst/>
              </a:prstGeom>
              <a:ln>
                <a:noFill/>
              </a:ln>
              <a:effectLst>
                <a:outerShdw blurRad="292100" dist="139700" dir="2700000" algn="tl" rotWithShape="0">
                  <a:srgbClr val="333333">
                    <a:alpha val="65000"/>
                  </a:srgbClr>
                </a:outerShdw>
              </a:effectLst>
            </p:spPr>
          </p:pic>
          <p:pic>
            <p:nvPicPr>
              <p:cNvPr id="48" name="Picture 47" descr="it.png"/>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55562" y="5363056"/>
                <a:ext cx="568166" cy="360000"/>
              </a:xfrm>
              <a:prstGeom prst="rect">
                <a:avLst/>
              </a:prstGeom>
              <a:ln>
                <a:noFill/>
              </a:ln>
              <a:effectLst>
                <a:outerShdw blurRad="292100" dist="139700" dir="2700000" algn="tl" rotWithShape="0">
                  <a:srgbClr val="333333">
                    <a:alpha val="65000"/>
                  </a:srgbClr>
                </a:outerShdw>
              </a:effectLst>
            </p:spPr>
          </p:pic>
          <p:pic>
            <p:nvPicPr>
              <p:cNvPr id="49" name="Picture 48" descr="pt.png"/>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491880" y="5363056"/>
                <a:ext cx="568165" cy="360000"/>
              </a:xfrm>
              <a:prstGeom prst="rect">
                <a:avLst/>
              </a:prstGeom>
              <a:ln>
                <a:noFill/>
              </a:ln>
              <a:effectLst>
                <a:outerShdw blurRad="292100" dist="139700" dir="2700000" algn="tl" rotWithShape="0">
                  <a:srgbClr val="333333">
                    <a:alpha val="65000"/>
                  </a:srgbClr>
                </a:outerShdw>
              </a:effectLst>
            </p:spPr>
          </p:pic>
          <p:pic>
            <p:nvPicPr>
              <p:cNvPr id="50" name="Picture 49" descr="jp.png"/>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5736" y="5900228"/>
                <a:ext cx="568165" cy="360000"/>
              </a:xfrm>
              <a:prstGeom prst="rect">
                <a:avLst/>
              </a:prstGeom>
              <a:ln>
                <a:noFill/>
              </a:ln>
              <a:effectLst>
                <a:outerShdw blurRad="292100" dist="139700" dir="2700000" algn="tl" rotWithShape="0">
                  <a:srgbClr val="333333">
                    <a:alpha val="65000"/>
                  </a:srgbClr>
                </a:outerShdw>
              </a:effectLst>
            </p:spPr>
          </p:pic>
          <p:pic>
            <p:nvPicPr>
              <p:cNvPr id="52" name="Picture 51" descr="us.png"/>
              <p:cNvPicPr>
                <a:picLocks/>
              </p:cNvPicPr>
              <p:nvPr userDrawn="1"/>
            </p:nvPicPr>
            <p:blipFill>
              <a:blip r:embed="rId11" cstate="screen">
                <a:extLst>
                  <a:ext uri="{28A0092B-C50C-407E-A947-70E740481C1C}">
                    <a14:useLocalDpi xmlns:a14="http://schemas.microsoft.com/office/drawing/2010/main"/>
                  </a:ext>
                </a:extLst>
              </a:blip>
              <a:stretch>
                <a:fillRect/>
              </a:stretch>
            </p:blipFill>
            <p:spPr>
              <a:xfrm>
                <a:off x="1547664" y="5900228"/>
                <a:ext cx="568800" cy="360000"/>
              </a:xfrm>
              <a:prstGeom prst="rect">
                <a:avLst/>
              </a:prstGeom>
              <a:ln>
                <a:noFill/>
              </a:ln>
              <a:effectLst>
                <a:outerShdw blurRad="292100" dist="139700" dir="2700000" algn="tl" rotWithShape="0">
                  <a:srgbClr val="333333">
                    <a:alpha val="65000"/>
                  </a:srgbClr>
                </a:outerShdw>
              </a:effectLst>
            </p:spPr>
          </p:pic>
          <p:pic>
            <p:nvPicPr>
              <p:cNvPr id="53" name="Picture 52" descr="hu.png"/>
              <p:cNvPicPr>
                <a:picLocks/>
              </p:cNvPicPr>
              <p:nvPr userDrawn="1"/>
            </p:nvPicPr>
            <p:blipFill>
              <a:blip r:embed="rId12" cstate="screen">
                <a:extLst>
                  <a:ext uri="{28A0092B-C50C-407E-A947-70E740481C1C}">
                    <a14:useLocalDpi xmlns:a14="http://schemas.microsoft.com/office/drawing/2010/main"/>
                  </a:ext>
                </a:extLst>
              </a:blip>
              <a:stretch>
                <a:fillRect/>
              </a:stretch>
            </p:blipFill>
            <p:spPr>
              <a:xfrm>
                <a:off x="894080" y="5900228"/>
                <a:ext cx="568800" cy="360000"/>
              </a:xfrm>
              <a:prstGeom prst="rect">
                <a:avLst/>
              </a:prstGeom>
              <a:ln>
                <a:noFill/>
              </a:ln>
              <a:effectLst>
                <a:outerShdw blurRad="292100" dist="139700" dir="2700000" algn="tl" rotWithShape="0">
                  <a:srgbClr val="333333">
                    <a:alpha val="65000"/>
                  </a:srgbClr>
                </a:outerShdw>
              </a:effectLst>
            </p:spPr>
          </p:pic>
          <p:pic>
            <p:nvPicPr>
              <p:cNvPr id="54" name="Picture 53" descr="se.png"/>
              <p:cNvPicPr>
                <a:picLocks/>
              </p:cNvPicPr>
              <p:nvPr userDrawn="1"/>
            </p:nvPicPr>
            <p:blipFill>
              <a:blip r:embed="rId13" cstate="screen">
                <a:extLst>
                  <a:ext uri="{28A0092B-C50C-407E-A947-70E740481C1C}">
                    <a14:useLocalDpi xmlns:a14="http://schemas.microsoft.com/office/drawing/2010/main"/>
                  </a:ext>
                </a:extLst>
              </a:blip>
              <a:stretch>
                <a:fillRect/>
              </a:stretch>
            </p:blipFill>
            <p:spPr>
              <a:xfrm>
                <a:off x="4139952" y="5363056"/>
                <a:ext cx="568800" cy="360000"/>
              </a:xfrm>
              <a:prstGeom prst="rect">
                <a:avLst/>
              </a:prstGeom>
              <a:ln>
                <a:noFill/>
              </a:ln>
              <a:effectLst>
                <a:outerShdw blurRad="292100" dist="139700" dir="2700000" algn="tl" rotWithShape="0">
                  <a:srgbClr val="333333">
                    <a:alpha val="65000"/>
                  </a:srgbClr>
                </a:outerShdw>
              </a:effectLst>
            </p:spPr>
          </p:pic>
          <p:pic>
            <p:nvPicPr>
              <p:cNvPr id="55" name="Picture 54" descr="cn.png"/>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2843808" y="5900228"/>
                <a:ext cx="568165" cy="360000"/>
              </a:xfrm>
              <a:prstGeom prst="rect">
                <a:avLst/>
              </a:prstGeom>
              <a:ln>
                <a:noFill/>
              </a:ln>
              <a:effectLst>
                <a:outerShdw blurRad="292100" dist="139700" dir="2700000" algn="tl" rotWithShape="0">
                  <a:srgbClr val="333333">
                    <a:alpha val="65000"/>
                  </a:srgbClr>
                </a:outerShdw>
              </a:effectLst>
            </p:spPr>
          </p:pic>
          <p:pic>
            <p:nvPicPr>
              <p:cNvPr id="4" name="Picture 3"/>
              <p:cNvPicPr>
                <a:picLocks/>
              </p:cNvPicPr>
              <p:nvPr userDrawn="1"/>
            </p:nvPicPr>
            <p:blipFill>
              <a:blip r:embed="rId15" cstate="screen">
                <a:extLst>
                  <a:ext uri="{28A0092B-C50C-407E-A947-70E740481C1C}">
                    <a14:useLocalDpi xmlns:a14="http://schemas.microsoft.com/office/drawing/2010/main"/>
                  </a:ext>
                </a:extLst>
              </a:blip>
              <a:stretch>
                <a:fillRect/>
              </a:stretch>
            </p:blipFill>
            <p:spPr>
              <a:xfrm>
                <a:off x="3491880" y="5900228"/>
                <a:ext cx="568800" cy="360000"/>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4139952" y="5898764"/>
                <a:ext cx="568800" cy="362928"/>
              </a:xfrm>
              <a:prstGeom prst="rect">
                <a:avLst/>
              </a:prstGeom>
              <a:ln>
                <a:noFill/>
              </a:ln>
              <a:effectLst>
                <a:outerShdw blurRad="292100" dist="139700" dir="2700000" algn="tl" rotWithShape="0">
                  <a:srgbClr val="333333">
                    <a:alpha val="65000"/>
                  </a:srgbClr>
                </a:outerShdw>
              </a:effectLst>
            </p:spPr>
          </p:pic>
        </p:grpSp>
      </p:grpSp>
    </p:spTree>
    <p:extLst>
      <p:ext uri="{BB962C8B-B14F-4D97-AF65-F5344CB8AC3E}">
        <p14:creationId xmlns:p14="http://schemas.microsoft.com/office/powerpoint/2010/main" val="3992699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EuPRAXIA Collaboration Week Liverpool 2018</a:t>
            </a:r>
            <a:endParaRPr lang="en-GB"/>
          </a:p>
        </p:txBody>
      </p:sp>
      <p:sp>
        <p:nvSpPr>
          <p:cNvPr id="6" name="Slide Number Placeholder 5"/>
          <p:cNvSpPr>
            <a:spLocks noGrp="1"/>
          </p:cNvSpPr>
          <p:nvPr>
            <p:ph type="sldNum" sz="quarter" idx="12"/>
          </p:nvPr>
        </p:nvSpPr>
        <p:spPr/>
        <p:txBody>
          <a:bodyPr/>
          <a:lstStyle/>
          <a:p>
            <a:fld id="{7C8D6F1B-0912-4E83-AA89-4880E3586760}" type="slidenum">
              <a:rPr lang="en-GB" smtClean="0"/>
              <a:t>‹#›</a:t>
            </a:fld>
            <a:endParaRPr lang="en-GB"/>
          </a:p>
        </p:txBody>
      </p:sp>
    </p:spTree>
    <p:extLst>
      <p:ext uri="{BB962C8B-B14F-4D97-AF65-F5344CB8AC3E}">
        <p14:creationId xmlns:p14="http://schemas.microsoft.com/office/powerpoint/2010/main" val="3265593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EuPRAXIA Collaboration Week Liverpool 2018</a:t>
            </a:r>
            <a:endParaRPr lang="en-GB"/>
          </a:p>
        </p:txBody>
      </p:sp>
      <p:sp>
        <p:nvSpPr>
          <p:cNvPr id="6" name="Slide Number Placeholder 5"/>
          <p:cNvSpPr>
            <a:spLocks noGrp="1"/>
          </p:cNvSpPr>
          <p:nvPr>
            <p:ph type="sldNum" sz="quarter" idx="12"/>
          </p:nvPr>
        </p:nvSpPr>
        <p:spPr/>
        <p:txBody>
          <a:bodyPr/>
          <a:lstStyle/>
          <a:p>
            <a:fld id="{7C8D6F1B-0912-4E83-AA89-4880E3586760}" type="slidenum">
              <a:rPr lang="en-GB" smtClean="0"/>
              <a:t>‹#›</a:t>
            </a:fld>
            <a:endParaRPr lang="en-GB"/>
          </a:p>
        </p:txBody>
      </p:sp>
    </p:spTree>
    <p:extLst>
      <p:ext uri="{BB962C8B-B14F-4D97-AF65-F5344CB8AC3E}">
        <p14:creationId xmlns:p14="http://schemas.microsoft.com/office/powerpoint/2010/main" val="3663326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27384"/>
            <a:ext cx="9144000" cy="80312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4819" y="83790"/>
            <a:ext cx="1421141" cy="610580"/>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013812" y="116632"/>
            <a:ext cx="679856" cy="449147"/>
          </a:xfrm>
          <a:prstGeom prst="rect">
            <a:avLst/>
          </a:prstGeom>
        </p:spPr>
      </p:pic>
      <p:sp>
        <p:nvSpPr>
          <p:cNvPr id="10" name="TextBox 9"/>
          <p:cNvSpPr txBox="1"/>
          <p:nvPr userDrawn="1"/>
        </p:nvSpPr>
        <p:spPr>
          <a:xfrm>
            <a:off x="7805914" y="507091"/>
            <a:ext cx="1086566" cy="203488"/>
          </a:xfrm>
          <a:prstGeom prst="rect">
            <a:avLst/>
          </a:prstGeom>
          <a:noFill/>
        </p:spPr>
        <p:txBody>
          <a:bodyPr wrap="square" rtlCol="0">
            <a:spAutoFit/>
          </a:bodyPr>
          <a:lstStyle/>
          <a:p>
            <a:pPr algn="ctr"/>
            <a:r>
              <a:rPr lang="en-GB" sz="1000" dirty="0">
                <a:solidFill>
                  <a:srgbClr val="0070C0"/>
                </a:solidFill>
              </a:rPr>
              <a:t>Horizon 2020</a:t>
            </a:r>
          </a:p>
        </p:txBody>
      </p:sp>
      <p:sp>
        <p:nvSpPr>
          <p:cNvPr id="11" name="Rectangle 10"/>
          <p:cNvSpPr/>
          <p:nvPr userDrawn="1"/>
        </p:nvSpPr>
        <p:spPr>
          <a:xfrm>
            <a:off x="0" y="6453336"/>
            <a:ext cx="9144000" cy="40156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025069" y="-171400"/>
            <a:ext cx="5067211" cy="1143000"/>
          </a:xfrm>
        </p:spPr>
        <p:txBody>
          <a:bodyPr>
            <a:normAutofit/>
          </a:bodyPr>
          <a:lstStyle>
            <a:lvl1pPr algn="ctr">
              <a:defRPr sz="3500">
                <a:solidFill>
                  <a:srgbClr val="2D3A84"/>
                </a:solidFill>
              </a:defRPr>
            </a:lvl1pPr>
          </a:lstStyle>
          <a:p>
            <a:r>
              <a:rPr lang="en-US" dirty="0"/>
              <a:t>Click to edit Master title style</a:t>
            </a:r>
            <a:endParaRPr lang="en-GB" dirty="0"/>
          </a:p>
        </p:txBody>
      </p:sp>
      <p:sp>
        <p:nvSpPr>
          <p:cNvPr id="3" name="Content Placeholder 2"/>
          <p:cNvSpPr>
            <a:spLocks noGrp="1"/>
          </p:cNvSpPr>
          <p:nvPr>
            <p:ph idx="1"/>
          </p:nvPr>
        </p:nvSpPr>
        <p:spPr>
          <a:xfrm>
            <a:off x="457200" y="886912"/>
            <a:ext cx="8229600" cy="548505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Footer Placeholder 16"/>
          <p:cNvSpPr>
            <a:spLocks noGrp="1"/>
          </p:cNvSpPr>
          <p:nvPr>
            <p:ph type="ftr" sz="quarter" idx="11"/>
          </p:nvPr>
        </p:nvSpPr>
        <p:spPr>
          <a:xfrm>
            <a:off x="444819" y="6473656"/>
            <a:ext cx="5574981" cy="365125"/>
          </a:xfrm>
        </p:spPr>
        <p:txBody>
          <a:bodyPr/>
          <a:lstStyle>
            <a:lvl1pPr algn="l">
              <a:defRPr>
                <a:solidFill>
                  <a:srgbClr val="2D3A84"/>
                </a:solidFill>
              </a:defRPr>
            </a:lvl1pPr>
          </a:lstStyle>
          <a:p>
            <a:r>
              <a:rPr lang="en-GB" smtClean="0"/>
              <a:t>EuPRAXIA Collaboration Week Liverpool 2018</a:t>
            </a:r>
            <a:endParaRPr lang="en-GB" dirty="0"/>
          </a:p>
        </p:txBody>
      </p:sp>
      <p:sp>
        <p:nvSpPr>
          <p:cNvPr id="18" name="Slide Number Placeholder 17"/>
          <p:cNvSpPr>
            <a:spLocks noGrp="1"/>
          </p:cNvSpPr>
          <p:nvPr>
            <p:ph type="sldNum" sz="quarter" idx="12"/>
          </p:nvPr>
        </p:nvSpPr>
        <p:spPr>
          <a:xfrm>
            <a:off x="6553200" y="6468571"/>
            <a:ext cx="2133600" cy="365125"/>
          </a:xfrm>
        </p:spPr>
        <p:txBody>
          <a:bodyPr/>
          <a:lstStyle>
            <a:lvl1pPr>
              <a:defRPr>
                <a:solidFill>
                  <a:srgbClr val="2D3A84"/>
                </a:solidFill>
              </a:defRPr>
            </a:lvl1pPr>
          </a:lstStyle>
          <a:p>
            <a:fld id="{7C8D6F1B-0912-4E83-AA89-4880E3586760}" type="slidenum">
              <a:rPr lang="en-GB" smtClean="0"/>
              <a:pPr/>
              <a:t>‹#›</a:t>
            </a:fld>
            <a:endParaRPr lang="en-GB" dirty="0"/>
          </a:p>
        </p:txBody>
      </p:sp>
    </p:spTree>
    <p:extLst>
      <p:ext uri="{BB962C8B-B14F-4D97-AF65-F5344CB8AC3E}">
        <p14:creationId xmlns:p14="http://schemas.microsoft.com/office/powerpoint/2010/main" val="483670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EuPRAXIA Collaboration Week Liverpool 2018</a:t>
            </a:r>
            <a:endParaRPr lang="en-GB"/>
          </a:p>
        </p:txBody>
      </p:sp>
      <p:sp>
        <p:nvSpPr>
          <p:cNvPr id="6" name="Slide Number Placeholder 5"/>
          <p:cNvSpPr>
            <a:spLocks noGrp="1"/>
          </p:cNvSpPr>
          <p:nvPr>
            <p:ph type="sldNum" sz="quarter" idx="12"/>
          </p:nvPr>
        </p:nvSpPr>
        <p:spPr/>
        <p:txBody>
          <a:bodyPr/>
          <a:lstStyle/>
          <a:p>
            <a:fld id="{7C8D6F1B-0912-4E83-AA89-4880E3586760}" type="slidenum">
              <a:rPr lang="en-GB" smtClean="0"/>
              <a:t>‹#›</a:t>
            </a:fld>
            <a:endParaRPr lang="en-GB"/>
          </a:p>
        </p:txBody>
      </p:sp>
    </p:spTree>
    <p:extLst>
      <p:ext uri="{BB962C8B-B14F-4D97-AF65-F5344CB8AC3E}">
        <p14:creationId xmlns:p14="http://schemas.microsoft.com/office/powerpoint/2010/main" val="4196670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EuPRAXIA Collaboration Week Liverpool 2018</a:t>
            </a:r>
            <a:endParaRPr lang="en-GB"/>
          </a:p>
        </p:txBody>
      </p:sp>
      <p:sp>
        <p:nvSpPr>
          <p:cNvPr id="7" name="Slide Number Placeholder 6"/>
          <p:cNvSpPr>
            <a:spLocks noGrp="1"/>
          </p:cNvSpPr>
          <p:nvPr>
            <p:ph type="sldNum" sz="quarter" idx="12"/>
          </p:nvPr>
        </p:nvSpPr>
        <p:spPr/>
        <p:txBody>
          <a:bodyPr/>
          <a:lstStyle/>
          <a:p>
            <a:fld id="{7C8D6F1B-0912-4E83-AA89-4880E3586760}" type="slidenum">
              <a:rPr lang="en-GB" smtClean="0"/>
              <a:t>‹#›</a:t>
            </a:fld>
            <a:endParaRPr lang="en-GB"/>
          </a:p>
        </p:txBody>
      </p:sp>
    </p:spTree>
    <p:extLst>
      <p:ext uri="{BB962C8B-B14F-4D97-AF65-F5344CB8AC3E}">
        <p14:creationId xmlns:p14="http://schemas.microsoft.com/office/powerpoint/2010/main" val="4039971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smtClean="0"/>
              <a:t>EuPRAXIA Collaboration Week Liverpool 2018</a:t>
            </a:r>
            <a:endParaRPr lang="en-GB"/>
          </a:p>
        </p:txBody>
      </p:sp>
      <p:sp>
        <p:nvSpPr>
          <p:cNvPr id="9" name="Slide Number Placeholder 8"/>
          <p:cNvSpPr>
            <a:spLocks noGrp="1"/>
          </p:cNvSpPr>
          <p:nvPr>
            <p:ph type="sldNum" sz="quarter" idx="12"/>
          </p:nvPr>
        </p:nvSpPr>
        <p:spPr/>
        <p:txBody>
          <a:bodyPr/>
          <a:lstStyle/>
          <a:p>
            <a:fld id="{7C8D6F1B-0912-4E83-AA89-4880E3586760}" type="slidenum">
              <a:rPr lang="en-GB" smtClean="0"/>
              <a:t>‹#›</a:t>
            </a:fld>
            <a:endParaRPr lang="en-GB"/>
          </a:p>
        </p:txBody>
      </p:sp>
    </p:spTree>
    <p:extLst>
      <p:ext uri="{BB962C8B-B14F-4D97-AF65-F5344CB8AC3E}">
        <p14:creationId xmlns:p14="http://schemas.microsoft.com/office/powerpoint/2010/main" val="3397351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EuPRAXIA Collaboration Week Liverpool 2018</a:t>
            </a:r>
            <a:endParaRPr lang="en-GB"/>
          </a:p>
        </p:txBody>
      </p:sp>
      <p:sp>
        <p:nvSpPr>
          <p:cNvPr id="5" name="Slide Number Placeholder 4"/>
          <p:cNvSpPr>
            <a:spLocks noGrp="1"/>
          </p:cNvSpPr>
          <p:nvPr>
            <p:ph type="sldNum" sz="quarter" idx="12"/>
          </p:nvPr>
        </p:nvSpPr>
        <p:spPr/>
        <p:txBody>
          <a:bodyPr/>
          <a:lstStyle/>
          <a:p>
            <a:fld id="{7C8D6F1B-0912-4E83-AA89-4880E3586760}" type="slidenum">
              <a:rPr lang="en-GB" smtClean="0"/>
              <a:t>‹#›</a:t>
            </a:fld>
            <a:endParaRPr lang="en-GB"/>
          </a:p>
        </p:txBody>
      </p:sp>
    </p:spTree>
    <p:extLst>
      <p:ext uri="{BB962C8B-B14F-4D97-AF65-F5344CB8AC3E}">
        <p14:creationId xmlns:p14="http://schemas.microsoft.com/office/powerpoint/2010/main" val="3520525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EuPRAXIA Collaboration Week Liverpool 2018</a:t>
            </a:r>
            <a:endParaRPr lang="en-GB"/>
          </a:p>
        </p:txBody>
      </p:sp>
      <p:sp>
        <p:nvSpPr>
          <p:cNvPr id="4" name="Slide Number Placeholder 3"/>
          <p:cNvSpPr>
            <a:spLocks noGrp="1"/>
          </p:cNvSpPr>
          <p:nvPr>
            <p:ph type="sldNum" sz="quarter" idx="12"/>
          </p:nvPr>
        </p:nvSpPr>
        <p:spPr/>
        <p:txBody>
          <a:bodyPr/>
          <a:lstStyle/>
          <a:p>
            <a:fld id="{7C8D6F1B-0912-4E83-AA89-4880E3586760}" type="slidenum">
              <a:rPr lang="en-GB" smtClean="0"/>
              <a:t>‹#›</a:t>
            </a:fld>
            <a:endParaRPr lang="en-GB"/>
          </a:p>
        </p:txBody>
      </p:sp>
    </p:spTree>
    <p:extLst>
      <p:ext uri="{BB962C8B-B14F-4D97-AF65-F5344CB8AC3E}">
        <p14:creationId xmlns:p14="http://schemas.microsoft.com/office/powerpoint/2010/main" val="1462001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EuPRAXIA Collaboration Week Liverpool 2018</a:t>
            </a:r>
            <a:endParaRPr lang="en-GB"/>
          </a:p>
        </p:txBody>
      </p:sp>
      <p:sp>
        <p:nvSpPr>
          <p:cNvPr id="7" name="Slide Number Placeholder 6"/>
          <p:cNvSpPr>
            <a:spLocks noGrp="1"/>
          </p:cNvSpPr>
          <p:nvPr>
            <p:ph type="sldNum" sz="quarter" idx="12"/>
          </p:nvPr>
        </p:nvSpPr>
        <p:spPr/>
        <p:txBody>
          <a:bodyPr/>
          <a:lstStyle/>
          <a:p>
            <a:fld id="{7C8D6F1B-0912-4E83-AA89-4880E3586760}" type="slidenum">
              <a:rPr lang="en-GB" smtClean="0"/>
              <a:t>‹#›</a:t>
            </a:fld>
            <a:endParaRPr lang="en-GB"/>
          </a:p>
        </p:txBody>
      </p:sp>
    </p:spTree>
    <p:extLst>
      <p:ext uri="{BB962C8B-B14F-4D97-AF65-F5344CB8AC3E}">
        <p14:creationId xmlns:p14="http://schemas.microsoft.com/office/powerpoint/2010/main" val="3132161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EuPRAXIA Collaboration Week Liverpool 2018</a:t>
            </a:r>
            <a:endParaRPr lang="en-GB"/>
          </a:p>
        </p:txBody>
      </p:sp>
      <p:sp>
        <p:nvSpPr>
          <p:cNvPr id="7" name="Slide Number Placeholder 6"/>
          <p:cNvSpPr>
            <a:spLocks noGrp="1"/>
          </p:cNvSpPr>
          <p:nvPr>
            <p:ph type="sldNum" sz="quarter" idx="12"/>
          </p:nvPr>
        </p:nvSpPr>
        <p:spPr/>
        <p:txBody>
          <a:bodyPr/>
          <a:lstStyle/>
          <a:p>
            <a:fld id="{7C8D6F1B-0912-4E83-AA89-4880E3586760}" type="slidenum">
              <a:rPr lang="en-GB" smtClean="0"/>
              <a:t>‹#›</a:t>
            </a:fld>
            <a:endParaRPr lang="en-GB"/>
          </a:p>
        </p:txBody>
      </p:sp>
    </p:spTree>
    <p:extLst>
      <p:ext uri="{BB962C8B-B14F-4D97-AF65-F5344CB8AC3E}">
        <p14:creationId xmlns:p14="http://schemas.microsoft.com/office/powerpoint/2010/main" val="20851091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EuPRAXIA Collaboration Week Liverpool 2018</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8D6F1B-0912-4E83-AA89-4880E3586760}" type="slidenum">
              <a:rPr lang="en-GB" smtClean="0"/>
              <a:t>‹#›</a:t>
            </a:fld>
            <a:endParaRPr lang="en-GB"/>
          </a:p>
        </p:txBody>
      </p:sp>
    </p:spTree>
    <p:extLst>
      <p:ext uri="{BB962C8B-B14F-4D97-AF65-F5344CB8AC3E}">
        <p14:creationId xmlns:p14="http://schemas.microsoft.com/office/powerpoint/2010/main" val="1657099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hep.manchester.ac.uk/conferenceDisplay.py?confId=534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Use of Other Novel Technologies (WP10)</a:t>
            </a:r>
            <a:endParaRPr lang="en-GB" dirty="0"/>
          </a:p>
        </p:txBody>
      </p:sp>
      <p:sp>
        <p:nvSpPr>
          <p:cNvPr id="3" name="Subtitle 2"/>
          <p:cNvSpPr>
            <a:spLocks noGrp="1"/>
          </p:cNvSpPr>
          <p:nvPr>
            <p:ph type="subTitle" idx="1"/>
          </p:nvPr>
        </p:nvSpPr>
        <p:spPr>
          <a:xfrm>
            <a:off x="2339752" y="3212976"/>
            <a:ext cx="5904656" cy="1152128"/>
          </a:xfrm>
        </p:spPr>
        <p:txBody>
          <a:bodyPr>
            <a:normAutofit/>
          </a:bodyPr>
          <a:lstStyle/>
          <a:p>
            <a:r>
              <a:rPr lang="en-GB" sz="1800" dirty="0" smtClean="0"/>
              <a:t>U. </a:t>
            </a:r>
            <a:r>
              <a:rPr lang="en-GB" sz="1800" dirty="0" err="1" smtClean="0"/>
              <a:t>Dorda</a:t>
            </a:r>
            <a:r>
              <a:rPr lang="en-GB" sz="1800" dirty="0"/>
              <a:t> </a:t>
            </a:r>
            <a:r>
              <a:rPr lang="en-GB" sz="1800" dirty="0" smtClean="0"/>
              <a:t>(DESY)</a:t>
            </a:r>
          </a:p>
          <a:p>
            <a:r>
              <a:rPr lang="en-GB" sz="1800" dirty="0" smtClean="0"/>
              <a:t>G. Xia (University of Manchester)</a:t>
            </a:r>
            <a:endParaRPr lang="en-GB" sz="1800" dirty="0"/>
          </a:p>
        </p:txBody>
      </p:sp>
    </p:spTree>
    <p:extLst>
      <p:ext uri="{BB962C8B-B14F-4D97-AF65-F5344CB8AC3E}">
        <p14:creationId xmlns:p14="http://schemas.microsoft.com/office/powerpoint/2010/main" val="39238955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720" y="-243408"/>
            <a:ext cx="5067211" cy="1143000"/>
          </a:xfrm>
        </p:spPr>
        <p:txBody>
          <a:bodyPr/>
          <a:lstStyle/>
          <a:p>
            <a:r>
              <a:rPr lang="en-GB" dirty="0" smtClean="0">
                <a:solidFill>
                  <a:schemeClr val="tx1"/>
                </a:solidFill>
              </a:rPr>
              <a:t>Conclusions</a:t>
            </a:r>
            <a:endParaRPr lang="en-GB" dirty="0">
              <a:solidFill>
                <a:schemeClr val="tx1"/>
              </a:solidFill>
            </a:endParaRPr>
          </a:p>
        </p:txBody>
      </p:sp>
      <p:sp>
        <p:nvSpPr>
          <p:cNvPr id="5" name="Slide Number Placeholder 4"/>
          <p:cNvSpPr>
            <a:spLocks noGrp="1"/>
          </p:cNvSpPr>
          <p:nvPr>
            <p:ph type="sldNum" sz="quarter" idx="12"/>
          </p:nvPr>
        </p:nvSpPr>
        <p:spPr/>
        <p:txBody>
          <a:bodyPr/>
          <a:lstStyle/>
          <a:p>
            <a:fld id="{7C8D6F1B-0912-4E83-AA89-4880E3586760}" type="slidenum">
              <a:rPr lang="en-GB" smtClean="0"/>
              <a:pPr/>
              <a:t>10</a:t>
            </a:fld>
            <a:endParaRPr lang="en-GB" dirty="0"/>
          </a:p>
        </p:txBody>
      </p:sp>
      <p:sp>
        <p:nvSpPr>
          <p:cNvPr id="9" name="Content Placeholder 2">
            <a:extLst>
              <a:ext uri="{FF2B5EF4-FFF2-40B4-BE49-F238E27FC236}">
                <a16:creationId xmlns:a16="http://schemas.microsoft.com/office/drawing/2014/main" xmlns="" id="{2D1DEC8A-AE6D-47E8-98F7-766AC6BBC6B4}"/>
              </a:ext>
            </a:extLst>
          </p:cNvPr>
          <p:cNvSpPr>
            <a:spLocks noGrp="1"/>
          </p:cNvSpPr>
          <p:nvPr>
            <p:ph idx="1"/>
          </p:nvPr>
        </p:nvSpPr>
        <p:spPr>
          <a:xfrm>
            <a:off x="467544" y="1052736"/>
            <a:ext cx="8363273" cy="4176464"/>
          </a:xfrm>
        </p:spPr>
        <p:txBody>
          <a:bodyPr>
            <a:noAutofit/>
          </a:bodyPr>
          <a:lstStyle/>
          <a:p>
            <a:r>
              <a:rPr lang="en-GB" sz="2000" dirty="0"/>
              <a:t>Latest development of </a:t>
            </a:r>
            <a:r>
              <a:rPr lang="en-GB" sz="2000" dirty="0" err="1"/>
              <a:t>fiber</a:t>
            </a:r>
            <a:r>
              <a:rPr lang="en-GB" sz="2000" dirty="0"/>
              <a:t> </a:t>
            </a:r>
            <a:r>
              <a:rPr lang="en-GB" sz="2000" dirty="0" smtClean="0"/>
              <a:t>lasers is discussed (ICAN </a:t>
            </a:r>
            <a:r>
              <a:rPr lang="en-GB" sz="2000" dirty="0"/>
              <a:t>and </a:t>
            </a:r>
            <a:r>
              <a:rPr lang="en-GB" sz="2000" dirty="0" smtClean="0"/>
              <a:t>XCAN)</a:t>
            </a:r>
          </a:p>
          <a:p>
            <a:r>
              <a:rPr lang="en-GB" sz="2000" dirty="0" smtClean="0"/>
              <a:t>Latest development of the dielectric based acceleration program worldwide are reviewed. It might not be able to use as electron injector. However the dielectric structures, e.g. DLW might be used to improve the LWFA beam (energy </a:t>
            </a:r>
            <a:r>
              <a:rPr lang="en-GB" sz="2000" dirty="0" err="1" smtClean="0"/>
              <a:t>dechirper</a:t>
            </a:r>
            <a:r>
              <a:rPr lang="en-GB" sz="2000" dirty="0" smtClean="0"/>
              <a:t>), especially for FEL applications</a:t>
            </a:r>
          </a:p>
          <a:p>
            <a:r>
              <a:rPr lang="en-GB" sz="2000" dirty="0" smtClean="0"/>
              <a:t>Plasma beam dump is very promising and will provide the key input to the </a:t>
            </a:r>
            <a:r>
              <a:rPr lang="en-GB" sz="2000" dirty="0" err="1" smtClean="0"/>
              <a:t>EuPRAXIA</a:t>
            </a:r>
            <a:r>
              <a:rPr lang="en-GB" sz="2000" dirty="0" smtClean="0"/>
              <a:t> novel beam dump design. The initial study shows that a 10 cm long plasma can dump ~90% of the 1 </a:t>
            </a:r>
            <a:r>
              <a:rPr lang="en-GB" sz="2000" dirty="0" err="1" smtClean="0"/>
              <a:t>GeV</a:t>
            </a:r>
            <a:r>
              <a:rPr lang="en-GB" sz="2000" dirty="0" smtClean="0"/>
              <a:t> </a:t>
            </a:r>
            <a:r>
              <a:rPr lang="en-GB" sz="2000" dirty="0" err="1" smtClean="0"/>
              <a:t>EuPRAXIA</a:t>
            </a:r>
            <a:r>
              <a:rPr lang="en-GB" sz="2000" dirty="0" smtClean="0"/>
              <a:t> beam energy</a:t>
            </a:r>
          </a:p>
          <a:p>
            <a:r>
              <a:rPr lang="en-GB" sz="2000" dirty="0" smtClean="0"/>
              <a:t>Our next step is to optimize the design of the plasma beam dump for </a:t>
            </a:r>
            <a:r>
              <a:rPr lang="en-GB" sz="2000" dirty="0" err="1" smtClean="0"/>
              <a:t>EuPRAXIA</a:t>
            </a:r>
            <a:r>
              <a:rPr lang="en-GB" sz="2000" dirty="0" smtClean="0"/>
              <a:t> beam. Further experiment will be conducted at CLEAR and CLARA to verify this enabling technology</a:t>
            </a:r>
          </a:p>
          <a:p>
            <a:pPr marL="0" indent="0">
              <a:buNone/>
            </a:pPr>
            <a:endParaRPr lang="en-GB" sz="2000" dirty="0" smtClean="0"/>
          </a:p>
          <a:p>
            <a:pPr marL="0" indent="0">
              <a:buNone/>
            </a:pPr>
            <a:endParaRPr lang="en-GB" sz="2400" dirty="0" smtClean="0"/>
          </a:p>
          <a:p>
            <a:endParaRPr lang="en-GB" sz="2000" dirty="0" smtClean="0"/>
          </a:p>
          <a:p>
            <a:pPr marL="0" indent="0">
              <a:buNone/>
            </a:pPr>
            <a:endParaRPr lang="en-GB" sz="2800" b="1" dirty="0" smtClean="0">
              <a:solidFill>
                <a:srgbClr val="FF0000"/>
              </a:solidFill>
            </a:endParaRPr>
          </a:p>
        </p:txBody>
      </p:sp>
      <p:sp>
        <p:nvSpPr>
          <p:cNvPr id="3" name="Footer Placeholder 2"/>
          <p:cNvSpPr>
            <a:spLocks noGrp="1"/>
          </p:cNvSpPr>
          <p:nvPr>
            <p:ph type="ftr" sz="quarter" idx="11"/>
          </p:nvPr>
        </p:nvSpPr>
        <p:spPr>
          <a:xfrm>
            <a:off x="395536" y="6492875"/>
            <a:ext cx="5574981" cy="365125"/>
          </a:xfrm>
        </p:spPr>
        <p:txBody>
          <a:bodyPr/>
          <a:lstStyle/>
          <a:p>
            <a:r>
              <a:rPr lang="en-GB" smtClean="0"/>
              <a:t>EuPRAXIA Collaboration Week Liverpool 2018</a:t>
            </a:r>
            <a:endParaRPr lang="en-GB" dirty="0"/>
          </a:p>
        </p:txBody>
      </p:sp>
    </p:spTree>
    <p:extLst>
      <p:ext uri="{BB962C8B-B14F-4D97-AF65-F5344CB8AC3E}">
        <p14:creationId xmlns:p14="http://schemas.microsoft.com/office/powerpoint/2010/main" val="392351951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71400"/>
            <a:ext cx="6048671" cy="1143000"/>
          </a:xfrm>
        </p:spPr>
        <p:txBody>
          <a:bodyPr>
            <a:normAutofit/>
          </a:bodyPr>
          <a:lstStyle/>
          <a:p>
            <a:r>
              <a:rPr lang="en-US" sz="2800" dirty="0" smtClean="0">
                <a:solidFill>
                  <a:schemeClr val="tx1"/>
                </a:solidFill>
              </a:rPr>
              <a:t>Workshop on Plasma Beam Dumps </a:t>
            </a:r>
            <a:endParaRPr lang="en-US" sz="2800" dirty="0">
              <a:solidFill>
                <a:schemeClr val="tx1"/>
              </a:solidFill>
            </a:endParaRPr>
          </a:p>
        </p:txBody>
      </p:sp>
      <p:sp>
        <p:nvSpPr>
          <p:cNvPr id="3" name="Content Placeholder 2"/>
          <p:cNvSpPr>
            <a:spLocks noGrp="1"/>
          </p:cNvSpPr>
          <p:nvPr>
            <p:ph idx="1"/>
          </p:nvPr>
        </p:nvSpPr>
        <p:spPr/>
        <p:txBody>
          <a:bodyPr/>
          <a:lstStyle/>
          <a:p>
            <a:r>
              <a:rPr lang="en-US" dirty="0">
                <a:hlinkClick r:id="rId2"/>
              </a:rPr>
              <a:t>https://indico.hep.manchester.ac.uk/conferenceDisplay.py?confId=</a:t>
            </a:r>
            <a:r>
              <a:rPr lang="en-US" dirty="0" smtClean="0">
                <a:hlinkClick r:id="rId2"/>
              </a:rPr>
              <a:t>5343</a:t>
            </a:r>
            <a:r>
              <a:rPr lang="en-US" dirty="0" smtClean="0"/>
              <a:t>. (30-31 August 2018 in Manchester)</a:t>
            </a:r>
          </a:p>
          <a:p>
            <a:r>
              <a:rPr lang="en-US" dirty="0" err="1" smtClean="0"/>
              <a:t>Toshi</a:t>
            </a:r>
            <a:r>
              <a:rPr lang="en-US" dirty="0"/>
              <a:t> Tajima (UCI), Alex Chao (SLAC), Kazuo Tanaka (ELI), </a:t>
            </a:r>
            <a:r>
              <a:rPr lang="en-US" dirty="0" smtClean="0"/>
              <a:t>Alex </a:t>
            </a:r>
            <a:r>
              <a:rPr lang="en-US" dirty="0" err="1" smtClean="0"/>
              <a:t>Bonatto</a:t>
            </a:r>
            <a:r>
              <a:rPr lang="en-US" dirty="0" smtClean="0"/>
              <a:t> </a:t>
            </a:r>
            <a:r>
              <a:rPr lang="en-US" dirty="0"/>
              <a:t>(UFCSPA), </a:t>
            </a:r>
            <a:r>
              <a:rPr lang="en-US" dirty="0" smtClean="0"/>
              <a:t>T. Saeki (</a:t>
            </a:r>
            <a:r>
              <a:rPr lang="en-US" dirty="0"/>
              <a:t>KEK), </a:t>
            </a:r>
            <a:r>
              <a:rPr lang="en-US" dirty="0" smtClean="0"/>
              <a:t>Denis </a:t>
            </a:r>
            <a:r>
              <a:rPr lang="en-US" dirty="0" err="1" smtClean="0"/>
              <a:t>Perret</a:t>
            </a:r>
            <a:r>
              <a:rPr lang="en-US" dirty="0" err="1"/>
              <a:t>-</a:t>
            </a:r>
            <a:r>
              <a:rPr lang="en-US" dirty="0" err="1" smtClean="0"/>
              <a:t>Gallix</a:t>
            </a:r>
            <a:r>
              <a:rPr lang="en-US" dirty="0" smtClean="0"/>
              <a:t> (CERN), W. Lu (Tsinghua Univ.) </a:t>
            </a:r>
          </a:p>
          <a:p>
            <a:r>
              <a:rPr lang="en-US" dirty="0" smtClean="0"/>
              <a:t>With the aim to implement the plasma beam dump to the </a:t>
            </a:r>
            <a:r>
              <a:rPr lang="en-US" dirty="0" err="1" smtClean="0"/>
              <a:t>EuPRAXIA</a:t>
            </a:r>
            <a:r>
              <a:rPr lang="en-US" dirty="0" smtClean="0"/>
              <a:t> and other LWFA facilities</a:t>
            </a:r>
          </a:p>
        </p:txBody>
      </p:sp>
      <p:sp>
        <p:nvSpPr>
          <p:cNvPr id="4" name="Footer Placeholder 3"/>
          <p:cNvSpPr>
            <a:spLocks noGrp="1"/>
          </p:cNvSpPr>
          <p:nvPr>
            <p:ph type="ftr" sz="quarter" idx="11"/>
          </p:nvPr>
        </p:nvSpPr>
        <p:spPr/>
        <p:txBody>
          <a:bodyPr/>
          <a:lstStyle/>
          <a:p>
            <a:r>
              <a:rPr lang="en-GB" smtClean="0"/>
              <a:t>EuPRAXIA Collaboration Week Liverpool 2018</a:t>
            </a:r>
            <a:endParaRPr lang="en-GB" dirty="0"/>
          </a:p>
        </p:txBody>
      </p:sp>
      <p:sp>
        <p:nvSpPr>
          <p:cNvPr id="5" name="Slide Number Placeholder 4"/>
          <p:cNvSpPr>
            <a:spLocks noGrp="1"/>
          </p:cNvSpPr>
          <p:nvPr>
            <p:ph type="sldNum" sz="quarter" idx="12"/>
          </p:nvPr>
        </p:nvSpPr>
        <p:spPr/>
        <p:txBody>
          <a:bodyPr/>
          <a:lstStyle/>
          <a:p>
            <a:fld id="{7C8D6F1B-0912-4E83-AA89-4880E3586760}" type="slidenum">
              <a:rPr lang="en-GB" smtClean="0"/>
              <a:pPr/>
              <a:t>11</a:t>
            </a:fld>
            <a:endParaRPr lang="en-GB" dirty="0"/>
          </a:p>
        </p:txBody>
      </p:sp>
    </p:spTree>
    <p:extLst>
      <p:ext uri="{BB962C8B-B14F-4D97-AF65-F5344CB8AC3E}">
        <p14:creationId xmlns:p14="http://schemas.microsoft.com/office/powerpoint/2010/main" val="1835795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35825C-4B0F-41AF-B24B-887EEDB94D8D}"/>
              </a:ext>
            </a:extLst>
          </p:cNvPr>
          <p:cNvSpPr>
            <a:spLocks noGrp="1"/>
          </p:cNvSpPr>
          <p:nvPr>
            <p:ph type="title"/>
          </p:nvPr>
        </p:nvSpPr>
        <p:spPr/>
        <p:txBody>
          <a:bodyPr>
            <a:normAutofit/>
          </a:bodyPr>
          <a:lstStyle/>
          <a:p>
            <a:r>
              <a:rPr lang="en-GB" sz="3600" dirty="0" smtClean="0">
                <a:solidFill>
                  <a:srgbClr val="000000"/>
                </a:solidFill>
              </a:rPr>
              <a:t>Contents</a:t>
            </a:r>
            <a:endParaRPr lang="en-GB" sz="3600" dirty="0">
              <a:solidFill>
                <a:srgbClr val="000000"/>
              </a:solidFill>
            </a:endParaRPr>
          </a:p>
        </p:txBody>
      </p:sp>
      <p:sp>
        <p:nvSpPr>
          <p:cNvPr id="3" name="Content Placeholder 2">
            <a:extLst>
              <a:ext uri="{FF2B5EF4-FFF2-40B4-BE49-F238E27FC236}">
                <a16:creationId xmlns:a16="http://schemas.microsoft.com/office/drawing/2014/main" xmlns="" id="{C99F16C5-903E-4464-8675-E01E9048DA90}"/>
              </a:ext>
            </a:extLst>
          </p:cNvPr>
          <p:cNvSpPr>
            <a:spLocks noGrp="1"/>
          </p:cNvSpPr>
          <p:nvPr>
            <p:ph idx="1"/>
          </p:nvPr>
        </p:nvSpPr>
        <p:spPr>
          <a:xfrm>
            <a:off x="457200" y="1124744"/>
            <a:ext cx="8229600" cy="5247226"/>
          </a:xfrm>
        </p:spPr>
        <p:txBody>
          <a:bodyPr>
            <a:normAutofit/>
          </a:bodyPr>
          <a:lstStyle/>
          <a:p>
            <a:r>
              <a:rPr lang="en-GB" sz="2800" dirty="0" err="1" smtClean="0"/>
              <a:t>Fiber</a:t>
            </a:r>
            <a:r>
              <a:rPr lang="en-GB" sz="2800" dirty="0" smtClean="0"/>
              <a:t> lasers</a:t>
            </a:r>
          </a:p>
          <a:p>
            <a:r>
              <a:rPr lang="en-GB" sz="2800" dirty="0" smtClean="0"/>
              <a:t>Dielectric-based accelerators</a:t>
            </a:r>
            <a:endParaRPr lang="en-GB" sz="2800" dirty="0"/>
          </a:p>
          <a:p>
            <a:r>
              <a:rPr lang="en-GB" sz="2800" dirty="0" smtClean="0"/>
              <a:t>Plasma beam dumps</a:t>
            </a:r>
            <a:endParaRPr lang="en-GB" sz="2800" dirty="0"/>
          </a:p>
        </p:txBody>
      </p:sp>
      <p:sp>
        <p:nvSpPr>
          <p:cNvPr id="4" name="Slide Number Placeholder 3"/>
          <p:cNvSpPr>
            <a:spLocks noGrp="1"/>
          </p:cNvSpPr>
          <p:nvPr>
            <p:ph type="sldNum" sz="quarter" idx="12"/>
          </p:nvPr>
        </p:nvSpPr>
        <p:spPr/>
        <p:txBody>
          <a:bodyPr/>
          <a:lstStyle/>
          <a:p>
            <a:fld id="{7C8D6F1B-0912-4E83-AA89-4880E3586760}" type="slidenum">
              <a:rPr lang="en-GB" smtClean="0"/>
              <a:pPr/>
              <a:t>2</a:t>
            </a:fld>
            <a:endParaRPr lang="en-GB" dirty="0"/>
          </a:p>
        </p:txBody>
      </p:sp>
      <p:sp>
        <p:nvSpPr>
          <p:cNvPr id="6" name="Footer Placeholder 5"/>
          <p:cNvSpPr>
            <a:spLocks noGrp="1"/>
          </p:cNvSpPr>
          <p:nvPr>
            <p:ph type="ftr" sz="quarter" idx="11"/>
          </p:nvPr>
        </p:nvSpPr>
        <p:spPr/>
        <p:txBody>
          <a:bodyPr/>
          <a:lstStyle/>
          <a:p>
            <a:r>
              <a:rPr lang="en-GB" smtClean="0"/>
              <a:t>EuPRAXIA Collaboration Week Liverpool 2018</a:t>
            </a:r>
            <a:endParaRPr lang="en-GB" dirty="0"/>
          </a:p>
        </p:txBody>
      </p:sp>
    </p:spTree>
    <p:extLst>
      <p:ext uri="{BB962C8B-B14F-4D97-AF65-F5344CB8AC3E}">
        <p14:creationId xmlns:p14="http://schemas.microsoft.com/office/powerpoint/2010/main" val="31215108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Fiber lasers</a:t>
            </a:r>
            <a:endParaRPr lang="en-US" dirty="0">
              <a:solidFill>
                <a:schemeClr val="tx1"/>
              </a:solidFill>
            </a:endParaRPr>
          </a:p>
        </p:txBody>
      </p:sp>
      <p:sp>
        <p:nvSpPr>
          <p:cNvPr id="3" name="Content Placeholder 2"/>
          <p:cNvSpPr>
            <a:spLocks noGrp="1"/>
          </p:cNvSpPr>
          <p:nvPr>
            <p:ph idx="1"/>
          </p:nvPr>
        </p:nvSpPr>
        <p:spPr>
          <a:xfrm>
            <a:off x="457200" y="908720"/>
            <a:ext cx="8229600" cy="5217444"/>
          </a:xfrm>
        </p:spPr>
        <p:txBody>
          <a:bodyPr>
            <a:normAutofit fontScale="77500" lnSpcReduction="20000"/>
          </a:bodyPr>
          <a:lstStyle/>
          <a:p>
            <a:r>
              <a:rPr lang="en-US" dirty="0" smtClean="0"/>
              <a:t>Fiber lasers (advantages: high efficiency, high repetition rate, low loss, heating is not an issue)</a:t>
            </a:r>
          </a:p>
          <a:p>
            <a:r>
              <a:rPr lang="en-US" dirty="0" smtClean="0"/>
              <a:t>10 GW per stage, need 100s fiber lasers combined to achieve TW </a:t>
            </a:r>
            <a:r>
              <a:rPr lang="en-US" dirty="0" smtClean="0"/>
              <a:t>level, even more for achieving hundreds TW or PW level laser for </a:t>
            </a:r>
            <a:r>
              <a:rPr lang="en-US" dirty="0" err="1" smtClean="0"/>
              <a:t>EuPRAXIA</a:t>
            </a:r>
            <a:endParaRPr lang="en-US" dirty="0" smtClean="0"/>
          </a:p>
          <a:p>
            <a:r>
              <a:rPr lang="en-US" dirty="0" smtClean="0"/>
              <a:t>ICAN and XCAN (Gerard </a:t>
            </a:r>
            <a:r>
              <a:rPr lang="en-US" dirty="0" err="1" smtClean="0"/>
              <a:t>Mourou</a:t>
            </a:r>
            <a:r>
              <a:rPr lang="en-US" dirty="0" smtClean="0"/>
              <a:t>)</a:t>
            </a:r>
          </a:p>
          <a:p>
            <a:pPr marL="857250" lvl="1" indent="-457200"/>
            <a:r>
              <a:rPr lang="en-US" dirty="0" smtClean="0"/>
              <a:t>61 pulsed fibers combined (CW), with each beam controlled separately on phase (adding flexibility), 91 next step, 500 fibers for future (1 </a:t>
            </a:r>
            <a:r>
              <a:rPr lang="en-US" dirty="0" err="1" smtClean="0"/>
              <a:t>μm</a:t>
            </a:r>
            <a:r>
              <a:rPr lang="en-US" dirty="0" smtClean="0"/>
              <a:t> precision core to core)</a:t>
            </a:r>
          </a:p>
          <a:p>
            <a:pPr marL="857250" lvl="1" indent="-457200"/>
            <a:r>
              <a:rPr lang="en-US" dirty="0" smtClean="0"/>
              <a:t>10,000 fiber lasers can be combined in principle, 10s of Joules, more than 10 kHz repetition rate)</a:t>
            </a:r>
          </a:p>
          <a:p>
            <a:pPr marL="857250" lvl="1" indent="-457200"/>
            <a:r>
              <a:rPr lang="en-US" dirty="0" smtClean="0"/>
              <a:t>Combination of two high power Ti: Sapphire lasers planned</a:t>
            </a:r>
          </a:p>
          <a:p>
            <a:r>
              <a:rPr lang="en-US" dirty="0" smtClean="0"/>
              <a:t>Status, problems, limitations, potentials</a:t>
            </a:r>
          </a:p>
          <a:p>
            <a:r>
              <a:rPr lang="en-US" dirty="0" smtClean="0"/>
              <a:t>Industry involvement, Thales and others</a:t>
            </a:r>
          </a:p>
          <a:p>
            <a:endParaRPr lang="en-US" dirty="0"/>
          </a:p>
        </p:txBody>
      </p:sp>
      <p:sp>
        <p:nvSpPr>
          <p:cNvPr id="4" name="Footer Placeholder 3"/>
          <p:cNvSpPr>
            <a:spLocks noGrp="1"/>
          </p:cNvSpPr>
          <p:nvPr>
            <p:ph type="ftr" sz="quarter" idx="11"/>
          </p:nvPr>
        </p:nvSpPr>
        <p:spPr/>
        <p:txBody>
          <a:bodyPr/>
          <a:lstStyle/>
          <a:p>
            <a:r>
              <a:rPr lang="en-GB" smtClean="0"/>
              <a:t>EuPRAXIA Collaboration Week Liverpool 2018</a:t>
            </a:r>
            <a:endParaRPr lang="en-GB" dirty="0"/>
          </a:p>
        </p:txBody>
      </p:sp>
      <p:sp>
        <p:nvSpPr>
          <p:cNvPr id="5" name="Slide Number Placeholder 4"/>
          <p:cNvSpPr>
            <a:spLocks noGrp="1"/>
          </p:cNvSpPr>
          <p:nvPr>
            <p:ph type="sldNum" sz="quarter" idx="12"/>
          </p:nvPr>
        </p:nvSpPr>
        <p:spPr/>
        <p:txBody>
          <a:bodyPr/>
          <a:lstStyle/>
          <a:p>
            <a:fld id="{7C8D6F1B-0912-4E83-AA89-4880E3586760}" type="slidenum">
              <a:rPr lang="en-GB" smtClean="0"/>
              <a:pPr/>
              <a:t>3</a:t>
            </a:fld>
            <a:endParaRPr lang="en-GB" dirty="0"/>
          </a:p>
        </p:txBody>
      </p:sp>
    </p:spTree>
    <p:extLst>
      <p:ext uri="{BB962C8B-B14F-4D97-AF65-F5344CB8AC3E}">
        <p14:creationId xmlns:p14="http://schemas.microsoft.com/office/powerpoint/2010/main" val="183189512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smtClean="0"/>
              <a:t>EuPRAXIA Collaboration Week Liverpool 2018</a:t>
            </a:r>
            <a:endParaRPr lang="en-US"/>
          </a:p>
        </p:txBody>
      </p:sp>
      <p:sp>
        <p:nvSpPr>
          <p:cNvPr id="6" name="Slide Number Placeholder 5"/>
          <p:cNvSpPr>
            <a:spLocks noGrp="1"/>
          </p:cNvSpPr>
          <p:nvPr>
            <p:ph type="sldNum" sz="quarter" idx="12"/>
          </p:nvPr>
        </p:nvSpPr>
        <p:spPr/>
        <p:txBody>
          <a:bodyPr/>
          <a:lstStyle/>
          <a:p>
            <a:fld id="{177148E9-AE5A-3C49-8D20-125D04A9FD20}" type="slidenum">
              <a:rPr lang="en-US" smtClean="0"/>
              <a:t>4</a:t>
            </a:fld>
            <a:endParaRPr lang="en-US"/>
          </a:p>
        </p:txBody>
      </p:sp>
      <p:pic>
        <p:nvPicPr>
          <p:cNvPr id="8" name="Picture 7"/>
          <p:cNvPicPr>
            <a:picLocks noChangeAspect="1"/>
          </p:cNvPicPr>
          <p:nvPr/>
        </p:nvPicPr>
        <p:blipFill>
          <a:blip r:embed="rId2"/>
          <a:stretch>
            <a:fillRect/>
          </a:stretch>
        </p:blipFill>
        <p:spPr>
          <a:xfrm>
            <a:off x="539553" y="764704"/>
            <a:ext cx="7848872" cy="5661974"/>
          </a:xfrm>
          <a:prstGeom prst="rect">
            <a:avLst/>
          </a:prstGeom>
        </p:spPr>
      </p:pic>
      <p:sp>
        <p:nvSpPr>
          <p:cNvPr id="7" name="Title 1"/>
          <p:cNvSpPr>
            <a:spLocks noGrp="1"/>
          </p:cNvSpPr>
          <p:nvPr>
            <p:ph type="title"/>
          </p:nvPr>
        </p:nvSpPr>
        <p:spPr>
          <a:xfrm>
            <a:off x="2025069" y="-171400"/>
            <a:ext cx="5067211" cy="1143000"/>
          </a:xfrm>
        </p:spPr>
        <p:txBody>
          <a:bodyPr/>
          <a:lstStyle/>
          <a:p>
            <a:r>
              <a:rPr lang="en-US" dirty="0" smtClean="0">
                <a:solidFill>
                  <a:schemeClr val="tx1"/>
                </a:solidFill>
              </a:rPr>
              <a:t>Fiber lasers</a:t>
            </a:r>
            <a:endParaRPr lang="en-US" dirty="0">
              <a:solidFill>
                <a:schemeClr val="tx1"/>
              </a:solidFill>
            </a:endParaRPr>
          </a:p>
        </p:txBody>
      </p:sp>
    </p:spTree>
    <p:extLst>
      <p:ext uri="{BB962C8B-B14F-4D97-AF65-F5344CB8AC3E}">
        <p14:creationId xmlns:p14="http://schemas.microsoft.com/office/powerpoint/2010/main" val="30405118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3061" y="-171400"/>
            <a:ext cx="5715283" cy="1143000"/>
          </a:xfrm>
        </p:spPr>
        <p:txBody>
          <a:bodyPr>
            <a:noAutofit/>
          </a:bodyPr>
          <a:lstStyle/>
          <a:p>
            <a:r>
              <a:rPr lang="en-GB" sz="3600" dirty="0" smtClean="0">
                <a:solidFill>
                  <a:schemeClr val="tx1"/>
                </a:solidFill>
              </a:rPr>
              <a:t>Dielectric based accelerators</a:t>
            </a:r>
            <a:endParaRPr lang="en-GB" sz="3600" dirty="0">
              <a:solidFill>
                <a:schemeClr val="tx1"/>
              </a:solidFill>
            </a:endParaRPr>
          </a:p>
        </p:txBody>
      </p:sp>
      <p:sp>
        <p:nvSpPr>
          <p:cNvPr id="5" name="Slide Number Placeholder 4"/>
          <p:cNvSpPr>
            <a:spLocks noGrp="1"/>
          </p:cNvSpPr>
          <p:nvPr>
            <p:ph type="sldNum" sz="quarter" idx="12"/>
          </p:nvPr>
        </p:nvSpPr>
        <p:spPr/>
        <p:txBody>
          <a:bodyPr/>
          <a:lstStyle/>
          <a:p>
            <a:fld id="{7C8D6F1B-0912-4E83-AA89-4880E3586760}" type="slidenum">
              <a:rPr lang="en-GB" smtClean="0"/>
              <a:pPr/>
              <a:t>5</a:t>
            </a:fld>
            <a:endParaRPr lang="en-GB" dirty="0"/>
          </a:p>
        </p:txBody>
      </p:sp>
      <p:sp>
        <p:nvSpPr>
          <p:cNvPr id="11" name="Content Placeholder 2">
            <a:extLst>
              <a:ext uri="{FF2B5EF4-FFF2-40B4-BE49-F238E27FC236}">
                <a16:creationId xmlns:a16="http://schemas.microsoft.com/office/drawing/2014/main" xmlns="" id="{2D1DEC8A-AE6D-47E8-98F7-766AC6BBC6B4}"/>
              </a:ext>
            </a:extLst>
          </p:cNvPr>
          <p:cNvSpPr>
            <a:spLocks noGrp="1"/>
          </p:cNvSpPr>
          <p:nvPr>
            <p:ph idx="1"/>
          </p:nvPr>
        </p:nvSpPr>
        <p:spPr>
          <a:xfrm>
            <a:off x="467544" y="980728"/>
            <a:ext cx="7344816" cy="4054256"/>
          </a:xfrm>
        </p:spPr>
        <p:txBody>
          <a:bodyPr>
            <a:normAutofit fontScale="70000" lnSpcReduction="20000"/>
          </a:bodyPr>
          <a:lstStyle/>
          <a:p>
            <a:pPr marL="342900" lvl="1" indent="-342900">
              <a:buFont typeface="Arial" panose="020B0604020202020204" pitchFamily="34" charset="0"/>
              <a:buChar char="•"/>
            </a:pPr>
            <a:r>
              <a:rPr lang="en-GB" dirty="0"/>
              <a:t>Current status of dielectric laser accelerators, THz driven dielectric accelerators and compact electron gun setup based on </a:t>
            </a:r>
            <a:r>
              <a:rPr lang="en-GB" dirty="0" smtClean="0"/>
              <a:t>dielectric accelerators are reviewed. </a:t>
            </a:r>
          </a:p>
          <a:p>
            <a:pPr marL="0" lvl="1" indent="0">
              <a:buNone/>
            </a:pPr>
            <a:endParaRPr lang="en-GB" dirty="0"/>
          </a:p>
          <a:p>
            <a:r>
              <a:rPr lang="en-GB" sz="2600" dirty="0" smtClean="0"/>
              <a:t>Updates from ACHIP project</a:t>
            </a:r>
          </a:p>
          <a:p>
            <a:pPr lvl="1"/>
            <a:r>
              <a:rPr lang="en-GB" sz="2200" dirty="0" smtClean="0"/>
              <a:t>ANL/UCLA/SLAC/</a:t>
            </a:r>
          </a:p>
          <a:p>
            <a:pPr lvl="1"/>
            <a:r>
              <a:rPr lang="en-GB" sz="2200" dirty="0" smtClean="0"/>
              <a:t>DESY</a:t>
            </a:r>
          </a:p>
          <a:p>
            <a:pPr lvl="1"/>
            <a:r>
              <a:rPr lang="en-GB" sz="2200" dirty="0" smtClean="0"/>
              <a:t>PSI</a:t>
            </a:r>
          </a:p>
          <a:p>
            <a:pPr lvl="1"/>
            <a:r>
              <a:rPr lang="en-GB" sz="2200" dirty="0" smtClean="0"/>
              <a:t>SLAC</a:t>
            </a:r>
          </a:p>
          <a:p>
            <a:pPr lvl="1"/>
            <a:r>
              <a:rPr lang="mr-IN" sz="2200" dirty="0" smtClean="0"/>
              <a:t>…</a:t>
            </a:r>
            <a:endParaRPr lang="en-GB" sz="2200" dirty="0" smtClean="0"/>
          </a:p>
          <a:p>
            <a:pPr marL="457200" lvl="1" indent="0">
              <a:buNone/>
            </a:pPr>
            <a:endParaRPr lang="en-GB" sz="2200" dirty="0" smtClean="0"/>
          </a:p>
          <a:p>
            <a:r>
              <a:rPr lang="en-GB" sz="2600" dirty="0" smtClean="0"/>
              <a:t>Update from DATA program at Cockcroft Institute</a:t>
            </a:r>
          </a:p>
          <a:p>
            <a:pPr lvl="1"/>
            <a:r>
              <a:rPr lang="en-GB" sz="2200" dirty="0" smtClean="0"/>
              <a:t>DLW as energy </a:t>
            </a:r>
            <a:r>
              <a:rPr lang="en-GB" sz="2200" dirty="0" err="1" smtClean="0"/>
              <a:t>dechirper</a:t>
            </a:r>
            <a:r>
              <a:rPr lang="en-GB" sz="2200" dirty="0" smtClean="0"/>
              <a:t> (for FELs)</a:t>
            </a:r>
          </a:p>
          <a:p>
            <a:pPr lvl="1"/>
            <a:r>
              <a:rPr lang="en-GB" sz="2200" dirty="0" smtClean="0"/>
              <a:t>DLW as THz source</a:t>
            </a:r>
          </a:p>
          <a:p>
            <a:pPr lvl="1"/>
            <a:r>
              <a:rPr lang="en-GB" sz="2200" dirty="0" smtClean="0"/>
              <a:t>DWA for two beam acceleration</a:t>
            </a:r>
          </a:p>
          <a:p>
            <a:pPr marL="457200" lvl="1" indent="0">
              <a:buNone/>
            </a:pPr>
            <a:endParaRPr lang="en-GB" sz="2200" dirty="0"/>
          </a:p>
        </p:txBody>
      </p:sp>
      <p:sp>
        <p:nvSpPr>
          <p:cNvPr id="3" name="Footer Placeholder 2"/>
          <p:cNvSpPr>
            <a:spLocks noGrp="1"/>
          </p:cNvSpPr>
          <p:nvPr>
            <p:ph type="ftr" sz="quarter" idx="11"/>
          </p:nvPr>
        </p:nvSpPr>
        <p:spPr/>
        <p:txBody>
          <a:bodyPr/>
          <a:lstStyle/>
          <a:p>
            <a:r>
              <a:rPr lang="en-GB" smtClean="0"/>
              <a:t>EuPRAXIA Collaboration Week Liverpool 2018</a:t>
            </a:r>
            <a:endParaRPr lang="en-GB" dirty="0"/>
          </a:p>
        </p:txBody>
      </p:sp>
    </p:spTree>
    <p:extLst>
      <p:ext uri="{BB962C8B-B14F-4D97-AF65-F5344CB8AC3E}">
        <p14:creationId xmlns:p14="http://schemas.microsoft.com/office/powerpoint/2010/main" val="24032193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282"/>
          <a:stretch/>
        </p:blipFill>
        <p:spPr bwMode="auto">
          <a:xfrm>
            <a:off x="196851" y="748147"/>
            <a:ext cx="8489950" cy="4047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200" name="TextBox 31"/>
          <p:cNvSpPr txBox="1">
            <a:spLocks noChangeArrowheads="1"/>
          </p:cNvSpPr>
          <p:nvPr/>
        </p:nvSpPr>
        <p:spPr bwMode="auto">
          <a:xfrm>
            <a:off x="1043608" y="1145309"/>
            <a:ext cx="8903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b="1" smtClean="0">
                <a:solidFill>
                  <a:srgbClr val="FF0000"/>
                </a:solidFill>
                <a:cs typeface="Arial" charset="0"/>
              </a:rPr>
              <a:t>~5 MeV</a:t>
            </a:r>
            <a:endParaRPr lang="en-GB" altLang="en-US" sz="1400" b="1" dirty="0" smtClean="0">
              <a:solidFill>
                <a:srgbClr val="FF0000"/>
              </a:solidFill>
              <a:cs typeface="Arial" charset="0"/>
            </a:endParaRPr>
          </a:p>
        </p:txBody>
      </p:sp>
      <p:sp>
        <p:nvSpPr>
          <p:cNvPr id="7201" name="TextBox 36"/>
          <p:cNvSpPr txBox="1">
            <a:spLocks noChangeArrowheads="1"/>
          </p:cNvSpPr>
          <p:nvPr/>
        </p:nvSpPr>
        <p:spPr bwMode="auto">
          <a:xfrm>
            <a:off x="4805362" y="3078832"/>
            <a:ext cx="8149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b="1" smtClean="0">
                <a:solidFill>
                  <a:srgbClr val="FF0000"/>
                </a:solidFill>
                <a:cs typeface="Arial" charset="0"/>
              </a:rPr>
              <a:t>~ 5 MeV</a:t>
            </a:r>
            <a:endParaRPr lang="en-GB" altLang="en-US" sz="1400" b="1" dirty="0" smtClean="0">
              <a:solidFill>
                <a:srgbClr val="FF0000"/>
              </a:solidFill>
              <a:cs typeface="Arial" charset="0"/>
            </a:endParaRPr>
          </a:p>
        </p:txBody>
      </p:sp>
      <p:sp>
        <p:nvSpPr>
          <p:cNvPr id="7202" name="TextBox 37"/>
          <p:cNvSpPr txBox="1">
            <a:spLocks noChangeArrowheads="1"/>
          </p:cNvSpPr>
          <p:nvPr/>
        </p:nvSpPr>
        <p:spPr bwMode="auto">
          <a:xfrm>
            <a:off x="4380016" y="1145308"/>
            <a:ext cx="914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b="1" dirty="0" smtClean="0">
                <a:solidFill>
                  <a:srgbClr val="FF0000"/>
                </a:solidFill>
                <a:cs typeface="Arial" charset="0"/>
              </a:rPr>
              <a:t>~50MeV</a:t>
            </a:r>
          </a:p>
        </p:txBody>
      </p:sp>
      <p:sp>
        <p:nvSpPr>
          <p:cNvPr id="37" name="Title 1"/>
          <p:cNvSpPr txBox="1">
            <a:spLocks/>
          </p:cNvSpPr>
          <p:nvPr/>
        </p:nvSpPr>
        <p:spPr bwMode="auto">
          <a:xfrm>
            <a:off x="1043608" y="133350"/>
            <a:ext cx="80105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GB" altLang="en-US" sz="3600" dirty="0" smtClean="0">
                <a:solidFill>
                  <a:srgbClr val="000000"/>
                </a:solidFill>
                <a:cs typeface="Arial" charset="0"/>
              </a:rPr>
              <a:t>CLARA front-end</a:t>
            </a:r>
          </a:p>
        </p:txBody>
      </p:sp>
      <p:sp>
        <p:nvSpPr>
          <p:cNvPr id="2" name="TextBox 1"/>
          <p:cNvSpPr txBox="1"/>
          <p:nvPr/>
        </p:nvSpPr>
        <p:spPr>
          <a:xfrm>
            <a:off x="227116" y="4579184"/>
            <a:ext cx="3913084" cy="1815882"/>
          </a:xfrm>
          <a:prstGeom prst="rect">
            <a:avLst/>
          </a:prstGeom>
          <a:solidFill>
            <a:schemeClr val="bg1"/>
          </a:solidFill>
          <a:ln w="19050">
            <a:solidFill>
              <a:schemeClr val="tx1"/>
            </a:solidFill>
          </a:ln>
        </p:spPr>
        <p:txBody>
          <a:bodyPr wrap="square" rtlCol="0">
            <a:spAutoFit/>
          </a:bodyPr>
          <a:lstStyle/>
          <a:p>
            <a:r>
              <a:rPr lang="en-GB" sz="1400" dirty="0" smtClean="0">
                <a:latin typeface="Arial" panose="020B0604020202020204" pitchFamily="34" charset="0"/>
                <a:cs typeface="Arial" panose="020B0604020202020204" pitchFamily="34" charset="0"/>
              </a:rPr>
              <a:t>Phase 1 parameters:</a:t>
            </a:r>
          </a:p>
          <a:p>
            <a:pPr>
              <a:tabLst>
                <a:tab pos="2066925" algn="l"/>
              </a:tabLst>
            </a:pPr>
            <a:r>
              <a:rPr lang="en-GB" sz="1400" dirty="0" smtClean="0">
                <a:latin typeface="Arial" panose="020B0604020202020204" pitchFamily="34" charset="0"/>
                <a:cs typeface="Arial" panose="020B0604020202020204" pitchFamily="34" charset="0"/>
              </a:rPr>
              <a:t>Max energy	~50 MeV</a:t>
            </a:r>
          </a:p>
          <a:p>
            <a:pPr>
              <a:tabLst>
                <a:tab pos="2066925" algn="l"/>
              </a:tabLst>
            </a:pPr>
            <a:r>
              <a:rPr lang="en-GB" sz="1400" dirty="0" smtClean="0">
                <a:latin typeface="Arial" panose="020B0604020202020204" pitchFamily="34" charset="0"/>
                <a:cs typeface="Arial" panose="020B0604020202020204" pitchFamily="34" charset="0"/>
              </a:rPr>
              <a:t>Max charge	250 pC</a:t>
            </a:r>
          </a:p>
          <a:p>
            <a:pPr>
              <a:tabLst>
                <a:tab pos="2066925" algn="l"/>
              </a:tabLst>
            </a:pPr>
            <a:r>
              <a:rPr lang="en-GB" sz="1400" dirty="0" smtClean="0">
                <a:latin typeface="Arial" panose="020B0604020202020204" pitchFamily="34" charset="0"/>
                <a:cs typeface="Arial" panose="020B0604020202020204" pitchFamily="34" charset="0"/>
              </a:rPr>
              <a:t>Norm. </a:t>
            </a:r>
            <a:r>
              <a:rPr lang="en-GB" sz="1400" dirty="0" err="1">
                <a:latin typeface="Arial" panose="020B0604020202020204" pitchFamily="34" charset="0"/>
                <a:cs typeface="Arial" panose="020B0604020202020204" pitchFamily="34" charset="0"/>
              </a:rPr>
              <a:t>e</a:t>
            </a:r>
            <a:r>
              <a:rPr lang="en-GB" sz="1400" dirty="0" err="1" smtClean="0">
                <a:latin typeface="Arial" panose="020B0604020202020204" pitchFamily="34" charset="0"/>
                <a:cs typeface="Arial" panose="020B0604020202020204" pitchFamily="34" charset="0"/>
              </a:rPr>
              <a:t>mitt</a:t>
            </a:r>
            <a:r>
              <a:rPr lang="en-GB" sz="1400" dirty="0" smtClean="0">
                <a:latin typeface="Arial" panose="020B0604020202020204" pitchFamily="34" charset="0"/>
                <a:cs typeface="Arial" panose="020B0604020202020204" pitchFamily="34" charset="0"/>
              </a:rPr>
              <a:t>.	&lt; 1 mm mrad</a:t>
            </a:r>
          </a:p>
          <a:p>
            <a:pPr>
              <a:tabLst>
                <a:tab pos="2066925" algn="l"/>
              </a:tabLst>
            </a:pPr>
            <a:r>
              <a:rPr lang="en-GB" sz="1400" dirty="0" smtClean="0">
                <a:latin typeface="Arial" panose="020B0604020202020204" pitchFamily="34" charset="0"/>
                <a:cs typeface="Arial" panose="020B0604020202020204" pitchFamily="34" charset="0"/>
              </a:rPr>
              <a:t>Min bunch length 	50 </a:t>
            </a:r>
            <a:r>
              <a:rPr lang="en-GB" sz="1400" dirty="0" err="1" smtClean="0">
                <a:latin typeface="Arial" panose="020B0604020202020204" pitchFamily="34" charset="0"/>
                <a:cs typeface="Arial" panose="020B0604020202020204" pitchFamily="34" charset="0"/>
              </a:rPr>
              <a:t>fs</a:t>
            </a:r>
            <a:r>
              <a:rPr lang="en-GB" sz="1400" dirty="0" smtClean="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a:t>
            </a:r>
            <a:r>
              <a:rPr lang="en-GB" sz="1400" dirty="0" err="1">
                <a:latin typeface="Arial" panose="020B0604020202020204" pitchFamily="34" charset="0"/>
                <a:cs typeface="Arial" panose="020B0604020202020204" pitchFamily="34" charset="0"/>
              </a:rPr>
              <a:t>rms</a:t>
            </a:r>
            <a:r>
              <a:rPr lang="en-GB" sz="1400" dirty="0" smtClean="0">
                <a:latin typeface="Arial" panose="020B0604020202020204" pitchFamily="34" charset="0"/>
                <a:cs typeface="Arial" panose="020B0604020202020204" pitchFamily="34" charset="0"/>
              </a:rPr>
              <a:t>)</a:t>
            </a:r>
          </a:p>
          <a:p>
            <a:pPr>
              <a:tabLst>
                <a:tab pos="2066925" algn="l"/>
              </a:tabLst>
            </a:pPr>
            <a:r>
              <a:rPr lang="en-GB" sz="1400" dirty="0" smtClean="0">
                <a:latin typeface="Arial" panose="020B0604020202020204" pitchFamily="34" charset="0"/>
                <a:cs typeface="Arial" panose="020B0604020202020204" pitchFamily="34" charset="0"/>
              </a:rPr>
              <a:t>Max peak current	2 kA</a:t>
            </a:r>
          </a:p>
          <a:p>
            <a:pPr>
              <a:tabLst>
                <a:tab pos="2066925" algn="l"/>
              </a:tabLst>
            </a:pPr>
            <a:r>
              <a:rPr lang="en-GB" sz="1400" dirty="0" smtClean="0">
                <a:latin typeface="Arial" panose="020B0604020202020204" pitchFamily="34" charset="0"/>
                <a:cs typeface="Arial" panose="020B0604020202020204" pitchFamily="34" charset="0"/>
              </a:rPr>
              <a:t>Bunches/RF pulse	1</a:t>
            </a:r>
          </a:p>
          <a:p>
            <a:pPr>
              <a:tabLst>
                <a:tab pos="2066925" algn="l"/>
              </a:tabLst>
            </a:pPr>
            <a:r>
              <a:rPr lang="en-GB" sz="1400" dirty="0" smtClean="0">
                <a:latin typeface="Arial" panose="020B0604020202020204" pitchFamily="34" charset="0"/>
                <a:cs typeface="Arial" panose="020B0604020202020204" pitchFamily="34" charset="0"/>
              </a:rPr>
              <a:t>Pulse rep. rate	10 Hz (400Hz later)</a:t>
            </a:r>
            <a:endParaRPr lang="en-GB" sz="1400" dirty="0">
              <a:latin typeface="Arial" panose="020B0604020202020204" pitchFamily="34" charset="0"/>
              <a:cs typeface="Arial" panose="020B0604020202020204" pitchFamily="34" charset="0"/>
            </a:endParaRPr>
          </a:p>
        </p:txBody>
      </p:sp>
      <p:sp>
        <p:nvSpPr>
          <p:cNvPr id="9" name="TextBox 37"/>
          <p:cNvSpPr txBox="1">
            <a:spLocks noChangeArrowheads="1"/>
          </p:cNvSpPr>
          <p:nvPr/>
        </p:nvSpPr>
        <p:spPr bwMode="auto">
          <a:xfrm>
            <a:off x="7808912" y="1146275"/>
            <a:ext cx="914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b="1" dirty="0" smtClean="0">
                <a:solidFill>
                  <a:srgbClr val="FF0000"/>
                </a:solidFill>
                <a:cs typeface="Arial" charset="0"/>
              </a:rPr>
              <a:t>~50MeV</a:t>
            </a:r>
          </a:p>
        </p:txBody>
      </p:sp>
      <p:sp>
        <p:nvSpPr>
          <p:cNvPr id="10" name="TextBox 37"/>
          <p:cNvSpPr txBox="1">
            <a:spLocks noChangeArrowheads="1"/>
          </p:cNvSpPr>
          <p:nvPr/>
        </p:nvSpPr>
        <p:spPr bwMode="auto">
          <a:xfrm>
            <a:off x="8266112" y="2924944"/>
            <a:ext cx="914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GB" altLang="en-US" sz="1400" b="1" dirty="0" smtClean="0">
                <a:solidFill>
                  <a:srgbClr val="FF0000"/>
                </a:solidFill>
                <a:cs typeface="Arial" charset="0"/>
              </a:rPr>
              <a:t>~50MeV</a:t>
            </a:r>
          </a:p>
        </p:txBody>
      </p:sp>
      <p:sp>
        <p:nvSpPr>
          <p:cNvPr id="12" name="Line 8"/>
          <p:cNvSpPr>
            <a:spLocks noChangeShapeType="1"/>
          </p:cNvSpPr>
          <p:nvPr/>
        </p:nvSpPr>
        <p:spPr bwMode="auto">
          <a:xfrm>
            <a:off x="263525" y="763589"/>
            <a:ext cx="8567738" cy="0"/>
          </a:xfrm>
          <a:prstGeom prst="line">
            <a:avLst/>
          </a:prstGeom>
          <a:noFill/>
          <a:ln w="38100">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 name="Slide Number Placeholder 4"/>
          <p:cNvSpPr>
            <a:spLocks noGrp="1"/>
          </p:cNvSpPr>
          <p:nvPr>
            <p:ph type="sldNum" sz="quarter" idx="12"/>
          </p:nvPr>
        </p:nvSpPr>
        <p:spPr>
          <a:xfrm>
            <a:off x="6832600" y="6445250"/>
            <a:ext cx="2133600" cy="365125"/>
          </a:xfrm>
        </p:spPr>
        <p:txBody>
          <a:bodyPr/>
          <a:lstStyle/>
          <a:p>
            <a:fld id="{B298BD6C-236D-D640-A227-095F3132523A}" type="slidenum">
              <a:rPr lang="en-US" smtClean="0"/>
              <a:t>6</a:t>
            </a:fld>
            <a:endParaRPr lang="en-US" dirty="0"/>
          </a:p>
        </p:txBody>
      </p:sp>
      <p:sp>
        <p:nvSpPr>
          <p:cNvPr id="6" name="Footer Placeholder 5"/>
          <p:cNvSpPr>
            <a:spLocks noGrp="1"/>
          </p:cNvSpPr>
          <p:nvPr>
            <p:ph type="ftr" sz="quarter" idx="11"/>
          </p:nvPr>
        </p:nvSpPr>
        <p:spPr/>
        <p:txBody>
          <a:bodyPr/>
          <a:lstStyle/>
          <a:p>
            <a:r>
              <a:rPr lang="en-GB" smtClean="0"/>
              <a:t>EuPRAXIA Collaboration Week Liverpool 2018</a:t>
            </a:r>
            <a:endParaRPr lang="en-GB" dirty="0"/>
          </a:p>
        </p:txBody>
      </p:sp>
    </p:spTree>
    <p:extLst>
      <p:ext uri="{BB962C8B-B14F-4D97-AF65-F5344CB8AC3E}">
        <p14:creationId xmlns:p14="http://schemas.microsoft.com/office/powerpoint/2010/main" val="26153931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079361-410F-4991-886B-253FD86BCCAE}"/>
              </a:ext>
            </a:extLst>
          </p:cNvPr>
          <p:cNvSpPr>
            <a:spLocks noGrp="1"/>
          </p:cNvSpPr>
          <p:nvPr>
            <p:ph type="title"/>
          </p:nvPr>
        </p:nvSpPr>
        <p:spPr/>
        <p:txBody>
          <a:bodyPr>
            <a:normAutofit/>
          </a:bodyPr>
          <a:lstStyle/>
          <a:p>
            <a:r>
              <a:rPr lang="en-GB" sz="3600" dirty="0" smtClean="0">
                <a:solidFill>
                  <a:srgbClr val="000000"/>
                </a:solidFill>
              </a:rPr>
              <a:t>Plasma beam dump</a:t>
            </a:r>
            <a:endParaRPr lang="en-GB" sz="3600" dirty="0">
              <a:solidFill>
                <a:srgbClr val="000000"/>
              </a:solidFill>
            </a:endParaRPr>
          </a:p>
        </p:txBody>
      </p:sp>
      <p:sp>
        <p:nvSpPr>
          <p:cNvPr id="4" name="Slide Number Placeholder 3"/>
          <p:cNvSpPr>
            <a:spLocks noGrp="1"/>
          </p:cNvSpPr>
          <p:nvPr>
            <p:ph type="sldNum" sz="quarter" idx="12"/>
          </p:nvPr>
        </p:nvSpPr>
        <p:spPr/>
        <p:txBody>
          <a:bodyPr/>
          <a:lstStyle/>
          <a:p>
            <a:fld id="{7C8D6F1B-0912-4E83-AA89-4880E3586760}" type="slidenum">
              <a:rPr lang="en-GB" smtClean="0"/>
              <a:pPr/>
              <a:t>7</a:t>
            </a:fld>
            <a:endParaRPr lang="en-GB" dirty="0"/>
          </a:p>
        </p:txBody>
      </p:sp>
      <p:sp>
        <p:nvSpPr>
          <p:cNvPr id="10" name="Footer Placeholder 9"/>
          <p:cNvSpPr>
            <a:spLocks noGrp="1"/>
          </p:cNvSpPr>
          <p:nvPr>
            <p:ph type="ftr" sz="quarter" idx="11"/>
          </p:nvPr>
        </p:nvSpPr>
        <p:spPr/>
        <p:txBody>
          <a:bodyPr/>
          <a:lstStyle/>
          <a:p>
            <a:r>
              <a:rPr lang="en-GB" smtClean="0"/>
              <a:t>EuPRAXIA Collaboration Week Liverpool 2018</a:t>
            </a:r>
            <a:endParaRPr lang="en-GB" dirty="0"/>
          </a:p>
        </p:txBody>
      </p:sp>
      <p:sp>
        <p:nvSpPr>
          <p:cNvPr id="6" name="CustomShape 9"/>
          <p:cNvSpPr/>
          <p:nvPr/>
        </p:nvSpPr>
        <p:spPr>
          <a:xfrm>
            <a:off x="185341" y="908720"/>
            <a:ext cx="8923163" cy="1714163"/>
          </a:xfrm>
          <a:prstGeom prst="rect">
            <a:avLst/>
          </a:prstGeom>
          <a:noFill/>
          <a:ln w="12600">
            <a:noFill/>
          </a:ln>
        </p:spPr>
        <p:style>
          <a:lnRef idx="0">
            <a:scrgbClr r="0" g="0" b="0"/>
          </a:lnRef>
          <a:fillRef idx="0">
            <a:scrgbClr r="0" g="0" b="0"/>
          </a:fillRef>
          <a:effectRef idx="0">
            <a:scrgbClr r="0" g="0" b="0"/>
          </a:effectRef>
          <a:fontRef idx="minor"/>
        </p:style>
        <p:txBody>
          <a:bodyPr lIns="35689" tIns="35689" rIns="35689" bIns="35689" anchor="ctr"/>
          <a:lstStyle/>
          <a:p>
            <a:pPr>
              <a:lnSpc>
                <a:spcPct val="100000"/>
              </a:lnSpc>
            </a:pPr>
            <a:r>
              <a:rPr lang="en-GB" sz="2100" dirty="0">
                <a:solidFill>
                  <a:srgbClr val="000000"/>
                </a:solidFill>
                <a:latin typeface="Helvetica Light"/>
                <a:ea typeface="Helvetica Light"/>
              </a:rPr>
              <a:t>Conventional beam dumps use high density materials – metal, water etc.</a:t>
            </a:r>
            <a:endParaRPr dirty="0"/>
          </a:p>
          <a:p>
            <a:pPr>
              <a:lnSpc>
                <a:spcPct val="100000"/>
              </a:lnSpc>
            </a:pPr>
            <a:r>
              <a:rPr lang="en-GB" sz="2100" dirty="0">
                <a:solidFill>
                  <a:srgbClr val="000000"/>
                </a:solidFill>
                <a:latin typeface="Helvetica Light"/>
                <a:ea typeface="Helvetica Light"/>
              </a:rPr>
              <a:t>They require high power density cooling, can produce radionuclides and (for </a:t>
            </a:r>
            <a:r>
              <a:rPr lang="en-GB" sz="2100" dirty="0" smtClean="0">
                <a:solidFill>
                  <a:srgbClr val="000000"/>
                </a:solidFill>
                <a:latin typeface="Helvetica Light"/>
                <a:ea typeface="Helvetica Light"/>
              </a:rPr>
              <a:t>water</a:t>
            </a:r>
            <a:r>
              <a:rPr lang="en-GB" sz="2100" dirty="0">
                <a:solidFill>
                  <a:srgbClr val="000000"/>
                </a:solidFill>
                <a:latin typeface="Helvetica Light"/>
                <a:ea typeface="Helvetica Light"/>
              </a:rPr>
              <a:t>) explosive gasses through decomposition</a:t>
            </a:r>
            <a:r>
              <a:rPr lang="en-GB" sz="2100" dirty="0" smtClean="0">
                <a:solidFill>
                  <a:srgbClr val="000000"/>
                </a:solidFill>
                <a:latin typeface="Helvetica Light"/>
                <a:ea typeface="Helvetica Light"/>
              </a:rPr>
              <a:t>.</a:t>
            </a:r>
          </a:p>
          <a:p>
            <a:pPr>
              <a:lnSpc>
                <a:spcPct val="100000"/>
              </a:lnSpc>
            </a:pPr>
            <a:endParaRPr dirty="0"/>
          </a:p>
          <a:p>
            <a:pPr>
              <a:lnSpc>
                <a:spcPct val="100000"/>
              </a:lnSpc>
            </a:pPr>
            <a:r>
              <a:rPr lang="en-GB" sz="2100" dirty="0">
                <a:solidFill>
                  <a:srgbClr val="000000"/>
                </a:solidFill>
                <a:latin typeface="Helvetica Light"/>
                <a:ea typeface="Helvetica Light"/>
              </a:rPr>
              <a:t>Stopping a beam with a low density material could have advantages.</a:t>
            </a:r>
            <a:endParaRPr dirty="0"/>
          </a:p>
        </p:txBody>
      </p:sp>
      <p:pic>
        <p:nvPicPr>
          <p:cNvPr id="8" name="Picture 7"/>
          <p:cNvPicPr>
            <a:picLocks noChangeAspect="1"/>
          </p:cNvPicPr>
          <p:nvPr/>
        </p:nvPicPr>
        <p:blipFill rotWithShape="1">
          <a:blip r:embed="rId2"/>
          <a:srcRect l="12093" t="36804" r="23491"/>
          <a:stretch/>
        </p:blipFill>
        <p:spPr>
          <a:xfrm>
            <a:off x="107504" y="3068960"/>
            <a:ext cx="4536504" cy="2592288"/>
          </a:xfrm>
          <a:prstGeom prst="rect">
            <a:avLst/>
          </a:prstGeom>
        </p:spPr>
      </p:pic>
      <p:sp>
        <p:nvSpPr>
          <p:cNvPr id="9" name="CustomShape 4"/>
          <p:cNvSpPr/>
          <p:nvPr/>
        </p:nvSpPr>
        <p:spPr>
          <a:xfrm>
            <a:off x="5399156" y="2852719"/>
            <a:ext cx="2341196" cy="360257"/>
          </a:xfrm>
          <a:prstGeom prst="rect">
            <a:avLst/>
          </a:prstGeom>
          <a:noFill/>
          <a:ln w="12600">
            <a:noFill/>
          </a:ln>
        </p:spPr>
        <p:style>
          <a:lnRef idx="0">
            <a:scrgbClr r="0" g="0" b="0"/>
          </a:lnRef>
          <a:fillRef idx="0">
            <a:scrgbClr r="0" g="0" b="0"/>
          </a:fillRef>
          <a:effectRef idx="0">
            <a:scrgbClr r="0" g="0" b="0"/>
          </a:effectRef>
          <a:fontRef idx="minor"/>
        </p:style>
        <p:txBody>
          <a:bodyPr wrap="none" lIns="35689" tIns="35689" rIns="35689" bIns="35689" anchor="ctr"/>
          <a:lstStyle/>
          <a:p>
            <a:pPr>
              <a:lnSpc>
                <a:spcPct val="100000"/>
              </a:lnSpc>
            </a:pPr>
            <a:r>
              <a:rPr lang="en-GB" sz="2000" b="1" dirty="0">
                <a:solidFill>
                  <a:srgbClr val="1201F5"/>
                </a:solidFill>
                <a:latin typeface="Arial"/>
                <a:ea typeface="Arial"/>
              </a:rPr>
              <a:t>Plasma beam dump</a:t>
            </a:r>
            <a:endParaRPr sz="2000" dirty="0">
              <a:solidFill>
                <a:srgbClr val="1201F5"/>
              </a:solidFill>
            </a:endParaRPr>
          </a:p>
        </p:txBody>
      </p:sp>
      <p:sp>
        <p:nvSpPr>
          <p:cNvPr id="11" name="CustomShape 7"/>
          <p:cNvSpPr/>
          <p:nvPr/>
        </p:nvSpPr>
        <p:spPr>
          <a:xfrm>
            <a:off x="4932040" y="3429000"/>
            <a:ext cx="4122074" cy="1937659"/>
          </a:xfrm>
          <a:prstGeom prst="rect">
            <a:avLst/>
          </a:prstGeom>
          <a:noFill/>
          <a:ln w="12600">
            <a:noFill/>
          </a:ln>
        </p:spPr>
        <p:style>
          <a:lnRef idx="0">
            <a:scrgbClr r="0" g="0" b="0"/>
          </a:lnRef>
          <a:fillRef idx="0">
            <a:scrgbClr r="0" g="0" b="0"/>
          </a:fillRef>
          <a:effectRef idx="0">
            <a:scrgbClr r="0" g="0" b="0"/>
          </a:effectRef>
          <a:fontRef idx="minor"/>
        </p:style>
        <p:txBody>
          <a:bodyPr lIns="35689" tIns="35689" rIns="35689" bIns="35689" anchor="ctr"/>
          <a:lstStyle/>
          <a:p>
            <a:pPr>
              <a:lnSpc>
                <a:spcPct val="100000"/>
              </a:lnSpc>
              <a:buSzPct val="75000"/>
              <a:buFont typeface="StarSymbol"/>
              <a:buChar char=""/>
            </a:pPr>
            <a:r>
              <a:rPr lang="en-GB" sz="1700" b="1" dirty="0">
                <a:solidFill>
                  <a:srgbClr val="000000"/>
                </a:solidFill>
                <a:latin typeface="Helvetica Light"/>
                <a:ea typeface="Helvetica Light"/>
              </a:rPr>
              <a:t>High decelerating gradients with low density dump medium.</a:t>
            </a:r>
            <a:endParaRPr b="1" dirty="0"/>
          </a:p>
          <a:p>
            <a:pPr>
              <a:lnSpc>
                <a:spcPct val="100000"/>
              </a:lnSpc>
              <a:buSzPct val="75000"/>
              <a:buFont typeface="StarSymbol"/>
              <a:buChar char=""/>
            </a:pPr>
            <a:r>
              <a:rPr lang="en-GB" sz="1700" b="1" dirty="0">
                <a:solidFill>
                  <a:srgbClr val="000000"/>
                </a:solidFill>
                <a:latin typeface="Helvetica Light"/>
                <a:ea typeface="Helvetica Light"/>
              </a:rPr>
              <a:t>Effectiveness depends on bunch parameters.</a:t>
            </a:r>
            <a:endParaRPr b="1" dirty="0"/>
          </a:p>
          <a:p>
            <a:pPr>
              <a:lnSpc>
                <a:spcPct val="100000"/>
              </a:lnSpc>
              <a:buSzPct val="75000"/>
              <a:buFont typeface="StarSymbol"/>
              <a:buChar char=""/>
            </a:pPr>
            <a:r>
              <a:rPr lang="en-GB" sz="1700" b="1" dirty="0">
                <a:solidFill>
                  <a:srgbClr val="000000"/>
                </a:solidFill>
                <a:latin typeface="Helvetica Light"/>
                <a:ea typeface="Helvetica Light"/>
              </a:rPr>
              <a:t>Possibility for electrical energy recovery</a:t>
            </a:r>
            <a:r>
              <a:rPr lang="en-GB" sz="1700" b="1" dirty="0" smtClean="0">
                <a:solidFill>
                  <a:srgbClr val="000000"/>
                </a:solidFill>
                <a:latin typeface="Helvetica Light"/>
                <a:ea typeface="Helvetica Light"/>
              </a:rPr>
              <a:t>.</a:t>
            </a:r>
            <a:endParaRPr b="1" dirty="0"/>
          </a:p>
        </p:txBody>
      </p:sp>
      <p:sp>
        <p:nvSpPr>
          <p:cNvPr id="12" name="CustomShape 8"/>
          <p:cNvSpPr/>
          <p:nvPr/>
        </p:nvSpPr>
        <p:spPr>
          <a:xfrm>
            <a:off x="4914422" y="3181527"/>
            <a:ext cx="3752578" cy="470053"/>
          </a:xfrm>
          <a:prstGeom prst="rect">
            <a:avLst/>
          </a:prstGeom>
          <a:noFill/>
          <a:ln w="12600">
            <a:noFill/>
          </a:ln>
        </p:spPr>
        <p:style>
          <a:lnRef idx="0">
            <a:scrgbClr r="0" g="0" b="0"/>
          </a:lnRef>
          <a:fillRef idx="0">
            <a:scrgbClr r="0" g="0" b="0"/>
          </a:fillRef>
          <a:effectRef idx="0">
            <a:scrgbClr r="0" g="0" b="0"/>
          </a:effectRef>
          <a:fontRef idx="minor"/>
        </p:style>
        <p:txBody>
          <a:bodyPr lIns="35689" tIns="35689" rIns="35689" bIns="35689" anchor="ctr"/>
          <a:lstStyle/>
          <a:p>
            <a:pPr>
              <a:lnSpc>
                <a:spcPct val="100000"/>
              </a:lnSpc>
            </a:pPr>
            <a:r>
              <a:rPr lang="en-GB" sz="1100" dirty="0">
                <a:solidFill>
                  <a:srgbClr val="000000"/>
                </a:solidFill>
                <a:latin typeface="Helvetica Light"/>
                <a:ea typeface="Helvetica Light"/>
              </a:rPr>
              <a:t>H.C. Wu, T. Tajima et al. PR-STAB 13, 101303 (2010)</a:t>
            </a:r>
            <a:endParaRPr dirty="0"/>
          </a:p>
        </p:txBody>
      </p:sp>
    </p:spTree>
    <p:extLst>
      <p:ext uri="{BB962C8B-B14F-4D97-AF65-F5344CB8AC3E}">
        <p14:creationId xmlns:p14="http://schemas.microsoft.com/office/powerpoint/2010/main" val="17269915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000000"/>
                </a:solidFill>
              </a:rPr>
              <a:t>Plasma beam dump</a:t>
            </a:r>
            <a:endParaRPr lang="en-US" sz="3600" dirty="0">
              <a:solidFill>
                <a:srgbClr val="000000"/>
              </a:solidFill>
            </a:endParaRPr>
          </a:p>
        </p:txBody>
      </p:sp>
      <p:sp>
        <p:nvSpPr>
          <p:cNvPr id="3" name="Content Placeholder 2"/>
          <p:cNvSpPr>
            <a:spLocks noGrp="1"/>
          </p:cNvSpPr>
          <p:nvPr>
            <p:ph idx="1"/>
          </p:nvPr>
        </p:nvSpPr>
        <p:spPr/>
        <p:txBody>
          <a:bodyPr/>
          <a:lstStyle/>
          <a:p>
            <a:pPr marL="0" indent="0">
              <a:buNone/>
            </a:pPr>
            <a:r>
              <a:rPr lang="en-US" dirty="0" smtClean="0"/>
              <a:t>Plasma beam dump for </a:t>
            </a:r>
            <a:r>
              <a:rPr lang="en-US" dirty="0" err="1" smtClean="0"/>
              <a:t>EuPRAXIA</a:t>
            </a:r>
            <a:r>
              <a:rPr lang="en-US" dirty="0" smtClean="0"/>
              <a:t> 1 </a:t>
            </a:r>
            <a:r>
              <a:rPr lang="en-US" dirty="0" err="1" smtClean="0"/>
              <a:t>GeV</a:t>
            </a:r>
            <a:r>
              <a:rPr lang="en-US" dirty="0" smtClean="0"/>
              <a:t> beam</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EPOCH code is used to model the energy loss of the electron beam</a:t>
            </a:r>
          </a:p>
          <a:p>
            <a:pPr marL="0" indent="0">
              <a:buNone/>
            </a:pPr>
            <a:r>
              <a:rPr lang="en-US" dirty="0" smtClean="0"/>
              <a:t>The results are very encouraging</a:t>
            </a:r>
            <a:endParaRPr lang="en-US" dirty="0"/>
          </a:p>
        </p:txBody>
      </p:sp>
      <p:sp>
        <p:nvSpPr>
          <p:cNvPr id="4" name="Footer Placeholder 3"/>
          <p:cNvSpPr>
            <a:spLocks noGrp="1"/>
          </p:cNvSpPr>
          <p:nvPr>
            <p:ph type="ftr" sz="quarter" idx="11"/>
          </p:nvPr>
        </p:nvSpPr>
        <p:spPr/>
        <p:txBody>
          <a:bodyPr/>
          <a:lstStyle/>
          <a:p>
            <a:r>
              <a:rPr lang="en-GB" smtClean="0"/>
              <a:t>EuPRAXIA Collaboration Week Liverpool 2018</a:t>
            </a:r>
            <a:endParaRPr lang="en-GB" dirty="0"/>
          </a:p>
        </p:txBody>
      </p:sp>
      <p:sp>
        <p:nvSpPr>
          <p:cNvPr id="5" name="Slide Number Placeholder 4"/>
          <p:cNvSpPr>
            <a:spLocks noGrp="1"/>
          </p:cNvSpPr>
          <p:nvPr>
            <p:ph type="sldNum" sz="quarter" idx="12"/>
          </p:nvPr>
        </p:nvSpPr>
        <p:spPr/>
        <p:txBody>
          <a:bodyPr/>
          <a:lstStyle/>
          <a:p>
            <a:fld id="{7C8D6F1B-0912-4E83-AA89-4880E3586760}" type="slidenum">
              <a:rPr lang="en-GB" smtClean="0"/>
              <a:pPr/>
              <a:t>8</a:t>
            </a:fld>
            <a:endParaRPr lang="en-GB"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5" y="1628800"/>
            <a:ext cx="7148621" cy="2160240"/>
          </a:xfrm>
          <a:prstGeom prst="rect">
            <a:avLst/>
          </a:prstGeom>
        </p:spPr>
      </p:pic>
    </p:spTree>
    <p:extLst>
      <p:ext uri="{BB962C8B-B14F-4D97-AF65-F5344CB8AC3E}">
        <p14:creationId xmlns:p14="http://schemas.microsoft.com/office/powerpoint/2010/main" val="13789684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7744" y="-171400"/>
            <a:ext cx="5067211" cy="1143000"/>
          </a:xfrm>
        </p:spPr>
        <p:txBody>
          <a:bodyPr>
            <a:normAutofit fontScale="90000"/>
          </a:bodyPr>
          <a:lstStyle/>
          <a:p>
            <a:r>
              <a:rPr lang="en-GB" dirty="0">
                <a:solidFill>
                  <a:srgbClr val="000000"/>
                </a:solidFill>
              </a:rPr>
              <a:t>Results – </a:t>
            </a:r>
            <a:r>
              <a:rPr lang="en-GB" dirty="0" smtClean="0">
                <a:solidFill>
                  <a:srgbClr val="000000"/>
                </a:solidFill>
              </a:rPr>
              <a:t>Structured Plasmas</a:t>
            </a:r>
            <a:endParaRPr lang="en-GB" dirty="0">
              <a:solidFill>
                <a:srgbClr val="00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060848"/>
            <a:ext cx="2873350" cy="287335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2060848"/>
            <a:ext cx="2877739" cy="287773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0152" y="2060848"/>
            <a:ext cx="2881746" cy="2881745"/>
          </a:xfrm>
          <a:prstGeom prst="rect">
            <a:avLst/>
          </a:prstGeom>
        </p:spPr>
      </p:pic>
      <p:sp>
        <p:nvSpPr>
          <p:cNvPr id="7" name="TextBox 6"/>
          <p:cNvSpPr txBox="1"/>
          <p:nvPr/>
        </p:nvSpPr>
        <p:spPr>
          <a:xfrm>
            <a:off x="33171" y="5367785"/>
            <a:ext cx="7779189" cy="954107"/>
          </a:xfrm>
          <a:prstGeom prst="rect">
            <a:avLst/>
          </a:prstGeom>
          <a:noFill/>
        </p:spPr>
        <p:txBody>
          <a:bodyPr wrap="square" rtlCol="0">
            <a:spAutoFit/>
          </a:bodyPr>
          <a:lstStyle/>
          <a:p>
            <a:pPr marL="457200" indent="-457200">
              <a:buFont typeface="Arial" panose="020B0604020202020204" pitchFamily="34" charset="0"/>
              <a:buChar char="•"/>
            </a:pPr>
            <a:r>
              <a:rPr lang="en-GB" sz="2800" dirty="0" smtClean="0"/>
              <a:t>Nearly all tail particles removed.</a:t>
            </a:r>
          </a:p>
          <a:p>
            <a:pPr marL="342900" indent="-342900">
              <a:buFont typeface="Arial" panose="020B0604020202020204" pitchFamily="34" charset="0"/>
              <a:buChar char="•"/>
            </a:pPr>
            <a:r>
              <a:rPr lang="en-GB" sz="2800" dirty="0" smtClean="0"/>
              <a:t> Particles at the bunch head still remain.</a:t>
            </a:r>
            <a:endParaRPr lang="en-GB" sz="2400" dirty="0"/>
          </a:p>
        </p:txBody>
      </p:sp>
      <p:sp>
        <p:nvSpPr>
          <p:cNvPr id="8" name="TextBox 7"/>
          <p:cNvSpPr txBox="1"/>
          <p:nvPr/>
        </p:nvSpPr>
        <p:spPr>
          <a:xfrm>
            <a:off x="545456" y="1196752"/>
            <a:ext cx="8047822" cy="523220"/>
          </a:xfrm>
          <a:prstGeom prst="rect">
            <a:avLst/>
          </a:prstGeom>
          <a:noFill/>
        </p:spPr>
        <p:txBody>
          <a:bodyPr wrap="square" rtlCol="0">
            <a:spAutoFit/>
          </a:bodyPr>
          <a:lstStyle/>
          <a:p>
            <a:r>
              <a:rPr lang="en-GB" sz="2800" dirty="0" smtClean="0"/>
              <a:t>Example: Linearly Increasing Plasma Density</a:t>
            </a:r>
            <a:endParaRPr lang="en-GB" sz="2800" dirty="0"/>
          </a:p>
        </p:txBody>
      </p:sp>
      <p:sp>
        <p:nvSpPr>
          <p:cNvPr id="9" name="TextBox 8"/>
          <p:cNvSpPr txBox="1"/>
          <p:nvPr/>
        </p:nvSpPr>
        <p:spPr>
          <a:xfrm>
            <a:off x="1024687" y="1753652"/>
            <a:ext cx="999781" cy="523220"/>
          </a:xfrm>
          <a:prstGeom prst="rect">
            <a:avLst/>
          </a:prstGeom>
          <a:noFill/>
        </p:spPr>
        <p:txBody>
          <a:bodyPr wrap="square" rtlCol="0">
            <a:spAutoFit/>
          </a:bodyPr>
          <a:lstStyle/>
          <a:p>
            <a:r>
              <a:rPr lang="en-GB" sz="2800" dirty="0" smtClean="0"/>
              <a:t>5cm</a:t>
            </a:r>
            <a:endParaRPr lang="en-GB" sz="2800" dirty="0"/>
          </a:p>
        </p:txBody>
      </p:sp>
      <p:sp>
        <p:nvSpPr>
          <p:cNvPr id="10" name="TextBox 9"/>
          <p:cNvSpPr txBox="1"/>
          <p:nvPr/>
        </p:nvSpPr>
        <p:spPr>
          <a:xfrm>
            <a:off x="3999243" y="1787236"/>
            <a:ext cx="999781" cy="523220"/>
          </a:xfrm>
          <a:prstGeom prst="rect">
            <a:avLst/>
          </a:prstGeom>
          <a:noFill/>
        </p:spPr>
        <p:txBody>
          <a:bodyPr wrap="square" rtlCol="0">
            <a:spAutoFit/>
          </a:bodyPr>
          <a:lstStyle/>
          <a:p>
            <a:r>
              <a:rPr lang="en-GB" sz="2800" dirty="0"/>
              <a:t>6</a:t>
            </a:r>
            <a:r>
              <a:rPr lang="en-GB" sz="2800" dirty="0" smtClean="0"/>
              <a:t>cm</a:t>
            </a:r>
            <a:endParaRPr lang="en-GB" sz="2800" dirty="0"/>
          </a:p>
        </p:txBody>
      </p:sp>
      <p:sp>
        <p:nvSpPr>
          <p:cNvPr id="11" name="TextBox 10"/>
          <p:cNvSpPr txBox="1"/>
          <p:nvPr/>
        </p:nvSpPr>
        <p:spPr>
          <a:xfrm>
            <a:off x="6999547" y="1753652"/>
            <a:ext cx="999781" cy="523220"/>
          </a:xfrm>
          <a:prstGeom prst="rect">
            <a:avLst/>
          </a:prstGeom>
          <a:noFill/>
        </p:spPr>
        <p:txBody>
          <a:bodyPr wrap="square" rtlCol="0">
            <a:spAutoFit/>
          </a:bodyPr>
          <a:lstStyle/>
          <a:p>
            <a:r>
              <a:rPr lang="en-GB" sz="2800" dirty="0"/>
              <a:t>8</a:t>
            </a:r>
            <a:r>
              <a:rPr lang="en-GB" sz="2800" dirty="0" smtClean="0"/>
              <a:t>cm</a:t>
            </a:r>
            <a:endParaRPr lang="en-GB" sz="2800" dirty="0"/>
          </a:p>
        </p:txBody>
      </p:sp>
    </p:spTree>
    <p:extLst>
      <p:ext uri="{BB962C8B-B14F-4D97-AF65-F5344CB8AC3E}">
        <p14:creationId xmlns:p14="http://schemas.microsoft.com/office/powerpoint/2010/main" val="5676974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escriptionDoc" ma:contentTypeID="0x0101005681071F88374FE0BFD45E7C0340C528002C2730765E8B02498B1F4E1085A3291A" ma:contentTypeVersion="0" ma:contentTypeDescription="Description" ma:contentTypeScope="" ma:versionID="8ebdc44c2dc4bdf7476d8067018b47db">
  <xsd:schema xmlns:xsd="http://www.w3.org/2001/XMLSchema" xmlns:p="http://schemas.microsoft.com/office/2006/metadata/properties" xmlns:ns1="http://schemas.microsoft.com/sharepoint/v3" targetNamespace="http://schemas.microsoft.com/office/2006/metadata/properties" ma:root="true" ma:fieldsID="42b5ec36df51e541fce4c899d3dddaa9" ns1:_="">
    <xsd:import namespace="http://schemas.microsoft.com/sharepoint/v3"/>
    <xsd:element name="properties">
      <xsd:complexType>
        <xsd:sequence>
          <xsd:element name="documentManagement">
            <xsd:complexType>
              <xsd:all>
                <xsd:element ref="ns1:DescriptionComments"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DescriptionComments" ma:index="8" nillable="true" ma:displayName="Description" ma:description="Description of the document" ma:internalName="DescriptionComments">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escriptionComments xmlns="http://schemas.microsoft.com/sharepoint/v3">EuPRAXIA Power Point template for presentations - updated CERN logo</DescriptionComments>
  </documentManagement>
</p:properties>
</file>

<file path=customXml/itemProps1.xml><?xml version="1.0" encoding="utf-8"?>
<ds:datastoreItem xmlns:ds="http://schemas.openxmlformats.org/officeDocument/2006/customXml" ds:itemID="{F670F863-DC07-4EBD-9652-DA8517CD39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1ABE88A-FCCE-4C0D-81D5-901612C639F4}">
  <ds:schemaRefs>
    <ds:schemaRef ds:uri="http://schemas.microsoft.com/sharepoint/v3/contenttype/forms"/>
  </ds:schemaRefs>
</ds:datastoreItem>
</file>

<file path=customXml/itemProps3.xml><?xml version="1.0" encoding="utf-8"?>
<ds:datastoreItem xmlns:ds="http://schemas.openxmlformats.org/officeDocument/2006/customXml" ds:itemID="{DAD03790-5428-44BD-8162-4F1BA9A5D256}">
  <ds:schemaRefs>
    <ds:schemaRef ds:uri="http://schemas.microsoft.com/office/2006/documentManagement/types"/>
    <ds:schemaRef ds:uri="http://purl.org/dc/elements/1.1/"/>
    <ds:schemaRef ds:uri="http://www.w3.org/XML/1998/namespace"/>
    <ds:schemaRef ds:uri="http://schemas.microsoft.com/sharepoint/v3"/>
    <ds:schemaRef ds:uri="http://schemas.openxmlformats.org/package/2006/metadata/core-properties"/>
    <ds:schemaRef ds:uri="http://purl.org/dc/term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1888</TotalTime>
  <Words>681</Words>
  <Application>Microsoft Macintosh PowerPoint</Application>
  <PresentationFormat>On-screen Show (4:3)</PresentationFormat>
  <Paragraphs>99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Use of Other Novel Technologies (WP10)</vt:lpstr>
      <vt:lpstr>Contents</vt:lpstr>
      <vt:lpstr>Fiber lasers</vt:lpstr>
      <vt:lpstr>Fiber lasers</vt:lpstr>
      <vt:lpstr>Dielectric based accelerators</vt:lpstr>
      <vt:lpstr>PowerPoint Presentation</vt:lpstr>
      <vt:lpstr>Plasma beam dump</vt:lpstr>
      <vt:lpstr>Plasma beam dump</vt:lpstr>
      <vt:lpstr>Results – Structured Plasmas</vt:lpstr>
      <vt:lpstr>Conclusions</vt:lpstr>
      <vt:lpstr>Workshop on Plasma Beam Dumps </vt:lpstr>
    </vt:vector>
  </TitlesOfParts>
  <Company>Daresbury Laboratory (STFC)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Guoxing Xia</cp:lastModifiedBy>
  <cp:revision>225</cp:revision>
  <dcterms:created xsi:type="dcterms:W3CDTF">2016-07-20T12:43:59Z</dcterms:created>
  <dcterms:modified xsi:type="dcterms:W3CDTF">2018-07-04T11:08:57Z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0x0101005681071F88374FE0BFD45E7C0340C528002C2730765E8B02498B1F4E1085A3291A</vt:lpwstr>
  </property>
</Properties>
</file>