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BD3B0"/>
    <a:srgbClr val="66F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157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7F3CEB4-68C0-4B4E-9987-AC68B1DCCDE3}" type="datetimeFigureOut">
              <a:rPr lang="en-US"/>
              <a:pPr>
                <a:defRPr/>
              </a:pPr>
              <a:t>18/04/2018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4D5E6AE-FF9A-3847-84A0-79EC880918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398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FAEEBED-EA5E-4D47-AF83-688621DAF408}" type="datetimeFigureOut">
              <a:rPr lang="en-US"/>
              <a:pPr>
                <a:defRPr/>
              </a:pPr>
              <a:t>18/04/2018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C89A558-FD31-1A46-8B53-D40A80C422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585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Sneha Malde     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2DB6A-E613-1245-B3B5-D222655EB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52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Sneha Malde     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932FF-765F-9B48-9324-C623E5CD7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907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Sneha Malde     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F75F8-6005-6044-9844-5F76868B2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284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Sneha Malde      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130E9-808E-C94B-A3A2-216318F7A6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840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Sneha Malde     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DCFA2-510E-834A-8895-63B6180A3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632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Sneha Malde     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15A47-9C73-7C4D-BBAB-D0F634345B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0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Sneha Malde     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165FA-1C14-DA4A-B957-FFE24C445B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232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Sneha Malde     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87B45-968A-E240-87DA-FF1BE2D54D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5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Sneha Malde     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EABCA-0212-7F46-BDED-6FB3FD5298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2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Sneha Malde     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9F09D-866E-A841-B105-CD25391178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269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Sneha Malde     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5583B-33A0-0549-8241-034A75BA7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2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23813"/>
            <a:ext cx="9144000" cy="11430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Particle Identification</a:t>
            </a:r>
            <a:endParaRPr 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rgbClr val="1F497D"/>
          </a:solidFill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Sneha Malde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EEECE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7E38A70-BA17-ED40-920E-712AC14768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hdr="0" ft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EEECE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EEECE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EEECE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EEECE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EEECE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EEECE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EEECE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EEECE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EEECE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272"/>
            <a:ext cx="9144000" cy="1143000"/>
          </a:xfrm>
          <a:effectLst>
            <a:glow>
              <a:schemeClr val="tx2">
                <a:lumMod val="60000"/>
                <a:lumOff val="40000"/>
                <a:alpha val="75000"/>
              </a:schemeClr>
            </a:glow>
          </a:effectLst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ea typeface="+mj-ea"/>
                <a:cs typeface="+mj-cs"/>
              </a:rPr>
              <a:t>Open questions – Precision measurements in B decays</a:t>
            </a:r>
            <a:endParaRPr lang="en-US" sz="2800" dirty="0">
              <a:ea typeface="+mj-ea"/>
              <a:cs typeface="+mj-cs"/>
            </a:endParaRPr>
          </a:p>
        </p:txBody>
      </p:sp>
      <p:sp>
        <p:nvSpPr>
          <p:cNvPr id="1028" name="Date Placeholder 3"/>
          <p:cNvSpPr>
            <a:spLocks noGrp="1"/>
          </p:cNvSpPr>
          <p:nvPr>
            <p:ph type="dt" sz="quarter" idx="10"/>
          </p:nvPr>
        </p:nvSpPr>
        <p:spPr bwMode="auto"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chemeClr val="bg2"/>
                </a:solidFill>
              </a:rPr>
              <a:t>Sneha Malde      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1029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0FE6069-6B87-E14C-86C2-5EB1CA9A4E01}" type="slidenum">
              <a:rPr lang="en-US">
                <a:solidFill>
                  <a:srgbClr val="EEECE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9508" y="1320122"/>
            <a:ext cx="8517617" cy="6740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Mixing and CP violation in mixing, </a:t>
            </a:r>
            <a:r>
              <a:rPr lang="en-US" dirty="0" smtClean="0"/>
              <a:t>β</a:t>
            </a:r>
            <a:r>
              <a:rPr lang="en-US" dirty="0" smtClean="0"/>
              <a:t>, </a:t>
            </a:r>
            <a:r>
              <a:rPr lang="en-US" dirty="0" smtClean="0"/>
              <a:t>β</a:t>
            </a:r>
            <a:r>
              <a:rPr lang="en-US" baseline="-25000" dirty="0" smtClean="0"/>
              <a:t>s</a:t>
            </a:r>
            <a:r>
              <a:rPr lang="en-US" dirty="0" smtClean="0"/>
              <a:t>, lifetimes :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Where should we look to improve experimental precision even if theoretical uncertainties are already limiting </a:t>
            </a:r>
            <a:r>
              <a:rPr lang="en-US" dirty="0" err="1" smtClean="0"/>
              <a:t>e.g</a:t>
            </a:r>
            <a:r>
              <a:rPr lang="en-US" dirty="0" smtClean="0"/>
              <a:t> </a:t>
            </a:r>
            <a:r>
              <a:rPr lang="en-US" dirty="0" err="1" smtClean="0"/>
              <a:t>Bs</a:t>
            </a:r>
            <a:r>
              <a:rPr lang="en-US" dirty="0" smtClean="0"/>
              <a:t> mixing 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Control of detector asymmetries – calibration samples, magnet reversal </a:t>
            </a:r>
            <a:r>
              <a:rPr lang="en-US" dirty="0" err="1" smtClean="0"/>
              <a:t>etc</a:t>
            </a:r>
            <a:r>
              <a:rPr lang="en-US" dirty="0" smtClean="0"/>
              <a:t>, how important?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Interplay between B factories and LHCb for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sl</a:t>
            </a:r>
            <a:r>
              <a:rPr lang="en-US" dirty="0" smtClean="0"/>
              <a:t> 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Current theory uncertainties on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sl</a:t>
            </a:r>
            <a:r>
              <a:rPr lang="en-US" dirty="0" smtClean="0"/>
              <a:t> tiny in comparison to experiment – how to test their reliability – testing the quark hadron duality?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For β &amp; β</a:t>
            </a:r>
            <a:r>
              <a:rPr lang="en-US" baseline="-25000" dirty="0" smtClean="0"/>
              <a:t>s</a:t>
            </a:r>
            <a:r>
              <a:rPr lang="en-US" dirty="0" smtClean="0"/>
              <a:t> – are there significant improvements to be had with better electron resolution 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Can experimental lifetime ratios further probe theory predictions ?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How to control the time acceptance/length scale/ </a:t>
            </a:r>
            <a:r>
              <a:rPr lang="en-US" dirty="0" err="1" smtClean="0"/>
              <a:t>flavour</a:t>
            </a:r>
            <a:r>
              <a:rPr lang="en-US" dirty="0" smtClean="0"/>
              <a:t> tagging?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Penguin pollution road map – plenty of ideas both from experiment and theory – can all avenues be pursued?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Penguin free modes – results and analyses starting but analyses are difficult– understanding experimental constraints to support these measurements and ensure their precision in the future.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Symbol" charset="2"/>
                <a:cs typeface="Symbol" charset="2"/>
              </a:rPr>
              <a:t>g</a:t>
            </a:r>
            <a:r>
              <a:rPr lang="en-US" sz="3600" dirty="0" smtClean="0"/>
              <a:t>, charm mixing, charm threshold data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Sneha Malde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1130E9-808E-C94B-A3A2-216318F7A68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9508" y="1320122"/>
            <a:ext cx="8517617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, charm mixing, charm threshold :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Importance of model independence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belts &amp; buckles &amp; braces &amp; elasticated waist approach: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Beautiful and charming for physics despite being ugly for fashion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B decays sensitive to gamma, charm mixing &amp; CPV and also charm strong phases. How best to </a:t>
            </a:r>
            <a:r>
              <a:rPr lang="en-US" dirty="0" err="1" smtClean="0"/>
              <a:t>optimise</a:t>
            </a:r>
            <a:r>
              <a:rPr lang="en-US" smtClean="0"/>
              <a:t> measurements?</a:t>
            </a:r>
            <a:endParaRPr lang="en-US" dirty="0" smtClean="0"/>
          </a:p>
          <a:p>
            <a:pPr lvl="1"/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Are there further decay channels to pursue – and can they be done? Can efficiency variations over phase space be adequately controlled?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Need for 10-20 </a:t>
            </a:r>
            <a:r>
              <a:rPr lang="en-US" dirty="0" err="1" smtClean="0"/>
              <a:t>fb</a:t>
            </a:r>
            <a:r>
              <a:rPr lang="en-US" dirty="0" smtClean="0"/>
              <a:t> QC charm dataset essential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No shining golden mode and more than one experimental player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When to start discussions on how outputs are presented &amp; combined?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Constraints on new physics in tree level – to what extent can we use measurements of </a:t>
            </a:r>
            <a:r>
              <a:rPr lang="en-US" dirty="0" smtClean="0">
                <a:latin typeface="Symbol" charset="2"/>
                <a:cs typeface="Symbol" charset="2"/>
              </a:rPr>
              <a:t>g </a:t>
            </a:r>
            <a:r>
              <a:rPr lang="en-US" dirty="0" smtClean="0"/>
              <a:t>to do this.</a:t>
            </a:r>
          </a:p>
          <a:p>
            <a:pPr marL="742950" lvl="1" indent="-285750">
              <a:buFont typeface="Arial"/>
              <a:buChar char="•"/>
            </a:pPr>
            <a:endParaRPr lang="en-US" dirty="0"/>
          </a:p>
          <a:p>
            <a:pPr lvl="1"/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742950" lvl="1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068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ub</a:t>
            </a:r>
            <a:r>
              <a:rPr lang="en-US" dirty="0" smtClean="0"/>
              <a:t>| &amp; CPV in loops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Sneha Malde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1130E9-808E-C94B-A3A2-216318F7A68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9508" y="1320122"/>
            <a:ext cx="8517617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en-US" dirty="0" smtClean="0"/>
              <a:t>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ub</a:t>
            </a:r>
            <a:r>
              <a:rPr lang="en-US" dirty="0" smtClean="0"/>
              <a:t>|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Constraining theoretical inputs with more complex analyses </a:t>
            </a:r>
            <a:r>
              <a:rPr lang="en-US" dirty="0" err="1" smtClean="0"/>
              <a:t>e.g</a:t>
            </a:r>
            <a:r>
              <a:rPr lang="en-US" dirty="0" smtClean="0"/>
              <a:t> differential q</a:t>
            </a:r>
            <a:r>
              <a:rPr lang="en-US" baseline="30000" dirty="0" smtClean="0"/>
              <a:t>2</a:t>
            </a:r>
            <a:r>
              <a:rPr lang="en-US" dirty="0" smtClean="0"/>
              <a:t> measurement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 Measurements of 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| ?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New modes for exclusive measurements coming soon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Plenty of improvements possible on the theory predictions of inclusive 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ub</a:t>
            </a:r>
            <a:r>
              <a:rPr lang="en-US" dirty="0" smtClean="0"/>
              <a:t>|</a:t>
            </a:r>
          </a:p>
          <a:p>
            <a:pPr marL="1200150" lvl="2" indent="-285750">
              <a:buFont typeface="Arial"/>
              <a:buChar char="•"/>
            </a:pP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CPV in charmless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/>
              <a:t>T</a:t>
            </a:r>
            <a:r>
              <a:rPr lang="en-US" dirty="0" smtClean="0"/>
              <a:t>o be finished after final 2 talks</a:t>
            </a:r>
            <a:endParaRPr lang="en-US" dirty="0"/>
          </a:p>
          <a:p>
            <a:pPr lvl="1"/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742950" lvl="1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565240"/>
      </p:ext>
    </p:extLst>
  </p:cSld>
  <p:clrMapOvr>
    <a:masterClrMapping/>
  </p:clrMapOvr>
</p:sld>
</file>

<file path=ppt/theme/theme1.xml><?xml version="1.0" encoding="utf-8"?>
<a:theme xmlns:a="http://schemas.openxmlformats.org/drawingml/2006/main" name="serio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serious.pot</Template>
  <TotalTime>47254</TotalTime>
  <Words>381</Words>
  <Application>Microsoft Macintosh PowerPoint</Application>
  <PresentationFormat>On-screen Show (4:3)</PresentationFormat>
  <Paragraphs>63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ＭＳ Ｐゴシック</vt:lpstr>
      <vt:lpstr>Arial</vt:lpstr>
      <vt:lpstr>serious</vt:lpstr>
      <vt:lpstr>Open questions – Precision measurements in B decays</vt:lpstr>
      <vt:lpstr>g, charm mixing, charm threshold data</vt:lpstr>
      <vt:lpstr>|Vub| &amp; CPV in loops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Identification @ LHCb </dc:title>
  <dc:creator>Sneha Malde</dc:creator>
  <cp:lastModifiedBy>Sneha Malde</cp:lastModifiedBy>
  <cp:revision>220</cp:revision>
  <cp:lastPrinted>2015-04-28T11:28:18Z</cp:lastPrinted>
  <dcterms:created xsi:type="dcterms:W3CDTF">2015-02-04T14:37:47Z</dcterms:created>
  <dcterms:modified xsi:type="dcterms:W3CDTF">2018-04-18T14:39:03Z</dcterms:modified>
</cp:coreProperties>
</file>