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7" r:id="rId2"/>
    <p:sldId id="319" r:id="rId3"/>
    <p:sldId id="323" r:id="rId4"/>
    <p:sldId id="337" r:id="rId5"/>
    <p:sldId id="336" r:id="rId6"/>
    <p:sldId id="327" r:id="rId7"/>
    <p:sldId id="340" r:id="rId8"/>
    <p:sldId id="341" r:id="rId9"/>
    <p:sldId id="342" r:id="rId10"/>
    <p:sldId id="343" r:id="rId11"/>
    <p:sldId id="346" r:id="rId12"/>
    <p:sldId id="347" r:id="rId13"/>
    <p:sldId id="345" r:id="rId14"/>
    <p:sldId id="349" r:id="rId15"/>
    <p:sldId id="348" r:id="rId16"/>
    <p:sldId id="351" r:id="rId17"/>
    <p:sldId id="352" r:id="rId18"/>
    <p:sldId id="316" r:id="rId19"/>
    <p:sldId id="353" r:id="rId20"/>
    <p:sldId id="354" r:id="rId21"/>
    <p:sldId id="355" r:id="rId22"/>
    <p:sldId id="35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  <a:srgbClr val="0000FF"/>
    <a:srgbClr val="FF00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6" autoAdjust="0"/>
    <p:restoredTop sz="94484" autoAdjust="0"/>
  </p:normalViewPr>
  <p:slideViewPr>
    <p:cSldViewPr>
      <p:cViewPr varScale="1">
        <p:scale>
          <a:sx n="88" d="100"/>
          <a:sy n="88" d="100"/>
        </p:scale>
        <p:origin x="81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A05490-6C92-4566-B6B9-EB997E1F6BAE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8F34DB-142E-450D-95A7-70DC278774C3}" type="slidenum">
              <a:rPr lang="en-US" altLang="ru-RU"/>
              <a:pPr/>
              <a:t>4</a:t>
            </a:fld>
            <a:endParaRPr lang="en-US" altLang="ru-RU"/>
          </a:p>
        </p:txBody>
      </p:sp>
      <p:sp>
        <p:nvSpPr>
          <p:cNvPr id="158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Номер слайда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AB4A3411-0555-40B0-8A06-582C10A0EAAE}" type="slidenum">
              <a:rPr lang="ru-RU" altLang="ru-RU">
                <a:solidFill>
                  <a:srgbClr val="27279B"/>
                </a:solidFill>
              </a:rPr>
              <a:pPr algn="r">
                <a:spcBef>
                  <a:spcPct val="0"/>
                </a:spcBef>
              </a:pPr>
              <a:t>4</a:t>
            </a:fld>
            <a:endParaRPr lang="ru-RU" altLang="ru-RU">
              <a:solidFill>
                <a:srgbClr val="2727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56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C16E2-5A10-4A33-A11A-A6EC68E7D30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25619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27E4F-5216-4661-84A9-04256B32481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40882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873DF-D2AD-4CCC-9693-FA2B367DEA1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42260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0F69FE-66B5-4986-A8BF-FE9DCF6BADD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67051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4A871-A44E-4F80-B797-53293F8EFC0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35308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2057C-84E2-40D2-B250-7D85561F2B5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7344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8D4F1-9CDE-48EC-BF9B-CCC37B853F8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5606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6F104-9DB8-434F-923F-CB03F5ED0C5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78774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E92E5-4120-4A08-929E-1B475889BE6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9246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01B3D-F9D0-4732-A015-02846310498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21467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17637-1DF4-4E94-BB4B-B21201F10B8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4768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ECCB6-3FF8-4B62-BC44-47EBEF5333B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6362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AB4A55-E087-4AB7-B2A4-28B0F98C805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45568"/>
            <a:ext cx="7772400" cy="1470025"/>
          </a:xfrm>
        </p:spPr>
        <p:txBody>
          <a:bodyPr anchor="ctr"/>
          <a:lstStyle/>
          <a:p>
            <a:r>
              <a:rPr lang="en-US" altLang="ru-RU" sz="4400" dirty="0">
                <a:solidFill>
                  <a:srgbClr val="996633"/>
                </a:solidFill>
              </a:rPr>
              <a:t>Final Focus </a:t>
            </a:r>
            <a:r>
              <a:rPr lang="en-US" altLang="ru-RU" sz="4400" dirty="0" smtClean="0">
                <a:solidFill>
                  <a:srgbClr val="996633"/>
                </a:solidFill>
              </a:rPr>
              <a:t>quads (QC1) </a:t>
            </a:r>
            <a:r>
              <a:rPr lang="en-US" altLang="ru-RU" sz="4400" dirty="0">
                <a:solidFill>
                  <a:srgbClr val="996633"/>
                </a:solidFill>
              </a:rPr>
              <a:t/>
            </a:r>
            <a:br>
              <a:rPr lang="en-US" altLang="ru-RU" sz="4400" dirty="0">
                <a:solidFill>
                  <a:srgbClr val="996633"/>
                </a:solidFill>
              </a:rPr>
            </a:br>
            <a:r>
              <a:rPr lang="en-US" altLang="ru-RU" sz="4400" dirty="0">
                <a:solidFill>
                  <a:srgbClr val="996633"/>
                </a:solidFill>
              </a:rPr>
              <a:t>FCC-</a:t>
            </a:r>
            <a:r>
              <a:rPr lang="en-US" altLang="ru-RU" sz="4400" dirty="0" err="1">
                <a:solidFill>
                  <a:srgbClr val="996633"/>
                </a:solidFill>
              </a:rPr>
              <a:t>ee</a:t>
            </a:r>
            <a:endParaRPr lang="en-US" altLang="ru-RU" sz="4400" dirty="0">
              <a:solidFill>
                <a:srgbClr val="996633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548608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ru-RU" sz="2800" dirty="0"/>
              <a:t>S. </a:t>
            </a:r>
            <a:r>
              <a:rPr lang="en-US" altLang="ru-RU" sz="2800" dirty="0" err="1"/>
              <a:t>Sinyatkin</a:t>
            </a:r>
            <a:r>
              <a:rPr lang="en-US" altLang="ru-RU" sz="2800" dirty="0"/>
              <a:t> </a:t>
            </a:r>
          </a:p>
          <a:p>
            <a:pPr>
              <a:lnSpc>
                <a:spcPct val="80000"/>
              </a:lnSpc>
            </a:pPr>
            <a:r>
              <a:rPr lang="en-US" altLang="ru-RU" sz="2800" dirty="0" err="1"/>
              <a:t>Budker</a:t>
            </a:r>
            <a:r>
              <a:rPr lang="en-US" altLang="ru-RU" sz="2800" dirty="0"/>
              <a:t> Institute of Nuclear Physics</a:t>
            </a:r>
          </a:p>
          <a:p>
            <a:pPr>
              <a:lnSpc>
                <a:spcPct val="80000"/>
              </a:lnSpc>
            </a:pPr>
            <a:endParaRPr lang="en-US" altLang="ru-RU" sz="2800" dirty="0"/>
          </a:p>
          <a:p>
            <a:pPr>
              <a:lnSpc>
                <a:spcPct val="80000"/>
              </a:lnSpc>
            </a:pPr>
            <a:r>
              <a:rPr lang="en-US" altLang="ru-RU" sz="2800" dirty="0" smtClean="0">
                <a:solidFill>
                  <a:srgbClr val="A6A6A6"/>
                </a:solidFill>
              </a:rPr>
              <a:t>31 January 2018, </a:t>
            </a:r>
            <a:r>
              <a:rPr lang="en-US" altLang="ru-RU" sz="2800" dirty="0">
                <a:solidFill>
                  <a:srgbClr val="A6A6A6"/>
                </a:solidFill>
              </a:rPr>
              <a:t>CERN</a:t>
            </a:r>
          </a:p>
          <a:p>
            <a:pPr>
              <a:lnSpc>
                <a:spcPct val="80000"/>
              </a:lnSpc>
            </a:pPr>
            <a:endParaRPr lang="en-US" alt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5757-8F31-40EC-8E38-1CE564176436}" type="slidenum">
              <a:rPr lang="en-US" altLang="ru-RU"/>
              <a:pPr/>
              <a:t>10</a:t>
            </a:fld>
            <a:endParaRPr lang="en-US" altLang="ru-RU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655912"/>
          </a:xfrm>
        </p:spPr>
        <p:txBody>
          <a:bodyPr/>
          <a:lstStyle/>
          <a:p>
            <a:r>
              <a:rPr lang="en-US" altLang="ru-RU" sz="2800" dirty="0">
                <a:solidFill>
                  <a:srgbClr val="984807"/>
                </a:solidFill>
              </a:rPr>
              <a:t>DA aperture with multipole components</a:t>
            </a:r>
            <a:br>
              <a:rPr lang="en-US" altLang="ru-RU" sz="2800" dirty="0">
                <a:solidFill>
                  <a:srgbClr val="984807"/>
                </a:solidFill>
              </a:rPr>
            </a:br>
            <a:r>
              <a:rPr lang="en-US" altLang="ru-RU" sz="2800" dirty="0">
                <a:solidFill>
                  <a:srgbClr val="984807"/>
                </a:solidFill>
              </a:rPr>
              <a:t> from QC1_1 magnetic model</a:t>
            </a:r>
            <a:br>
              <a:rPr lang="en-US" altLang="ru-RU" sz="2800" dirty="0">
                <a:solidFill>
                  <a:srgbClr val="984807"/>
                </a:solidFill>
              </a:rPr>
            </a:br>
            <a:r>
              <a:rPr lang="en-US" altLang="ru-RU" sz="2800" dirty="0">
                <a:solidFill>
                  <a:srgbClr val="984807"/>
                </a:solidFill>
              </a:rPr>
              <a:t> (3D model, A1,B1 excluded</a:t>
            </a:r>
            <a:r>
              <a:rPr lang="en-US" altLang="ru-RU" sz="2800" dirty="0" smtClean="0">
                <a:solidFill>
                  <a:srgbClr val="984807"/>
                </a:solidFill>
              </a:rPr>
              <a:t>)</a:t>
            </a:r>
            <a:r>
              <a:rPr lang="ru-RU" altLang="ru-RU" sz="2800" dirty="0" smtClean="0">
                <a:solidFill>
                  <a:srgbClr val="984807"/>
                </a:solidFill>
              </a:rPr>
              <a:t/>
            </a:r>
            <a:br>
              <a:rPr lang="ru-RU" altLang="ru-RU" sz="2800" dirty="0" smtClean="0">
                <a:solidFill>
                  <a:srgbClr val="984807"/>
                </a:solidFill>
              </a:rPr>
            </a:br>
            <a:r>
              <a:rPr lang="en-US" altLang="ru-RU" sz="2000" dirty="0" smtClean="0">
                <a:solidFill>
                  <a:srgbClr val="984807"/>
                </a:solidFill>
              </a:rPr>
              <a:t>Lattice: FCCee_z_213_nosol_18.seq</a:t>
            </a:r>
            <a:endParaRPr lang="en-US" altLang="ru-RU" sz="2800" dirty="0">
              <a:solidFill>
                <a:srgbClr val="98480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5992647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sz="1200" dirty="0" err="1" smtClean="0"/>
              <a:t>turn</a:t>
            </a:r>
            <a:r>
              <a:rPr lang="en-US" dirty="0" smtClean="0"/>
              <a:t>=200</a:t>
            </a:r>
            <a:r>
              <a:rPr lang="en-US" dirty="0" smtClean="0"/>
              <a:t>, </a:t>
            </a:r>
            <a:r>
              <a:rPr lang="el-GR" dirty="0" smtClean="0"/>
              <a:t>ε</a:t>
            </a:r>
            <a:r>
              <a:rPr lang="en-US" sz="1100" dirty="0" smtClean="0"/>
              <a:t>X</a:t>
            </a:r>
            <a:r>
              <a:rPr lang="en-US" dirty="0" smtClean="0"/>
              <a:t>=0.26nm*rad</a:t>
            </a:r>
            <a:r>
              <a:rPr lang="en-US" dirty="0" smtClean="0"/>
              <a:t>,  couple= 0.36 %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56424"/>
            <a:ext cx="5836117" cy="42362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216" y="2204864"/>
            <a:ext cx="2627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MAD-X </a:t>
            </a:r>
            <a:r>
              <a:rPr lang="en-US" dirty="0" err="1" smtClean="0"/>
              <a:t>ptc_tracking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Damping is included</a:t>
            </a:r>
          </a:p>
          <a:p>
            <a:endParaRPr lang="en-US" dirty="0" smtClean="0"/>
          </a:p>
          <a:p>
            <a:r>
              <a:rPr lang="en-US" dirty="0" err="1" smtClean="0"/>
              <a:t>N</a:t>
            </a:r>
            <a:r>
              <a:rPr lang="en-US" sz="1200" dirty="0" err="1" smtClean="0"/>
              <a:t>slises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130</a:t>
            </a:r>
          </a:p>
          <a:p>
            <a:endParaRPr lang="en-US" dirty="0" smtClean="0"/>
          </a:p>
          <a:p>
            <a:r>
              <a:rPr lang="en-US" dirty="0" smtClean="0"/>
              <a:t>ds = 1 cm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85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D3A0C-061B-47CA-AF9B-2E46D2742604}" type="slidenum">
              <a:rPr lang="en-US" altLang="ru-RU"/>
              <a:pPr/>
              <a:t>11</a:t>
            </a:fld>
            <a:endParaRPr lang="en-US" altLang="ru-RU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/>
          <a:lstStyle/>
          <a:p>
            <a:r>
              <a:rPr lang="en-US" altLang="ru-RU" sz="3200" dirty="0" smtClean="0">
                <a:solidFill>
                  <a:srgbClr val="984807"/>
                </a:solidFill>
              </a:rPr>
              <a:t>COD excited by QC1 misalignments </a:t>
            </a:r>
            <a:br>
              <a:rPr lang="en-US" altLang="ru-RU" sz="3200" dirty="0" smtClean="0">
                <a:solidFill>
                  <a:srgbClr val="984807"/>
                </a:solidFill>
              </a:rPr>
            </a:br>
            <a:r>
              <a:rPr lang="en-US" altLang="ru-RU" sz="3200" dirty="0" smtClean="0">
                <a:solidFill>
                  <a:srgbClr val="984807"/>
                </a:solidFill>
              </a:rPr>
              <a:t>Before correction</a:t>
            </a:r>
            <a:endParaRPr lang="en-US" altLang="ru-RU" sz="3200" dirty="0">
              <a:solidFill>
                <a:srgbClr val="984807"/>
              </a:solidFill>
            </a:endParaRP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947917" y="1911985"/>
            <a:ext cx="216058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/>
              <a:t>Radial shift of magnetic </a:t>
            </a:r>
            <a:r>
              <a:rPr lang="en-US" altLang="ru-RU" dirty="0" smtClean="0"/>
              <a:t>axis</a:t>
            </a:r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QC1L1.1:</a:t>
            </a:r>
          </a:p>
          <a:p>
            <a:pPr>
              <a:spcBef>
                <a:spcPct val="50000"/>
              </a:spcBef>
            </a:pPr>
            <a:endParaRPr lang="en-US" altLang="ru-RU" dirty="0"/>
          </a:p>
          <a:p>
            <a:pPr>
              <a:spcBef>
                <a:spcPct val="50000"/>
              </a:spcBef>
            </a:pPr>
            <a:endParaRPr lang="en-US" altLang="ru-RU" dirty="0" smtClean="0"/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QC1R1.2:</a:t>
            </a:r>
            <a:endParaRPr lang="en-US" alt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044771" y="2927647"/>
                <a:ext cx="1919849" cy="3936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 smtClean="0"/>
                  <a:t>m</a:t>
                </a:r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4771" y="2927647"/>
                <a:ext cx="1919849" cy="393634"/>
              </a:xfrm>
              <a:prstGeom prst="rect">
                <a:avLst/>
              </a:prstGeom>
              <a:blipFill>
                <a:blip r:embed="rId2"/>
                <a:stretch>
                  <a:fillRect l="-4444" t="-6154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091800" y="4220308"/>
                <a:ext cx="1530997" cy="393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 smtClean="0"/>
                  <a:t>m</a:t>
                </a:r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800" y="4220308"/>
                <a:ext cx="1530997" cy="393634"/>
              </a:xfrm>
              <a:prstGeom prst="rect">
                <a:avLst/>
              </a:prstGeom>
              <a:blipFill>
                <a:blip r:embed="rId3"/>
                <a:stretch>
                  <a:fillRect l="-5159" t="-6154" r="-8730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13653" t="8060" b="42374"/>
          <a:stretch/>
        </p:blipFill>
        <p:spPr>
          <a:xfrm>
            <a:off x="86714" y="4094516"/>
            <a:ext cx="7005086" cy="25033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11443" t="2858" r="2402" b="42810"/>
          <a:stretch/>
        </p:blipFill>
        <p:spPr>
          <a:xfrm>
            <a:off x="179512" y="1440417"/>
            <a:ext cx="6221422" cy="2654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47918" y="5013176"/>
            <a:ext cx="167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sz="1050" dirty="0" smtClean="0"/>
              <a:t>X</a:t>
            </a:r>
            <a:r>
              <a:rPr lang="en-US" sz="1800" dirty="0" smtClean="0"/>
              <a:t> </a:t>
            </a:r>
            <a:r>
              <a:rPr lang="en-US" dirty="0" smtClean="0"/>
              <a:t>= 0.5 mm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24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D3A0C-061B-47CA-AF9B-2E46D2742604}" type="slidenum">
              <a:rPr lang="en-US" altLang="ru-RU"/>
              <a:pPr/>
              <a:t>12</a:t>
            </a:fld>
            <a:endParaRPr lang="en-US" altLang="ru-RU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/>
          <a:lstStyle/>
          <a:p>
            <a:r>
              <a:rPr lang="en-US" altLang="ru-RU" sz="3200" dirty="0" smtClean="0">
                <a:solidFill>
                  <a:srgbClr val="984807"/>
                </a:solidFill>
              </a:rPr>
              <a:t>COD excited by QC1 misalignments </a:t>
            </a:r>
            <a:br>
              <a:rPr lang="en-US" altLang="ru-RU" sz="3200" dirty="0" smtClean="0">
                <a:solidFill>
                  <a:srgbClr val="984807"/>
                </a:solidFill>
              </a:rPr>
            </a:br>
            <a:r>
              <a:rPr lang="en-US" altLang="ru-RU" sz="3200" dirty="0" smtClean="0">
                <a:solidFill>
                  <a:srgbClr val="984807"/>
                </a:solidFill>
              </a:rPr>
              <a:t>Before correction</a:t>
            </a:r>
            <a:endParaRPr lang="en-US" altLang="ru-RU" sz="3200" dirty="0">
              <a:solidFill>
                <a:srgbClr val="984807"/>
              </a:solidFill>
            </a:endParaRP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732240" y="1412776"/>
            <a:ext cx="2160587" cy="189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/>
              <a:t>Radial shift of magnetic </a:t>
            </a:r>
            <a:r>
              <a:rPr lang="en-US" altLang="ru-RU" dirty="0" smtClean="0"/>
              <a:t>axis</a:t>
            </a:r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QC1L1.1:</a:t>
            </a:r>
            <a:endParaRPr lang="en-US" altLang="ru-RU" dirty="0"/>
          </a:p>
          <a:p>
            <a:pPr>
              <a:spcBef>
                <a:spcPct val="50000"/>
              </a:spcBef>
            </a:pPr>
            <a:endParaRPr lang="en-US" altLang="ru-RU" dirty="0" smtClean="0"/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QC1R1.2:</a:t>
            </a:r>
            <a:endParaRPr lang="en-US" alt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29094" y="2428438"/>
                <a:ext cx="1919849" cy="3936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 smtClean="0"/>
                  <a:t>m</a:t>
                </a:r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094" y="2428438"/>
                <a:ext cx="1919849" cy="393634"/>
              </a:xfrm>
              <a:prstGeom prst="rect">
                <a:avLst/>
              </a:prstGeom>
              <a:blipFill>
                <a:blip r:embed="rId2"/>
                <a:stretch>
                  <a:fillRect l="-4127" t="-6154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876123" y="3323398"/>
                <a:ext cx="1530997" cy="393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 smtClean="0"/>
                  <a:t>m</a:t>
                </a:r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123" y="3323398"/>
                <a:ext cx="1530997" cy="393634"/>
              </a:xfrm>
              <a:prstGeom prst="rect">
                <a:avLst/>
              </a:prstGeom>
              <a:blipFill>
                <a:blip r:embed="rId3"/>
                <a:stretch>
                  <a:fillRect l="-5578" t="-6154" r="-8765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688971" y="3929446"/>
            <a:ext cx="21861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IP:</a:t>
            </a:r>
          </a:p>
          <a:p>
            <a:r>
              <a:rPr lang="en-US" dirty="0" smtClean="0"/>
              <a:t>X= </a:t>
            </a:r>
            <a:r>
              <a:rPr lang="ru-RU" dirty="0" smtClean="0"/>
              <a:t>-0</a:t>
            </a:r>
            <a:r>
              <a:rPr lang="en-US" dirty="0" smtClean="0"/>
              <a:t>.</a:t>
            </a:r>
            <a:r>
              <a:rPr lang="ru-RU" dirty="0" smtClean="0"/>
              <a:t>22</a:t>
            </a:r>
            <a:r>
              <a:rPr lang="en-US" dirty="0" smtClean="0"/>
              <a:t> µm</a:t>
            </a:r>
          </a:p>
          <a:p>
            <a:r>
              <a:rPr lang="en-US" dirty="0" smtClean="0"/>
              <a:t>PX=</a:t>
            </a:r>
            <a:r>
              <a:rPr lang="ru-RU" dirty="0" smtClean="0"/>
              <a:t>-</a:t>
            </a:r>
            <a:r>
              <a:rPr lang="en-US" dirty="0" smtClean="0"/>
              <a:t>0.</a:t>
            </a:r>
            <a:r>
              <a:rPr lang="ru-RU" dirty="0" smtClean="0"/>
              <a:t>22</a:t>
            </a:r>
            <a:r>
              <a:rPr lang="en-US" dirty="0" smtClean="0"/>
              <a:t>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ru-RU" dirty="0" smtClean="0"/>
              <a:t>β</a:t>
            </a:r>
            <a:r>
              <a:rPr lang="en-US" sz="1200" dirty="0" smtClean="0"/>
              <a:t>x</a:t>
            </a:r>
            <a:r>
              <a:rPr lang="en-US" dirty="0" smtClean="0"/>
              <a:t>= 0.150 m</a:t>
            </a:r>
          </a:p>
          <a:p>
            <a:r>
              <a:rPr lang="en-US" dirty="0" smtClean="0"/>
              <a:t>α</a:t>
            </a:r>
            <a:r>
              <a:rPr lang="en-US" sz="1200" dirty="0" smtClean="0"/>
              <a:t>x</a:t>
            </a:r>
            <a:r>
              <a:rPr lang="en-US" dirty="0" smtClean="0"/>
              <a:t>= </a:t>
            </a:r>
            <a:r>
              <a:rPr lang="ru-RU" dirty="0" smtClean="0"/>
              <a:t>-</a:t>
            </a:r>
            <a:r>
              <a:rPr lang="en-US" dirty="0" smtClean="0"/>
              <a:t>0.00</a:t>
            </a:r>
            <a:r>
              <a:rPr lang="ru-RU" dirty="0" smtClean="0"/>
              <a:t>5</a:t>
            </a:r>
            <a:endParaRPr lang="en-US" dirty="0" smtClean="0"/>
          </a:p>
          <a:p>
            <a:r>
              <a:rPr lang="ru-RU" dirty="0" smtClean="0"/>
              <a:t>β</a:t>
            </a:r>
            <a:r>
              <a:rPr lang="en-US" sz="1200" dirty="0" smtClean="0"/>
              <a:t>y</a:t>
            </a:r>
            <a:r>
              <a:rPr lang="en-US" dirty="0" smtClean="0"/>
              <a:t>= </a:t>
            </a:r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63</a:t>
            </a:r>
            <a:r>
              <a:rPr lang="en-US" dirty="0" smtClean="0"/>
              <a:t> mm</a:t>
            </a:r>
          </a:p>
          <a:p>
            <a:r>
              <a:rPr lang="en-US" dirty="0" smtClean="0"/>
              <a:t>α</a:t>
            </a:r>
            <a:r>
              <a:rPr lang="en-US" sz="1200" dirty="0" smtClean="0"/>
              <a:t>y</a:t>
            </a:r>
            <a:r>
              <a:rPr lang="en-US" dirty="0" smtClean="0"/>
              <a:t>= </a:t>
            </a:r>
            <a:r>
              <a:rPr lang="ru-RU" dirty="0" smtClean="0"/>
              <a:t>-1</a:t>
            </a:r>
            <a:r>
              <a:rPr lang="en-US" dirty="0" smtClean="0"/>
              <a:t>.52</a:t>
            </a:r>
          </a:p>
          <a:p>
            <a:r>
              <a:rPr lang="en-US" dirty="0" err="1" smtClean="0"/>
              <a:t>η</a:t>
            </a:r>
            <a:r>
              <a:rPr lang="en-US" sz="1200" dirty="0" err="1" smtClean="0"/>
              <a:t>x</a:t>
            </a:r>
            <a:r>
              <a:rPr lang="en-US" dirty="0" smtClean="0"/>
              <a:t>= 44 µm</a:t>
            </a:r>
          </a:p>
          <a:p>
            <a:r>
              <a:rPr lang="en-US" dirty="0" err="1" smtClean="0"/>
              <a:t>η`</a:t>
            </a:r>
            <a:r>
              <a:rPr lang="en-US" sz="1200" dirty="0" err="1" smtClean="0"/>
              <a:t>x</a:t>
            </a:r>
            <a:r>
              <a:rPr lang="en-US" dirty="0" smtClean="0"/>
              <a:t>= -0.34 </a:t>
            </a:r>
            <a:r>
              <a:rPr lang="en-US" dirty="0" err="1" smtClean="0"/>
              <a:t>mrad</a:t>
            </a:r>
            <a:endParaRPr lang="en-US" dirty="0" smtClean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2980" t="3294" r="865" b="41421"/>
          <a:stretch/>
        </p:blipFill>
        <p:spPr>
          <a:xfrm>
            <a:off x="222521" y="3970074"/>
            <a:ext cx="6330679" cy="28685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/>
          <a:srcRect l="11634" t="3294" r="3557" b="42374"/>
          <a:stretch/>
        </p:blipFill>
        <p:spPr>
          <a:xfrm>
            <a:off x="106507" y="1386418"/>
            <a:ext cx="5629410" cy="254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33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D3A0C-061B-47CA-AF9B-2E46D2742604}" type="slidenum">
              <a:rPr lang="en-US" altLang="ru-RU"/>
              <a:pPr/>
              <a:t>13</a:t>
            </a:fld>
            <a:endParaRPr lang="en-US" altLang="ru-RU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/>
          <a:lstStyle/>
          <a:p>
            <a:r>
              <a:rPr lang="en-US" altLang="ru-RU" sz="3200" dirty="0" smtClean="0">
                <a:solidFill>
                  <a:srgbClr val="984807"/>
                </a:solidFill>
              </a:rPr>
              <a:t>COD excited by QC1 misalignments </a:t>
            </a:r>
            <a:br>
              <a:rPr lang="en-US" altLang="ru-RU" sz="3200" dirty="0" smtClean="0">
                <a:solidFill>
                  <a:srgbClr val="984807"/>
                </a:solidFill>
              </a:rPr>
            </a:br>
            <a:r>
              <a:rPr lang="en-US" altLang="ru-RU" sz="3200" dirty="0" smtClean="0">
                <a:solidFill>
                  <a:srgbClr val="984807"/>
                </a:solidFill>
              </a:rPr>
              <a:t>Scheme correction</a:t>
            </a:r>
            <a:endParaRPr lang="en-US" altLang="ru-RU" sz="3200" dirty="0">
              <a:solidFill>
                <a:srgbClr val="984807"/>
              </a:solidFill>
            </a:endParaRP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696075" y="1911985"/>
            <a:ext cx="216058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/>
              <a:t>Radial shift of magnetic </a:t>
            </a:r>
            <a:r>
              <a:rPr lang="en-US" altLang="ru-RU" dirty="0" smtClean="0"/>
              <a:t>axis</a:t>
            </a:r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QC1L1.1:</a:t>
            </a:r>
          </a:p>
          <a:p>
            <a:pPr>
              <a:spcBef>
                <a:spcPct val="50000"/>
              </a:spcBef>
            </a:pPr>
            <a:endParaRPr lang="en-US" altLang="ru-RU" dirty="0"/>
          </a:p>
          <a:p>
            <a:pPr>
              <a:spcBef>
                <a:spcPct val="50000"/>
              </a:spcBef>
            </a:pPr>
            <a:endParaRPr lang="en-US" altLang="ru-RU" dirty="0" smtClean="0"/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QC1R1.2:</a:t>
            </a:r>
            <a:endParaRPr lang="en-US" alt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792929" y="2927647"/>
                <a:ext cx="1919849" cy="3936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 smtClean="0"/>
                  <a:t>m</a:t>
                </a:r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2929" y="2927647"/>
                <a:ext cx="1919849" cy="393634"/>
              </a:xfrm>
              <a:prstGeom prst="rect">
                <a:avLst/>
              </a:prstGeom>
              <a:blipFill>
                <a:blip r:embed="rId3"/>
                <a:stretch>
                  <a:fillRect l="-4127" t="-6154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839958" y="4220308"/>
                <a:ext cx="1530997" cy="393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 smtClean="0"/>
                  <a:t>m</a:t>
                </a:r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958" y="4220308"/>
                <a:ext cx="1530997" cy="393634"/>
              </a:xfrm>
              <a:prstGeom prst="rect">
                <a:avLst/>
              </a:prstGeom>
              <a:blipFill>
                <a:blip r:embed="rId4"/>
                <a:stretch>
                  <a:fillRect l="-5179" t="-6154" r="-9163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1941705"/>
            <a:ext cx="6264696" cy="391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79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D3A0C-061B-47CA-AF9B-2E46D2742604}" type="slidenum">
              <a:rPr lang="en-US" altLang="ru-RU"/>
              <a:pPr/>
              <a:t>14</a:t>
            </a:fld>
            <a:endParaRPr lang="en-US" altLang="ru-RU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/>
          <a:lstStyle/>
          <a:p>
            <a:r>
              <a:rPr lang="en-US" altLang="ru-RU" sz="3200" dirty="0" smtClean="0">
                <a:solidFill>
                  <a:srgbClr val="984807"/>
                </a:solidFill>
              </a:rPr>
              <a:t>COD excited by QC1 misalignments </a:t>
            </a:r>
            <a:br>
              <a:rPr lang="en-US" altLang="ru-RU" sz="3200" dirty="0" smtClean="0">
                <a:solidFill>
                  <a:srgbClr val="984807"/>
                </a:solidFill>
              </a:rPr>
            </a:br>
            <a:r>
              <a:rPr lang="en-US" altLang="ru-RU" sz="3200" dirty="0" smtClean="0">
                <a:solidFill>
                  <a:srgbClr val="984807"/>
                </a:solidFill>
              </a:rPr>
              <a:t>After correction</a:t>
            </a:r>
            <a:endParaRPr lang="en-US" altLang="ru-RU" sz="3200" dirty="0">
              <a:solidFill>
                <a:srgbClr val="984807"/>
              </a:solidFill>
            </a:endParaRP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804249" y="1911985"/>
            <a:ext cx="2304256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 smtClean="0"/>
              <a:t>Steering magnets </a:t>
            </a:r>
          </a:p>
          <a:p>
            <a:pPr>
              <a:spcBef>
                <a:spcPct val="50000"/>
              </a:spcBef>
            </a:pPr>
            <a:r>
              <a:rPr lang="en-US" altLang="ru-RU" dirty="0" smtClean="0"/>
              <a:t>KICK (µrad):</a:t>
            </a:r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QC1L2.1 = -7.7</a:t>
            </a:r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QC1R2.2 = 7.5</a:t>
            </a:r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QC2L1.1 = 3.9</a:t>
            </a:r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QC2R1.2 =-4.0</a:t>
            </a:r>
            <a:endParaRPr lang="en-US" alt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0096" t="2859" r="3075" b="41856"/>
          <a:stretch/>
        </p:blipFill>
        <p:spPr>
          <a:xfrm>
            <a:off x="88772" y="1412776"/>
            <a:ext cx="6102546" cy="25148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2789" t="7626" b="42808"/>
          <a:stretch/>
        </p:blipFill>
        <p:spPr>
          <a:xfrm>
            <a:off x="35496" y="3932875"/>
            <a:ext cx="6818467" cy="273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49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D3A0C-061B-47CA-AF9B-2E46D2742604}" type="slidenum">
              <a:rPr lang="en-US" altLang="ru-RU"/>
              <a:pPr/>
              <a:t>15</a:t>
            </a:fld>
            <a:endParaRPr lang="en-US" altLang="ru-RU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/>
          <a:lstStyle/>
          <a:p>
            <a:r>
              <a:rPr lang="en-US" altLang="ru-RU" sz="3200" dirty="0" smtClean="0">
                <a:solidFill>
                  <a:srgbClr val="984807"/>
                </a:solidFill>
              </a:rPr>
              <a:t>COD excited by QC1 misalignments </a:t>
            </a:r>
            <a:br>
              <a:rPr lang="en-US" altLang="ru-RU" sz="3200" dirty="0" smtClean="0">
                <a:solidFill>
                  <a:srgbClr val="984807"/>
                </a:solidFill>
              </a:rPr>
            </a:br>
            <a:r>
              <a:rPr lang="en-US" altLang="ru-RU" sz="3200" dirty="0" smtClean="0">
                <a:solidFill>
                  <a:srgbClr val="984807"/>
                </a:solidFill>
              </a:rPr>
              <a:t>After correction</a:t>
            </a:r>
            <a:endParaRPr lang="en-US" altLang="ru-RU" sz="3200" dirty="0">
              <a:solidFill>
                <a:srgbClr val="984807"/>
              </a:solidFill>
            </a:endParaRP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732240" y="1412776"/>
            <a:ext cx="2160587" cy="189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/>
              <a:t>Radial shift of magnetic </a:t>
            </a:r>
            <a:r>
              <a:rPr lang="en-US" altLang="ru-RU" dirty="0" smtClean="0"/>
              <a:t>axis</a:t>
            </a:r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QC1L1.1:</a:t>
            </a:r>
            <a:endParaRPr lang="en-US" altLang="ru-RU" dirty="0"/>
          </a:p>
          <a:p>
            <a:pPr>
              <a:spcBef>
                <a:spcPct val="50000"/>
              </a:spcBef>
            </a:pPr>
            <a:endParaRPr lang="en-US" altLang="ru-RU" dirty="0" smtClean="0"/>
          </a:p>
          <a:p>
            <a:pPr>
              <a:spcBef>
                <a:spcPct val="50000"/>
              </a:spcBef>
            </a:pPr>
            <a:r>
              <a:rPr lang="en-US" altLang="ru-RU" dirty="0" smtClean="0"/>
              <a:t>QC1R1.2:</a:t>
            </a:r>
            <a:endParaRPr lang="en-US" alt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29094" y="2428438"/>
                <a:ext cx="1919849" cy="3936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=−8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 smtClean="0"/>
                  <a:t>m</a:t>
                </a:r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094" y="2428438"/>
                <a:ext cx="1919849" cy="393634"/>
              </a:xfrm>
              <a:prstGeom prst="rect">
                <a:avLst/>
              </a:prstGeom>
              <a:blipFill>
                <a:blip r:embed="rId2"/>
                <a:stretch>
                  <a:fillRect l="-4127" t="-6154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876123" y="3323398"/>
                <a:ext cx="1530997" cy="393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l-GR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 smtClean="0"/>
                  <a:t>m</a:t>
                </a:r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123" y="3323398"/>
                <a:ext cx="1530997" cy="393634"/>
              </a:xfrm>
              <a:prstGeom prst="rect">
                <a:avLst/>
              </a:prstGeom>
              <a:blipFill>
                <a:blip r:embed="rId3"/>
                <a:stretch>
                  <a:fillRect l="-5578" t="-6154" r="-8765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688971" y="3929446"/>
            <a:ext cx="21861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IP:</a:t>
            </a:r>
          </a:p>
          <a:p>
            <a:r>
              <a:rPr lang="en-US" dirty="0" smtClean="0"/>
              <a:t>X= 0 µm</a:t>
            </a:r>
          </a:p>
          <a:p>
            <a:r>
              <a:rPr lang="en-US" dirty="0" smtClean="0"/>
              <a:t>PX=0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ru-RU" dirty="0" smtClean="0"/>
              <a:t>β</a:t>
            </a:r>
            <a:r>
              <a:rPr lang="en-US" sz="1200" dirty="0" smtClean="0"/>
              <a:t>x</a:t>
            </a:r>
            <a:r>
              <a:rPr lang="en-US" dirty="0" smtClean="0"/>
              <a:t>= 0.150 m</a:t>
            </a:r>
          </a:p>
          <a:p>
            <a:r>
              <a:rPr lang="en-US" dirty="0" smtClean="0"/>
              <a:t>α</a:t>
            </a:r>
            <a:r>
              <a:rPr lang="en-US" sz="1200" dirty="0" smtClean="0"/>
              <a:t>x</a:t>
            </a:r>
            <a:r>
              <a:rPr lang="en-US" dirty="0" smtClean="0"/>
              <a:t>= 0.0</a:t>
            </a:r>
          </a:p>
          <a:p>
            <a:r>
              <a:rPr lang="ru-RU" dirty="0" smtClean="0"/>
              <a:t>β</a:t>
            </a:r>
            <a:r>
              <a:rPr lang="en-US" sz="1200" dirty="0" smtClean="0"/>
              <a:t>y</a:t>
            </a:r>
            <a:r>
              <a:rPr lang="en-US" dirty="0" smtClean="0"/>
              <a:t>= 0.8 mm</a:t>
            </a:r>
          </a:p>
          <a:p>
            <a:r>
              <a:rPr lang="en-US" dirty="0" smtClean="0"/>
              <a:t>α</a:t>
            </a:r>
            <a:r>
              <a:rPr lang="en-US" sz="1200" dirty="0" smtClean="0"/>
              <a:t>y</a:t>
            </a:r>
            <a:r>
              <a:rPr lang="en-US" dirty="0" smtClean="0"/>
              <a:t>= 0.0</a:t>
            </a:r>
          </a:p>
          <a:p>
            <a:r>
              <a:rPr lang="en-US" dirty="0" err="1" smtClean="0"/>
              <a:t>η</a:t>
            </a:r>
            <a:r>
              <a:rPr lang="en-US" sz="1200" dirty="0" err="1" smtClean="0"/>
              <a:t>x</a:t>
            </a:r>
            <a:r>
              <a:rPr lang="en-US" dirty="0" smtClean="0"/>
              <a:t>= -2 µm</a:t>
            </a:r>
          </a:p>
          <a:p>
            <a:r>
              <a:rPr lang="en-US" dirty="0" err="1" smtClean="0"/>
              <a:t>η`</a:t>
            </a:r>
            <a:r>
              <a:rPr lang="en-US" sz="1200" dirty="0" err="1" smtClean="0"/>
              <a:t>x</a:t>
            </a:r>
            <a:r>
              <a:rPr lang="en-US" dirty="0" smtClean="0"/>
              <a:t>= -0.21 </a:t>
            </a:r>
            <a:r>
              <a:rPr lang="en-US" dirty="0" err="1" smtClean="0"/>
              <a:t>mrad</a:t>
            </a:r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0961" t="3294" r="3556" b="42374"/>
          <a:stretch/>
        </p:blipFill>
        <p:spPr>
          <a:xfrm>
            <a:off x="221274" y="1412210"/>
            <a:ext cx="5616623" cy="2520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l="13462" t="7626" b="42808"/>
          <a:stretch/>
        </p:blipFill>
        <p:spPr>
          <a:xfrm>
            <a:off x="280633" y="4135261"/>
            <a:ext cx="6394301" cy="258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0A0B-C73A-4951-B617-1FAE171478F5}" type="slidenum">
              <a:rPr lang="en-US" altLang="ru-RU"/>
              <a:pPr/>
              <a:t>16</a:t>
            </a:fld>
            <a:endParaRPr lang="en-US" altLang="ru-RU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Panofsky style quadrupole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ru-RU" dirty="0"/>
              <a:t>Pros:</a:t>
            </a:r>
          </a:p>
          <a:p>
            <a:pPr lvl="1"/>
            <a:r>
              <a:rPr lang="en-US" altLang="ru-RU" dirty="0"/>
              <a:t>Ordinary production of </a:t>
            </a:r>
            <a:r>
              <a:rPr lang="en-US" altLang="ru-RU" dirty="0" smtClean="0"/>
              <a:t>lenses.</a:t>
            </a:r>
            <a:endParaRPr lang="en-US" altLang="ru-RU" dirty="0"/>
          </a:p>
          <a:p>
            <a:pPr lvl="1"/>
            <a:r>
              <a:rPr lang="en-US" altLang="ru-RU" dirty="0"/>
              <a:t>Remaining solenoidal magnetic field in </a:t>
            </a:r>
            <a:r>
              <a:rPr lang="en-US" altLang="ru-RU" dirty="0" smtClean="0"/>
              <a:t>Q</a:t>
            </a:r>
            <a:r>
              <a:rPr lang="ru-RU" altLang="ru-RU" dirty="0" smtClean="0"/>
              <a:t>С1</a:t>
            </a:r>
            <a:r>
              <a:rPr lang="en-US" altLang="ru-RU" dirty="0" smtClean="0"/>
              <a:t> </a:t>
            </a:r>
            <a:r>
              <a:rPr lang="en-US" altLang="ru-RU" dirty="0"/>
              <a:t>area is additionally screened by iron yoke of lenses.</a:t>
            </a:r>
          </a:p>
          <a:p>
            <a:pPr lvl="1"/>
            <a:r>
              <a:rPr lang="en-US" altLang="ru-RU" dirty="0"/>
              <a:t>No skew components of magnetic field created by lenses</a:t>
            </a:r>
            <a:r>
              <a:rPr lang="en-US" altLang="ru-RU" dirty="0" smtClean="0"/>
              <a:t>.</a:t>
            </a:r>
            <a:endParaRPr lang="en-US" altLang="ru-RU" dirty="0"/>
          </a:p>
          <a:p>
            <a:pPr lvl="1"/>
            <a:r>
              <a:rPr lang="en-US" altLang="ru-RU" dirty="0"/>
              <a:t>There is small crosstalk between apertures of lenses.</a:t>
            </a:r>
          </a:p>
        </p:txBody>
      </p:sp>
    </p:spTree>
    <p:extLst>
      <p:ext uri="{BB962C8B-B14F-4D97-AF65-F5344CB8AC3E}">
        <p14:creationId xmlns:p14="http://schemas.microsoft.com/office/powerpoint/2010/main" val="136654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7A31E-7546-450B-8139-50872084A472}" type="slidenum">
              <a:rPr lang="en-US" altLang="ru-RU"/>
              <a:pPr/>
              <a:t>17</a:t>
            </a:fld>
            <a:endParaRPr lang="en-US" altLang="ru-RU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Panofsky style quadrupole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ru-RU" dirty="0"/>
              <a:t>Cons:</a:t>
            </a:r>
          </a:p>
          <a:p>
            <a:pPr lvl="1">
              <a:lnSpc>
                <a:spcPct val="90000"/>
              </a:lnSpc>
            </a:pPr>
            <a:r>
              <a:rPr lang="en-US" altLang="ru-RU" dirty="0"/>
              <a:t>Saturation of iron yoke (nonlinearity) at large </a:t>
            </a:r>
            <a:r>
              <a:rPr lang="en-US" altLang="ru-RU" dirty="0" smtClean="0"/>
              <a:t>gradient.</a:t>
            </a:r>
            <a:endParaRPr lang="en-US" altLang="ru-RU" dirty="0"/>
          </a:p>
          <a:p>
            <a:pPr lvl="1">
              <a:lnSpc>
                <a:spcPct val="90000"/>
              </a:lnSpc>
            </a:pPr>
            <a:r>
              <a:rPr lang="en-US" altLang="ru-RU" dirty="0"/>
              <a:t>High order multipole components at quadrupole </a:t>
            </a:r>
            <a:r>
              <a:rPr lang="en-US" altLang="ru-RU" dirty="0" smtClean="0"/>
              <a:t>edges.</a:t>
            </a:r>
            <a:endParaRPr lang="en-US" altLang="ru-RU" dirty="0"/>
          </a:p>
          <a:p>
            <a:pPr lvl="1">
              <a:lnSpc>
                <a:spcPct val="90000"/>
              </a:lnSpc>
            </a:pPr>
            <a:r>
              <a:rPr lang="en-US" altLang="ru-RU" dirty="0"/>
              <a:t>No way to introduce high order multipole and skew components of magnetic field to compensate lattice nonlinearity.</a:t>
            </a:r>
          </a:p>
          <a:p>
            <a:pPr lvl="1">
              <a:lnSpc>
                <a:spcPct val="90000"/>
              </a:lnSpc>
            </a:pPr>
            <a:r>
              <a:rPr lang="en-US" altLang="ru-RU" dirty="0"/>
              <a:t>Gradient is not large and limited by iron yoke saturation and critical current.</a:t>
            </a:r>
          </a:p>
          <a:p>
            <a:pPr>
              <a:lnSpc>
                <a:spcPct val="90000"/>
              </a:lnSpc>
            </a:pPr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13438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51D07-3FE0-4D49-A1E8-F22BE86E57D6}" type="slidenum">
              <a:rPr lang="en-US" altLang="ru-RU"/>
              <a:pPr/>
              <a:t>18</a:t>
            </a:fld>
            <a:endParaRPr lang="en-US" altLang="ru-RU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777875"/>
          </a:xfrm>
        </p:spPr>
        <p:txBody>
          <a:bodyPr/>
          <a:lstStyle/>
          <a:p>
            <a:r>
              <a:rPr lang="en-US" altLang="ru-RU"/>
              <a:t>Summary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0768"/>
            <a:ext cx="8229600" cy="5183857"/>
          </a:xfrm>
        </p:spPr>
        <p:txBody>
          <a:bodyPr/>
          <a:lstStyle/>
          <a:p>
            <a:r>
              <a:rPr lang="en-US" altLang="ru-RU" sz="3000" dirty="0" smtClean="0"/>
              <a:t>Ordinary production of lenses.</a:t>
            </a:r>
            <a:endParaRPr lang="ru-RU" altLang="ru-RU" sz="3000" dirty="0" smtClean="0"/>
          </a:p>
          <a:p>
            <a:r>
              <a:rPr lang="en-US" altLang="ru-RU" sz="3000" dirty="0" smtClean="0"/>
              <a:t>DA </a:t>
            </a:r>
            <a:r>
              <a:rPr lang="en-US" altLang="ru-RU" sz="3000" dirty="0"/>
              <a:t>and Energy acceptance is </a:t>
            </a:r>
            <a:r>
              <a:rPr lang="en-US" altLang="ru-RU" sz="3000" dirty="0"/>
              <a:t>about the </a:t>
            </a:r>
            <a:r>
              <a:rPr lang="en-US" altLang="ru-RU" sz="3000" dirty="0" smtClean="0"/>
              <a:t>same.</a:t>
            </a:r>
          </a:p>
          <a:p>
            <a:r>
              <a:rPr lang="en-US" altLang="ru-RU" sz="3000" dirty="0" smtClean="0"/>
              <a:t>COD is corrected by additional steering coils of nearby QC1_2 and QC2_1 lenses.</a:t>
            </a:r>
            <a:endParaRPr lang="en-US" altLang="ru-RU" sz="3000" dirty="0" smtClean="0"/>
          </a:p>
          <a:p>
            <a:r>
              <a:rPr lang="en-US" altLang="ru-RU" sz="3000" dirty="0" smtClean="0"/>
              <a:t>Gradient is not large and limited by iron yoke saturation and critical current.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9056" t="8400" r="20857" b="2703"/>
          <a:stretch/>
        </p:blipFill>
        <p:spPr>
          <a:xfrm>
            <a:off x="0" y="144016"/>
            <a:ext cx="9145758" cy="65253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88224" y="5949280"/>
            <a:ext cx="2555776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Old version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00887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381D6-7FFC-4A70-B113-9BEC99D9466F}" type="slidenum">
              <a:rPr lang="en-US" altLang="ru-RU"/>
              <a:pPr/>
              <a:t>2</a:t>
            </a:fld>
            <a:endParaRPr lang="en-US" altLang="ru-RU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936625"/>
          </a:xfrm>
        </p:spPr>
        <p:txBody>
          <a:bodyPr/>
          <a:lstStyle/>
          <a:p>
            <a:r>
              <a:rPr lang="en-US" altLang="ru-RU" dirty="0" smtClean="0"/>
              <a:t>Outline</a:t>
            </a:r>
            <a:endParaRPr lang="en-US" altLang="ru-RU" dirty="0"/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755650" y="1477963"/>
            <a:ext cx="7777163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ru-RU" sz="2600" dirty="0" smtClean="0">
                <a:solidFill>
                  <a:schemeClr val="tx2"/>
                </a:solidFill>
              </a:rPr>
              <a:t>Magnetic </a:t>
            </a:r>
            <a:r>
              <a:rPr lang="en-US" altLang="ru-RU" sz="2600" dirty="0">
                <a:solidFill>
                  <a:schemeClr val="tx2"/>
                </a:solidFill>
              </a:rPr>
              <a:t>design of FF </a:t>
            </a:r>
            <a:r>
              <a:rPr lang="en-US" altLang="ru-RU" sz="2600" dirty="0" smtClean="0">
                <a:solidFill>
                  <a:schemeClr val="tx2"/>
                </a:solidFill>
              </a:rPr>
              <a:t>quadrupole.</a:t>
            </a:r>
            <a:endParaRPr lang="en-US" altLang="ru-RU" sz="2600" dirty="0" smtClean="0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ru-RU" sz="2600" dirty="0" smtClean="0">
                <a:solidFill>
                  <a:schemeClr val="tx2"/>
                </a:solidFill>
              </a:rPr>
              <a:t>DA </a:t>
            </a:r>
            <a:r>
              <a:rPr lang="en-US" altLang="ru-RU" sz="2600" dirty="0" smtClean="0">
                <a:solidFill>
                  <a:schemeClr val="tx2"/>
                </a:solidFill>
              </a:rPr>
              <a:t>with multipole components produced by FF quads.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ru-RU" sz="2600" dirty="0" smtClean="0">
                <a:solidFill>
                  <a:schemeClr val="tx2"/>
                </a:solidFill>
              </a:rPr>
              <a:t>Closed </a:t>
            </a:r>
            <a:r>
              <a:rPr lang="en-US" altLang="ru-RU" sz="2600" dirty="0">
                <a:solidFill>
                  <a:schemeClr val="tx2"/>
                </a:solidFill>
              </a:rPr>
              <a:t>O</a:t>
            </a:r>
            <a:r>
              <a:rPr lang="en-US" altLang="ru-RU" sz="2600" dirty="0" smtClean="0">
                <a:solidFill>
                  <a:schemeClr val="tx2"/>
                </a:solidFill>
              </a:rPr>
              <a:t>rbit </a:t>
            </a:r>
            <a:r>
              <a:rPr lang="en-US" altLang="ru-RU" sz="2600" dirty="0">
                <a:solidFill>
                  <a:schemeClr val="tx2"/>
                </a:solidFill>
              </a:rPr>
              <a:t>D</a:t>
            </a:r>
            <a:r>
              <a:rPr lang="en-US" altLang="ru-RU" sz="2600" dirty="0" smtClean="0">
                <a:solidFill>
                  <a:schemeClr val="tx2"/>
                </a:solidFill>
              </a:rPr>
              <a:t>istortion produced by FF quads.</a:t>
            </a:r>
            <a:endParaRPr lang="en-US" altLang="ru-RU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9050" t="8701" r="20864" b="3101"/>
          <a:stretch/>
        </p:blipFill>
        <p:spPr>
          <a:xfrm>
            <a:off x="10263" y="188640"/>
            <a:ext cx="9116617" cy="6453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8224" y="5949280"/>
            <a:ext cx="2555776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Old version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194581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9056" t="8701" r="20862" b="3101"/>
          <a:stretch/>
        </p:blipFill>
        <p:spPr>
          <a:xfrm>
            <a:off x="35496" y="188640"/>
            <a:ext cx="9111193" cy="64494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8224" y="5949280"/>
            <a:ext cx="2555776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Old version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246233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9052" t="9401" r="20862" b="3800"/>
          <a:stretch/>
        </p:blipFill>
        <p:spPr>
          <a:xfrm>
            <a:off x="0" y="188640"/>
            <a:ext cx="9160293" cy="63813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8224" y="5949280"/>
            <a:ext cx="2555776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Old version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03229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6929-4ECB-4141-A60E-9264A66B9D07}" type="slidenum">
              <a:rPr lang="en-US" altLang="ru-RU"/>
              <a:pPr/>
              <a:t>3</a:t>
            </a:fld>
            <a:endParaRPr lang="en-US" altLang="ru-RU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04813"/>
            <a:ext cx="8785225" cy="706437"/>
          </a:xfrm>
        </p:spPr>
        <p:txBody>
          <a:bodyPr/>
          <a:lstStyle/>
          <a:p>
            <a:pPr algn="r"/>
            <a:r>
              <a:rPr lang="en-US" altLang="ru-RU" sz="4000" dirty="0">
                <a:solidFill>
                  <a:srgbClr val="984807"/>
                </a:solidFill>
              </a:rPr>
              <a:t>Iron yoke twin-aperture quadrupole </a:t>
            </a:r>
            <a:br>
              <a:rPr lang="en-US" altLang="ru-RU" sz="4000" dirty="0">
                <a:solidFill>
                  <a:srgbClr val="984807"/>
                </a:solidFill>
              </a:rPr>
            </a:br>
            <a:r>
              <a:rPr lang="en-US" altLang="ru-RU" sz="3200" dirty="0">
                <a:solidFill>
                  <a:srgbClr val="984807"/>
                </a:solidFill>
              </a:rPr>
              <a:t>2D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35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5435600" y="1628775"/>
                <a:ext cx="3262313" cy="4525963"/>
              </a:xfrm>
            </p:spPr>
            <p:txBody>
              <a:bodyPr/>
              <a:lstStyle/>
              <a:p>
                <a:pPr>
                  <a:buFontTx/>
                  <a:buNone/>
                </a:pPr>
                <a:r>
                  <a:rPr lang="en-US" altLang="ru-RU" sz="2200" dirty="0" smtClean="0"/>
                  <a:t>Main parameters:</a:t>
                </a:r>
              </a:p>
              <a:p>
                <a:r>
                  <a:rPr lang="en-US" altLang="ru-RU" sz="2200" dirty="0" err="1"/>
                  <a:t>Max.gradient</a:t>
                </a:r>
                <a:r>
                  <a:rPr lang="en-US" altLang="ru-RU" sz="2200" dirty="0"/>
                  <a:t> 100 T/m    Length </a:t>
                </a:r>
                <a:r>
                  <a:rPr lang="ru-RU" altLang="ru-RU" sz="2200" dirty="0"/>
                  <a:t>120</a:t>
                </a:r>
                <a:r>
                  <a:rPr lang="en-US" altLang="ru-RU" sz="2200" dirty="0"/>
                  <a:t> cm                    </a:t>
                </a:r>
                <a:endParaRPr lang="ru-RU" altLang="ru-RU" sz="2200" dirty="0"/>
              </a:p>
              <a:p>
                <a:r>
                  <a:rPr lang="en-US" altLang="ru-RU" sz="2200" dirty="0"/>
                  <a:t>Aperture </a:t>
                </a:r>
                <a:r>
                  <a:rPr lang="en-US" altLang="ru-RU" sz="2200" dirty="0" smtClean="0"/>
                  <a:t>4.2 </a:t>
                </a:r>
                <a:r>
                  <a:rPr lang="en-US" altLang="ru-RU" sz="2200" dirty="0"/>
                  <a:t>cm</a:t>
                </a:r>
                <a:endParaRPr lang="ru-RU" altLang="ru-RU" sz="2200" dirty="0"/>
              </a:p>
              <a:p>
                <a:r>
                  <a:rPr lang="en-US" altLang="ru-RU" sz="2200" dirty="0"/>
                  <a:t>Clear aperture 3</a:t>
                </a:r>
                <a:r>
                  <a:rPr lang="en-US" altLang="ru-RU" sz="2200" dirty="0" smtClean="0"/>
                  <a:t> </a:t>
                </a:r>
                <a:r>
                  <a:rPr lang="en-US" altLang="ru-RU" sz="2200" dirty="0"/>
                  <a:t>cm</a:t>
                </a:r>
              </a:p>
              <a:p>
                <a:r>
                  <a:rPr lang="en-US" altLang="ru-RU" sz="2200" dirty="0" err="1"/>
                  <a:t>NbTi</a:t>
                </a:r>
                <a:r>
                  <a:rPr lang="en-US" altLang="ru-RU" sz="2200" dirty="0"/>
                  <a:t> </a:t>
                </a:r>
                <a:r>
                  <a:rPr lang="en-US" altLang="ru-RU" sz="2200" dirty="0" smtClean="0"/>
                  <a:t>1.4 </a:t>
                </a:r>
                <a:r>
                  <a:rPr lang="en-US" altLang="ru-RU" sz="2200" dirty="0"/>
                  <a:t>x </a:t>
                </a:r>
                <a:r>
                  <a:rPr lang="en-US" altLang="ru-RU" sz="2200" dirty="0" smtClean="0"/>
                  <a:t>0.8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ru-RU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ru-RU" sz="2200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altLang="ru-RU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ru-RU" sz="2200" dirty="0" smtClean="0"/>
                  <a:t>               </a:t>
                </a:r>
                <a:r>
                  <a:rPr lang="en-US" altLang="ru-RU" sz="2200" dirty="0"/>
                  <a:t>Saddle-type coils</a:t>
                </a:r>
                <a:endParaRPr lang="ru-RU" altLang="ru-RU" sz="2200" dirty="0"/>
              </a:p>
              <a:p>
                <a:r>
                  <a:rPr lang="en-US" altLang="ru-RU" sz="2200" dirty="0" err="1" smtClean="0"/>
                  <a:t>Permendure</a:t>
                </a:r>
                <a:r>
                  <a:rPr lang="en-US" altLang="ru-RU" sz="2200" dirty="0" smtClean="0"/>
                  <a:t> </a:t>
                </a:r>
                <a:r>
                  <a:rPr lang="en-US" altLang="ru-RU" sz="2200" dirty="0"/>
                  <a:t>iron yoke</a:t>
                </a:r>
              </a:p>
              <a:p>
                <a:endParaRPr lang="en-US" altLang="ru-RU" sz="2200" dirty="0"/>
              </a:p>
            </p:txBody>
          </p:sp>
        </mc:Choice>
        <mc:Fallback xmlns="">
          <p:sp>
            <p:nvSpPr>
              <p:cNvPr id="10035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435600" y="1628775"/>
                <a:ext cx="3262313" cy="4525963"/>
              </a:xfrm>
              <a:blipFill>
                <a:blip r:embed="rId2"/>
                <a:stretch>
                  <a:fillRect l="-2430" t="-808" r="-229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597275"/>
            <a:ext cx="4343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59" name="Line 7"/>
          <p:cNvSpPr>
            <a:spLocks noChangeShapeType="1"/>
          </p:cNvSpPr>
          <p:nvPr/>
        </p:nvSpPr>
        <p:spPr bwMode="auto">
          <a:xfrm flipV="1">
            <a:off x="1187450" y="4654550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60" name="Line 8"/>
          <p:cNvSpPr>
            <a:spLocks noChangeShapeType="1"/>
          </p:cNvSpPr>
          <p:nvPr/>
        </p:nvSpPr>
        <p:spPr bwMode="auto">
          <a:xfrm flipV="1">
            <a:off x="3348038" y="4654550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61" name="Line 9"/>
          <p:cNvSpPr>
            <a:spLocks noChangeShapeType="1"/>
          </p:cNvSpPr>
          <p:nvPr/>
        </p:nvSpPr>
        <p:spPr bwMode="auto">
          <a:xfrm>
            <a:off x="1187450" y="6094413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62" name="Line 10"/>
          <p:cNvSpPr>
            <a:spLocks noChangeShapeType="1"/>
          </p:cNvSpPr>
          <p:nvPr/>
        </p:nvSpPr>
        <p:spPr bwMode="auto">
          <a:xfrm flipH="1">
            <a:off x="1187450" y="6094413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1835150" y="5757863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 dirty="0"/>
              <a:t>66 mm</a:t>
            </a:r>
          </a:p>
        </p:txBody>
      </p:sp>
      <p:sp>
        <p:nvSpPr>
          <p:cNvPr id="100364" name="Line 12"/>
          <p:cNvSpPr>
            <a:spLocks noChangeShapeType="1"/>
          </p:cNvSpPr>
          <p:nvPr/>
        </p:nvSpPr>
        <p:spPr bwMode="auto">
          <a:xfrm flipV="1">
            <a:off x="107950" y="573405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65" name="Line 13"/>
          <p:cNvSpPr>
            <a:spLocks noChangeShapeType="1"/>
          </p:cNvSpPr>
          <p:nvPr/>
        </p:nvSpPr>
        <p:spPr bwMode="auto">
          <a:xfrm flipV="1">
            <a:off x="4427538" y="573405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66" name="Line 14"/>
          <p:cNvSpPr>
            <a:spLocks noChangeShapeType="1"/>
          </p:cNvSpPr>
          <p:nvPr/>
        </p:nvSpPr>
        <p:spPr bwMode="auto">
          <a:xfrm flipH="1">
            <a:off x="107950" y="6526213"/>
            <a:ext cx="4319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67" name="Line 15"/>
          <p:cNvSpPr>
            <a:spLocks noChangeShapeType="1"/>
          </p:cNvSpPr>
          <p:nvPr/>
        </p:nvSpPr>
        <p:spPr bwMode="auto">
          <a:xfrm>
            <a:off x="107950" y="6526213"/>
            <a:ext cx="4319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68" name="Text Box 16"/>
          <p:cNvSpPr txBox="1">
            <a:spLocks noChangeArrowheads="1"/>
          </p:cNvSpPr>
          <p:nvPr/>
        </p:nvSpPr>
        <p:spPr bwMode="auto">
          <a:xfrm>
            <a:off x="1835150" y="6189663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 dirty="0" smtClean="0"/>
              <a:t>152 </a:t>
            </a:r>
            <a:r>
              <a:rPr lang="en-US" altLang="ru-RU" sz="1600" dirty="0"/>
              <a:t>mm</a:t>
            </a:r>
          </a:p>
        </p:txBody>
      </p:sp>
      <p:sp>
        <p:nvSpPr>
          <p:cNvPr id="100369" name="Line 17"/>
          <p:cNvSpPr>
            <a:spLocks noChangeShapeType="1"/>
          </p:cNvSpPr>
          <p:nvPr/>
        </p:nvSpPr>
        <p:spPr bwMode="auto">
          <a:xfrm flipH="1">
            <a:off x="4427538" y="36464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70" name="Line 18"/>
          <p:cNvSpPr>
            <a:spLocks noChangeShapeType="1"/>
          </p:cNvSpPr>
          <p:nvPr/>
        </p:nvSpPr>
        <p:spPr bwMode="auto">
          <a:xfrm flipH="1">
            <a:off x="4427538" y="573405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71" name="Line 19"/>
          <p:cNvSpPr>
            <a:spLocks noChangeShapeType="1"/>
          </p:cNvSpPr>
          <p:nvPr/>
        </p:nvSpPr>
        <p:spPr bwMode="auto">
          <a:xfrm>
            <a:off x="5076825" y="3646488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73" name="Line 21"/>
          <p:cNvSpPr>
            <a:spLocks noChangeShapeType="1"/>
          </p:cNvSpPr>
          <p:nvPr/>
        </p:nvSpPr>
        <p:spPr bwMode="auto">
          <a:xfrm flipV="1">
            <a:off x="5076825" y="3646488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74" name="Text Box 22"/>
          <p:cNvSpPr txBox="1">
            <a:spLocks noChangeArrowheads="1"/>
          </p:cNvSpPr>
          <p:nvPr/>
        </p:nvSpPr>
        <p:spPr bwMode="auto">
          <a:xfrm rot="16200000">
            <a:off x="4380707" y="4414044"/>
            <a:ext cx="1008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 dirty="0" smtClean="0"/>
              <a:t>70 </a:t>
            </a:r>
            <a:r>
              <a:rPr lang="en-US" altLang="ru-RU" sz="1600" dirty="0"/>
              <a:t>mm</a:t>
            </a:r>
          </a:p>
        </p:txBody>
      </p:sp>
      <p:sp>
        <p:nvSpPr>
          <p:cNvPr id="100375" name="Text Box 23"/>
          <p:cNvSpPr txBox="1">
            <a:spLocks noChangeArrowheads="1"/>
          </p:cNvSpPr>
          <p:nvPr/>
        </p:nvSpPr>
        <p:spPr bwMode="auto">
          <a:xfrm>
            <a:off x="4716463" y="5876925"/>
            <a:ext cx="3095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Edge of quad close to IP</a:t>
            </a:r>
          </a:p>
        </p:txBody>
      </p:sp>
      <p:pic>
        <p:nvPicPr>
          <p:cNvPr id="23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1" t="42000" r="9531" b="3294"/>
          <a:stretch>
            <a:fillRect/>
          </a:stretch>
        </p:blipFill>
        <p:spPr bwMode="auto">
          <a:xfrm>
            <a:off x="35496" y="933259"/>
            <a:ext cx="5143841" cy="257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1BC1-2489-49E9-82B9-4AD0C7B48754}" type="slidenum">
              <a:rPr lang="en-US" altLang="ru-RU"/>
              <a:pPr/>
              <a:t>4</a:t>
            </a:fld>
            <a:endParaRPr lang="en-US" alt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73288" y="361950"/>
            <a:ext cx="5600700" cy="685800"/>
          </a:xfrm>
        </p:spPr>
        <p:txBody>
          <a:bodyPr/>
          <a:lstStyle/>
          <a:p>
            <a:pPr algn="l"/>
            <a:r>
              <a:rPr lang="en-US" altLang="ru-RU" sz="2000" b="1" dirty="0">
                <a:cs typeface="Times New Roman" panose="02020603050405020304" pitchFamily="18" charset="0"/>
              </a:rPr>
              <a:t>  </a:t>
            </a:r>
            <a:r>
              <a:rPr lang="en-US" altLang="ru-RU" sz="2000" b="1" dirty="0">
                <a:solidFill>
                  <a:srgbClr val="2D2DB9"/>
                </a:solidFill>
                <a:cs typeface="Times New Roman" panose="02020603050405020304" pitchFamily="18" charset="0"/>
              </a:rPr>
              <a:t>Design of final-focus magnets  for FCC </a:t>
            </a:r>
            <a:r>
              <a:rPr lang="en-US" altLang="ru-RU" sz="2000" b="1" dirty="0" err="1">
                <a:solidFill>
                  <a:srgbClr val="2D2DB9"/>
                </a:solidFill>
                <a:cs typeface="Times New Roman" panose="02020603050405020304" pitchFamily="18" charset="0"/>
              </a:rPr>
              <a:t>ee</a:t>
            </a:r>
            <a:r>
              <a:rPr lang="en-US" altLang="ru-RU" sz="2000" b="1" dirty="0">
                <a:solidFill>
                  <a:srgbClr val="2D2DB9"/>
                </a:solidFill>
                <a:cs typeface="Times New Roman" panose="02020603050405020304" pitchFamily="18" charset="0"/>
              </a:rPr>
              <a:t/>
            </a:r>
            <a:br>
              <a:rPr lang="en-US" altLang="ru-RU" sz="2000" b="1" dirty="0">
                <a:solidFill>
                  <a:srgbClr val="2D2DB9"/>
                </a:solidFill>
                <a:cs typeface="Times New Roman" panose="02020603050405020304" pitchFamily="18" charset="0"/>
              </a:rPr>
            </a:br>
            <a:endParaRPr lang="ru-RU" altLang="ru-RU" sz="2000" b="1" dirty="0">
              <a:cs typeface="Times New Roman" panose="02020603050405020304" pitchFamily="18" charset="0"/>
            </a:endParaRPr>
          </a:p>
        </p:txBody>
      </p:sp>
      <p:sp>
        <p:nvSpPr>
          <p:cNvPr id="157699" name="Text Box 4"/>
          <p:cNvSpPr txBox="1">
            <a:spLocks noChangeArrowheads="1"/>
          </p:cNvSpPr>
          <p:nvPr/>
        </p:nvSpPr>
        <p:spPr bwMode="auto">
          <a:xfrm>
            <a:off x="2389188" y="1535113"/>
            <a:ext cx="1381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400">
              <a:solidFill>
                <a:srgbClr val="27279B"/>
              </a:solidFill>
            </a:endParaRPr>
          </a:p>
        </p:txBody>
      </p:sp>
      <p:sp>
        <p:nvSpPr>
          <p:cNvPr id="157700" name="Text Box 5"/>
          <p:cNvSpPr txBox="1">
            <a:spLocks noChangeArrowheads="1"/>
          </p:cNvSpPr>
          <p:nvPr/>
        </p:nvSpPr>
        <p:spPr bwMode="auto">
          <a:xfrm flipH="1">
            <a:off x="3543300" y="3973513"/>
            <a:ext cx="1031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400">
              <a:solidFill>
                <a:srgbClr val="27279B"/>
              </a:solidFill>
            </a:endParaRPr>
          </a:p>
        </p:txBody>
      </p:sp>
      <p:pic>
        <p:nvPicPr>
          <p:cNvPr id="15770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3" t="16093" r="45009" b="11075"/>
          <a:stretch>
            <a:fillRect/>
          </a:stretch>
        </p:blipFill>
        <p:spPr bwMode="auto">
          <a:xfrm>
            <a:off x="2268538" y="2349500"/>
            <a:ext cx="2573337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7703" name="Прямая со стрелкой 8"/>
          <p:cNvCxnSpPr>
            <a:cxnSpLocks noChangeShapeType="1"/>
          </p:cNvCxnSpPr>
          <p:nvPr/>
        </p:nvCxnSpPr>
        <p:spPr bwMode="auto">
          <a:xfrm>
            <a:off x="1619250" y="2636838"/>
            <a:ext cx="1441450" cy="9731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7704" name="Прямая со стрелкой 12"/>
          <p:cNvCxnSpPr>
            <a:cxnSpLocks noChangeShapeType="1"/>
          </p:cNvCxnSpPr>
          <p:nvPr/>
        </p:nvCxnSpPr>
        <p:spPr bwMode="auto">
          <a:xfrm flipV="1">
            <a:off x="1258888" y="4365625"/>
            <a:ext cx="2233612" cy="13668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7705" name="Прямая со стрелкой 22"/>
          <p:cNvCxnSpPr>
            <a:cxnSpLocks noChangeShapeType="1"/>
            <a:stCxn id="157706" idx="2"/>
          </p:cNvCxnSpPr>
          <p:nvPr/>
        </p:nvCxnSpPr>
        <p:spPr bwMode="auto">
          <a:xfrm flipH="1">
            <a:off x="3133725" y="2184400"/>
            <a:ext cx="358775" cy="1244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7706" name="TextBox 23"/>
          <p:cNvSpPr txBox="1">
            <a:spLocks noChangeArrowheads="1"/>
          </p:cNvSpPr>
          <p:nvPr/>
        </p:nvSpPr>
        <p:spPr bwMode="auto">
          <a:xfrm>
            <a:off x="1908175" y="1787525"/>
            <a:ext cx="3168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solidFill>
                  <a:srgbClr val="27279B"/>
                </a:solidFill>
              </a:rPr>
              <a:t>Superconducting coil</a:t>
            </a:r>
          </a:p>
        </p:txBody>
      </p:sp>
      <p:sp>
        <p:nvSpPr>
          <p:cNvPr id="157707" name="TextBox 24"/>
          <p:cNvSpPr txBox="1">
            <a:spLocks noChangeArrowheads="1"/>
          </p:cNvSpPr>
          <p:nvPr/>
        </p:nvSpPr>
        <p:spPr bwMode="auto">
          <a:xfrm>
            <a:off x="539750" y="2152650"/>
            <a:ext cx="1646238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solidFill>
                  <a:srgbClr val="27279B"/>
                </a:solidFill>
              </a:rPr>
              <a:t>Stainless vacuum camber</a:t>
            </a:r>
          </a:p>
        </p:txBody>
      </p:sp>
      <p:cxnSp>
        <p:nvCxnSpPr>
          <p:cNvPr id="157708" name="Прямая со стрелкой 28"/>
          <p:cNvCxnSpPr>
            <a:cxnSpLocks noChangeShapeType="1"/>
          </p:cNvCxnSpPr>
          <p:nvPr/>
        </p:nvCxnSpPr>
        <p:spPr bwMode="auto">
          <a:xfrm flipH="1">
            <a:off x="4427538" y="2636838"/>
            <a:ext cx="865187" cy="5762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7709" name="TextBox 32"/>
          <p:cNvSpPr txBox="1">
            <a:spLocks noChangeArrowheads="1"/>
          </p:cNvSpPr>
          <p:nvPr/>
        </p:nvSpPr>
        <p:spPr bwMode="auto">
          <a:xfrm>
            <a:off x="5003800" y="2205038"/>
            <a:ext cx="11334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000">
                <a:solidFill>
                  <a:srgbClr val="27279B"/>
                </a:solidFill>
              </a:rPr>
              <a:t>Iron</a:t>
            </a:r>
          </a:p>
        </p:txBody>
      </p:sp>
      <p:sp>
        <p:nvSpPr>
          <p:cNvPr id="157710" name="TextBox 33"/>
          <p:cNvSpPr txBox="1">
            <a:spLocks noChangeArrowheads="1"/>
          </p:cNvSpPr>
          <p:nvPr/>
        </p:nvSpPr>
        <p:spPr bwMode="auto">
          <a:xfrm>
            <a:off x="395288" y="5734050"/>
            <a:ext cx="16748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800" dirty="0">
                <a:solidFill>
                  <a:srgbClr val="27279B"/>
                </a:solidFill>
              </a:rPr>
              <a:t>Nitrogen screen</a:t>
            </a:r>
          </a:p>
        </p:txBody>
      </p:sp>
      <p:sp>
        <p:nvSpPr>
          <p:cNvPr id="157711" name="TextBox 34"/>
          <p:cNvSpPr txBox="1">
            <a:spLocks noChangeArrowheads="1"/>
          </p:cNvSpPr>
          <p:nvPr/>
        </p:nvSpPr>
        <p:spPr bwMode="auto">
          <a:xfrm>
            <a:off x="5292725" y="3357563"/>
            <a:ext cx="359886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000" dirty="0" err="1">
                <a:solidFill>
                  <a:srgbClr val="27279B"/>
                </a:solidFill>
              </a:rPr>
              <a:t>NbTi</a:t>
            </a:r>
            <a:r>
              <a:rPr lang="ru-RU" altLang="ru-RU" sz="2000" dirty="0">
                <a:solidFill>
                  <a:srgbClr val="27279B"/>
                </a:solidFill>
              </a:rPr>
              <a:t> </a:t>
            </a:r>
            <a:r>
              <a:rPr lang="en-US" altLang="ru-RU" sz="2000" dirty="0">
                <a:solidFill>
                  <a:srgbClr val="27279B"/>
                </a:solidFill>
              </a:rPr>
              <a:t>Superconducting cable has a rectangular </a:t>
            </a:r>
            <a:r>
              <a:rPr lang="en-US" altLang="ru-RU" sz="2000" dirty="0" smtClean="0">
                <a:solidFill>
                  <a:srgbClr val="27279B"/>
                </a:solidFill>
              </a:rPr>
              <a:t>shape, the </a:t>
            </a:r>
            <a:r>
              <a:rPr lang="en-US" altLang="ru-RU" sz="2000" dirty="0">
                <a:solidFill>
                  <a:srgbClr val="27279B"/>
                </a:solidFill>
              </a:rPr>
              <a:t>size </a:t>
            </a:r>
            <a:r>
              <a:rPr lang="en-US" altLang="ru-RU" sz="2000" dirty="0" smtClean="0">
                <a:solidFill>
                  <a:srgbClr val="27279B"/>
                </a:solidFill>
              </a:rPr>
              <a:t>is </a:t>
            </a:r>
            <a:r>
              <a:rPr lang="en-US" altLang="ru-RU" sz="2000" dirty="0">
                <a:solidFill>
                  <a:srgbClr val="27279B"/>
                </a:solidFill>
              </a:rPr>
              <a:t>1.4 * 0.8 mm x mm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 dirty="0">
                <a:solidFill>
                  <a:srgbClr val="27279B"/>
                </a:solidFill>
              </a:rPr>
              <a:t>N=1</a:t>
            </a:r>
            <a:r>
              <a:rPr lang="ru-RU" altLang="ru-RU" sz="2000" dirty="0">
                <a:solidFill>
                  <a:srgbClr val="27279B"/>
                </a:solidFill>
              </a:rPr>
              <a:t>8</a:t>
            </a:r>
            <a:endParaRPr lang="en-US" altLang="ru-RU" sz="2000" dirty="0">
              <a:solidFill>
                <a:srgbClr val="27279B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 dirty="0">
                <a:solidFill>
                  <a:srgbClr val="27279B"/>
                </a:solidFill>
              </a:rPr>
              <a:t>I = </a:t>
            </a:r>
            <a:r>
              <a:rPr lang="ru-RU" altLang="ru-RU" sz="2000" dirty="0">
                <a:solidFill>
                  <a:srgbClr val="27279B"/>
                </a:solidFill>
              </a:rPr>
              <a:t>96</a:t>
            </a:r>
            <a:r>
              <a:rPr lang="en-US" altLang="ru-RU" sz="2000" dirty="0">
                <a:solidFill>
                  <a:srgbClr val="27279B"/>
                </a:solidFill>
              </a:rPr>
              <a:t>1 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000" dirty="0" err="1">
                <a:solidFill>
                  <a:srgbClr val="27279B"/>
                </a:solidFill>
              </a:rPr>
              <a:t>I</a:t>
            </a:r>
            <a:r>
              <a:rPr lang="en-US" altLang="ru-RU" sz="2000" baseline="-25000" dirty="0" err="1">
                <a:solidFill>
                  <a:srgbClr val="27279B"/>
                </a:solidFill>
              </a:rPr>
              <a:t>critical</a:t>
            </a:r>
            <a:r>
              <a:rPr lang="en-US" altLang="ru-RU" sz="2000" dirty="0">
                <a:solidFill>
                  <a:srgbClr val="27279B"/>
                </a:solidFill>
              </a:rPr>
              <a:t> (4.2 K; 4 T) = 2</a:t>
            </a:r>
            <a:r>
              <a:rPr lang="ru-RU" altLang="ru-RU" sz="2000" dirty="0">
                <a:solidFill>
                  <a:srgbClr val="27279B"/>
                </a:solidFill>
              </a:rPr>
              <a:t>4</a:t>
            </a:r>
            <a:r>
              <a:rPr lang="en-US" altLang="ru-RU" sz="2000" dirty="0">
                <a:solidFill>
                  <a:srgbClr val="27279B"/>
                </a:solidFill>
              </a:rPr>
              <a:t>00 A</a:t>
            </a:r>
          </a:p>
        </p:txBody>
      </p:sp>
      <p:sp>
        <p:nvSpPr>
          <p:cNvPr id="157714" name="AutoShape 18"/>
          <p:cNvSpPr>
            <a:spLocks noChangeArrowheads="1"/>
          </p:cNvSpPr>
          <p:nvPr/>
        </p:nvSpPr>
        <p:spPr bwMode="auto">
          <a:xfrm>
            <a:off x="2051050" y="4005263"/>
            <a:ext cx="73025" cy="1584325"/>
          </a:xfrm>
          <a:prstGeom prst="upDownArrow">
            <a:avLst>
              <a:gd name="adj1" fmla="val 50000"/>
              <a:gd name="adj2" fmla="val 4339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7715" name="Text Box 19"/>
          <p:cNvSpPr txBox="1">
            <a:spLocks noChangeArrowheads="1"/>
          </p:cNvSpPr>
          <p:nvPr/>
        </p:nvSpPr>
        <p:spPr bwMode="auto">
          <a:xfrm rot="16200000">
            <a:off x="1363662" y="4613276"/>
            <a:ext cx="10080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15 mm</a:t>
            </a:r>
          </a:p>
        </p:txBody>
      </p:sp>
      <p:sp>
        <p:nvSpPr>
          <p:cNvPr id="157716" name="AutoShape 20"/>
          <p:cNvSpPr>
            <a:spLocks noChangeArrowheads="1"/>
          </p:cNvSpPr>
          <p:nvPr/>
        </p:nvSpPr>
        <p:spPr bwMode="auto">
          <a:xfrm rot="2731012">
            <a:off x="3079750" y="3624263"/>
            <a:ext cx="104775" cy="2305050"/>
          </a:xfrm>
          <a:prstGeom prst="upDownArrow">
            <a:avLst>
              <a:gd name="adj1" fmla="val 50000"/>
              <a:gd name="adj2" fmla="val 4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7717" name="Text Box 21"/>
          <p:cNvSpPr txBox="1">
            <a:spLocks noChangeArrowheads="1"/>
          </p:cNvSpPr>
          <p:nvPr/>
        </p:nvSpPr>
        <p:spPr bwMode="auto">
          <a:xfrm rot="19044847">
            <a:off x="2916238" y="4581525"/>
            <a:ext cx="1008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21 mm</a:t>
            </a:r>
          </a:p>
        </p:txBody>
      </p:sp>
    </p:spTree>
    <p:extLst>
      <p:ext uri="{BB962C8B-B14F-4D97-AF65-F5344CB8AC3E}">
        <p14:creationId xmlns:p14="http://schemas.microsoft.com/office/powerpoint/2010/main" val="412484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17800-E5D6-44CA-B9B8-59E0F8966804}" type="slidenum">
              <a:rPr lang="en-US" altLang="ru-RU"/>
              <a:pPr/>
              <a:t>5</a:t>
            </a:fld>
            <a:endParaRPr lang="en-US" altLang="ru-RU"/>
          </a:p>
        </p:txBody>
      </p:sp>
      <p:pic>
        <p:nvPicPr>
          <p:cNvPr id="101698" name="Picture 3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t="42000" r="15276" b="3294"/>
          <a:stretch>
            <a:fillRect/>
          </a:stretch>
        </p:blipFill>
        <p:spPr bwMode="auto">
          <a:xfrm>
            <a:off x="34925" y="925513"/>
            <a:ext cx="453707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ru-RU" sz="4000">
                <a:solidFill>
                  <a:srgbClr val="984807"/>
                </a:solidFill>
              </a:rPr>
              <a:t>Iron yoke twin-aperture quadrupole </a:t>
            </a:r>
            <a:br>
              <a:rPr lang="en-US" altLang="ru-RU" sz="4000">
                <a:solidFill>
                  <a:srgbClr val="984807"/>
                </a:solidFill>
              </a:rPr>
            </a:br>
            <a:r>
              <a:rPr lang="en-US" altLang="ru-RU" sz="3200">
                <a:solidFill>
                  <a:srgbClr val="984807"/>
                </a:solidFill>
              </a:rPr>
              <a:t>2D model</a:t>
            </a:r>
          </a:p>
        </p:txBody>
      </p:sp>
      <p:graphicFrame>
        <p:nvGraphicFramePr>
          <p:cNvPr id="101683" name="Group 307"/>
          <p:cNvGraphicFramePr>
            <a:graphicFrameLocks noGrp="1"/>
          </p:cNvGraphicFramePr>
          <p:nvPr>
            <p:ph sz="half" idx="1"/>
          </p:nvPr>
        </p:nvGraphicFramePr>
        <p:xfrm>
          <a:off x="5508625" y="1495425"/>
          <a:ext cx="3462338" cy="3949701"/>
        </p:xfrm>
        <a:graphic>
          <a:graphicData uri="http://schemas.openxmlformats.org/drawingml/2006/table">
            <a:tbl>
              <a:tblPr/>
              <a:tblGrid>
                <a:gridCol w="1119188">
                  <a:extLst>
                    <a:ext uri="{9D8B030D-6E8A-4147-A177-3AD203B41FA5}">
                      <a16:colId xmlns:a16="http://schemas.microsoft.com/office/drawing/2014/main" val="2732711914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993624924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888121365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An, T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Bn, T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076038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0.00050</a:t>
                      </a:r>
                      <a:endParaRPr kumimoji="0" lang="en-US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2463841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0.99630</a:t>
                      </a:r>
                      <a:endParaRPr kumimoji="0" lang="en-US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3478464"/>
                  </a:ext>
                </a:extLst>
              </a:tr>
              <a:tr h="2619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4537043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706425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0.00010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938681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0.00040</a:t>
                      </a:r>
                      <a:endParaRPr kumimoji="0" lang="en-US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295269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0.00010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065239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801802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966456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481615"/>
                  </a:ext>
                </a:extLst>
              </a:tr>
              <a:tr h="2619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497528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049378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575757"/>
                  </a:ext>
                </a:extLst>
              </a:tr>
              <a:tr h="2635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3966108"/>
                  </a:ext>
                </a:extLst>
              </a:tr>
            </a:tbl>
          </a:graphicData>
        </a:graphic>
      </p:graphicFrame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683000"/>
            <a:ext cx="4105275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382" name="Line 6"/>
          <p:cNvSpPr>
            <a:spLocks noChangeShapeType="1"/>
          </p:cNvSpPr>
          <p:nvPr/>
        </p:nvSpPr>
        <p:spPr bwMode="auto">
          <a:xfrm flipV="1">
            <a:off x="1213577" y="4654550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3" name="Line 7"/>
          <p:cNvSpPr>
            <a:spLocks noChangeShapeType="1"/>
          </p:cNvSpPr>
          <p:nvPr/>
        </p:nvSpPr>
        <p:spPr bwMode="auto">
          <a:xfrm flipV="1">
            <a:off x="3232311" y="4654550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 flipV="1">
            <a:off x="1187450" y="6092825"/>
            <a:ext cx="204486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5" name="Line 9"/>
          <p:cNvSpPr>
            <a:spLocks noChangeShapeType="1"/>
          </p:cNvSpPr>
          <p:nvPr/>
        </p:nvSpPr>
        <p:spPr bwMode="auto">
          <a:xfrm flipH="1">
            <a:off x="1187450" y="6092826"/>
            <a:ext cx="2044861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1835150" y="5757863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/>
              <a:t>66 mm</a:t>
            </a:r>
          </a:p>
        </p:txBody>
      </p:sp>
      <p:sp>
        <p:nvSpPr>
          <p:cNvPr id="101387" name="Line 11"/>
          <p:cNvSpPr>
            <a:spLocks noChangeShapeType="1"/>
          </p:cNvSpPr>
          <p:nvPr/>
        </p:nvSpPr>
        <p:spPr bwMode="auto">
          <a:xfrm flipV="1">
            <a:off x="180975" y="570865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8" name="Line 12"/>
          <p:cNvSpPr>
            <a:spLocks noChangeShapeType="1"/>
          </p:cNvSpPr>
          <p:nvPr/>
        </p:nvSpPr>
        <p:spPr bwMode="auto">
          <a:xfrm flipV="1">
            <a:off x="4284663" y="573405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9" name="Line 13"/>
          <p:cNvSpPr>
            <a:spLocks noChangeShapeType="1"/>
          </p:cNvSpPr>
          <p:nvPr/>
        </p:nvSpPr>
        <p:spPr bwMode="auto">
          <a:xfrm flipH="1">
            <a:off x="180975" y="6524625"/>
            <a:ext cx="3814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90" name="Line 14"/>
          <p:cNvSpPr>
            <a:spLocks noChangeShapeType="1"/>
          </p:cNvSpPr>
          <p:nvPr/>
        </p:nvSpPr>
        <p:spPr bwMode="auto">
          <a:xfrm>
            <a:off x="250826" y="6524625"/>
            <a:ext cx="4033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1908175" y="6165850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/>
              <a:t>152 mm</a:t>
            </a:r>
          </a:p>
        </p:txBody>
      </p:sp>
      <p:sp>
        <p:nvSpPr>
          <p:cNvPr id="101392" name="Line 16"/>
          <p:cNvSpPr>
            <a:spLocks noChangeShapeType="1"/>
          </p:cNvSpPr>
          <p:nvPr/>
        </p:nvSpPr>
        <p:spPr bwMode="auto">
          <a:xfrm flipH="1">
            <a:off x="4427538" y="36464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93" name="Line 17"/>
          <p:cNvSpPr>
            <a:spLocks noChangeShapeType="1"/>
          </p:cNvSpPr>
          <p:nvPr/>
        </p:nvSpPr>
        <p:spPr bwMode="auto">
          <a:xfrm flipH="1">
            <a:off x="4427538" y="573405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94" name="Line 18"/>
          <p:cNvSpPr>
            <a:spLocks noChangeShapeType="1"/>
          </p:cNvSpPr>
          <p:nvPr/>
        </p:nvSpPr>
        <p:spPr bwMode="auto">
          <a:xfrm>
            <a:off x="5076825" y="3646488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95" name="Line 19"/>
          <p:cNvSpPr>
            <a:spLocks noChangeShapeType="1"/>
          </p:cNvSpPr>
          <p:nvPr/>
        </p:nvSpPr>
        <p:spPr bwMode="auto">
          <a:xfrm flipV="1">
            <a:off x="5076825" y="3646488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96" name="Text Box 20"/>
          <p:cNvSpPr txBox="1">
            <a:spLocks noChangeArrowheads="1"/>
          </p:cNvSpPr>
          <p:nvPr/>
        </p:nvSpPr>
        <p:spPr bwMode="auto">
          <a:xfrm rot="16200000">
            <a:off x="4380707" y="4414044"/>
            <a:ext cx="1008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/>
              <a:t>70 mm</a:t>
            </a:r>
          </a:p>
        </p:txBody>
      </p:sp>
      <p:sp>
        <p:nvSpPr>
          <p:cNvPr id="101397" name="Text Box 21"/>
          <p:cNvSpPr txBox="1">
            <a:spLocks noChangeArrowheads="1"/>
          </p:cNvSpPr>
          <p:nvPr/>
        </p:nvSpPr>
        <p:spPr bwMode="auto">
          <a:xfrm>
            <a:off x="1763713" y="981075"/>
            <a:ext cx="2735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Edge of quad close to IP</a:t>
            </a:r>
          </a:p>
        </p:txBody>
      </p:sp>
      <p:graphicFrame>
        <p:nvGraphicFramePr>
          <p:cNvPr id="101694" name="Object 318"/>
          <p:cNvGraphicFramePr>
            <a:graphicFrameLocks noGrp="1" noChangeAspect="1"/>
          </p:cNvGraphicFramePr>
          <p:nvPr>
            <p:ph sz="half" idx="2"/>
          </p:nvPr>
        </p:nvGraphicFramePr>
        <p:xfrm>
          <a:off x="5435600" y="6335713"/>
          <a:ext cx="2376488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98" name="Формула" r:id="rId5" imgW="1206360" imgH="241200" progId="Equation.3">
                  <p:embed/>
                </p:oleObj>
              </mc:Choice>
              <mc:Fallback>
                <p:oleObj name="Формула" r:id="rId5" imgW="1206360" imgH="241200" progId="Equation.3">
                  <p:embed/>
                  <p:pic>
                    <p:nvPicPr>
                      <p:cNvPr id="101694" name="Object 3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6335713"/>
                        <a:ext cx="2376488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696" name="Text Box 320"/>
          <p:cNvSpPr txBox="1">
            <a:spLocks noChangeArrowheads="1"/>
          </p:cNvSpPr>
          <p:nvPr/>
        </p:nvSpPr>
        <p:spPr bwMode="auto">
          <a:xfrm>
            <a:off x="5580063" y="5516563"/>
            <a:ext cx="252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R</a:t>
            </a:r>
            <a:r>
              <a:rPr lang="en-US" altLang="ru-RU" baseline="-25000"/>
              <a:t>harm</a:t>
            </a:r>
            <a:r>
              <a:rPr lang="en-US" altLang="ru-RU"/>
              <a:t> = 10 mm</a:t>
            </a:r>
          </a:p>
        </p:txBody>
      </p:sp>
      <p:sp>
        <p:nvSpPr>
          <p:cNvPr id="101697" name="Text Box 321"/>
          <p:cNvSpPr txBox="1">
            <a:spLocks noChangeArrowheads="1"/>
          </p:cNvSpPr>
          <p:nvPr/>
        </p:nvSpPr>
        <p:spPr bwMode="auto">
          <a:xfrm>
            <a:off x="4859338" y="6015038"/>
            <a:ext cx="3600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Radial shift of magnetic axis:</a:t>
            </a:r>
          </a:p>
        </p:txBody>
      </p:sp>
    </p:spTree>
    <p:extLst>
      <p:ext uri="{BB962C8B-B14F-4D97-AF65-F5344CB8AC3E}">
        <p14:creationId xmlns:p14="http://schemas.microsoft.com/office/powerpoint/2010/main" val="4781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E5EFD-CD67-40E6-9350-1A69E32AE711}" type="slidenum">
              <a:rPr lang="en-US" altLang="ru-RU"/>
              <a:pPr/>
              <a:t>6</a:t>
            </a:fld>
            <a:endParaRPr lang="en-US" altLang="ru-RU"/>
          </a:p>
        </p:txBody>
      </p:sp>
      <p:pic>
        <p:nvPicPr>
          <p:cNvPr id="110594" name="Picture 2" descr="file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6" t="4877" r="29912" b="4877"/>
          <a:stretch>
            <a:fillRect/>
          </a:stretch>
        </p:blipFill>
        <p:spPr bwMode="auto">
          <a:xfrm>
            <a:off x="611188" y="908050"/>
            <a:ext cx="2671762" cy="439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5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ru-RU" sz="4000">
                <a:solidFill>
                  <a:srgbClr val="984807"/>
                </a:solidFill>
              </a:rPr>
              <a:t>Iron yoke twin-aperture quadrupole </a:t>
            </a:r>
            <a:br>
              <a:rPr lang="en-US" altLang="ru-RU" sz="4000">
                <a:solidFill>
                  <a:srgbClr val="984807"/>
                </a:solidFill>
              </a:rPr>
            </a:br>
            <a:r>
              <a:rPr lang="en-US" altLang="ru-RU" sz="3200">
                <a:solidFill>
                  <a:srgbClr val="984807"/>
                </a:solidFill>
              </a:rPr>
              <a:t>3D model</a:t>
            </a:r>
          </a:p>
        </p:txBody>
      </p:sp>
      <p:sp>
        <p:nvSpPr>
          <p:cNvPr id="110662" name="Line 70"/>
          <p:cNvSpPr>
            <a:spLocks noChangeShapeType="1"/>
          </p:cNvSpPr>
          <p:nvPr/>
        </p:nvSpPr>
        <p:spPr bwMode="auto">
          <a:xfrm flipV="1">
            <a:off x="900113" y="31416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63" name="Line 71"/>
          <p:cNvSpPr>
            <a:spLocks noChangeShapeType="1"/>
          </p:cNvSpPr>
          <p:nvPr/>
        </p:nvSpPr>
        <p:spPr bwMode="auto">
          <a:xfrm flipV="1">
            <a:off x="2987675" y="31416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64" name="Line 72"/>
          <p:cNvSpPr>
            <a:spLocks noChangeShapeType="1"/>
          </p:cNvSpPr>
          <p:nvPr/>
        </p:nvSpPr>
        <p:spPr bwMode="auto">
          <a:xfrm>
            <a:off x="900113" y="3716338"/>
            <a:ext cx="2087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65" name="Line 73"/>
          <p:cNvSpPr>
            <a:spLocks noChangeShapeType="1"/>
          </p:cNvSpPr>
          <p:nvPr/>
        </p:nvSpPr>
        <p:spPr bwMode="auto">
          <a:xfrm flipH="1">
            <a:off x="900113" y="3716338"/>
            <a:ext cx="2087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66" name="Text Box 74"/>
          <p:cNvSpPr txBox="1">
            <a:spLocks noChangeArrowheads="1"/>
          </p:cNvSpPr>
          <p:nvPr/>
        </p:nvSpPr>
        <p:spPr bwMode="auto">
          <a:xfrm>
            <a:off x="1476375" y="3740150"/>
            <a:ext cx="1008063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 dirty="0" smtClean="0"/>
              <a:t>188 </a:t>
            </a:r>
            <a:r>
              <a:rPr lang="en-US" altLang="ru-RU" sz="1600" dirty="0"/>
              <a:t>mm</a:t>
            </a:r>
          </a:p>
        </p:txBody>
      </p:sp>
      <p:sp>
        <p:nvSpPr>
          <p:cNvPr id="110667" name="Line 75"/>
          <p:cNvSpPr>
            <a:spLocks noChangeShapeType="1"/>
          </p:cNvSpPr>
          <p:nvPr/>
        </p:nvSpPr>
        <p:spPr bwMode="auto">
          <a:xfrm flipV="1">
            <a:off x="684213" y="515778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68" name="Line 76"/>
          <p:cNvSpPr>
            <a:spLocks noChangeShapeType="1"/>
          </p:cNvSpPr>
          <p:nvPr/>
        </p:nvSpPr>
        <p:spPr bwMode="auto">
          <a:xfrm flipV="1">
            <a:off x="3276600" y="515778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69" name="Line 77"/>
          <p:cNvSpPr>
            <a:spLocks noChangeShapeType="1"/>
          </p:cNvSpPr>
          <p:nvPr/>
        </p:nvSpPr>
        <p:spPr bwMode="auto">
          <a:xfrm flipH="1">
            <a:off x="684213" y="5805488"/>
            <a:ext cx="2519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70" name="Line 78"/>
          <p:cNvSpPr>
            <a:spLocks noChangeShapeType="1"/>
          </p:cNvSpPr>
          <p:nvPr/>
        </p:nvSpPr>
        <p:spPr bwMode="auto">
          <a:xfrm>
            <a:off x="755650" y="5805488"/>
            <a:ext cx="2519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71" name="Text Box 79"/>
          <p:cNvSpPr txBox="1">
            <a:spLocks noChangeArrowheads="1"/>
          </p:cNvSpPr>
          <p:nvPr/>
        </p:nvSpPr>
        <p:spPr bwMode="auto">
          <a:xfrm>
            <a:off x="1476375" y="5373688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 dirty="0" smtClean="0"/>
              <a:t>220 </a:t>
            </a:r>
            <a:r>
              <a:rPr lang="en-US" altLang="ru-RU" sz="1600" dirty="0"/>
              <a:t>mm</a:t>
            </a:r>
          </a:p>
        </p:txBody>
      </p:sp>
      <p:sp>
        <p:nvSpPr>
          <p:cNvPr id="110672" name="Line 80"/>
          <p:cNvSpPr>
            <a:spLocks noChangeShapeType="1"/>
          </p:cNvSpPr>
          <p:nvPr/>
        </p:nvSpPr>
        <p:spPr bwMode="auto">
          <a:xfrm flipH="1">
            <a:off x="2916238" y="105251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73" name="Line 81"/>
          <p:cNvSpPr>
            <a:spLocks noChangeShapeType="1"/>
          </p:cNvSpPr>
          <p:nvPr/>
        </p:nvSpPr>
        <p:spPr bwMode="auto">
          <a:xfrm flipH="1">
            <a:off x="2987675" y="321310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74" name="Line 82"/>
          <p:cNvSpPr>
            <a:spLocks noChangeShapeType="1"/>
          </p:cNvSpPr>
          <p:nvPr/>
        </p:nvSpPr>
        <p:spPr bwMode="auto">
          <a:xfrm>
            <a:off x="3636963" y="1123950"/>
            <a:ext cx="0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75" name="Line 83"/>
          <p:cNvSpPr>
            <a:spLocks noChangeShapeType="1"/>
          </p:cNvSpPr>
          <p:nvPr/>
        </p:nvSpPr>
        <p:spPr bwMode="auto">
          <a:xfrm flipV="1">
            <a:off x="3635375" y="1052513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76" name="Text Box 84"/>
          <p:cNvSpPr txBox="1">
            <a:spLocks noChangeArrowheads="1"/>
          </p:cNvSpPr>
          <p:nvPr/>
        </p:nvSpPr>
        <p:spPr bwMode="auto">
          <a:xfrm rot="16200000">
            <a:off x="2940843" y="1891507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/>
              <a:t>1.2 m</a:t>
            </a:r>
          </a:p>
        </p:txBody>
      </p:sp>
      <p:sp>
        <p:nvSpPr>
          <p:cNvPr id="110680" name="Line 88"/>
          <p:cNvSpPr>
            <a:spLocks noChangeShapeType="1"/>
          </p:cNvSpPr>
          <p:nvPr/>
        </p:nvSpPr>
        <p:spPr bwMode="auto">
          <a:xfrm flipH="1">
            <a:off x="3059113" y="3357563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81" name="Line 89"/>
          <p:cNvSpPr>
            <a:spLocks noChangeShapeType="1"/>
          </p:cNvSpPr>
          <p:nvPr/>
        </p:nvSpPr>
        <p:spPr bwMode="auto">
          <a:xfrm flipV="1">
            <a:off x="3851275" y="26368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82" name="Line 90"/>
          <p:cNvSpPr>
            <a:spLocks noChangeShapeType="1"/>
          </p:cNvSpPr>
          <p:nvPr/>
        </p:nvSpPr>
        <p:spPr bwMode="auto">
          <a:xfrm flipV="1">
            <a:off x="3851275" y="33575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83" name="Line 91"/>
          <p:cNvSpPr>
            <a:spLocks noChangeShapeType="1"/>
          </p:cNvSpPr>
          <p:nvPr/>
        </p:nvSpPr>
        <p:spPr bwMode="auto">
          <a:xfrm>
            <a:off x="3851275" y="26368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84" name="Text Box 92"/>
          <p:cNvSpPr txBox="1">
            <a:spLocks noChangeArrowheads="1"/>
          </p:cNvSpPr>
          <p:nvPr/>
        </p:nvSpPr>
        <p:spPr bwMode="auto">
          <a:xfrm rot="16200000">
            <a:off x="3606006" y="2451895"/>
            <a:ext cx="1006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/>
              <a:t>80 mm</a:t>
            </a:r>
          </a:p>
        </p:txBody>
      </p:sp>
      <p:sp>
        <p:nvSpPr>
          <p:cNvPr id="110685" name="Line 93"/>
          <p:cNvSpPr>
            <a:spLocks noChangeShapeType="1"/>
          </p:cNvSpPr>
          <p:nvPr/>
        </p:nvSpPr>
        <p:spPr bwMode="auto">
          <a:xfrm flipH="1">
            <a:off x="2987675" y="32146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86" name="Text Box 94"/>
          <p:cNvSpPr txBox="1">
            <a:spLocks noChangeArrowheads="1"/>
          </p:cNvSpPr>
          <p:nvPr/>
        </p:nvSpPr>
        <p:spPr bwMode="auto">
          <a:xfrm rot="16200000">
            <a:off x="2940844" y="1893094"/>
            <a:ext cx="1008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/>
              <a:t>1.2 m</a:t>
            </a:r>
          </a:p>
        </p:txBody>
      </p:sp>
      <p:sp>
        <p:nvSpPr>
          <p:cNvPr id="110687" name="Line 95"/>
          <p:cNvSpPr>
            <a:spLocks noChangeShapeType="1"/>
          </p:cNvSpPr>
          <p:nvPr/>
        </p:nvSpPr>
        <p:spPr bwMode="auto">
          <a:xfrm flipV="1">
            <a:off x="3635375" y="1052513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88" name="Line 96"/>
          <p:cNvSpPr>
            <a:spLocks noChangeShapeType="1"/>
          </p:cNvSpPr>
          <p:nvPr/>
        </p:nvSpPr>
        <p:spPr bwMode="auto">
          <a:xfrm flipH="1">
            <a:off x="2987675" y="32146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89" name="Text Box 97"/>
          <p:cNvSpPr txBox="1">
            <a:spLocks noChangeArrowheads="1"/>
          </p:cNvSpPr>
          <p:nvPr/>
        </p:nvSpPr>
        <p:spPr bwMode="auto">
          <a:xfrm rot="16200000">
            <a:off x="2940844" y="1893094"/>
            <a:ext cx="1008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/>
              <a:t>1.2 m</a:t>
            </a:r>
          </a:p>
        </p:txBody>
      </p:sp>
      <p:sp>
        <p:nvSpPr>
          <p:cNvPr id="110690" name="Line 98"/>
          <p:cNvSpPr>
            <a:spLocks noChangeShapeType="1"/>
          </p:cNvSpPr>
          <p:nvPr/>
        </p:nvSpPr>
        <p:spPr bwMode="auto">
          <a:xfrm flipH="1">
            <a:off x="2916238" y="105251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91" name="Line 99"/>
          <p:cNvSpPr>
            <a:spLocks noChangeShapeType="1"/>
          </p:cNvSpPr>
          <p:nvPr/>
        </p:nvSpPr>
        <p:spPr bwMode="auto">
          <a:xfrm flipV="1">
            <a:off x="3635375" y="1052513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92" name="Line 100"/>
          <p:cNvSpPr>
            <a:spLocks noChangeShapeType="1"/>
          </p:cNvSpPr>
          <p:nvPr/>
        </p:nvSpPr>
        <p:spPr bwMode="auto">
          <a:xfrm flipH="1">
            <a:off x="2987675" y="32146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93" name="Text Box 101"/>
          <p:cNvSpPr txBox="1">
            <a:spLocks noChangeArrowheads="1"/>
          </p:cNvSpPr>
          <p:nvPr/>
        </p:nvSpPr>
        <p:spPr bwMode="auto">
          <a:xfrm rot="16200000">
            <a:off x="2940844" y="1893094"/>
            <a:ext cx="1008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/>
              <a:t>1.2 m</a:t>
            </a:r>
          </a:p>
        </p:txBody>
      </p:sp>
      <p:sp>
        <p:nvSpPr>
          <p:cNvPr id="110694" name="Line 102"/>
          <p:cNvSpPr>
            <a:spLocks noChangeShapeType="1"/>
          </p:cNvSpPr>
          <p:nvPr/>
        </p:nvSpPr>
        <p:spPr bwMode="auto">
          <a:xfrm flipH="1">
            <a:off x="3059113" y="33543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95" name="Line 103"/>
          <p:cNvSpPr>
            <a:spLocks noChangeShapeType="1"/>
          </p:cNvSpPr>
          <p:nvPr/>
        </p:nvSpPr>
        <p:spPr bwMode="auto">
          <a:xfrm flipV="1">
            <a:off x="3779838" y="33575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96" name="Line 104"/>
          <p:cNvSpPr>
            <a:spLocks noChangeShapeType="1"/>
          </p:cNvSpPr>
          <p:nvPr/>
        </p:nvSpPr>
        <p:spPr bwMode="auto">
          <a:xfrm flipH="1">
            <a:off x="3132138" y="51577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97" name="Text Box 105"/>
          <p:cNvSpPr txBox="1">
            <a:spLocks noChangeArrowheads="1"/>
          </p:cNvSpPr>
          <p:nvPr/>
        </p:nvSpPr>
        <p:spPr bwMode="auto">
          <a:xfrm rot="16200000">
            <a:off x="3083718" y="3764757"/>
            <a:ext cx="1008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/>
              <a:t>1 m</a:t>
            </a:r>
          </a:p>
        </p:txBody>
      </p:sp>
      <p:sp>
        <p:nvSpPr>
          <p:cNvPr id="110698" name="Line 106"/>
          <p:cNvSpPr>
            <a:spLocks noChangeShapeType="1"/>
          </p:cNvSpPr>
          <p:nvPr/>
        </p:nvSpPr>
        <p:spPr bwMode="auto">
          <a:xfrm>
            <a:off x="3779838" y="33575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99" name="Line 107"/>
          <p:cNvSpPr>
            <a:spLocks noChangeShapeType="1"/>
          </p:cNvSpPr>
          <p:nvPr/>
        </p:nvSpPr>
        <p:spPr bwMode="auto">
          <a:xfrm flipV="1">
            <a:off x="1475656" y="9810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700" name="Line 108"/>
          <p:cNvSpPr>
            <a:spLocks noChangeShapeType="1"/>
          </p:cNvSpPr>
          <p:nvPr/>
        </p:nvSpPr>
        <p:spPr bwMode="auto">
          <a:xfrm flipV="1">
            <a:off x="2339752" y="9810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701" name="Text Box 109"/>
          <p:cNvSpPr txBox="1">
            <a:spLocks noChangeArrowheads="1"/>
          </p:cNvSpPr>
          <p:nvPr/>
        </p:nvSpPr>
        <p:spPr bwMode="auto">
          <a:xfrm>
            <a:off x="1476375" y="1052513"/>
            <a:ext cx="1008063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600"/>
              <a:t>66 mm</a:t>
            </a:r>
          </a:p>
        </p:txBody>
      </p:sp>
      <p:sp>
        <p:nvSpPr>
          <p:cNvPr id="110702" name="Line 110"/>
          <p:cNvSpPr>
            <a:spLocks noChangeShapeType="1"/>
          </p:cNvSpPr>
          <p:nvPr/>
        </p:nvSpPr>
        <p:spPr bwMode="auto">
          <a:xfrm flipH="1">
            <a:off x="1475654" y="1484313"/>
            <a:ext cx="86409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703" name="Line 111"/>
          <p:cNvSpPr>
            <a:spLocks noChangeShapeType="1"/>
          </p:cNvSpPr>
          <p:nvPr/>
        </p:nvSpPr>
        <p:spPr bwMode="auto">
          <a:xfrm>
            <a:off x="1475656" y="1484313"/>
            <a:ext cx="86409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10706" name="Picture 114" descr="file0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" t="6235" r="11530" b="-395"/>
          <a:stretch>
            <a:fillRect/>
          </a:stretch>
        </p:blipFill>
        <p:spPr bwMode="auto">
          <a:xfrm>
            <a:off x="4283968" y="1773238"/>
            <a:ext cx="4249737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707" name="Line 115"/>
          <p:cNvSpPr>
            <a:spLocks noChangeShapeType="1"/>
          </p:cNvSpPr>
          <p:nvPr/>
        </p:nvSpPr>
        <p:spPr bwMode="auto">
          <a:xfrm flipV="1">
            <a:off x="6804025" y="2492375"/>
            <a:ext cx="0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708" name="Line 116"/>
          <p:cNvSpPr>
            <a:spLocks noChangeShapeType="1"/>
          </p:cNvSpPr>
          <p:nvPr/>
        </p:nvSpPr>
        <p:spPr bwMode="auto">
          <a:xfrm>
            <a:off x="6804025" y="2492375"/>
            <a:ext cx="0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709" name="Text Box 117"/>
          <p:cNvSpPr txBox="1">
            <a:spLocks noChangeArrowheads="1"/>
          </p:cNvSpPr>
          <p:nvPr/>
        </p:nvSpPr>
        <p:spPr bwMode="auto">
          <a:xfrm rot="16200000">
            <a:off x="6190456" y="3172620"/>
            <a:ext cx="1006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80 mm</a:t>
            </a:r>
          </a:p>
        </p:txBody>
      </p:sp>
      <p:sp>
        <p:nvSpPr>
          <p:cNvPr id="110710" name="Line 118"/>
          <p:cNvSpPr>
            <a:spLocks noChangeShapeType="1"/>
          </p:cNvSpPr>
          <p:nvPr/>
        </p:nvSpPr>
        <p:spPr bwMode="auto">
          <a:xfrm>
            <a:off x="8100888" y="2772591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711" name="Line 119"/>
          <p:cNvSpPr>
            <a:spLocks noChangeShapeType="1"/>
          </p:cNvSpPr>
          <p:nvPr/>
        </p:nvSpPr>
        <p:spPr bwMode="auto">
          <a:xfrm>
            <a:off x="8100888" y="247547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712" name="Line 120"/>
          <p:cNvSpPr>
            <a:spLocks noChangeShapeType="1"/>
          </p:cNvSpPr>
          <p:nvPr/>
        </p:nvSpPr>
        <p:spPr bwMode="auto">
          <a:xfrm flipV="1">
            <a:off x="8533705" y="2475478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713" name="Line 121"/>
          <p:cNvSpPr>
            <a:spLocks noChangeShapeType="1"/>
          </p:cNvSpPr>
          <p:nvPr/>
        </p:nvSpPr>
        <p:spPr bwMode="auto">
          <a:xfrm>
            <a:off x="8533705" y="2475478"/>
            <a:ext cx="0" cy="297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714" name="Text Box 122"/>
          <p:cNvSpPr txBox="1">
            <a:spLocks noChangeArrowheads="1"/>
          </p:cNvSpPr>
          <p:nvPr/>
        </p:nvSpPr>
        <p:spPr bwMode="auto">
          <a:xfrm rot="16200000">
            <a:off x="7832024" y="3124890"/>
            <a:ext cx="1006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 smtClean="0"/>
              <a:t>12</a:t>
            </a:r>
            <a:r>
              <a:rPr lang="en-US" altLang="ru-RU" dirty="0" smtClean="0"/>
              <a:t> </a:t>
            </a:r>
            <a:r>
              <a:rPr lang="en-US" altLang="ru-RU" dirty="0"/>
              <a:t>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B7222-8B09-4FE8-8641-6876D13FCC20}" type="slidenum">
              <a:rPr lang="en-US" altLang="ru-RU"/>
              <a:pPr/>
              <a:t>7</a:t>
            </a:fld>
            <a:endParaRPr lang="en-US" altLang="ru-RU" dirty="0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ru-RU" sz="4000">
                <a:solidFill>
                  <a:srgbClr val="984807"/>
                </a:solidFill>
              </a:rPr>
              <a:t>Iron yoke twin-aperture quadrupole </a:t>
            </a:r>
            <a:br>
              <a:rPr lang="en-US" altLang="ru-RU" sz="4000">
                <a:solidFill>
                  <a:srgbClr val="984807"/>
                </a:solidFill>
              </a:rPr>
            </a:br>
            <a:r>
              <a:rPr lang="en-US" altLang="ru-RU" sz="3200">
                <a:solidFill>
                  <a:srgbClr val="984807"/>
                </a:solidFill>
              </a:rPr>
              <a:t>3D model</a:t>
            </a:r>
          </a:p>
        </p:txBody>
      </p:sp>
      <p:graphicFrame>
        <p:nvGraphicFramePr>
          <p:cNvPr id="108870" name="Group 32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80056809"/>
              </p:ext>
            </p:extLst>
          </p:nvPr>
        </p:nvGraphicFramePr>
        <p:xfrm>
          <a:off x="5867400" y="2205038"/>
          <a:ext cx="3168650" cy="2808292"/>
        </p:xfrm>
        <a:graphic>
          <a:graphicData uri="http://schemas.openxmlformats.org/drawingml/2006/table">
            <a:tbl>
              <a:tblPr/>
              <a:tblGrid>
                <a:gridCol w="1001713">
                  <a:extLst>
                    <a:ext uri="{9D8B030D-6E8A-4147-A177-3AD203B41FA5}">
                      <a16:colId xmlns:a16="http://schemas.microsoft.com/office/drawing/2014/main" val="3511712150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951553552"/>
                    </a:ext>
                  </a:extLst>
                </a:gridCol>
                <a:gridCol w="1119187">
                  <a:extLst>
                    <a:ext uri="{9D8B030D-6E8A-4147-A177-3AD203B41FA5}">
                      <a16:colId xmlns:a16="http://schemas.microsoft.com/office/drawing/2014/main" val="2926140870"/>
                    </a:ext>
                  </a:extLst>
                </a:gridCol>
              </a:tblGrid>
              <a:tr h="255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An, T*m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Bn, T*m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337489"/>
                  </a:ext>
                </a:extLst>
              </a:tr>
              <a:tr h="255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-0.00100</a:t>
                      </a:r>
                      <a:endParaRPr kumimoji="0" lang="en-US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941793"/>
                  </a:ext>
                </a:extLst>
              </a:tr>
              <a:tr h="254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1.20373</a:t>
                      </a:r>
                      <a:endParaRPr kumimoji="0" lang="en-US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499969"/>
                  </a:ext>
                </a:extLst>
              </a:tr>
              <a:tr h="255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-0.00010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418055"/>
                  </a:ext>
                </a:extLst>
              </a:tr>
              <a:tr h="255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-0.00030</a:t>
                      </a:r>
                      <a:endParaRPr kumimoji="0" lang="en-US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2937547"/>
                  </a:ext>
                </a:extLst>
              </a:tr>
              <a:tr h="255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-0.00001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995650"/>
                  </a:ext>
                </a:extLst>
              </a:tr>
              <a:tr h="255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0.00038</a:t>
                      </a:r>
                      <a:endParaRPr kumimoji="0" lang="en-US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015620"/>
                  </a:ext>
                </a:extLst>
              </a:tr>
              <a:tr h="255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762412"/>
                  </a:ext>
                </a:extLst>
              </a:tr>
              <a:tr h="254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0.00085</a:t>
                      </a:r>
                      <a:endParaRPr kumimoji="0" lang="en-US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347428"/>
                  </a:ext>
                </a:extLst>
              </a:tr>
              <a:tr h="255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034808"/>
                  </a:ext>
                </a:extLst>
              </a:tr>
              <a:tr h="255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0.00000</a:t>
                      </a:r>
                      <a:endParaRPr kumimoji="0" lang="en-US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-0.00000</a:t>
                      </a:r>
                      <a:endParaRPr kumimoji="0" lang="en-US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8909126"/>
                  </a:ext>
                </a:extLst>
              </a:tr>
            </a:tbl>
          </a:graphicData>
        </a:graphic>
      </p:graphicFrame>
      <p:sp>
        <p:nvSpPr>
          <p:cNvPr id="108872" name="Text Box 328"/>
          <p:cNvSpPr txBox="1">
            <a:spLocks noChangeArrowheads="1"/>
          </p:cNvSpPr>
          <p:nvPr/>
        </p:nvSpPr>
        <p:spPr bwMode="auto">
          <a:xfrm>
            <a:off x="5940425" y="1484313"/>
            <a:ext cx="2879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Integrated field multipole components</a:t>
            </a:r>
          </a:p>
        </p:txBody>
      </p:sp>
      <p:graphicFrame>
        <p:nvGraphicFramePr>
          <p:cNvPr id="108874" name="Object 330"/>
          <p:cNvGraphicFramePr>
            <a:graphicFrameLocks noChangeAspect="1"/>
          </p:cNvGraphicFramePr>
          <p:nvPr/>
        </p:nvGraphicFramePr>
        <p:xfrm>
          <a:off x="6084888" y="6021388"/>
          <a:ext cx="2376487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22" name="Формула" r:id="rId3" imgW="1295280" imgH="241200" progId="Equation.3">
                  <p:embed/>
                </p:oleObj>
              </mc:Choice>
              <mc:Fallback>
                <p:oleObj name="Формула" r:id="rId3" imgW="1295280" imgH="241200" progId="Equation.3">
                  <p:embed/>
                  <p:pic>
                    <p:nvPicPr>
                      <p:cNvPr id="108874" name="Object 3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6021388"/>
                        <a:ext cx="2376487" cy="44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875" name="Text Box 331"/>
          <p:cNvSpPr txBox="1">
            <a:spLocks noChangeArrowheads="1"/>
          </p:cNvSpPr>
          <p:nvPr/>
        </p:nvSpPr>
        <p:spPr bwMode="auto">
          <a:xfrm>
            <a:off x="6083300" y="5229225"/>
            <a:ext cx="2520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 err="1"/>
              <a:t>R</a:t>
            </a:r>
            <a:r>
              <a:rPr lang="en-US" altLang="ru-RU" baseline="-25000" dirty="0" err="1"/>
              <a:t>harm</a:t>
            </a:r>
            <a:r>
              <a:rPr lang="en-US" altLang="ru-RU" dirty="0"/>
              <a:t> = 10 </a:t>
            </a:r>
            <a:r>
              <a:rPr lang="en-US" altLang="ru-RU" dirty="0" smtClean="0"/>
              <a:t>mm</a:t>
            </a:r>
            <a:endParaRPr lang="en-US" altLang="ru-RU" dirty="0"/>
          </a:p>
        </p:txBody>
      </p:sp>
      <p:sp>
        <p:nvSpPr>
          <p:cNvPr id="108877" name="Text Box 333"/>
          <p:cNvSpPr txBox="1">
            <a:spLocks noChangeArrowheads="1"/>
          </p:cNvSpPr>
          <p:nvPr/>
        </p:nvSpPr>
        <p:spPr bwMode="auto">
          <a:xfrm>
            <a:off x="5076825" y="5661025"/>
            <a:ext cx="3600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Radial shift of magnetic axis: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/>
          <a:srcRect l="1898" t="19509" r="14006" b="3672"/>
          <a:stretch/>
        </p:blipFill>
        <p:spPr>
          <a:xfrm>
            <a:off x="108521" y="1628800"/>
            <a:ext cx="5687615" cy="373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3B3B9-76B4-4AB9-9915-3C1F120732F6}" type="slidenum">
              <a:rPr lang="en-US" altLang="ru-RU"/>
              <a:pPr/>
              <a:t>8</a:t>
            </a:fld>
            <a:endParaRPr lang="en-US" altLang="ru-RU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1784"/>
            <a:ext cx="8579296" cy="1143000"/>
          </a:xfrm>
        </p:spPr>
        <p:txBody>
          <a:bodyPr/>
          <a:lstStyle/>
          <a:p>
            <a:r>
              <a:rPr lang="en-US" altLang="ru-RU" sz="3200" dirty="0" smtClean="0">
                <a:solidFill>
                  <a:srgbClr val="984807"/>
                </a:solidFill>
              </a:rPr>
              <a:t>Distribution of the multipole field components </a:t>
            </a:r>
            <a:r>
              <a:rPr lang="en-US" altLang="ru-RU" sz="3200" dirty="0">
                <a:solidFill>
                  <a:srgbClr val="984807"/>
                </a:solidFill>
              </a:rPr>
              <a:t>along axis</a:t>
            </a:r>
            <a:r>
              <a:rPr lang="en-US" altLang="ru-RU" sz="4000" dirty="0">
                <a:solidFill>
                  <a:srgbClr val="984807"/>
                </a:solidFill>
              </a:rPr>
              <a:t> </a:t>
            </a:r>
            <a:br>
              <a:rPr lang="en-US" altLang="ru-RU" sz="4000" dirty="0">
                <a:solidFill>
                  <a:srgbClr val="984807"/>
                </a:solidFill>
              </a:rPr>
            </a:br>
            <a:r>
              <a:rPr lang="en-US" altLang="ru-RU" sz="4000" dirty="0" smtClean="0">
                <a:solidFill>
                  <a:srgbClr val="984807"/>
                </a:solidFill>
              </a:rPr>
              <a:t>						     </a:t>
            </a:r>
            <a:r>
              <a:rPr lang="en-US" altLang="ru-RU" sz="3200" dirty="0" smtClean="0">
                <a:solidFill>
                  <a:srgbClr val="984807"/>
                </a:solidFill>
              </a:rPr>
              <a:t>3D </a:t>
            </a:r>
            <a:r>
              <a:rPr lang="en-US" altLang="ru-RU" sz="3200" dirty="0">
                <a:solidFill>
                  <a:srgbClr val="984807"/>
                </a:solidFill>
              </a:rPr>
              <a:t>model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6948264" y="1982167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 err="1"/>
              <a:t>R</a:t>
            </a:r>
            <a:r>
              <a:rPr lang="en-US" altLang="ru-RU" baseline="-25000" dirty="0" err="1"/>
              <a:t>harm</a:t>
            </a:r>
            <a:r>
              <a:rPr lang="en-US" altLang="ru-RU" dirty="0"/>
              <a:t> = 10 mm</a:t>
            </a:r>
          </a:p>
        </p:txBody>
      </p:sp>
      <p:pic>
        <p:nvPicPr>
          <p:cNvPr id="111679" name="Picture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91927"/>
            <a:ext cx="6667500" cy="530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680" name="Text Box 64"/>
          <p:cNvSpPr txBox="1">
            <a:spLocks noChangeArrowheads="1"/>
          </p:cNvSpPr>
          <p:nvPr/>
        </p:nvSpPr>
        <p:spPr bwMode="auto">
          <a:xfrm>
            <a:off x="2411413" y="1699915"/>
            <a:ext cx="1223962" cy="366712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QC1_1</a:t>
            </a:r>
          </a:p>
        </p:txBody>
      </p:sp>
      <p:sp>
        <p:nvSpPr>
          <p:cNvPr id="111681" name="Text Box 65"/>
          <p:cNvSpPr txBox="1">
            <a:spLocks noChangeArrowheads="1"/>
          </p:cNvSpPr>
          <p:nvPr/>
        </p:nvSpPr>
        <p:spPr bwMode="auto">
          <a:xfrm>
            <a:off x="5435600" y="1699915"/>
            <a:ext cx="1223963" cy="366712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QC1_2</a:t>
            </a:r>
          </a:p>
        </p:txBody>
      </p:sp>
      <p:sp>
        <p:nvSpPr>
          <p:cNvPr id="111682" name="Text Box 66"/>
          <p:cNvSpPr txBox="1">
            <a:spLocks noChangeArrowheads="1"/>
          </p:cNvSpPr>
          <p:nvPr/>
        </p:nvSpPr>
        <p:spPr bwMode="auto">
          <a:xfrm>
            <a:off x="6948488" y="2565400"/>
            <a:ext cx="17272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B</a:t>
            </a:r>
            <a:r>
              <a:rPr lang="en-US" altLang="ru-RU" baseline="-25000"/>
              <a:t>4</a:t>
            </a:r>
            <a:r>
              <a:rPr lang="en-US" altLang="ru-RU"/>
              <a:t>, B</a:t>
            </a:r>
            <a:r>
              <a:rPr lang="en-US" altLang="ru-RU" baseline="-25000"/>
              <a:t>6</a:t>
            </a:r>
            <a:r>
              <a:rPr lang="en-US" altLang="ru-RU"/>
              <a:t> &gt;1*10</a:t>
            </a:r>
            <a:r>
              <a:rPr lang="en-US" altLang="ru-RU" baseline="30000"/>
              <a:t>-4</a:t>
            </a:r>
            <a:endParaRPr lang="en-US" altLang="ru-RU"/>
          </a:p>
          <a:p>
            <a:pPr>
              <a:spcBef>
                <a:spcPct val="50000"/>
              </a:spcBef>
            </a:pPr>
            <a:r>
              <a:rPr lang="en-US" altLang="ru-RU"/>
              <a:t>A</a:t>
            </a:r>
            <a:r>
              <a:rPr lang="en-US" altLang="ru-RU" baseline="-25000"/>
              <a:t>1-11</a:t>
            </a:r>
            <a:r>
              <a:rPr lang="en-US" altLang="ru-RU"/>
              <a:t> = 0</a:t>
            </a:r>
          </a:p>
        </p:txBody>
      </p:sp>
      <p:sp>
        <p:nvSpPr>
          <p:cNvPr id="111683" name="Text Box 67"/>
          <p:cNvSpPr txBox="1">
            <a:spLocks noChangeArrowheads="1"/>
          </p:cNvSpPr>
          <p:nvPr/>
        </p:nvSpPr>
        <p:spPr bwMode="auto">
          <a:xfrm>
            <a:off x="1333500" y="2188865"/>
            <a:ext cx="1222375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/>
              <a:t>Gradient</a:t>
            </a:r>
          </a:p>
        </p:txBody>
      </p:sp>
      <p:sp>
        <p:nvSpPr>
          <p:cNvPr id="111684" name="Text Box 68"/>
          <p:cNvSpPr txBox="1">
            <a:spLocks noChangeArrowheads="1"/>
          </p:cNvSpPr>
          <p:nvPr/>
        </p:nvSpPr>
        <p:spPr bwMode="auto">
          <a:xfrm>
            <a:off x="2268538" y="2993727"/>
            <a:ext cx="22320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Normal multipole components of field</a:t>
            </a:r>
          </a:p>
        </p:txBody>
      </p:sp>
      <p:sp>
        <p:nvSpPr>
          <p:cNvPr id="111685" name="Text Box 69"/>
          <p:cNvSpPr txBox="1">
            <a:spLocks noChangeArrowheads="1"/>
          </p:cNvSpPr>
          <p:nvPr/>
        </p:nvSpPr>
        <p:spPr bwMode="auto">
          <a:xfrm>
            <a:off x="2339975" y="4865390"/>
            <a:ext cx="22320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Skewl multipole components of field</a:t>
            </a:r>
          </a:p>
        </p:txBody>
      </p:sp>
      <p:sp>
        <p:nvSpPr>
          <p:cNvPr id="111686" name="Text Box 70"/>
          <p:cNvSpPr txBox="1">
            <a:spLocks noChangeArrowheads="1"/>
          </p:cNvSpPr>
          <p:nvPr/>
        </p:nvSpPr>
        <p:spPr bwMode="auto">
          <a:xfrm>
            <a:off x="2339975" y="4797127"/>
            <a:ext cx="2305050" cy="788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Skew multipole</a:t>
            </a:r>
          </a:p>
          <a:p>
            <a:pPr>
              <a:spcBef>
                <a:spcPct val="50000"/>
              </a:spcBef>
            </a:pPr>
            <a:r>
              <a:rPr lang="en-US" altLang="ru-RU"/>
              <a:t>components of field</a:t>
            </a:r>
          </a:p>
        </p:txBody>
      </p:sp>
    </p:spTree>
    <p:extLst>
      <p:ext uri="{BB962C8B-B14F-4D97-AF65-F5344CB8AC3E}">
        <p14:creationId xmlns:p14="http://schemas.microsoft.com/office/powerpoint/2010/main" val="114879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D3A0C-061B-47CA-AF9B-2E46D2742604}" type="slidenum">
              <a:rPr lang="en-US" altLang="ru-RU"/>
              <a:pPr/>
              <a:t>9</a:t>
            </a:fld>
            <a:endParaRPr lang="en-US" altLang="ru-RU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075" y="413792"/>
            <a:ext cx="8507413" cy="1143000"/>
          </a:xfrm>
        </p:spPr>
        <p:txBody>
          <a:bodyPr/>
          <a:lstStyle/>
          <a:p>
            <a:r>
              <a:rPr lang="en-US" altLang="ru-RU" sz="3200" dirty="0">
                <a:solidFill>
                  <a:srgbClr val="984807"/>
                </a:solidFill>
              </a:rPr>
              <a:t>Distribution of the multipole field components along axis</a:t>
            </a:r>
            <a:r>
              <a:rPr lang="en-US" altLang="ru-RU" sz="4000" dirty="0">
                <a:solidFill>
                  <a:srgbClr val="984807"/>
                </a:solidFill>
              </a:rPr>
              <a:t> </a:t>
            </a:r>
            <a:r>
              <a:rPr lang="en-US" altLang="ru-RU" sz="4000" dirty="0" smtClean="0">
                <a:solidFill>
                  <a:srgbClr val="984807"/>
                </a:solidFill>
              </a:rPr>
              <a:t/>
            </a:r>
            <a:br>
              <a:rPr lang="en-US" altLang="ru-RU" sz="4000" dirty="0" smtClean="0">
                <a:solidFill>
                  <a:srgbClr val="984807"/>
                </a:solidFill>
              </a:rPr>
            </a:br>
            <a:r>
              <a:rPr lang="en-US" altLang="ru-RU" sz="4000" dirty="0" smtClean="0">
                <a:solidFill>
                  <a:srgbClr val="984807"/>
                </a:solidFill>
              </a:rPr>
              <a:t>						     </a:t>
            </a:r>
            <a:r>
              <a:rPr lang="en-US" altLang="ru-RU" sz="3200" dirty="0" smtClean="0">
                <a:solidFill>
                  <a:srgbClr val="984807"/>
                </a:solidFill>
              </a:rPr>
              <a:t>3D model</a:t>
            </a:r>
            <a:endParaRPr lang="en-US" altLang="ru-RU" sz="3200" dirty="0">
              <a:solidFill>
                <a:srgbClr val="984807"/>
              </a:solidFill>
            </a:endParaRPr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6732588" y="1879778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dirty="0" err="1"/>
              <a:t>R</a:t>
            </a:r>
            <a:r>
              <a:rPr lang="en-US" altLang="ru-RU" baseline="-25000" dirty="0" err="1"/>
              <a:t>harm</a:t>
            </a:r>
            <a:r>
              <a:rPr lang="en-US" altLang="ru-RU" dirty="0"/>
              <a:t> = 10 mm</a:t>
            </a:r>
          </a:p>
        </p:txBody>
      </p:sp>
      <p:graphicFrame>
        <p:nvGraphicFramePr>
          <p:cNvPr id="112646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6588125" y="3141663"/>
          <a:ext cx="2376488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6" name="Формула" r:id="rId3" imgW="1295280" imgH="241200" progId="Equation.3">
                  <p:embed/>
                </p:oleObj>
              </mc:Choice>
              <mc:Fallback>
                <p:oleObj name="Формула" r:id="rId3" imgW="1295280" imgH="241200" progId="Equation.3">
                  <p:embed/>
                  <p:pic>
                    <p:nvPicPr>
                      <p:cNvPr id="11264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3141663"/>
                        <a:ext cx="2376488" cy="44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732588" y="2492375"/>
            <a:ext cx="21605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Radial shift of magnetic axis:</a:t>
            </a:r>
          </a:p>
        </p:txBody>
      </p:sp>
      <p:pic>
        <p:nvPicPr>
          <p:cNvPr id="11264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80691"/>
            <a:ext cx="6480175" cy="510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49" name="Text Box 9"/>
          <p:cNvSpPr txBox="1">
            <a:spLocks noChangeArrowheads="1"/>
          </p:cNvSpPr>
          <p:nvPr/>
        </p:nvSpPr>
        <p:spPr bwMode="auto">
          <a:xfrm>
            <a:off x="1331913" y="1483891"/>
            <a:ext cx="136683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/>
              <a:t>Dipole field</a:t>
            </a:r>
          </a:p>
        </p:txBody>
      </p:sp>
    </p:spTree>
    <p:extLst>
      <p:ext uri="{BB962C8B-B14F-4D97-AF65-F5344CB8AC3E}">
        <p14:creationId xmlns:p14="http://schemas.microsoft.com/office/powerpoint/2010/main" val="12591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31123</TotalTime>
  <Words>758</Words>
  <Application>Microsoft Office PowerPoint</Application>
  <PresentationFormat>Экран (4:3)</PresentationFormat>
  <Paragraphs>252</Paragraphs>
  <Slides>22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Arial Cyr</vt:lpstr>
      <vt:lpstr>Cambria Math</vt:lpstr>
      <vt:lpstr>Times New Roman</vt:lpstr>
      <vt:lpstr>Оформление по умолчанию</vt:lpstr>
      <vt:lpstr>Формула</vt:lpstr>
      <vt:lpstr>Final Focus quads (QC1)  FCC-ee</vt:lpstr>
      <vt:lpstr>Outline</vt:lpstr>
      <vt:lpstr>Iron yoke twin-aperture quadrupole  2D model</vt:lpstr>
      <vt:lpstr>  Design of final-focus magnets  for FCC ee </vt:lpstr>
      <vt:lpstr>Iron yoke twin-aperture quadrupole  2D model</vt:lpstr>
      <vt:lpstr>Iron yoke twin-aperture quadrupole  3D model</vt:lpstr>
      <vt:lpstr>Iron yoke twin-aperture quadrupole  3D model</vt:lpstr>
      <vt:lpstr>Distribution of the multipole field components along axis             3D model</vt:lpstr>
      <vt:lpstr>Distribution of the multipole field components along axis             3D model</vt:lpstr>
      <vt:lpstr>DA aperture with multipole components  from QC1_1 magnetic model  (3D model, A1,B1 excluded) Lattice: FCCee_z_213_nosol_18.seq</vt:lpstr>
      <vt:lpstr>COD excited by QC1 misalignments  Before correction</vt:lpstr>
      <vt:lpstr>COD excited by QC1 misalignments  Before correction</vt:lpstr>
      <vt:lpstr>COD excited by QC1 misalignments  Scheme correction</vt:lpstr>
      <vt:lpstr>COD excited by QC1 misalignments  After correction</vt:lpstr>
      <vt:lpstr>COD excited by QC1 misalignments  After correction</vt:lpstr>
      <vt:lpstr>Panofsky style quadrupole</vt:lpstr>
      <vt:lpstr>Panofsky style quadrupole</vt:lpstr>
      <vt:lpstr>Summary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NhT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 with compensated screening solenoids in FCC-ee</dc:title>
  <dc:creator>SS</dc:creator>
  <cp:lastModifiedBy>Sergey S</cp:lastModifiedBy>
  <cp:revision>562</cp:revision>
  <dcterms:created xsi:type="dcterms:W3CDTF">2015-10-20T07:46:15Z</dcterms:created>
  <dcterms:modified xsi:type="dcterms:W3CDTF">2018-01-31T06:29:46Z</dcterms:modified>
</cp:coreProperties>
</file>