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2.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3.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06" r:id="rId2"/>
    <p:sldMasterId id="2147483718" r:id="rId3"/>
    <p:sldMasterId id="2147483756" r:id="rId4"/>
    <p:sldMasterId id="2147483804" r:id="rId5"/>
    <p:sldMasterId id="2147483828" r:id="rId6"/>
    <p:sldMasterId id="2147483864" r:id="rId7"/>
    <p:sldMasterId id="2147483876" r:id="rId8"/>
    <p:sldMasterId id="2147483890" r:id="rId9"/>
    <p:sldMasterId id="2147483902" r:id="rId10"/>
    <p:sldMasterId id="2147483916" r:id="rId11"/>
    <p:sldMasterId id="2147483929" r:id="rId12"/>
    <p:sldMasterId id="2147483942" r:id="rId13"/>
    <p:sldMasterId id="2147483954" r:id="rId14"/>
  </p:sldMasterIdLst>
  <p:notesMasterIdLst>
    <p:notesMasterId r:id="rId70"/>
  </p:notesMasterIdLst>
  <p:handoutMasterIdLst>
    <p:handoutMasterId r:id="rId71"/>
  </p:handoutMasterIdLst>
  <p:sldIdLst>
    <p:sldId id="258" r:id="rId15"/>
    <p:sldId id="491" r:id="rId16"/>
    <p:sldId id="492" r:id="rId17"/>
    <p:sldId id="493" r:id="rId18"/>
    <p:sldId id="494" r:id="rId19"/>
    <p:sldId id="495" r:id="rId20"/>
    <p:sldId id="432" r:id="rId21"/>
    <p:sldId id="453" r:id="rId22"/>
    <p:sldId id="454" r:id="rId23"/>
    <p:sldId id="461" r:id="rId24"/>
    <p:sldId id="496" r:id="rId25"/>
    <p:sldId id="523" r:id="rId26"/>
    <p:sldId id="528" r:id="rId27"/>
    <p:sldId id="532" r:id="rId28"/>
    <p:sldId id="509" r:id="rId29"/>
    <p:sldId id="510" r:id="rId30"/>
    <p:sldId id="498" r:id="rId31"/>
    <p:sldId id="525" r:id="rId32"/>
    <p:sldId id="499" r:id="rId33"/>
    <p:sldId id="456" r:id="rId34"/>
    <p:sldId id="381" r:id="rId35"/>
    <p:sldId id="526" r:id="rId36"/>
    <p:sldId id="502" r:id="rId37"/>
    <p:sldId id="503" r:id="rId38"/>
    <p:sldId id="504" r:id="rId39"/>
    <p:sldId id="500" r:id="rId40"/>
    <p:sldId id="505" r:id="rId41"/>
    <p:sldId id="440" r:id="rId42"/>
    <p:sldId id="467" r:id="rId43"/>
    <p:sldId id="506" r:id="rId44"/>
    <p:sldId id="507" r:id="rId45"/>
    <p:sldId id="508" r:id="rId46"/>
    <p:sldId id="471" r:id="rId47"/>
    <p:sldId id="474" r:id="rId48"/>
    <p:sldId id="520" r:id="rId49"/>
    <p:sldId id="521" r:id="rId50"/>
    <p:sldId id="518" r:id="rId51"/>
    <p:sldId id="519" r:id="rId52"/>
    <p:sldId id="477" r:id="rId53"/>
    <p:sldId id="480" r:id="rId54"/>
    <p:sldId id="475" r:id="rId55"/>
    <p:sldId id="517" r:id="rId56"/>
    <p:sldId id="522" r:id="rId57"/>
    <p:sldId id="514" r:id="rId58"/>
    <p:sldId id="515" r:id="rId59"/>
    <p:sldId id="527" r:id="rId60"/>
    <p:sldId id="531" r:id="rId61"/>
    <p:sldId id="484" r:id="rId62"/>
    <p:sldId id="516" r:id="rId63"/>
    <p:sldId id="433" r:id="rId64"/>
    <p:sldId id="362" r:id="rId65"/>
    <p:sldId id="524" r:id="rId66"/>
    <p:sldId id="443" r:id="rId67"/>
    <p:sldId id="529" r:id="rId68"/>
    <p:sldId id="530" r:id="rId6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78"/>
    <a:srgbClr val="0432FF"/>
    <a:srgbClr val="008000"/>
    <a:srgbClr val="000080"/>
    <a:srgbClr val="521B93"/>
    <a:srgbClr val="0000FF"/>
    <a:srgbClr val="00FFFF"/>
    <a:srgbClr val="009193"/>
    <a:srgbClr val="FF40FF"/>
    <a:srgbClr val="E3EDF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61" autoAdjust="0"/>
    <p:restoredTop sz="95909" autoAdjust="0"/>
  </p:normalViewPr>
  <p:slideViewPr>
    <p:cSldViewPr snapToGrid="0" snapToObjects="1">
      <p:cViewPr>
        <p:scale>
          <a:sx n="117" d="100"/>
          <a:sy n="117" d="100"/>
        </p:scale>
        <p:origin x="1368" y="14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 Target="slides/slide1.xml"/><Relationship Id="rId16" Type="http://schemas.openxmlformats.org/officeDocument/2006/relationships/slide" Target="slides/slide2.xml"/><Relationship Id="rId17" Type="http://schemas.openxmlformats.org/officeDocument/2006/relationships/slide" Target="slides/slide3.xml"/><Relationship Id="rId18" Type="http://schemas.openxmlformats.org/officeDocument/2006/relationships/slide" Target="slides/slide4.xml"/><Relationship Id="rId19" Type="http://schemas.openxmlformats.org/officeDocument/2006/relationships/slide" Target="slides/slide5.xml"/><Relationship Id="rId63" Type="http://schemas.openxmlformats.org/officeDocument/2006/relationships/slide" Target="slides/slide49.xml"/><Relationship Id="rId64" Type="http://schemas.openxmlformats.org/officeDocument/2006/relationships/slide" Target="slides/slide50.xml"/><Relationship Id="rId65" Type="http://schemas.openxmlformats.org/officeDocument/2006/relationships/slide" Target="slides/slide51.xml"/><Relationship Id="rId66" Type="http://schemas.openxmlformats.org/officeDocument/2006/relationships/slide" Target="slides/slide52.xml"/><Relationship Id="rId67" Type="http://schemas.openxmlformats.org/officeDocument/2006/relationships/slide" Target="slides/slide53.xml"/><Relationship Id="rId68" Type="http://schemas.openxmlformats.org/officeDocument/2006/relationships/slide" Target="slides/slide54.xml"/><Relationship Id="rId69" Type="http://schemas.openxmlformats.org/officeDocument/2006/relationships/slide" Target="slides/slide55.xml"/><Relationship Id="rId50" Type="http://schemas.openxmlformats.org/officeDocument/2006/relationships/slide" Target="slides/slide36.xml"/><Relationship Id="rId51" Type="http://schemas.openxmlformats.org/officeDocument/2006/relationships/slide" Target="slides/slide37.xml"/><Relationship Id="rId52" Type="http://schemas.openxmlformats.org/officeDocument/2006/relationships/slide" Target="slides/slide38.xml"/><Relationship Id="rId53" Type="http://schemas.openxmlformats.org/officeDocument/2006/relationships/slide" Target="slides/slide39.xml"/><Relationship Id="rId54" Type="http://schemas.openxmlformats.org/officeDocument/2006/relationships/slide" Target="slides/slide40.xml"/><Relationship Id="rId55" Type="http://schemas.openxmlformats.org/officeDocument/2006/relationships/slide" Target="slides/slide41.xml"/><Relationship Id="rId56" Type="http://schemas.openxmlformats.org/officeDocument/2006/relationships/slide" Target="slides/slide42.xml"/><Relationship Id="rId57" Type="http://schemas.openxmlformats.org/officeDocument/2006/relationships/slide" Target="slides/slide43.xml"/><Relationship Id="rId58" Type="http://schemas.openxmlformats.org/officeDocument/2006/relationships/slide" Target="slides/slide44.xml"/><Relationship Id="rId59" Type="http://schemas.openxmlformats.org/officeDocument/2006/relationships/slide" Target="slides/slide45.xml"/><Relationship Id="rId40" Type="http://schemas.openxmlformats.org/officeDocument/2006/relationships/slide" Target="slides/slide26.xml"/><Relationship Id="rId41" Type="http://schemas.openxmlformats.org/officeDocument/2006/relationships/slide" Target="slides/slide27.xml"/><Relationship Id="rId42" Type="http://schemas.openxmlformats.org/officeDocument/2006/relationships/slide" Target="slides/slide28.xml"/><Relationship Id="rId43" Type="http://schemas.openxmlformats.org/officeDocument/2006/relationships/slide" Target="slides/slide29.xml"/><Relationship Id="rId44" Type="http://schemas.openxmlformats.org/officeDocument/2006/relationships/slide" Target="slides/slide30.xml"/><Relationship Id="rId45" Type="http://schemas.openxmlformats.org/officeDocument/2006/relationships/slide" Target="slides/slide31.xml"/><Relationship Id="rId46" Type="http://schemas.openxmlformats.org/officeDocument/2006/relationships/slide" Target="slides/slide32.xml"/><Relationship Id="rId47" Type="http://schemas.openxmlformats.org/officeDocument/2006/relationships/slide" Target="slides/slide33.xml"/><Relationship Id="rId48" Type="http://schemas.openxmlformats.org/officeDocument/2006/relationships/slide" Target="slides/slide34.xml"/><Relationship Id="rId49" Type="http://schemas.openxmlformats.org/officeDocument/2006/relationships/slide" Target="slides/slide3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6.xml"/><Relationship Id="rId31" Type="http://schemas.openxmlformats.org/officeDocument/2006/relationships/slide" Target="slides/slide17.xml"/><Relationship Id="rId32" Type="http://schemas.openxmlformats.org/officeDocument/2006/relationships/slide" Target="slides/slide18.xml"/><Relationship Id="rId33" Type="http://schemas.openxmlformats.org/officeDocument/2006/relationships/slide" Target="slides/slide19.xml"/><Relationship Id="rId34" Type="http://schemas.openxmlformats.org/officeDocument/2006/relationships/slide" Target="slides/slide20.xml"/><Relationship Id="rId35" Type="http://schemas.openxmlformats.org/officeDocument/2006/relationships/slide" Target="slides/slide21.xml"/><Relationship Id="rId36" Type="http://schemas.openxmlformats.org/officeDocument/2006/relationships/slide" Target="slides/slide22.xml"/><Relationship Id="rId37" Type="http://schemas.openxmlformats.org/officeDocument/2006/relationships/slide" Target="slides/slide23.xml"/><Relationship Id="rId38" Type="http://schemas.openxmlformats.org/officeDocument/2006/relationships/slide" Target="slides/slide24.xml"/><Relationship Id="rId39" Type="http://schemas.openxmlformats.org/officeDocument/2006/relationships/slide" Target="slides/slide25.xml"/><Relationship Id="rId70" Type="http://schemas.openxmlformats.org/officeDocument/2006/relationships/notesMaster" Target="notesMasters/notesMaster1.xml"/><Relationship Id="rId71" Type="http://schemas.openxmlformats.org/officeDocument/2006/relationships/handoutMaster" Target="handoutMasters/handoutMaster1.xml"/><Relationship Id="rId72" Type="http://schemas.openxmlformats.org/officeDocument/2006/relationships/presProps" Target="presProps.xml"/><Relationship Id="rId20" Type="http://schemas.openxmlformats.org/officeDocument/2006/relationships/slide" Target="slides/slide6.xml"/><Relationship Id="rId21" Type="http://schemas.openxmlformats.org/officeDocument/2006/relationships/slide" Target="slides/slide7.xml"/><Relationship Id="rId22" Type="http://schemas.openxmlformats.org/officeDocument/2006/relationships/slide" Target="slides/slide8.xml"/><Relationship Id="rId23" Type="http://schemas.openxmlformats.org/officeDocument/2006/relationships/slide" Target="slides/slide9.xml"/><Relationship Id="rId24" Type="http://schemas.openxmlformats.org/officeDocument/2006/relationships/slide" Target="slides/slide10.xml"/><Relationship Id="rId25" Type="http://schemas.openxmlformats.org/officeDocument/2006/relationships/slide" Target="slides/slide11.xml"/><Relationship Id="rId26" Type="http://schemas.openxmlformats.org/officeDocument/2006/relationships/slide" Target="slides/slide12.xml"/><Relationship Id="rId27" Type="http://schemas.openxmlformats.org/officeDocument/2006/relationships/slide" Target="slides/slide13.xml"/><Relationship Id="rId28" Type="http://schemas.openxmlformats.org/officeDocument/2006/relationships/slide" Target="slides/slide14.xml"/><Relationship Id="rId29" Type="http://schemas.openxmlformats.org/officeDocument/2006/relationships/slide" Target="slides/slide15.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46.xml"/><Relationship Id="rId61" Type="http://schemas.openxmlformats.org/officeDocument/2006/relationships/slide" Target="slides/slide47.xml"/><Relationship Id="rId62" Type="http://schemas.openxmlformats.org/officeDocument/2006/relationships/slide" Target="slides/slide48.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1839F0-FF06-A74C-AAA8-F58A5B57C8B3}" type="datetimeFigureOut">
              <a:rPr lang="en-US" smtClean="0"/>
              <a:t>2/5/18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63C2E9F-CFE2-4F42-9A46-21834A500F1A}" type="slidenum">
              <a:rPr lang="en-US" smtClean="0"/>
              <a:t>‹#›</a:t>
            </a:fld>
            <a:endParaRPr lang="en-US"/>
          </a:p>
        </p:txBody>
      </p:sp>
    </p:spTree>
    <p:extLst>
      <p:ext uri="{BB962C8B-B14F-4D97-AF65-F5344CB8AC3E}">
        <p14:creationId xmlns:p14="http://schemas.microsoft.com/office/powerpoint/2010/main" val="642775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F38DD-7FAA-3144-8841-9C89AF754C7D}" type="datetimeFigureOut">
              <a:rPr lang="en-US" smtClean="0"/>
              <a:t>2/5/18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34A18F-1E90-8148-AB53-565BE1AD097E}" type="slidenum">
              <a:rPr lang="en-US" smtClean="0"/>
              <a:t>‹#›</a:t>
            </a:fld>
            <a:endParaRPr lang="en-US"/>
          </a:p>
        </p:txBody>
      </p:sp>
    </p:spTree>
    <p:extLst>
      <p:ext uri="{BB962C8B-B14F-4D97-AF65-F5344CB8AC3E}">
        <p14:creationId xmlns:p14="http://schemas.microsoft.com/office/powerpoint/2010/main" val="346688909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34A18F-1E90-8148-AB53-565BE1AD097E}" type="slidenum">
              <a:rPr lang="en-US" smtClean="0"/>
              <a:t>1</a:t>
            </a:fld>
            <a:endParaRPr lang="en-US"/>
          </a:p>
        </p:txBody>
      </p:sp>
    </p:spTree>
    <p:extLst>
      <p:ext uri="{BB962C8B-B14F-4D97-AF65-F5344CB8AC3E}">
        <p14:creationId xmlns:p14="http://schemas.microsoft.com/office/powerpoint/2010/main" val="550891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8F34DB-142E-450D-95A7-70DC278774C3}" type="slidenum">
              <a:rPr lang="en-US" altLang="ru-RU">
                <a:solidFill>
                  <a:srgbClr val="000000"/>
                </a:solidFill>
              </a:rPr>
              <a:pPr/>
              <a:t>31</a:t>
            </a:fld>
            <a:endParaRPr lang="en-US" altLang="ru-RU">
              <a:solidFill>
                <a:srgbClr val="000000"/>
              </a:solidFill>
            </a:endParaRPr>
          </a:p>
        </p:txBody>
      </p:sp>
      <p:sp>
        <p:nvSpPr>
          <p:cNvPr id="158722" name="Образ слайда 1"/>
          <p:cNvSpPr>
            <a:spLocks noGrp="1" noRot="1" noChangeAspect="1" noTextEdit="1"/>
          </p:cNvSpPr>
          <p:nvPr>
            <p:ph type="sldImg"/>
          </p:nvPr>
        </p:nvSpPr>
        <p:spPr>
          <a:ln/>
        </p:spPr>
      </p:sp>
      <p:sp>
        <p:nvSpPr>
          <p:cNvPr id="158723" name="Номер слайда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fontAlgn="base">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fontAlgn="base">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fontAlgn="base">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fontAlgn="base">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defTabSz="914400" fontAlgn="base">
              <a:spcBef>
                <a:spcPct val="0"/>
              </a:spcBef>
              <a:spcAft>
                <a:spcPct val="0"/>
              </a:spcAft>
            </a:pPr>
            <a:fld id="{AB4A3411-0555-40B0-8A06-582C10A0EAAE}" type="slidenum">
              <a:rPr lang="ru-RU" altLang="ru-RU">
                <a:solidFill>
                  <a:srgbClr val="27279B"/>
                </a:solidFill>
              </a:rPr>
              <a:pPr algn="r" defTabSz="914400" fontAlgn="base">
                <a:spcBef>
                  <a:spcPct val="0"/>
                </a:spcBef>
                <a:spcAft>
                  <a:spcPct val="0"/>
                </a:spcAft>
              </a:pPr>
              <a:t>31</a:t>
            </a:fld>
            <a:endParaRPr lang="ru-RU" altLang="ru-RU">
              <a:solidFill>
                <a:srgbClr val="27279B"/>
              </a:solidFill>
            </a:endParaRPr>
          </a:p>
        </p:txBody>
      </p:sp>
    </p:spTree>
    <p:extLst>
      <p:ext uri="{BB962C8B-B14F-4D97-AF65-F5344CB8AC3E}">
        <p14:creationId xmlns:p14="http://schemas.microsoft.com/office/powerpoint/2010/main" val="378758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89377B-9895-4A7A-97A1-D79138EDB550}" type="slidenum">
              <a:rPr lang="en-GB" smtClean="0">
                <a:solidFill>
                  <a:prstClr val="black"/>
                </a:solidFill>
              </a:rPr>
              <a:pPr/>
              <a:t>36</a:t>
            </a:fld>
            <a:endParaRPr lang="en-GB">
              <a:solidFill>
                <a:prstClr val="black"/>
              </a:solidFill>
            </a:endParaRPr>
          </a:p>
        </p:txBody>
      </p:sp>
    </p:spTree>
    <p:extLst>
      <p:ext uri="{BB962C8B-B14F-4D97-AF65-F5344CB8AC3E}">
        <p14:creationId xmlns:p14="http://schemas.microsoft.com/office/powerpoint/2010/main" val="499432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jpeg"/><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jpeg"/><Relationship Id="rId1" Type="http://schemas.openxmlformats.org/officeDocument/2006/relationships/slideMaster" Target="../slideMasters/slideMaster6.xml"/><Relationship Id="rId2" Type="http://schemas.openxmlformats.org/officeDocument/2006/relationships/image" Target="../media/image1.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jpeg"/><Relationship Id="rId1" Type="http://schemas.openxmlformats.org/officeDocument/2006/relationships/slideMaster" Target="../slideMasters/slideMaster9.xml"/><Relationship Id="rId2" Type="http://schemas.openxmlformats.org/officeDocument/2006/relationships/image" Target="../media/image1.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818EE6-3F52-F24C-8A99-4E6724772561}" type="datetime1">
              <a:rPr lang="it-IT" smtClean="0"/>
              <a:t>05/02/18</a:t>
            </a:fld>
            <a:endParaRPr lang="en-US"/>
          </a:p>
        </p:txBody>
      </p:sp>
      <p:sp>
        <p:nvSpPr>
          <p:cNvPr id="5" name="Footer Placeholder 4"/>
          <p:cNvSpPr>
            <a:spLocks noGrp="1"/>
          </p:cNvSpPr>
          <p:nvPr>
            <p:ph type="ftr" sz="quarter" idx="11"/>
          </p:nvPr>
        </p:nvSpPr>
        <p:spPr/>
        <p:txBody>
          <a:bodyPr/>
          <a:lstStyle/>
          <a:p>
            <a:r>
              <a:rPr lang="de-DE" smtClean="0"/>
              <a:t>M. Boscolo, FCCWEEK17, Berlin</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737473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150ADE-83CE-E444-843C-786E922D511A}" type="datetime1">
              <a:rPr lang="it-IT" smtClean="0"/>
              <a:t>05/02/18</a:t>
            </a:fld>
            <a:endParaRPr lang="en-US"/>
          </a:p>
        </p:txBody>
      </p:sp>
      <p:sp>
        <p:nvSpPr>
          <p:cNvPr id="5" name="Footer Placeholder 4"/>
          <p:cNvSpPr>
            <a:spLocks noGrp="1"/>
          </p:cNvSpPr>
          <p:nvPr>
            <p:ph type="ftr" sz="quarter" idx="11"/>
          </p:nvPr>
        </p:nvSpPr>
        <p:spPr/>
        <p:txBody>
          <a:bodyPr/>
          <a:lstStyle/>
          <a:p>
            <a:r>
              <a:rPr lang="de-DE" smtClean="0"/>
              <a:t>M. Boscolo, FCCWEEK17, Berlin</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76263617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4F816-A13B-4A7B-9394-F0ED79886E38}"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EA852-F48A-458F-A447-F0FD9BA9C36D}"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818EE6-3F52-F24C-8A99-4E6724772561}"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2EB374B-34DF-4D42-9F14-29DEBDC5FE35}"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78"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2" indent="0">
              <a:buNone/>
              <a:defRPr sz="1400">
                <a:solidFill>
                  <a:schemeClr val="tx1">
                    <a:tint val="75000"/>
                  </a:schemeClr>
                </a:solidFill>
              </a:defRPr>
            </a:lvl7pPr>
            <a:lvl8pPr marL="3200240"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16B5F4-30FB-234E-9AA6-75B8FD620A5F}"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2F8F1B-45DF-F242-B513-A675123F73D2}" type="datetime1">
              <a:rPr lang="it-IT" smtClean="0">
                <a:solidFill>
                  <a:prstClr val="black">
                    <a:tint val="75000"/>
                  </a:prstClr>
                </a:solidFill>
              </a:rPr>
              <a:pPr/>
              <a:t>05/02/18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F67625-8C51-254C-BB15-5D42F27C4218}" type="datetime1">
              <a:rPr lang="it-IT" smtClean="0">
                <a:solidFill>
                  <a:prstClr val="black">
                    <a:tint val="75000"/>
                  </a:prstClr>
                </a:solidFill>
              </a:rPr>
              <a:pPr/>
              <a:t>05/02/18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543C5B-36BB-B147-A6C9-A0EDEB7BDE50}" type="datetime1">
              <a:rPr lang="it-IT" smtClean="0">
                <a:solidFill>
                  <a:prstClr val="black">
                    <a:tint val="75000"/>
                  </a:prstClr>
                </a:solidFill>
              </a:rPr>
              <a:pPr/>
              <a:t>05/02/18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2926C-8306-F44D-BDFE-D1ECF34AAABF}" type="datetime1">
              <a:rPr lang="it-IT" smtClean="0">
                <a:solidFill>
                  <a:prstClr val="black">
                    <a:tint val="75000"/>
                  </a:prstClr>
                </a:solidFill>
              </a:rPr>
              <a:pPr/>
              <a:t>05/02/18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38E384-4431-F647-84DB-276F996B0AD3}" type="datetime1">
              <a:rPr lang="it-IT" smtClean="0">
                <a:solidFill>
                  <a:prstClr val="black">
                    <a:tint val="75000"/>
                  </a:prstClr>
                </a:solidFill>
              </a:rPr>
              <a:pPr/>
              <a:t>05/02/18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CC23C-E65A-9E41-BCE4-F16A1EA6B8FF}" type="datetime1">
              <a:rPr lang="it-IT" smtClean="0"/>
              <a:t>05/02/18</a:t>
            </a:fld>
            <a:endParaRPr lang="en-US"/>
          </a:p>
        </p:txBody>
      </p:sp>
      <p:sp>
        <p:nvSpPr>
          <p:cNvPr id="5" name="Footer Placeholder 4"/>
          <p:cNvSpPr>
            <a:spLocks noGrp="1"/>
          </p:cNvSpPr>
          <p:nvPr>
            <p:ph type="ftr" sz="quarter" idx="11"/>
          </p:nvPr>
        </p:nvSpPr>
        <p:spPr/>
        <p:txBody>
          <a:bodyPr/>
          <a:lstStyle/>
          <a:p>
            <a:r>
              <a:rPr lang="de-DE" smtClean="0"/>
              <a:t>M. Boscolo, FCCWEEK17, Berlin</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60509654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3E57A-8F96-BB4D-BE48-2F68E8F5A210}" type="datetime1">
              <a:rPr lang="it-IT" smtClean="0">
                <a:solidFill>
                  <a:prstClr val="black">
                    <a:tint val="75000"/>
                  </a:prstClr>
                </a:solidFill>
              </a:rPr>
              <a:pPr/>
              <a:t>05/02/18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150ADE-83CE-E444-843C-786E922D511A}"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CC23C-E65A-9E41-BCE4-F16A1EA6B8FF}"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fld id="{A2FE1F73-2B19-A843-87CC-22FAA7D60669}" type="datetime1">
              <a:rPr lang="it-IT" altLang="en-US" smtClean="0">
                <a:solidFill>
                  <a:prstClr val="black">
                    <a:tint val="75000"/>
                  </a:prstClr>
                </a:solidFill>
              </a:rPr>
              <a:pPr>
                <a:defRPr/>
              </a:pPr>
              <a:t>05/02/18</a:t>
            </a:fld>
            <a:endParaRPr lang="en-US" altLang="en-US">
              <a:solidFill>
                <a:prstClr val="black">
                  <a:tint val="75000"/>
                </a:prstClr>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prstClr val="black">
                    <a:tint val="75000"/>
                  </a:prstClr>
                </a:solidFill>
              </a:rPr>
              <a:t>M. Boscolo, FCCWEEK17, Berlin</a:t>
            </a:r>
            <a:endParaRPr lang="en-US" altLang="en-US">
              <a:solidFill>
                <a:prstClr val="black">
                  <a:tint val="75000"/>
                </a:prstClr>
              </a:solidFill>
            </a:endParaRPr>
          </a:p>
        </p:txBody>
      </p:sp>
      <p:sp>
        <p:nvSpPr>
          <p:cNvPr id="5" name="Rectangle 7"/>
          <p:cNvSpPr>
            <a:spLocks noGrp="1" noChangeArrowheads="1"/>
          </p:cNvSpPr>
          <p:nvPr>
            <p:ph type="sldNum" sz="quarter" idx="12"/>
          </p:nvPr>
        </p:nvSpPr>
        <p:spPr>
          <a:xfrm>
            <a:off x="7010400" y="6704227"/>
            <a:ext cx="1905000" cy="229975"/>
          </a:xfrm>
          <a:prstGeom prst="rect">
            <a:avLst/>
          </a:prstGeom>
          <a:ln/>
        </p:spPr>
        <p:txBody>
          <a:bodyPr/>
          <a:lstStyle>
            <a:lvl1pPr>
              <a:defRPr/>
            </a:lvl1pPr>
          </a:lstStyle>
          <a:p>
            <a:pPr>
              <a:defRPr/>
            </a:pPr>
            <a:fld id="{9D49453E-1DE5-426C-B922-979B5BCB3A31}" type="slidenum">
              <a:rPr lang="en-US" altLang="en-US">
                <a:solidFill>
                  <a:prstClr val="black">
                    <a:tint val="75000"/>
                  </a:prstClr>
                </a:solidFill>
              </a:rPr>
              <a:pPr>
                <a:defRPr/>
              </a:pPr>
              <a:t>‹#›</a:t>
            </a:fld>
            <a:r>
              <a:rPr lang="en-US" altLang="en-US">
                <a:solidFill>
                  <a:prstClr val="black">
                    <a:tint val="75000"/>
                  </a:prstClr>
                </a:solidFill>
              </a:rPr>
              <a:t>/27</a:t>
            </a:r>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tx">
  <p:cSld name="Пустой слайд">
    <p:bg>
      <p:bgPr>
        <a:solidFill>
          <a:srgbClr val="FFFFFF"/>
        </a:solidFill>
        <a:effectLst/>
      </p:bgPr>
    </p:bg>
    <p:spTree>
      <p:nvGrpSpPr>
        <p:cNvPr id="1" name=""/>
        <p:cNvGrpSpPr/>
        <p:nvPr/>
      </p:nvGrpSpPr>
      <p:grpSpPr>
        <a:xfrm>
          <a:off x="0" y="0"/>
          <a:ext cx="0" cy="0"/>
          <a:chOff x="0" y="0"/>
          <a:chExt cx="0" cy="0"/>
        </a:xfrm>
      </p:grpSpPr>
      <p:sp>
        <p:nvSpPr>
          <p:cNvPr id="156" name="Slide Number"/>
          <p:cNvSpPr txBox="1">
            <a:spLocks noGrp="1"/>
          </p:cNvSpPr>
          <p:nvPr>
            <p:ph type="sldNum" sz="quarter" idx="2"/>
          </p:nvPr>
        </p:nvSpPr>
        <p:spPr>
          <a:xfrm>
            <a:off x="8441603" y="6408361"/>
            <a:ext cx="245199" cy="261105"/>
          </a:xfrm>
          <a:prstGeom prst="rect">
            <a:avLst/>
          </a:prstGeom>
        </p:spPr>
        <p:txBody>
          <a:bodyPr lIns="65023" tIns="65023" rIns="65023" bIns="65023"/>
          <a:lstStyle>
            <a:lvl1pPr algn="r" defTabSz="914301">
              <a:defRPr sz="1125" cap="none" spc="0">
                <a:solidFill>
                  <a:srgbClr val="888888"/>
                </a:solidFill>
                <a:latin typeface="Calibri"/>
                <a:ea typeface="Calibri"/>
                <a:cs typeface="Calibri"/>
                <a:sym typeface="Calibri"/>
              </a:defRPr>
            </a:lvl1pPr>
          </a:lstStyle>
          <a:p>
            <a:fld id="{86CB4B4D-7CA3-9044-876B-883B54F8677D}" type="slidenum">
              <a:rPr/>
              <a:pPr/>
              <a:t>‹#›</a:t>
            </a:fld>
            <a:endParaRPr/>
          </a:p>
        </p:txBody>
      </p:sp>
    </p:spTree>
    <p:extLst/>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38C16E2-5A10-4A33-A11A-A6EC68E7D301}"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C834A871-A44E-4F80-B797-53293F8EFC0A}"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8D2057C-84E2-40D2-B250-7D85561F2B5A}"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lt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lt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8B88D4F1-9CDE-48EC-BF9B-CCC37B853F8F}"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lt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n-US" alt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6C66F104-9DB8-434F-923F-CB03F5ED0C5D}"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38FF1A-ECBF-43C7-80E6-41A4D6D7B91C}"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lt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n-US" alt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787E92E5-4120-4A08-929E-1B475889BE6F}"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n-US" alt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3E901B3D-F9D0-4732-A015-02846310498F}"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lt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lt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35417637-1DF4-4E94-BB4B-B21201F10B8B}"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lt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lt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F0ECCB6-3FF8-4B62-BC44-47EBEF5333B1}"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D727E4F-5216-4661-84A9-04256B324813}"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4FE873DF-D2AD-4CCC-9693-FA2B367DEA1B}"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en-US" altLang="ru-RU">
              <a:solidFill>
                <a:srgbClr val="000000"/>
              </a:solidFill>
            </a:endParaRPr>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en-US" altLang="ru-RU">
              <a:solidFill>
                <a:srgbClr val="000000"/>
              </a:solidFill>
            </a:endParaRPr>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C40F69FE-66B5-4986-A8BF-FE9DCF6BADD9}"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38C16E2-5A10-4A33-A11A-A6EC68E7D301}"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C834A871-A44E-4F80-B797-53293F8EFC0A}"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8D2057C-84E2-40D2-B250-7D85561F2B5A}"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51928" cy="685800"/>
          </a:xfrm>
          <a:solidFill>
            <a:srgbClr val="33CC33"/>
          </a:solidFill>
        </p:spPr>
        <p:txBody>
          <a:bodyPr>
            <a:noAutofit/>
          </a:bodyPr>
          <a:lstStyle>
            <a:lvl1pPr>
              <a:defRPr sz="3600" b="1"/>
            </a:lvl1pPr>
          </a:lstStyle>
          <a:p>
            <a:r>
              <a:rPr lang="en-US" dirty="0" smtClean="0"/>
              <a:t>Click to edit Master title style</a:t>
            </a:r>
            <a:endParaRPr lang="en-US" dirty="0"/>
          </a:p>
        </p:txBody>
      </p:sp>
      <p:sp>
        <p:nvSpPr>
          <p:cNvPr id="3" name="Content Placeholder 2"/>
          <p:cNvSpPr>
            <a:spLocks noGrp="1"/>
          </p:cNvSpPr>
          <p:nvPr>
            <p:ph idx="1"/>
          </p:nvPr>
        </p:nvSpPr>
        <p:spPr>
          <a:xfrm>
            <a:off x="442912" y="990600"/>
            <a:ext cx="8229600" cy="4830763"/>
          </a:xfrm>
        </p:spPr>
        <p:txBody>
          <a:bodyPr/>
          <a:lstStyle>
            <a:lvl1pPr>
              <a:defRPr b="1">
                <a:solidFill>
                  <a:srgbClr val="0070C0"/>
                </a:solidFill>
              </a:defRPr>
            </a:lvl1pPr>
            <a:lvl2pPr>
              <a:defRPr b="1">
                <a:solidFill>
                  <a:srgbClr val="FF0000"/>
                </a:solidFill>
              </a:defRPr>
            </a:lvl2pPr>
            <a:lvl3pPr>
              <a:defRPr b="1">
                <a:solidFill>
                  <a:srgbClr val="00B050"/>
                </a:solidFill>
              </a:defRPr>
            </a:lvl3pPr>
            <a:lvl4pPr>
              <a:defRPr b="1">
                <a:solidFill>
                  <a:srgbClr val="7030A0"/>
                </a:solidFill>
              </a:defRPr>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2400" y="6336407"/>
            <a:ext cx="1295400" cy="365125"/>
          </a:xfrm>
        </p:spPr>
        <p:txBody>
          <a:bodyPr/>
          <a:lstStyle/>
          <a:p>
            <a:pPr algn="r"/>
            <a:fld id="{02ACA964-27F4-4005-8241-AF5CCE6FE903}" type="datetime1">
              <a:rPr lang="en-US" smtClean="0">
                <a:solidFill>
                  <a:prstClr val="black">
                    <a:tint val="75000"/>
                  </a:prstClr>
                </a:solidFill>
              </a:rPr>
              <a:pPr algn="r"/>
              <a:t>2/5/18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858000" y="6353475"/>
            <a:ext cx="2133600" cy="365125"/>
          </a:xfrm>
        </p:spPr>
        <p:txBody>
          <a:bodyPr/>
          <a:lstStyle/>
          <a:p>
            <a:fld id="{2E1B8C71-9A8B-4A8B-92B7-5828D26571B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a:stretch>
            <a:fillRect/>
          </a:stretch>
        </p:blipFill>
        <p:spPr>
          <a:xfrm>
            <a:off x="7751930" y="-1"/>
            <a:ext cx="1363001" cy="757757"/>
          </a:xfrm>
          <a:prstGeom prst="rect">
            <a:avLst/>
          </a:prstGeom>
          <a:solidFill>
            <a:schemeClr val="bg1"/>
          </a:solidFill>
        </p:spPr>
      </p:pic>
      <p:pic>
        <p:nvPicPr>
          <p:cNvPr id="2050" name="Picture 2" descr="C:\Users\Mike Sullivan\Documents\My stuff\Work\Logos and pictures\SLAC\slac_logo_2008_nonal.gi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4800" y="6409686"/>
            <a:ext cx="736092" cy="2918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5" y="5729579"/>
            <a:ext cx="847725" cy="1128420"/>
          </a:xfrm>
          <a:prstGeom prst="rect">
            <a:avLst/>
          </a:prstGeom>
        </p:spPr>
      </p:pic>
    </p:spTree>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lt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lt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8B88D4F1-9CDE-48EC-BF9B-CCC37B853F8F}"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lt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n-US" alt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6C66F104-9DB8-434F-923F-CB03F5ED0C5D}"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lt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n-US" alt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787E92E5-4120-4A08-929E-1B475889BE6F}"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n-US" alt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3E901B3D-F9D0-4732-A015-02846310498F}"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lt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lt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35417637-1DF4-4E94-BB4B-B21201F10B8B}"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lt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lt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F0ECCB6-3FF8-4B62-BC44-47EBEF5333B1}"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D727E4F-5216-4661-84A9-04256B324813}"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lt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lt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4FE873DF-D2AD-4CCC-9693-FA2B367DEA1B}"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en-US" altLang="ru-RU">
              <a:solidFill>
                <a:srgbClr val="000000"/>
              </a:solidFill>
            </a:endParaRPr>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en-US" altLang="ru-RU">
              <a:solidFill>
                <a:srgbClr val="000000"/>
              </a:solidFill>
            </a:endParaRPr>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C40F69FE-66B5-4986-A8BF-FE9DCF6BADD9}" type="slidenum">
              <a:rPr lang="en-US" altLang="ru-RU">
                <a:solidFill>
                  <a:srgbClr val="000000"/>
                </a:solidFill>
              </a:rPr>
              <a:pPr/>
              <a:t>‹#›</a:t>
            </a:fld>
            <a:endParaRPr lang="en-US" altLang="ru-RU">
              <a:solidFill>
                <a:srgbClr val="000000"/>
              </a:solidFill>
            </a:endParaRPr>
          </a:p>
        </p:txBody>
      </p:sp>
    </p:spTree>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02248C3-06AE-4922-ADFA-A0582AD6E902}" type="datetime1">
              <a:rPr lang="en-GB" smtClean="0">
                <a:solidFill>
                  <a:prstClr val="black">
                    <a:tint val="75000"/>
                  </a:prstClr>
                </a:solidFill>
              </a:rPr>
              <a:pPr/>
              <a:t>05/02/2018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1A2C96-545E-43A6-8656-BE9496C9BA78}"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ECB1BE-093B-40BF-893C-D7E72FABDB64}" type="datetime1">
              <a:rPr lang="en-GB" smtClean="0">
                <a:solidFill>
                  <a:prstClr val="black">
                    <a:tint val="75000"/>
                  </a:prstClr>
                </a:solidFill>
              </a:rPr>
              <a:pPr/>
              <a:t>05/02/2018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71A384-DE1D-4317-AC1A-FBE96484A285}" type="datetime1">
              <a:rPr lang="en-GB" smtClean="0">
                <a:solidFill>
                  <a:prstClr val="black">
                    <a:tint val="75000"/>
                  </a:prstClr>
                </a:solidFill>
              </a:rPr>
              <a:pPr/>
              <a:t>05/02/2018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5C0CE13-40E0-4B4F-9F91-D3EB595E9A91}" type="datetime1">
              <a:rPr lang="en-GB" smtClean="0">
                <a:solidFill>
                  <a:prstClr val="black">
                    <a:tint val="75000"/>
                  </a:prstClr>
                </a:solidFill>
              </a:rPr>
              <a:pPr/>
              <a:t>05/02/2018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042DAAF-F40B-41A7-82A7-FDC3F000D802}" type="datetime1">
              <a:rPr lang="en-GB" smtClean="0">
                <a:solidFill>
                  <a:prstClr val="black">
                    <a:tint val="75000"/>
                  </a:prstClr>
                </a:solidFill>
              </a:rPr>
              <a:pPr/>
              <a:t>05/02/2018</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C140E21-2E57-4AE9-BDD6-BFB4296C92DE}" type="datetime1">
              <a:rPr lang="en-GB" smtClean="0">
                <a:solidFill>
                  <a:prstClr val="black">
                    <a:tint val="75000"/>
                  </a:prstClr>
                </a:solidFill>
              </a:rPr>
              <a:pPr/>
              <a:t>05/02/2018</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4B70D8-D9EF-4C26-BB08-131DFBFE39DF}" type="datetime1">
              <a:rPr lang="en-GB" smtClean="0">
                <a:solidFill>
                  <a:prstClr val="black">
                    <a:tint val="75000"/>
                  </a:prstClr>
                </a:solidFill>
              </a:rPr>
              <a:pPr/>
              <a:t>05/02/2018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934D876-BC75-4BCC-B9DB-2BEF71236499}" type="slidenum">
              <a:rPr lang="en-GB" smtClean="0">
                <a:solidFill>
                  <a:prstClr val="black">
                    <a:tint val="75000"/>
                  </a:prstClr>
                </a:solidFill>
              </a:rPr>
              <a:pPr/>
              <a:t>‹#›</a:t>
            </a:fld>
            <a:endParaRPr lang="en-GB" dirty="0">
              <a:solidFill>
                <a:prstClr val="black">
                  <a:tint val="75000"/>
                </a:prstClr>
              </a:solidFill>
            </a:endParaRPr>
          </a:p>
        </p:txBody>
      </p:sp>
    </p:spTree>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65EDC5-7CDE-43C0-87AB-0AE58980D7C8}" type="datetime1">
              <a:rPr lang="en-GB" smtClean="0">
                <a:solidFill>
                  <a:prstClr val="black">
                    <a:tint val="75000"/>
                  </a:prstClr>
                </a:solidFill>
              </a:rPr>
              <a:pPr/>
              <a:t>05/02/2018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6452C9-5C6A-4B66-90C9-8B84B771E63B}" type="datetime1">
              <a:rPr lang="en-GB" smtClean="0">
                <a:solidFill>
                  <a:prstClr val="black">
                    <a:tint val="75000"/>
                  </a:prstClr>
                </a:solidFill>
              </a:rPr>
              <a:pPr/>
              <a:t>05/02/2018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3DD545-8523-4C21-8BE6-FF4CE3F76384}" type="datetime1">
              <a:rPr lang="en-GB" smtClean="0">
                <a:solidFill>
                  <a:prstClr val="black">
                    <a:tint val="75000"/>
                  </a:prstClr>
                </a:solidFill>
              </a:rPr>
              <a:pPr/>
              <a:t>05/02/2018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D92F03-80F5-4F05-9680-E26861DC7C68}" type="datetime1">
              <a:rPr lang="en-GB" smtClean="0">
                <a:solidFill>
                  <a:prstClr val="black">
                    <a:tint val="75000"/>
                  </a:prstClr>
                </a:solidFill>
              </a:rPr>
              <a:pPr/>
              <a:t>05/02/2018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B890802-086F-400D-8224-0B802FCC525D}"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B4589-ACB7-4683-9415-9AC12044E07F}"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C95054-5216-48C5-BCA4-BA21030D0BE6}" type="datetime1">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54E535-6E2D-4C73-B798-37096EC913DE}" type="datetime1">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4024B3-75EC-453E-90ED-C14FCE464E5C}" type="datetime1">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F57EB8-407B-4B44-8380-4E5671746B76}"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2EB374B-34DF-4D42-9F14-29DEBDC5FE35}" type="datetime1">
              <a:rPr lang="it-IT" smtClean="0"/>
              <a:t>05/02/18</a:t>
            </a:fld>
            <a:endParaRPr lang="en-US"/>
          </a:p>
        </p:txBody>
      </p:sp>
      <p:sp>
        <p:nvSpPr>
          <p:cNvPr id="5" name="Footer Placeholder 4"/>
          <p:cNvSpPr>
            <a:spLocks noGrp="1"/>
          </p:cNvSpPr>
          <p:nvPr>
            <p:ph type="ftr" sz="quarter" idx="11"/>
          </p:nvPr>
        </p:nvSpPr>
        <p:spPr/>
        <p:txBody>
          <a:bodyPr/>
          <a:lstStyle/>
          <a:p>
            <a:r>
              <a:rPr lang="de-DE" smtClean="0"/>
              <a:t>M. Boscolo, FCCWEEK17, Berlin</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6559557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7937BF-346F-4C88-A3D8-42C2A08CAE67}"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4F816-A13B-4A7B-9394-F0ED79886E38}"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EA852-F48A-458F-A447-F0FD9BA9C36D}"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16B5F4-30FB-234E-9AA6-75B8FD620A5F}" type="datetime1">
              <a:rPr lang="it-IT" smtClean="0"/>
              <a:t>05/02/18</a:t>
            </a:fld>
            <a:endParaRPr lang="en-US"/>
          </a:p>
        </p:txBody>
      </p:sp>
      <p:sp>
        <p:nvSpPr>
          <p:cNvPr id="5" name="Footer Placeholder 4"/>
          <p:cNvSpPr>
            <a:spLocks noGrp="1"/>
          </p:cNvSpPr>
          <p:nvPr>
            <p:ph type="ftr" sz="quarter" idx="11"/>
          </p:nvPr>
        </p:nvSpPr>
        <p:spPr/>
        <p:txBody>
          <a:bodyPr/>
          <a:lstStyle/>
          <a:p>
            <a:r>
              <a:rPr lang="de-DE" smtClean="0"/>
              <a:t>M. Boscolo, FCCWEEK17, Berlin</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4262458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2F8F1B-45DF-F242-B513-A675123F73D2}" type="datetime1">
              <a:rPr lang="it-IT" smtClean="0"/>
              <a:t>05/02/18</a:t>
            </a:fld>
            <a:endParaRPr lang="en-US"/>
          </a:p>
        </p:txBody>
      </p:sp>
      <p:sp>
        <p:nvSpPr>
          <p:cNvPr id="6" name="Footer Placeholder 5"/>
          <p:cNvSpPr>
            <a:spLocks noGrp="1"/>
          </p:cNvSpPr>
          <p:nvPr>
            <p:ph type="ftr" sz="quarter" idx="11"/>
          </p:nvPr>
        </p:nvSpPr>
        <p:spPr/>
        <p:txBody>
          <a:bodyPr/>
          <a:lstStyle/>
          <a:p>
            <a:r>
              <a:rPr lang="de-DE" smtClean="0"/>
              <a:t>M. Boscolo, FCCWEEK17, Berlin</a:t>
            </a:r>
            <a:endParaRPr lang="en-US"/>
          </a:p>
        </p:txBody>
      </p:sp>
      <p:sp>
        <p:nvSpPr>
          <p:cNvPr id="7" name="Slide Number Placeholder 6"/>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8390824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F67625-8C51-254C-BB15-5D42F27C4218}" type="datetime1">
              <a:rPr lang="it-IT" smtClean="0"/>
              <a:t>05/02/18</a:t>
            </a:fld>
            <a:endParaRPr lang="en-US"/>
          </a:p>
        </p:txBody>
      </p:sp>
      <p:sp>
        <p:nvSpPr>
          <p:cNvPr id="8" name="Footer Placeholder 7"/>
          <p:cNvSpPr>
            <a:spLocks noGrp="1"/>
          </p:cNvSpPr>
          <p:nvPr>
            <p:ph type="ftr" sz="quarter" idx="11"/>
          </p:nvPr>
        </p:nvSpPr>
        <p:spPr/>
        <p:txBody>
          <a:bodyPr/>
          <a:lstStyle/>
          <a:p>
            <a:r>
              <a:rPr lang="de-DE" smtClean="0"/>
              <a:t>M. Boscolo, FCCWEEK17, Berlin</a:t>
            </a:r>
            <a:endParaRPr lang="en-US"/>
          </a:p>
        </p:txBody>
      </p:sp>
      <p:sp>
        <p:nvSpPr>
          <p:cNvPr id="9" name="Slide Number Placeholder 8"/>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14630386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38FF1A-ECBF-43C7-80E6-41A4D6D7B91C}"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51928" cy="685800"/>
          </a:xfrm>
          <a:solidFill>
            <a:srgbClr val="33CC33"/>
          </a:solidFill>
        </p:spPr>
        <p:txBody>
          <a:bodyPr>
            <a:noAutofit/>
          </a:bodyPr>
          <a:lstStyle>
            <a:lvl1pPr>
              <a:defRPr sz="3600" b="1"/>
            </a:lvl1pPr>
          </a:lstStyle>
          <a:p>
            <a:r>
              <a:rPr lang="en-US" dirty="0" smtClean="0"/>
              <a:t>Click to edit Master title style</a:t>
            </a:r>
            <a:endParaRPr lang="en-US" dirty="0"/>
          </a:p>
        </p:txBody>
      </p:sp>
      <p:sp>
        <p:nvSpPr>
          <p:cNvPr id="3" name="Content Placeholder 2"/>
          <p:cNvSpPr>
            <a:spLocks noGrp="1"/>
          </p:cNvSpPr>
          <p:nvPr>
            <p:ph idx="1"/>
          </p:nvPr>
        </p:nvSpPr>
        <p:spPr>
          <a:xfrm>
            <a:off x="442912" y="990600"/>
            <a:ext cx="8229600" cy="4830763"/>
          </a:xfrm>
        </p:spPr>
        <p:txBody>
          <a:bodyPr/>
          <a:lstStyle>
            <a:lvl1pPr>
              <a:defRPr b="1">
                <a:solidFill>
                  <a:srgbClr val="0070C0"/>
                </a:solidFill>
              </a:defRPr>
            </a:lvl1pPr>
            <a:lvl2pPr>
              <a:defRPr b="1">
                <a:solidFill>
                  <a:srgbClr val="FF0000"/>
                </a:solidFill>
              </a:defRPr>
            </a:lvl2pPr>
            <a:lvl3pPr>
              <a:defRPr b="1">
                <a:solidFill>
                  <a:srgbClr val="00B050"/>
                </a:solidFill>
              </a:defRPr>
            </a:lvl3pPr>
            <a:lvl4pPr>
              <a:defRPr b="1">
                <a:solidFill>
                  <a:srgbClr val="7030A0"/>
                </a:solidFill>
              </a:defRPr>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2400" y="6336407"/>
            <a:ext cx="1295400" cy="365125"/>
          </a:xfrm>
        </p:spPr>
        <p:txBody>
          <a:bodyPr/>
          <a:lstStyle/>
          <a:p>
            <a:pPr algn="r"/>
            <a:fld id="{02ACA964-27F4-4005-8241-AF5CCE6FE903}" type="datetime1">
              <a:rPr lang="en-US" smtClean="0">
                <a:solidFill>
                  <a:prstClr val="black">
                    <a:tint val="75000"/>
                  </a:prstClr>
                </a:solidFill>
              </a:rPr>
              <a:pPr algn="r"/>
              <a:t>2/5/18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858000" y="6353475"/>
            <a:ext cx="2133600" cy="365125"/>
          </a:xfrm>
        </p:spPr>
        <p:txBody>
          <a:bodyPr/>
          <a:lstStyle/>
          <a:p>
            <a:fld id="{2E1B8C71-9A8B-4A8B-92B7-5828D26571B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a:stretch>
            <a:fillRect/>
          </a:stretch>
        </p:blipFill>
        <p:spPr>
          <a:xfrm>
            <a:off x="7751930" y="-1"/>
            <a:ext cx="1363001" cy="757757"/>
          </a:xfrm>
          <a:prstGeom prst="rect">
            <a:avLst/>
          </a:prstGeom>
          <a:solidFill>
            <a:schemeClr val="bg1"/>
          </a:solidFill>
        </p:spPr>
      </p:pic>
      <p:pic>
        <p:nvPicPr>
          <p:cNvPr id="2050" name="Picture 2" descr="C:\Users\Mike Sullivan\Documents\My stuff\Work\Logos and pictures\SLAC\slac_logo_2008_nonal.gi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4800" y="6409686"/>
            <a:ext cx="736092" cy="2918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5" y="5729579"/>
            <a:ext cx="847725" cy="1128420"/>
          </a:xfrm>
          <a:prstGeom prst="rect">
            <a:avLst/>
          </a:prstGeom>
        </p:spPr>
      </p:pic>
    </p:spTree>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1A2C96-545E-43A6-8656-BE9496C9BA78}"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B4589-ACB7-4683-9415-9AC12044E07F}"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543C5B-36BB-B147-A6C9-A0EDEB7BDE50}" type="datetime1">
              <a:rPr lang="it-IT" smtClean="0"/>
              <a:t>05/02/18</a:t>
            </a:fld>
            <a:endParaRPr lang="en-US"/>
          </a:p>
        </p:txBody>
      </p:sp>
      <p:sp>
        <p:nvSpPr>
          <p:cNvPr id="4" name="Footer Placeholder 3"/>
          <p:cNvSpPr>
            <a:spLocks noGrp="1"/>
          </p:cNvSpPr>
          <p:nvPr>
            <p:ph type="ftr" sz="quarter" idx="11"/>
          </p:nvPr>
        </p:nvSpPr>
        <p:spPr/>
        <p:txBody>
          <a:bodyPr/>
          <a:lstStyle/>
          <a:p>
            <a:r>
              <a:rPr lang="de-DE" smtClean="0"/>
              <a:t>M. Boscolo, FCCWEEK17, Berlin</a:t>
            </a:r>
            <a:endParaRPr lang="en-US"/>
          </a:p>
        </p:txBody>
      </p:sp>
      <p:sp>
        <p:nvSpPr>
          <p:cNvPr id="5" name="Slide Number Placeholder 4"/>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382217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C95054-5216-48C5-BCA4-BA21030D0BE6}" type="datetime1">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54E535-6E2D-4C73-B798-37096EC913DE}" type="datetime1">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4024B3-75EC-453E-90ED-C14FCE464E5C}" type="datetime1">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F57EB8-407B-4B44-8380-4E5671746B76}"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7937BF-346F-4C88-A3D8-42C2A08CAE67}"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4F816-A13B-4A7B-9394-F0ED79886E38}"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EA852-F48A-458F-A447-F0FD9BA9C36D}"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5" name="Footer Placeholder 4"/>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6" name="Slide Number Placeholder 5"/>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5" name="Footer Placeholder 4"/>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6" name="Slide Number Placeholder 5"/>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5" name="Footer Placeholder 4"/>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6" name="Slide Number Placeholder 5"/>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2926C-8306-F44D-BDFE-D1ECF34AAABF}" type="datetime1">
              <a:rPr lang="it-IT" smtClean="0"/>
              <a:t>05/02/18</a:t>
            </a:fld>
            <a:endParaRPr lang="en-US"/>
          </a:p>
        </p:txBody>
      </p:sp>
      <p:sp>
        <p:nvSpPr>
          <p:cNvPr id="3" name="Footer Placeholder 2"/>
          <p:cNvSpPr>
            <a:spLocks noGrp="1"/>
          </p:cNvSpPr>
          <p:nvPr>
            <p:ph type="ftr" sz="quarter" idx="11"/>
          </p:nvPr>
        </p:nvSpPr>
        <p:spPr/>
        <p:txBody>
          <a:bodyPr/>
          <a:lstStyle/>
          <a:p>
            <a:r>
              <a:rPr lang="de-DE" smtClean="0"/>
              <a:t>M. Boscolo, FCCWEEK17, Berlin</a:t>
            </a:r>
            <a:endParaRPr lang="en-US"/>
          </a:p>
        </p:txBody>
      </p:sp>
      <p:sp>
        <p:nvSpPr>
          <p:cNvPr id="4" name="Slide Number Placeholder 3"/>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70573040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6" name="Footer Placeholder 5"/>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7" name="Slide Number Placeholder 6"/>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8" name="Footer Placeholder 7"/>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9" name="Slide Number Placeholder 8"/>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4" name="Footer Placeholder 3"/>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5" name="Slide Number Placeholder 4"/>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3" name="Footer Placeholder 2"/>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4" name="Slide Number Placeholder 3"/>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6" name="Footer Placeholder 5"/>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7" name="Slide Number Placeholder 6"/>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6" name="Footer Placeholder 5"/>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7" name="Slide Number Placeholder 6"/>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5" name="Footer Placeholder 4"/>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6" name="Slide Number Placeholder 5"/>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defTabSz="685800" fontAlgn="base">
              <a:spcBef>
                <a:spcPct val="0"/>
              </a:spcBef>
              <a:spcAft>
                <a:spcPct val="0"/>
              </a:spcAft>
            </a:pPr>
            <a:endParaRPr lang="en-US" altLang="ru-RU">
              <a:solidFill>
                <a:srgbClr val="000000"/>
              </a:solidFill>
            </a:endParaRPr>
          </a:p>
        </p:txBody>
      </p:sp>
      <p:sp>
        <p:nvSpPr>
          <p:cNvPr id="5" name="Footer Placeholder 4"/>
          <p:cNvSpPr>
            <a:spLocks noGrp="1"/>
          </p:cNvSpPr>
          <p:nvPr>
            <p:ph type="ftr" sz="quarter" idx="11"/>
          </p:nvPr>
        </p:nvSpPr>
        <p:spPr/>
        <p:txBody>
          <a:bodyPr/>
          <a:lstStyle/>
          <a:p>
            <a:pPr defTabSz="685800" fontAlgn="base">
              <a:spcBef>
                <a:spcPct val="0"/>
              </a:spcBef>
              <a:spcAft>
                <a:spcPct val="0"/>
              </a:spcAft>
            </a:pPr>
            <a:endParaRPr lang="en-US" altLang="ru-RU">
              <a:solidFill>
                <a:srgbClr val="000000"/>
              </a:solidFill>
            </a:endParaRPr>
          </a:p>
        </p:txBody>
      </p:sp>
      <p:sp>
        <p:nvSpPr>
          <p:cNvPr id="6" name="Slide Number Placeholder 5"/>
          <p:cNvSpPr>
            <a:spLocks noGrp="1"/>
          </p:cNvSpPr>
          <p:nvPr>
            <p:ph type="sldNum" sz="quarter" idx="12"/>
          </p:nvPr>
        </p:nvSpPr>
        <p:spPr/>
        <p:txBody>
          <a:bodyPr/>
          <a:lstStyle/>
          <a:p>
            <a:pPr defTabSz="685800" fontAlgn="base">
              <a:spcBef>
                <a:spcPct val="0"/>
              </a:spcBef>
              <a:spcAft>
                <a:spcPct val="0"/>
              </a:spcAft>
            </a:pPr>
            <a:fld id="{72AB4A55-E087-4AB7-B2A4-28B0F98C8057}" type="slidenum">
              <a:rPr lang="en-US" altLang="ru-RU" smtClean="0">
                <a:solidFill>
                  <a:srgbClr val="000000"/>
                </a:solidFill>
              </a:rPr>
              <a:pPr defTabSz="685800" fontAlgn="base">
                <a:spcBef>
                  <a:spcPct val="0"/>
                </a:spcBef>
                <a:spcAft>
                  <a:spcPct val="0"/>
                </a:spcAft>
              </a:pPr>
              <a:t>‹#›</a:t>
            </a:fld>
            <a:endParaRPr lang="en-US" altLang="ru-RU">
              <a:solidFill>
                <a:srgbClr val="000000"/>
              </a:solidFill>
            </a:endParaRPr>
          </a:p>
        </p:txBody>
      </p:sp>
    </p:spTree>
  </p:cSld>
  <p:clrMapOvr>
    <a:masterClrMapping/>
  </p:clrMapOvr>
  <p:hf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818EE6-3F52-F24C-8A99-4E6724772561}"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2EB374B-34DF-4D42-9F14-29DEBDC5FE35}"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38E384-4431-F647-84DB-276F996B0AD3}" type="datetime1">
              <a:rPr lang="it-IT" smtClean="0"/>
              <a:t>05/02/18</a:t>
            </a:fld>
            <a:endParaRPr lang="en-US"/>
          </a:p>
        </p:txBody>
      </p:sp>
      <p:sp>
        <p:nvSpPr>
          <p:cNvPr id="6" name="Footer Placeholder 5"/>
          <p:cNvSpPr>
            <a:spLocks noGrp="1"/>
          </p:cNvSpPr>
          <p:nvPr>
            <p:ph type="ftr" sz="quarter" idx="11"/>
          </p:nvPr>
        </p:nvSpPr>
        <p:spPr/>
        <p:txBody>
          <a:bodyPr/>
          <a:lstStyle/>
          <a:p>
            <a:r>
              <a:rPr lang="de-DE" smtClean="0"/>
              <a:t>M. Boscolo, FCCWEEK17, Berlin</a:t>
            </a:r>
            <a:endParaRPr lang="en-US"/>
          </a:p>
        </p:txBody>
      </p:sp>
      <p:sp>
        <p:nvSpPr>
          <p:cNvPr id="7" name="Slide Number Placeholder 6"/>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64650170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78"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2" indent="0">
              <a:buNone/>
              <a:defRPr sz="1400">
                <a:solidFill>
                  <a:schemeClr val="tx1">
                    <a:tint val="75000"/>
                  </a:schemeClr>
                </a:solidFill>
              </a:defRPr>
            </a:lvl7pPr>
            <a:lvl8pPr marL="3200240"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16B5F4-30FB-234E-9AA6-75B8FD620A5F}"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2F8F1B-45DF-F242-B513-A675123F73D2}" type="datetime1">
              <a:rPr lang="it-IT" smtClean="0">
                <a:solidFill>
                  <a:prstClr val="black">
                    <a:tint val="75000"/>
                  </a:prstClr>
                </a:solidFill>
              </a:rPr>
              <a:pPr/>
              <a:t>05/02/18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F67625-8C51-254C-BB15-5D42F27C4218}" type="datetime1">
              <a:rPr lang="it-IT" smtClean="0">
                <a:solidFill>
                  <a:prstClr val="black">
                    <a:tint val="75000"/>
                  </a:prstClr>
                </a:solidFill>
              </a:rPr>
              <a:pPr/>
              <a:t>05/02/18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543C5B-36BB-B147-A6C9-A0EDEB7BDE50}" type="datetime1">
              <a:rPr lang="it-IT" smtClean="0">
                <a:solidFill>
                  <a:prstClr val="black">
                    <a:tint val="75000"/>
                  </a:prstClr>
                </a:solidFill>
              </a:rPr>
              <a:pPr/>
              <a:t>05/02/18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2926C-8306-F44D-BDFE-D1ECF34AAABF}" type="datetime1">
              <a:rPr lang="it-IT" smtClean="0">
                <a:solidFill>
                  <a:prstClr val="black">
                    <a:tint val="75000"/>
                  </a:prstClr>
                </a:solidFill>
              </a:rPr>
              <a:pPr/>
              <a:t>05/02/18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38E384-4431-F647-84DB-276F996B0AD3}" type="datetime1">
              <a:rPr lang="it-IT" smtClean="0">
                <a:solidFill>
                  <a:prstClr val="black">
                    <a:tint val="75000"/>
                  </a:prstClr>
                </a:solidFill>
              </a:rPr>
              <a:pPr/>
              <a:t>05/02/18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3E57A-8F96-BB4D-BE48-2F68E8F5A210}" type="datetime1">
              <a:rPr lang="it-IT" smtClean="0">
                <a:solidFill>
                  <a:prstClr val="black">
                    <a:tint val="75000"/>
                  </a:prstClr>
                </a:solidFill>
              </a:rPr>
              <a:pPr/>
              <a:t>05/02/18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150ADE-83CE-E444-843C-786E922D511A}"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CC23C-E65A-9E41-BCE4-F16A1EA6B8FF}"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M. Boscolo, FCCWEEK17, Berlin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fld id="{A2FE1F73-2B19-A843-87CC-22FAA7D60669}" type="datetime1">
              <a:rPr lang="it-IT" altLang="en-US" smtClean="0">
                <a:solidFill>
                  <a:prstClr val="black">
                    <a:tint val="75000"/>
                  </a:prstClr>
                </a:solidFill>
              </a:rPr>
              <a:pPr>
                <a:defRPr/>
              </a:pPr>
              <a:t>05/02/18</a:t>
            </a:fld>
            <a:endParaRPr lang="en-US" altLang="en-US">
              <a:solidFill>
                <a:prstClr val="black">
                  <a:tint val="75000"/>
                </a:prstClr>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prstClr val="black">
                    <a:tint val="75000"/>
                  </a:prstClr>
                </a:solidFill>
              </a:rPr>
              <a:t>M. Boscolo, FCCWEEK17, Berlin</a:t>
            </a:r>
            <a:endParaRPr lang="en-US" altLang="en-US">
              <a:solidFill>
                <a:prstClr val="black">
                  <a:tint val="75000"/>
                </a:prstClr>
              </a:solidFill>
            </a:endParaRPr>
          </a:p>
        </p:txBody>
      </p:sp>
      <p:sp>
        <p:nvSpPr>
          <p:cNvPr id="5" name="Rectangle 7"/>
          <p:cNvSpPr>
            <a:spLocks noGrp="1" noChangeArrowheads="1"/>
          </p:cNvSpPr>
          <p:nvPr>
            <p:ph type="sldNum" sz="quarter" idx="12"/>
          </p:nvPr>
        </p:nvSpPr>
        <p:spPr>
          <a:xfrm>
            <a:off x="7010400" y="6704227"/>
            <a:ext cx="1905000" cy="229975"/>
          </a:xfrm>
          <a:prstGeom prst="rect">
            <a:avLst/>
          </a:prstGeom>
          <a:ln/>
        </p:spPr>
        <p:txBody>
          <a:bodyPr/>
          <a:lstStyle>
            <a:lvl1pPr>
              <a:defRPr/>
            </a:lvl1pPr>
          </a:lstStyle>
          <a:p>
            <a:pPr>
              <a:defRPr/>
            </a:pPr>
            <a:fld id="{9D49453E-1DE5-426C-B922-979B5BCB3A31}" type="slidenum">
              <a:rPr lang="en-US" altLang="en-US">
                <a:solidFill>
                  <a:prstClr val="black">
                    <a:tint val="75000"/>
                  </a:prstClr>
                </a:solidFill>
              </a:rPr>
              <a:pPr>
                <a:defRPr/>
              </a:pPr>
              <a:t>‹#›</a:t>
            </a:fld>
            <a:r>
              <a:rPr lang="en-US" altLang="en-US">
                <a:solidFill>
                  <a:prstClr val="black">
                    <a:tint val="75000"/>
                  </a:prstClr>
                </a:solidFill>
              </a:rPr>
              <a:t>/27</a:t>
            </a:r>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3E57A-8F96-BB4D-BE48-2F68E8F5A210}" type="datetime1">
              <a:rPr lang="it-IT" smtClean="0"/>
              <a:t>05/02/18</a:t>
            </a:fld>
            <a:endParaRPr lang="en-US"/>
          </a:p>
        </p:txBody>
      </p:sp>
      <p:sp>
        <p:nvSpPr>
          <p:cNvPr id="6" name="Footer Placeholder 5"/>
          <p:cNvSpPr>
            <a:spLocks noGrp="1"/>
          </p:cNvSpPr>
          <p:nvPr>
            <p:ph type="ftr" sz="quarter" idx="11"/>
          </p:nvPr>
        </p:nvSpPr>
        <p:spPr/>
        <p:txBody>
          <a:bodyPr/>
          <a:lstStyle/>
          <a:p>
            <a:r>
              <a:rPr lang="de-DE" smtClean="0"/>
              <a:t>M. Boscolo, FCCWEEK17, Berlin</a:t>
            </a:r>
            <a:endParaRPr lang="en-US"/>
          </a:p>
        </p:txBody>
      </p:sp>
      <p:sp>
        <p:nvSpPr>
          <p:cNvPr id="7" name="Slide Number Placeholder 6"/>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0803209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Пустой слайд">
    <p:bg>
      <p:bgPr>
        <a:solidFill>
          <a:srgbClr val="FFFFFF"/>
        </a:solidFill>
        <a:effectLst/>
      </p:bgPr>
    </p:bg>
    <p:spTree>
      <p:nvGrpSpPr>
        <p:cNvPr id="1" name=""/>
        <p:cNvGrpSpPr/>
        <p:nvPr/>
      </p:nvGrpSpPr>
      <p:grpSpPr>
        <a:xfrm>
          <a:off x="0" y="0"/>
          <a:ext cx="0" cy="0"/>
          <a:chOff x="0" y="0"/>
          <a:chExt cx="0" cy="0"/>
        </a:xfrm>
      </p:grpSpPr>
      <p:sp>
        <p:nvSpPr>
          <p:cNvPr id="156" name="Slide Number"/>
          <p:cNvSpPr txBox="1">
            <a:spLocks noGrp="1"/>
          </p:cNvSpPr>
          <p:nvPr>
            <p:ph type="sldNum" sz="quarter" idx="2"/>
          </p:nvPr>
        </p:nvSpPr>
        <p:spPr>
          <a:xfrm>
            <a:off x="8441603" y="6408361"/>
            <a:ext cx="245199" cy="261105"/>
          </a:xfrm>
          <a:prstGeom prst="rect">
            <a:avLst/>
          </a:prstGeom>
        </p:spPr>
        <p:txBody>
          <a:bodyPr lIns="65023" tIns="65023" rIns="65023" bIns="65023"/>
          <a:lstStyle>
            <a:lvl1pPr algn="r" defTabSz="914301">
              <a:defRPr sz="1125" cap="none" spc="0">
                <a:solidFill>
                  <a:srgbClr val="888888"/>
                </a:solidFill>
                <a:latin typeface="Calibri"/>
                <a:ea typeface="Calibri"/>
                <a:cs typeface="Calibri"/>
                <a:sym typeface="Calibri"/>
              </a:defRPr>
            </a:lvl1pPr>
          </a:lstStyle>
          <a:p>
            <a:fld id="{86CB4B4D-7CA3-9044-876B-883B54F8677D}" type="slidenum">
              <a:rPr/>
              <a:pPr/>
              <a:t>‹#›</a:t>
            </a:fld>
            <a:endParaRPr/>
          </a:p>
        </p:txBody>
      </p:sp>
    </p:spTree>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38FF1A-ECBF-43C7-80E6-41A4D6D7B91C}"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51928" cy="685800"/>
          </a:xfrm>
          <a:solidFill>
            <a:srgbClr val="33CC33"/>
          </a:solidFill>
        </p:spPr>
        <p:txBody>
          <a:bodyPr>
            <a:noAutofit/>
          </a:bodyPr>
          <a:lstStyle>
            <a:lvl1pPr>
              <a:defRPr sz="4800" b="1"/>
            </a:lvl1pPr>
          </a:lstStyle>
          <a:p>
            <a:r>
              <a:rPr lang="en-US" dirty="0" smtClean="0"/>
              <a:t>Click to edit Master title style</a:t>
            </a:r>
            <a:endParaRPr lang="en-US" dirty="0"/>
          </a:p>
        </p:txBody>
      </p:sp>
      <p:sp>
        <p:nvSpPr>
          <p:cNvPr id="3" name="Content Placeholder 2"/>
          <p:cNvSpPr>
            <a:spLocks noGrp="1"/>
          </p:cNvSpPr>
          <p:nvPr>
            <p:ph idx="1"/>
          </p:nvPr>
        </p:nvSpPr>
        <p:spPr>
          <a:xfrm>
            <a:off x="442912" y="990600"/>
            <a:ext cx="8229600" cy="4830763"/>
          </a:xfrm>
        </p:spPr>
        <p:txBody>
          <a:bodyPr/>
          <a:lstStyle>
            <a:lvl1pPr>
              <a:defRPr b="1">
                <a:solidFill>
                  <a:srgbClr val="0070C0"/>
                </a:solidFill>
              </a:defRPr>
            </a:lvl1pPr>
            <a:lvl2pPr>
              <a:defRPr b="1">
                <a:solidFill>
                  <a:srgbClr val="FF0000"/>
                </a:solidFill>
              </a:defRPr>
            </a:lvl2pPr>
            <a:lvl3pPr>
              <a:defRPr b="1">
                <a:solidFill>
                  <a:srgbClr val="00B050"/>
                </a:solidFill>
              </a:defRPr>
            </a:lvl3pPr>
            <a:lvl4pPr>
              <a:defRPr b="1">
                <a:solidFill>
                  <a:srgbClr val="7030A0"/>
                </a:solidFill>
              </a:defRPr>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2400" y="6336407"/>
            <a:ext cx="1295400" cy="365125"/>
          </a:xfrm>
        </p:spPr>
        <p:txBody>
          <a:bodyPr/>
          <a:lstStyle/>
          <a:p>
            <a:pPr algn="r"/>
            <a:fld id="{02ACA964-27F4-4005-8241-AF5CCE6FE903}" type="datetime1">
              <a:rPr lang="en-US" smtClean="0">
                <a:solidFill>
                  <a:prstClr val="black">
                    <a:tint val="75000"/>
                  </a:prstClr>
                </a:solidFill>
              </a:rPr>
              <a:pPr algn="r"/>
              <a:t>2/5/18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858000" y="6353475"/>
            <a:ext cx="2133600" cy="365125"/>
          </a:xfrm>
        </p:spPr>
        <p:txBody>
          <a:bodyPr/>
          <a:lstStyle/>
          <a:p>
            <a:fld id="{2E1B8C71-9A8B-4A8B-92B7-5828D26571B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a:stretch>
            <a:fillRect/>
          </a:stretch>
        </p:blipFill>
        <p:spPr>
          <a:xfrm>
            <a:off x="7751930" y="-1"/>
            <a:ext cx="1363001" cy="757757"/>
          </a:xfrm>
          <a:prstGeom prst="rect">
            <a:avLst/>
          </a:prstGeom>
          <a:solidFill>
            <a:schemeClr val="bg1"/>
          </a:solidFill>
        </p:spPr>
      </p:pic>
      <p:pic>
        <p:nvPicPr>
          <p:cNvPr id="2050" name="Picture 2" descr="C:\Users\Mike Sullivan\Documents\My stuff\Work\Logos and pictures\SLAC\slac_logo_2008_nonal.gi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4800" y="6409686"/>
            <a:ext cx="736092" cy="2918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5" y="5729579"/>
            <a:ext cx="847725" cy="1128420"/>
          </a:xfrm>
          <a:prstGeom prst="rect">
            <a:avLst/>
          </a:prstGeom>
        </p:spPr>
      </p:pic>
    </p:spTree>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5333"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1A2C96-545E-43A6-8656-BE9496C9BA78}" type="datetime1">
              <a:rPr lang="en-US" smtClean="0">
                <a:solidFill>
                  <a:prstClr val="black">
                    <a:tint val="75000"/>
                  </a:prstClr>
                </a:solidFill>
              </a:rPr>
              <a:pPr/>
              <a:t>2/5/18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B4589-ACB7-4683-9415-9AC12044E07F}"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C95054-5216-48C5-BCA4-BA21030D0BE6}" type="datetime1">
              <a:rPr lang="en-US" smtClean="0">
                <a:solidFill>
                  <a:prstClr val="black">
                    <a:tint val="75000"/>
                  </a:prstClr>
                </a:solidFill>
              </a:rPr>
              <a:pPr/>
              <a:t>2/5/18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54E535-6E2D-4C73-B798-37096EC913DE}" type="datetime1">
              <a:rPr lang="en-US" smtClean="0">
                <a:solidFill>
                  <a:prstClr val="black">
                    <a:tint val="75000"/>
                  </a:prstClr>
                </a:solidFill>
              </a:rPr>
              <a:pPr/>
              <a:t>2/5/18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4024B3-75EC-453E-90ED-C14FCE464E5C}" type="datetime1">
              <a:rPr lang="en-US" smtClean="0">
                <a:solidFill>
                  <a:prstClr val="black">
                    <a:tint val="75000"/>
                  </a:prstClr>
                </a:solidFill>
              </a:rPr>
              <a:pPr/>
              <a:t>2/5/18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667"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F57EB8-407B-4B44-8380-4E5671746B76}"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667"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7937BF-346F-4C88-A3D8-42C2A08CAE67}" type="datetime1">
              <a:rPr lang="en-US" smtClean="0">
                <a:solidFill>
                  <a:prstClr val="black">
                    <a:tint val="75000"/>
                  </a:prstClr>
                </a:solidFill>
              </a:rPr>
              <a:pPr/>
              <a:t>2/5/18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EB63B1-C1B0-4798-9B94-069408A6CCC5}"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2.xml"/><Relationship Id="rId12" Type="http://schemas.openxmlformats.org/officeDocument/2006/relationships/slideLayout" Target="../slideLayouts/slideLayout113.xml"/><Relationship Id="rId13" Type="http://schemas.openxmlformats.org/officeDocument/2006/relationships/slideLayout" Target="../slideLayouts/slideLayout114.xml"/><Relationship Id="rId14" Type="http://schemas.openxmlformats.org/officeDocument/2006/relationships/theme" Target="../theme/theme10.xml"/><Relationship Id="rId1" Type="http://schemas.openxmlformats.org/officeDocument/2006/relationships/slideLayout" Target="../slideLayouts/slideLayout102.xml"/><Relationship Id="rId2" Type="http://schemas.openxmlformats.org/officeDocument/2006/relationships/slideLayout" Target="../slideLayouts/slideLayout103.xml"/><Relationship Id="rId3" Type="http://schemas.openxmlformats.org/officeDocument/2006/relationships/slideLayout" Target="../slideLayouts/slideLayout104.xml"/><Relationship Id="rId4" Type="http://schemas.openxmlformats.org/officeDocument/2006/relationships/slideLayout" Target="../slideLayouts/slideLayout105.xml"/><Relationship Id="rId5" Type="http://schemas.openxmlformats.org/officeDocument/2006/relationships/slideLayout" Target="../slideLayouts/slideLayout106.xml"/><Relationship Id="rId6" Type="http://schemas.openxmlformats.org/officeDocument/2006/relationships/slideLayout" Target="../slideLayouts/slideLayout107.xml"/><Relationship Id="rId7" Type="http://schemas.openxmlformats.org/officeDocument/2006/relationships/slideLayout" Target="../slideLayouts/slideLayout108.xml"/><Relationship Id="rId8" Type="http://schemas.openxmlformats.org/officeDocument/2006/relationships/slideLayout" Target="../slideLayouts/slideLayout109.xml"/><Relationship Id="rId9" Type="http://schemas.openxmlformats.org/officeDocument/2006/relationships/slideLayout" Target="../slideLayouts/slideLayout110.xml"/><Relationship Id="rId10" Type="http://schemas.openxmlformats.org/officeDocument/2006/relationships/slideLayout" Target="../slideLayouts/slideLayout111.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5.xml"/><Relationship Id="rId12" Type="http://schemas.openxmlformats.org/officeDocument/2006/relationships/slideLayout" Target="../slideLayouts/slideLayout126.xml"/><Relationship Id="rId13" Type="http://schemas.openxmlformats.org/officeDocument/2006/relationships/theme" Target="../theme/theme11.xml"/><Relationship Id="rId1" Type="http://schemas.openxmlformats.org/officeDocument/2006/relationships/slideLayout" Target="../slideLayouts/slideLayout115.xml"/><Relationship Id="rId2" Type="http://schemas.openxmlformats.org/officeDocument/2006/relationships/slideLayout" Target="../slideLayouts/slideLayout116.xml"/><Relationship Id="rId3" Type="http://schemas.openxmlformats.org/officeDocument/2006/relationships/slideLayout" Target="../slideLayouts/slideLayout117.xml"/><Relationship Id="rId4" Type="http://schemas.openxmlformats.org/officeDocument/2006/relationships/slideLayout" Target="../slideLayouts/slideLayout118.xml"/><Relationship Id="rId5" Type="http://schemas.openxmlformats.org/officeDocument/2006/relationships/slideLayout" Target="../slideLayouts/slideLayout119.xml"/><Relationship Id="rId6" Type="http://schemas.openxmlformats.org/officeDocument/2006/relationships/slideLayout" Target="../slideLayouts/slideLayout120.xml"/><Relationship Id="rId7" Type="http://schemas.openxmlformats.org/officeDocument/2006/relationships/slideLayout" Target="../slideLayouts/slideLayout121.xml"/><Relationship Id="rId8" Type="http://schemas.openxmlformats.org/officeDocument/2006/relationships/slideLayout" Target="../slideLayouts/slideLayout122.xml"/><Relationship Id="rId9" Type="http://schemas.openxmlformats.org/officeDocument/2006/relationships/slideLayout" Target="../slideLayouts/slideLayout123.xml"/><Relationship Id="rId10"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7.xml"/><Relationship Id="rId12" Type="http://schemas.openxmlformats.org/officeDocument/2006/relationships/slideLayout" Target="../slideLayouts/slideLayout138.xml"/><Relationship Id="rId13" Type="http://schemas.openxmlformats.org/officeDocument/2006/relationships/theme" Target="../theme/theme12.xml"/><Relationship Id="rId1" Type="http://schemas.openxmlformats.org/officeDocument/2006/relationships/slideLayout" Target="../slideLayouts/slideLayout127.xml"/><Relationship Id="rId2" Type="http://schemas.openxmlformats.org/officeDocument/2006/relationships/slideLayout" Target="../slideLayouts/slideLayout128.xml"/><Relationship Id="rId3" Type="http://schemas.openxmlformats.org/officeDocument/2006/relationships/slideLayout" Target="../slideLayouts/slideLayout129.xml"/><Relationship Id="rId4" Type="http://schemas.openxmlformats.org/officeDocument/2006/relationships/slideLayout" Target="../slideLayouts/slideLayout130.xml"/><Relationship Id="rId5" Type="http://schemas.openxmlformats.org/officeDocument/2006/relationships/slideLayout" Target="../slideLayouts/slideLayout131.xml"/><Relationship Id="rId6" Type="http://schemas.openxmlformats.org/officeDocument/2006/relationships/slideLayout" Target="../slideLayouts/slideLayout132.xml"/><Relationship Id="rId7" Type="http://schemas.openxmlformats.org/officeDocument/2006/relationships/slideLayout" Target="../slideLayouts/slideLayout133.xml"/><Relationship Id="rId8" Type="http://schemas.openxmlformats.org/officeDocument/2006/relationships/slideLayout" Target="../slideLayouts/slideLayout134.xml"/><Relationship Id="rId9" Type="http://schemas.openxmlformats.org/officeDocument/2006/relationships/slideLayout" Target="../slideLayouts/slideLayout135.xml"/><Relationship Id="rId10" Type="http://schemas.openxmlformats.org/officeDocument/2006/relationships/slideLayout" Target="../slideLayouts/slideLayout136.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9.xml"/><Relationship Id="rId12" Type="http://schemas.openxmlformats.org/officeDocument/2006/relationships/theme" Target="../theme/theme13.xml"/><Relationship Id="rId1" Type="http://schemas.openxmlformats.org/officeDocument/2006/relationships/slideLayout" Target="../slideLayouts/slideLayout139.xml"/><Relationship Id="rId2" Type="http://schemas.openxmlformats.org/officeDocument/2006/relationships/slideLayout" Target="../slideLayouts/slideLayout140.xml"/><Relationship Id="rId3" Type="http://schemas.openxmlformats.org/officeDocument/2006/relationships/slideLayout" Target="../slideLayouts/slideLayout141.xml"/><Relationship Id="rId4" Type="http://schemas.openxmlformats.org/officeDocument/2006/relationships/slideLayout" Target="../slideLayouts/slideLayout142.xml"/><Relationship Id="rId5" Type="http://schemas.openxmlformats.org/officeDocument/2006/relationships/slideLayout" Target="../slideLayouts/slideLayout143.xml"/><Relationship Id="rId6" Type="http://schemas.openxmlformats.org/officeDocument/2006/relationships/slideLayout" Target="../slideLayouts/slideLayout144.xml"/><Relationship Id="rId7" Type="http://schemas.openxmlformats.org/officeDocument/2006/relationships/slideLayout" Target="../slideLayouts/slideLayout145.xml"/><Relationship Id="rId8" Type="http://schemas.openxmlformats.org/officeDocument/2006/relationships/slideLayout" Target="../slideLayouts/slideLayout146.xml"/><Relationship Id="rId9" Type="http://schemas.openxmlformats.org/officeDocument/2006/relationships/slideLayout" Target="../slideLayouts/slideLayout147.xml"/><Relationship Id="rId10" Type="http://schemas.openxmlformats.org/officeDocument/2006/relationships/slideLayout" Target="../slideLayouts/slideLayout148.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60.xml"/><Relationship Id="rId12" Type="http://schemas.openxmlformats.org/officeDocument/2006/relationships/theme" Target="../theme/theme14.xml"/><Relationship Id="rId1" Type="http://schemas.openxmlformats.org/officeDocument/2006/relationships/slideLayout" Target="../slideLayouts/slideLayout150.xml"/><Relationship Id="rId2" Type="http://schemas.openxmlformats.org/officeDocument/2006/relationships/slideLayout" Target="../slideLayouts/slideLayout151.xml"/><Relationship Id="rId3" Type="http://schemas.openxmlformats.org/officeDocument/2006/relationships/slideLayout" Target="../slideLayouts/slideLayout152.xml"/><Relationship Id="rId4" Type="http://schemas.openxmlformats.org/officeDocument/2006/relationships/slideLayout" Target="../slideLayouts/slideLayout153.xml"/><Relationship Id="rId5" Type="http://schemas.openxmlformats.org/officeDocument/2006/relationships/slideLayout" Target="../slideLayouts/slideLayout154.xml"/><Relationship Id="rId6" Type="http://schemas.openxmlformats.org/officeDocument/2006/relationships/slideLayout" Target="../slideLayouts/slideLayout155.xml"/><Relationship Id="rId7" Type="http://schemas.openxmlformats.org/officeDocument/2006/relationships/slideLayout" Target="../slideLayouts/slideLayout156.xml"/><Relationship Id="rId8" Type="http://schemas.openxmlformats.org/officeDocument/2006/relationships/slideLayout" Target="../slideLayouts/slideLayout157.xml"/><Relationship Id="rId9" Type="http://schemas.openxmlformats.org/officeDocument/2006/relationships/slideLayout" Target="../slideLayouts/slideLayout158.xml"/><Relationship Id="rId10" Type="http://schemas.openxmlformats.org/officeDocument/2006/relationships/slideLayout" Target="../slideLayouts/slideLayout15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slideLayout" Target="../slideLayouts/slideLayout89.xml"/><Relationship Id="rId13" Type="http://schemas.openxmlformats.org/officeDocument/2006/relationships/slideLayout" Target="../slideLayouts/slideLayout90.xml"/><Relationship Id="rId14"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1.xml"/><Relationship Id="rId12" Type="http://schemas.openxmlformats.org/officeDocument/2006/relationships/theme" Target="../theme/theme9.xml"/><Relationship Id="rId1" Type="http://schemas.openxmlformats.org/officeDocument/2006/relationships/slideLayout" Target="../slideLayouts/slideLayout91.xml"/><Relationship Id="rId2" Type="http://schemas.openxmlformats.org/officeDocument/2006/relationships/slideLayout" Target="../slideLayouts/slideLayout92.xml"/><Relationship Id="rId3" Type="http://schemas.openxmlformats.org/officeDocument/2006/relationships/slideLayout" Target="../slideLayouts/slideLayout93.xml"/><Relationship Id="rId4" Type="http://schemas.openxmlformats.org/officeDocument/2006/relationships/slideLayout" Target="../slideLayouts/slideLayout94.xml"/><Relationship Id="rId5" Type="http://schemas.openxmlformats.org/officeDocument/2006/relationships/slideLayout" Target="../slideLayouts/slideLayout95.xml"/><Relationship Id="rId6" Type="http://schemas.openxmlformats.org/officeDocument/2006/relationships/slideLayout" Target="../slideLayouts/slideLayout96.xml"/><Relationship Id="rId7" Type="http://schemas.openxmlformats.org/officeDocument/2006/relationships/slideLayout" Target="../slideLayouts/slideLayout97.xml"/><Relationship Id="rId8" Type="http://schemas.openxmlformats.org/officeDocument/2006/relationships/slideLayout" Target="../slideLayouts/slideLayout98.xml"/><Relationship Id="rId9" Type="http://schemas.openxmlformats.org/officeDocument/2006/relationships/slideLayout" Target="../slideLayouts/slideLayout99.xml"/><Relationship Id="rId10"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771"/>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CB8E071-F249-8449-8F74-64541468A8E5}" type="datetime1">
              <a:rPr lang="it-IT" smtClean="0"/>
              <a:t>05/02/18</a:t>
            </a:fld>
            <a:endParaRPr lang="en-US"/>
          </a:p>
        </p:txBody>
      </p:sp>
      <p:sp>
        <p:nvSpPr>
          <p:cNvPr id="5" name="Footer Placeholder 4"/>
          <p:cNvSpPr>
            <a:spLocks noGrp="1"/>
          </p:cNvSpPr>
          <p:nvPr>
            <p:ph type="ftr" sz="quarter" idx="3"/>
          </p:nvPr>
        </p:nvSpPr>
        <p:spPr>
          <a:xfrm>
            <a:off x="3124200" y="6505167"/>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de-DE" smtClean="0"/>
              <a:t>M. Boscolo, FCCWEEK17, Berlin</a:t>
            </a:r>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579CB66-4DFE-1A43-B1C9-C8A3A55EACA0}" type="slidenum">
              <a:rPr lang="en-US" smtClean="0"/>
              <a:t>‹#›</a:t>
            </a:fld>
            <a:endParaRPr lang="en-US"/>
          </a:p>
        </p:txBody>
      </p:sp>
    </p:spTree>
    <p:extLst>
      <p:ext uri="{BB962C8B-B14F-4D97-AF65-F5344CB8AC3E}">
        <p14:creationId xmlns:p14="http://schemas.microsoft.com/office/powerpoint/2010/main" val="65469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342892" rtl="0" eaLnBrk="1" latinLnBrk="0" hangingPunct="1">
        <a:spcBef>
          <a:spcPct val="0"/>
        </a:spcBef>
        <a:buNone/>
        <a:defRPr sz="2700" kern="1200">
          <a:solidFill>
            <a:srgbClr val="FF0000"/>
          </a:solidFill>
          <a:latin typeface="+mj-lt"/>
          <a:ea typeface="+mj-ea"/>
          <a:cs typeface="+mj-cs"/>
        </a:defRPr>
      </a:lvl1pPr>
    </p:titleStyle>
    <p:bodyStyle>
      <a:lvl1pPr marL="257168" indent="-257168" algn="l" defTabSz="342892" rtl="0" eaLnBrk="1" latinLnBrk="0" hangingPunct="1">
        <a:spcBef>
          <a:spcPct val="20000"/>
        </a:spcBef>
        <a:buFont typeface="Arial"/>
        <a:buChar char="•"/>
        <a:defRPr sz="18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165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5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771"/>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B8E071-F249-8449-8F74-64541468A8E5}"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3"/>
          </p:nvPr>
        </p:nvSpPr>
        <p:spPr>
          <a:xfrm>
            <a:off x="3124200" y="6505167"/>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M. Boscolo, FCCWEEK17, Berlin</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7299007"/>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 id="2147483915" r:id="rId13"/>
  </p:sldLayoutIdLst>
  <p:hf sldNum="0" hdr="0" ftr="0" dt="0"/>
  <p:txStyles>
    <p:titleStyle>
      <a:lvl1pPr algn="ctr" defTabSz="457178" rtl="0" eaLnBrk="1" latinLnBrk="0" hangingPunct="1">
        <a:spcBef>
          <a:spcPct val="0"/>
        </a:spcBef>
        <a:buNone/>
        <a:defRPr sz="3600" kern="1200">
          <a:solidFill>
            <a:srgbClr val="FF0000"/>
          </a:solidFill>
          <a:latin typeface="+mj-lt"/>
          <a:ea typeface="+mj-ea"/>
          <a:cs typeface="+mj-cs"/>
        </a:defRPr>
      </a:lvl1pPr>
    </p:titleStyle>
    <p:bodyStyle>
      <a:lvl1pPr marL="342882" indent="-342882" algn="l" defTabSz="457178" rtl="0" eaLnBrk="1" latinLnBrk="0" hangingPunct="1">
        <a:spcBef>
          <a:spcPct val="20000"/>
        </a:spcBef>
        <a:buFont typeface="Arial"/>
        <a:buChar char="•"/>
        <a:defRPr sz="24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2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20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smtClean="0"/>
              <a:t>Образец текста</a:t>
            </a:r>
          </a:p>
          <a:p>
            <a:pPr lvl="1"/>
            <a:r>
              <a:rPr lang="en-US" altLang="ru-RU" smtClean="0"/>
              <a:t>Второй уровень</a:t>
            </a:r>
          </a:p>
          <a:p>
            <a:pPr lvl="2"/>
            <a:r>
              <a:rPr lang="en-US" altLang="ru-RU" smtClean="0"/>
              <a:t>Третий уровень</a:t>
            </a:r>
          </a:p>
          <a:p>
            <a:pPr lvl="3"/>
            <a:r>
              <a:rPr lang="en-US" altLang="ru-RU" smtClean="0"/>
              <a:t>Четвертый уровень</a:t>
            </a:r>
          </a:p>
          <a:p>
            <a:pPr lvl="4"/>
            <a:r>
              <a:rPr lang="en-US"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endParaRPr lang="en-US" alt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alt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72AB4A55-E087-4AB7-B2A4-28B0F98C8057}" type="slidenum">
              <a:rPr lang="en-US" altLang="ru-RU">
                <a:solidFill>
                  <a:srgbClr val="000000"/>
                </a:solidFill>
              </a:rPr>
              <a:pPr defTabSz="914400" fontAlgn="base">
                <a:spcBef>
                  <a:spcPct val="0"/>
                </a:spcBef>
                <a:spcAft>
                  <a:spcPct val="0"/>
                </a:spcAft>
              </a:pPr>
              <a:t>‹#›</a:t>
            </a:fld>
            <a:endParaRPr lang="en-US" altLang="ru-RU">
              <a:solidFill>
                <a:srgbClr val="000000"/>
              </a:solidFill>
            </a:endParaRPr>
          </a:p>
        </p:txBody>
      </p:sp>
    </p:spTree>
    <p:extLst>
      <p:ext uri="{BB962C8B-B14F-4D97-AF65-F5344CB8AC3E}">
        <p14:creationId xmlns:p14="http://schemas.microsoft.com/office/powerpoint/2010/main" val="1584476390"/>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Lst>
  <p:hf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smtClean="0"/>
              <a:t>Образец текста</a:t>
            </a:r>
          </a:p>
          <a:p>
            <a:pPr lvl="1"/>
            <a:r>
              <a:rPr lang="en-US" altLang="ru-RU" smtClean="0"/>
              <a:t>Второй уровень</a:t>
            </a:r>
          </a:p>
          <a:p>
            <a:pPr lvl="2"/>
            <a:r>
              <a:rPr lang="en-US" altLang="ru-RU" smtClean="0"/>
              <a:t>Третий уровень</a:t>
            </a:r>
          </a:p>
          <a:p>
            <a:pPr lvl="3"/>
            <a:r>
              <a:rPr lang="en-US" altLang="ru-RU" smtClean="0"/>
              <a:t>Четвертый уровень</a:t>
            </a:r>
          </a:p>
          <a:p>
            <a:pPr lvl="4"/>
            <a:r>
              <a:rPr lang="en-US"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endParaRPr lang="en-US" alt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alt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72AB4A55-E087-4AB7-B2A4-28B0F98C8057}" type="slidenum">
              <a:rPr lang="en-US" altLang="ru-RU">
                <a:solidFill>
                  <a:srgbClr val="000000"/>
                </a:solidFill>
              </a:rPr>
              <a:pPr defTabSz="914400" fontAlgn="base">
                <a:spcBef>
                  <a:spcPct val="0"/>
                </a:spcBef>
                <a:spcAft>
                  <a:spcPct val="0"/>
                </a:spcAft>
              </a:pPr>
              <a:t>‹#›</a:t>
            </a:fld>
            <a:endParaRPr lang="en-US" altLang="ru-RU">
              <a:solidFill>
                <a:srgbClr val="000000"/>
              </a:solidFill>
            </a:endParaRPr>
          </a:p>
        </p:txBody>
      </p:sp>
    </p:spTree>
    <p:extLst>
      <p:ext uri="{BB962C8B-B14F-4D97-AF65-F5344CB8AC3E}">
        <p14:creationId xmlns:p14="http://schemas.microsoft.com/office/powerpoint/2010/main" val="1435516459"/>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 id="2147483941" r:id="rId12"/>
  </p:sldLayoutIdLst>
  <p:hf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60900558-6804-4488-B4F3-2CB2376D10B0}" type="datetime1">
              <a:rPr lang="en-GB" smtClean="0">
                <a:solidFill>
                  <a:prstClr val="black">
                    <a:tint val="75000"/>
                  </a:prstClr>
                </a:solidFill>
              </a:rPr>
              <a:pPr defTabSz="685800"/>
              <a:t>05/02/2018</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3B890802-086F-400D-8224-0B802FCC525D}" type="slidenum">
              <a:rPr lang="en-GB" smtClean="0">
                <a:solidFill>
                  <a:prstClr val="black">
                    <a:tint val="75000"/>
                  </a:prstClr>
                </a:solidFill>
              </a:rPr>
              <a:pPr defTabSz="685800"/>
              <a:t>‹#›</a:t>
            </a:fld>
            <a:endParaRPr lang="en-GB">
              <a:solidFill>
                <a:prstClr val="black">
                  <a:tint val="75000"/>
                </a:prstClr>
              </a:solidFill>
            </a:endParaRPr>
          </a:p>
        </p:txBody>
      </p:sp>
    </p:spTree>
    <p:extLst>
      <p:ext uri="{BB962C8B-B14F-4D97-AF65-F5344CB8AC3E}">
        <p14:creationId xmlns:p14="http://schemas.microsoft.com/office/powerpoint/2010/main" val="794733716"/>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D8BD707-D9CF-40AE-B4C6-C98DA3205C09}" type="datetimeFigureOut">
              <a:rPr lang="en-US" smtClean="0">
                <a:solidFill>
                  <a:prstClr val="black">
                    <a:tint val="75000"/>
                  </a:prstClr>
                </a:solidFill>
              </a:rPr>
              <a:pPr defTabSz="91440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6F15528-21DE-4FAA-801E-634DDDAF4B2B}"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1883393875"/>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414933F0-7DC9-4EEF-A9FE-EC89C4BDD8B5}" type="datetime1">
              <a:rPr lang="en-US" smtClean="0">
                <a:solidFill>
                  <a:prstClr val="black">
                    <a:tint val="75000"/>
                  </a:prstClr>
                </a:solidFill>
              </a:rPr>
              <a:pPr defTabSz="91440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6EB63B1-C1B0-4798-9B94-069408A6CCC5}"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139857652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D8BD707-D9CF-40AE-B4C6-C98DA3205C09}" type="datetimeFigureOut">
              <a:rPr lang="en-US" smtClean="0">
                <a:solidFill>
                  <a:prstClr val="black">
                    <a:tint val="75000"/>
                  </a:prstClr>
                </a:solidFill>
              </a:rPr>
              <a:pPr defTabSz="68580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B6F15528-21DE-4FAA-801E-634DDDAF4B2B}"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100137202"/>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D8BD707-D9CF-40AE-B4C6-C98DA3205C09}" type="datetimeFigureOut">
              <a:rPr lang="en-US" smtClean="0">
                <a:solidFill>
                  <a:prstClr val="black">
                    <a:tint val="75000"/>
                  </a:prstClr>
                </a:solidFill>
              </a:rPr>
              <a:pPr defTabSz="68580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B6F15528-21DE-4FAA-801E-634DDDAF4B2B}"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51882676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D8BD707-D9CF-40AE-B4C6-C98DA3205C09}" type="datetimeFigureOut">
              <a:rPr lang="en-US" smtClean="0">
                <a:solidFill>
                  <a:prstClr val="black">
                    <a:tint val="75000"/>
                  </a:prstClr>
                </a:solidFill>
              </a:rPr>
              <a:pPr defTabSz="68580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B6F15528-21DE-4FAA-801E-634DDDAF4B2B}"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461355210"/>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414933F0-7DC9-4EEF-A9FE-EC89C4BDD8B5}" type="datetime1">
              <a:rPr lang="en-US" smtClean="0">
                <a:solidFill>
                  <a:prstClr val="black">
                    <a:tint val="75000"/>
                  </a:prstClr>
                </a:solidFill>
              </a:rPr>
              <a:pPr defTabSz="91440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6EB63B1-C1B0-4798-9B94-069408A6CCC5}"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1771785097"/>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B8E071-F249-8449-8F74-64541468A8E5}" type="datetime1">
              <a:rPr lang="it-IT" smtClean="0"/>
              <a:t>05/02/18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M. Boscolo, FCCWEEK17, Berlin</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9CB66-4DFE-1A43-B1C9-C8A3A55EACA0}" type="slidenum">
              <a:rPr lang="en-US" smtClean="0"/>
              <a:t>‹#›</a:t>
            </a:fld>
            <a:endParaRPr lang="en-US"/>
          </a:p>
        </p:txBody>
      </p:sp>
    </p:spTree>
    <p:extLst>
      <p:ext uri="{BB962C8B-B14F-4D97-AF65-F5344CB8AC3E}">
        <p14:creationId xmlns:p14="http://schemas.microsoft.com/office/powerpoint/2010/main" val="1249178163"/>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771"/>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B8E071-F249-8449-8F74-64541468A8E5}" type="datetime1">
              <a:rPr lang="it-IT" smtClean="0">
                <a:solidFill>
                  <a:prstClr val="black">
                    <a:tint val="75000"/>
                  </a:prstClr>
                </a:solidFill>
              </a:rPr>
              <a:pPr/>
              <a:t>05/02/18</a:t>
            </a:fld>
            <a:endParaRPr lang="en-US">
              <a:solidFill>
                <a:prstClr val="black">
                  <a:tint val="75000"/>
                </a:prstClr>
              </a:solidFill>
            </a:endParaRPr>
          </a:p>
        </p:txBody>
      </p:sp>
      <p:sp>
        <p:nvSpPr>
          <p:cNvPr id="5" name="Footer Placeholder 4"/>
          <p:cNvSpPr>
            <a:spLocks noGrp="1"/>
          </p:cNvSpPr>
          <p:nvPr>
            <p:ph type="ftr" sz="quarter" idx="3"/>
          </p:nvPr>
        </p:nvSpPr>
        <p:spPr>
          <a:xfrm>
            <a:off x="3124200" y="6505167"/>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M. Boscolo, FCCWEEK17, Berlin</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9CB66-4DFE-1A43-B1C9-C8A3A55EAC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4495236"/>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Lst>
  <p:hf sldNum="0" hdr="0" ftr="0" dt="0"/>
  <p:txStyles>
    <p:titleStyle>
      <a:lvl1pPr algn="ctr" defTabSz="457178" rtl="0" eaLnBrk="1" latinLnBrk="0" hangingPunct="1">
        <a:spcBef>
          <a:spcPct val="0"/>
        </a:spcBef>
        <a:buNone/>
        <a:defRPr sz="3600" kern="1200">
          <a:solidFill>
            <a:srgbClr val="FF0000"/>
          </a:solidFill>
          <a:latin typeface="+mj-lt"/>
          <a:ea typeface="+mj-ea"/>
          <a:cs typeface="+mj-cs"/>
        </a:defRPr>
      </a:lvl1pPr>
    </p:titleStyle>
    <p:bodyStyle>
      <a:lvl1pPr marL="342882" indent="-342882" algn="l" defTabSz="457178" rtl="0" eaLnBrk="1" latinLnBrk="0" hangingPunct="1">
        <a:spcBef>
          <a:spcPct val="20000"/>
        </a:spcBef>
        <a:buFont typeface="Arial"/>
        <a:buChar char="•"/>
        <a:defRPr sz="24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2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20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14933F0-7DC9-4EEF-A9FE-EC89C4BDD8B5}" type="datetime1">
              <a:rPr lang="en-US" smtClean="0">
                <a:solidFill>
                  <a:prstClr val="black">
                    <a:tint val="75000"/>
                  </a:prstClr>
                </a:solidFill>
              </a:rPr>
              <a:pPr defTabSz="1219170"/>
              <a:t>2/5/18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B6EB63B1-C1B0-4798-9B94-069408A6CCC5}" type="slidenum">
              <a:rPr lang="en-US" smtClean="0">
                <a:solidFill>
                  <a:prstClr val="black">
                    <a:tint val="75000"/>
                  </a:prstClr>
                </a:solidFill>
              </a:rPr>
              <a:pPr defTabSz="1219170"/>
              <a:t>‹#›</a:t>
            </a:fld>
            <a:endParaRPr lang="en-US">
              <a:solidFill>
                <a:prstClr val="black">
                  <a:tint val="75000"/>
                </a:prstClr>
              </a:solidFill>
            </a:endParaRPr>
          </a:p>
        </p:txBody>
      </p:sp>
    </p:spTree>
    <p:extLst>
      <p:ext uri="{BB962C8B-B14F-4D97-AF65-F5344CB8AC3E}">
        <p14:creationId xmlns:p14="http://schemas.microsoft.com/office/powerpoint/2010/main" val="255988043"/>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1.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g"/><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116.xml"/><Relationship Id="rId2"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1.xml"/><Relationship Id="rId2" Type="http://schemas.openxmlformats.org/officeDocument/2006/relationships/notesSlide" Target="../notesSlides/notesSlide2.xml"/><Relationship Id="rId3"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image" Target="../media/image31.png"/><Relationship Id="rId3" Type="http://schemas.openxmlformats.org/officeDocument/2006/relationships/image" Target="../media/image3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image" Target="../media/image33.jpeg"/><Relationship Id="rId3" Type="http://schemas.openxmlformats.org/officeDocument/2006/relationships/image" Target="../media/image3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1.xml"/><Relationship Id="rId2" Type="http://schemas.openxmlformats.org/officeDocument/2006/relationships/notesSlide" Target="../notesSlides/notesSlide3.xml"/><Relationship Id="rId3" Type="http://schemas.openxmlformats.org/officeDocument/2006/relationships/image" Target="../media/image35.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0.xml"/><Relationship Id="rId2" Type="http://schemas.openxmlformats.org/officeDocument/2006/relationships/image" Target="../media/image5.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3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3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9.png"/><Relationship Id="rId3" Type="http://schemas.openxmlformats.org/officeDocument/2006/relationships/image" Target="../media/image4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6.xml"/><Relationship Id="rId2" Type="http://schemas.openxmlformats.org/officeDocument/2006/relationships/image" Target="../media/image6.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9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7.xml"/><Relationship Id="rId2" Type="http://schemas.openxmlformats.org/officeDocument/2006/relationships/image" Target="../media/image6.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55071"/>
            <a:ext cx="7772400" cy="1324287"/>
          </a:xfrm>
          <a:solidFill>
            <a:srgbClr val="E3EDFA"/>
          </a:solidFill>
        </p:spPr>
        <p:txBody>
          <a:bodyPr>
            <a:normAutofit fontScale="90000"/>
          </a:bodyPr>
          <a:lstStyle/>
          <a:p>
            <a:r>
              <a:rPr lang="en-US" sz="3200" b="1" dirty="0"/>
              <a:t>FCC-</a:t>
            </a:r>
            <a:r>
              <a:rPr lang="en-US" sz="3200" b="1" dirty="0" err="1"/>
              <a:t>ee</a:t>
            </a:r>
            <a:r>
              <a:rPr lang="en-US" sz="3200" b="1" dirty="0"/>
              <a:t> MDI design </a:t>
            </a:r>
            <a:br>
              <a:rPr lang="en-US" sz="3200" b="1" dirty="0"/>
            </a:br>
            <a:r>
              <a:rPr lang="en-US" sz="3200" b="1" dirty="0"/>
              <a:t>as outcome of the first week of MDI workshop</a:t>
            </a:r>
            <a:br>
              <a:rPr lang="en-US" sz="3200" b="1" dirty="0"/>
            </a:br>
            <a:r>
              <a:rPr lang="en-US" sz="3200" b="1" dirty="0"/>
              <a:t>and goal of this week workshop</a:t>
            </a:r>
          </a:p>
        </p:txBody>
      </p:sp>
      <p:sp>
        <p:nvSpPr>
          <p:cNvPr id="15" name="Subtitle 2"/>
          <p:cNvSpPr txBox="1">
            <a:spLocks/>
          </p:cNvSpPr>
          <p:nvPr/>
        </p:nvSpPr>
        <p:spPr>
          <a:xfrm>
            <a:off x="1225905" y="-1610636"/>
            <a:ext cx="6124864" cy="1314450"/>
          </a:xfrm>
          <a:prstGeom prst="rect">
            <a:avLst/>
          </a:prstGeom>
        </p:spPr>
        <p:txBody>
          <a:bodyPr vert="horz" lIns="68580" tIns="34290" rIns="68580" bIns="3429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GB" sz="2400" dirty="0">
              <a:solidFill>
                <a:srgbClr val="FF0000"/>
              </a:solidFill>
            </a:endParaRPr>
          </a:p>
        </p:txBody>
      </p:sp>
      <p:sp>
        <p:nvSpPr>
          <p:cNvPr id="8" name="TextBox 7"/>
          <p:cNvSpPr txBox="1"/>
          <p:nvPr/>
        </p:nvSpPr>
        <p:spPr>
          <a:xfrm>
            <a:off x="1225905" y="6164472"/>
            <a:ext cx="6868883" cy="530915"/>
          </a:xfrm>
          <a:prstGeom prst="rect">
            <a:avLst/>
          </a:prstGeom>
          <a:noFill/>
        </p:spPr>
        <p:txBody>
          <a:bodyPr wrap="square" rtlCol="0">
            <a:spAutoFit/>
          </a:bodyPr>
          <a:lstStyle/>
          <a:p>
            <a:pPr algn="ctr"/>
            <a:r>
              <a:rPr lang="en-US" sz="1500" dirty="0">
                <a:solidFill>
                  <a:srgbClr val="0000FF"/>
                </a:solidFill>
              </a:rPr>
              <a:t>Workshop on the mechanical optimization of the FCC-</a:t>
            </a:r>
            <a:r>
              <a:rPr lang="en-US" sz="1500" dirty="0" err="1">
                <a:solidFill>
                  <a:srgbClr val="0000FF"/>
                </a:solidFill>
              </a:rPr>
              <a:t>ee</a:t>
            </a:r>
            <a:r>
              <a:rPr lang="en-US" sz="1500" dirty="0">
                <a:solidFill>
                  <a:srgbClr val="0000FF"/>
                </a:solidFill>
              </a:rPr>
              <a:t> MDI</a:t>
            </a:r>
            <a:endParaRPr lang="en-GB" sz="1500" dirty="0">
              <a:solidFill>
                <a:srgbClr val="0000FF"/>
              </a:solidFill>
            </a:endParaRPr>
          </a:p>
          <a:p>
            <a:pPr algn="ctr"/>
            <a:r>
              <a:rPr lang="en-GB" sz="1350" dirty="0">
                <a:solidFill>
                  <a:srgbClr val="0000FF"/>
                </a:solidFill>
              </a:rPr>
              <a:t>January 30- February 9 2018, CERN</a:t>
            </a:r>
          </a:p>
        </p:txBody>
      </p:sp>
      <p:sp>
        <p:nvSpPr>
          <p:cNvPr id="13" name="TextBox 12"/>
          <p:cNvSpPr txBox="1"/>
          <p:nvPr/>
        </p:nvSpPr>
        <p:spPr>
          <a:xfrm>
            <a:off x="3889473" y="4374294"/>
            <a:ext cx="1365054" cy="400110"/>
          </a:xfrm>
          <a:prstGeom prst="rect">
            <a:avLst/>
          </a:prstGeom>
          <a:noFill/>
        </p:spPr>
        <p:txBody>
          <a:bodyPr wrap="none" rtlCol="0">
            <a:spAutoFit/>
          </a:bodyPr>
          <a:lstStyle/>
          <a:p>
            <a:pPr algn="ctr"/>
            <a:r>
              <a:rPr lang="en-US" sz="2000" b="1" dirty="0">
                <a:solidFill>
                  <a:srgbClr val="002060"/>
                </a:solidFill>
              </a:rPr>
              <a:t>M. </a:t>
            </a:r>
            <a:r>
              <a:rPr lang="en-US" sz="2000" b="1" dirty="0" err="1">
                <a:solidFill>
                  <a:srgbClr val="002060"/>
                </a:solidFill>
              </a:rPr>
              <a:t>Boscolo</a:t>
            </a:r>
            <a:endParaRPr lang="en-US" sz="2000" b="1" dirty="0">
              <a:solidFill>
                <a:srgbClr val="002060"/>
              </a:solidFill>
            </a:endParaRPr>
          </a:p>
        </p:txBody>
      </p:sp>
      <p:sp>
        <p:nvSpPr>
          <p:cNvPr id="6" name="TextBox 5"/>
          <p:cNvSpPr txBox="1"/>
          <p:nvPr/>
        </p:nvSpPr>
        <p:spPr>
          <a:xfrm>
            <a:off x="955720" y="4967940"/>
            <a:ext cx="7232557" cy="707886"/>
          </a:xfrm>
          <a:prstGeom prst="rect">
            <a:avLst/>
          </a:prstGeom>
          <a:noFill/>
        </p:spPr>
        <p:txBody>
          <a:bodyPr wrap="none" rtlCol="0">
            <a:spAutoFit/>
          </a:bodyPr>
          <a:lstStyle/>
          <a:p>
            <a:pPr algn="ctr"/>
            <a:r>
              <a:rPr lang="en-US" sz="2000" dirty="0" smtClean="0"/>
              <a:t>Thanks to all participants for inputs and discussions </a:t>
            </a:r>
          </a:p>
          <a:p>
            <a:pPr algn="ctr"/>
            <a:r>
              <a:rPr lang="en-US" sz="2000" dirty="0" smtClean="0"/>
              <a:t>my slides are based on last weeks presentations, more details there</a:t>
            </a:r>
            <a:endParaRPr lang="en-US" sz="2000" dirty="0"/>
          </a:p>
        </p:txBody>
      </p:sp>
    </p:spTree>
    <p:extLst>
      <p:ext uri="{BB962C8B-B14F-4D97-AF65-F5344CB8AC3E}">
        <p14:creationId xmlns:p14="http://schemas.microsoft.com/office/powerpoint/2010/main" val="4065659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1734" y="-22307"/>
            <a:ext cx="6172200" cy="857250"/>
          </a:xfrm>
        </p:spPr>
        <p:txBody>
          <a:bodyPr>
            <a:normAutofit/>
          </a:bodyPr>
          <a:lstStyle/>
          <a:p>
            <a:r>
              <a:rPr lang="en-GB" sz="2800">
                <a:solidFill>
                  <a:srgbClr val="FF0000"/>
                </a:solidFill>
              </a:rPr>
              <a:t>The IR 3d view with magnets </a:t>
            </a:r>
            <a:endParaRPr lang="en-GB" sz="2800" dirty="0">
              <a:solidFill>
                <a:srgbClr val="FF0000"/>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8107" y="1849599"/>
            <a:ext cx="7879455" cy="2640349"/>
          </a:xfrm>
          <a:prstGeom prst="rect">
            <a:avLst/>
          </a:prstGeom>
        </p:spPr>
      </p:pic>
      <p:sp>
        <p:nvSpPr>
          <p:cNvPr id="10" name="TextBox 9"/>
          <p:cNvSpPr txBox="1"/>
          <p:nvPr/>
        </p:nvSpPr>
        <p:spPr>
          <a:xfrm rot="21271079">
            <a:off x="3452690" y="3458945"/>
            <a:ext cx="763679" cy="369332"/>
          </a:xfrm>
          <a:prstGeom prst="rect">
            <a:avLst/>
          </a:prstGeom>
          <a:noFill/>
          <a:ln w="57150">
            <a:noFill/>
          </a:ln>
        </p:spPr>
        <p:txBody>
          <a:bodyPr wrap="square" rtlCol="0">
            <a:spAutoFit/>
          </a:bodyPr>
          <a:lstStyle/>
          <a:p>
            <a:pPr defTabSz="685800" eaLnBrk="0" fontAlgn="base" hangingPunct="0">
              <a:spcBef>
                <a:spcPct val="0"/>
              </a:spcBef>
              <a:spcAft>
                <a:spcPct val="0"/>
              </a:spcAft>
            </a:pPr>
            <a:r>
              <a:rPr lang="en-GB" sz="900" dirty="0">
                <a:latin typeface="Comic Sans MS" charset="0"/>
                <a:ea typeface="ＭＳ Ｐゴシック" charset="0"/>
              </a:rPr>
              <a:t>Luminosity counter</a:t>
            </a:r>
          </a:p>
        </p:txBody>
      </p:sp>
      <p:sp>
        <p:nvSpPr>
          <p:cNvPr id="14" name="TextBox 13"/>
          <p:cNvSpPr txBox="1"/>
          <p:nvPr/>
        </p:nvSpPr>
        <p:spPr>
          <a:xfrm rot="21137016">
            <a:off x="6691920" y="2614988"/>
            <a:ext cx="1283438" cy="246221"/>
          </a:xfrm>
          <a:prstGeom prst="rect">
            <a:avLst/>
          </a:prstGeom>
          <a:noFill/>
          <a:ln w="57150">
            <a:noFill/>
          </a:ln>
        </p:spPr>
        <p:txBody>
          <a:bodyPr wrap="square" rtlCol="0">
            <a:spAutoFit/>
          </a:bodyPr>
          <a:lstStyle/>
          <a:p>
            <a:pPr defTabSz="685800" eaLnBrk="0" fontAlgn="base" hangingPunct="0">
              <a:spcBef>
                <a:spcPct val="0"/>
              </a:spcBef>
              <a:spcAft>
                <a:spcPct val="0"/>
              </a:spcAft>
            </a:pPr>
            <a:r>
              <a:rPr lang="en-GB" sz="1000" b="1" dirty="0">
                <a:solidFill>
                  <a:prstClr val="black"/>
                </a:solidFill>
                <a:latin typeface="Comic Sans MS" charset="0"/>
                <a:ea typeface="ＭＳ Ｐゴシック" charset="0"/>
              </a:rPr>
              <a:t>Final focus quads</a:t>
            </a:r>
          </a:p>
        </p:txBody>
      </p:sp>
      <p:sp>
        <p:nvSpPr>
          <p:cNvPr id="31" name="Rectangle 30"/>
          <p:cNvSpPr/>
          <p:nvPr/>
        </p:nvSpPr>
        <p:spPr>
          <a:xfrm rot="21353298">
            <a:off x="6412036" y="2233638"/>
            <a:ext cx="1572482" cy="307777"/>
          </a:xfrm>
          <a:prstGeom prst="rect">
            <a:avLst/>
          </a:prstGeom>
        </p:spPr>
        <p:txBody>
          <a:bodyPr wrap="none">
            <a:spAutoFit/>
          </a:bodyPr>
          <a:lstStyle/>
          <a:p>
            <a:pPr defTabSz="685800" eaLnBrk="0" fontAlgn="base" hangingPunct="0">
              <a:spcBef>
                <a:spcPct val="0"/>
              </a:spcBef>
              <a:spcAft>
                <a:spcPct val="0"/>
              </a:spcAft>
            </a:pPr>
            <a:r>
              <a:rPr lang="en-GB" sz="1400" b="1">
                <a:solidFill>
                  <a:srgbClr val="000080"/>
                </a:solidFill>
                <a:ea typeface="ＭＳ Ｐゴシック" charset="0"/>
              </a:rPr>
              <a:t>screening solenoid</a:t>
            </a:r>
            <a:endParaRPr lang="en-GB" sz="1400" b="1" dirty="0">
              <a:solidFill>
                <a:srgbClr val="000080"/>
              </a:solidFill>
              <a:ea typeface="ＭＳ Ｐゴシック" charset="0"/>
            </a:endParaRPr>
          </a:p>
        </p:txBody>
      </p:sp>
      <p:sp>
        <p:nvSpPr>
          <p:cNvPr id="34" name="Rectangle 33"/>
          <p:cNvSpPr/>
          <p:nvPr/>
        </p:nvSpPr>
        <p:spPr>
          <a:xfrm rot="21253523">
            <a:off x="4108100" y="3132914"/>
            <a:ext cx="1778051" cy="276999"/>
          </a:xfrm>
          <a:prstGeom prst="rect">
            <a:avLst/>
          </a:prstGeom>
        </p:spPr>
        <p:txBody>
          <a:bodyPr wrap="none">
            <a:spAutoFit/>
          </a:bodyPr>
          <a:lstStyle/>
          <a:p>
            <a:pPr defTabSz="685800" eaLnBrk="0" fontAlgn="base" hangingPunct="0">
              <a:spcBef>
                <a:spcPct val="0"/>
              </a:spcBef>
              <a:spcAft>
                <a:spcPct val="0"/>
              </a:spcAft>
            </a:pPr>
            <a:r>
              <a:rPr lang="en-GB" sz="1200">
                <a:solidFill>
                  <a:schemeClr val="bg1"/>
                </a:solidFill>
                <a:latin typeface="Comic Sans MS" charset="0"/>
                <a:ea typeface="ＭＳ Ｐゴシック" charset="0"/>
              </a:rPr>
              <a:t>Compensating solenoid</a:t>
            </a:r>
            <a:endParaRPr lang="en-GB" sz="1200" dirty="0">
              <a:solidFill>
                <a:schemeClr val="bg1"/>
              </a:solidFill>
              <a:latin typeface="Comic Sans MS" charset="0"/>
              <a:ea typeface="ＭＳ Ｐゴシック" charset="0"/>
            </a:endParaRPr>
          </a:p>
        </p:txBody>
      </p:sp>
      <p:cxnSp>
        <p:nvCxnSpPr>
          <p:cNvPr id="36" name="Straight Arrow Connector 35"/>
          <p:cNvCxnSpPr/>
          <p:nvPr/>
        </p:nvCxnSpPr>
        <p:spPr>
          <a:xfrm flipV="1">
            <a:off x="3720975" y="3944482"/>
            <a:ext cx="486341" cy="543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rot="21256001">
            <a:off x="3683997" y="3741813"/>
            <a:ext cx="506870" cy="307777"/>
          </a:xfrm>
          <a:prstGeom prst="rect">
            <a:avLst/>
          </a:prstGeom>
          <a:noFill/>
        </p:spPr>
        <p:txBody>
          <a:bodyPr wrap="none" rtlCol="0">
            <a:spAutoFit/>
          </a:bodyPr>
          <a:lstStyle/>
          <a:p>
            <a:pPr algn="ctr"/>
            <a:r>
              <a:rPr lang="en-US" sz="1400" b="1" dirty="0"/>
              <a:t>0.19</a:t>
            </a:r>
          </a:p>
        </p:txBody>
      </p:sp>
      <p:cxnSp>
        <p:nvCxnSpPr>
          <p:cNvPr id="38" name="Straight Arrow Connector 37"/>
          <p:cNvCxnSpPr/>
          <p:nvPr/>
        </p:nvCxnSpPr>
        <p:spPr>
          <a:xfrm flipV="1">
            <a:off x="4280778" y="3772199"/>
            <a:ext cx="1540601" cy="15267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8437831" y="3271412"/>
            <a:ext cx="416459" cy="664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rot="20875882">
            <a:off x="8407977" y="3055795"/>
            <a:ext cx="461986" cy="276999"/>
          </a:xfrm>
          <a:prstGeom prst="rect">
            <a:avLst/>
          </a:prstGeom>
          <a:noFill/>
          <a:ln>
            <a:noFill/>
          </a:ln>
        </p:spPr>
        <p:txBody>
          <a:bodyPr wrap="none" rtlCol="0">
            <a:spAutoFit/>
          </a:bodyPr>
          <a:lstStyle/>
          <a:p>
            <a:r>
              <a:rPr lang="en-US" sz="1200"/>
              <a:t>z(m)</a:t>
            </a:r>
          </a:p>
        </p:txBody>
      </p:sp>
      <p:sp>
        <p:nvSpPr>
          <p:cNvPr id="48" name="TextBox 47"/>
          <p:cNvSpPr txBox="1"/>
          <p:nvPr/>
        </p:nvSpPr>
        <p:spPr>
          <a:xfrm>
            <a:off x="778599" y="2204818"/>
            <a:ext cx="470000" cy="276999"/>
          </a:xfrm>
          <a:prstGeom prst="rect">
            <a:avLst/>
          </a:prstGeom>
          <a:noFill/>
        </p:spPr>
        <p:txBody>
          <a:bodyPr wrap="none" rtlCol="0">
            <a:spAutoFit/>
          </a:bodyPr>
          <a:lstStyle/>
          <a:p>
            <a:r>
              <a:rPr lang="en-US" sz="1200"/>
              <a:t>y(m)</a:t>
            </a:r>
          </a:p>
        </p:txBody>
      </p:sp>
      <p:sp>
        <p:nvSpPr>
          <p:cNvPr id="49" name="TextBox 48"/>
          <p:cNvSpPr txBox="1"/>
          <p:nvPr/>
        </p:nvSpPr>
        <p:spPr>
          <a:xfrm>
            <a:off x="487378" y="3896309"/>
            <a:ext cx="470000" cy="276999"/>
          </a:xfrm>
          <a:prstGeom prst="rect">
            <a:avLst/>
          </a:prstGeom>
          <a:noFill/>
        </p:spPr>
        <p:txBody>
          <a:bodyPr wrap="none" rtlCol="0">
            <a:spAutoFit/>
          </a:bodyPr>
          <a:lstStyle/>
          <a:p>
            <a:r>
              <a:rPr lang="en-US" sz="1200" dirty="0"/>
              <a:t>x(m)</a:t>
            </a:r>
          </a:p>
        </p:txBody>
      </p:sp>
      <p:sp>
        <p:nvSpPr>
          <p:cNvPr id="50" name="TextBox 49"/>
          <p:cNvSpPr txBox="1"/>
          <p:nvPr/>
        </p:nvSpPr>
        <p:spPr>
          <a:xfrm rot="21256001">
            <a:off x="4478638" y="3635425"/>
            <a:ext cx="1145616" cy="307777"/>
          </a:xfrm>
          <a:prstGeom prst="rect">
            <a:avLst/>
          </a:prstGeom>
          <a:noFill/>
        </p:spPr>
        <p:txBody>
          <a:bodyPr wrap="square" rtlCol="0">
            <a:spAutoFit/>
          </a:bodyPr>
          <a:lstStyle/>
          <a:p>
            <a:pPr algn="ctr"/>
            <a:r>
              <a:rPr lang="en-US" sz="1400" b="1" dirty="0"/>
              <a:t>0.76</a:t>
            </a:r>
          </a:p>
        </p:txBody>
      </p:sp>
      <p:cxnSp>
        <p:nvCxnSpPr>
          <p:cNvPr id="51" name="Straight Arrow Connector 50"/>
          <p:cNvCxnSpPr/>
          <p:nvPr/>
        </p:nvCxnSpPr>
        <p:spPr>
          <a:xfrm flipV="1">
            <a:off x="6026588" y="3432347"/>
            <a:ext cx="2357537" cy="29162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291941" y="2669818"/>
            <a:ext cx="263214" cy="276999"/>
          </a:xfrm>
          <a:prstGeom prst="rect">
            <a:avLst/>
          </a:prstGeom>
          <a:noFill/>
        </p:spPr>
        <p:txBody>
          <a:bodyPr wrap="none" rtlCol="0">
            <a:spAutoFit/>
          </a:bodyPr>
          <a:lstStyle/>
          <a:p>
            <a:r>
              <a:rPr lang="en-US" sz="1200"/>
              <a:t>1</a:t>
            </a:r>
          </a:p>
        </p:txBody>
      </p:sp>
      <p:sp>
        <p:nvSpPr>
          <p:cNvPr id="53" name="TextBox 52"/>
          <p:cNvSpPr txBox="1"/>
          <p:nvPr/>
        </p:nvSpPr>
        <p:spPr>
          <a:xfrm>
            <a:off x="3571085" y="2550616"/>
            <a:ext cx="458780" cy="276999"/>
          </a:xfrm>
          <a:prstGeom prst="rect">
            <a:avLst/>
          </a:prstGeom>
          <a:noFill/>
        </p:spPr>
        <p:txBody>
          <a:bodyPr wrap="none" rtlCol="0">
            <a:spAutoFit/>
          </a:bodyPr>
          <a:lstStyle/>
          <a:p>
            <a:r>
              <a:rPr lang="en-US" sz="1200"/>
              <a:t>1.19</a:t>
            </a:r>
          </a:p>
        </p:txBody>
      </p:sp>
      <p:sp>
        <p:nvSpPr>
          <p:cNvPr id="54" name="TextBox 53"/>
          <p:cNvSpPr txBox="1"/>
          <p:nvPr/>
        </p:nvSpPr>
        <p:spPr>
          <a:xfrm>
            <a:off x="3931712" y="2440465"/>
            <a:ext cx="458780" cy="276999"/>
          </a:xfrm>
          <a:prstGeom prst="rect">
            <a:avLst/>
          </a:prstGeom>
          <a:noFill/>
        </p:spPr>
        <p:txBody>
          <a:bodyPr wrap="none" rtlCol="0">
            <a:spAutoFit/>
          </a:bodyPr>
          <a:lstStyle/>
          <a:p>
            <a:r>
              <a:rPr lang="en-US" sz="1200"/>
              <a:t>1.25</a:t>
            </a:r>
            <a:endParaRPr lang="en-US" sz="1200" dirty="0"/>
          </a:p>
        </p:txBody>
      </p:sp>
      <p:sp>
        <p:nvSpPr>
          <p:cNvPr id="55" name="TextBox 54"/>
          <p:cNvSpPr txBox="1"/>
          <p:nvPr/>
        </p:nvSpPr>
        <p:spPr>
          <a:xfrm>
            <a:off x="5333491" y="2158307"/>
            <a:ext cx="458780" cy="276999"/>
          </a:xfrm>
          <a:prstGeom prst="rect">
            <a:avLst/>
          </a:prstGeom>
          <a:noFill/>
        </p:spPr>
        <p:txBody>
          <a:bodyPr wrap="none" rtlCol="0">
            <a:spAutoFit/>
          </a:bodyPr>
          <a:lstStyle/>
          <a:p>
            <a:r>
              <a:rPr lang="en-US" sz="1200" dirty="0"/>
              <a:t>2.01</a:t>
            </a:r>
          </a:p>
        </p:txBody>
      </p:sp>
      <p:sp>
        <p:nvSpPr>
          <p:cNvPr id="56" name="TextBox 55"/>
          <p:cNvSpPr txBox="1"/>
          <p:nvPr/>
        </p:nvSpPr>
        <p:spPr>
          <a:xfrm rot="21256001">
            <a:off x="6667537" y="3332583"/>
            <a:ext cx="1145616" cy="307777"/>
          </a:xfrm>
          <a:prstGeom prst="rect">
            <a:avLst/>
          </a:prstGeom>
          <a:noFill/>
        </p:spPr>
        <p:txBody>
          <a:bodyPr wrap="square" rtlCol="0">
            <a:spAutoFit/>
          </a:bodyPr>
          <a:lstStyle/>
          <a:p>
            <a:pPr algn="ctr"/>
            <a:r>
              <a:rPr lang="en-US" sz="1400" b="1" dirty="0"/>
              <a:t>1.84</a:t>
            </a:r>
          </a:p>
        </p:txBody>
      </p:sp>
      <p:sp>
        <p:nvSpPr>
          <p:cNvPr id="58" name="TextBox 57"/>
          <p:cNvSpPr txBox="1"/>
          <p:nvPr/>
        </p:nvSpPr>
        <p:spPr>
          <a:xfrm>
            <a:off x="5694118" y="2156805"/>
            <a:ext cx="458780" cy="276999"/>
          </a:xfrm>
          <a:prstGeom prst="rect">
            <a:avLst/>
          </a:prstGeom>
          <a:noFill/>
        </p:spPr>
        <p:txBody>
          <a:bodyPr wrap="none" rtlCol="0">
            <a:spAutoFit/>
          </a:bodyPr>
          <a:lstStyle/>
          <a:p>
            <a:r>
              <a:rPr lang="en-US" sz="1200" dirty="0"/>
              <a:t>2.16</a:t>
            </a:r>
          </a:p>
        </p:txBody>
      </p:sp>
      <p:sp>
        <p:nvSpPr>
          <p:cNvPr id="59" name="TextBox 58"/>
          <p:cNvSpPr txBox="1"/>
          <p:nvPr/>
        </p:nvSpPr>
        <p:spPr>
          <a:xfrm>
            <a:off x="8090061" y="1851515"/>
            <a:ext cx="263214" cy="276999"/>
          </a:xfrm>
          <a:prstGeom prst="rect">
            <a:avLst/>
          </a:prstGeom>
          <a:noFill/>
        </p:spPr>
        <p:txBody>
          <a:bodyPr wrap="none" rtlCol="0">
            <a:spAutoFit/>
          </a:bodyPr>
          <a:lstStyle/>
          <a:p>
            <a:r>
              <a:rPr lang="en-US" sz="1200" dirty="0"/>
              <a:t>4</a:t>
            </a:r>
          </a:p>
        </p:txBody>
      </p:sp>
      <p:sp>
        <p:nvSpPr>
          <p:cNvPr id="60" name="TextBox 59"/>
          <p:cNvSpPr txBox="1"/>
          <p:nvPr/>
        </p:nvSpPr>
        <p:spPr>
          <a:xfrm>
            <a:off x="5439112" y="4529006"/>
            <a:ext cx="3789054" cy="307777"/>
          </a:xfrm>
          <a:prstGeom prst="rect">
            <a:avLst/>
          </a:prstGeom>
          <a:noFill/>
        </p:spPr>
        <p:txBody>
          <a:bodyPr wrap="square" rtlCol="0">
            <a:spAutoFit/>
          </a:bodyPr>
          <a:lstStyle/>
          <a:p>
            <a:r>
              <a:rPr lang="en-US" sz="1400" dirty="0" smtClean="0">
                <a:solidFill>
                  <a:srgbClr val="002060"/>
                </a:solidFill>
              </a:rPr>
              <a:t>coordinates are from </a:t>
            </a:r>
            <a:r>
              <a:rPr lang="en-US" sz="1400" dirty="0">
                <a:solidFill>
                  <a:srgbClr val="002060"/>
                </a:solidFill>
              </a:rPr>
              <a:t>next slide </a:t>
            </a:r>
            <a:endParaRPr lang="en-US" sz="1400" dirty="0" smtClean="0">
              <a:solidFill>
                <a:srgbClr val="002060"/>
              </a:solidFill>
            </a:endParaRPr>
          </a:p>
        </p:txBody>
      </p:sp>
      <p:sp>
        <p:nvSpPr>
          <p:cNvPr id="61" name="TextBox 60"/>
          <p:cNvSpPr txBox="1"/>
          <p:nvPr/>
        </p:nvSpPr>
        <p:spPr>
          <a:xfrm rot="21282787">
            <a:off x="3684882" y="1960787"/>
            <a:ext cx="952440" cy="369332"/>
          </a:xfrm>
          <a:prstGeom prst="rect">
            <a:avLst/>
          </a:prstGeom>
          <a:noFill/>
        </p:spPr>
        <p:txBody>
          <a:bodyPr wrap="none" rtlCol="0">
            <a:spAutoFit/>
          </a:bodyPr>
          <a:lstStyle/>
          <a:p>
            <a:r>
              <a:rPr lang="en-US" b="1"/>
              <a:t>cryostat</a:t>
            </a:r>
          </a:p>
        </p:txBody>
      </p:sp>
      <p:sp>
        <p:nvSpPr>
          <p:cNvPr id="62" name="TextBox 61"/>
          <p:cNvSpPr txBox="1"/>
          <p:nvPr/>
        </p:nvSpPr>
        <p:spPr>
          <a:xfrm>
            <a:off x="270556" y="5634304"/>
            <a:ext cx="8113568" cy="830997"/>
          </a:xfrm>
          <a:prstGeom prst="rect">
            <a:avLst/>
          </a:prstGeom>
          <a:noFill/>
        </p:spPr>
        <p:txBody>
          <a:bodyPr wrap="none" rtlCol="0">
            <a:spAutoFit/>
          </a:bodyPr>
          <a:lstStyle/>
          <a:p>
            <a:pPr marL="285750" indent="-285750">
              <a:buFont typeface="Arial" charset="0"/>
              <a:buChar char="•"/>
            </a:pPr>
            <a:r>
              <a:rPr lang="en-US" sz="1600" dirty="0"/>
              <a:t>opening angle 140 </a:t>
            </a:r>
            <a:r>
              <a:rPr lang="en-US" sz="1600" dirty="0" err="1"/>
              <a:t>mrad</a:t>
            </a:r>
            <a:r>
              <a:rPr lang="en-US" sz="1600" dirty="0"/>
              <a:t> (as from 2017 design)</a:t>
            </a:r>
          </a:p>
          <a:p>
            <a:pPr marL="285750" indent="-285750">
              <a:buFont typeface="Arial" charset="0"/>
              <a:buChar char="•"/>
            </a:pPr>
            <a:r>
              <a:rPr lang="en-US" sz="1600" dirty="0"/>
              <a:t>drift chamber at z=2m with 150 </a:t>
            </a:r>
            <a:r>
              <a:rPr lang="en-US" sz="1600" dirty="0" err="1"/>
              <a:t>mrad</a:t>
            </a:r>
            <a:r>
              <a:rPr lang="en-US" sz="1600" dirty="0"/>
              <a:t> opening angle</a:t>
            </a:r>
          </a:p>
          <a:p>
            <a:pPr marL="285750" lvl="1" indent="-285750">
              <a:buFont typeface="Arial" charset="0"/>
              <a:buChar char="•"/>
            </a:pPr>
            <a:r>
              <a:rPr lang="en-GB" sz="1600" dirty="0"/>
              <a:t>detector solenoid dimensions  3.76m( inner radius) (outer radius 3.818m) × 4m (half-length)</a:t>
            </a:r>
            <a:endParaRPr lang="en-US" sz="1600" dirty="0"/>
          </a:p>
        </p:txBody>
      </p:sp>
      <p:sp>
        <p:nvSpPr>
          <p:cNvPr id="65" name="TextBox 64"/>
          <p:cNvSpPr txBox="1"/>
          <p:nvPr/>
        </p:nvSpPr>
        <p:spPr>
          <a:xfrm rot="21285288">
            <a:off x="5149562" y="4092982"/>
            <a:ext cx="1285416" cy="276999"/>
          </a:xfrm>
          <a:prstGeom prst="rect">
            <a:avLst/>
          </a:prstGeom>
          <a:noFill/>
        </p:spPr>
        <p:txBody>
          <a:bodyPr wrap="none" rtlCol="0">
            <a:spAutoFit/>
          </a:bodyPr>
          <a:lstStyle/>
          <a:p>
            <a:r>
              <a:rPr lang="en-US" sz="1200"/>
              <a:t>detector solenoid</a:t>
            </a:r>
          </a:p>
        </p:txBody>
      </p:sp>
      <p:cxnSp>
        <p:nvCxnSpPr>
          <p:cNvPr id="67" name="Straight Connector 66"/>
          <p:cNvCxnSpPr/>
          <p:nvPr/>
        </p:nvCxnSpPr>
        <p:spPr>
          <a:xfrm>
            <a:off x="5981323" y="3578160"/>
            <a:ext cx="421703" cy="69224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2917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AA1F6F97-169D-F440-9D54-3E99838F1AE8}" type="slidenum">
              <a:rPr lang="en-US" altLang="x-none"/>
              <a:pPr/>
              <a:t>11</a:t>
            </a:fld>
            <a:endParaRPr lang="en-US" altLang="x-none"/>
          </a:p>
        </p:txBody>
      </p:sp>
      <p:pic>
        <p:nvPicPr>
          <p:cNvPr id="78862"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3" y="896938"/>
            <a:ext cx="7375526" cy="5053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8851" name="Rectangle 3"/>
          <p:cNvSpPr>
            <a:spLocks noGrp="1" noChangeArrowheads="1"/>
          </p:cNvSpPr>
          <p:nvPr>
            <p:ph type="title"/>
          </p:nvPr>
        </p:nvSpPr>
        <p:spPr>
          <a:xfrm>
            <a:off x="457200" y="-26988"/>
            <a:ext cx="8229600" cy="796925"/>
          </a:xfrm>
        </p:spPr>
        <p:txBody>
          <a:bodyPr/>
          <a:lstStyle/>
          <a:p>
            <a:r>
              <a:rPr lang="en-US">
                <a:solidFill>
                  <a:srgbClr val="FF0000"/>
                </a:solidFill>
              </a:rPr>
              <a:t>Final Focus Magnets Layout</a:t>
            </a:r>
            <a:endParaRPr lang="en-US" altLang="x-none" dirty="0">
              <a:solidFill>
                <a:srgbClr val="FF0000"/>
              </a:solidFill>
            </a:endParaRPr>
          </a:p>
        </p:txBody>
      </p:sp>
      <p:sp>
        <p:nvSpPr>
          <p:cNvPr id="78852" name="AutoShape 4"/>
          <p:cNvSpPr>
            <a:spLocks noChangeArrowheads="1"/>
          </p:cNvSpPr>
          <p:nvPr/>
        </p:nvSpPr>
        <p:spPr bwMode="auto">
          <a:xfrm rot="5400000">
            <a:off x="1888332" y="2088356"/>
            <a:ext cx="2590800" cy="1169987"/>
          </a:xfrm>
          <a:custGeom>
            <a:avLst/>
            <a:gdLst>
              <a:gd name="G0" fmla="+- 3060 0 0"/>
              <a:gd name="G1" fmla="+- 21600 0 3060"/>
              <a:gd name="G2" fmla="*/ 3060 1 2"/>
              <a:gd name="G3" fmla="+- 21600 0 G2"/>
              <a:gd name="G4" fmla="+/ 3060 21600 2"/>
              <a:gd name="G5" fmla="+/ G1 0 2"/>
              <a:gd name="G6" fmla="*/ 21600 21600 3060"/>
              <a:gd name="G7" fmla="*/ G6 1 2"/>
              <a:gd name="G8" fmla="+- 21600 0 G7"/>
              <a:gd name="G9" fmla="*/ 21600 1 2"/>
              <a:gd name="G10" fmla="+- 3060 0 G9"/>
              <a:gd name="G11" fmla="?: G10 G8 0"/>
              <a:gd name="G12" fmla="?: G10 G7 21600"/>
              <a:gd name="T0" fmla="*/ 20070 w 21600"/>
              <a:gd name="T1" fmla="*/ 10800 h 21600"/>
              <a:gd name="T2" fmla="*/ 10800 w 21600"/>
              <a:gd name="T3" fmla="*/ 21600 h 21600"/>
              <a:gd name="T4" fmla="*/ 1530 w 21600"/>
              <a:gd name="T5" fmla="*/ 10800 h 21600"/>
              <a:gd name="T6" fmla="*/ 10800 w 21600"/>
              <a:gd name="T7" fmla="*/ 0 h 21600"/>
              <a:gd name="T8" fmla="*/ 3330 w 21600"/>
              <a:gd name="T9" fmla="*/ 3330 h 21600"/>
              <a:gd name="T10" fmla="*/ 18270 w 21600"/>
              <a:gd name="T11" fmla="*/ 18270 h 21600"/>
            </a:gdLst>
            <a:ahLst/>
            <a:cxnLst>
              <a:cxn ang="0">
                <a:pos x="T0" y="T1"/>
              </a:cxn>
              <a:cxn ang="0">
                <a:pos x="T2" y="T3"/>
              </a:cxn>
              <a:cxn ang="0">
                <a:pos x="T4" y="T5"/>
              </a:cxn>
              <a:cxn ang="0">
                <a:pos x="T6" y="T7"/>
              </a:cxn>
            </a:cxnLst>
            <a:rect l="T8" t="T9" r="T10" b="T11"/>
            <a:pathLst>
              <a:path w="21600" h="21600">
                <a:moveTo>
                  <a:pt x="0" y="0"/>
                </a:moveTo>
                <a:lnTo>
                  <a:pt x="3060" y="21600"/>
                </a:lnTo>
                <a:lnTo>
                  <a:pt x="18540" y="21600"/>
                </a:lnTo>
                <a:lnTo>
                  <a:pt x="21600" y="0"/>
                </a:lnTo>
                <a:close/>
              </a:path>
            </a:pathLst>
          </a:custGeom>
          <a:solidFill>
            <a:srgbClr val="0000FF">
              <a:alpha val="30000"/>
            </a:srgbClr>
          </a:solidFill>
          <a:ln w="3175">
            <a:solidFill>
              <a:srgbClr val="00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53" name="Rectangle 5"/>
          <p:cNvSpPr>
            <a:spLocks noChangeArrowheads="1"/>
          </p:cNvSpPr>
          <p:nvPr/>
        </p:nvSpPr>
        <p:spPr bwMode="auto">
          <a:xfrm>
            <a:off x="3995738" y="1412875"/>
            <a:ext cx="2808287" cy="2573338"/>
          </a:xfrm>
          <a:prstGeom prst="rect">
            <a:avLst/>
          </a:prstGeom>
          <a:solidFill>
            <a:srgbClr val="008000">
              <a:alpha val="11000"/>
            </a:srgbClr>
          </a:solidFill>
          <a:ln w="9525">
            <a:solidFill>
              <a:srgbClr val="00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54" name="Rectangle 6"/>
          <p:cNvSpPr>
            <a:spLocks noChangeArrowheads="1"/>
          </p:cNvSpPr>
          <p:nvPr/>
        </p:nvSpPr>
        <p:spPr bwMode="auto">
          <a:xfrm>
            <a:off x="4048125" y="1989138"/>
            <a:ext cx="2735263" cy="1368425"/>
          </a:xfrm>
          <a:prstGeom prst="rect">
            <a:avLst/>
          </a:prstGeom>
          <a:solidFill>
            <a:srgbClr val="FF0000">
              <a:alpha val="14999"/>
            </a:srgbClr>
          </a:solidFill>
          <a:ln w="9525">
            <a:solidFill>
              <a:srgbClr val="FF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56" name="Text Box 8"/>
          <p:cNvSpPr txBox="1">
            <a:spLocks noChangeArrowheads="1"/>
          </p:cNvSpPr>
          <p:nvPr/>
        </p:nvSpPr>
        <p:spPr bwMode="auto">
          <a:xfrm>
            <a:off x="7343775" y="1911350"/>
            <a:ext cx="1800225" cy="788988"/>
          </a:xfrm>
          <a:prstGeom prst="rect">
            <a:avLst/>
          </a:prstGeom>
          <a:solidFill>
            <a:srgbClr val="0000FF">
              <a:alpha val="30000"/>
            </a:srgbClr>
          </a:solidFill>
          <a:ln w="9525">
            <a:solidFill>
              <a:srgbClr val="00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Compensating </a:t>
            </a:r>
          </a:p>
          <a:p>
            <a:pPr>
              <a:spcBef>
                <a:spcPct val="50000"/>
              </a:spcBef>
            </a:pPr>
            <a:r>
              <a:rPr lang="en-US" altLang="x-none"/>
              <a:t>Solenoid</a:t>
            </a:r>
          </a:p>
        </p:txBody>
      </p:sp>
      <p:sp>
        <p:nvSpPr>
          <p:cNvPr id="78857" name="Text Box 9"/>
          <p:cNvSpPr txBox="1">
            <a:spLocks noChangeArrowheads="1"/>
          </p:cNvSpPr>
          <p:nvPr/>
        </p:nvSpPr>
        <p:spPr bwMode="auto">
          <a:xfrm>
            <a:off x="7343775" y="2852738"/>
            <a:ext cx="1800225" cy="788987"/>
          </a:xfrm>
          <a:prstGeom prst="rect">
            <a:avLst/>
          </a:prstGeom>
          <a:solidFill>
            <a:srgbClr val="008000">
              <a:alpha val="10001"/>
            </a:srgbClr>
          </a:solidFill>
          <a:ln w="9525">
            <a:solidFill>
              <a:srgbClr val="00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Screening </a:t>
            </a:r>
          </a:p>
          <a:p>
            <a:pPr>
              <a:spcBef>
                <a:spcPct val="50000"/>
              </a:spcBef>
            </a:pPr>
            <a:r>
              <a:rPr lang="en-US" altLang="x-none"/>
              <a:t>Solenoid</a:t>
            </a:r>
          </a:p>
        </p:txBody>
      </p:sp>
      <p:sp>
        <p:nvSpPr>
          <p:cNvPr id="78858" name="Text Box 10"/>
          <p:cNvSpPr txBox="1">
            <a:spLocks noChangeArrowheads="1"/>
          </p:cNvSpPr>
          <p:nvPr/>
        </p:nvSpPr>
        <p:spPr bwMode="auto">
          <a:xfrm>
            <a:off x="7343775" y="3783013"/>
            <a:ext cx="1800225" cy="788987"/>
          </a:xfrm>
          <a:prstGeom prst="rect">
            <a:avLst/>
          </a:prstGeom>
          <a:solidFill>
            <a:srgbClr val="FF0000">
              <a:alpha val="30000"/>
            </a:srgbClr>
          </a:solidFill>
          <a:ln w="9525">
            <a:solidFill>
              <a:srgbClr val="FF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Defocusing</a:t>
            </a:r>
          </a:p>
          <a:p>
            <a:pPr>
              <a:spcBef>
                <a:spcPct val="50000"/>
              </a:spcBef>
            </a:pPr>
            <a:r>
              <a:rPr lang="en-US" altLang="x-none"/>
              <a:t>Quads</a:t>
            </a:r>
          </a:p>
        </p:txBody>
      </p:sp>
      <p:sp>
        <p:nvSpPr>
          <p:cNvPr id="78860" name="AutoShape 12"/>
          <p:cNvSpPr>
            <a:spLocks noChangeArrowheads="1"/>
          </p:cNvSpPr>
          <p:nvPr/>
        </p:nvSpPr>
        <p:spPr bwMode="auto">
          <a:xfrm rot="5400000">
            <a:off x="1489076" y="2479675"/>
            <a:ext cx="1727200" cy="314325"/>
          </a:xfrm>
          <a:custGeom>
            <a:avLst/>
            <a:gdLst>
              <a:gd name="G0" fmla="+- 1943 0 0"/>
              <a:gd name="G1" fmla="+- 21600 0 1943"/>
              <a:gd name="G2" fmla="*/ 1943 1 2"/>
              <a:gd name="G3" fmla="+- 21600 0 G2"/>
              <a:gd name="G4" fmla="+/ 1943 21600 2"/>
              <a:gd name="G5" fmla="+/ G1 0 2"/>
              <a:gd name="G6" fmla="*/ 21600 21600 1943"/>
              <a:gd name="G7" fmla="*/ G6 1 2"/>
              <a:gd name="G8" fmla="+- 21600 0 G7"/>
              <a:gd name="G9" fmla="*/ 21600 1 2"/>
              <a:gd name="G10" fmla="+- 1943 0 G9"/>
              <a:gd name="G11" fmla="?: G10 G8 0"/>
              <a:gd name="G12" fmla="?: G10 G7 21600"/>
              <a:gd name="T0" fmla="*/ 20628 w 21600"/>
              <a:gd name="T1" fmla="*/ 10800 h 21600"/>
              <a:gd name="T2" fmla="*/ 10800 w 21600"/>
              <a:gd name="T3" fmla="*/ 21600 h 21600"/>
              <a:gd name="T4" fmla="*/ 972 w 21600"/>
              <a:gd name="T5" fmla="*/ 10800 h 21600"/>
              <a:gd name="T6" fmla="*/ 10800 w 21600"/>
              <a:gd name="T7" fmla="*/ 0 h 21600"/>
              <a:gd name="T8" fmla="*/ 2772 w 21600"/>
              <a:gd name="T9" fmla="*/ 2772 h 21600"/>
              <a:gd name="T10" fmla="*/ 18828 w 21600"/>
              <a:gd name="T11" fmla="*/ 18828 h 21600"/>
            </a:gdLst>
            <a:ahLst/>
            <a:cxnLst>
              <a:cxn ang="0">
                <a:pos x="T0" y="T1"/>
              </a:cxn>
              <a:cxn ang="0">
                <a:pos x="T2" y="T3"/>
              </a:cxn>
              <a:cxn ang="0">
                <a:pos x="T4" y="T5"/>
              </a:cxn>
              <a:cxn ang="0">
                <a:pos x="T6" y="T7"/>
              </a:cxn>
            </a:cxnLst>
            <a:rect l="T8" t="T9" r="T10" b="T11"/>
            <a:pathLst>
              <a:path w="21600" h="21600">
                <a:moveTo>
                  <a:pt x="0" y="0"/>
                </a:moveTo>
                <a:lnTo>
                  <a:pt x="1943" y="21600"/>
                </a:lnTo>
                <a:lnTo>
                  <a:pt x="19657" y="21600"/>
                </a:lnTo>
                <a:lnTo>
                  <a:pt x="21600" y="0"/>
                </a:lnTo>
                <a:close/>
              </a:path>
            </a:pathLst>
          </a:custGeom>
          <a:solidFill>
            <a:srgbClr val="FF00FF">
              <a:alpha val="30000"/>
            </a:srgbClr>
          </a:solidFill>
          <a:ln w="3175">
            <a:solidFill>
              <a:srgbClr val="FF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61" name="Text Box 13"/>
          <p:cNvSpPr txBox="1">
            <a:spLocks noChangeArrowheads="1"/>
          </p:cNvSpPr>
          <p:nvPr/>
        </p:nvSpPr>
        <p:spPr bwMode="auto">
          <a:xfrm>
            <a:off x="7380288" y="1406525"/>
            <a:ext cx="1800225" cy="376238"/>
          </a:xfrm>
          <a:prstGeom prst="rect">
            <a:avLst/>
          </a:prstGeom>
          <a:solidFill>
            <a:srgbClr val="FF00FF">
              <a:alpha val="30000"/>
            </a:srgbClr>
          </a:solidFill>
          <a:ln w="9525">
            <a:solidFill>
              <a:srgbClr val="FF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Luminometer</a:t>
            </a:r>
          </a:p>
        </p:txBody>
      </p:sp>
      <p:sp>
        <p:nvSpPr>
          <p:cNvPr id="78863" name="Text Box 15"/>
          <p:cNvSpPr txBox="1">
            <a:spLocks noChangeArrowheads="1"/>
          </p:cNvSpPr>
          <p:nvPr/>
        </p:nvSpPr>
        <p:spPr bwMode="auto">
          <a:xfrm>
            <a:off x="3995738" y="1557338"/>
            <a:ext cx="1223962" cy="376237"/>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QC1R1_1</a:t>
            </a:r>
          </a:p>
        </p:txBody>
      </p:sp>
      <p:sp>
        <p:nvSpPr>
          <p:cNvPr id="78864" name="Text Box 16"/>
          <p:cNvSpPr txBox="1">
            <a:spLocks noChangeArrowheads="1"/>
          </p:cNvSpPr>
          <p:nvPr/>
        </p:nvSpPr>
        <p:spPr bwMode="auto">
          <a:xfrm>
            <a:off x="5364163" y="1557338"/>
            <a:ext cx="1223962" cy="376237"/>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QC1R1_2</a:t>
            </a:r>
          </a:p>
        </p:txBody>
      </p:sp>
      <p:sp>
        <p:nvSpPr>
          <p:cNvPr id="78865" name="AutoShape 17"/>
          <p:cNvSpPr>
            <a:spLocks noChangeArrowheads="1"/>
          </p:cNvSpPr>
          <p:nvPr/>
        </p:nvSpPr>
        <p:spPr bwMode="auto">
          <a:xfrm>
            <a:off x="684213" y="1919288"/>
            <a:ext cx="1511300" cy="71437"/>
          </a:xfrm>
          <a:prstGeom prst="rightArrow">
            <a:avLst>
              <a:gd name="adj1" fmla="val 50000"/>
              <a:gd name="adj2" fmla="val 528893"/>
            </a:avLst>
          </a:prstGeom>
          <a:solidFill>
            <a:srgbClr val="FF00FF">
              <a:alpha val="28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66" name="Text Box 18"/>
          <p:cNvSpPr txBox="1">
            <a:spLocks noChangeArrowheads="1"/>
          </p:cNvSpPr>
          <p:nvPr/>
        </p:nvSpPr>
        <p:spPr bwMode="auto">
          <a:xfrm>
            <a:off x="1116013" y="1989138"/>
            <a:ext cx="574675"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FF00FF"/>
                </a:solidFill>
              </a:rPr>
              <a:t>1 m</a:t>
            </a:r>
          </a:p>
        </p:txBody>
      </p:sp>
      <p:sp>
        <p:nvSpPr>
          <p:cNvPr id="78867" name="AutoShape 19"/>
          <p:cNvSpPr>
            <a:spLocks noChangeArrowheads="1"/>
          </p:cNvSpPr>
          <p:nvPr/>
        </p:nvSpPr>
        <p:spPr bwMode="auto">
          <a:xfrm>
            <a:off x="684213" y="1700213"/>
            <a:ext cx="1800225" cy="71437"/>
          </a:xfrm>
          <a:prstGeom prst="rightArrow">
            <a:avLst>
              <a:gd name="adj1" fmla="val 50000"/>
              <a:gd name="adj2" fmla="val 630004"/>
            </a:avLst>
          </a:prstGeom>
          <a:solidFill>
            <a:srgbClr val="FF00FF">
              <a:alpha val="28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68" name="Text Box 20"/>
          <p:cNvSpPr txBox="1">
            <a:spLocks noChangeArrowheads="1"/>
          </p:cNvSpPr>
          <p:nvPr/>
        </p:nvSpPr>
        <p:spPr bwMode="auto">
          <a:xfrm>
            <a:off x="1042988" y="1354138"/>
            <a:ext cx="720725"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FF00FF"/>
                </a:solidFill>
              </a:rPr>
              <a:t>1.2 m</a:t>
            </a:r>
          </a:p>
        </p:txBody>
      </p:sp>
      <p:sp>
        <p:nvSpPr>
          <p:cNvPr id="78869" name="AutoShape 21"/>
          <p:cNvSpPr>
            <a:spLocks noChangeArrowheads="1"/>
          </p:cNvSpPr>
          <p:nvPr/>
        </p:nvSpPr>
        <p:spPr bwMode="auto">
          <a:xfrm>
            <a:off x="684213" y="3573463"/>
            <a:ext cx="1943100" cy="71437"/>
          </a:xfrm>
          <a:prstGeom prst="rightArrow">
            <a:avLst>
              <a:gd name="adj1" fmla="val 50000"/>
              <a:gd name="adj2" fmla="val 680005"/>
            </a:avLst>
          </a:prstGeom>
          <a:solidFill>
            <a:srgbClr val="0000FF">
              <a:alpha val="28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70" name="Text Box 22"/>
          <p:cNvSpPr txBox="1">
            <a:spLocks noChangeArrowheads="1"/>
          </p:cNvSpPr>
          <p:nvPr/>
        </p:nvSpPr>
        <p:spPr bwMode="auto">
          <a:xfrm>
            <a:off x="1116013" y="3213100"/>
            <a:ext cx="863600"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0000FF"/>
                </a:solidFill>
              </a:rPr>
              <a:t>1.25 m</a:t>
            </a:r>
          </a:p>
        </p:txBody>
      </p:sp>
      <p:sp>
        <p:nvSpPr>
          <p:cNvPr id="78871" name="AutoShape 23"/>
          <p:cNvSpPr>
            <a:spLocks noChangeArrowheads="1"/>
          </p:cNvSpPr>
          <p:nvPr/>
        </p:nvSpPr>
        <p:spPr bwMode="auto">
          <a:xfrm>
            <a:off x="684213" y="3933825"/>
            <a:ext cx="3095625" cy="71438"/>
          </a:xfrm>
          <a:prstGeom prst="rightArrow">
            <a:avLst>
              <a:gd name="adj1" fmla="val 50000"/>
              <a:gd name="adj2" fmla="val 1083326"/>
            </a:avLst>
          </a:prstGeom>
          <a:solidFill>
            <a:srgbClr val="0000FF">
              <a:alpha val="28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72" name="Text Box 24"/>
          <p:cNvSpPr txBox="1">
            <a:spLocks noChangeArrowheads="1"/>
          </p:cNvSpPr>
          <p:nvPr/>
        </p:nvSpPr>
        <p:spPr bwMode="auto">
          <a:xfrm>
            <a:off x="1044575" y="4005263"/>
            <a:ext cx="863600"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0000FF"/>
                </a:solidFill>
              </a:rPr>
              <a:t>2.01 m</a:t>
            </a:r>
          </a:p>
        </p:txBody>
      </p:sp>
      <p:sp>
        <p:nvSpPr>
          <p:cNvPr id="78873" name="AutoShape 25"/>
          <p:cNvSpPr>
            <a:spLocks noChangeArrowheads="1"/>
          </p:cNvSpPr>
          <p:nvPr/>
        </p:nvSpPr>
        <p:spPr bwMode="auto">
          <a:xfrm flipV="1">
            <a:off x="684213" y="4437063"/>
            <a:ext cx="3311525" cy="73025"/>
          </a:xfrm>
          <a:prstGeom prst="rightArrow">
            <a:avLst>
              <a:gd name="adj1" fmla="val 50000"/>
              <a:gd name="adj2" fmla="val 1133696"/>
            </a:avLst>
          </a:prstGeom>
          <a:solidFill>
            <a:srgbClr val="008000">
              <a:alpha val="10001"/>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74" name="Text Box 26"/>
          <p:cNvSpPr txBox="1">
            <a:spLocks noChangeArrowheads="1"/>
          </p:cNvSpPr>
          <p:nvPr/>
        </p:nvSpPr>
        <p:spPr bwMode="auto">
          <a:xfrm>
            <a:off x="1042988" y="4508500"/>
            <a:ext cx="863600"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009900"/>
                </a:solidFill>
              </a:rPr>
              <a:t>2.16 m</a:t>
            </a:r>
          </a:p>
        </p:txBody>
      </p:sp>
      <p:sp>
        <p:nvSpPr>
          <p:cNvPr id="78875" name="AutoShape 27"/>
          <p:cNvSpPr>
            <a:spLocks noChangeArrowheads="1"/>
          </p:cNvSpPr>
          <p:nvPr/>
        </p:nvSpPr>
        <p:spPr bwMode="auto">
          <a:xfrm>
            <a:off x="684213" y="4941888"/>
            <a:ext cx="3382962" cy="71437"/>
          </a:xfrm>
          <a:prstGeom prst="rightArrow">
            <a:avLst>
              <a:gd name="adj1" fmla="val 50000"/>
              <a:gd name="adj2" fmla="val 1183897"/>
            </a:avLst>
          </a:prstGeom>
          <a:solidFill>
            <a:srgbClr val="FF0000">
              <a:alpha val="28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76" name="Text Box 28"/>
          <p:cNvSpPr txBox="1">
            <a:spLocks noChangeArrowheads="1"/>
          </p:cNvSpPr>
          <p:nvPr/>
        </p:nvSpPr>
        <p:spPr bwMode="auto">
          <a:xfrm>
            <a:off x="2555875" y="5013325"/>
            <a:ext cx="863600"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FF0000"/>
                </a:solidFill>
              </a:rPr>
              <a:t>2.2 m</a:t>
            </a:r>
          </a:p>
        </p:txBody>
      </p:sp>
      <p:sp>
        <p:nvSpPr>
          <p:cNvPr id="78877" name="AutoShape 29"/>
          <p:cNvSpPr>
            <a:spLocks noChangeArrowheads="1"/>
          </p:cNvSpPr>
          <p:nvPr/>
        </p:nvSpPr>
        <p:spPr bwMode="auto">
          <a:xfrm>
            <a:off x="3995738" y="4076700"/>
            <a:ext cx="2808287" cy="73025"/>
          </a:xfrm>
          <a:prstGeom prst="leftRightArrow">
            <a:avLst>
              <a:gd name="adj1" fmla="val 50000"/>
              <a:gd name="adj2" fmla="val 769130"/>
            </a:avLst>
          </a:prstGeom>
          <a:solidFill>
            <a:srgbClr val="008000">
              <a:alpha val="14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78" name="Text Box 30"/>
          <p:cNvSpPr txBox="1">
            <a:spLocks noChangeArrowheads="1"/>
          </p:cNvSpPr>
          <p:nvPr/>
        </p:nvSpPr>
        <p:spPr bwMode="auto">
          <a:xfrm>
            <a:off x="4932363" y="4149725"/>
            <a:ext cx="863600"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sz="1600" i="1">
                <a:solidFill>
                  <a:srgbClr val="009900"/>
                </a:solidFill>
              </a:rPr>
              <a:t>1.84 m</a:t>
            </a:r>
          </a:p>
        </p:txBody>
      </p:sp>
      <p:sp>
        <p:nvSpPr>
          <p:cNvPr id="78879" name="Text Box 31"/>
          <p:cNvSpPr txBox="1">
            <a:spLocks noChangeArrowheads="1"/>
          </p:cNvSpPr>
          <p:nvPr/>
        </p:nvSpPr>
        <p:spPr bwMode="auto">
          <a:xfrm>
            <a:off x="539750" y="5949950"/>
            <a:ext cx="7416800" cy="7889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x-none"/>
              <a:t>QC1R1_1:   L=  0.7 m,      K1=-75 / -75 T/m,      R = 0.015 m</a:t>
            </a:r>
          </a:p>
          <a:p>
            <a:pPr>
              <a:spcBef>
                <a:spcPct val="50000"/>
              </a:spcBef>
            </a:pPr>
            <a:r>
              <a:rPr lang="en-US" altLang="x-none"/>
              <a:t>QC1R1_2: L=  1.4 m,      K1=-173 / -166 T/m, R = 0.0175 m</a:t>
            </a:r>
          </a:p>
        </p:txBody>
      </p:sp>
      <p:sp>
        <p:nvSpPr>
          <p:cNvPr id="2" name="Rectangle 1"/>
          <p:cNvSpPr/>
          <p:nvPr/>
        </p:nvSpPr>
        <p:spPr>
          <a:xfrm>
            <a:off x="4326547" y="575231"/>
            <a:ext cx="4954956" cy="369332"/>
          </a:xfrm>
          <a:prstGeom prst="rect">
            <a:avLst/>
          </a:prstGeom>
        </p:spPr>
        <p:txBody>
          <a:bodyPr wrap="square">
            <a:spAutoFit/>
          </a:bodyPr>
          <a:lstStyle/>
          <a:p>
            <a:r>
              <a:rPr lang="en-US" dirty="0">
                <a:solidFill>
                  <a:srgbClr val="002060"/>
                </a:solidFill>
              </a:rPr>
              <a:t>[</a:t>
            </a:r>
            <a:r>
              <a:rPr lang="en-US" dirty="0" smtClean="0">
                <a:solidFill>
                  <a:srgbClr val="002060"/>
                </a:solidFill>
              </a:rPr>
              <a:t>S. </a:t>
            </a:r>
            <a:r>
              <a:rPr lang="en-US" dirty="0" err="1" smtClean="0">
                <a:solidFill>
                  <a:srgbClr val="002060"/>
                </a:solidFill>
              </a:rPr>
              <a:t>Sinyatkin</a:t>
            </a:r>
            <a:r>
              <a:rPr lang="en-US" dirty="0" smtClean="0">
                <a:solidFill>
                  <a:srgbClr val="002060"/>
                </a:solidFill>
              </a:rPr>
              <a:t>, summary talk  MDI </a:t>
            </a:r>
            <a:r>
              <a:rPr lang="en-US" dirty="0">
                <a:solidFill>
                  <a:srgbClr val="002060"/>
                </a:solidFill>
              </a:rPr>
              <a:t>workshop </a:t>
            </a:r>
            <a:r>
              <a:rPr lang="en-US" dirty="0" smtClean="0">
                <a:solidFill>
                  <a:srgbClr val="002060"/>
                </a:solidFill>
              </a:rPr>
              <a:t>Jan.17]</a:t>
            </a:r>
            <a:endParaRPr lang="en-US" dirty="0">
              <a:solidFill>
                <a:srgbClr val="002060"/>
              </a:solidFill>
            </a:endParaRPr>
          </a:p>
        </p:txBody>
      </p:sp>
    </p:spTree>
    <p:extLst>
      <p:ext uri="{BB962C8B-B14F-4D97-AF65-F5344CB8AC3E}">
        <p14:creationId xmlns:p14="http://schemas.microsoft.com/office/powerpoint/2010/main" val="1087497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685800"/>
          </a:xfrm>
        </p:spPr>
        <p:txBody>
          <a:bodyPr>
            <a:normAutofit/>
          </a:bodyPr>
          <a:lstStyle/>
          <a:p>
            <a:r>
              <a:rPr lang="en-GB" dirty="0" smtClean="0"/>
              <a:t>Latest layout</a:t>
            </a:r>
            <a:endParaRPr lang="en-GB"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5051" t="5387" r="5051"/>
          <a:stretch/>
        </p:blipFill>
        <p:spPr>
          <a:xfrm>
            <a:off x="1066800" y="1066800"/>
            <a:ext cx="7162800" cy="5653783"/>
          </a:xfrm>
        </p:spPr>
      </p:pic>
      <p:sp>
        <p:nvSpPr>
          <p:cNvPr id="5" name="Right Arrow 4"/>
          <p:cNvSpPr/>
          <p:nvPr/>
        </p:nvSpPr>
        <p:spPr>
          <a:xfrm rot="11398073">
            <a:off x="6401338" y="5477939"/>
            <a:ext cx="1676400" cy="1524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7762862" y="5554139"/>
            <a:ext cx="1408847" cy="369332"/>
          </a:xfrm>
          <a:prstGeom prst="rect">
            <a:avLst/>
          </a:prstGeom>
          <a:solidFill>
            <a:srgbClr val="00B050"/>
          </a:solidFill>
        </p:spPr>
        <p:txBody>
          <a:bodyPr wrap="none" rtlCol="0">
            <a:spAutoFit/>
          </a:bodyPr>
          <a:lstStyle/>
          <a:p>
            <a:r>
              <a:rPr lang="en-GB" dirty="0" err="1" smtClean="0"/>
              <a:t>luminometer</a:t>
            </a:r>
            <a:endParaRPr lang="en-GB" dirty="0"/>
          </a:p>
        </p:txBody>
      </p:sp>
      <p:cxnSp>
        <p:nvCxnSpPr>
          <p:cNvPr id="7" name="Straight Connector 6"/>
          <p:cNvCxnSpPr/>
          <p:nvPr/>
        </p:nvCxnSpPr>
        <p:spPr>
          <a:xfrm flipH="1">
            <a:off x="4724400" y="6096000"/>
            <a:ext cx="76200" cy="76200"/>
          </a:xfrm>
          <a:prstGeom prst="line">
            <a:avLst/>
          </a:prstGeom>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304800" y="3733800"/>
            <a:ext cx="4526184" cy="2362201"/>
            <a:chOff x="304800" y="3733800"/>
            <a:chExt cx="4526184" cy="2362201"/>
          </a:xfrm>
        </p:grpSpPr>
        <p:cxnSp>
          <p:nvCxnSpPr>
            <p:cNvPr id="9" name="Straight Connector 8"/>
            <p:cNvCxnSpPr/>
            <p:nvPr/>
          </p:nvCxnSpPr>
          <p:spPr>
            <a:xfrm flipH="1" flipV="1">
              <a:off x="983673" y="4045527"/>
              <a:ext cx="3816927" cy="2036618"/>
            </a:xfrm>
            <a:prstGeom prst="line">
              <a:avLst/>
            </a:prstGeom>
            <a:ln w="38100">
              <a:solidFill>
                <a:srgbClr val="92D050"/>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53290" y="3733800"/>
              <a:ext cx="1027910" cy="369332"/>
            </a:xfrm>
            <a:prstGeom prst="rect">
              <a:avLst/>
            </a:prstGeom>
            <a:solidFill>
              <a:srgbClr val="00B050"/>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GB" b="1" dirty="0" smtClean="0">
                  <a:solidFill>
                    <a:schemeClr val="tx1"/>
                  </a:solidFill>
                </a:rPr>
                <a:t>100mrad</a:t>
              </a:r>
              <a:endParaRPr lang="en-GB" b="1" dirty="0">
                <a:solidFill>
                  <a:schemeClr val="tx1"/>
                </a:solidFill>
              </a:endParaRPr>
            </a:p>
          </p:txBody>
        </p:sp>
        <p:cxnSp>
          <p:nvCxnSpPr>
            <p:cNvPr id="13" name="Straight Connector 12"/>
            <p:cNvCxnSpPr/>
            <p:nvPr/>
          </p:nvCxnSpPr>
          <p:spPr>
            <a:xfrm flipH="1" flipV="1">
              <a:off x="1224244" y="4414859"/>
              <a:ext cx="3576356" cy="1667287"/>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04800" y="4281055"/>
              <a:ext cx="1037207" cy="369332"/>
            </a:xfrm>
            <a:prstGeom prst="rect">
              <a:avLst/>
            </a:prstGeom>
            <a:solidFill>
              <a:srgbClr val="FFC0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GB" b="1" dirty="0" smtClean="0">
                  <a:solidFill>
                    <a:schemeClr val="tx1"/>
                  </a:solidFill>
                </a:rPr>
                <a:t>110mrad</a:t>
              </a:r>
              <a:endParaRPr lang="en-GB" b="1" dirty="0">
                <a:solidFill>
                  <a:schemeClr val="tx1"/>
                </a:solidFill>
              </a:endParaRPr>
            </a:p>
          </p:txBody>
        </p:sp>
        <p:cxnSp>
          <p:nvCxnSpPr>
            <p:cNvPr id="17" name="Straight Connector 16"/>
            <p:cNvCxnSpPr/>
            <p:nvPr/>
          </p:nvCxnSpPr>
          <p:spPr>
            <a:xfrm flipH="1" flipV="1">
              <a:off x="1442179" y="4752109"/>
              <a:ext cx="3388805" cy="134389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7200" y="4752109"/>
              <a:ext cx="1037207" cy="369332"/>
            </a:xfrm>
            <a:prstGeom prst="rect">
              <a:avLst/>
            </a:prstGeom>
            <a:solidFill>
              <a:srgbClr val="FF0000"/>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GB" b="1" dirty="0" smtClean="0">
                  <a:solidFill>
                    <a:schemeClr val="tx1"/>
                  </a:solidFill>
                </a:rPr>
                <a:t>140mrad</a:t>
              </a:r>
              <a:endParaRPr lang="en-GB" b="1" dirty="0">
                <a:solidFill>
                  <a:schemeClr val="tx1"/>
                </a:solidFill>
              </a:endParaRPr>
            </a:p>
          </p:txBody>
        </p:sp>
      </p:grpSp>
      <p:grpSp>
        <p:nvGrpSpPr>
          <p:cNvPr id="24" name="Group 23"/>
          <p:cNvGrpSpPr/>
          <p:nvPr/>
        </p:nvGrpSpPr>
        <p:grpSpPr>
          <a:xfrm flipH="1">
            <a:off x="4804851" y="3726875"/>
            <a:ext cx="4526184" cy="2362201"/>
            <a:chOff x="304800" y="3733800"/>
            <a:chExt cx="4526184" cy="2362201"/>
          </a:xfrm>
        </p:grpSpPr>
        <p:cxnSp>
          <p:nvCxnSpPr>
            <p:cNvPr id="25" name="Straight Connector 24"/>
            <p:cNvCxnSpPr/>
            <p:nvPr/>
          </p:nvCxnSpPr>
          <p:spPr>
            <a:xfrm flipH="1" flipV="1">
              <a:off x="983673" y="4045527"/>
              <a:ext cx="3816927" cy="2036618"/>
            </a:xfrm>
            <a:prstGeom prst="line">
              <a:avLst/>
            </a:prstGeom>
            <a:ln w="38100">
              <a:solidFill>
                <a:srgbClr val="92D050"/>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53290" y="3733800"/>
              <a:ext cx="1027910" cy="369332"/>
            </a:xfrm>
            <a:prstGeom prst="rect">
              <a:avLst/>
            </a:prstGeom>
            <a:solidFill>
              <a:srgbClr val="00B050"/>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GB" b="1" dirty="0" smtClean="0">
                  <a:solidFill>
                    <a:schemeClr val="tx1"/>
                  </a:solidFill>
                </a:rPr>
                <a:t>100mrad</a:t>
              </a:r>
              <a:endParaRPr lang="en-GB" b="1" dirty="0">
                <a:solidFill>
                  <a:schemeClr val="tx1"/>
                </a:solidFill>
              </a:endParaRPr>
            </a:p>
          </p:txBody>
        </p:sp>
        <p:cxnSp>
          <p:nvCxnSpPr>
            <p:cNvPr id="27" name="Straight Connector 26"/>
            <p:cNvCxnSpPr/>
            <p:nvPr/>
          </p:nvCxnSpPr>
          <p:spPr>
            <a:xfrm flipH="1" flipV="1">
              <a:off x="1224244" y="4414859"/>
              <a:ext cx="3576356" cy="1667287"/>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04800" y="4281055"/>
              <a:ext cx="1037207" cy="369332"/>
            </a:xfrm>
            <a:prstGeom prst="rect">
              <a:avLst/>
            </a:prstGeom>
            <a:solidFill>
              <a:srgbClr val="FFC0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GB" b="1" dirty="0" smtClean="0">
                  <a:solidFill>
                    <a:schemeClr val="tx1"/>
                  </a:solidFill>
                </a:rPr>
                <a:t>110mrad</a:t>
              </a:r>
              <a:endParaRPr lang="en-GB" b="1" dirty="0">
                <a:solidFill>
                  <a:schemeClr val="tx1"/>
                </a:solidFill>
              </a:endParaRPr>
            </a:p>
          </p:txBody>
        </p:sp>
        <p:cxnSp>
          <p:nvCxnSpPr>
            <p:cNvPr id="29" name="Straight Connector 28"/>
            <p:cNvCxnSpPr/>
            <p:nvPr/>
          </p:nvCxnSpPr>
          <p:spPr>
            <a:xfrm flipH="1" flipV="1">
              <a:off x="1442179" y="4752109"/>
              <a:ext cx="3388805" cy="134389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57200" y="4752109"/>
              <a:ext cx="1037207" cy="369332"/>
            </a:xfrm>
            <a:prstGeom prst="rect">
              <a:avLst/>
            </a:prstGeom>
            <a:solidFill>
              <a:srgbClr val="FF0000"/>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GB" b="1" dirty="0" smtClean="0">
                  <a:solidFill>
                    <a:schemeClr val="tx1"/>
                  </a:solidFill>
                </a:rPr>
                <a:t>140mrad</a:t>
              </a:r>
              <a:endParaRPr lang="en-GB" b="1" dirty="0">
                <a:solidFill>
                  <a:schemeClr val="tx1"/>
                </a:solidFill>
              </a:endParaRPr>
            </a:p>
          </p:txBody>
        </p:sp>
      </p:grpSp>
    </p:spTree>
    <p:extLst>
      <p:ext uri="{BB962C8B-B14F-4D97-AF65-F5344CB8AC3E}">
        <p14:creationId xmlns:p14="http://schemas.microsoft.com/office/powerpoint/2010/main" val="772124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814337" y="348343"/>
            <a:ext cx="7329663" cy="5769429"/>
          </a:xfrm>
        </p:spPr>
      </p:pic>
      <p:sp>
        <p:nvSpPr>
          <p:cNvPr id="6" name="Rectangle 5"/>
          <p:cNvSpPr/>
          <p:nvPr/>
        </p:nvSpPr>
        <p:spPr>
          <a:xfrm>
            <a:off x="206828" y="902065"/>
            <a:ext cx="4572000" cy="1200329"/>
          </a:xfrm>
          <a:prstGeom prst="rect">
            <a:avLst/>
          </a:prstGeom>
        </p:spPr>
        <p:txBody>
          <a:bodyPr>
            <a:spAutoFit/>
          </a:bodyPr>
          <a:lstStyle/>
          <a:p>
            <a:r>
              <a:rPr lang="en-US">
                <a:solidFill>
                  <a:srgbClr val="000000"/>
                </a:solidFill>
                <a:latin typeface="Calibri" charset="0"/>
              </a:rPr>
              <a:t>Length=4500 mm</a:t>
            </a:r>
            <a:r>
              <a:rPr lang="en-US"/>
              <a:t/>
            </a:r>
            <a:br>
              <a:rPr lang="en-US"/>
            </a:br>
            <a:r>
              <a:rPr lang="en-US">
                <a:solidFill>
                  <a:srgbClr val="000000"/>
                </a:solidFill>
                <a:latin typeface="Calibri" charset="0"/>
              </a:rPr>
              <a:t>Inner radius = 345 mm</a:t>
            </a:r>
            <a:r>
              <a:rPr lang="en-US"/>
              <a:t/>
            </a:r>
            <a:br>
              <a:rPr lang="en-US"/>
            </a:br>
            <a:r>
              <a:rPr lang="en-US">
                <a:solidFill>
                  <a:srgbClr val="000000"/>
                </a:solidFill>
                <a:latin typeface="Calibri" charset="0"/>
              </a:rPr>
              <a:t>Outer radius = 2000 mm</a:t>
            </a:r>
            <a:r>
              <a:rPr lang="en-US"/>
              <a:t/>
            </a:r>
            <a:br>
              <a:rPr lang="en-US"/>
            </a:br>
            <a:endParaRPr lang="en-US"/>
          </a:p>
        </p:txBody>
      </p:sp>
      <p:sp>
        <p:nvSpPr>
          <p:cNvPr id="7" name="TextBox 6"/>
          <p:cNvSpPr txBox="1"/>
          <p:nvPr/>
        </p:nvSpPr>
        <p:spPr>
          <a:xfrm>
            <a:off x="6560308" y="6389914"/>
            <a:ext cx="2282804" cy="276999"/>
          </a:xfrm>
          <a:prstGeom prst="rect">
            <a:avLst/>
          </a:prstGeom>
          <a:noFill/>
        </p:spPr>
        <p:txBody>
          <a:bodyPr wrap="none" rtlCol="0">
            <a:spAutoFit/>
          </a:bodyPr>
          <a:lstStyle/>
          <a:p>
            <a:r>
              <a:rPr lang="en-US" sz="1200" smtClean="0"/>
              <a:t>info from </a:t>
            </a:r>
            <a:r>
              <a:rPr lang="en-US" sz="1200" dirty="0" err="1" smtClean="0"/>
              <a:t>Niloufar</a:t>
            </a:r>
            <a:r>
              <a:rPr lang="en-US" sz="1200" dirty="0" smtClean="0"/>
              <a:t> </a:t>
            </a:r>
            <a:r>
              <a:rPr lang="en-US" sz="1200" dirty="0" err="1" smtClean="0"/>
              <a:t>Alipour</a:t>
            </a:r>
            <a:r>
              <a:rPr lang="en-US" sz="1200" dirty="0" smtClean="0"/>
              <a:t> Tehrani</a:t>
            </a:r>
            <a:endParaRPr lang="en-US" sz="1200" dirty="0"/>
          </a:p>
        </p:txBody>
      </p:sp>
      <p:sp>
        <p:nvSpPr>
          <p:cNvPr id="2" name="TextBox 1"/>
          <p:cNvSpPr txBox="1"/>
          <p:nvPr/>
        </p:nvSpPr>
        <p:spPr>
          <a:xfrm>
            <a:off x="6193971" y="533400"/>
            <a:ext cx="1344535" cy="369332"/>
          </a:xfrm>
          <a:prstGeom prst="rect">
            <a:avLst/>
          </a:prstGeom>
          <a:noFill/>
        </p:spPr>
        <p:txBody>
          <a:bodyPr wrap="none" rtlCol="0">
            <a:spAutoFit/>
          </a:bodyPr>
          <a:lstStyle/>
          <a:p>
            <a:r>
              <a:rPr lang="en-US" dirty="0" smtClean="0"/>
              <a:t>IDEA design </a:t>
            </a:r>
            <a:endParaRPr lang="en-US" dirty="0"/>
          </a:p>
        </p:txBody>
      </p:sp>
    </p:spTree>
    <p:extLst>
      <p:ext uri="{BB962C8B-B14F-4D97-AF65-F5344CB8AC3E}">
        <p14:creationId xmlns:p14="http://schemas.microsoft.com/office/powerpoint/2010/main" val="40131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3000"/>
            <a:ext cx="9144000" cy="4556811"/>
          </a:xfrm>
          <a:prstGeom prst="rect">
            <a:avLst/>
          </a:prstGeom>
        </p:spPr>
      </p:pic>
      <p:sp>
        <p:nvSpPr>
          <p:cNvPr id="3" name="TextBox 2"/>
          <p:cNvSpPr txBox="1"/>
          <p:nvPr/>
        </p:nvSpPr>
        <p:spPr>
          <a:xfrm>
            <a:off x="6025210" y="6291173"/>
            <a:ext cx="2970172" cy="276999"/>
          </a:xfrm>
          <a:prstGeom prst="rect">
            <a:avLst/>
          </a:prstGeom>
          <a:noFill/>
        </p:spPr>
        <p:txBody>
          <a:bodyPr wrap="none" rtlCol="0">
            <a:spAutoFit/>
          </a:bodyPr>
          <a:lstStyle/>
          <a:p>
            <a:r>
              <a:rPr lang="en-US" sz="1200" dirty="0" smtClean="0"/>
              <a:t>thanks to Anna </a:t>
            </a:r>
            <a:r>
              <a:rPr lang="en-US" sz="1200" dirty="0" err="1" smtClean="0"/>
              <a:t>Kolano</a:t>
            </a:r>
            <a:r>
              <a:rPr lang="en-US" sz="1200" dirty="0" smtClean="0"/>
              <a:t> for providing this plot</a:t>
            </a:r>
            <a:endParaRPr lang="en-US" sz="1200" dirty="0"/>
          </a:p>
        </p:txBody>
      </p:sp>
      <p:sp>
        <p:nvSpPr>
          <p:cNvPr id="4" name="Title 3"/>
          <p:cNvSpPr>
            <a:spLocks noGrp="1"/>
          </p:cNvSpPr>
          <p:nvPr>
            <p:ph type="title"/>
          </p:nvPr>
        </p:nvSpPr>
        <p:spPr/>
        <p:txBody>
          <a:bodyPr/>
          <a:lstStyle/>
          <a:p>
            <a:r>
              <a:rPr lang="en-US" dirty="0" smtClean="0"/>
              <a:t>Geant-4 IR model with the shield</a:t>
            </a:r>
            <a:endParaRPr lang="en-US" dirty="0"/>
          </a:p>
        </p:txBody>
      </p:sp>
    </p:spTree>
    <p:extLst>
      <p:ext uri="{BB962C8B-B14F-4D97-AF65-F5344CB8AC3E}">
        <p14:creationId xmlns:p14="http://schemas.microsoft.com/office/powerpoint/2010/main" val="1467216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34038"/>
          </a:xfrm>
          <a:prstGeom prst="rect">
            <a:avLst/>
          </a:prstGeom>
        </p:spPr>
      </p:pic>
    </p:spTree>
    <p:extLst>
      <p:ext uri="{BB962C8B-B14F-4D97-AF65-F5344CB8AC3E}">
        <p14:creationId xmlns:p14="http://schemas.microsoft.com/office/powerpoint/2010/main" val="1072380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24870" cy="6858000"/>
          </a:xfrm>
          <a:prstGeom prst="rect">
            <a:avLst/>
          </a:prstGeom>
        </p:spPr>
      </p:pic>
    </p:spTree>
    <p:extLst>
      <p:ext uri="{BB962C8B-B14F-4D97-AF65-F5344CB8AC3E}">
        <p14:creationId xmlns:p14="http://schemas.microsoft.com/office/powerpoint/2010/main" val="1547095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33" y="0"/>
            <a:ext cx="9102624" cy="6858000"/>
          </a:xfrm>
          <a:prstGeom prst="rect">
            <a:avLst/>
          </a:prstGeom>
        </p:spPr>
      </p:pic>
    </p:spTree>
    <p:extLst>
      <p:ext uri="{BB962C8B-B14F-4D97-AF65-F5344CB8AC3E}">
        <p14:creationId xmlns:p14="http://schemas.microsoft.com/office/powerpoint/2010/main" val="1647897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
            <a:ext cx="12192000" cy="6833215"/>
          </a:xfrm>
          <a:prstGeom prst="rect">
            <a:avLst/>
          </a:prstGeom>
        </p:spPr>
      </p:pic>
    </p:spTree>
    <p:extLst>
      <p:ext uri="{BB962C8B-B14F-4D97-AF65-F5344CB8AC3E}">
        <p14:creationId xmlns:p14="http://schemas.microsoft.com/office/powerpoint/2010/main" val="1406588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99" y="0"/>
            <a:ext cx="9217068" cy="6858000"/>
          </a:xfrm>
          <a:prstGeom prst="rect">
            <a:avLst/>
          </a:prstGeom>
          <a:ln>
            <a:noFill/>
          </a:ln>
        </p:spPr>
      </p:pic>
    </p:spTree>
    <p:extLst>
      <p:ext uri="{BB962C8B-B14F-4D97-AF65-F5344CB8AC3E}">
        <p14:creationId xmlns:p14="http://schemas.microsoft.com/office/powerpoint/2010/main" val="122888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a:xfrm>
            <a:off x="52312" y="1062961"/>
            <a:ext cx="9091688" cy="2011543"/>
          </a:xfrm>
        </p:spPr>
        <p:txBody>
          <a:bodyPr/>
          <a:lstStyle/>
          <a:p>
            <a:r>
              <a:rPr lang="en-US" dirty="0" smtClean="0"/>
              <a:t>We aim at a first </a:t>
            </a:r>
            <a:r>
              <a:rPr lang="en-US" b="1" dirty="0" smtClean="0"/>
              <a:t>mechanical 3D design </a:t>
            </a:r>
            <a:r>
              <a:rPr lang="en-US" dirty="0" smtClean="0"/>
              <a:t>that can be easily changed and updated</a:t>
            </a:r>
          </a:p>
          <a:p>
            <a:r>
              <a:rPr lang="en-US" dirty="0" smtClean="0"/>
              <a:t>We aim this week at discussing the </a:t>
            </a:r>
            <a:r>
              <a:rPr lang="en-US" b="1" dirty="0" smtClean="0"/>
              <a:t>assembly concept </a:t>
            </a:r>
            <a:r>
              <a:rPr lang="en-US" dirty="0" smtClean="0"/>
              <a:t>of our MDI design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204" y="3613845"/>
            <a:ext cx="4267796" cy="3244155"/>
          </a:xfrm>
          <a:prstGeom prst="rect">
            <a:avLst/>
          </a:prstGeom>
        </p:spPr>
      </p:pic>
      <p:sp>
        <p:nvSpPr>
          <p:cNvPr id="5" name="TextBox 4"/>
          <p:cNvSpPr txBox="1"/>
          <p:nvPr/>
        </p:nvSpPr>
        <p:spPr>
          <a:xfrm>
            <a:off x="2548976" y="5629167"/>
            <a:ext cx="2522935" cy="461665"/>
          </a:xfrm>
          <a:prstGeom prst="rect">
            <a:avLst/>
          </a:prstGeom>
          <a:noFill/>
        </p:spPr>
        <p:txBody>
          <a:bodyPr wrap="none" rtlCol="0">
            <a:spAutoFit/>
          </a:bodyPr>
          <a:lstStyle/>
          <a:p>
            <a:r>
              <a:rPr lang="en-US" sz="2400" dirty="0">
                <a:solidFill>
                  <a:srgbClr val="0000FF"/>
                </a:solidFill>
              </a:rPr>
              <a:t>example: CLIC MDI</a:t>
            </a:r>
          </a:p>
        </p:txBody>
      </p:sp>
      <p:sp>
        <p:nvSpPr>
          <p:cNvPr id="6" name="Rectangle 5"/>
          <p:cNvSpPr/>
          <p:nvPr/>
        </p:nvSpPr>
        <p:spPr>
          <a:xfrm>
            <a:off x="3218639" y="6173444"/>
            <a:ext cx="1770036" cy="379656"/>
          </a:xfrm>
          <a:prstGeom prst="rect">
            <a:avLst/>
          </a:prstGeom>
        </p:spPr>
        <p:txBody>
          <a:bodyPr wrap="none">
            <a:spAutoFit/>
          </a:bodyPr>
          <a:lstStyle/>
          <a:p>
            <a:r>
              <a:rPr lang="en-US" sz="1867">
                <a:solidFill>
                  <a:srgbClr val="0000FF"/>
                </a:solidFill>
              </a:rPr>
              <a:t>arXiv:1202.6511</a:t>
            </a:r>
            <a:endParaRPr lang="en-US" sz="1867" dirty="0">
              <a:solidFill>
                <a:srgbClr val="0000FF"/>
              </a:solidFill>
            </a:endParaRPr>
          </a:p>
        </p:txBody>
      </p:sp>
      <p:sp>
        <p:nvSpPr>
          <p:cNvPr id="7" name="Rectangle 6"/>
          <p:cNvSpPr/>
          <p:nvPr/>
        </p:nvSpPr>
        <p:spPr>
          <a:xfrm>
            <a:off x="322217" y="2781051"/>
            <a:ext cx="8364583" cy="830997"/>
          </a:xfrm>
          <a:prstGeom prst="rect">
            <a:avLst/>
          </a:prstGeom>
        </p:spPr>
        <p:txBody>
          <a:bodyPr wrap="square">
            <a:spAutoFit/>
          </a:bodyPr>
          <a:lstStyle/>
          <a:p>
            <a:r>
              <a:rPr lang="en-US" sz="2400" dirty="0">
                <a:solidFill>
                  <a:prstClr val="black"/>
                </a:solidFill>
              </a:rPr>
              <a:t>Few iterations </a:t>
            </a:r>
            <a:r>
              <a:rPr lang="en-US" sz="2400" dirty="0" smtClean="0">
                <a:solidFill>
                  <a:prstClr val="black"/>
                </a:solidFill>
              </a:rPr>
              <a:t>will be probably needed</a:t>
            </a:r>
            <a:endParaRPr lang="en-US" sz="2400" dirty="0">
              <a:solidFill>
                <a:prstClr val="black"/>
              </a:solidFill>
            </a:endParaRPr>
          </a:p>
          <a:p>
            <a:r>
              <a:rPr lang="en-US" sz="2400" dirty="0" smtClean="0">
                <a:solidFill>
                  <a:prstClr val="black"/>
                </a:solidFill>
              </a:rPr>
              <a:t>(for </a:t>
            </a:r>
            <a:r>
              <a:rPr lang="en-US" sz="2400" dirty="0">
                <a:solidFill>
                  <a:prstClr val="black"/>
                </a:solidFill>
              </a:rPr>
              <a:t>example after impedance budget </a:t>
            </a:r>
            <a:r>
              <a:rPr lang="en-US" sz="2400" dirty="0" smtClean="0">
                <a:solidFill>
                  <a:prstClr val="black"/>
                </a:solidFill>
              </a:rPr>
              <a:t>estimation)</a:t>
            </a:r>
          </a:p>
        </p:txBody>
      </p:sp>
    </p:spTree>
    <p:extLst>
      <p:ext uri="{BB962C8B-B14F-4D97-AF65-F5344CB8AC3E}">
        <p14:creationId xmlns:p14="http://schemas.microsoft.com/office/powerpoint/2010/main" val="1814208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7372" y="25265"/>
            <a:ext cx="8229600" cy="857250"/>
          </a:xfrm>
        </p:spPr>
        <p:txBody>
          <a:bodyPr>
            <a:noAutofit/>
          </a:bodyPr>
          <a:lstStyle/>
          <a:p>
            <a:r>
              <a:rPr lang="en-US" dirty="0" smtClean="0"/>
              <a:t>IR Beam pipe design for wake field calculations</a:t>
            </a:r>
            <a:endParaRPr lang="en-US" dirty="0"/>
          </a:p>
        </p:txBody>
      </p:sp>
      <p:sp>
        <p:nvSpPr>
          <p:cNvPr id="2" name="Footer Placeholder 1"/>
          <p:cNvSpPr>
            <a:spLocks noGrp="1"/>
          </p:cNvSpPr>
          <p:nvPr>
            <p:ph type="ftr" sz="quarter" idx="11"/>
          </p:nvPr>
        </p:nvSpPr>
        <p:spPr/>
        <p:txBody>
          <a:bodyPr/>
          <a:lstStyle/>
          <a:p>
            <a:r>
              <a:rPr lang="de-DE" smtClean="0"/>
              <a:t>M. Boscolo, FCCWEEK17, Berlin</a:t>
            </a:r>
            <a:endParaRPr lang="en-US"/>
          </a:p>
        </p:txBody>
      </p:sp>
      <p:sp>
        <p:nvSpPr>
          <p:cNvPr id="10" name="TextBox 9"/>
          <p:cNvSpPr txBox="1"/>
          <p:nvPr/>
        </p:nvSpPr>
        <p:spPr>
          <a:xfrm>
            <a:off x="7356873" y="882515"/>
            <a:ext cx="1739002" cy="584775"/>
          </a:xfrm>
          <a:prstGeom prst="rect">
            <a:avLst/>
          </a:prstGeom>
          <a:noFill/>
        </p:spPr>
        <p:txBody>
          <a:bodyPr wrap="none" rtlCol="0">
            <a:spAutoFit/>
          </a:bodyPr>
          <a:lstStyle/>
          <a:p>
            <a:pPr algn="r"/>
            <a:r>
              <a:rPr lang="en-US" sz="1600" dirty="0">
                <a:solidFill>
                  <a:srgbClr val="000080"/>
                </a:solidFill>
              </a:rPr>
              <a:t>details in next talk </a:t>
            </a:r>
          </a:p>
          <a:p>
            <a:pPr algn="r"/>
            <a:r>
              <a:rPr lang="en-US" sz="1600" dirty="0">
                <a:solidFill>
                  <a:srgbClr val="000080"/>
                </a:solidFill>
              </a:rPr>
              <a:t>by  A. </a:t>
            </a:r>
            <a:r>
              <a:rPr lang="en-US" sz="1600" dirty="0" err="1">
                <a:solidFill>
                  <a:srgbClr val="000080"/>
                </a:solidFill>
              </a:rPr>
              <a:t>Novokhatski</a:t>
            </a:r>
            <a:endParaRPr lang="en-US" sz="1600" dirty="0">
              <a:solidFill>
                <a:srgbClr val="000080"/>
              </a:solidFill>
            </a:endParaRPr>
          </a:p>
        </p:txBody>
      </p:sp>
      <p:sp>
        <p:nvSpPr>
          <p:cNvPr id="11" name="Content Placeholder 10"/>
          <p:cNvSpPr>
            <a:spLocks noGrp="1"/>
          </p:cNvSpPr>
          <p:nvPr>
            <p:ph idx="1"/>
          </p:nvPr>
        </p:nvSpPr>
        <p:spPr>
          <a:xfrm>
            <a:off x="337372" y="1898426"/>
            <a:ext cx="8561532" cy="3394472"/>
          </a:xfrm>
        </p:spPr>
        <p:txBody>
          <a:bodyPr>
            <a:noAutofit/>
          </a:bodyPr>
          <a:lstStyle/>
          <a:p>
            <a:pPr marL="0" indent="0">
              <a:buNone/>
            </a:pPr>
            <a:r>
              <a:rPr lang="en-US" sz="2100" dirty="0"/>
              <a:t>Two beam pipes are merged into one central pipe in the IR</a:t>
            </a:r>
          </a:p>
          <a:p>
            <a:r>
              <a:rPr lang="en-US" sz="2100" b="1" dirty="0"/>
              <a:t>Professional CAD design </a:t>
            </a:r>
            <a:r>
              <a:rPr lang="en-US" sz="2100" dirty="0"/>
              <a:t>of the complicated </a:t>
            </a:r>
            <a:r>
              <a:rPr lang="en-US" sz="2100" b="1" dirty="0"/>
              <a:t>IR </a:t>
            </a:r>
            <a:r>
              <a:rPr lang="en-US" sz="2100" dirty="0"/>
              <a:t>geometry</a:t>
            </a:r>
            <a:r>
              <a:rPr lang="en-US" sz="2100" b="1" dirty="0"/>
              <a:t> done</a:t>
            </a:r>
            <a:r>
              <a:rPr lang="en-US" sz="2100" dirty="0"/>
              <a:t>, essential for</a:t>
            </a:r>
          </a:p>
          <a:p>
            <a:r>
              <a:rPr lang="en-US" sz="2100" b="1" dirty="0">
                <a:solidFill>
                  <a:srgbClr val="7030A0"/>
                </a:solidFill>
              </a:rPr>
              <a:t>CST/HFSS numerical studies </a:t>
            </a:r>
            <a:r>
              <a:rPr lang="en-US" sz="2100" dirty="0">
                <a:solidFill>
                  <a:srgbClr val="002060"/>
                </a:solidFill>
              </a:rPr>
              <a:t>for generated and/or absorbed </a:t>
            </a:r>
            <a:r>
              <a:rPr lang="en-US" sz="2100" dirty="0" err="1">
                <a:solidFill>
                  <a:srgbClr val="002060"/>
                </a:solidFill>
              </a:rPr>
              <a:t>e.m</a:t>
            </a:r>
            <a:r>
              <a:rPr lang="en-US" sz="2100" dirty="0">
                <a:solidFill>
                  <a:srgbClr val="002060"/>
                </a:solidFill>
              </a:rPr>
              <a:t>. fields, propagating or trapped in the IR</a:t>
            </a:r>
          </a:p>
          <a:p>
            <a:r>
              <a:rPr lang="en-US" sz="2100" b="1" dirty="0">
                <a:solidFill>
                  <a:srgbClr val="0432FF"/>
                </a:solidFill>
              </a:rPr>
              <a:t>water cooling of the beam pipe needed</a:t>
            </a:r>
            <a:r>
              <a:rPr lang="en-US" sz="2100" dirty="0"/>
              <a:t> to avoid HOM heating in the IR chamber due to absorption of </a:t>
            </a:r>
            <a:r>
              <a:rPr lang="en-US" sz="2100" dirty="0" err="1"/>
              <a:t>e.m</a:t>
            </a:r>
            <a:r>
              <a:rPr lang="en-US" sz="2100" dirty="0"/>
              <a:t>. fields</a:t>
            </a:r>
          </a:p>
          <a:p>
            <a:r>
              <a:rPr lang="en-US" sz="2100" b="1" dirty="0">
                <a:solidFill>
                  <a:srgbClr val="0432FF"/>
                </a:solidFill>
              </a:rPr>
              <a:t>HOM absorber </a:t>
            </a:r>
            <a:r>
              <a:rPr lang="en-US" sz="2100" dirty="0"/>
              <a:t>design in progress in the central chamber, following the PEP-II experience.</a:t>
            </a:r>
          </a:p>
          <a:p>
            <a:endParaRPr lang="en-US" dirty="0"/>
          </a:p>
        </p:txBody>
      </p:sp>
      <p:sp>
        <p:nvSpPr>
          <p:cNvPr id="3" name="TextBox 2"/>
          <p:cNvSpPr txBox="1"/>
          <p:nvPr/>
        </p:nvSpPr>
        <p:spPr>
          <a:xfrm>
            <a:off x="7147393" y="6379952"/>
            <a:ext cx="1948482" cy="307777"/>
          </a:xfrm>
          <a:prstGeom prst="rect">
            <a:avLst/>
          </a:prstGeom>
          <a:noFill/>
        </p:spPr>
        <p:txBody>
          <a:bodyPr wrap="none" rtlCol="0">
            <a:spAutoFit/>
          </a:bodyPr>
          <a:lstStyle/>
          <a:p>
            <a:r>
              <a:rPr lang="en-US" sz="1400">
                <a:solidFill>
                  <a:srgbClr val="000080"/>
                </a:solidFill>
              </a:rPr>
              <a:t>[slide from FCCWEEK17]</a:t>
            </a:r>
          </a:p>
        </p:txBody>
      </p:sp>
    </p:spTree>
    <p:extLst>
      <p:ext uri="{BB962C8B-B14F-4D97-AF65-F5344CB8AC3E}">
        <p14:creationId xmlns:p14="http://schemas.microsoft.com/office/powerpoint/2010/main" val="15679484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0819" y="7116"/>
            <a:ext cx="8229600" cy="857250"/>
          </a:xfrm>
        </p:spPr>
        <p:txBody>
          <a:bodyPr/>
          <a:lstStyle/>
          <a:p>
            <a:r>
              <a:rPr lang="en-US" dirty="0"/>
              <a:t>IR </a:t>
            </a:r>
            <a:r>
              <a:rPr lang="en-US" dirty="0" smtClean="0"/>
              <a:t>CAD design</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3095" y="2164355"/>
            <a:ext cx="5483168" cy="3964302"/>
          </a:xfrm>
          <a:prstGeom prst="rect">
            <a:avLst/>
          </a:prstGeom>
        </p:spPr>
      </p:pic>
      <p:sp>
        <p:nvSpPr>
          <p:cNvPr id="16" name="Oval 15"/>
          <p:cNvSpPr/>
          <p:nvPr/>
        </p:nvSpPr>
        <p:spPr>
          <a:xfrm rot="1803181">
            <a:off x="2011145" y="2493462"/>
            <a:ext cx="1416748" cy="849862"/>
          </a:xfrm>
          <a:prstGeom prst="ellipse">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20819" y="1017668"/>
            <a:ext cx="6904326" cy="338554"/>
          </a:xfrm>
          <a:prstGeom prst="rect">
            <a:avLst/>
          </a:prstGeom>
          <a:noFill/>
        </p:spPr>
        <p:txBody>
          <a:bodyPr wrap="none" rtlCol="0">
            <a:spAutoFit/>
          </a:bodyPr>
          <a:lstStyle/>
          <a:p>
            <a:r>
              <a:rPr lang="en-US" sz="1600" dirty="0"/>
              <a:t>complicated geometry: the area where two beam pipes merge to one single pipe</a:t>
            </a:r>
          </a:p>
        </p:txBody>
      </p:sp>
      <p:sp>
        <p:nvSpPr>
          <p:cNvPr id="8" name="TextBox 7"/>
          <p:cNvSpPr txBox="1"/>
          <p:nvPr/>
        </p:nvSpPr>
        <p:spPr>
          <a:xfrm>
            <a:off x="2417203" y="2333945"/>
            <a:ext cx="1124988" cy="276999"/>
          </a:xfrm>
          <a:prstGeom prst="rect">
            <a:avLst/>
          </a:prstGeom>
          <a:noFill/>
        </p:spPr>
        <p:txBody>
          <a:bodyPr wrap="none" rtlCol="0">
            <a:spAutoFit/>
          </a:bodyPr>
          <a:lstStyle/>
          <a:p>
            <a:r>
              <a:rPr lang="en-US" sz="1200">
                <a:solidFill>
                  <a:schemeClr val="accent6">
                    <a:lumMod val="50000"/>
                  </a:schemeClr>
                </a:solidFill>
              </a:rPr>
              <a:t>HOM Absorber</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819" y="3962400"/>
            <a:ext cx="4341911" cy="2859590"/>
          </a:xfrm>
          <a:prstGeom prst="rect">
            <a:avLst/>
          </a:prstGeom>
        </p:spPr>
      </p:pic>
    </p:spTree>
    <p:extLst>
      <p:ext uri="{BB962C8B-B14F-4D97-AF65-F5344CB8AC3E}">
        <p14:creationId xmlns:p14="http://schemas.microsoft.com/office/powerpoint/2010/main" val="1217546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model of IR pipe</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44058"/>
            <a:ext cx="9144000" cy="3899140"/>
          </a:xfrm>
          <a:prstGeom prst="rect">
            <a:avLst/>
          </a:prstGeom>
        </p:spPr>
      </p:pic>
    </p:spTree>
    <p:extLst>
      <p:ext uri="{BB962C8B-B14F-4D97-AF65-F5344CB8AC3E}">
        <p14:creationId xmlns:p14="http://schemas.microsoft.com/office/powerpoint/2010/main" val="430718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3867"/>
            <a:ext cx="12192000" cy="6775445"/>
          </a:xfrm>
          <a:prstGeom prst="rect">
            <a:avLst/>
          </a:prstGeom>
        </p:spPr>
      </p:pic>
    </p:spTree>
    <p:extLst>
      <p:ext uri="{BB962C8B-B14F-4D97-AF65-F5344CB8AC3E}">
        <p14:creationId xmlns:p14="http://schemas.microsoft.com/office/powerpoint/2010/main" val="1730662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6934"/>
            <a:ext cx="12192000" cy="6808149"/>
          </a:xfrm>
          <a:prstGeom prst="rect">
            <a:avLst/>
          </a:prstGeom>
        </p:spPr>
      </p:pic>
    </p:spTree>
    <p:extLst>
      <p:ext uri="{BB962C8B-B14F-4D97-AF65-F5344CB8AC3E}">
        <p14:creationId xmlns:p14="http://schemas.microsoft.com/office/powerpoint/2010/main" val="1721315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6933"/>
            <a:ext cx="12192000" cy="6821827"/>
          </a:xfrm>
          <a:prstGeom prst="rect">
            <a:avLst/>
          </a:prstGeom>
        </p:spPr>
      </p:pic>
    </p:spTree>
    <p:extLst>
      <p:ext uri="{BB962C8B-B14F-4D97-AF65-F5344CB8AC3E}">
        <p14:creationId xmlns:p14="http://schemas.microsoft.com/office/powerpoint/2010/main" val="14012653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
            <a:ext cx="12192000" cy="6849007"/>
          </a:xfrm>
          <a:prstGeom prst="rect">
            <a:avLst/>
          </a:prstGeom>
        </p:spPr>
      </p:pic>
    </p:spTree>
    <p:extLst>
      <p:ext uri="{BB962C8B-B14F-4D97-AF65-F5344CB8AC3E}">
        <p14:creationId xmlns:p14="http://schemas.microsoft.com/office/powerpoint/2010/main" val="5691608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0114"/>
            <a:ext cx="9185111" cy="5179828"/>
          </a:xfrm>
          <a:prstGeom prst="rect">
            <a:avLst/>
          </a:prstGeom>
        </p:spPr>
      </p:pic>
    </p:spTree>
    <p:extLst>
      <p:ext uri="{BB962C8B-B14F-4D97-AF65-F5344CB8AC3E}">
        <p14:creationId xmlns:p14="http://schemas.microsoft.com/office/powerpoint/2010/main" val="1761451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4975" y="-23905"/>
            <a:ext cx="3849025" cy="2849278"/>
          </a:xfrm>
          <a:prstGeom prst="rect">
            <a:avLst/>
          </a:prstGeom>
        </p:spPr>
      </p:pic>
      <p:sp>
        <p:nvSpPr>
          <p:cNvPr id="3" name="Rectangle 2"/>
          <p:cNvSpPr/>
          <p:nvPr/>
        </p:nvSpPr>
        <p:spPr>
          <a:xfrm>
            <a:off x="140920" y="1247895"/>
            <a:ext cx="7801601" cy="1477328"/>
          </a:xfrm>
          <a:prstGeom prst="rect">
            <a:avLst/>
          </a:prstGeom>
        </p:spPr>
        <p:txBody>
          <a:bodyPr wrap="square">
            <a:spAutoFit/>
          </a:bodyPr>
          <a:lstStyle/>
          <a:p>
            <a:r>
              <a:rPr lang="en-US" b="1" dirty="0">
                <a:solidFill>
                  <a:srgbClr val="FF0000"/>
                </a:solidFill>
                <a:latin typeface="Calibri" charset="0"/>
                <a:ea typeface="Calibri" charset="0"/>
                <a:cs typeface="Calibri" charset="0"/>
              </a:rPr>
              <a:t>DIMENSION</a:t>
            </a:r>
          </a:p>
          <a:p>
            <a:pPr marL="285750" indent="-285750">
              <a:buFont typeface="Arial" charset="0"/>
              <a:buChar char="•"/>
            </a:pPr>
            <a:r>
              <a:rPr lang="en-US" dirty="0">
                <a:solidFill>
                  <a:srgbClr val="002060"/>
                </a:solidFill>
                <a:latin typeface="Calibri" charset="0"/>
                <a:ea typeface="Calibri" charset="0"/>
                <a:cs typeface="Calibri" charset="0"/>
              </a:rPr>
              <a:t>Central beam pipe has 3 cm dia.</a:t>
            </a:r>
          </a:p>
          <a:p>
            <a:pPr marL="285750" indent="-285750">
              <a:buFont typeface="Arial" charset="0"/>
              <a:buChar char="•"/>
            </a:pPr>
            <a:r>
              <a:rPr lang="en-US" dirty="0">
                <a:solidFill>
                  <a:srgbClr val="002060"/>
                </a:solidFill>
                <a:latin typeface="Calibri" charset="0"/>
                <a:ea typeface="Calibri" charset="0"/>
                <a:cs typeface="Calibri" charset="0"/>
              </a:rPr>
              <a:t>Entering and exiting beam pipe through QC1 (3cm dia.)</a:t>
            </a:r>
          </a:p>
          <a:p>
            <a:pPr marL="285750" indent="-285750">
              <a:buFont typeface="Arial" charset="0"/>
              <a:buChar char="•"/>
            </a:pPr>
            <a:r>
              <a:rPr lang="en-US" dirty="0">
                <a:solidFill>
                  <a:srgbClr val="002060"/>
                </a:solidFill>
                <a:latin typeface="Calibri" charset="0"/>
                <a:ea typeface="Calibri" charset="0"/>
                <a:cs typeface="Calibri" charset="0"/>
              </a:rPr>
              <a:t>Pipe size increases to 4cm dia. in QC2</a:t>
            </a:r>
          </a:p>
          <a:p>
            <a:pPr marL="285750" indent="-285750">
              <a:buFont typeface="Arial" charset="0"/>
              <a:buChar char="•"/>
            </a:pPr>
            <a:r>
              <a:rPr lang="en-US" dirty="0">
                <a:solidFill>
                  <a:srgbClr val="002060"/>
                </a:solidFill>
                <a:latin typeface="Calibri" charset="0"/>
                <a:ea typeface="Calibri" charset="0"/>
                <a:cs typeface="Calibri" charset="0"/>
              </a:rPr>
              <a:t>Size outside QC2 is 7 cm dia. (but 6 cm in plot)</a:t>
            </a:r>
          </a:p>
        </p:txBody>
      </p:sp>
      <p:sp>
        <p:nvSpPr>
          <p:cNvPr id="10" name="Title 9"/>
          <p:cNvSpPr>
            <a:spLocks noGrp="1"/>
          </p:cNvSpPr>
          <p:nvPr>
            <p:ph type="title"/>
          </p:nvPr>
        </p:nvSpPr>
        <p:spPr>
          <a:xfrm>
            <a:off x="862110" y="-40049"/>
            <a:ext cx="3535680" cy="1143000"/>
          </a:xfrm>
        </p:spPr>
        <p:txBody>
          <a:bodyPr>
            <a:normAutofit/>
          </a:bodyPr>
          <a:lstStyle/>
          <a:p>
            <a:r>
              <a:rPr lang="en-US" sz="3200" dirty="0" smtClean="0"/>
              <a:t>Beam pipe</a:t>
            </a:r>
            <a:endParaRPr lang="en-US" sz="3200" dirty="0"/>
          </a:p>
        </p:txBody>
      </p:sp>
      <p:sp>
        <p:nvSpPr>
          <p:cNvPr id="12" name="Rectangle 11"/>
          <p:cNvSpPr/>
          <p:nvPr/>
        </p:nvSpPr>
        <p:spPr>
          <a:xfrm>
            <a:off x="198343" y="2866583"/>
            <a:ext cx="4848605" cy="1200329"/>
          </a:xfrm>
          <a:prstGeom prst="rect">
            <a:avLst/>
          </a:prstGeom>
        </p:spPr>
        <p:txBody>
          <a:bodyPr wrap="square">
            <a:spAutoFit/>
          </a:bodyPr>
          <a:lstStyle/>
          <a:p>
            <a:r>
              <a:rPr lang="en-US" b="1" dirty="0">
                <a:solidFill>
                  <a:srgbClr val="FF0000"/>
                </a:solidFill>
                <a:latin typeface="Calibri" charset="0"/>
                <a:ea typeface="Calibri" charset="0"/>
                <a:cs typeface="Calibri" charset="0"/>
              </a:rPr>
              <a:t>HORIZONTAL MASK TIPS</a:t>
            </a:r>
            <a:endParaRPr lang="en-US" dirty="0">
              <a:solidFill>
                <a:srgbClr val="002060"/>
              </a:solidFill>
              <a:latin typeface="Calibri" charset="0"/>
              <a:ea typeface="Calibri" charset="0"/>
              <a:cs typeface="Calibri" charset="0"/>
            </a:endParaRPr>
          </a:p>
          <a:p>
            <a:pPr marL="285750" indent="-285750">
              <a:buFont typeface="Arial" charset="0"/>
              <a:buChar char="•"/>
            </a:pPr>
            <a:r>
              <a:rPr lang="en-US" dirty="0">
                <a:solidFill>
                  <a:srgbClr val="002060"/>
                </a:solidFill>
                <a:latin typeface="Calibri" charset="0"/>
                <a:ea typeface="Calibri" charset="0"/>
                <a:cs typeface="Calibri" charset="0"/>
                <a:sym typeface="Symbol"/>
              </a:rPr>
              <a:t>+/-</a:t>
            </a:r>
            <a:r>
              <a:rPr lang="en-US" dirty="0">
                <a:solidFill>
                  <a:srgbClr val="002060"/>
                </a:solidFill>
                <a:latin typeface="Calibri" charset="0"/>
                <a:ea typeface="Calibri" charset="0"/>
                <a:cs typeface="Calibri" charset="0"/>
              </a:rPr>
              <a:t>12 mm radius at  Z= +/-2.1 m and +/-5.44 m</a:t>
            </a:r>
          </a:p>
          <a:p>
            <a:pPr marL="285750" indent="-285750">
              <a:buFont typeface="Arial" charset="0"/>
              <a:buChar char="•"/>
            </a:pPr>
            <a:r>
              <a:rPr lang="en-US" dirty="0">
                <a:solidFill>
                  <a:srgbClr val="002060"/>
                </a:solidFill>
                <a:latin typeface="Calibri" charset="0"/>
                <a:ea typeface="Calibri" charset="0"/>
                <a:cs typeface="Calibri" charset="0"/>
              </a:rPr>
              <a:t>+/-18 mm radius at  Z= +/- 8.27 m </a:t>
            </a:r>
          </a:p>
          <a:p>
            <a:pPr marL="285750" indent="-285750">
              <a:buFont typeface="Arial" charset="0"/>
              <a:buChar char="•"/>
            </a:pPr>
            <a:r>
              <a:rPr lang="en-US" dirty="0">
                <a:solidFill>
                  <a:srgbClr val="002060"/>
                </a:solidFill>
                <a:latin typeface="Calibri" charset="0"/>
                <a:ea typeface="Calibri" charset="0"/>
                <a:cs typeface="Calibri" charset="0"/>
              </a:rPr>
              <a:t>Vert. 1cm; +/- 0.5 mm thickness</a:t>
            </a:r>
          </a:p>
        </p:txBody>
      </p:sp>
      <p:grpSp>
        <p:nvGrpSpPr>
          <p:cNvPr id="4" name="Group 3"/>
          <p:cNvGrpSpPr/>
          <p:nvPr/>
        </p:nvGrpSpPr>
        <p:grpSpPr>
          <a:xfrm>
            <a:off x="5294975" y="3114284"/>
            <a:ext cx="1392184" cy="1391119"/>
            <a:chOff x="3629652" y="2882571"/>
            <a:chExt cx="1392184" cy="1391119"/>
          </a:xfrm>
        </p:grpSpPr>
        <p:sp>
          <p:nvSpPr>
            <p:cNvPr id="14" name="Donut 13"/>
            <p:cNvSpPr/>
            <p:nvPr/>
          </p:nvSpPr>
          <p:spPr>
            <a:xfrm>
              <a:off x="3702205" y="3107817"/>
              <a:ext cx="952174" cy="872909"/>
            </a:xfrm>
            <a:prstGeom prst="donut">
              <a:avLst>
                <a:gd name="adj" fmla="val 797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6" name="Straight Arrow Connector 15"/>
            <p:cNvCxnSpPr/>
            <p:nvPr/>
          </p:nvCxnSpPr>
          <p:spPr>
            <a:xfrm flipH="1" flipV="1">
              <a:off x="3992880" y="3227642"/>
              <a:ext cx="185412" cy="3166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693981" y="2882571"/>
              <a:ext cx="718466" cy="276999"/>
            </a:xfrm>
            <a:prstGeom prst="rect">
              <a:avLst/>
            </a:prstGeom>
            <a:noFill/>
          </p:spPr>
          <p:txBody>
            <a:bodyPr wrap="none" rtlCol="0">
              <a:spAutoFit/>
            </a:bodyPr>
            <a:lstStyle/>
            <a:p>
              <a:r>
                <a:rPr lang="en-US" sz="1200" dirty="0"/>
                <a:t>r=15mm</a:t>
              </a:r>
            </a:p>
          </p:txBody>
        </p:sp>
        <p:sp>
          <p:nvSpPr>
            <p:cNvPr id="22" name="Chord 21"/>
            <p:cNvSpPr/>
            <p:nvPr/>
          </p:nvSpPr>
          <p:spPr>
            <a:xfrm>
              <a:off x="3779520" y="3318511"/>
              <a:ext cx="139621" cy="463260"/>
            </a:xfrm>
            <a:prstGeom prst="chor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Chord 23"/>
            <p:cNvSpPr/>
            <p:nvPr/>
          </p:nvSpPr>
          <p:spPr>
            <a:xfrm flipH="1">
              <a:off x="4442460" y="3310891"/>
              <a:ext cx="139621" cy="463260"/>
            </a:xfrm>
            <a:prstGeom prst="chor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Arrow Connector 24"/>
            <p:cNvCxnSpPr/>
            <p:nvPr/>
          </p:nvCxnSpPr>
          <p:spPr>
            <a:xfrm>
              <a:off x="4179558" y="3530203"/>
              <a:ext cx="288000" cy="140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303370" y="3294841"/>
              <a:ext cx="718466" cy="276999"/>
            </a:xfrm>
            <a:prstGeom prst="rect">
              <a:avLst/>
            </a:prstGeom>
            <a:noFill/>
          </p:spPr>
          <p:txBody>
            <a:bodyPr wrap="none" rtlCol="0">
              <a:spAutoFit/>
            </a:bodyPr>
            <a:lstStyle/>
            <a:p>
              <a:r>
                <a:rPr lang="en-US" sz="1200"/>
                <a:t>r=12mm</a:t>
              </a:r>
            </a:p>
          </p:txBody>
        </p:sp>
        <p:cxnSp>
          <p:nvCxnSpPr>
            <p:cNvPr id="29" name="Straight Arrow Connector 28"/>
            <p:cNvCxnSpPr/>
            <p:nvPr/>
          </p:nvCxnSpPr>
          <p:spPr>
            <a:xfrm>
              <a:off x="3849330" y="4225290"/>
              <a:ext cx="328963" cy="0"/>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rot="16200000">
              <a:off x="3678646" y="4071725"/>
              <a:ext cx="328963" cy="0"/>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995412" y="3996691"/>
              <a:ext cx="251992" cy="276999"/>
            </a:xfrm>
            <a:prstGeom prst="rect">
              <a:avLst/>
            </a:prstGeom>
            <a:noFill/>
          </p:spPr>
          <p:txBody>
            <a:bodyPr wrap="none" rtlCol="0">
              <a:spAutoFit/>
            </a:bodyPr>
            <a:lstStyle/>
            <a:p>
              <a:r>
                <a:rPr lang="en-US" sz="1200"/>
                <a:t>x</a:t>
              </a:r>
            </a:p>
          </p:txBody>
        </p:sp>
        <p:sp>
          <p:nvSpPr>
            <p:cNvPr id="32" name="TextBox 31"/>
            <p:cNvSpPr txBox="1"/>
            <p:nvPr/>
          </p:nvSpPr>
          <p:spPr>
            <a:xfrm>
              <a:off x="3629652" y="3821431"/>
              <a:ext cx="251992" cy="276999"/>
            </a:xfrm>
            <a:prstGeom prst="rect">
              <a:avLst/>
            </a:prstGeom>
            <a:noFill/>
            <a:ln w="9525">
              <a:noFill/>
            </a:ln>
          </p:spPr>
          <p:txBody>
            <a:bodyPr wrap="none" rtlCol="0">
              <a:spAutoFit/>
            </a:bodyPr>
            <a:lstStyle/>
            <a:p>
              <a:r>
                <a:rPr lang="en-US" sz="1200"/>
                <a:t>y</a:t>
              </a:r>
              <a:endParaRPr lang="en-US" sz="1200" dirty="0"/>
            </a:p>
          </p:txBody>
        </p:sp>
      </p:grpSp>
      <p:sp>
        <p:nvSpPr>
          <p:cNvPr id="33" name="Rectangle 32"/>
          <p:cNvSpPr/>
          <p:nvPr/>
        </p:nvSpPr>
        <p:spPr>
          <a:xfrm>
            <a:off x="145232" y="4162307"/>
            <a:ext cx="7715317" cy="2031325"/>
          </a:xfrm>
          <a:prstGeom prst="rect">
            <a:avLst/>
          </a:prstGeom>
        </p:spPr>
        <p:txBody>
          <a:bodyPr wrap="none">
            <a:spAutoFit/>
          </a:bodyPr>
          <a:lstStyle/>
          <a:p>
            <a:pPr lvl="0"/>
            <a:r>
              <a:rPr lang="en-US" b="1" dirty="0">
                <a:solidFill>
                  <a:srgbClr val="FF0000"/>
                </a:solidFill>
                <a:latin typeface="Calibri" charset="0"/>
                <a:ea typeface="Calibri" charset="0"/>
                <a:cs typeface="Calibri" charset="0"/>
              </a:rPr>
              <a:t>MATERIAL</a:t>
            </a:r>
          </a:p>
          <a:p>
            <a:pPr marL="285750" indent="-285750">
              <a:buFont typeface="Arial" charset="0"/>
              <a:buChar char="•"/>
            </a:pPr>
            <a:r>
              <a:rPr lang="en-US" b="1" dirty="0">
                <a:solidFill>
                  <a:srgbClr val="002060"/>
                </a:solidFill>
                <a:latin typeface="Calibri" charset="0"/>
                <a:ea typeface="Calibri" charset="0"/>
                <a:cs typeface="Calibri" charset="0"/>
              </a:rPr>
              <a:t>Be</a:t>
            </a:r>
            <a:r>
              <a:rPr lang="en-US" dirty="0">
                <a:solidFill>
                  <a:srgbClr val="002060"/>
                </a:solidFill>
                <a:latin typeface="Calibri" charset="0"/>
                <a:ea typeface="Calibri" charset="0"/>
                <a:cs typeface="Calibri" charset="0"/>
              </a:rPr>
              <a:t> from about +/-80 cm to accommodate </a:t>
            </a:r>
            <a:r>
              <a:rPr lang="en-US" dirty="0" err="1">
                <a:solidFill>
                  <a:srgbClr val="002060"/>
                </a:solidFill>
                <a:latin typeface="Calibri" charset="0"/>
                <a:ea typeface="Calibri" charset="0"/>
                <a:cs typeface="Calibri" charset="0"/>
              </a:rPr>
              <a:t>LumiCal</a:t>
            </a:r>
            <a:endParaRPr lang="en-US" dirty="0">
              <a:solidFill>
                <a:srgbClr val="002060"/>
              </a:solidFill>
              <a:latin typeface="Calibri" charset="0"/>
              <a:ea typeface="Calibri" charset="0"/>
              <a:cs typeface="Calibri" charset="0"/>
            </a:endParaRPr>
          </a:p>
          <a:p>
            <a:pPr marL="285750" indent="-285750">
              <a:buFont typeface="Arial" charset="0"/>
              <a:buChar char="•"/>
            </a:pPr>
            <a:r>
              <a:rPr lang="en-US" b="1" dirty="0">
                <a:solidFill>
                  <a:srgbClr val="002060"/>
                </a:solidFill>
                <a:latin typeface="Calibri" charset="0"/>
                <a:ea typeface="Calibri" charset="0"/>
                <a:cs typeface="Calibri" charset="0"/>
              </a:rPr>
              <a:t>Cu</a:t>
            </a:r>
            <a:r>
              <a:rPr lang="en-US" dirty="0">
                <a:solidFill>
                  <a:srgbClr val="002060"/>
                </a:solidFill>
                <a:latin typeface="Calibri" charset="0"/>
                <a:ea typeface="Calibri" charset="0"/>
                <a:cs typeface="Calibri" charset="0"/>
              </a:rPr>
              <a:t> afterwards</a:t>
            </a:r>
          </a:p>
          <a:p>
            <a:pPr marL="285750" indent="-285750">
              <a:buFont typeface="Arial" charset="0"/>
              <a:buChar char="•"/>
            </a:pPr>
            <a:r>
              <a:rPr lang="en-US" dirty="0">
                <a:solidFill>
                  <a:srgbClr val="002060"/>
                </a:solidFill>
                <a:latin typeface="Calibri" charset="0"/>
                <a:ea typeface="Calibri" charset="0"/>
                <a:cs typeface="Calibri" charset="0"/>
              </a:rPr>
              <a:t>thickness of </a:t>
            </a:r>
            <a:r>
              <a:rPr lang="en-US" dirty="0" err="1">
                <a:solidFill>
                  <a:srgbClr val="002060"/>
                </a:solidFill>
                <a:latin typeface="Calibri" charset="0"/>
                <a:ea typeface="Calibri" charset="0"/>
                <a:cs typeface="Calibri" charset="0"/>
              </a:rPr>
              <a:t>Neg</a:t>
            </a:r>
            <a:r>
              <a:rPr lang="en-US" dirty="0">
                <a:solidFill>
                  <a:srgbClr val="002060"/>
                </a:solidFill>
                <a:latin typeface="Calibri" charset="0"/>
                <a:ea typeface="Calibri" charset="0"/>
                <a:cs typeface="Calibri" charset="0"/>
              </a:rPr>
              <a:t> coating under study, if  also in the IR, on Be chamber</a:t>
            </a:r>
          </a:p>
          <a:p>
            <a:pPr marL="285750" indent="-285750">
              <a:buFont typeface="Arial" charset="0"/>
              <a:buChar char="•"/>
            </a:pPr>
            <a:r>
              <a:rPr lang="en-US" dirty="0">
                <a:solidFill>
                  <a:srgbClr val="002060"/>
                </a:solidFill>
                <a:latin typeface="Calibri" charset="0"/>
                <a:ea typeface="Calibri" charset="0"/>
                <a:cs typeface="Calibri" charset="0"/>
              </a:rPr>
              <a:t>5 or 10 </a:t>
            </a:r>
            <a:r>
              <a:rPr lang="en-US" dirty="0">
                <a:solidFill>
                  <a:srgbClr val="002060"/>
                </a:solidFill>
                <a:latin typeface="Symbol" charset="2"/>
                <a:ea typeface="Symbol" charset="2"/>
                <a:cs typeface="Symbol" charset="2"/>
              </a:rPr>
              <a:t>m</a:t>
            </a:r>
            <a:r>
              <a:rPr lang="en-US" dirty="0">
                <a:solidFill>
                  <a:srgbClr val="002060"/>
                </a:solidFill>
                <a:latin typeface="Calibri" charset="0"/>
                <a:ea typeface="Calibri" charset="0"/>
                <a:cs typeface="Calibri" charset="0"/>
              </a:rPr>
              <a:t>m </a:t>
            </a:r>
            <a:r>
              <a:rPr lang="en-US" b="1" dirty="0">
                <a:solidFill>
                  <a:srgbClr val="002060"/>
                </a:solidFill>
                <a:latin typeface="Calibri" charset="0"/>
                <a:ea typeface="Calibri" charset="0"/>
                <a:cs typeface="Calibri" charset="0"/>
              </a:rPr>
              <a:t>Au</a:t>
            </a:r>
            <a:r>
              <a:rPr lang="en-US" dirty="0">
                <a:solidFill>
                  <a:srgbClr val="002060"/>
                </a:solidFill>
                <a:latin typeface="Calibri" charset="0"/>
                <a:ea typeface="Calibri" charset="0"/>
                <a:cs typeface="Calibri" charset="0"/>
              </a:rPr>
              <a:t> coating in the central Be </a:t>
            </a:r>
            <a:r>
              <a:rPr lang="en-US" dirty="0" smtClean="0">
                <a:solidFill>
                  <a:srgbClr val="002060"/>
                </a:solidFill>
                <a:latin typeface="Calibri" charset="0"/>
                <a:ea typeface="Calibri" charset="0"/>
                <a:cs typeface="Calibri" charset="0"/>
              </a:rPr>
              <a:t>chamber proposed</a:t>
            </a:r>
          </a:p>
          <a:p>
            <a:r>
              <a:rPr lang="en-US" dirty="0" smtClean="0">
                <a:solidFill>
                  <a:srgbClr val="002060"/>
                </a:solidFill>
                <a:latin typeface="Calibri" charset="0"/>
                <a:ea typeface="Calibri" charset="0"/>
                <a:cs typeface="Calibri" charset="0"/>
              </a:rPr>
              <a:t>     (</a:t>
            </a:r>
            <a:r>
              <a:rPr lang="en-US" dirty="0">
                <a:solidFill>
                  <a:srgbClr val="002060"/>
                </a:solidFill>
                <a:latin typeface="Calibri" charset="0"/>
                <a:ea typeface="Calibri" charset="0"/>
                <a:cs typeface="Calibri" charset="0"/>
              </a:rPr>
              <a:t>pros</a:t>
            </a:r>
            <a:r>
              <a:rPr lang="en-US" dirty="0" smtClean="0">
                <a:solidFill>
                  <a:srgbClr val="002060"/>
                </a:solidFill>
                <a:latin typeface="Calibri" charset="0"/>
                <a:ea typeface="Calibri" charset="0"/>
                <a:cs typeface="Calibri" charset="0"/>
              </a:rPr>
              <a:t>: useful </a:t>
            </a:r>
            <a:r>
              <a:rPr lang="en-US" dirty="0">
                <a:solidFill>
                  <a:srgbClr val="002060"/>
                </a:solidFill>
                <a:latin typeface="Calibri" charset="0"/>
                <a:ea typeface="Calibri" charset="0"/>
                <a:cs typeface="Calibri" charset="0"/>
              </a:rPr>
              <a:t>at Z, conductivity of Be, image </a:t>
            </a:r>
            <a:r>
              <a:rPr lang="en-US" dirty="0" smtClean="0">
                <a:solidFill>
                  <a:srgbClr val="002060"/>
                </a:solidFill>
                <a:latin typeface="Calibri" charset="0"/>
                <a:ea typeface="Calibri" charset="0"/>
                <a:cs typeface="Calibri" charset="0"/>
              </a:rPr>
              <a:t>charge; </a:t>
            </a:r>
            <a:r>
              <a:rPr lang="en-US" dirty="0">
                <a:solidFill>
                  <a:srgbClr val="002060"/>
                </a:solidFill>
                <a:latin typeface="Calibri" charset="0"/>
                <a:ea typeface="Calibri" charset="0"/>
                <a:cs typeface="Calibri" charset="0"/>
              </a:rPr>
              <a:t>cons: multiple scattering)?</a:t>
            </a:r>
          </a:p>
          <a:p>
            <a:pPr lvl="0"/>
            <a:endParaRPr lang="en-US" dirty="0">
              <a:solidFill>
                <a:srgbClr val="002060"/>
              </a:solidFill>
              <a:latin typeface="Calibri" charset="0"/>
              <a:ea typeface="Calibri" charset="0"/>
              <a:cs typeface="Calibri" charset="0"/>
            </a:endParaRPr>
          </a:p>
        </p:txBody>
      </p:sp>
      <p:sp>
        <p:nvSpPr>
          <p:cNvPr id="34" name="TextBox 33"/>
          <p:cNvSpPr txBox="1"/>
          <p:nvPr/>
        </p:nvSpPr>
        <p:spPr>
          <a:xfrm>
            <a:off x="140920" y="5842337"/>
            <a:ext cx="8742699" cy="1015663"/>
          </a:xfrm>
          <a:prstGeom prst="rect">
            <a:avLst/>
          </a:prstGeom>
          <a:noFill/>
        </p:spPr>
        <p:txBody>
          <a:bodyPr wrap="square" rtlCol="0">
            <a:spAutoFit/>
          </a:bodyPr>
          <a:lstStyle/>
          <a:p>
            <a:r>
              <a:rPr lang="en-US" sz="2000" b="1" dirty="0"/>
              <a:t>Warm beam pipe, 2mm thickness above vacuum chamber needed for water cooling in QC1 and through the IR where  30mm dia. (if BSC elliptical, water copper tubes in the vertical plane)</a:t>
            </a:r>
          </a:p>
        </p:txBody>
      </p:sp>
    </p:spTree>
    <p:extLst>
      <p:ext uri="{BB962C8B-B14F-4D97-AF65-F5344CB8AC3E}">
        <p14:creationId xmlns:p14="http://schemas.microsoft.com/office/powerpoint/2010/main" val="365825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QC1 design</a:t>
            </a:r>
            <a:endParaRPr lang="en-US" dirty="0"/>
          </a:p>
        </p:txBody>
      </p:sp>
      <p:sp>
        <p:nvSpPr>
          <p:cNvPr id="3" name="Content Placeholder 2"/>
          <p:cNvSpPr>
            <a:spLocks noGrp="1"/>
          </p:cNvSpPr>
          <p:nvPr>
            <p:ph idx="1"/>
          </p:nvPr>
        </p:nvSpPr>
        <p:spPr>
          <a:xfrm>
            <a:off x="457200" y="1536405"/>
            <a:ext cx="8229600" cy="4525963"/>
          </a:xfrm>
        </p:spPr>
        <p:txBody>
          <a:bodyPr>
            <a:normAutofit/>
          </a:bodyPr>
          <a:lstStyle/>
          <a:p>
            <a:r>
              <a:rPr lang="en-US" sz="2400" dirty="0"/>
              <a:t>We have two designs</a:t>
            </a:r>
          </a:p>
          <a:p>
            <a:pPr lvl="1"/>
            <a:r>
              <a:rPr lang="en-US" sz="2400" b="1" dirty="0"/>
              <a:t>BINP design</a:t>
            </a:r>
            <a:r>
              <a:rPr lang="en-US" sz="2400" dirty="0"/>
              <a:t>: iron yoke twin aperture (superconducting, needs cooling system</a:t>
            </a:r>
            <a:r>
              <a:rPr lang="en-US" sz="2400" dirty="0" smtClean="0"/>
              <a:t>)</a:t>
            </a:r>
            <a:endParaRPr lang="en-US" sz="2400" dirty="0">
              <a:solidFill>
                <a:srgbClr val="0070C0"/>
              </a:solidFill>
            </a:endParaRPr>
          </a:p>
          <a:p>
            <a:pPr lvl="1"/>
            <a:r>
              <a:rPr lang="en-US" sz="2400" b="1" dirty="0"/>
              <a:t>CCT design (</a:t>
            </a:r>
            <a:r>
              <a:rPr lang="en-US" sz="2400" dirty="0"/>
              <a:t>developed for </a:t>
            </a:r>
            <a:r>
              <a:rPr lang="en-US" sz="2400" dirty="0" smtClean="0"/>
              <a:t>Superb, crab-waist scheme)</a:t>
            </a:r>
            <a:endParaRPr lang="en-US" sz="2400" dirty="0"/>
          </a:p>
          <a:p>
            <a:pPr lvl="1"/>
            <a:endParaRPr lang="en-US" sz="2400" dirty="0"/>
          </a:p>
          <a:p>
            <a:r>
              <a:rPr lang="en-US" sz="2400" dirty="0"/>
              <a:t>More or less same </a:t>
            </a:r>
            <a:r>
              <a:rPr lang="en-US" sz="2400" dirty="0" smtClean="0"/>
              <a:t>space</a:t>
            </a:r>
          </a:p>
          <a:p>
            <a:r>
              <a:rPr lang="en-US" sz="2400" dirty="0" smtClean="0"/>
              <a:t>We </a:t>
            </a:r>
            <a:r>
              <a:rPr lang="en-US" sz="2400" dirty="0"/>
              <a:t>plan to present both design in the CDR</a:t>
            </a:r>
          </a:p>
          <a:p>
            <a:endParaRPr lang="en-US" sz="2400" dirty="0"/>
          </a:p>
        </p:txBody>
      </p:sp>
      <p:sp>
        <p:nvSpPr>
          <p:cNvPr id="4" name="Rectangle 3"/>
          <p:cNvSpPr/>
          <p:nvPr/>
        </p:nvSpPr>
        <p:spPr>
          <a:xfrm>
            <a:off x="4184903" y="1547291"/>
            <a:ext cx="2170274" cy="369332"/>
          </a:xfrm>
          <a:prstGeom prst="rect">
            <a:avLst/>
          </a:prstGeom>
        </p:spPr>
        <p:txBody>
          <a:bodyPr wrap="none">
            <a:spAutoFit/>
          </a:bodyPr>
          <a:lstStyle/>
          <a:p>
            <a:r>
              <a:rPr lang="en-US" smtClean="0">
                <a:solidFill>
                  <a:srgbClr val="0070C0"/>
                </a:solidFill>
              </a:rPr>
              <a:t>more details needed </a:t>
            </a:r>
            <a:endParaRPr lang="en-US"/>
          </a:p>
        </p:txBody>
      </p:sp>
    </p:spTree>
    <p:extLst>
      <p:ext uri="{BB962C8B-B14F-4D97-AF65-F5344CB8AC3E}">
        <p14:creationId xmlns:p14="http://schemas.microsoft.com/office/powerpoint/2010/main" val="1764442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7" name="Table 3"/>
          <p:cNvGraphicFramePr/>
          <p:nvPr/>
        </p:nvGraphicFramePr>
        <p:xfrm>
          <a:off x="36001" y="-1"/>
          <a:ext cx="9045571" cy="6705583"/>
        </p:xfrm>
        <a:graphic>
          <a:graphicData uri="http://schemas.openxmlformats.org/drawingml/2006/table">
            <a:tbl>
              <a:tblPr firstRow="1"/>
              <a:tblGrid>
                <a:gridCol w="1851876"/>
                <a:gridCol w="1438739"/>
                <a:gridCol w="1438739"/>
                <a:gridCol w="1438739"/>
                <a:gridCol w="1438739"/>
                <a:gridCol w="1438739"/>
              </a:tblGrid>
              <a:tr h="231227">
                <a:tc>
                  <a:txBody>
                    <a:bodyPr/>
                    <a:lstStyle/>
                    <a:p>
                      <a:pPr algn="l" defTabSz="1300480">
                        <a:defRPr sz="1800" b="0" cap="none" spc="0">
                          <a:solidFill>
                            <a:srgbClr val="000000"/>
                          </a:solidFill>
                        </a:defRPr>
                      </a:pPr>
                      <a:r>
                        <a:rPr sz="1100">
                          <a:solidFill>
                            <a:srgbClr val="FFFFFF"/>
                          </a:solidFill>
                          <a:latin typeface="Arial"/>
                          <a:ea typeface="Arial"/>
                          <a:cs typeface="Arial"/>
                          <a:sym typeface="Arial"/>
                        </a:rPr>
                        <a:t>parameter</a:t>
                      </a:r>
                    </a:p>
                  </a:txBody>
                  <a:tcPr marL="24111" marR="24111" marT="24111" marB="24111" anchor="ctr" horzOverflow="overflow">
                    <a:lnL w="12700">
                      <a:solidFill>
                        <a:srgbClr val="A26B2D"/>
                      </a:solidFill>
                    </a:lnL>
                    <a:lnR w="12700">
                      <a:solidFill>
                        <a:srgbClr val="000000"/>
                      </a:solidFill>
                    </a:lnR>
                    <a:lnT w="12700">
                      <a:solidFill>
                        <a:srgbClr val="A26B2D"/>
                      </a:solidFill>
                    </a:lnT>
                    <a:lnB w="12700">
                      <a:solidFill>
                        <a:srgbClr val="A26B2D"/>
                      </a:solidFill>
                    </a:lnB>
                    <a:solidFill>
                      <a:srgbClr val="558ED5"/>
                    </a:solidFill>
                  </a:tcPr>
                </a:tc>
                <a:tc>
                  <a:txBody>
                    <a:bodyPr/>
                    <a:lstStyle/>
                    <a:p>
                      <a:pPr defTabSz="1300480">
                        <a:defRPr sz="1800" b="0" cap="none" spc="0">
                          <a:solidFill>
                            <a:srgbClr val="000000"/>
                          </a:solidFill>
                        </a:defRPr>
                      </a:pPr>
                      <a:r>
                        <a:rPr sz="1100">
                          <a:solidFill>
                            <a:srgbClr val="FFFFFF"/>
                          </a:solidFill>
                          <a:latin typeface="Arial"/>
                          <a:ea typeface="Arial"/>
                          <a:cs typeface="Arial"/>
                          <a:sym typeface="Arial"/>
                        </a:rPr>
                        <a:t>Z</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a:txBody>
                    <a:bodyPr/>
                    <a:lstStyle/>
                    <a:p>
                      <a:pPr defTabSz="1300480">
                        <a:defRPr sz="1800" b="0" cap="none" spc="0">
                          <a:solidFill>
                            <a:srgbClr val="000000"/>
                          </a:solidFill>
                        </a:defRPr>
                      </a:pPr>
                      <a:r>
                        <a:rPr sz="1100">
                          <a:solidFill>
                            <a:srgbClr val="FFFFFF"/>
                          </a:solidFill>
                          <a:latin typeface="Arial"/>
                          <a:ea typeface="Arial"/>
                          <a:cs typeface="Arial"/>
                          <a:sym typeface="Arial"/>
                        </a:rPr>
                        <a:t>W</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a:txBody>
                    <a:bodyPr/>
                    <a:lstStyle/>
                    <a:p>
                      <a:pPr defTabSz="1300480">
                        <a:defRPr sz="1800" b="0" cap="none" spc="0">
                          <a:solidFill>
                            <a:srgbClr val="000000"/>
                          </a:solidFill>
                        </a:defRPr>
                      </a:pPr>
                      <a:r>
                        <a:rPr sz="1100">
                          <a:solidFill>
                            <a:srgbClr val="FFFFFF"/>
                          </a:solidFill>
                          <a:latin typeface="Arial"/>
                          <a:ea typeface="Arial"/>
                          <a:cs typeface="Arial"/>
                          <a:sym typeface="Arial"/>
                        </a:rPr>
                        <a:t>H (ZH)</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gridSpan="2">
                  <a:txBody>
                    <a:bodyPr/>
                    <a:lstStyle/>
                    <a:p>
                      <a:pPr defTabSz="1300480">
                        <a:defRPr sz="1800" b="0" cap="none" spc="0">
                          <a:solidFill>
                            <a:srgbClr val="000000"/>
                          </a:solidFill>
                        </a:defRPr>
                      </a:pPr>
                      <a:r>
                        <a:rPr sz="1100">
                          <a:solidFill>
                            <a:srgbClr val="FFFFFF"/>
                          </a:solidFill>
                          <a:latin typeface="Arial"/>
                          <a:ea typeface="Arial"/>
                          <a:cs typeface="Arial"/>
                          <a:sym typeface="Arial"/>
                        </a:rPr>
                        <a:t>ttbar</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beam energy [GeV]</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45.6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120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182.5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arc cell optics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60 / 60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60 / 60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90 / 90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900">
                          <a:latin typeface="Arial"/>
                          <a:ea typeface="Arial"/>
                          <a:cs typeface="Arial"/>
                          <a:sym typeface="Arial"/>
                        </a:rPr>
                        <a:t>90 / 90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cap="none" spc="0">
                          <a:solidFill>
                            <a:srgbClr val="000000"/>
                          </a:solidFill>
                          <a:latin typeface="Arial"/>
                          <a:ea typeface="Arial"/>
                          <a:cs typeface="Arial"/>
                          <a:sym typeface="Arial"/>
                        </a:defRPr>
                      </a:pPr>
                      <a:r>
                        <a:rPr sz="900"/>
                        <a:t>momentum compaction [10</a:t>
                      </a:r>
                      <a:r>
                        <a:rPr sz="900" baseline="30571"/>
                        <a:t>-5</a:t>
                      </a:r>
                      <a:r>
                        <a:rPr sz="900"/>
                        <a:t>]</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1.48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1.48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0.73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900">
                          <a:latin typeface="Arial"/>
                          <a:ea typeface="Arial"/>
                          <a:cs typeface="Arial"/>
                          <a:sym typeface="Arial"/>
                        </a:rPr>
                        <a:t>0.73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horizontal emittance [nm]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0.27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FF2700"/>
                          </a:solidFill>
                          <a:latin typeface="Arial"/>
                          <a:ea typeface="Arial"/>
                          <a:cs typeface="Arial"/>
                          <a:sym typeface="Arial"/>
                        </a:rPr>
                        <a:t>0.84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0.63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1.34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1.46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vertical emittance [pm]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cap="none" spc="0">
                          <a:solidFill>
                            <a:srgbClr val="000000"/>
                          </a:solidFill>
                          <a:latin typeface="Arial"/>
                          <a:ea typeface="Arial"/>
                          <a:cs typeface="Arial"/>
                          <a:sym typeface="Arial"/>
                        </a:defRPr>
                      </a:pPr>
                      <a:r>
                        <a:rPr sz="900"/>
                        <a:t>horizontal beta* [m]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0.15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1200" b="1">
                          <a:latin typeface="Arial"/>
                          <a:ea typeface="Arial"/>
                          <a:cs typeface="Arial"/>
                          <a:sym typeface="Arial"/>
                        </a:rPr>
                        <a:t>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vertical beta* [mm]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1200" b="1">
                          <a:latin typeface="Arial"/>
                          <a:ea typeface="Arial"/>
                          <a:cs typeface="Arial"/>
                          <a:sym typeface="Arial"/>
                        </a:rPr>
                        <a:t>1.6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length of interaction area [mm]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0.42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0.85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RF frequency [MHz]</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tunes, half-ring (x, y, 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(0.57,  0.61,  0.0125)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(0.562,  0.60,  0.0253)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(0.565,  0.60,  0.0179)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(0.554,  0.59,  0.0299)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(0.554,  0.59,  0.0311)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longitudinal damping time [ms]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415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77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 23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7.5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SR energy loss / turn [GeV]</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0.036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0.34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7.8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total RF voltage [GV]</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0.10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0.75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10.3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RF acceptance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energy acceptance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1.3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1.3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1.7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 / -2.8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 / -2.8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energy spread (SR / BS)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0.038 / 0.132</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0.066 / 0.165</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0.099 / 0.165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0.144 / 0.196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0.150 / 0.200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bunch length (SR / BS)  [mm]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 / 12.1</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3.0 / 7.5</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 3.15 / 5.3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2.75 / 3.82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2.76 / 3.78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Piwinski angle (SR / BS)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8.2 / 28.5</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 / 8.7</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3.4 / 5.8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1.1 / 1.6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1.1 / 1.5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Crab sextupoles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97</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92</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50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50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cap="none" spc="0">
                          <a:solidFill>
                            <a:srgbClr val="000000"/>
                          </a:solidFill>
                          <a:latin typeface="Arial"/>
                          <a:ea typeface="Arial"/>
                          <a:cs typeface="Arial"/>
                          <a:sym typeface="Arial"/>
                        </a:defRPr>
                      </a:pPr>
                      <a:r>
                        <a:rPr sz="900"/>
                        <a:t>bunch intensity  [10</a:t>
                      </a:r>
                      <a:r>
                        <a:rPr sz="900" baseline="30571"/>
                        <a:t>11</a:t>
                      </a:r>
                      <a:r>
                        <a:rPr sz="900"/>
                        <a:t>]</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2.3</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number of  bunches / beam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16640</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1300</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328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beam current  [mA]</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1390</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147</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5.4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cap="none" spc="0">
                          <a:solidFill>
                            <a:srgbClr val="000000"/>
                          </a:solidFill>
                          <a:latin typeface="Arial"/>
                          <a:ea typeface="Arial"/>
                          <a:cs typeface="Arial"/>
                          <a:sym typeface="Arial"/>
                        </a:defRPr>
                      </a:pPr>
                      <a:r>
                        <a:rPr sz="900"/>
                        <a:t>luminosity [10</a:t>
                      </a:r>
                      <a:r>
                        <a:rPr sz="900" baseline="30571"/>
                        <a:t>34</a:t>
                      </a:r>
                      <a:r>
                        <a:rPr sz="900"/>
                        <a:t> cm</a:t>
                      </a:r>
                      <a:r>
                        <a:rPr sz="900" baseline="30571"/>
                        <a:t>-2</a:t>
                      </a:r>
                      <a:r>
                        <a:rPr sz="900"/>
                        <a:t>s</a:t>
                      </a:r>
                      <a:r>
                        <a:rPr sz="900" baseline="30571"/>
                        <a:t>-1</a:t>
                      </a:r>
                      <a:r>
                        <a:rPr sz="900"/>
                        <a:t>]</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230</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34</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8.5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1.9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1.7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beam-beam  parameter (x / y)</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0.004 / 0.133</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0.010 / 0.141</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0.016 / 0.118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0.088 / 0.148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0.089 / 0.144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rad. Bhabha lifetime [min]</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68</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49</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allowable asymmetry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5</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3</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900">
                          <a:latin typeface="Symbol"/>
                          <a:ea typeface="Symbol"/>
                          <a:cs typeface="Symbol"/>
                          <a:sym typeface="Symbol"/>
                        </a:rPr>
                        <a:t>±</a:t>
                      </a:r>
                      <a:r>
                        <a:rPr sz="900"/>
                        <a:t>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required lifetime by BS [min]</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actual lifetime (w) by BS [min]</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&gt; 200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bl>
          </a:graphicData>
        </a:graphic>
      </p:graphicFrame>
      <p:sp>
        <p:nvSpPr>
          <p:cNvPr id="178" name="D. Shatilov, 19 Jan 2018"/>
          <p:cNvSpPr txBox="1"/>
          <p:nvPr/>
        </p:nvSpPr>
        <p:spPr>
          <a:xfrm>
            <a:off x="7203351" y="6581179"/>
            <a:ext cx="1543692" cy="25603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spAutoFit/>
          </a:bodyPr>
          <a:lstStyle>
            <a:lvl1pPr>
              <a:defRPr sz="1700"/>
            </a:lvl1pPr>
          </a:lstStyle>
          <a:p>
            <a:r>
              <a:rPr sz="1195"/>
              <a:t>D. Shatilov, 19 Jan 2018</a:t>
            </a:r>
          </a:p>
        </p:txBody>
      </p:sp>
    </p:spTree>
    <p:extLst>
      <p:ext uri="{BB962C8B-B14F-4D97-AF65-F5344CB8AC3E}">
        <p14:creationId xmlns:p14="http://schemas.microsoft.com/office/powerpoint/2010/main" val="5041628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Номер слайда 5"/>
          <p:cNvSpPr>
            <a:spLocks noGrp="1"/>
          </p:cNvSpPr>
          <p:nvPr>
            <p:ph type="sldNum" sz="quarter" idx="12"/>
          </p:nvPr>
        </p:nvSpPr>
        <p:spPr/>
        <p:txBody>
          <a:bodyPr/>
          <a:lstStyle/>
          <a:p>
            <a:fld id="{52BD6929-4ECB-4141-A60E-9264A66B9D07}" type="slidenum">
              <a:rPr lang="en-US" altLang="ru-RU">
                <a:solidFill>
                  <a:srgbClr val="000000"/>
                </a:solidFill>
              </a:rPr>
              <a:pPr/>
              <a:t>30</a:t>
            </a:fld>
            <a:endParaRPr lang="en-US" altLang="ru-RU">
              <a:solidFill>
                <a:srgbClr val="000000"/>
              </a:solidFill>
            </a:endParaRPr>
          </a:p>
        </p:txBody>
      </p:sp>
      <p:sp>
        <p:nvSpPr>
          <p:cNvPr id="100354" name="Rectangle 2"/>
          <p:cNvSpPr>
            <a:spLocks noGrp="1" noChangeArrowheads="1"/>
          </p:cNvSpPr>
          <p:nvPr>
            <p:ph type="title"/>
          </p:nvPr>
        </p:nvSpPr>
        <p:spPr>
          <a:xfrm>
            <a:off x="179388" y="404813"/>
            <a:ext cx="8785225" cy="706437"/>
          </a:xfrm>
        </p:spPr>
        <p:txBody>
          <a:bodyPr/>
          <a:lstStyle/>
          <a:p>
            <a:pPr algn="r"/>
            <a:r>
              <a:rPr lang="en-US" altLang="ru-RU" sz="4000" dirty="0">
                <a:solidFill>
                  <a:srgbClr val="984807"/>
                </a:solidFill>
              </a:rPr>
              <a:t>Iron yoke twin-aperture quadrupole </a:t>
            </a:r>
            <a:br>
              <a:rPr lang="en-US" altLang="ru-RU" sz="4000" dirty="0">
                <a:solidFill>
                  <a:srgbClr val="984807"/>
                </a:solidFill>
              </a:rPr>
            </a:br>
            <a:r>
              <a:rPr lang="en-US" altLang="ru-RU" sz="3200" dirty="0">
                <a:solidFill>
                  <a:srgbClr val="984807"/>
                </a:solidFill>
              </a:rPr>
              <a:t>2D model</a:t>
            </a:r>
          </a:p>
        </p:txBody>
      </p:sp>
      <mc:AlternateContent xmlns:mc="http://schemas.openxmlformats.org/markup-compatibility/2006" xmlns:a14="http://schemas.microsoft.com/office/drawing/2010/main">
        <mc:Choice Requires="a14">
          <p:sp>
            <p:nvSpPr>
              <p:cNvPr id="100355" name="Rectangle 3"/>
              <p:cNvSpPr>
                <a:spLocks noGrp="1" noChangeArrowheads="1"/>
              </p:cNvSpPr>
              <p:nvPr>
                <p:ph type="body" idx="1"/>
              </p:nvPr>
            </p:nvSpPr>
            <p:spPr>
              <a:xfrm>
                <a:off x="5435600" y="1628775"/>
                <a:ext cx="3262313" cy="4525963"/>
              </a:xfrm>
            </p:spPr>
            <p:txBody>
              <a:bodyPr/>
              <a:lstStyle/>
              <a:p>
                <a:pPr>
                  <a:buFontTx/>
                  <a:buNone/>
                </a:pPr>
                <a:r>
                  <a:rPr lang="en-US" altLang="ru-RU" sz="2200" dirty="0" smtClean="0"/>
                  <a:t>Main parameters:</a:t>
                </a:r>
              </a:p>
              <a:p>
                <a:r>
                  <a:rPr lang="en-US" altLang="ru-RU" sz="2200" dirty="0" err="1"/>
                  <a:t>Max.gradient</a:t>
                </a:r>
                <a:r>
                  <a:rPr lang="en-US" altLang="ru-RU" sz="2200" dirty="0"/>
                  <a:t> 100 T/m    Length </a:t>
                </a:r>
                <a:r>
                  <a:rPr lang="ru-RU" altLang="ru-RU" sz="2200" dirty="0"/>
                  <a:t>120</a:t>
                </a:r>
                <a:r>
                  <a:rPr lang="en-US" altLang="ru-RU" sz="2200" dirty="0"/>
                  <a:t> cm                    </a:t>
                </a:r>
                <a:endParaRPr lang="ru-RU" altLang="ru-RU" sz="2200" dirty="0"/>
              </a:p>
              <a:p>
                <a:r>
                  <a:rPr lang="en-US" altLang="ru-RU" sz="2200" dirty="0"/>
                  <a:t>Aperture </a:t>
                </a:r>
                <a:r>
                  <a:rPr lang="en-US" altLang="ru-RU" sz="2200" dirty="0" smtClean="0"/>
                  <a:t>4.2 </a:t>
                </a:r>
                <a:r>
                  <a:rPr lang="en-US" altLang="ru-RU" sz="2200" dirty="0"/>
                  <a:t>cm</a:t>
                </a:r>
                <a:endParaRPr lang="ru-RU" altLang="ru-RU" sz="2200" dirty="0"/>
              </a:p>
              <a:p>
                <a:r>
                  <a:rPr lang="en-US" altLang="ru-RU" sz="2200" dirty="0"/>
                  <a:t>Clear aperture 3</a:t>
                </a:r>
                <a:r>
                  <a:rPr lang="en-US" altLang="ru-RU" sz="2200" dirty="0" smtClean="0"/>
                  <a:t> </a:t>
                </a:r>
                <a:r>
                  <a:rPr lang="en-US" altLang="ru-RU" sz="2200" dirty="0"/>
                  <a:t>cm</a:t>
                </a:r>
              </a:p>
              <a:p>
                <a:r>
                  <a:rPr lang="en-US" altLang="ru-RU" sz="2200" dirty="0" err="1"/>
                  <a:t>NbTi</a:t>
                </a:r>
                <a:r>
                  <a:rPr lang="en-US" altLang="ru-RU" sz="2200" dirty="0"/>
                  <a:t> </a:t>
                </a:r>
                <a:r>
                  <a:rPr lang="en-US" altLang="ru-RU" sz="2200" dirty="0" smtClean="0"/>
                  <a:t>1.4 </a:t>
                </a:r>
                <a:r>
                  <a:rPr lang="en-US" altLang="ru-RU" sz="2200" dirty="0"/>
                  <a:t>x </a:t>
                </a:r>
                <a:r>
                  <a:rPr lang="en-US" altLang="ru-RU" sz="2200" dirty="0" smtClean="0"/>
                  <a:t>0.8 </a:t>
                </a:r>
                <a14:m>
                  <m:oMath xmlns:m="http://schemas.openxmlformats.org/officeDocument/2006/math">
                    <m:sSup>
                      <m:sSupPr>
                        <m:ctrlPr>
                          <a:rPr lang="en-US" altLang="ru-RU" sz="2200" b="0" i="1" smtClean="0">
                            <a:latin typeface="Cambria Math" charset="0"/>
                          </a:rPr>
                        </m:ctrlPr>
                      </m:sSupPr>
                      <m:e>
                        <m:r>
                          <m:rPr>
                            <m:nor/>
                          </m:rPr>
                          <a:rPr lang="en-US" altLang="ru-RU" sz="2200" b="0" i="0" smtClean="0">
                            <a:latin typeface="Cambria Math" panose="02040503050406030204" pitchFamily="18" charset="0"/>
                          </a:rPr>
                          <m:t>mm</m:t>
                        </m:r>
                      </m:e>
                      <m:sup>
                        <m:r>
                          <a:rPr lang="en-US" altLang="ru-RU" sz="2200" b="0" i="1" smtClean="0">
                            <a:latin typeface="Cambria Math" panose="02040503050406030204" pitchFamily="18" charset="0"/>
                          </a:rPr>
                          <m:t>2</m:t>
                        </m:r>
                      </m:sup>
                    </m:sSup>
                  </m:oMath>
                </a14:m>
                <a:r>
                  <a:rPr lang="en-US" altLang="ru-RU" sz="2200" dirty="0" smtClean="0"/>
                  <a:t>               </a:t>
                </a:r>
                <a:r>
                  <a:rPr lang="en-US" altLang="ru-RU" sz="2200" dirty="0"/>
                  <a:t>Saddle-type coils</a:t>
                </a:r>
                <a:endParaRPr lang="ru-RU" altLang="ru-RU" sz="2200" dirty="0"/>
              </a:p>
              <a:p>
                <a:r>
                  <a:rPr lang="en-US" altLang="ru-RU" sz="2200" dirty="0" err="1" smtClean="0"/>
                  <a:t>Permendure</a:t>
                </a:r>
                <a:r>
                  <a:rPr lang="en-US" altLang="ru-RU" sz="2200" dirty="0" smtClean="0"/>
                  <a:t> </a:t>
                </a:r>
                <a:r>
                  <a:rPr lang="en-US" altLang="ru-RU" sz="2200" dirty="0"/>
                  <a:t>iron yoke</a:t>
                </a:r>
              </a:p>
              <a:p>
                <a:endParaRPr lang="en-US" altLang="ru-RU" sz="2200" dirty="0"/>
              </a:p>
            </p:txBody>
          </p:sp>
        </mc:Choice>
        <mc:Fallback xmlns="">
          <p:sp>
            <p:nvSpPr>
              <p:cNvPr id="100355" name="Rectangle 3"/>
              <p:cNvSpPr>
                <a:spLocks noGrp="1" noRot="1" noChangeAspect="1" noMove="1" noResize="1" noEditPoints="1" noAdjustHandles="1" noChangeArrowheads="1" noChangeShapeType="1" noTextEdit="1"/>
              </p:cNvSpPr>
              <p:nvPr>
                <p:ph type="body" idx="1"/>
              </p:nvPr>
            </p:nvSpPr>
            <p:spPr>
              <a:xfrm>
                <a:off x="5435600" y="1628775"/>
                <a:ext cx="3262313" cy="4525963"/>
              </a:xfrm>
              <a:blipFill>
                <a:blip r:embed="rId2"/>
                <a:stretch>
                  <a:fillRect l="-2430" t="-808" r="-22991"/>
                </a:stretch>
              </a:blipFill>
            </p:spPr>
            <p:txBody>
              <a:bodyPr/>
              <a:lstStyle/>
              <a:p>
                <a:r>
                  <a:rPr lang="ru-RU">
                    <a:noFill/>
                  </a:rPr>
                  <a:t> </a:t>
                </a:r>
              </a:p>
            </p:txBody>
          </p:sp>
        </mc:Fallback>
      </mc:AlternateContent>
      <p:pic>
        <p:nvPicPr>
          <p:cNvPr id="10035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3597275"/>
            <a:ext cx="4343400" cy="2209800"/>
          </a:xfrm>
          <a:prstGeom prst="rect">
            <a:avLst/>
          </a:prstGeom>
          <a:noFill/>
          <a:extLst>
            <a:ext uri="{909E8E84-426E-40DD-AFC4-6F175D3DCCD1}">
              <a14:hiddenFill xmlns:a14="http://schemas.microsoft.com/office/drawing/2010/main">
                <a:solidFill>
                  <a:srgbClr val="FFFFFF"/>
                </a:solidFill>
              </a14:hiddenFill>
            </a:ext>
          </a:extLst>
        </p:spPr>
      </p:pic>
      <p:sp>
        <p:nvSpPr>
          <p:cNvPr id="100359" name="Line 7"/>
          <p:cNvSpPr>
            <a:spLocks noChangeShapeType="1"/>
          </p:cNvSpPr>
          <p:nvPr/>
        </p:nvSpPr>
        <p:spPr bwMode="auto">
          <a:xfrm flipV="1">
            <a:off x="1187450" y="4654550"/>
            <a:ext cx="0" cy="1511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0" name="Line 8"/>
          <p:cNvSpPr>
            <a:spLocks noChangeShapeType="1"/>
          </p:cNvSpPr>
          <p:nvPr/>
        </p:nvSpPr>
        <p:spPr bwMode="auto">
          <a:xfrm flipV="1">
            <a:off x="3348038" y="4654550"/>
            <a:ext cx="0" cy="1511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1" name="Line 9"/>
          <p:cNvSpPr>
            <a:spLocks noChangeShapeType="1"/>
          </p:cNvSpPr>
          <p:nvPr/>
        </p:nvSpPr>
        <p:spPr bwMode="auto">
          <a:xfrm>
            <a:off x="1187450" y="6094413"/>
            <a:ext cx="2160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2" name="Line 10"/>
          <p:cNvSpPr>
            <a:spLocks noChangeShapeType="1"/>
          </p:cNvSpPr>
          <p:nvPr/>
        </p:nvSpPr>
        <p:spPr bwMode="auto">
          <a:xfrm flipH="1">
            <a:off x="1187450" y="6094413"/>
            <a:ext cx="2160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3" name="Text Box 11"/>
          <p:cNvSpPr txBox="1">
            <a:spLocks noChangeArrowheads="1"/>
          </p:cNvSpPr>
          <p:nvPr/>
        </p:nvSpPr>
        <p:spPr bwMode="auto">
          <a:xfrm>
            <a:off x="1835150" y="5757863"/>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dirty="0">
                <a:solidFill>
                  <a:srgbClr val="000000"/>
                </a:solidFill>
              </a:rPr>
              <a:t>66 mm</a:t>
            </a:r>
          </a:p>
        </p:txBody>
      </p:sp>
      <p:sp>
        <p:nvSpPr>
          <p:cNvPr id="100364" name="Line 12"/>
          <p:cNvSpPr>
            <a:spLocks noChangeShapeType="1"/>
          </p:cNvSpPr>
          <p:nvPr/>
        </p:nvSpPr>
        <p:spPr bwMode="auto">
          <a:xfrm flipV="1">
            <a:off x="107950" y="5734050"/>
            <a:ext cx="0"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5" name="Line 13"/>
          <p:cNvSpPr>
            <a:spLocks noChangeShapeType="1"/>
          </p:cNvSpPr>
          <p:nvPr/>
        </p:nvSpPr>
        <p:spPr bwMode="auto">
          <a:xfrm flipV="1">
            <a:off x="4427538" y="5734050"/>
            <a:ext cx="0"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6" name="Line 14"/>
          <p:cNvSpPr>
            <a:spLocks noChangeShapeType="1"/>
          </p:cNvSpPr>
          <p:nvPr/>
        </p:nvSpPr>
        <p:spPr bwMode="auto">
          <a:xfrm flipH="1">
            <a:off x="107950" y="6526213"/>
            <a:ext cx="4319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7" name="Line 15"/>
          <p:cNvSpPr>
            <a:spLocks noChangeShapeType="1"/>
          </p:cNvSpPr>
          <p:nvPr/>
        </p:nvSpPr>
        <p:spPr bwMode="auto">
          <a:xfrm>
            <a:off x="107950" y="6526213"/>
            <a:ext cx="4319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68" name="Text Box 16"/>
          <p:cNvSpPr txBox="1">
            <a:spLocks noChangeArrowheads="1"/>
          </p:cNvSpPr>
          <p:nvPr/>
        </p:nvSpPr>
        <p:spPr bwMode="auto">
          <a:xfrm>
            <a:off x="1835150" y="6189663"/>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dirty="0" smtClean="0">
                <a:solidFill>
                  <a:srgbClr val="000000"/>
                </a:solidFill>
              </a:rPr>
              <a:t>152 </a:t>
            </a:r>
            <a:r>
              <a:rPr lang="en-US" altLang="ru-RU" sz="1600" dirty="0">
                <a:solidFill>
                  <a:srgbClr val="000000"/>
                </a:solidFill>
              </a:rPr>
              <a:t>mm</a:t>
            </a:r>
          </a:p>
        </p:txBody>
      </p:sp>
      <p:sp>
        <p:nvSpPr>
          <p:cNvPr id="100369" name="Line 17"/>
          <p:cNvSpPr>
            <a:spLocks noChangeShapeType="1"/>
          </p:cNvSpPr>
          <p:nvPr/>
        </p:nvSpPr>
        <p:spPr bwMode="auto">
          <a:xfrm flipH="1">
            <a:off x="4427538" y="3646488"/>
            <a:ext cx="7207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70" name="Line 18"/>
          <p:cNvSpPr>
            <a:spLocks noChangeShapeType="1"/>
          </p:cNvSpPr>
          <p:nvPr/>
        </p:nvSpPr>
        <p:spPr bwMode="auto">
          <a:xfrm flipH="1">
            <a:off x="4427538" y="5734050"/>
            <a:ext cx="7207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71" name="Line 19"/>
          <p:cNvSpPr>
            <a:spLocks noChangeShapeType="1"/>
          </p:cNvSpPr>
          <p:nvPr/>
        </p:nvSpPr>
        <p:spPr bwMode="auto">
          <a:xfrm>
            <a:off x="5076825" y="3646488"/>
            <a:ext cx="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73" name="Line 21"/>
          <p:cNvSpPr>
            <a:spLocks noChangeShapeType="1"/>
          </p:cNvSpPr>
          <p:nvPr/>
        </p:nvSpPr>
        <p:spPr bwMode="auto">
          <a:xfrm flipV="1">
            <a:off x="5076825" y="3646488"/>
            <a:ext cx="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00374" name="Text Box 22"/>
          <p:cNvSpPr txBox="1">
            <a:spLocks noChangeArrowheads="1"/>
          </p:cNvSpPr>
          <p:nvPr/>
        </p:nvSpPr>
        <p:spPr bwMode="auto">
          <a:xfrm rot="16200000">
            <a:off x="4380707" y="4414044"/>
            <a:ext cx="1008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dirty="0" smtClean="0">
                <a:solidFill>
                  <a:srgbClr val="000000"/>
                </a:solidFill>
              </a:rPr>
              <a:t>70 </a:t>
            </a:r>
            <a:r>
              <a:rPr lang="en-US" altLang="ru-RU" sz="1600" dirty="0">
                <a:solidFill>
                  <a:srgbClr val="000000"/>
                </a:solidFill>
              </a:rPr>
              <a:t>mm</a:t>
            </a:r>
          </a:p>
        </p:txBody>
      </p:sp>
      <p:sp>
        <p:nvSpPr>
          <p:cNvPr id="100375" name="Text Box 23"/>
          <p:cNvSpPr txBox="1">
            <a:spLocks noChangeArrowheads="1"/>
          </p:cNvSpPr>
          <p:nvPr/>
        </p:nvSpPr>
        <p:spPr bwMode="auto">
          <a:xfrm>
            <a:off x="4716463" y="5876925"/>
            <a:ext cx="3095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a:solidFill>
                  <a:srgbClr val="000000"/>
                </a:solidFill>
              </a:rPr>
              <a:t>Edge of quad close to IP</a:t>
            </a:r>
          </a:p>
        </p:txBody>
      </p:sp>
      <p:pic>
        <p:nvPicPr>
          <p:cNvPr id="23" name="Picture 26"/>
          <p:cNvPicPr>
            <a:picLocks noChangeAspect="1" noChangeArrowheads="1"/>
          </p:cNvPicPr>
          <p:nvPr/>
        </p:nvPicPr>
        <p:blipFill>
          <a:blip r:embed="rId4">
            <a:extLst>
              <a:ext uri="{28A0092B-C50C-407E-A947-70E740481C1C}">
                <a14:useLocalDpi xmlns:a14="http://schemas.microsoft.com/office/drawing/2010/main" val="0"/>
              </a:ext>
            </a:extLst>
          </a:blip>
          <a:srcRect l="9531" t="42000" r="9531" b="3294"/>
          <a:stretch>
            <a:fillRect/>
          </a:stretch>
        </p:blipFill>
        <p:spPr bwMode="auto">
          <a:xfrm>
            <a:off x="35496" y="933259"/>
            <a:ext cx="5143841" cy="2572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681099" y="1259443"/>
            <a:ext cx="1462901" cy="369332"/>
          </a:xfrm>
          <a:prstGeom prst="rect">
            <a:avLst/>
          </a:prstGeom>
          <a:noFill/>
        </p:spPr>
        <p:txBody>
          <a:bodyPr wrap="none" rtlCol="0">
            <a:spAutoFit/>
          </a:bodyPr>
          <a:lstStyle/>
          <a:p>
            <a:r>
              <a:rPr lang="en-US" smtClean="0">
                <a:solidFill>
                  <a:srgbClr val="FF0000"/>
                </a:solidFill>
              </a:rPr>
              <a:t>BINP design</a:t>
            </a:r>
            <a:endParaRPr lang="en-US">
              <a:solidFill>
                <a:srgbClr val="FF0000"/>
              </a:solidFill>
            </a:endParaRPr>
          </a:p>
        </p:txBody>
      </p:sp>
    </p:spTree>
    <p:extLst>
      <p:ext uri="{BB962C8B-B14F-4D97-AF65-F5344CB8AC3E}">
        <p14:creationId xmlns:p14="http://schemas.microsoft.com/office/powerpoint/2010/main" val="14974639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Номер слайда 3"/>
          <p:cNvSpPr>
            <a:spLocks noGrp="1"/>
          </p:cNvSpPr>
          <p:nvPr>
            <p:ph type="sldNum" sz="quarter" idx="12"/>
          </p:nvPr>
        </p:nvSpPr>
        <p:spPr/>
        <p:txBody>
          <a:bodyPr/>
          <a:lstStyle/>
          <a:p>
            <a:fld id="{CF4E1BC1-2489-49E9-82B9-4AD0C7B48754}" type="slidenum">
              <a:rPr lang="en-US" altLang="ru-RU">
                <a:solidFill>
                  <a:srgbClr val="000000"/>
                </a:solidFill>
              </a:rPr>
              <a:pPr/>
              <a:t>31</a:t>
            </a:fld>
            <a:endParaRPr lang="en-US" altLang="ru-RU">
              <a:solidFill>
                <a:srgbClr val="000000"/>
              </a:solidFill>
            </a:endParaRPr>
          </a:p>
        </p:txBody>
      </p:sp>
      <p:sp>
        <p:nvSpPr>
          <p:cNvPr id="4098" name="Rectangle 2"/>
          <p:cNvSpPr>
            <a:spLocks noGrp="1" noChangeArrowheads="1"/>
          </p:cNvSpPr>
          <p:nvPr>
            <p:ph type="title" idx="4294967295"/>
          </p:nvPr>
        </p:nvSpPr>
        <p:spPr>
          <a:xfrm>
            <a:off x="2173288" y="361950"/>
            <a:ext cx="5600700" cy="685800"/>
          </a:xfrm>
        </p:spPr>
        <p:txBody>
          <a:bodyPr/>
          <a:lstStyle/>
          <a:p>
            <a:pPr algn="l"/>
            <a:r>
              <a:rPr lang="en-US" altLang="ru-RU" sz="2000" b="1" dirty="0">
                <a:cs typeface="Times New Roman" panose="02020603050405020304" pitchFamily="18" charset="0"/>
              </a:rPr>
              <a:t>  </a:t>
            </a:r>
            <a:r>
              <a:rPr lang="en-US" altLang="ru-RU" sz="2000" b="1" dirty="0">
                <a:solidFill>
                  <a:srgbClr val="2D2DB9"/>
                </a:solidFill>
                <a:cs typeface="Times New Roman" panose="02020603050405020304" pitchFamily="18" charset="0"/>
              </a:rPr>
              <a:t>Design of final-focus magnets  for FCC </a:t>
            </a:r>
            <a:r>
              <a:rPr lang="en-US" altLang="ru-RU" sz="2000" b="1" dirty="0" err="1">
                <a:solidFill>
                  <a:srgbClr val="2D2DB9"/>
                </a:solidFill>
                <a:cs typeface="Times New Roman" panose="02020603050405020304" pitchFamily="18" charset="0"/>
              </a:rPr>
              <a:t>ee</a:t>
            </a:r>
            <a:r>
              <a:rPr lang="en-US" altLang="ru-RU" sz="2000" b="1" dirty="0">
                <a:solidFill>
                  <a:srgbClr val="2D2DB9"/>
                </a:solidFill>
                <a:cs typeface="Times New Roman" panose="02020603050405020304" pitchFamily="18" charset="0"/>
              </a:rPr>
              <a:t/>
            </a:r>
            <a:br>
              <a:rPr lang="en-US" altLang="ru-RU" sz="2000" b="1" dirty="0">
                <a:solidFill>
                  <a:srgbClr val="2D2DB9"/>
                </a:solidFill>
                <a:cs typeface="Times New Roman" panose="02020603050405020304" pitchFamily="18" charset="0"/>
              </a:rPr>
            </a:br>
            <a:endParaRPr lang="ru-RU" altLang="ru-RU" sz="2000" b="1" dirty="0">
              <a:cs typeface="Times New Roman" panose="02020603050405020304" pitchFamily="18" charset="0"/>
            </a:endParaRPr>
          </a:p>
        </p:txBody>
      </p:sp>
      <p:sp>
        <p:nvSpPr>
          <p:cNvPr id="157699" name="Text Box 4"/>
          <p:cNvSpPr txBox="1">
            <a:spLocks noChangeArrowheads="1"/>
          </p:cNvSpPr>
          <p:nvPr/>
        </p:nvSpPr>
        <p:spPr bwMode="auto">
          <a:xfrm>
            <a:off x="2389188" y="1535113"/>
            <a:ext cx="1381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endParaRPr lang="en-US" altLang="ru-RU" sz="1400">
              <a:solidFill>
                <a:srgbClr val="27279B"/>
              </a:solidFill>
            </a:endParaRPr>
          </a:p>
        </p:txBody>
      </p:sp>
      <p:sp>
        <p:nvSpPr>
          <p:cNvPr id="157700" name="Text Box 5"/>
          <p:cNvSpPr txBox="1">
            <a:spLocks noChangeArrowheads="1"/>
          </p:cNvSpPr>
          <p:nvPr/>
        </p:nvSpPr>
        <p:spPr bwMode="auto">
          <a:xfrm flipH="1">
            <a:off x="3543300" y="3973513"/>
            <a:ext cx="103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endParaRPr lang="en-US" altLang="ru-RU" sz="1400">
              <a:solidFill>
                <a:srgbClr val="27279B"/>
              </a:solidFill>
            </a:endParaRPr>
          </a:p>
        </p:txBody>
      </p:sp>
      <p:pic>
        <p:nvPicPr>
          <p:cNvPr id="157701" name="Picture 6"/>
          <p:cNvPicPr>
            <a:picLocks noChangeAspect="1" noChangeArrowheads="1"/>
          </p:cNvPicPr>
          <p:nvPr/>
        </p:nvPicPr>
        <p:blipFill>
          <a:blip r:embed="rId3">
            <a:extLst>
              <a:ext uri="{28A0092B-C50C-407E-A947-70E740481C1C}">
                <a14:useLocalDpi xmlns:a14="http://schemas.microsoft.com/office/drawing/2010/main" val="0"/>
              </a:ext>
            </a:extLst>
          </a:blip>
          <a:srcRect l="10693" t="16093" r="45009" b="11075"/>
          <a:stretch>
            <a:fillRect/>
          </a:stretch>
        </p:blipFill>
        <p:spPr bwMode="auto">
          <a:xfrm>
            <a:off x="2268538" y="2349500"/>
            <a:ext cx="2573337"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7703" name="Прямая со стрелкой 8"/>
          <p:cNvCxnSpPr>
            <a:cxnSpLocks noChangeShapeType="1"/>
          </p:cNvCxnSpPr>
          <p:nvPr/>
        </p:nvCxnSpPr>
        <p:spPr bwMode="auto">
          <a:xfrm>
            <a:off x="1619250" y="2636838"/>
            <a:ext cx="1441450" cy="97313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7704" name="Прямая со стрелкой 12"/>
          <p:cNvCxnSpPr>
            <a:cxnSpLocks noChangeShapeType="1"/>
          </p:cNvCxnSpPr>
          <p:nvPr/>
        </p:nvCxnSpPr>
        <p:spPr bwMode="auto">
          <a:xfrm flipV="1">
            <a:off x="1258888" y="4365625"/>
            <a:ext cx="2233612" cy="136683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7705" name="Прямая со стрелкой 22"/>
          <p:cNvCxnSpPr>
            <a:cxnSpLocks noChangeShapeType="1"/>
            <a:stCxn id="157706" idx="2"/>
          </p:cNvCxnSpPr>
          <p:nvPr/>
        </p:nvCxnSpPr>
        <p:spPr bwMode="auto">
          <a:xfrm flipH="1">
            <a:off x="3133725" y="2184400"/>
            <a:ext cx="358775" cy="12446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7706" name="TextBox 23"/>
          <p:cNvSpPr txBox="1">
            <a:spLocks noChangeArrowheads="1"/>
          </p:cNvSpPr>
          <p:nvPr/>
        </p:nvSpPr>
        <p:spPr bwMode="auto">
          <a:xfrm>
            <a:off x="1908175" y="1787525"/>
            <a:ext cx="31686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r>
              <a:rPr lang="en-US" altLang="ru-RU" sz="2000">
                <a:solidFill>
                  <a:srgbClr val="27279B"/>
                </a:solidFill>
              </a:rPr>
              <a:t>Superconducting coil</a:t>
            </a:r>
          </a:p>
        </p:txBody>
      </p:sp>
      <p:sp>
        <p:nvSpPr>
          <p:cNvPr id="157707" name="TextBox 24"/>
          <p:cNvSpPr txBox="1">
            <a:spLocks noChangeArrowheads="1"/>
          </p:cNvSpPr>
          <p:nvPr/>
        </p:nvSpPr>
        <p:spPr bwMode="auto">
          <a:xfrm>
            <a:off x="539750" y="2152650"/>
            <a:ext cx="16462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r>
              <a:rPr lang="en-US" altLang="ru-RU" sz="1800">
                <a:solidFill>
                  <a:srgbClr val="27279B"/>
                </a:solidFill>
              </a:rPr>
              <a:t>Stainless vacuum camber</a:t>
            </a:r>
          </a:p>
        </p:txBody>
      </p:sp>
      <p:cxnSp>
        <p:nvCxnSpPr>
          <p:cNvPr id="157708" name="Прямая со стрелкой 28"/>
          <p:cNvCxnSpPr>
            <a:cxnSpLocks noChangeShapeType="1"/>
          </p:cNvCxnSpPr>
          <p:nvPr/>
        </p:nvCxnSpPr>
        <p:spPr bwMode="auto">
          <a:xfrm flipH="1">
            <a:off x="4427538" y="2636838"/>
            <a:ext cx="865187" cy="576262"/>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7709" name="TextBox 32"/>
          <p:cNvSpPr txBox="1">
            <a:spLocks noChangeArrowheads="1"/>
          </p:cNvSpPr>
          <p:nvPr/>
        </p:nvSpPr>
        <p:spPr bwMode="auto">
          <a:xfrm>
            <a:off x="5003800" y="2205038"/>
            <a:ext cx="11334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r>
              <a:rPr lang="en-US" altLang="ru-RU" sz="2000">
                <a:solidFill>
                  <a:srgbClr val="27279B"/>
                </a:solidFill>
              </a:rPr>
              <a:t>Iron</a:t>
            </a:r>
          </a:p>
        </p:txBody>
      </p:sp>
      <p:sp>
        <p:nvSpPr>
          <p:cNvPr id="157710" name="TextBox 33"/>
          <p:cNvSpPr txBox="1">
            <a:spLocks noChangeArrowheads="1"/>
          </p:cNvSpPr>
          <p:nvPr/>
        </p:nvSpPr>
        <p:spPr bwMode="auto">
          <a:xfrm>
            <a:off x="395288" y="5734050"/>
            <a:ext cx="16748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r>
              <a:rPr lang="en-US" altLang="ru-RU" sz="1800" dirty="0">
                <a:solidFill>
                  <a:srgbClr val="27279B"/>
                </a:solidFill>
              </a:rPr>
              <a:t>Nitrogen screen</a:t>
            </a:r>
          </a:p>
        </p:txBody>
      </p:sp>
      <p:sp>
        <p:nvSpPr>
          <p:cNvPr id="157711" name="TextBox 34"/>
          <p:cNvSpPr txBox="1">
            <a:spLocks noChangeArrowheads="1"/>
          </p:cNvSpPr>
          <p:nvPr/>
        </p:nvSpPr>
        <p:spPr bwMode="auto">
          <a:xfrm>
            <a:off x="5292725" y="3357563"/>
            <a:ext cx="3598863"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400" fontAlgn="base">
              <a:spcBef>
                <a:spcPct val="0"/>
              </a:spcBef>
              <a:spcAft>
                <a:spcPct val="0"/>
              </a:spcAft>
              <a:buFontTx/>
              <a:buNone/>
            </a:pPr>
            <a:r>
              <a:rPr lang="en-US" altLang="ru-RU" sz="2000" dirty="0" err="1">
                <a:solidFill>
                  <a:srgbClr val="27279B"/>
                </a:solidFill>
              </a:rPr>
              <a:t>NbTi</a:t>
            </a:r>
            <a:r>
              <a:rPr lang="ru-RU" altLang="ru-RU" sz="2000" dirty="0">
                <a:solidFill>
                  <a:srgbClr val="27279B"/>
                </a:solidFill>
              </a:rPr>
              <a:t> </a:t>
            </a:r>
            <a:r>
              <a:rPr lang="en-US" altLang="ru-RU" sz="2000" dirty="0">
                <a:solidFill>
                  <a:srgbClr val="27279B"/>
                </a:solidFill>
              </a:rPr>
              <a:t>Superconducting cable has a rectangular </a:t>
            </a:r>
            <a:r>
              <a:rPr lang="en-US" altLang="ru-RU" sz="2000" dirty="0" smtClean="0">
                <a:solidFill>
                  <a:srgbClr val="27279B"/>
                </a:solidFill>
              </a:rPr>
              <a:t>shape, the </a:t>
            </a:r>
            <a:r>
              <a:rPr lang="en-US" altLang="ru-RU" sz="2000" dirty="0">
                <a:solidFill>
                  <a:srgbClr val="27279B"/>
                </a:solidFill>
              </a:rPr>
              <a:t>size </a:t>
            </a:r>
            <a:r>
              <a:rPr lang="en-US" altLang="ru-RU" sz="2000" dirty="0" smtClean="0">
                <a:solidFill>
                  <a:srgbClr val="27279B"/>
                </a:solidFill>
              </a:rPr>
              <a:t>is </a:t>
            </a:r>
            <a:r>
              <a:rPr lang="en-US" altLang="ru-RU" sz="2000" dirty="0">
                <a:solidFill>
                  <a:srgbClr val="27279B"/>
                </a:solidFill>
              </a:rPr>
              <a:t>1.4 * 0.8 mm x mm</a:t>
            </a:r>
          </a:p>
          <a:p>
            <a:pPr defTabSz="914400" fontAlgn="base">
              <a:spcBef>
                <a:spcPct val="0"/>
              </a:spcBef>
              <a:spcAft>
                <a:spcPct val="0"/>
              </a:spcAft>
              <a:buFontTx/>
              <a:buNone/>
            </a:pPr>
            <a:r>
              <a:rPr lang="en-US" altLang="ru-RU" sz="2000" dirty="0">
                <a:solidFill>
                  <a:srgbClr val="27279B"/>
                </a:solidFill>
              </a:rPr>
              <a:t>N=1</a:t>
            </a:r>
            <a:r>
              <a:rPr lang="ru-RU" altLang="ru-RU" sz="2000" dirty="0">
                <a:solidFill>
                  <a:srgbClr val="27279B"/>
                </a:solidFill>
              </a:rPr>
              <a:t>8</a:t>
            </a:r>
            <a:endParaRPr lang="en-US" altLang="ru-RU" sz="2000" dirty="0">
              <a:solidFill>
                <a:srgbClr val="27279B"/>
              </a:solidFill>
            </a:endParaRPr>
          </a:p>
          <a:p>
            <a:pPr defTabSz="914400" fontAlgn="base">
              <a:spcBef>
                <a:spcPct val="0"/>
              </a:spcBef>
              <a:spcAft>
                <a:spcPct val="0"/>
              </a:spcAft>
              <a:buFontTx/>
              <a:buNone/>
            </a:pPr>
            <a:r>
              <a:rPr lang="en-US" altLang="ru-RU" sz="2000" dirty="0">
                <a:solidFill>
                  <a:srgbClr val="27279B"/>
                </a:solidFill>
              </a:rPr>
              <a:t>I = </a:t>
            </a:r>
            <a:r>
              <a:rPr lang="ru-RU" altLang="ru-RU" sz="2000" dirty="0">
                <a:solidFill>
                  <a:srgbClr val="27279B"/>
                </a:solidFill>
              </a:rPr>
              <a:t>96</a:t>
            </a:r>
            <a:r>
              <a:rPr lang="en-US" altLang="ru-RU" sz="2000" dirty="0">
                <a:solidFill>
                  <a:srgbClr val="27279B"/>
                </a:solidFill>
              </a:rPr>
              <a:t>1 A</a:t>
            </a:r>
          </a:p>
          <a:p>
            <a:pPr defTabSz="914400" fontAlgn="base">
              <a:spcBef>
                <a:spcPct val="0"/>
              </a:spcBef>
              <a:spcAft>
                <a:spcPct val="0"/>
              </a:spcAft>
              <a:buFontTx/>
              <a:buNone/>
            </a:pPr>
            <a:r>
              <a:rPr lang="en-US" altLang="ru-RU" sz="2000" dirty="0" err="1">
                <a:solidFill>
                  <a:srgbClr val="27279B"/>
                </a:solidFill>
              </a:rPr>
              <a:t>I</a:t>
            </a:r>
            <a:r>
              <a:rPr lang="en-US" altLang="ru-RU" sz="2000" baseline="-25000" dirty="0" err="1">
                <a:solidFill>
                  <a:srgbClr val="27279B"/>
                </a:solidFill>
              </a:rPr>
              <a:t>critical</a:t>
            </a:r>
            <a:r>
              <a:rPr lang="en-US" altLang="ru-RU" sz="2000" dirty="0">
                <a:solidFill>
                  <a:srgbClr val="27279B"/>
                </a:solidFill>
              </a:rPr>
              <a:t> (4.2 K; 4 T) = 2</a:t>
            </a:r>
            <a:r>
              <a:rPr lang="ru-RU" altLang="ru-RU" sz="2000" dirty="0">
                <a:solidFill>
                  <a:srgbClr val="27279B"/>
                </a:solidFill>
              </a:rPr>
              <a:t>4</a:t>
            </a:r>
            <a:r>
              <a:rPr lang="en-US" altLang="ru-RU" sz="2000" dirty="0">
                <a:solidFill>
                  <a:srgbClr val="27279B"/>
                </a:solidFill>
              </a:rPr>
              <a:t>00 A</a:t>
            </a:r>
          </a:p>
        </p:txBody>
      </p:sp>
      <p:sp>
        <p:nvSpPr>
          <p:cNvPr id="157714" name="AutoShape 18"/>
          <p:cNvSpPr>
            <a:spLocks noChangeArrowheads="1"/>
          </p:cNvSpPr>
          <p:nvPr/>
        </p:nvSpPr>
        <p:spPr bwMode="auto">
          <a:xfrm>
            <a:off x="2051050" y="4005263"/>
            <a:ext cx="73025" cy="1584325"/>
          </a:xfrm>
          <a:prstGeom prst="upDownArrow">
            <a:avLst>
              <a:gd name="adj1" fmla="val 50000"/>
              <a:gd name="adj2" fmla="val 4339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ru-RU">
              <a:solidFill>
                <a:srgbClr val="000000"/>
              </a:solidFill>
            </a:endParaRPr>
          </a:p>
        </p:txBody>
      </p:sp>
      <p:sp>
        <p:nvSpPr>
          <p:cNvPr id="157715" name="Text Box 19"/>
          <p:cNvSpPr txBox="1">
            <a:spLocks noChangeArrowheads="1"/>
          </p:cNvSpPr>
          <p:nvPr/>
        </p:nvSpPr>
        <p:spPr bwMode="auto">
          <a:xfrm rot="16200000">
            <a:off x="1363662" y="4613276"/>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a:solidFill>
                  <a:srgbClr val="000000"/>
                </a:solidFill>
              </a:rPr>
              <a:t>15 mm</a:t>
            </a:r>
          </a:p>
        </p:txBody>
      </p:sp>
      <p:sp>
        <p:nvSpPr>
          <p:cNvPr id="157716" name="AutoShape 20"/>
          <p:cNvSpPr>
            <a:spLocks noChangeArrowheads="1"/>
          </p:cNvSpPr>
          <p:nvPr/>
        </p:nvSpPr>
        <p:spPr bwMode="auto">
          <a:xfrm rot="2731012">
            <a:off x="3079750" y="3624263"/>
            <a:ext cx="104775" cy="2305050"/>
          </a:xfrm>
          <a:prstGeom prst="upDownArrow">
            <a:avLst>
              <a:gd name="adj1" fmla="val 50000"/>
              <a:gd name="adj2" fmla="val 4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ru-RU">
              <a:solidFill>
                <a:srgbClr val="000000"/>
              </a:solidFill>
            </a:endParaRPr>
          </a:p>
        </p:txBody>
      </p:sp>
      <p:sp>
        <p:nvSpPr>
          <p:cNvPr id="157717" name="Text Box 21"/>
          <p:cNvSpPr txBox="1">
            <a:spLocks noChangeArrowheads="1"/>
          </p:cNvSpPr>
          <p:nvPr/>
        </p:nvSpPr>
        <p:spPr bwMode="auto">
          <a:xfrm rot="19044847">
            <a:off x="2916238" y="4581525"/>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a:solidFill>
                  <a:srgbClr val="000000"/>
                </a:solidFill>
              </a:rPr>
              <a:t>21 mm</a:t>
            </a:r>
          </a:p>
        </p:txBody>
      </p:sp>
      <p:sp>
        <p:nvSpPr>
          <p:cNvPr id="20" name="TextBox 19"/>
          <p:cNvSpPr txBox="1"/>
          <p:nvPr/>
        </p:nvSpPr>
        <p:spPr>
          <a:xfrm>
            <a:off x="7532243" y="737433"/>
            <a:ext cx="1462901" cy="369332"/>
          </a:xfrm>
          <a:prstGeom prst="rect">
            <a:avLst/>
          </a:prstGeom>
          <a:noFill/>
        </p:spPr>
        <p:txBody>
          <a:bodyPr wrap="none" rtlCol="0">
            <a:spAutoFit/>
          </a:bodyPr>
          <a:lstStyle/>
          <a:p>
            <a:r>
              <a:rPr lang="en-US" smtClean="0">
                <a:solidFill>
                  <a:srgbClr val="FF0000"/>
                </a:solidFill>
              </a:rPr>
              <a:t>BINP design</a:t>
            </a:r>
            <a:endParaRPr lang="en-US">
              <a:solidFill>
                <a:srgbClr val="FF0000"/>
              </a:solidFill>
            </a:endParaRPr>
          </a:p>
        </p:txBody>
      </p:sp>
    </p:spTree>
    <p:extLst>
      <p:ext uri="{BB962C8B-B14F-4D97-AF65-F5344CB8AC3E}">
        <p14:creationId xmlns:p14="http://schemas.microsoft.com/office/powerpoint/2010/main" val="15154123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Номер слайда 6"/>
          <p:cNvSpPr>
            <a:spLocks noGrp="1"/>
          </p:cNvSpPr>
          <p:nvPr>
            <p:ph type="sldNum" sz="quarter" idx="12"/>
          </p:nvPr>
        </p:nvSpPr>
        <p:spPr/>
        <p:txBody>
          <a:bodyPr/>
          <a:lstStyle/>
          <a:p>
            <a:fld id="{08AE5EFD-CD67-40E6-9350-1A69E32AE711}" type="slidenum">
              <a:rPr lang="en-US" altLang="ru-RU">
                <a:solidFill>
                  <a:srgbClr val="000000"/>
                </a:solidFill>
              </a:rPr>
              <a:pPr/>
              <a:t>32</a:t>
            </a:fld>
            <a:endParaRPr lang="en-US" altLang="ru-RU">
              <a:solidFill>
                <a:srgbClr val="000000"/>
              </a:solidFill>
            </a:endParaRPr>
          </a:p>
        </p:txBody>
      </p:sp>
      <p:pic>
        <p:nvPicPr>
          <p:cNvPr id="110594" name="Picture 2" descr="file030"/>
          <p:cNvPicPr>
            <a:picLocks noChangeAspect="1" noChangeArrowheads="1"/>
          </p:cNvPicPr>
          <p:nvPr/>
        </p:nvPicPr>
        <p:blipFill>
          <a:blip r:embed="rId2">
            <a:extLst>
              <a:ext uri="{28A0092B-C50C-407E-A947-70E740481C1C}">
                <a14:useLocalDpi xmlns:a14="http://schemas.microsoft.com/office/drawing/2010/main" val="0"/>
              </a:ext>
            </a:extLst>
          </a:blip>
          <a:srcRect l="30656" t="4877" r="29912" b="4877"/>
          <a:stretch>
            <a:fillRect/>
          </a:stretch>
        </p:blipFill>
        <p:spPr bwMode="auto">
          <a:xfrm>
            <a:off x="611188" y="908050"/>
            <a:ext cx="2671762" cy="4392613"/>
          </a:xfrm>
          <a:prstGeom prst="rect">
            <a:avLst/>
          </a:prstGeom>
          <a:noFill/>
          <a:extLst>
            <a:ext uri="{909E8E84-426E-40DD-AFC4-6F175D3DCCD1}">
              <a14:hiddenFill xmlns:a14="http://schemas.microsoft.com/office/drawing/2010/main">
                <a:solidFill>
                  <a:srgbClr val="FFFFFF"/>
                </a:solidFill>
              </a14:hiddenFill>
            </a:ext>
          </a:extLst>
        </p:spPr>
      </p:pic>
      <p:sp>
        <p:nvSpPr>
          <p:cNvPr id="110595" name="Rectangle 3"/>
          <p:cNvSpPr>
            <a:spLocks noGrp="1" noChangeArrowheads="1"/>
          </p:cNvSpPr>
          <p:nvPr>
            <p:ph type="title"/>
          </p:nvPr>
        </p:nvSpPr>
        <p:spPr/>
        <p:txBody>
          <a:bodyPr/>
          <a:lstStyle/>
          <a:p>
            <a:pPr algn="r"/>
            <a:r>
              <a:rPr lang="en-US" altLang="ru-RU" sz="4000">
                <a:solidFill>
                  <a:srgbClr val="984807"/>
                </a:solidFill>
              </a:rPr>
              <a:t>Iron yoke twin-aperture quadrupole </a:t>
            </a:r>
            <a:br>
              <a:rPr lang="en-US" altLang="ru-RU" sz="4000">
                <a:solidFill>
                  <a:srgbClr val="984807"/>
                </a:solidFill>
              </a:rPr>
            </a:br>
            <a:r>
              <a:rPr lang="en-US" altLang="ru-RU" sz="3200">
                <a:solidFill>
                  <a:srgbClr val="984807"/>
                </a:solidFill>
              </a:rPr>
              <a:t>3D model</a:t>
            </a:r>
          </a:p>
        </p:txBody>
      </p:sp>
      <p:sp>
        <p:nvSpPr>
          <p:cNvPr id="110662" name="Line 70"/>
          <p:cNvSpPr>
            <a:spLocks noChangeShapeType="1"/>
          </p:cNvSpPr>
          <p:nvPr/>
        </p:nvSpPr>
        <p:spPr bwMode="auto">
          <a:xfrm flipV="1">
            <a:off x="900113" y="3141663"/>
            <a:ext cx="0"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63" name="Line 71"/>
          <p:cNvSpPr>
            <a:spLocks noChangeShapeType="1"/>
          </p:cNvSpPr>
          <p:nvPr/>
        </p:nvSpPr>
        <p:spPr bwMode="auto">
          <a:xfrm flipV="1">
            <a:off x="2987675" y="3141663"/>
            <a:ext cx="0"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64" name="Line 72"/>
          <p:cNvSpPr>
            <a:spLocks noChangeShapeType="1"/>
          </p:cNvSpPr>
          <p:nvPr/>
        </p:nvSpPr>
        <p:spPr bwMode="auto">
          <a:xfrm>
            <a:off x="900113" y="3716338"/>
            <a:ext cx="20875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65" name="Line 73"/>
          <p:cNvSpPr>
            <a:spLocks noChangeShapeType="1"/>
          </p:cNvSpPr>
          <p:nvPr/>
        </p:nvSpPr>
        <p:spPr bwMode="auto">
          <a:xfrm flipH="1">
            <a:off x="900113" y="3716338"/>
            <a:ext cx="20875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66" name="Text Box 74"/>
          <p:cNvSpPr txBox="1">
            <a:spLocks noChangeArrowheads="1"/>
          </p:cNvSpPr>
          <p:nvPr/>
        </p:nvSpPr>
        <p:spPr bwMode="auto">
          <a:xfrm>
            <a:off x="1476375" y="3740150"/>
            <a:ext cx="1008063"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dirty="0" smtClean="0">
                <a:solidFill>
                  <a:srgbClr val="000000"/>
                </a:solidFill>
              </a:rPr>
              <a:t>188 </a:t>
            </a:r>
            <a:r>
              <a:rPr lang="en-US" altLang="ru-RU" sz="1600" dirty="0">
                <a:solidFill>
                  <a:srgbClr val="000000"/>
                </a:solidFill>
              </a:rPr>
              <a:t>mm</a:t>
            </a:r>
          </a:p>
        </p:txBody>
      </p:sp>
      <p:sp>
        <p:nvSpPr>
          <p:cNvPr id="110667" name="Line 75"/>
          <p:cNvSpPr>
            <a:spLocks noChangeShapeType="1"/>
          </p:cNvSpPr>
          <p:nvPr/>
        </p:nvSpPr>
        <p:spPr bwMode="auto">
          <a:xfrm flipV="1">
            <a:off x="684213" y="5157788"/>
            <a:ext cx="0"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68" name="Line 76"/>
          <p:cNvSpPr>
            <a:spLocks noChangeShapeType="1"/>
          </p:cNvSpPr>
          <p:nvPr/>
        </p:nvSpPr>
        <p:spPr bwMode="auto">
          <a:xfrm flipV="1">
            <a:off x="3276600" y="5157788"/>
            <a:ext cx="0"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69" name="Line 77"/>
          <p:cNvSpPr>
            <a:spLocks noChangeShapeType="1"/>
          </p:cNvSpPr>
          <p:nvPr/>
        </p:nvSpPr>
        <p:spPr bwMode="auto">
          <a:xfrm flipH="1">
            <a:off x="684213" y="5805488"/>
            <a:ext cx="25193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70" name="Line 78"/>
          <p:cNvSpPr>
            <a:spLocks noChangeShapeType="1"/>
          </p:cNvSpPr>
          <p:nvPr/>
        </p:nvSpPr>
        <p:spPr bwMode="auto">
          <a:xfrm>
            <a:off x="755650" y="5805488"/>
            <a:ext cx="25193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71" name="Text Box 79"/>
          <p:cNvSpPr txBox="1">
            <a:spLocks noChangeArrowheads="1"/>
          </p:cNvSpPr>
          <p:nvPr/>
        </p:nvSpPr>
        <p:spPr bwMode="auto">
          <a:xfrm>
            <a:off x="1476375" y="5373688"/>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dirty="0" smtClean="0">
                <a:solidFill>
                  <a:srgbClr val="000000"/>
                </a:solidFill>
              </a:rPr>
              <a:t>220 </a:t>
            </a:r>
            <a:r>
              <a:rPr lang="en-US" altLang="ru-RU" sz="1600" dirty="0">
                <a:solidFill>
                  <a:srgbClr val="000000"/>
                </a:solidFill>
              </a:rPr>
              <a:t>mm</a:t>
            </a:r>
          </a:p>
        </p:txBody>
      </p:sp>
      <p:sp>
        <p:nvSpPr>
          <p:cNvPr id="110672" name="Line 80"/>
          <p:cNvSpPr>
            <a:spLocks noChangeShapeType="1"/>
          </p:cNvSpPr>
          <p:nvPr/>
        </p:nvSpPr>
        <p:spPr bwMode="auto">
          <a:xfrm flipH="1">
            <a:off x="2916238" y="1052513"/>
            <a:ext cx="7207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73" name="Line 81"/>
          <p:cNvSpPr>
            <a:spLocks noChangeShapeType="1"/>
          </p:cNvSpPr>
          <p:nvPr/>
        </p:nvSpPr>
        <p:spPr bwMode="auto">
          <a:xfrm flipH="1">
            <a:off x="2987675" y="3213100"/>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74" name="Line 82"/>
          <p:cNvSpPr>
            <a:spLocks noChangeShapeType="1"/>
          </p:cNvSpPr>
          <p:nvPr/>
        </p:nvSpPr>
        <p:spPr bwMode="auto">
          <a:xfrm>
            <a:off x="3636963" y="1123950"/>
            <a:ext cx="0" cy="20875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75" name="Line 83"/>
          <p:cNvSpPr>
            <a:spLocks noChangeShapeType="1"/>
          </p:cNvSpPr>
          <p:nvPr/>
        </p:nvSpPr>
        <p:spPr bwMode="auto">
          <a:xfrm flipV="1">
            <a:off x="3635375" y="1052513"/>
            <a:ext cx="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76" name="Text Box 84"/>
          <p:cNvSpPr txBox="1">
            <a:spLocks noChangeArrowheads="1"/>
          </p:cNvSpPr>
          <p:nvPr/>
        </p:nvSpPr>
        <p:spPr bwMode="auto">
          <a:xfrm rot="16200000">
            <a:off x="2940843" y="1891507"/>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a:solidFill>
                  <a:srgbClr val="000000"/>
                </a:solidFill>
              </a:rPr>
              <a:t>1.2 m</a:t>
            </a:r>
          </a:p>
        </p:txBody>
      </p:sp>
      <p:sp>
        <p:nvSpPr>
          <p:cNvPr id="110680" name="Line 88"/>
          <p:cNvSpPr>
            <a:spLocks noChangeShapeType="1"/>
          </p:cNvSpPr>
          <p:nvPr/>
        </p:nvSpPr>
        <p:spPr bwMode="auto">
          <a:xfrm flipH="1">
            <a:off x="3059113" y="3357563"/>
            <a:ext cx="8651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1" name="Line 89"/>
          <p:cNvSpPr>
            <a:spLocks noChangeShapeType="1"/>
          </p:cNvSpPr>
          <p:nvPr/>
        </p:nvSpPr>
        <p:spPr bwMode="auto">
          <a:xfrm flipV="1">
            <a:off x="3851275" y="2636838"/>
            <a:ext cx="0"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2" name="Line 90"/>
          <p:cNvSpPr>
            <a:spLocks noChangeShapeType="1"/>
          </p:cNvSpPr>
          <p:nvPr/>
        </p:nvSpPr>
        <p:spPr bwMode="auto">
          <a:xfrm flipV="1">
            <a:off x="3851275" y="3357563"/>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3" name="Line 91"/>
          <p:cNvSpPr>
            <a:spLocks noChangeShapeType="1"/>
          </p:cNvSpPr>
          <p:nvPr/>
        </p:nvSpPr>
        <p:spPr bwMode="auto">
          <a:xfrm>
            <a:off x="3851275" y="2636838"/>
            <a:ext cx="0"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4" name="Text Box 92"/>
          <p:cNvSpPr txBox="1">
            <a:spLocks noChangeArrowheads="1"/>
          </p:cNvSpPr>
          <p:nvPr/>
        </p:nvSpPr>
        <p:spPr bwMode="auto">
          <a:xfrm rot="16200000">
            <a:off x="3606006" y="2451895"/>
            <a:ext cx="10064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dirty="0">
                <a:solidFill>
                  <a:srgbClr val="000000"/>
                </a:solidFill>
              </a:rPr>
              <a:t>80 mm</a:t>
            </a:r>
          </a:p>
        </p:txBody>
      </p:sp>
      <p:sp>
        <p:nvSpPr>
          <p:cNvPr id="110685" name="Line 93"/>
          <p:cNvSpPr>
            <a:spLocks noChangeShapeType="1"/>
          </p:cNvSpPr>
          <p:nvPr/>
        </p:nvSpPr>
        <p:spPr bwMode="auto">
          <a:xfrm flipH="1">
            <a:off x="2987675" y="3214688"/>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6" name="Text Box 94"/>
          <p:cNvSpPr txBox="1">
            <a:spLocks noChangeArrowheads="1"/>
          </p:cNvSpPr>
          <p:nvPr/>
        </p:nvSpPr>
        <p:spPr bwMode="auto">
          <a:xfrm rot="16200000">
            <a:off x="2940844" y="1893094"/>
            <a:ext cx="1008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a:solidFill>
                  <a:srgbClr val="000000"/>
                </a:solidFill>
              </a:rPr>
              <a:t>1.2 m</a:t>
            </a:r>
          </a:p>
        </p:txBody>
      </p:sp>
      <p:sp>
        <p:nvSpPr>
          <p:cNvPr id="110687" name="Line 95"/>
          <p:cNvSpPr>
            <a:spLocks noChangeShapeType="1"/>
          </p:cNvSpPr>
          <p:nvPr/>
        </p:nvSpPr>
        <p:spPr bwMode="auto">
          <a:xfrm flipV="1">
            <a:off x="3635375" y="1052513"/>
            <a:ext cx="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8" name="Line 96"/>
          <p:cNvSpPr>
            <a:spLocks noChangeShapeType="1"/>
          </p:cNvSpPr>
          <p:nvPr/>
        </p:nvSpPr>
        <p:spPr bwMode="auto">
          <a:xfrm flipH="1">
            <a:off x="2987675" y="3214688"/>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89" name="Text Box 97"/>
          <p:cNvSpPr txBox="1">
            <a:spLocks noChangeArrowheads="1"/>
          </p:cNvSpPr>
          <p:nvPr/>
        </p:nvSpPr>
        <p:spPr bwMode="auto">
          <a:xfrm rot="16200000">
            <a:off x="2940844" y="1893094"/>
            <a:ext cx="1008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a:solidFill>
                  <a:srgbClr val="000000"/>
                </a:solidFill>
              </a:rPr>
              <a:t>1.2 m</a:t>
            </a:r>
          </a:p>
        </p:txBody>
      </p:sp>
      <p:sp>
        <p:nvSpPr>
          <p:cNvPr id="110690" name="Line 98"/>
          <p:cNvSpPr>
            <a:spLocks noChangeShapeType="1"/>
          </p:cNvSpPr>
          <p:nvPr/>
        </p:nvSpPr>
        <p:spPr bwMode="auto">
          <a:xfrm flipH="1">
            <a:off x="2916238" y="1052513"/>
            <a:ext cx="7207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1" name="Line 99"/>
          <p:cNvSpPr>
            <a:spLocks noChangeShapeType="1"/>
          </p:cNvSpPr>
          <p:nvPr/>
        </p:nvSpPr>
        <p:spPr bwMode="auto">
          <a:xfrm flipV="1">
            <a:off x="3635375" y="1052513"/>
            <a:ext cx="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2" name="Line 100"/>
          <p:cNvSpPr>
            <a:spLocks noChangeShapeType="1"/>
          </p:cNvSpPr>
          <p:nvPr/>
        </p:nvSpPr>
        <p:spPr bwMode="auto">
          <a:xfrm flipH="1">
            <a:off x="2987675" y="3214688"/>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3" name="Text Box 101"/>
          <p:cNvSpPr txBox="1">
            <a:spLocks noChangeArrowheads="1"/>
          </p:cNvSpPr>
          <p:nvPr/>
        </p:nvSpPr>
        <p:spPr bwMode="auto">
          <a:xfrm rot="16200000">
            <a:off x="2940844" y="1893094"/>
            <a:ext cx="1008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a:solidFill>
                  <a:srgbClr val="000000"/>
                </a:solidFill>
              </a:rPr>
              <a:t>1.2 m</a:t>
            </a:r>
          </a:p>
        </p:txBody>
      </p:sp>
      <p:sp>
        <p:nvSpPr>
          <p:cNvPr id="110694" name="Line 102"/>
          <p:cNvSpPr>
            <a:spLocks noChangeShapeType="1"/>
          </p:cNvSpPr>
          <p:nvPr/>
        </p:nvSpPr>
        <p:spPr bwMode="auto">
          <a:xfrm flipH="1">
            <a:off x="3059113" y="3354388"/>
            <a:ext cx="7207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5" name="Line 103"/>
          <p:cNvSpPr>
            <a:spLocks noChangeShapeType="1"/>
          </p:cNvSpPr>
          <p:nvPr/>
        </p:nvSpPr>
        <p:spPr bwMode="auto">
          <a:xfrm flipV="1">
            <a:off x="3779838" y="3357563"/>
            <a:ext cx="0" cy="180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6" name="Line 104"/>
          <p:cNvSpPr>
            <a:spLocks noChangeShapeType="1"/>
          </p:cNvSpPr>
          <p:nvPr/>
        </p:nvSpPr>
        <p:spPr bwMode="auto">
          <a:xfrm flipH="1">
            <a:off x="3132138" y="5157788"/>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7" name="Text Box 105"/>
          <p:cNvSpPr txBox="1">
            <a:spLocks noChangeArrowheads="1"/>
          </p:cNvSpPr>
          <p:nvPr/>
        </p:nvSpPr>
        <p:spPr bwMode="auto">
          <a:xfrm rot="16200000">
            <a:off x="3083718" y="3764757"/>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a:solidFill>
                  <a:srgbClr val="000000"/>
                </a:solidFill>
              </a:rPr>
              <a:t>1 m</a:t>
            </a:r>
          </a:p>
        </p:txBody>
      </p:sp>
      <p:sp>
        <p:nvSpPr>
          <p:cNvPr id="110698" name="Line 106"/>
          <p:cNvSpPr>
            <a:spLocks noChangeShapeType="1"/>
          </p:cNvSpPr>
          <p:nvPr/>
        </p:nvSpPr>
        <p:spPr bwMode="auto">
          <a:xfrm>
            <a:off x="3779838" y="3357563"/>
            <a:ext cx="0" cy="180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699" name="Line 107"/>
          <p:cNvSpPr>
            <a:spLocks noChangeShapeType="1"/>
          </p:cNvSpPr>
          <p:nvPr/>
        </p:nvSpPr>
        <p:spPr bwMode="auto">
          <a:xfrm flipV="1">
            <a:off x="1475656" y="981075"/>
            <a:ext cx="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00" name="Line 108"/>
          <p:cNvSpPr>
            <a:spLocks noChangeShapeType="1"/>
          </p:cNvSpPr>
          <p:nvPr/>
        </p:nvSpPr>
        <p:spPr bwMode="auto">
          <a:xfrm flipV="1">
            <a:off x="2339752" y="981075"/>
            <a:ext cx="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01" name="Text Box 109"/>
          <p:cNvSpPr txBox="1">
            <a:spLocks noChangeArrowheads="1"/>
          </p:cNvSpPr>
          <p:nvPr/>
        </p:nvSpPr>
        <p:spPr bwMode="auto">
          <a:xfrm>
            <a:off x="1476375" y="1052513"/>
            <a:ext cx="1008063"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sz="1600">
                <a:solidFill>
                  <a:srgbClr val="000000"/>
                </a:solidFill>
              </a:rPr>
              <a:t>66 mm</a:t>
            </a:r>
          </a:p>
        </p:txBody>
      </p:sp>
      <p:sp>
        <p:nvSpPr>
          <p:cNvPr id="110702" name="Line 110"/>
          <p:cNvSpPr>
            <a:spLocks noChangeShapeType="1"/>
          </p:cNvSpPr>
          <p:nvPr/>
        </p:nvSpPr>
        <p:spPr bwMode="auto">
          <a:xfrm flipH="1">
            <a:off x="1475654" y="1484313"/>
            <a:ext cx="86409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03" name="Line 111"/>
          <p:cNvSpPr>
            <a:spLocks noChangeShapeType="1"/>
          </p:cNvSpPr>
          <p:nvPr/>
        </p:nvSpPr>
        <p:spPr bwMode="auto">
          <a:xfrm>
            <a:off x="1475656" y="1484313"/>
            <a:ext cx="8640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pic>
        <p:nvPicPr>
          <p:cNvPr id="110706" name="Picture 114" descr="file032"/>
          <p:cNvPicPr>
            <a:picLocks noChangeAspect="1" noChangeArrowheads="1"/>
          </p:cNvPicPr>
          <p:nvPr/>
        </p:nvPicPr>
        <p:blipFill>
          <a:blip r:embed="rId3">
            <a:extLst>
              <a:ext uri="{28A0092B-C50C-407E-A947-70E740481C1C}">
                <a14:useLocalDpi xmlns:a14="http://schemas.microsoft.com/office/drawing/2010/main" val="0"/>
              </a:ext>
            </a:extLst>
          </a:blip>
          <a:srcRect l="5254" t="6235" r="11530" b="-395"/>
          <a:stretch>
            <a:fillRect/>
          </a:stretch>
        </p:blipFill>
        <p:spPr bwMode="auto">
          <a:xfrm>
            <a:off x="4283968" y="1773238"/>
            <a:ext cx="4249737" cy="3455987"/>
          </a:xfrm>
          <a:prstGeom prst="rect">
            <a:avLst/>
          </a:prstGeom>
          <a:noFill/>
          <a:extLst>
            <a:ext uri="{909E8E84-426E-40DD-AFC4-6F175D3DCCD1}">
              <a14:hiddenFill xmlns:a14="http://schemas.microsoft.com/office/drawing/2010/main">
                <a:solidFill>
                  <a:srgbClr val="FFFFFF"/>
                </a:solidFill>
              </a14:hiddenFill>
            </a:ext>
          </a:extLst>
        </p:spPr>
      </p:pic>
      <p:sp>
        <p:nvSpPr>
          <p:cNvPr id="110707" name="Line 115"/>
          <p:cNvSpPr>
            <a:spLocks noChangeShapeType="1"/>
          </p:cNvSpPr>
          <p:nvPr/>
        </p:nvSpPr>
        <p:spPr bwMode="auto">
          <a:xfrm flipV="1">
            <a:off x="6804025" y="2492375"/>
            <a:ext cx="0" cy="19446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08" name="Line 116"/>
          <p:cNvSpPr>
            <a:spLocks noChangeShapeType="1"/>
          </p:cNvSpPr>
          <p:nvPr/>
        </p:nvSpPr>
        <p:spPr bwMode="auto">
          <a:xfrm>
            <a:off x="6804025" y="2492375"/>
            <a:ext cx="0" cy="19446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09" name="Text Box 117"/>
          <p:cNvSpPr txBox="1">
            <a:spLocks noChangeArrowheads="1"/>
          </p:cNvSpPr>
          <p:nvPr/>
        </p:nvSpPr>
        <p:spPr bwMode="auto">
          <a:xfrm rot="16200000">
            <a:off x="6190456" y="3172620"/>
            <a:ext cx="10064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a:solidFill>
                  <a:srgbClr val="000000"/>
                </a:solidFill>
              </a:rPr>
              <a:t>80 mm</a:t>
            </a:r>
          </a:p>
        </p:txBody>
      </p:sp>
      <p:sp>
        <p:nvSpPr>
          <p:cNvPr id="110710" name="Line 118"/>
          <p:cNvSpPr>
            <a:spLocks noChangeShapeType="1"/>
          </p:cNvSpPr>
          <p:nvPr/>
        </p:nvSpPr>
        <p:spPr bwMode="auto">
          <a:xfrm>
            <a:off x="8100888" y="2772591"/>
            <a:ext cx="86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11" name="Line 119"/>
          <p:cNvSpPr>
            <a:spLocks noChangeShapeType="1"/>
          </p:cNvSpPr>
          <p:nvPr/>
        </p:nvSpPr>
        <p:spPr bwMode="auto">
          <a:xfrm>
            <a:off x="8100888" y="2475478"/>
            <a:ext cx="86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12" name="Line 120"/>
          <p:cNvSpPr>
            <a:spLocks noChangeShapeType="1"/>
          </p:cNvSpPr>
          <p:nvPr/>
        </p:nvSpPr>
        <p:spPr bwMode="auto">
          <a:xfrm flipV="1">
            <a:off x="8533705" y="2475478"/>
            <a:ext cx="0"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13" name="Line 121"/>
          <p:cNvSpPr>
            <a:spLocks noChangeShapeType="1"/>
          </p:cNvSpPr>
          <p:nvPr/>
        </p:nvSpPr>
        <p:spPr bwMode="auto">
          <a:xfrm>
            <a:off x="8533705" y="2475478"/>
            <a:ext cx="0" cy="2971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ru-RU">
              <a:solidFill>
                <a:srgbClr val="000000"/>
              </a:solidFill>
            </a:endParaRPr>
          </a:p>
        </p:txBody>
      </p:sp>
      <p:sp>
        <p:nvSpPr>
          <p:cNvPr id="110714" name="Text Box 122"/>
          <p:cNvSpPr txBox="1">
            <a:spLocks noChangeArrowheads="1"/>
          </p:cNvSpPr>
          <p:nvPr/>
        </p:nvSpPr>
        <p:spPr bwMode="auto">
          <a:xfrm rot="16200000">
            <a:off x="7832024" y="3124890"/>
            <a:ext cx="10064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base">
              <a:spcBef>
                <a:spcPct val="50000"/>
              </a:spcBef>
              <a:spcAft>
                <a:spcPct val="0"/>
              </a:spcAft>
            </a:pPr>
            <a:r>
              <a:rPr lang="en-US" altLang="ru-RU" dirty="0" smtClean="0">
                <a:solidFill>
                  <a:srgbClr val="000000"/>
                </a:solidFill>
              </a:rPr>
              <a:t>12 </a:t>
            </a:r>
            <a:r>
              <a:rPr lang="en-US" altLang="ru-RU" dirty="0">
                <a:solidFill>
                  <a:srgbClr val="000000"/>
                </a:solidFill>
              </a:rPr>
              <a:t>mm</a:t>
            </a:r>
          </a:p>
        </p:txBody>
      </p:sp>
      <p:sp>
        <p:nvSpPr>
          <p:cNvPr id="53" name="TextBox 52"/>
          <p:cNvSpPr txBox="1"/>
          <p:nvPr/>
        </p:nvSpPr>
        <p:spPr>
          <a:xfrm>
            <a:off x="7681099" y="1259443"/>
            <a:ext cx="1462901" cy="369332"/>
          </a:xfrm>
          <a:prstGeom prst="rect">
            <a:avLst/>
          </a:prstGeom>
          <a:noFill/>
        </p:spPr>
        <p:txBody>
          <a:bodyPr wrap="none" rtlCol="0">
            <a:spAutoFit/>
          </a:bodyPr>
          <a:lstStyle/>
          <a:p>
            <a:r>
              <a:rPr lang="en-US" smtClean="0">
                <a:solidFill>
                  <a:srgbClr val="FF0000"/>
                </a:solidFill>
              </a:rPr>
              <a:t>BINP design</a:t>
            </a:r>
            <a:endParaRPr lang="en-US">
              <a:solidFill>
                <a:srgbClr val="FF0000"/>
              </a:solidFill>
            </a:endParaRPr>
          </a:p>
        </p:txBody>
      </p:sp>
    </p:spTree>
    <p:extLst>
      <p:ext uri="{BB962C8B-B14F-4D97-AF65-F5344CB8AC3E}">
        <p14:creationId xmlns:p14="http://schemas.microsoft.com/office/powerpoint/2010/main" val="18938360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normAutofit/>
          </a:bodyPr>
          <a:lstStyle/>
          <a:p>
            <a:r>
              <a:rPr lang="en-US" altLang="ru-RU" sz="3200" dirty="0">
                <a:solidFill>
                  <a:schemeClr val="tx1"/>
                </a:solidFill>
              </a:rPr>
              <a:t>Panofsky style quadrupole</a:t>
            </a:r>
          </a:p>
        </p:txBody>
      </p:sp>
      <p:sp>
        <p:nvSpPr>
          <p:cNvPr id="152579" name="Rectangle 3"/>
          <p:cNvSpPr>
            <a:spLocks noGrp="1" noChangeArrowheads="1"/>
          </p:cNvSpPr>
          <p:nvPr>
            <p:ph idx="1"/>
          </p:nvPr>
        </p:nvSpPr>
        <p:spPr/>
        <p:txBody>
          <a:bodyPr/>
          <a:lstStyle/>
          <a:p>
            <a:r>
              <a:rPr lang="en-US" altLang="ru-RU" sz="1800" dirty="0">
                <a:solidFill>
                  <a:srgbClr val="008000"/>
                </a:solidFill>
              </a:rPr>
              <a:t>Pros:</a:t>
            </a:r>
          </a:p>
          <a:p>
            <a:pPr lvl="1"/>
            <a:r>
              <a:rPr lang="en-US" altLang="ru-RU" sz="1800" dirty="0">
                <a:solidFill>
                  <a:srgbClr val="008000"/>
                </a:solidFill>
              </a:rPr>
              <a:t>Ordinary production of lenses.</a:t>
            </a:r>
          </a:p>
          <a:p>
            <a:pPr lvl="1"/>
            <a:r>
              <a:rPr lang="en-US" altLang="ru-RU" sz="1800" dirty="0">
                <a:solidFill>
                  <a:srgbClr val="008000"/>
                </a:solidFill>
              </a:rPr>
              <a:t>Remaining solenoidal magnetic field in Q</a:t>
            </a:r>
            <a:r>
              <a:rPr lang="ru-RU" altLang="ru-RU" sz="1800" dirty="0">
                <a:solidFill>
                  <a:srgbClr val="008000"/>
                </a:solidFill>
              </a:rPr>
              <a:t>С1</a:t>
            </a:r>
            <a:r>
              <a:rPr lang="en-US" altLang="ru-RU" sz="1800" dirty="0">
                <a:solidFill>
                  <a:srgbClr val="008000"/>
                </a:solidFill>
              </a:rPr>
              <a:t> area is additionally screened by iron yoke of lenses.</a:t>
            </a:r>
          </a:p>
          <a:p>
            <a:pPr lvl="1"/>
            <a:r>
              <a:rPr lang="en-US" altLang="ru-RU" sz="1800" dirty="0">
                <a:solidFill>
                  <a:srgbClr val="008000"/>
                </a:solidFill>
              </a:rPr>
              <a:t>No skew components of magnetic field created by lenses.</a:t>
            </a:r>
          </a:p>
          <a:p>
            <a:pPr lvl="1"/>
            <a:r>
              <a:rPr lang="en-US" altLang="ru-RU" sz="1800" dirty="0">
                <a:solidFill>
                  <a:srgbClr val="008000"/>
                </a:solidFill>
              </a:rPr>
              <a:t>There is small crosstalk between apertures of lenses.</a:t>
            </a:r>
          </a:p>
        </p:txBody>
      </p:sp>
      <p:sp>
        <p:nvSpPr>
          <p:cNvPr id="5" name="Rectangle 3"/>
          <p:cNvSpPr txBox="1">
            <a:spLocks noChangeArrowheads="1"/>
          </p:cNvSpPr>
          <p:nvPr/>
        </p:nvSpPr>
        <p:spPr bwMode="auto">
          <a:xfrm>
            <a:off x="298174" y="3955775"/>
            <a:ext cx="8229600" cy="2059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kern="1200">
                <a:solidFill>
                  <a:schemeClr val="tx1"/>
                </a:solidFill>
                <a:latin typeface="+mn-lt"/>
                <a:ea typeface="+mn-ea"/>
                <a:cs typeface="+mn-cs"/>
              </a:defRPr>
            </a:lvl1pPr>
            <a:lvl2pPr marL="557213" indent="-214313" algn="l" rtl="0" fontAlgn="base">
              <a:spcBef>
                <a:spcPct val="20000"/>
              </a:spcBef>
              <a:spcAft>
                <a:spcPct val="0"/>
              </a:spcAft>
              <a:buChar char="–"/>
              <a:defRPr sz="2100" kern="1200">
                <a:solidFill>
                  <a:schemeClr val="tx1"/>
                </a:solidFill>
                <a:latin typeface="+mn-lt"/>
                <a:ea typeface="+mn-ea"/>
                <a:cs typeface="+mn-cs"/>
              </a:defRPr>
            </a:lvl2pPr>
            <a:lvl3pPr marL="857250" indent="-171450" algn="l" rtl="0" fontAlgn="base">
              <a:spcBef>
                <a:spcPct val="20000"/>
              </a:spcBef>
              <a:spcAft>
                <a:spcPct val="0"/>
              </a:spcAft>
              <a:buChar char="•"/>
              <a:defRPr sz="1800" kern="1200">
                <a:solidFill>
                  <a:schemeClr val="tx1"/>
                </a:solidFill>
                <a:latin typeface="+mn-lt"/>
                <a:ea typeface="+mn-ea"/>
                <a:cs typeface="+mn-cs"/>
              </a:defRPr>
            </a:lvl3pPr>
            <a:lvl4pPr marL="1200150" indent="-171450" algn="l" rtl="0" fontAlgn="base">
              <a:spcBef>
                <a:spcPct val="20000"/>
              </a:spcBef>
              <a:spcAft>
                <a:spcPct val="0"/>
              </a:spcAft>
              <a:buChar char="–"/>
              <a:defRPr sz="1500" kern="1200">
                <a:solidFill>
                  <a:schemeClr val="tx1"/>
                </a:solidFill>
                <a:latin typeface="+mn-lt"/>
                <a:ea typeface="+mn-ea"/>
                <a:cs typeface="+mn-cs"/>
              </a:defRPr>
            </a:lvl4pPr>
            <a:lvl5pPr marL="1543050" indent="-171450" algn="l" rtl="0" fontAlgn="base">
              <a:spcBef>
                <a:spcPct val="20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lnSpc>
                <a:spcPct val="90000"/>
              </a:lnSpc>
            </a:pPr>
            <a:r>
              <a:rPr lang="en-US" altLang="ru-RU" sz="1800" dirty="0">
                <a:solidFill>
                  <a:srgbClr val="FF0000"/>
                </a:solidFill>
              </a:rPr>
              <a:t>Cons:</a:t>
            </a:r>
          </a:p>
          <a:p>
            <a:pPr lvl="1" defTabSz="914400">
              <a:lnSpc>
                <a:spcPct val="90000"/>
              </a:lnSpc>
            </a:pPr>
            <a:r>
              <a:rPr lang="en-US" altLang="ru-RU" sz="1800" dirty="0">
                <a:solidFill>
                  <a:srgbClr val="FF0000"/>
                </a:solidFill>
              </a:rPr>
              <a:t>Saturation of iron yoke (nonlinearity) at large gradient.</a:t>
            </a:r>
          </a:p>
          <a:p>
            <a:pPr lvl="1" defTabSz="914400">
              <a:lnSpc>
                <a:spcPct val="90000"/>
              </a:lnSpc>
            </a:pPr>
            <a:r>
              <a:rPr lang="en-US" altLang="ru-RU" sz="1800" dirty="0">
                <a:solidFill>
                  <a:srgbClr val="FF0000"/>
                </a:solidFill>
              </a:rPr>
              <a:t>High order multipole components at quadrupole edges.</a:t>
            </a:r>
          </a:p>
          <a:p>
            <a:pPr lvl="1" defTabSz="914400">
              <a:lnSpc>
                <a:spcPct val="90000"/>
              </a:lnSpc>
            </a:pPr>
            <a:r>
              <a:rPr lang="en-US" altLang="ru-RU" sz="1800" dirty="0">
                <a:solidFill>
                  <a:srgbClr val="FF0000"/>
                </a:solidFill>
              </a:rPr>
              <a:t>No way to introduce high order multipole and skew components of magnetic field to compensate lattice nonlinearity.</a:t>
            </a:r>
          </a:p>
          <a:p>
            <a:pPr lvl="1" defTabSz="914400">
              <a:lnSpc>
                <a:spcPct val="90000"/>
              </a:lnSpc>
            </a:pPr>
            <a:r>
              <a:rPr lang="en-US" altLang="ru-RU" sz="1800" dirty="0">
                <a:solidFill>
                  <a:srgbClr val="FF0000"/>
                </a:solidFill>
              </a:rPr>
              <a:t>Gradient is not large and limited by iron yoke saturation and critical current.</a:t>
            </a:r>
          </a:p>
          <a:p>
            <a:pPr defTabSz="914400">
              <a:lnSpc>
                <a:spcPct val="90000"/>
              </a:lnSpc>
            </a:pPr>
            <a:endParaRPr lang="en-US" altLang="ru-RU" sz="1800" dirty="0">
              <a:solidFill>
                <a:srgbClr val="FF0000"/>
              </a:solidFill>
            </a:endParaRPr>
          </a:p>
        </p:txBody>
      </p:sp>
      <p:sp>
        <p:nvSpPr>
          <p:cNvPr id="6" name="TextBox 5"/>
          <p:cNvSpPr txBox="1"/>
          <p:nvPr/>
        </p:nvSpPr>
        <p:spPr>
          <a:xfrm>
            <a:off x="7681099" y="164775"/>
            <a:ext cx="1462901" cy="369332"/>
          </a:xfrm>
          <a:prstGeom prst="rect">
            <a:avLst/>
          </a:prstGeom>
          <a:noFill/>
        </p:spPr>
        <p:txBody>
          <a:bodyPr wrap="none" rtlCol="0">
            <a:spAutoFit/>
          </a:bodyPr>
          <a:lstStyle/>
          <a:p>
            <a:r>
              <a:rPr lang="en-US" dirty="0" smtClean="0">
                <a:solidFill>
                  <a:srgbClr val="FF0000"/>
                </a:solidFill>
              </a:rPr>
              <a:t>BINP design</a:t>
            </a:r>
            <a:endParaRPr lang="en-US" dirty="0">
              <a:solidFill>
                <a:srgbClr val="FF0000"/>
              </a:solidFill>
            </a:endParaRPr>
          </a:p>
        </p:txBody>
      </p:sp>
    </p:spTree>
    <p:extLst>
      <p:ext uri="{BB962C8B-B14F-4D97-AF65-F5344CB8AC3E}">
        <p14:creationId xmlns:p14="http://schemas.microsoft.com/office/powerpoint/2010/main" val="19220977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853" y="272575"/>
            <a:ext cx="8229600" cy="857250"/>
          </a:xfrm>
        </p:spPr>
        <p:txBody>
          <a:bodyPr/>
          <a:lstStyle/>
          <a:p>
            <a:pPr algn="ctr"/>
            <a:r>
              <a:rPr lang="en-GB" sz="3200">
                <a:solidFill>
                  <a:srgbClr val="FF0000"/>
                </a:solidFill>
                <a:latin typeface="Calibri" charset="0"/>
                <a:ea typeface="Calibri" charset="0"/>
                <a:cs typeface="Calibri" charset="0"/>
              </a:rPr>
              <a:t>QC1 : CCT approach</a:t>
            </a:r>
            <a:endParaRPr lang="en-GB" sz="3200" dirty="0">
              <a:solidFill>
                <a:srgbClr val="FF0000"/>
              </a:solidFill>
              <a:latin typeface="Calibri" charset="0"/>
              <a:ea typeface="Calibri" charset="0"/>
              <a:cs typeface="Calibri" charset="0"/>
            </a:endParaRPr>
          </a:p>
        </p:txBody>
      </p:sp>
      <p:grpSp>
        <p:nvGrpSpPr>
          <p:cNvPr id="7" name="Group 6"/>
          <p:cNvGrpSpPr/>
          <p:nvPr/>
        </p:nvGrpSpPr>
        <p:grpSpPr>
          <a:xfrm>
            <a:off x="2087217" y="2069824"/>
            <a:ext cx="5053660" cy="3851155"/>
            <a:chOff x="1038726" y="1417638"/>
            <a:chExt cx="6958443" cy="5334000"/>
          </a:xfrm>
        </p:grpSpPr>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1417638"/>
              <a:ext cx="6930369" cy="5334000"/>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4404" r="18284" b="8952"/>
            <a:stretch/>
          </p:blipFill>
          <p:spPr>
            <a:xfrm rot="16200000">
              <a:off x="1054457" y="1660670"/>
              <a:ext cx="2233998" cy="2265459"/>
            </a:xfrm>
            <a:prstGeom prst="rect">
              <a:avLst/>
            </a:prstGeom>
          </p:spPr>
        </p:pic>
      </p:grpSp>
      <p:sp>
        <p:nvSpPr>
          <p:cNvPr id="3" name="TextBox 2"/>
          <p:cNvSpPr txBox="1"/>
          <p:nvPr/>
        </p:nvSpPr>
        <p:spPr>
          <a:xfrm>
            <a:off x="6400800" y="4057650"/>
            <a:ext cx="1257300" cy="923330"/>
          </a:xfrm>
          <a:prstGeom prst="rect">
            <a:avLst/>
          </a:prstGeom>
          <a:noFill/>
        </p:spPr>
        <p:txBody>
          <a:bodyPr wrap="square" rtlCol="0">
            <a:spAutoFit/>
          </a:bodyPr>
          <a:lstStyle/>
          <a:p>
            <a:r>
              <a:rPr lang="en-GB" sz="1350" dirty="0"/>
              <a:t>An essential ingredient that simplifies the problem</a:t>
            </a:r>
          </a:p>
        </p:txBody>
      </p:sp>
      <p:sp>
        <p:nvSpPr>
          <p:cNvPr id="10" name="TextBox 9"/>
          <p:cNvSpPr txBox="1"/>
          <p:nvPr/>
        </p:nvSpPr>
        <p:spPr>
          <a:xfrm>
            <a:off x="7766159" y="146598"/>
            <a:ext cx="1208279" cy="369332"/>
          </a:xfrm>
          <a:prstGeom prst="rect">
            <a:avLst/>
          </a:prstGeom>
          <a:noFill/>
        </p:spPr>
        <p:txBody>
          <a:bodyPr wrap="none" rtlCol="0">
            <a:spAutoFit/>
          </a:bodyPr>
          <a:lstStyle/>
          <a:p>
            <a:r>
              <a:rPr lang="en-US" dirty="0" smtClean="0">
                <a:solidFill>
                  <a:srgbClr val="FF0000"/>
                </a:solidFill>
              </a:rPr>
              <a:t>CCT design</a:t>
            </a:r>
            <a:endParaRPr lang="en-US" dirty="0">
              <a:solidFill>
                <a:srgbClr val="FF0000"/>
              </a:solidFill>
            </a:endParaRPr>
          </a:p>
        </p:txBody>
      </p:sp>
    </p:spTree>
    <p:extLst>
      <p:ext uri="{BB962C8B-B14F-4D97-AF65-F5344CB8AC3E}">
        <p14:creationId xmlns:p14="http://schemas.microsoft.com/office/powerpoint/2010/main" val="346908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000" y="43146"/>
            <a:ext cx="8229600" cy="606762"/>
          </a:xfrm>
        </p:spPr>
        <p:txBody>
          <a:bodyPr>
            <a:normAutofit fontScale="90000"/>
          </a:bodyPr>
          <a:lstStyle/>
          <a:p>
            <a:r>
              <a:rPr lang="en-GB" dirty="0" smtClean="0"/>
              <a:t>Dimensions - radius </a:t>
            </a:r>
            <a:endParaRPr lang="en-GB" dirty="0"/>
          </a:p>
        </p:txBody>
      </p:sp>
      <p:grpSp>
        <p:nvGrpSpPr>
          <p:cNvPr id="21" name="Group 20"/>
          <p:cNvGrpSpPr/>
          <p:nvPr/>
        </p:nvGrpSpPr>
        <p:grpSpPr>
          <a:xfrm>
            <a:off x="-566400" y="881400"/>
            <a:ext cx="11520000" cy="11520000"/>
            <a:chOff x="3667264" y="1164000"/>
            <a:chExt cx="11520000" cy="11520000"/>
          </a:xfrm>
        </p:grpSpPr>
        <p:sp>
          <p:nvSpPr>
            <p:cNvPr id="23" name="Pie 22"/>
            <p:cNvSpPr>
              <a:spLocks noChangeAspect="1"/>
            </p:cNvSpPr>
            <p:nvPr/>
          </p:nvSpPr>
          <p:spPr>
            <a:xfrm>
              <a:off x="3667264" y="1164000"/>
              <a:ext cx="11520000" cy="11520000"/>
            </a:xfrm>
            <a:prstGeom prst="pie">
              <a:avLst>
                <a:gd name="adj1" fmla="val 13441558"/>
                <a:gd name="adj2" fmla="val 16200000"/>
              </a:avLst>
            </a:prstGeom>
            <a:solidFill>
              <a:srgbClr val="F082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22" name="Pie 21"/>
            <p:cNvSpPr>
              <a:spLocks noChangeAspect="1"/>
            </p:cNvSpPr>
            <p:nvPr/>
          </p:nvSpPr>
          <p:spPr>
            <a:xfrm>
              <a:off x="4027264" y="1524000"/>
              <a:ext cx="10800000" cy="10800000"/>
            </a:xfrm>
            <a:prstGeom prst="pie">
              <a:avLst>
                <a:gd name="adj1" fmla="val 13441558"/>
                <a:gd name="adj2" fmla="val 1620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grpSp>
      <p:grpSp>
        <p:nvGrpSpPr>
          <p:cNvPr id="18" name="Group 17"/>
          <p:cNvGrpSpPr/>
          <p:nvPr/>
        </p:nvGrpSpPr>
        <p:grpSpPr>
          <a:xfrm>
            <a:off x="-206400" y="1241400"/>
            <a:ext cx="10800000" cy="10800000"/>
            <a:chOff x="3667264" y="1164000"/>
            <a:chExt cx="10800000" cy="10800000"/>
          </a:xfrm>
        </p:grpSpPr>
        <p:sp>
          <p:nvSpPr>
            <p:cNvPr id="20" name="Pie 19"/>
            <p:cNvSpPr>
              <a:spLocks noChangeAspect="1"/>
            </p:cNvSpPr>
            <p:nvPr/>
          </p:nvSpPr>
          <p:spPr>
            <a:xfrm>
              <a:off x="3667264" y="1164000"/>
              <a:ext cx="10800000" cy="10800000"/>
            </a:xfrm>
            <a:prstGeom prst="pie">
              <a:avLst>
                <a:gd name="adj1" fmla="val 13441558"/>
                <a:gd name="adj2" fmla="val 16200000"/>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19" name="Pie 18"/>
            <p:cNvSpPr>
              <a:spLocks noChangeAspect="1"/>
            </p:cNvSpPr>
            <p:nvPr/>
          </p:nvSpPr>
          <p:spPr>
            <a:xfrm>
              <a:off x="4207264" y="1709127"/>
              <a:ext cx="9720000" cy="9720000"/>
            </a:xfrm>
            <a:prstGeom prst="pie">
              <a:avLst>
                <a:gd name="adj1" fmla="val 13441558"/>
                <a:gd name="adj2" fmla="val 1620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grpSp>
      <p:grpSp>
        <p:nvGrpSpPr>
          <p:cNvPr id="15" name="Group 14"/>
          <p:cNvGrpSpPr/>
          <p:nvPr/>
        </p:nvGrpSpPr>
        <p:grpSpPr>
          <a:xfrm>
            <a:off x="333600" y="1781400"/>
            <a:ext cx="9720000" cy="9720000"/>
            <a:chOff x="3667264" y="1164000"/>
            <a:chExt cx="9720000" cy="9720000"/>
          </a:xfrm>
        </p:grpSpPr>
        <p:sp>
          <p:nvSpPr>
            <p:cNvPr id="17" name="Pie 16"/>
            <p:cNvSpPr>
              <a:spLocks noChangeAspect="1"/>
            </p:cNvSpPr>
            <p:nvPr/>
          </p:nvSpPr>
          <p:spPr>
            <a:xfrm>
              <a:off x="3667264" y="1164000"/>
              <a:ext cx="9720000" cy="9720000"/>
            </a:xfrm>
            <a:prstGeom prst="pie">
              <a:avLst>
                <a:gd name="adj1" fmla="val 13441558"/>
                <a:gd name="adj2" fmla="val 16200000"/>
              </a:avLst>
            </a:prstGeom>
            <a:solidFill>
              <a:srgbClr val="F082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16" name="Pie 15"/>
            <p:cNvSpPr>
              <a:spLocks noChangeAspect="1"/>
            </p:cNvSpPr>
            <p:nvPr/>
          </p:nvSpPr>
          <p:spPr>
            <a:xfrm>
              <a:off x="4027264" y="1524000"/>
              <a:ext cx="9000000" cy="9000000"/>
            </a:xfrm>
            <a:prstGeom prst="pie">
              <a:avLst>
                <a:gd name="adj1" fmla="val 13441558"/>
                <a:gd name="adj2" fmla="val 1620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grpSp>
      <p:grpSp>
        <p:nvGrpSpPr>
          <p:cNvPr id="12" name="Group 11"/>
          <p:cNvGrpSpPr/>
          <p:nvPr/>
        </p:nvGrpSpPr>
        <p:grpSpPr>
          <a:xfrm>
            <a:off x="693600" y="2141400"/>
            <a:ext cx="9000000" cy="9000000"/>
            <a:chOff x="3667264" y="1164000"/>
            <a:chExt cx="9000000" cy="9000000"/>
          </a:xfrm>
        </p:grpSpPr>
        <p:sp>
          <p:nvSpPr>
            <p:cNvPr id="14" name="Pie 13"/>
            <p:cNvSpPr>
              <a:spLocks noChangeAspect="1"/>
            </p:cNvSpPr>
            <p:nvPr/>
          </p:nvSpPr>
          <p:spPr>
            <a:xfrm>
              <a:off x="3667264" y="1164000"/>
              <a:ext cx="9000000" cy="9000000"/>
            </a:xfrm>
            <a:prstGeom prst="pie">
              <a:avLst>
                <a:gd name="adj1" fmla="val 13441558"/>
                <a:gd name="adj2" fmla="val 16200000"/>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13" name="Pie 12"/>
            <p:cNvSpPr>
              <a:spLocks noChangeAspect="1"/>
            </p:cNvSpPr>
            <p:nvPr/>
          </p:nvSpPr>
          <p:spPr>
            <a:xfrm>
              <a:off x="4207264" y="1704000"/>
              <a:ext cx="7920000" cy="7920000"/>
            </a:xfrm>
            <a:prstGeom prst="pie">
              <a:avLst>
                <a:gd name="adj1" fmla="val 13441558"/>
                <a:gd name="adj2" fmla="val 1620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grpSp>
      <p:grpSp>
        <p:nvGrpSpPr>
          <p:cNvPr id="11" name="Group 10"/>
          <p:cNvGrpSpPr/>
          <p:nvPr/>
        </p:nvGrpSpPr>
        <p:grpSpPr>
          <a:xfrm>
            <a:off x="1233600" y="2682746"/>
            <a:ext cx="7920000" cy="7920000"/>
            <a:chOff x="3667264" y="1164000"/>
            <a:chExt cx="7920000" cy="7920000"/>
          </a:xfrm>
        </p:grpSpPr>
        <p:sp>
          <p:nvSpPr>
            <p:cNvPr id="10" name="Pie 9"/>
            <p:cNvSpPr>
              <a:spLocks noChangeAspect="1"/>
            </p:cNvSpPr>
            <p:nvPr/>
          </p:nvSpPr>
          <p:spPr>
            <a:xfrm>
              <a:off x="3667264" y="1164000"/>
              <a:ext cx="7920000" cy="7920000"/>
            </a:xfrm>
            <a:prstGeom prst="pie">
              <a:avLst>
                <a:gd name="adj1" fmla="val 13441558"/>
                <a:gd name="adj2" fmla="val 16200000"/>
              </a:avLst>
            </a:prstGeom>
            <a:solidFill>
              <a:srgbClr val="F082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4" name="Pie 3"/>
            <p:cNvSpPr>
              <a:spLocks noChangeAspect="1"/>
            </p:cNvSpPr>
            <p:nvPr/>
          </p:nvSpPr>
          <p:spPr>
            <a:xfrm>
              <a:off x="4027264" y="1524000"/>
              <a:ext cx="7200000" cy="7200000"/>
            </a:xfrm>
            <a:prstGeom prst="pie">
              <a:avLst>
                <a:gd name="adj1" fmla="val 13441558"/>
                <a:gd name="adj2" fmla="val 1620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grpSp>
      <p:grpSp>
        <p:nvGrpSpPr>
          <p:cNvPr id="9" name="Group 8"/>
          <p:cNvGrpSpPr/>
          <p:nvPr/>
        </p:nvGrpSpPr>
        <p:grpSpPr>
          <a:xfrm>
            <a:off x="2133600" y="3581400"/>
            <a:ext cx="6120000" cy="6120000"/>
            <a:chOff x="1507264" y="2051968"/>
            <a:chExt cx="6120000" cy="6120000"/>
          </a:xfrm>
        </p:grpSpPr>
        <p:sp>
          <p:nvSpPr>
            <p:cNvPr id="8" name="Pie 7"/>
            <p:cNvSpPr>
              <a:spLocks noChangeAspect="1"/>
            </p:cNvSpPr>
            <p:nvPr/>
          </p:nvSpPr>
          <p:spPr>
            <a:xfrm>
              <a:off x="1507264" y="2051968"/>
              <a:ext cx="6120000" cy="6120000"/>
            </a:xfrm>
            <a:prstGeom prst="pie">
              <a:avLst>
                <a:gd name="adj1" fmla="val 13441558"/>
                <a:gd name="adj2" fmla="val 16200000"/>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7" name="Pie 6"/>
            <p:cNvSpPr>
              <a:spLocks noChangeAspect="1"/>
            </p:cNvSpPr>
            <p:nvPr/>
          </p:nvSpPr>
          <p:spPr>
            <a:xfrm>
              <a:off x="1867264" y="2411968"/>
              <a:ext cx="5400000" cy="5400000"/>
            </a:xfrm>
            <a:prstGeom prst="pie">
              <a:avLst>
                <a:gd name="adj1" fmla="val 13441558"/>
                <a:gd name="adj2" fmla="val 1620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grpSp>
      <p:sp>
        <p:nvSpPr>
          <p:cNvPr id="24" name="TextBox 23"/>
          <p:cNvSpPr txBox="1"/>
          <p:nvPr/>
        </p:nvSpPr>
        <p:spPr>
          <a:xfrm>
            <a:off x="5288400" y="3636408"/>
            <a:ext cx="2407200" cy="369332"/>
          </a:xfrm>
          <a:prstGeom prst="rect">
            <a:avLst/>
          </a:prstGeom>
          <a:noFill/>
        </p:spPr>
        <p:txBody>
          <a:bodyPr wrap="square" rtlCol="0">
            <a:spAutoFit/>
          </a:bodyPr>
          <a:lstStyle/>
          <a:p>
            <a:pPr defTabSz="914400"/>
            <a:r>
              <a:rPr lang="en-GB" dirty="0" smtClean="0">
                <a:solidFill>
                  <a:prstClr val="black"/>
                </a:solidFill>
              </a:rPr>
              <a:t>15-17mm: beam pipe</a:t>
            </a:r>
            <a:endParaRPr lang="en-GB" dirty="0">
              <a:solidFill>
                <a:prstClr val="black"/>
              </a:solidFill>
            </a:endParaRPr>
          </a:p>
        </p:txBody>
      </p:sp>
      <p:sp>
        <p:nvSpPr>
          <p:cNvPr id="25" name="TextBox 24"/>
          <p:cNvSpPr txBox="1"/>
          <p:nvPr/>
        </p:nvSpPr>
        <p:spPr>
          <a:xfrm>
            <a:off x="5288400" y="3146368"/>
            <a:ext cx="3779400" cy="369332"/>
          </a:xfrm>
          <a:prstGeom prst="rect">
            <a:avLst/>
          </a:prstGeom>
          <a:noFill/>
        </p:spPr>
        <p:txBody>
          <a:bodyPr wrap="square" rtlCol="0">
            <a:spAutoFit/>
          </a:bodyPr>
          <a:lstStyle/>
          <a:p>
            <a:pPr defTabSz="914400"/>
            <a:r>
              <a:rPr lang="en-GB" dirty="0" smtClean="0">
                <a:solidFill>
                  <a:prstClr val="black"/>
                </a:solidFill>
              </a:rPr>
              <a:t>17-20mm: vacuum + superinsulation</a:t>
            </a:r>
            <a:endParaRPr lang="en-GB" dirty="0">
              <a:solidFill>
                <a:prstClr val="black"/>
              </a:solidFill>
            </a:endParaRPr>
          </a:p>
        </p:txBody>
      </p:sp>
      <p:sp>
        <p:nvSpPr>
          <p:cNvPr id="26" name="TextBox 25"/>
          <p:cNvSpPr txBox="1"/>
          <p:nvPr/>
        </p:nvSpPr>
        <p:spPr>
          <a:xfrm>
            <a:off x="5288400" y="2677195"/>
            <a:ext cx="2407200" cy="369332"/>
          </a:xfrm>
          <a:prstGeom prst="rect">
            <a:avLst/>
          </a:prstGeom>
          <a:noFill/>
        </p:spPr>
        <p:txBody>
          <a:bodyPr wrap="square" rtlCol="0">
            <a:spAutoFit/>
          </a:bodyPr>
          <a:lstStyle/>
          <a:p>
            <a:pPr defTabSz="914400"/>
            <a:r>
              <a:rPr lang="en-GB" dirty="0" smtClean="0">
                <a:solidFill>
                  <a:prstClr val="black"/>
                </a:solidFill>
              </a:rPr>
              <a:t>20-22mm: inner spar</a:t>
            </a:r>
            <a:endParaRPr lang="en-GB" dirty="0">
              <a:solidFill>
                <a:prstClr val="black"/>
              </a:solidFill>
            </a:endParaRPr>
          </a:p>
        </p:txBody>
      </p:sp>
      <p:sp>
        <p:nvSpPr>
          <p:cNvPr id="27" name="TextBox 26"/>
          <p:cNvSpPr txBox="1"/>
          <p:nvPr/>
        </p:nvSpPr>
        <p:spPr>
          <a:xfrm>
            <a:off x="5288400" y="2263494"/>
            <a:ext cx="2788800" cy="369332"/>
          </a:xfrm>
          <a:prstGeom prst="rect">
            <a:avLst/>
          </a:prstGeom>
          <a:noFill/>
        </p:spPr>
        <p:txBody>
          <a:bodyPr wrap="square" rtlCol="0">
            <a:spAutoFit/>
          </a:bodyPr>
          <a:lstStyle/>
          <a:p>
            <a:pPr defTabSz="914400"/>
            <a:r>
              <a:rPr lang="en-GB" dirty="0" smtClean="0">
                <a:solidFill>
                  <a:prstClr val="black"/>
                </a:solidFill>
              </a:rPr>
              <a:t>22-26mm: inner s/c cable</a:t>
            </a:r>
            <a:endParaRPr lang="en-GB" dirty="0">
              <a:solidFill>
                <a:prstClr val="black"/>
              </a:solidFill>
            </a:endParaRPr>
          </a:p>
        </p:txBody>
      </p:sp>
      <p:sp>
        <p:nvSpPr>
          <p:cNvPr id="28" name="TextBox 27"/>
          <p:cNvSpPr txBox="1"/>
          <p:nvPr/>
        </p:nvSpPr>
        <p:spPr>
          <a:xfrm>
            <a:off x="5288400" y="1758969"/>
            <a:ext cx="2407200" cy="369332"/>
          </a:xfrm>
          <a:prstGeom prst="rect">
            <a:avLst/>
          </a:prstGeom>
          <a:noFill/>
        </p:spPr>
        <p:txBody>
          <a:bodyPr wrap="square" rtlCol="0">
            <a:spAutoFit/>
          </a:bodyPr>
          <a:lstStyle/>
          <a:p>
            <a:pPr defTabSz="914400"/>
            <a:r>
              <a:rPr lang="en-GB" dirty="0" smtClean="0">
                <a:solidFill>
                  <a:prstClr val="black"/>
                </a:solidFill>
              </a:rPr>
              <a:t>26-28mm: middle spar</a:t>
            </a:r>
            <a:endParaRPr lang="en-GB" dirty="0">
              <a:solidFill>
                <a:prstClr val="black"/>
              </a:solidFill>
            </a:endParaRPr>
          </a:p>
        </p:txBody>
      </p:sp>
      <p:sp>
        <p:nvSpPr>
          <p:cNvPr id="29" name="TextBox 28"/>
          <p:cNvSpPr txBox="1"/>
          <p:nvPr/>
        </p:nvSpPr>
        <p:spPr>
          <a:xfrm>
            <a:off x="5288400" y="1319966"/>
            <a:ext cx="2788800" cy="369332"/>
          </a:xfrm>
          <a:prstGeom prst="rect">
            <a:avLst/>
          </a:prstGeom>
          <a:noFill/>
        </p:spPr>
        <p:txBody>
          <a:bodyPr wrap="square" rtlCol="0">
            <a:spAutoFit/>
          </a:bodyPr>
          <a:lstStyle/>
          <a:p>
            <a:pPr defTabSz="914400"/>
            <a:r>
              <a:rPr lang="en-GB" dirty="0" smtClean="0">
                <a:solidFill>
                  <a:prstClr val="black"/>
                </a:solidFill>
              </a:rPr>
              <a:t>28-32mm: outer s/c cable</a:t>
            </a:r>
            <a:endParaRPr lang="en-GB" dirty="0">
              <a:solidFill>
                <a:prstClr val="black"/>
              </a:solidFill>
            </a:endParaRPr>
          </a:p>
        </p:txBody>
      </p:sp>
      <p:sp>
        <p:nvSpPr>
          <p:cNvPr id="30" name="TextBox 29"/>
          <p:cNvSpPr txBox="1"/>
          <p:nvPr/>
        </p:nvSpPr>
        <p:spPr>
          <a:xfrm>
            <a:off x="5284389" y="854764"/>
            <a:ext cx="2407200" cy="369332"/>
          </a:xfrm>
          <a:prstGeom prst="rect">
            <a:avLst/>
          </a:prstGeom>
          <a:noFill/>
        </p:spPr>
        <p:txBody>
          <a:bodyPr wrap="square" rtlCol="0">
            <a:spAutoFit/>
          </a:bodyPr>
          <a:lstStyle/>
          <a:p>
            <a:pPr defTabSz="914400"/>
            <a:r>
              <a:rPr lang="en-GB" dirty="0" smtClean="0">
                <a:solidFill>
                  <a:prstClr val="black"/>
                </a:solidFill>
              </a:rPr>
              <a:t>32-34mm: outer spar</a:t>
            </a:r>
            <a:endParaRPr lang="en-GB" dirty="0">
              <a:solidFill>
                <a:prstClr val="black"/>
              </a:solidFill>
            </a:endParaRPr>
          </a:p>
        </p:txBody>
      </p:sp>
      <p:sp>
        <p:nvSpPr>
          <p:cNvPr id="3" name="Oval 2"/>
          <p:cNvSpPr/>
          <p:nvPr/>
        </p:nvSpPr>
        <p:spPr>
          <a:xfrm>
            <a:off x="3276600" y="4343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31" name="Oval 30"/>
          <p:cNvSpPr/>
          <p:nvPr/>
        </p:nvSpPr>
        <p:spPr>
          <a:xfrm>
            <a:off x="3990110" y="390698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32" name="Oval 31"/>
          <p:cNvSpPr/>
          <p:nvPr/>
        </p:nvSpPr>
        <p:spPr>
          <a:xfrm>
            <a:off x="4876800" y="3699165"/>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33" name="Oval 32"/>
          <p:cNvSpPr/>
          <p:nvPr/>
        </p:nvSpPr>
        <p:spPr>
          <a:xfrm>
            <a:off x="5638800" y="4495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5" name="TextBox 4"/>
          <p:cNvSpPr txBox="1"/>
          <p:nvPr/>
        </p:nvSpPr>
        <p:spPr>
          <a:xfrm>
            <a:off x="5957450" y="4389703"/>
            <a:ext cx="1489382" cy="369332"/>
          </a:xfrm>
          <a:prstGeom prst="rect">
            <a:avLst/>
          </a:prstGeom>
          <a:noFill/>
        </p:spPr>
        <p:txBody>
          <a:bodyPr wrap="none" rtlCol="0">
            <a:spAutoFit/>
          </a:bodyPr>
          <a:lstStyle/>
          <a:p>
            <a:pPr defTabSz="914400"/>
            <a:r>
              <a:rPr lang="en-GB" dirty="0" smtClean="0">
                <a:solidFill>
                  <a:prstClr val="black"/>
                </a:solidFill>
              </a:rPr>
              <a:t>Water cooling</a:t>
            </a:r>
            <a:endParaRPr lang="en-GB" dirty="0">
              <a:solidFill>
                <a:prstClr val="black"/>
              </a:solidFill>
            </a:endParaRPr>
          </a:p>
        </p:txBody>
      </p:sp>
      <p:sp>
        <p:nvSpPr>
          <p:cNvPr id="34" name="TextBox 33"/>
          <p:cNvSpPr txBox="1"/>
          <p:nvPr/>
        </p:nvSpPr>
        <p:spPr>
          <a:xfrm>
            <a:off x="7766159" y="146598"/>
            <a:ext cx="1208279" cy="369332"/>
          </a:xfrm>
          <a:prstGeom prst="rect">
            <a:avLst/>
          </a:prstGeom>
          <a:noFill/>
        </p:spPr>
        <p:txBody>
          <a:bodyPr wrap="none" rtlCol="0">
            <a:spAutoFit/>
          </a:bodyPr>
          <a:lstStyle/>
          <a:p>
            <a:r>
              <a:rPr lang="en-US" dirty="0" smtClean="0">
                <a:solidFill>
                  <a:srgbClr val="FF0000"/>
                </a:solidFill>
              </a:rPr>
              <a:t>CCT design</a:t>
            </a:r>
            <a:endParaRPr lang="en-US" dirty="0">
              <a:solidFill>
                <a:srgbClr val="FF0000"/>
              </a:solidFill>
            </a:endParaRPr>
          </a:p>
        </p:txBody>
      </p:sp>
    </p:spTree>
    <p:extLst>
      <p:ext uri="{BB962C8B-B14F-4D97-AF65-F5344CB8AC3E}">
        <p14:creationId xmlns:p14="http://schemas.microsoft.com/office/powerpoint/2010/main" val="11164486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Transverse dimensions</a:t>
            </a:r>
            <a:endParaRPr lang="en-GB"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365" r="10624"/>
          <a:stretch/>
        </p:blipFill>
        <p:spPr>
          <a:xfrm>
            <a:off x="1676400" y="1752600"/>
            <a:ext cx="7467600" cy="4092736"/>
          </a:xfrm>
        </p:spPr>
      </p:pic>
      <p:sp>
        <p:nvSpPr>
          <p:cNvPr id="5" name="Donut 4"/>
          <p:cNvSpPr>
            <a:spLocks noChangeAspect="1"/>
          </p:cNvSpPr>
          <p:nvPr/>
        </p:nvSpPr>
        <p:spPr>
          <a:xfrm>
            <a:off x="3550136" y="2583600"/>
            <a:ext cx="1800000" cy="1800000"/>
          </a:xfrm>
          <a:prstGeom prst="donut">
            <a:avLst>
              <a:gd name="adj" fmla="val 485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6" name="Donut 5"/>
          <p:cNvSpPr>
            <a:spLocks noChangeAspect="1"/>
          </p:cNvSpPr>
          <p:nvPr/>
        </p:nvSpPr>
        <p:spPr>
          <a:xfrm>
            <a:off x="3304104" y="2337568"/>
            <a:ext cx="2304000" cy="2304000"/>
          </a:xfrm>
          <a:prstGeom prst="donut">
            <a:avLst>
              <a:gd name="adj" fmla="val 381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7" name="Donut 6"/>
          <p:cNvSpPr>
            <a:spLocks noChangeAspect="1"/>
          </p:cNvSpPr>
          <p:nvPr/>
        </p:nvSpPr>
        <p:spPr>
          <a:xfrm>
            <a:off x="3757648" y="2767048"/>
            <a:ext cx="1404000" cy="1404000"/>
          </a:xfrm>
          <a:prstGeom prst="donut">
            <a:avLst>
              <a:gd name="adj" fmla="val 5169"/>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10" name="Block Arc 9"/>
          <p:cNvSpPr>
            <a:spLocks noChangeAspect="1"/>
          </p:cNvSpPr>
          <p:nvPr/>
        </p:nvSpPr>
        <p:spPr>
          <a:xfrm rot="18783256">
            <a:off x="3073128" y="2088777"/>
            <a:ext cx="2772000" cy="2772000"/>
          </a:xfrm>
          <a:prstGeom prst="blockArc">
            <a:avLst>
              <a:gd name="adj1" fmla="val 3368205"/>
              <a:gd name="adj2" fmla="val 2384969"/>
              <a:gd name="adj3" fmla="val 160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black"/>
              </a:solidFill>
            </a:endParaRPr>
          </a:p>
        </p:txBody>
      </p:sp>
      <p:sp>
        <p:nvSpPr>
          <p:cNvPr id="11" name="TextBox 10"/>
          <p:cNvSpPr txBox="1"/>
          <p:nvPr/>
        </p:nvSpPr>
        <p:spPr>
          <a:xfrm>
            <a:off x="228600" y="2767048"/>
            <a:ext cx="914400" cy="646331"/>
          </a:xfrm>
          <a:prstGeom prst="rect">
            <a:avLst/>
          </a:prstGeom>
          <a:solidFill>
            <a:srgbClr val="FFC000"/>
          </a:solidFill>
        </p:spPr>
        <p:txBody>
          <a:bodyPr wrap="square" rtlCol="0">
            <a:spAutoFit/>
          </a:bodyPr>
          <a:lstStyle/>
          <a:p>
            <a:pPr defTabSz="914400"/>
            <a:r>
              <a:rPr lang="en-GB" dirty="0" smtClean="0">
                <a:solidFill>
                  <a:prstClr val="black"/>
                </a:solidFill>
              </a:rPr>
              <a:t>Beam pipe</a:t>
            </a:r>
            <a:endParaRPr lang="en-GB" dirty="0">
              <a:solidFill>
                <a:prstClr val="black"/>
              </a:solidFill>
            </a:endParaRPr>
          </a:p>
        </p:txBody>
      </p:sp>
      <p:cxnSp>
        <p:nvCxnSpPr>
          <p:cNvPr id="13" name="Straight Arrow Connector 12"/>
          <p:cNvCxnSpPr>
            <a:stCxn id="11" idx="3"/>
            <a:endCxn id="7" idx="2"/>
          </p:cNvCxnSpPr>
          <p:nvPr/>
        </p:nvCxnSpPr>
        <p:spPr>
          <a:xfrm>
            <a:off x="1143000" y="3090214"/>
            <a:ext cx="2614648" cy="37883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8600" y="3946200"/>
            <a:ext cx="1447800" cy="646331"/>
          </a:xfrm>
          <a:prstGeom prst="rect">
            <a:avLst/>
          </a:prstGeom>
          <a:solidFill>
            <a:srgbClr val="FF0000"/>
          </a:solidFill>
        </p:spPr>
        <p:txBody>
          <a:bodyPr wrap="square" rtlCol="0">
            <a:spAutoFit/>
          </a:bodyPr>
          <a:lstStyle/>
          <a:p>
            <a:pPr defTabSz="914400"/>
            <a:r>
              <a:rPr lang="en-GB" dirty="0" smtClean="0">
                <a:solidFill>
                  <a:prstClr val="black"/>
                </a:solidFill>
              </a:rPr>
              <a:t>Spar (aluminium)</a:t>
            </a:r>
            <a:endParaRPr lang="en-GB" dirty="0">
              <a:solidFill>
                <a:prstClr val="black"/>
              </a:solidFill>
            </a:endParaRPr>
          </a:p>
        </p:txBody>
      </p:sp>
      <p:cxnSp>
        <p:nvCxnSpPr>
          <p:cNvPr id="15" name="Straight Arrow Connector 14"/>
          <p:cNvCxnSpPr>
            <a:stCxn id="14" idx="3"/>
            <a:endCxn id="5" idx="3"/>
          </p:cNvCxnSpPr>
          <p:nvPr/>
        </p:nvCxnSpPr>
        <p:spPr>
          <a:xfrm flipV="1">
            <a:off x="1676400" y="4119996"/>
            <a:ext cx="2137340" cy="14937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6" idx="3"/>
          </p:cNvCxnSpPr>
          <p:nvPr/>
        </p:nvCxnSpPr>
        <p:spPr>
          <a:xfrm>
            <a:off x="1676400" y="4269367"/>
            <a:ext cx="1965117" cy="347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3"/>
          </p:cNvCxnSpPr>
          <p:nvPr/>
        </p:nvCxnSpPr>
        <p:spPr>
          <a:xfrm flipV="1">
            <a:off x="1676400" y="3487048"/>
            <a:ext cx="1371600" cy="7823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66524" y="1837409"/>
            <a:ext cx="1028876" cy="369332"/>
          </a:xfrm>
          <a:prstGeom prst="rect">
            <a:avLst/>
          </a:prstGeom>
          <a:solidFill>
            <a:schemeClr val="bg1"/>
          </a:solidFill>
          <a:ln>
            <a:solidFill>
              <a:schemeClr val="tx1"/>
            </a:solidFill>
          </a:ln>
        </p:spPr>
        <p:txBody>
          <a:bodyPr wrap="square" rtlCol="0">
            <a:spAutoFit/>
          </a:bodyPr>
          <a:lstStyle/>
          <a:p>
            <a:pPr defTabSz="914400"/>
            <a:r>
              <a:rPr lang="en-GB" dirty="0" smtClean="0">
                <a:solidFill>
                  <a:prstClr val="black"/>
                </a:solidFill>
              </a:rPr>
              <a:t>Vacuum</a:t>
            </a:r>
            <a:endParaRPr lang="en-GB" dirty="0">
              <a:solidFill>
                <a:prstClr val="black"/>
              </a:solidFill>
            </a:endParaRPr>
          </a:p>
        </p:txBody>
      </p:sp>
      <p:cxnSp>
        <p:nvCxnSpPr>
          <p:cNvPr id="33" name="Straight Arrow Connector 32"/>
          <p:cNvCxnSpPr>
            <a:stCxn id="32" idx="3"/>
          </p:cNvCxnSpPr>
          <p:nvPr/>
        </p:nvCxnSpPr>
        <p:spPr>
          <a:xfrm>
            <a:off x="1295400" y="2022075"/>
            <a:ext cx="2895600" cy="7449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28600" y="4860752"/>
            <a:ext cx="1066800" cy="369332"/>
          </a:xfrm>
          <a:prstGeom prst="rect">
            <a:avLst/>
          </a:prstGeom>
          <a:solidFill>
            <a:schemeClr val="bg2">
              <a:lumMod val="90000"/>
            </a:schemeClr>
          </a:solidFill>
        </p:spPr>
        <p:txBody>
          <a:bodyPr wrap="square" rtlCol="0">
            <a:spAutoFit/>
          </a:bodyPr>
          <a:lstStyle/>
          <a:p>
            <a:pPr defTabSz="914400"/>
            <a:r>
              <a:rPr lang="en-GB" dirty="0" smtClean="0">
                <a:solidFill>
                  <a:prstClr val="black"/>
                </a:solidFill>
              </a:rPr>
              <a:t>S/C wire</a:t>
            </a:r>
            <a:endParaRPr lang="en-GB" dirty="0">
              <a:solidFill>
                <a:prstClr val="black"/>
              </a:solidFill>
            </a:endParaRPr>
          </a:p>
        </p:txBody>
      </p:sp>
      <p:cxnSp>
        <p:nvCxnSpPr>
          <p:cNvPr id="37" name="Straight Arrow Connector 36"/>
          <p:cNvCxnSpPr>
            <a:stCxn id="36" idx="3"/>
          </p:cNvCxnSpPr>
          <p:nvPr/>
        </p:nvCxnSpPr>
        <p:spPr>
          <a:xfrm flipV="1">
            <a:off x="1295400" y="4495800"/>
            <a:ext cx="2462248" cy="549618"/>
          </a:xfrm>
          <a:prstGeom prst="straightConnector1">
            <a:avLst/>
          </a:prstGeom>
          <a:ln w="38100">
            <a:solidFill>
              <a:schemeClr val="bg2">
                <a:lumMod val="9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6" idx="3"/>
          </p:cNvCxnSpPr>
          <p:nvPr/>
        </p:nvCxnSpPr>
        <p:spPr>
          <a:xfrm flipV="1">
            <a:off x="1295400" y="3810000"/>
            <a:ext cx="2254736" cy="1235418"/>
          </a:xfrm>
          <a:prstGeom prst="straightConnector1">
            <a:avLst/>
          </a:prstGeom>
          <a:ln w="38100">
            <a:solidFill>
              <a:schemeClr val="bg2">
                <a:lumMod val="9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766159" y="146598"/>
            <a:ext cx="1208279" cy="369332"/>
          </a:xfrm>
          <a:prstGeom prst="rect">
            <a:avLst/>
          </a:prstGeom>
          <a:noFill/>
        </p:spPr>
        <p:txBody>
          <a:bodyPr wrap="none" rtlCol="0">
            <a:spAutoFit/>
          </a:bodyPr>
          <a:lstStyle/>
          <a:p>
            <a:r>
              <a:rPr lang="en-US" dirty="0" smtClean="0">
                <a:solidFill>
                  <a:srgbClr val="FF0000"/>
                </a:solidFill>
              </a:rPr>
              <a:t>CCT design</a:t>
            </a:r>
            <a:endParaRPr lang="en-US" dirty="0">
              <a:solidFill>
                <a:srgbClr val="FF0000"/>
              </a:solidFill>
            </a:endParaRPr>
          </a:p>
        </p:txBody>
      </p:sp>
    </p:spTree>
    <p:extLst>
      <p:ext uri="{BB962C8B-B14F-4D97-AF65-F5344CB8AC3E}">
        <p14:creationId xmlns:p14="http://schemas.microsoft.com/office/powerpoint/2010/main" val="15881224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Dimensions, specs </a:t>
            </a:r>
            <a:endParaRPr lang="en-GB" dirty="0"/>
          </a:p>
        </p:txBody>
      </p:sp>
      <p:sp>
        <p:nvSpPr>
          <p:cNvPr id="3" name="Content Placeholder 2"/>
          <p:cNvSpPr>
            <a:spLocks noGrp="1"/>
          </p:cNvSpPr>
          <p:nvPr>
            <p:ph idx="1"/>
          </p:nvPr>
        </p:nvSpPr>
        <p:spPr>
          <a:xfrm>
            <a:off x="457200" y="1600200"/>
            <a:ext cx="8229600" cy="2209799"/>
          </a:xfrm>
        </p:spPr>
        <p:txBody>
          <a:bodyPr>
            <a:normAutofit/>
          </a:bodyPr>
          <a:lstStyle/>
          <a:p>
            <a:r>
              <a:rPr lang="en-GB" dirty="0" smtClean="0"/>
              <a:t>The quads (QC1L1, QC2L2, QC2L3) follow the specs provided by Katsunobu </a:t>
            </a:r>
          </a:p>
          <a:p>
            <a:r>
              <a:rPr lang="en-GB" dirty="0" smtClean="0"/>
              <a:t>I provide the multipole files at the correct magnetic lengths and approximate strengths separately for each magnet</a:t>
            </a:r>
          </a:p>
          <a:p>
            <a:r>
              <a:rPr lang="en-GB" dirty="0" smtClean="0"/>
              <a:t>Katsunobu can change the strengths (linearly, as there is no iron) and combine magnets (again linearly, as there is no iron)</a:t>
            </a:r>
          </a:p>
          <a:p>
            <a:endParaRPr lang="en-GB" dirty="0"/>
          </a:p>
        </p:txBody>
      </p:sp>
      <p:graphicFrame>
        <p:nvGraphicFramePr>
          <p:cNvPr id="4" name="Table"/>
          <p:cNvGraphicFramePr/>
          <p:nvPr>
            <p:extLst>
              <p:ext uri="{D42A27DB-BD31-4B8C-83A1-F6EECF244321}">
                <p14:modId xmlns:p14="http://schemas.microsoft.com/office/powerpoint/2010/main" val="947392869"/>
              </p:ext>
            </p:extLst>
          </p:nvPr>
        </p:nvGraphicFramePr>
        <p:xfrm>
          <a:off x="1001486" y="3592285"/>
          <a:ext cx="6248400" cy="2407920"/>
        </p:xfrm>
        <a:graphic>
          <a:graphicData uri="http://schemas.openxmlformats.org/drawingml/2006/table">
            <a:tbl>
              <a:tblPr firstRow="1" firstCol="1" bandRow="1"/>
              <a:tblGrid>
                <a:gridCol w="1772674">
                  <a:extLst>
                    <a:ext uri="{9D8B030D-6E8A-4147-A177-3AD203B41FA5}">
                      <a16:colId xmlns="" xmlns:a16="http://schemas.microsoft.com/office/drawing/2014/main" val="20000"/>
                    </a:ext>
                  </a:extLst>
                </a:gridCol>
                <a:gridCol w="1203251">
                  <a:extLst>
                    <a:ext uri="{9D8B030D-6E8A-4147-A177-3AD203B41FA5}">
                      <a16:colId xmlns="" xmlns:a16="http://schemas.microsoft.com/office/drawing/2014/main" val="20001"/>
                    </a:ext>
                  </a:extLst>
                </a:gridCol>
                <a:gridCol w="1607953">
                  <a:extLst>
                    <a:ext uri="{9D8B030D-6E8A-4147-A177-3AD203B41FA5}">
                      <a16:colId xmlns="" xmlns:a16="http://schemas.microsoft.com/office/drawing/2014/main" val="20002"/>
                    </a:ext>
                  </a:extLst>
                </a:gridCol>
                <a:gridCol w="1664522">
                  <a:extLst>
                    <a:ext uri="{9D8B030D-6E8A-4147-A177-3AD203B41FA5}">
                      <a16:colId xmlns="" xmlns:a16="http://schemas.microsoft.com/office/drawing/2014/main" val="20003"/>
                    </a:ext>
                  </a:extLst>
                </a:gridCol>
              </a:tblGrid>
              <a:tr h="280800">
                <a:tc>
                  <a:txBody>
                    <a:bodyPr/>
                    <a:lstStyle/>
                    <a:p>
                      <a:pPr algn="ctr" defTabSz="914400">
                        <a:defRPr sz="2400">
                          <a:solidFill>
                            <a:srgbClr val="FFFFFF"/>
                          </a:solidFill>
                          <a:sym typeface="Palatino"/>
                        </a:defRPr>
                      </a:pPr>
                      <a:endParaRPr sz="1800" dirty="0"/>
                    </a:p>
                  </a:txBody>
                  <a:tcPr marL="50800" marR="50800" marT="50800" marB="50800" anchor="ctr" horzOverflow="overflow">
                    <a:lnT w="12700">
                      <a:miter lim="400000"/>
                    </a:lnT>
                    <a:solidFill>
                      <a:srgbClr val="B0564E"/>
                    </a:solidFill>
                  </a:tcPr>
                </a:tc>
                <a:tc>
                  <a:txBody>
                    <a:bodyPr/>
                    <a:lstStyle/>
                    <a:p>
                      <a:pPr algn="ctr" defTabSz="914400">
                        <a:defRPr sz="1800">
                          <a:solidFill>
                            <a:srgbClr val="000000"/>
                          </a:solidFill>
                        </a:defRPr>
                      </a:pPr>
                      <a:r>
                        <a:rPr sz="1800">
                          <a:solidFill>
                            <a:srgbClr val="FFFFFF"/>
                          </a:solidFill>
                          <a:sym typeface="Palatino"/>
                        </a:rPr>
                        <a:t>L (m)</a:t>
                      </a:r>
                    </a:p>
                  </a:txBody>
                  <a:tcPr marL="50800" marR="50800" marT="50800" marB="50800" anchor="ctr" horzOverflow="overflow">
                    <a:lnT w="12700">
                      <a:miter lim="400000"/>
                    </a:lnT>
                    <a:solidFill>
                      <a:srgbClr val="B0564E"/>
                    </a:solidFill>
                  </a:tcPr>
                </a:tc>
                <a:tc>
                  <a:txBody>
                    <a:bodyPr/>
                    <a:lstStyle/>
                    <a:p>
                      <a:pPr algn="ctr" defTabSz="914400">
                        <a:defRPr sz="1800">
                          <a:solidFill>
                            <a:srgbClr val="000000"/>
                          </a:solidFill>
                        </a:defRPr>
                      </a:pPr>
                      <a:r>
                        <a:rPr sz="1800">
                          <a:solidFill>
                            <a:srgbClr val="FFFFFF"/>
                          </a:solidFill>
                          <a:sym typeface="Palatino"/>
                        </a:rPr>
                        <a:t>B’ @ tt (T/m)</a:t>
                      </a:r>
                    </a:p>
                  </a:txBody>
                  <a:tcPr marL="50800" marR="50800" marT="50800" marB="50800" anchor="ctr" horzOverflow="overflow">
                    <a:lnT w="12700">
                      <a:miter lim="400000"/>
                    </a:lnT>
                    <a:solidFill>
                      <a:srgbClr val="B0564E"/>
                    </a:solidFill>
                  </a:tcPr>
                </a:tc>
                <a:tc>
                  <a:txBody>
                    <a:bodyPr/>
                    <a:lstStyle/>
                    <a:p>
                      <a:pPr algn="ctr" defTabSz="914400">
                        <a:defRPr sz="1800">
                          <a:solidFill>
                            <a:srgbClr val="000000"/>
                          </a:solidFill>
                        </a:defRPr>
                      </a:pPr>
                      <a:r>
                        <a:rPr sz="1800">
                          <a:solidFill>
                            <a:srgbClr val="FFFFFF"/>
                          </a:solidFill>
                          <a:sym typeface="Palatino"/>
                        </a:rPr>
                        <a:t>B’ @ Z (T/m)</a:t>
                      </a:r>
                    </a:p>
                  </a:txBody>
                  <a:tcPr marL="50800" marR="50800" marT="50800" marB="50800" anchor="ctr" horzOverflow="overflow">
                    <a:lnT w="12700">
                      <a:miter lim="400000"/>
                    </a:lnT>
                    <a:solidFill>
                      <a:srgbClr val="B0564E"/>
                    </a:solidFill>
                  </a:tcPr>
                </a:tc>
                <a:extLst>
                  <a:ext uri="{0D108BD9-81ED-4DB2-BD59-A6C34878D82A}">
                    <a16:rowId xmlns="" xmlns:a16="http://schemas.microsoft.com/office/drawing/2014/main" val="10000"/>
                  </a:ext>
                </a:extLst>
              </a:tr>
              <a:tr h="303567">
                <a:tc>
                  <a:txBody>
                    <a:bodyPr/>
                    <a:lstStyle/>
                    <a:p>
                      <a:pPr algn="ctr" defTabSz="914400">
                        <a:defRPr sz="1800">
                          <a:solidFill>
                            <a:srgbClr val="000000"/>
                          </a:solidFill>
                        </a:defRPr>
                      </a:pPr>
                      <a:r>
                        <a:rPr sz="1800">
                          <a:solidFill>
                            <a:srgbClr val="FFFFFF"/>
                          </a:solidFill>
                          <a:sym typeface="Palatino"/>
                        </a:rPr>
                        <a:t>QC1L1</a:t>
                      </a:r>
                    </a:p>
                  </a:txBody>
                  <a:tcPr marL="50800" marR="50800" marT="50800" marB="50800" anchor="ctr" horzOverflow="overflow">
                    <a:lnL w="12700">
                      <a:miter lim="400000"/>
                    </a:lnL>
                    <a:lnB w="12700">
                      <a:miter lim="400000"/>
                    </a:lnB>
                    <a:solidFill>
                      <a:srgbClr val="89847F"/>
                    </a:solidFill>
                  </a:tcPr>
                </a:tc>
                <a:tc>
                  <a:txBody>
                    <a:bodyPr/>
                    <a:lstStyle/>
                    <a:p>
                      <a:pPr algn="l" defTabSz="914400">
                        <a:defRPr sz="1800"/>
                      </a:pPr>
                      <a:r>
                        <a:rPr sz="2000">
                          <a:solidFill>
                            <a:srgbClr val="414141"/>
                          </a:solidFill>
                          <a:sym typeface="Palatino"/>
                        </a:rPr>
                        <a:t>1.2</a:t>
                      </a:r>
                    </a:p>
                  </a:txBody>
                  <a:tcPr marL="50800" marR="50800" marT="50800" marB="50800" anchor="ctr" horzOverflow="overflow">
                    <a:lnR w="12700">
                      <a:miter lim="400000"/>
                    </a:lnR>
                    <a:lnB w="12700">
                      <a:miter lim="400000"/>
                    </a:lnB>
                  </a:tcPr>
                </a:tc>
                <a:tc>
                  <a:txBody>
                    <a:bodyPr/>
                    <a:lstStyle/>
                    <a:p>
                      <a:pPr algn="l" defTabSz="914400">
                        <a:defRPr sz="1800"/>
                      </a:pPr>
                      <a:r>
                        <a:rPr sz="2000">
                          <a:solidFill>
                            <a:srgbClr val="414141"/>
                          </a:solidFill>
                          <a:sym typeface="Palatino"/>
                        </a:rPr>
                        <a:t>-94.4</a:t>
                      </a:r>
                    </a:p>
                  </a:txBody>
                  <a:tcPr marL="50800" marR="50800" marT="50800" marB="50800" anchor="ctr" horzOverflow="overflow">
                    <a:lnL w="12700">
                      <a:miter lim="400000"/>
                    </a:lnL>
                    <a:lnR w="12700">
                      <a:miter lim="400000"/>
                    </a:lnR>
                    <a:lnB w="12700">
                      <a:miter lim="400000"/>
                    </a:lnB>
                  </a:tcPr>
                </a:tc>
                <a:tc>
                  <a:txBody>
                    <a:bodyPr/>
                    <a:lstStyle/>
                    <a:p>
                      <a:pPr algn="l" defTabSz="914400">
                        <a:defRPr sz="1800"/>
                      </a:pPr>
                      <a:r>
                        <a:rPr sz="2000">
                          <a:solidFill>
                            <a:srgbClr val="414141"/>
                          </a:solidFill>
                          <a:sym typeface="Palatino"/>
                        </a:rPr>
                        <a:t>-96.3</a:t>
                      </a:r>
                    </a:p>
                  </a:txBody>
                  <a:tcPr marL="50800" marR="50800" marT="50800" marB="50800" anchor="ctr" horzOverflow="overflow">
                    <a:lnL w="12700">
                      <a:miter lim="400000"/>
                    </a:lnL>
                    <a:lnR w="12700">
                      <a:miter lim="400000"/>
                    </a:lnR>
                    <a:lnB w="12700">
                      <a:miter lim="400000"/>
                    </a:lnB>
                  </a:tcPr>
                </a:tc>
                <a:extLst>
                  <a:ext uri="{0D108BD9-81ED-4DB2-BD59-A6C34878D82A}">
                    <a16:rowId xmlns="" xmlns:a16="http://schemas.microsoft.com/office/drawing/2014/main" val="10001"/>
                  </a:ext>
                </a:extLst>
              </a:tr>
              <a:tr h="303567">
                <a:tc>
                  <a:txBody>
                    <a:bodyPr/>
                    <a:lstStyle/>
                    <a:p>
                      <a:pPr algn="ctr" defTabSz="914400">
                        <a:defRPr sz="1800">
                          <a:solidFill>
                            <a:srgbClr val="000000"/>
                          </a:solidFill>
                        </a:defRPr>
                      </a:pPr>
                      <a:r>
                        <a:rPr sz="1800">
                          <a:solidFill>
                            <a:srgbClr val="FFFFFF"/>
                          </a:solidFill>
                          <a:sym typeface="Palatino"/>
                        </a:rPr>
                        <a:t>QC1L2</a:t>
                      </a:r>
                    </a:p>
                  </a:txBody>
                  <a:tcPr marL="50800" marR="50800" marT="50800" marB="50800" anchor="ctr" horzOverflow="overflow">
                    <a:lnL w="12700">
                      <a:miter lim="400000"/>
                    </a:lnL>
                    <a:lnT w="12700">
                      <a:miter lim="400000"/>
                    </a:lnT>
                    <a:lnB w="12700">
                      <a:miter lim="400000"/>
                    </a:lnB>
                    <a:solidFill>
                      <a:srgbClr val="89847F"/>
                    </a:solidFill>
                  </a:tcPr>
                </a:tc>
                <a:tc>
                  <a:txBody>
                    <a:bodyPr/>
                    <a:lstStyle/>
                    <a:p>
                      <a:pPr algn="l" defTabSz="914400">
                        <a:defRPr sz="1800"/>
                      </a:pPr>
                      <a:r>
                        <a:rPr sz="2000">
                          <a:solidFill>
                            <a:srgbClr val="414141"/>
                          </a:solidFill>
                          <a:sym typeface="Palatino"/>
                        </a:rPr>
                        <a:t>1</a:t>
                      </a:r>
                    </a:p>
                  </a:txBody>
                  <a:tcPr marL="50800" marR="50800" marT="50800" marB="50800" anchor="ctr" horzOverflow="overflow">
                    <a:lnR w="12700">
                      <a:miter lim="400000"/>
                    </a:lnR>
                    <a:lnT w="12700">
                      <a:miter lim="400000"/>
                    </a:lnT>
                    <a:lnB w="12700">
                      <a:miter lim="400000"/>
                    </a:lnB>
                    <a:solidFill>
                      <a:srgbClr val="C9C3BA">
                        <a:alpha val="50000"/>
                      </a:srgbClr>
                    </a:solidFill>
                  </a:tcPr>
                </a:tc>
                <a:tc>
                  <a:txBody>
                    <a:bodyPr/>
                    <a:lstStyle/>
                    <a:p>
                      <a:pPr algn="l" defTabSz="914400">
                        <a:defRPr sz="1800"/>
                      </a:pPr>
                      <a:r>
                        <a:rPr sz="2000">
                          <a:solidFill>
                            <a:srgbClr val="414141"/>
                          </a:solidFill>
                          <a:sym typeface="Palatino"/>
                        </a:rPr>
                        <a:t>-92.6</a:t>
                      </a:r>
                    </a:p>
                  </a:txBody>
                  <a:tcPr marL="50800" marR="50800" marT="50800" marB="50800" anchor="ctr" horzOverflow="overflow">
                    <a:lnL w="12700">
                      <a:miter lim="400000"/>
                    </a:lnL>
                    <a:lnR w="12700">
                      <a:miter lim="400000"/>
                    </a:lnR>
                    <a:lnT w="12700">
                      <a:miter lim="400000"/>
                    </a:lnT>
                    <a:lnB w="12700">
                      <a:miter lim="400000"/>
                    </a:lnB>
                    <a:solidFill>
                      <a:srgbClr val="C9C3BA">
                        <a:alpha val="50000"/>
                      </a:srgbClr>
                    </a:solidFill>
                  </a:tcPr>
                </a:tc>
                <a:tc>
                  <a:txBody>
                    <a:bodyPr/>
                    <a:lstStyle/>
                    <a:p>
                      <a:pPr algn="l" defTabSz="914400">
                        <a:defRPr sz="1800"/>
                      </a:pPr>
                      <a:r>
                        <a:rPr sz="2000">
                          <a:solidFill>
                            <a:srgbClr val="414141"/>
                          </a:solidFill>
                          <a:sym typeface="Palatino"/>
                        </a:rPr>
                        <a:t>+50.3</a:t>
                      </a:r>
                    </a:p>
                  </a:txBody>
                  <a:tcPr marL="50800" marR="50800" marT="50800" marB="50800" anchor="ctr" horzOverflow="overflow">
                    <a:lnL w="12700">
                      <a:miter lim="400000"/>
                    </a:lnL>
                    <a:lnR w="12700">
                      <a:miter lim="400000"/>
                    </a:lnR>
                    <a:lnT w="12700">
                      <a:miter lim="400000"/>
                    </a:lnT>
                    <a:lnB w="12700">
                      <a:miter lim="400000"/>
                    </a:lnB>
                    <a:solidFill>
                      <a:srgbClr val="C9C3BA">
                        <a:alpha val="50000"/>
                      </a:srgbClr>
                    </a:solidFill>
                  </a:tcPr>
                </a:tc>
                <a:extLst>
                  <a:ext uri="{0D108BD9-81ED-4DB2-BD59-A6C34878D82A}">
                    <a16:rowId xmlns="" xmlns:a16="http://schemas.microsoft.com/office/drawing/2014/main" val="10002"/>
                  </a:ext>
                </a:extLst>
              </a:tr>
              <a:tr h="303567">
                <a:tc>
                  <a:txBody>
                    <a:bodyPr/>
                    <a:lstStyle/>
                    <a:p>
                      <a:pPr algn="ctr" defTabSz="914400">
                        <a:defRPr sz="1800">
                          <a:solidFill>
                            <a:srgbClr val="000000"/>
                          </a:solidFill>
                        </a:defRPr>
                      </a:pPr>
                      <a:r>
                        <a:rPr sz="1800">
                          <a:solidFill>
                            <a:srgbClr val="FFFFFF"/>
                          </a:solidFill>
                          <a:sym typeface="Palatino"/>
                        </a:rPr>
                        <a:t>QC1L3</a:t>
                      </a:r>
                    </a:p>
                  </a:txBody>
                  <a:tcPr marL="50800" marR="50800" marT="50800" marB="50800" anchor="ctr" horzOverflow="overflow">
                    <a:lnL w="12700">
                      <a:miter lim="400000"/>
                    </a:lnL>
                    <a:lnT w="12700">
                      <a:miter lim="400000"/>
                    </a:lnT>
                    <a:lnB w="12700">
                      <a:miter lim="400000"/>
                    </a:lnB>
                    <a:solidFill>
                      <a:srgbClr val="89847F"/>
                    </a:solidFill>
                  </a:tcPr>
                </a:tc>
                <a:tc>
                  <a:txBody>
                    <a:bodyPr/>
                    <a:lstStyle/>
                    <a:p>
                      <a:pPr algn="l" defTabSz="914400">
                        <a:defRPr sz="1800"/>
                      </a:pPr>
                      <a:r>
                        <a:rPr sz="2000">
                          <a:solidFill>
                            <a:srgbClr val="414141"/>
                          </a:solidFill>
                          <a:sym typeface="Palatino"/>
                        </a:rPr>
                        <a:t>1</a:t>
                      </a:r>
                    </a:p>
                  </a:txBody>
                  <a:tcPr marL="50800" marR="50800" marT="50800" marB="50800" anchor="ctr" horzOverflow="overflow">
                    <a:lnR w="12700">
                      <a:miter lim="400000"/>
                    </a:lnR>
                    <a:lnT w="12700">
                      <a:miter lim="400000"/>
                    </a:lnT>
                    <a:lnB w="12700">
                      <a:miter lim="400000"/>
                    </a:lnB>
                  </a:tcPr>
                </a:tc>
                <a:tc>
                  <a:txBody>
                    <a:bodyPr/>
                    <a:lstStyle/>
                    <a:p>
                      <a:pPr algn="l" defTabSz="914400">
                        <a:defRPr sz="1800"/>
                      </a:pPr>
                      <a:r>
                        <a:rPr sz="2000">
                          <a:solidFill>
                            <a:srgbClr val="414141"/>
                          </a:solidFill>
                          <a:sym typeface="Palatino"/>
                        </a:rPr>
                        <a:t>-96.7</a:t>
                      </a:r>
                    </a:p>
                  </a:txBody>
                  <a:tcPr marL="50800" marR="50800" marT="50800" marB="50800" anchor="ctr" horzOverflow="overflow">
                    <a:lnL w="12700">
                      <a:miter lim="400000"/>
                    </a:lnL>
                    <a:lnR w="12700">
                      <a:miter lim="400000"/>
                    </a:lnR>
                    <a:lnT w="12700">
                      <a:miter lim="400000"/>
                    </a:lnT>
                    <a:lnB w="12700">
                      <a:miter lim="400000"/>
                    </a:lnB>
                  </a:tcPr>
                </a:tc>
                <a:tc>
                  <a:txBody>
                    <a:bodyPr/>
                    <a:lstStyle/>
                    <a:p>
                      <a:pPr algn="l" defTabSz="914400">
                        <a:defRPr sz="1800"/>
                      </a:pPr>
                      <a:r>
                        <a:rPr sz="2000">
                          <a:solidFill>
                            <a:srgbClr val="414141"/>
                          </a:solidFill>
                          <a:sym typeface="Palatino"/>
                        </a:rPr>
                        <a:t>+9.8</a:t>
                      </a:r>
                    </a:p>
                  </a:txBody>
                  <a:tcPr marL="50800" marR="50800" marT="50800" marB="50800" anchor="ctr" horzOverflow="overflow">
                    <a:lnL w="12700">
                      <a:miter lim="400000"/>
                    </a:lnL>
                    <a:lnR w="12700">
                      <a:miter lim="400000"/>
                    </a:lnR>
                    <a:lnT w="12700">
                      <a:miter lim="400000"/>
                    </a:lnT>
                    <a:lnB w="12700">
                      <a:miter lim="400000"/>
                    </a:lnB>
                  </a:tcPr>
                </a:tc>
                <a:extLst>
                  <a:ext uri="{0D108BD9-81ED-4DB2-BD59-A6C34878D82A}">
                    <a16:rowId xmlns="" xmlns:a16="http://schemas.microsoft.com/office/drawing/2014/main" val="10003"/>
                  </a:ext>
                </a:extLst>
              </a:tr>
              <a:tr h="303567">
                <a:tc>
                  <a:txBody>
                    <a:bodyPr/>
                    <a:lstStyle/>
                    <a:p>
                      <a:pPr algn="ctr" defTabSz="914400">
                        <a:defRPr sz="1800">
                          <a:solidFill>
                            <a:srgbClr val="000000"/>
                          </a:solidFill>
                        </a:defRPr>
                      </a:pPr>
                      <a:r>
                        <a:rPr sz="1800">
                          <a:solidFill>
                            <a:srgbClr val="FFFFFF"/>
                          </a:solidFill>
                          <a:sym typeface="Palatino"/>
                        </a:rPr>
                        <a:t>QC2L1</a:t>
                      </a:r>
                    </a:p>
                  </a:txBody>
                  <a:tcPr marL="50800" marR="50800" marT="50800" marB="50800" anchor="ctr" horzOverflow="overflow">
                    <a:lnL w="12700">
                      <a:miter lim="400000"/>
                    </a:lnL>
                    <a:lnT w="12700">
                      <a:miter lim="400000"/>
                    </a:lnT>
                    <a:lnB w="12700">
                      <a:miter lim="400000"/>
                    </a:lnB>
                    <a:solidFill>
                      <a:srgbClr val="89847F"/>
                    </a:solidFill>
                  </a:tcPr>
                </a:tc>
                <a:tc>
                  <a:txBody>
                    <a:bodyPr/>
                    <a:lstStyle/>
                    <a:p>
                      <a:pPr algn="l" defTabSz="914400">
                        <a:defRPr sz="1800"/>
                      </a:pPr>
                      <a:r>
                        <a:rPr sz="2000">
                          <a:solidFill>
                            <a:srgbClr val="414141"/>
                          </a:solidFill>
                          <a:sym typeface="Palatino"/>
                        </a:rPr>
                        <a:t>1.25</a:t>
                      </a:r>
                    </a:p>
                  </a:txBody>
                  <a:tcPr marL="50800" marR="50800" marT="50800" marB="50800" anchor="ctr" horzOverflow="overflow">
                    <a:lnR w="12700">
                      <a:miter lim="400000"/>
                    </a:lnR>
                    <a:lnT w="12700">
                      <a:miter lim="400000"/>
                    </a:lnT>
                    <a:lnB w="12700">
                      <a:miter lim="400000"/>
                    </a:lnB>
                    <a:solidFill>
                      <a:srgbClr val="C9C3BA">
                        <a:alpha val="50000"/>
                      </a:srgbClr>
                    </a:solidFill>
                  </a:tcPr>
                </a:tc>
                <a:tc>
                  <a:txBody>
                    <a:bodyPr/>
                    <a:lstStyle/>
                    <a:p>
                      <a:pPr algn="l" defTabSz="914400">
                        <a:defRPr sz="1800"/>
                      </a:pPr>
                      <a:r>
                        <a:rPr sz="2000">
                          <a:solidFill>
                            <a:srgbClr val="414141"/>
                          </a:solidFill>
                          <a:sym typeface="Palatino"/>
                        </a:rPr>
                        <a:t>+45.8</a:t>
                      </a:r>
                    </a:p>
                  </a:txBody>
                  <a:tcPr marL="50800" marR="50800" marT="50800" marB="50800" anchor="ctr" horzOverflow="overflow">
                    <a:lnL w="12700">
                      <a:miter lim="400000"/>
                    </a:lnL>
                    <a:lnR w="12700">
                      <a:miter lim="400000"/>
                    </a:lnR>
                    <a:lnT w="12700">
                      <a:miter lim="400000"/>
                    </a:lnT>
                    <a:lnB w="12700">
                      <a:miter lim="400000"/>
                    </a:lnB>
                    <a:solidFill>
                      <a:srgbClr val="C9C3BA">
                        <a:alpha val="50000"/>
                      </a:srgbClr>
                    </a:solidFill>
                  </a:tcPr>
                </a:tc>
                <a:tc>
                  <a:txBody>
                    <a:bodyPr/>
                    <a:lstStyle/>
                    <a:p>
                      <a:pPr algn="l" defTabSz="914400">
                        <a:defRPr sz="1800"/>
                      </a:pPr>
                      <a:r>
                        <a:rPr sz="2000">
                          <a:solidFill>
                            <a:srgbClr val="414141"/>
                          </a:solidFill>
                          <a:sym typeface="Palatino"/>
                        </a:rPr>
                        <a:t>+6.7</a:t>
                      </a:r>
                    </a:p>
                  </a:txBody>
                  <a:tcPr marL="50800" marR="50800" marT="50800" marB="50800" anchor="ctr" horzOverflow="overflow">
                    <a:lnL w="12700">
                      <a:miter lim="400000"/>
                    </a:lnL>
                    <a:lnR w="12700">
                      <a:miter lim="400000"/>
                    </a:lnR>
                    <a:lnT w="12700">
                      <a:miter lim="400000"/>
                    </a:lnT>
                    <a:lnB w="12700">
                      <a:miter lim="400000"/>
                    </a:lnB>
                    <a:solidFill>
                      <a:srgbClr val="C9C3BA">
                        <a:alpha val="50000"/>
                      </a:srgbClr>
                    </a:solidFill>
                  </a:tcPr>
                </a:tc>
                <a:extLst>
                  <a:ext uri="{0D108BD9-81ED-4DB2-BD59-A6C34878D82A}">
                    <a16:rowId xmlns="" xmlns:a16="http://schemas.microsoft.com/office/drawing/2014/main" val="10004"/>
                  </a:ext>
                </a:extLst>
              </a:tr>
              <a:tr h="303567">
                <a:tc>
                  <a:txBody>
                    <a:bodyPr/>
                    <a:lstStyle/>
                    <a:p>
                      <a:pPr algn="ctr" defTabSz="914400">
                        <a:defRPr sz="1800">
                          <a:solidFill>
                            <a:srgbClr val="000000"/>
                          </a:solidFill>
                        </a:defRPr>
                      </a:pPr>
                      <a:r>
                        <a:rPr sz="1800">
                          <a:solidFill>
                            <a:srgbClr val="FFFFFF"/>
                          </a:solidFill>
                          <a:sym typeface="Palatino"/>
                        </a:rPr>
                        <a:t>QC2L2</a:t>
                      </a:r>
                    </a:p>
                  </a:txBody>
                  <a:tcPr marL="50800" marR="50800" marT="50800" marB="50800" anchor="ctr" horzOverflow="overflow">
                    <a:lnL w="12700">
                      <a:miter lim="400000"/>
                    </a:lnL>
                    <a:lnT w="12700">
                      <a:miter lim="400000"/>
                    </a:lnT>
                    <a:lnB w="12700">
                      <a:miter lim="400000"/>
                    </a:lnB>
                    <a:solidFill>
                      <a:srgbClr val="89847F"/>
                    </a:solidFill>
                  </a:tcPr>
                </a:tc>
                <a:tc>
                  <a:txBody>
                    <a:bodyPr/>
                    <a:lstStyle/>
                    <a:p>
                      <a:pPr algn="l" defTabSz="914400">
                        <a:defRPr sz="1800"/>
                      </a:pPr>
                      <a:r>
                        <a:rPr sz="2000">
                          <a:solidFill>
                            <a:srgbClr val="414141"/>
                          </a:solidFill>
                          <a:sym typeface="Palatino"/>
                        </a:rPr>
                        <a:t>1.25</a:t>
                      </a:r>
                    </a:p>
                  </a:txBody>
                  <a:tcPr marL="50800" marR="50800" marT="50800" marB="50800" anchor="ctr" horzOverflow="overflow">
                    <a:lnR w="12700">
                      <a:miter lim="400000"/>
                    </a:lnR>
                    <a:lnT w="12700">
                      <a:miter lim="400000"/>
                    </a:lnT>
                    <a:lnB w="12700">
                      <a:miter lim="400000"/>
                    </a:lnB>
                  </a:tcPr>
                </a:tc>
                <a:tc>
                  <a:txBody>
                    <a:bodyPr/>
                    <a:lstStyle/>
                    <a:p>
                      <a:pPr algn="l" defTabSz="914400">
                        <a:defRPr sz="1800"/>
                      </a:pPr>
                      <a:r>
                        <a:rPr sz="2000" dirty="0">
                          <a:solidFill>
                            <a:srgbClr val="414141"/>
                          </a:solidFill>
                          <a:sym typeface="Palatino"/>
                        </a:rPr>
                        <a:t>+74.0</a:t>
                      </a:r>
                    </a:p>
                  </a:txBody>
                  <a:tcPr marL="50800" marR="50800" marT="50800" marB="50800" anchor="ctr" horzOverflow="overflow">
                    <a:lnL w="12700">
                      <a:miter lim="400000"/>
                    </a:lnL>
                    <a:lnR w="12700">
                      <a:miter lim="400000"/>
                    </a:lnR>
                    <a:lnT w="12700">
                      <a:miter lim="400000"/>
                    </a:lnT>
                    <a:lnB w="12700">
                      <a:miter lim="400000"/>
                    </a:lnB>
                  </a:tcPr>
                </a:tc>
                <a:tc>
                  <a:txBody>
                    <a:bodyPr/>
                    <a:lstStyle/>
                    <a:p>
                      <a:pPr algn="l" defTabSz="914400">
                        <a:defRPr sz="1800"/>
                      </a:pPr>
                      <a:r>
                        <a:rPr sz="2000" dirty="0">
                          <a:solidFill>
                            <a:srgbClr val="414141"/>
                          </a:solidFill>
                          <a:sym typeface="Palatino"/>
                        </a:rPr>
                        <a:t>+3.2</a:t>
                      </a:r>
                    </a:p>
                  </a:txBody>
                  <a:tcPr marL="50800" marR="50800" marT="50800" marB="50800" anchor="ctr" horzOverflow="overflow">
                    <a:lnL w="12700">
                      <a:miter lim="400000"/>
                    </a:lnL>
                    <a:lnR w="12700">
                      <a:miter lim="400000"/>
                    </a:lnR>
                    <a:lnT w="12700">
                      <a:miter lim="400000"/>
                    </a:lnT>
                    <a:lnB w="12700">
                      <a:miter lim="400000"/>
                    </a:lnB>
                  </a:tcPr>
                </a:tc>
                <a:extLst>
                  <a:ext uri="{0D108BD9-81ED-4DB2-BD59-A6C34878D82A}">
                    <a16:rowId xmlns="" xmlns:a16="http://schemas.microsoft.com/office/drawing/2014/main" val="10005"/>
                  </a:ext>
                </a:extLst>
              </a:tr>
            </a:tbl>
          </a:graphicData>
        </a:graphic>
      </p:graphicFrame>
      <p:sp>
        <p:nvSpPr>
          <p:cNvPr id="5" name="TextBox 4"/>
          <p:cNvSpPr txBox="1"/>
          <p:nvPr/>
        </p:nvSpPr>
        <p:spPr>
          <a:xfrm>
            <a:off x="7766159" y="146598"/>
            <a:ext cx="1208279" cy="369332"/>
          </a:xfrm>
          <a:prstGeom prst="rect">
            <a:avLst/>
          </a:prstGeom>
          <a:noFill/>
        </p:spPr>
        <p:txBody>
          <a:bodyPr wrap="none" rtlCol="0">
            <a:spAutoFit/>
          </a:bodyPr>
          <a:lstStyle/>
          <a:p>
            <a:r>
              <a:rPr lang="en-US" dirty="0" smtClean="0">
                <a:solidFill>
                  <a:srgbClr val="FF0000"/>
                </a:solidFill>
              </a:rPr>
              <a:t>CCT design</a:t>
            </a:r>
            <a:endParaRPr lang="en-US" dirty="0">
              <a:solidFill>
                <a:srgbClr val="FF0000"/>
              </a:solidFill>
            </a:endParaRPr>
          </a:p>
        </p:txBody>
      </p:sp>
    </p:spTree>
    <p:extLst>
      <p:ext uri="{BB962C8B-B14F-4D97-AF65-F5344CB8AC3E}">
        <p14:creationId xmlns:p14="http://schemas.microsoft.com/office/powerpoint/2010/main" val="7675961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14"/>
            <a:ext cx="8229600" cy="1143000"/>
          </a:xfrm>
        </p:spPr>
        <p:txBody>
          <a:bodyPr/>
          <a:lstStyle/>
          <a:p>
            <a:r>
              <a:rPr lang="en-GB" dirty="0" smtClean="0"/>
              <a:t>Transverse dimensions</a:t>
            </a:r>
            <a:endParaRPr lang="en-GB" dirty="0"/>
          </a:p>
        </p:txBody>
      </p:sp>
      <p:sp>
        <p:nvSpPr>
          <p:cNvPr id="3" name="Content Placeholder 2"/>
          <p:cNvSpPr>
            <a:spLocks noGrp="1"/>
          </p:cNvSpPr>
          <p:nvPr>
            <p:ph idx="1"/>
          </p:nvPr>
        </p:nvSpPr>
        <p:spPr>
          <a:xfrm>
            <a:off x="457200" y="990600"/>
            <a:ext cx="8229600" cy="5334000"/>
          </a:xfrm>
        </p:spPr>
        <p:txBody>
          <a:bodyPr>
            <a:noAutofit/>
          </a:bodyPr>
          <a:lstStyle/>
          <a:p>
            <a:r>
              <a:rPr lang="en-GB" sz="2400" dirty="0" smtClean="0"/>
              <a:t>Beam pipe is 30 mm diameter</a:t>
            </a:r>
          </a:p>
          <a:p>
            <a:r>
              <a:rPr lang="en-GB" sz="2400" dirty="0" smtClean="0"/>
              <a:t>In the FF quads the first winding starts at 42mm</a:t>
            </a:r>
          </a:p>
          <a:p>
            <a:r>
              <a:rPr lang="en-GB" sz="2400" dirty="0" smtClean="0"/>
              <a:t>The inner substrate starts at 40mm</a:t>
            </a:r>
          </a:p>
          <a:p>
            <a:r>
              <a:rPr lang="en-GB" sz="2400" dirty="0" smtClean="0">
                <a:solidFill>
                  <a:srgbClr val="0070C0"/>
                </a:solidFill>
              </a:rPr>
              <a:t>We are investigating if all the cooling needed can fit between 30 and 40mm.</a:t>
            </a:r>
          </a:p>
          <a:p>
            <a:r>
              <a:rPr lang="en-GB" sz="2400" dirty="0" smtClean="0"/>
              <a:t>In this design there is a 2mm gap between the two FF quads at 2.2m</a:t>
            </a:r>
          </a:p>
          <a:p>
            <a:r>
              <a:rPr lang="en-GB" sz="2400" dirty="0" smtClean="0"/>
              <a:t>The cable used has a cross section of 2×4=8mm</a:t>
            </a:r>
            <a:r>
              <a:rPr lang="en-GB" sz="2400" baseline="30000" dirty="0" smtClean="0"/>
              <a:t>2</a:t>
            </a:r>
            <a:r>
              <a:rPr lang="en-GB" sz="2400" dirty="0" smtClean="0"/>
              <a:t>. The critical current through this cross section permits gradients in excess of 150T/m. If we do not need this capability, we can reduce the size of the cable to </a:t>
            </a:r>
            <a:r>
              <a:rPr lang="en-GB" sz="2400" dirty="0"/>
              <a:t>2×3mm</a:t>
            </a:r>
            <a:r>
              <a:rPr lang="en-GB" sz="2400" dirty="0" smtClean="0"/>
              <a:t>. In this way we can reduce the overall radius of each quad by 2 mm (or increase the gap between them by 4mm)</a:t>
            </a:r>
            <a:endParaRPr lang="en-GB" sz="2400" dirty="0"/>
          </a:p>
        </p:txBody>
      </p:sp>
      <p:sp>
        <p:nvSpPr>
          <p:cNvPr id="4" name="TextBox 3"/>
          <p:cNvSpPr txBox="1"/>
          <p:nvPr/>
        </p:nvSpPr>
        <p:spPr>
          <a:xfrm>
            <a:off x="7766159" y="146598"/>
            <a:ext cx="1208279" cy="369332"/>
          </a:xfrm>
          <a:prstGeom prst="rect">
            <a:avLst/>
          </a:prstGeom>
          <a:noFill/>
        </p:spPr>
        <p:txBody>
          <a:bodyPr wrap="none" rtlCol="0">
            <a:spAutoFit/>
          </a:bodyPr>
          <a:lstStyle/>
          <a:p>
            <a:r>
              <a:rPr lang="en-US" dirty="0" smtClean="0">
                <a:solidFill>
                  <a:srgbClr val="FF0000"/>
                </a:solidFill>
              </a:rPr>
              <a:t>CCT design</a:t>
            </a:r>
            <a:endParaRPr lang="en-US" dirty="0">
              <a:solidFill>
                <a:srgbClr val="FF0000"/>
              </a:solidFill>
            </a:endParaRPr>
          </a:p>
        </p:txBody>
      </p:sp>
    </p:spTree>
    <p:extLst>
      <p:ext uri="{BB962C8B-B14F-4D97-AF65-F5344CB8AC3E}">
        <p14:creationId xmlns:p14="http://schemas.microsoft.com/office/powerpoint/2010/main" val="2919003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7739" y="1582572"/>
            <a:ext cx="8989161" cy="2308324"/>
          </a:xfrm>
          <a:prstGeom prst="rect">
            <a:avLst/>
          </a:prstGeom>
        </p:spPr>
        <p:txBody>
          <a:bodyPr wrap="square">
            <a:spAutoFit/>
          </a:bodyPr>
          <a:lstStyle/>
          <a:p>
            <a:pPr marL="285750" indent="-285750">
              <a:buFont typeface="Arial" charset="0"/>
              <a:buChar char="•"/>
            </a:pPr>
            <a:r>
              <a:rPr lang="en-GB" sz="2400" dirty="0">
                <a:solidFill>
                  <a:srgbClr val="008000"/>
                </a:solidFill>
              </a:rPr>
              <a:t>The design can have embedded correctors (x and y dipole correctors, skew quadrupole correctors, etc.)</a:t>
            </a:r>
          </a:p>
          <a:p>
            <a:pPr marL="285750" indent="-285750">
              <a:buFont typeface="Arial" charset="0"/>
              <a:buChar char="•"/>
            </a:pPr>
            <a:r>
              <a:rPr lang="en-GB" sz="2400" dirty="0"/>
              <a:t>Each corrector is very thin and comprises four extra rings that go in the outside of the main quadrupole</a:t>
            </a:r>
          </a:p>
          <a:p>
            <a:pPr marL="285750" indent="-285750">
              <a:buFont typeface="Arial" charset="0"/>
              <a:buChar char="•"/>
            </a:pPr>
            <a:r>
              <a:rPr lang="en-GB" sz="2400" dirty="0"/>
              <a:t>For excellent performance, each corrector has its </a:t>
            </a:r>
            <a:r>
              <a:rPr lang="en-GB" sz="2400" dirty="0">
                <a:solidFill>
                  <a:srgbClr val="0070C0"/>
                </a:solidFill>
              </a:rPr>
              <a:t>compensating coil </a:t>
            </a:r>
            <a:r>
              <a:rPr lang="en-GB" sz="2400" dirty="0"/>
              <a:t>on the other aperture (powered in series)</a:t>
            </a:r>
          </a:p>
        </p:txBody>
      </p:sp>
      <p:sp>
        <p:nvSpPr>
          <p:cNvPr id="8" name="Rectangle 7"/>
          <p:cNvSpPr/>
          <p:nvPr/>
        </p:nvSpPr>
        <p:spPr>
          <a:xfrm>
            <a:off x="2727862" y="219695"/>
            <a:ext cx="3768917" cy="584775"/>
          </a:xfrm>
          <a:prstGeom prst="rect">
            <a:avLst/>
          </a:prstGeom>
        </p:spPr>
        <p:txBody>
          <a:bodyPr wrap="none">
            <a:spAutoFit/>
          </a:bodyPr>
          <a:lstStyle/>
          <a:p>
            <a:r>
              <a:rPr lang="en-GB" sz="3200" dirty="0">
                <a:solidFill>
                  <a:srgbClr val="FF0000"/>
                </a:solidFill>
              </a:rPr>
              <a:t>Embedded correctors</a:t>
            </a:r>
            <a:endParaRPr lang="en-US" sz="3200" dirty="0">
              <a:solidFill>
                <a:srgbClr val="FF0000"/>
              </a:solidFill>
            </a:endParaRPr>
          </a:p>
        </p:txBody>
      </p:sp>
    </p:spTree>
    <p:extLst>
      <p:ext uri="{BB962C8B-B14F-4D97-AF65-F5344CB8AC3E}">
        <p14:creationId xmlns:p14="http://schemas.microsoft.com/office/powerpoint/2010/main" val="1365241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7" name="Table 3"/>
          <p:cNvGraphicFramePr/>
          <p:nvPr/>
        </p:nvGraphicFramePr>
        <p:xfrm>
          <a:off x="36001" y="-1"/>
          <a:ext cx="9045571" cy="6705583"/>
        </p:xfrm>
        <a:graphic>
          <a:graphicData uri="http://schemas.openxmlformats.org/drawingml/2006/table">
            <a:tbl>
              <a:tblPr firstRow="1"/>
              <a:tblGrid>
                <a:gridCol w="1851876"/>
                <a:gridCol w="1438739"/>
                <a:gridCol w="1438739"/>
                <a:gridCol w="1438739"/>
                <a:gridCol w="1438739"/>
                <a:gridCol w="1438739"/>
              </a:tblGrid>
              <a:tr h="231227">
                <a:tc>
                  <a:txBody>
                    <a:bodyPr/>
                    <a:lstStyle/>
                    <a:p>
                      <a:pPr algn="l" defTabSz="1300480">
                        <a:defRPr sz="1800" b="0" cap="none" spc="0">
                          <a:solidFill>
                            <a:srgbClr val="000000"/>
                          </a:solidFill>
                        </a:defRPr>
                      </a:pPr>
                      <a:r>
                        <a:rPr sz="1100">
                          <a:solidFill>
                            <a:srgbClr val="FFFFFF"/>
                          </a:solidFill>
                          <a:latin typeface="Arial"/>
                          <a:ea typeface="Arial"/>
                          <a:cs typeface="Arial"/>
                          <a:sym typeface="Arial"/>
                        </a:rPr>
                        <a:t>parameter</a:t>
                      </a:r>
                    </a:p>
                  </a:txBody>
                  <a:tcPr marL="24111" marR="24111" marT="24111" marB="24111" anchor="ctr" horzOverflow="overflow">
                    <a:lnL w="12700">
                      <a:solidFill>
                        <a:srgbClr val="A26B2D"/>
                      </a:solidFill>
                    </a:lnL>
                    <a:lnR w="12700">
                      <a:solidFill>
                        <a:srgbClr val="000000"/>
                      </a:solidFill>
                    </a:lnR>
                    <a:lnT w="12700">
                      <a:solidFill>
                        <a:srgbClr val="A26B2D"/>
                      </a:solidFill>
                    </a:lnT>
                    <a:lnB w="12700">
                      <a:solidFill>
                        <a:srgbClr val="A26B2D"/>
                      </a:solidFill>
                    </a:lnB>
                    <a:solidFill>
                      <a:srgbClr val="558ED5"/>
                    </a:solidFill>
                  </a:tcPr>
                </a:tc>
                <a:tc>
                  <a:txBody>
                    <a:bodyPr/>
                    <a:lstStyle/>
                    <a:p>
                      <a:pPr defTabSz="1300480">
                        <a:defRPr sz="1800" b="0" cap="none" spc="0">
                          <a:solidFill>
                            <a:srgbClr val="000000"/>
                          </a:solidFill>
                        </a:defRPr>
                      </a:pPr>
                      <a:r>
                        <a:rPr sz="1100">
                          <a:solidFill>
                            <a:srgbClr val="FFFFFF"/>
                          </a:solidFill>
                          <a:latin typeface="Arial"/>
                          <a:ea typeface="Arial"/>
                          <a:cs typeface="Arial"/>
                          <a:sym typeface="Arial"/>
                        </a:rPr>
                        <a:t>Z</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a:txBody>
                    <a:bodyPr/>
                    <a:lstStyle/>
                    <a:p>
                      <a:pPr defTabSz="1300480">
                        <a:defRPr sz="1800" b="0" cap="none" spc="0">
                          <a:solidFill>
                            <a:srgbClr val="000000"/>
                          </a:solidFill>
                        </a:defRPr>
                      </a:pPr>
                      <a:r>
                        <a:rPr sz="1100">
                          <a:solidFill>
                            <a:srgbClr val="FFFFFF"/>
                          </a:solidFill>
                          <a:latin typeface="Arial"/>
                          <a:ea typeface="Arial"/>
                          <a:cs typeface="Arial"/>
                          <a:sym typeface="Arial"/>
                        </a:rPr>
                        <a:t>W</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a:txBody>
                    <a:bodyPr/>
                    <a:lstStyle/>
                    <a:p>
                      <a:pPr defTabSz="1300480">
                        <a:defRPr sz="1800" b="0" cap="none" spc="0">
                          <a:solidFill>
                            <a:srgbClr val="000000"/>
                          </a:solidFill>
                        </a:defRPr>
                      </a:pPr>
                      <a:r>
                        <a:rPr sz="1100">
                          <a:solidFill>
                            <a:srgbClr val="FFFFFF"/>
                          </a:solidFill>
                          <a:latin typeface="Arial"/>
                          <a:ea typeface="Arial"/>
                          <a:cs typeface="Arial"/>
                          <a:sym typeface="Arial"/>
                        </a:rPr>
                        <a:t>H (ZH)</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gridSpan="2">
                  <a:txBody>
                    <a:bodyPr/>
                    <a:lstStyle/>
                    <a:p>
                      <a:pPr defTabSz="1300480">
                        <a:defRPr sz="1800" b="0" cap="none" spc="0">
                          <a:solidFill>
                            <a:srgbClr val="000000"/>
                          </a:solidFill>
                        </a:defRPr>
                      </a:pPr>
                      <a:r>
                        <a:rPr sz="1100">
                          <a:solidFill>
                            <a:srgbClr val="FFFFFF"/>
                          </a:solidFill>
                          <a:latin typeface="Arial"/>
                          <a:ea typeface="Arial"/>
                          <a:cs typeface="Arial"/>
                          <a:sym typeface="Arial"/>
                        </a:rPr>
                        <a:t>ttbar</a:t>
                      </a:r>
                    </a:p>
                  </a:txBody>
                  <a:tcPr marL="24111" marR="24111" marT="24111" marB="24111" anchor="ctr" horzOverflow="overflow">
                    <a:lnL w="12700">
                      <a:solidFill>
                        <a:srgbClr val="000000"/>
                      </a:solidFill>
                    </a:lnL>
                    <a:lnR w="12700">
                      <a:solidFill>
                        <a:srgbClr val="000000"/>
                      </a:solidFill>
                    </a:lnR>
                    <a:lnT w="12700">
                      <a:solidFill>
                        <a:srgbClr val="A26B2D"/>
                      </a:solidFill>
                    </a:lnT>
                    <a:lnB w="12700">
                      <a:solidFill>
                        <a:srgbClr val="A26B2D"/>
                      </a:solidFill>
                    </a:lnB>
                    <a:solidFill>
                      <a:srgbClr val="558ED5"/>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beam energy [GeV]</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45.6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120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182.5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arc cell optics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60 / 60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60 / 60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90 / 90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900">
                          <a:latin typeface="Arial"/>
                          <a:ea typeface="Arial"/>
                          <a:cs typeface="Arial"/>
                          <a:sym typeface="Arial"/>
                        </a:rPr>
                        <a:t>90 / 90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cap="none" spc="0">
                          <a:solidFill>
                            <a:srgbClr val="000000"/>
                          </a:solidFill>
                          <a:latin typeface="Arial"/>
                          <a:ea typeface="Arial"/>
                          <a:cs typeface="Arial"/>
                          <a:sym typeface="Arial"/>
                        </a:defRPr>
                      </a:pPr>
                      <a:r>
                        <a:rPr sz="500"/>
                        <a:t>momentum compaction [10</a:t>
                      </a:r>
                      <a:r>
                        <a:rPr sz="500" baseline="30571"/>
                        <a:t>-5</a:t>
                      </a:r>
                      <a:r>
                        <a:rPr sz="500"/>
                        <a:t>]</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1.48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1.48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0.73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900">
                          <a:latin typeface="Arial"/>
                          <a:ea typeface="Arial"/>
                          <a:cs typeface="Arial"/>
                          <a:sym typeface="Arial"/>
                        </a:rPr>
                        <a:t>0.73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horizontal emittance [nm]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0.27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FF2700"/>
                          </a:solidFill>
                          <a:latin typeface="Arial"/>
                          <a:ea typeface="Arial"/>
                          <a:cs typeface="Arial"/>
                          <a:sym typeface="Arial"/>
                        </a:rPr>
                        <a:t>0.84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0.63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1.34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1.46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vertical emittance [pm]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cap="none" spc="0">
                          <a:solidFill>
                            <a:srgbClr val="000000"/>
                          </a:solidFill>
                          <a:latin typeface="Arial"/>
                          <a:ea typeface="Arial"/>
                          <a:cs typeface="Arial"/>
                          <a:sym typeface="Arial"/>
                        </a:defRPr>
                      </a:pPr>
                      <a:r>
                        <a:rPr sz="500"/>
                        <a:t>horizontal beta* [m]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0.15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1200" b="1">
                          <a:latin typeface="Arial"/>
                          <a:ea typeface="Arial"/>
                          <a:cs typeface="Arial"/>
                          <a:sym typeface="Arial"/>
                        </a:rPr>
                        <a:t>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vertical beta* [mm]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0.8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latin typeface="Arial"/>
                          <a:ea typeface="Arial"/>
                          <a:cs typeface="Arial"/>
                          <a:sym typeface="Arial"/>
                        </a:rPr>
                        <a:t>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gridSpan="2">
                  <a:txBody>
                    <a:bodyPr/>
                    <a:lstStyle/>
                    <a:p>
                      <a:pPr defTabSz="1300480">
                        <a:defRPr sz="1800" cap="none" spc="0">
                          <a:solidFill>
                            <a:srgbClr val="000000"/>
                          </a:solidFill>
                        </a:defRPr>
                      </a:pPr>
                      <a:r>
                        <a:rPr sz="1200" b="1">
                          <a:latin typeface="Arial"/>
                          <a:ea typeface="Arial"/>
                          <a:cs typeface="Arial"/>
                          <a:sym typeface="Arial"/>
                        </a:rPr>
                        <a:t>1.6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hMerge="1">
                  <a:txBody>
                    <a:bodyPr/>
                    <a:lstStyle/>
                    <a:p>
                      <a:endParaRPr lang="en-US"/>
                    </a:p>
                  </a:txBody>
                  <a:tcPr/>
                </a:tc>
              </a:tr>
              <a:tr h="231227">
                <a:tc>
                  <a:txBody>
                    <a:bodyPr/>
                    <a:lstStyle/>
                    <a:p>
                      <a:pPr algn="l" defTabSz="1300480">
                        <a:defRPr sz="1800" cap="none" spc="0">
                          <a:solidFill>
                            <a:srgbClr val="000000"/>
                          </a:solidFill>
                        </a:defRPr>
                      </a:pPr>
                      <a:r>
                        <a:rPr sz="900">
                          <a:latin typeface="Arial"/>
                          <a:ea typeface="Arial"/>
                          <a:cs typeface="Arial"/>
                          <a:sym typeface="Arial"/>
                        </a:rPr>
                        <a:t>length of interaction area [mm]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0.42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0.85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RF frequency [MHz]</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tunes, half-ring (x, y, 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(0.57,  0.61,  0.0125)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(0.562,  0.60,  0.0253)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(0.565,  0.60,  0.0179)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(0.554,  0.59,  0.0299)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(0.554,  0.59,  0.0311)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longitudinal damping time [ms]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415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77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 23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7.5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SR energy loss / turn [GeV]</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0.036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0.34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7.8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total RF voltage [GV]</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0.10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0.75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10.3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RF acceptance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energy acceptance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1.3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1.3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1.7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 / -2.8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 / -2.8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energy spread (SR / BS)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0.038 / 0.132</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0.066 / 0.165</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0.099 / 0.165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0.144 / 0.196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0.150 / 0.200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bunch length (SR / BS)  [mm]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 / 12.1</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3.0 / 7.5</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 3.15 / 5.3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2.75 / 3.82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2.76 / 3.78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Piwinski angle (SR / BS)</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8.2 / 28.5</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3.5 / 8.7</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3.4 / 5.8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1.1 / 1.6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1.1 / 1.5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Crab sextupoles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97</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92</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80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50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50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cap="none" spc="0">
                          <a:solidFill>
                            <a:srgbClr val="000000"/>
                          </a:solidFill>
                          <a:latin typeface="Arial"/>
                          <a:ea typeface="Arial"/>
                          <a:cs typeface="Arial"/>
                          <a:sym typeface="Arial"/>
                        </a:defRPr>
                      </a:pPr>
                      <a:r>
                        <a:rPr sz="500"/>
                        <a:t>bunch intensity  [10</a:t>
                      </a:r>
                      <a:r>
                        <a:rPr sz="500" baseline="30571"/>
                        <a:t>11</a:t>
                      </a:r>
                      <a:r>
                        <a:rPr sz="500"/>
                        <a:t>]</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1.7</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2.3</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3.35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number of  bunches / beam</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16640</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1300</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328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beam current  [mA]</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1390</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147</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5.4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cap="none" spc="0">
                          <a:solidFill>
                            <a:srgbClr val="000000"/>
                          </a:solidFill>
                          <a:latin typeface="Arial"/>
                          <a:ea typeface="Arial"/>
                          <a:cs typeface="Arial"/>
                          <a:sym typeface="Arial"/>
                        </a:defRPr>
                      </a:pPr>
                      <a:r>
                        <a:rPr sz="500" dirty="0"/>
                        <a:t>luminosity [10</a:t>
                      </a:r>
                      <a:r>
                        <a:rPr sz="500" baseline="30571" dirty="0"/>
                        <a:t>34</a:t>
                      </a:r>
                      <a:r>
                        <a:rPr sz="500" dirty="0"/>
                        <a:t> cm</a:t>
                      </a:r>
                      <a:r>
                        <a:rPr sz="500" baseline="30571" dirty="0"/>
                        <a:t>-2</a:t>
                      </a:r>
                      <a:r>
                        <a:rPr sz="500" dirty="0"/>
                        <a:t>s</a:t>
                      </a:r>
                      <a:r>
                        <a:rPr sz="500" baseline="30571" dirty="0"/>
                        <a:t>-1</a:t>
                      </a:r>
                      <a:r>
                        <a:rPr sz="500" dirty="0"/>
                        <a:t>]</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230</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34</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8.5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1.9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1200" b="1">
                          <a:solidFill>
                            <a:srgbClr val="C00000"/>
                          </a:solidFill>
                          <a:latin typeface="Arial"/>
                          <a:ea typeface="Arial"/>
                          <a:cs typeface="Arial"/>
                          <a:sym typeface="Arial"/>
                        </a:rPr>
                        <a:t>1.7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beam-beam  parameter (x / y)</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0.004 / 0.133</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0.010 / 0.141</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0.016 / 0.118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0.088 / 0.148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0.089 / 0.144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rad. Bhabha lifetime [min]</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68</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49</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37</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36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allowable asymmetry [%]</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5</a:t>
                      </a:r>
                    </a:p>
                  </a:txBody>
                  <a:tcPr marL="24111" marR="24111" marT="24111" marB="24111" horzOverflow="overflow">
                    <a:lnL w="12700">
                      <a:solidFill>
                        <a:srgbClr val="000000"/>
                      </a:solidFill>
                    </a:lnL>
                    <a:lnR w="12700">
                      <a:miter lim="400000"/>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3</a:t>
                      </a:r>
                    </a:p>
                  </a:txBody>
                  <a:tcPr marL="24111" marR="24111" marT="24111" marB="24111" horzOverflow="overflow">
                    <a:lnL w="12700">
                      <a:miter lim="400000"/>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cap="none" spc="0">
                          <a:solidFill>
                            <a:srgbClr val="000000"/>
                          </a:solidFill>
                          <a:latin typeface="Arial"/>
                          <a:ea typeface="Arial"/>
                          <a:cs typeface="Arial"/>
                          <a:sym typeface="Arial"/>
                        </a:defRPr>
                      </a:pPr>
                      <a:r>
                        <a:rPr sz="500">
                          <a:latin typeface="Symbol"/>
                          <a:ea typeface="Symbol"/>
                          <a:cs typeface="Symbol"/>
                          <a:sym typeface="Symbol"/>
                        </a:rPr>
                        <a:t>±</a:t>
                      </a:r>
                      <a:r>
                        <a:rPr sz="500"/>
                        <a:t>3</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required lifetime by BS [min]</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29</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16</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11</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12</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r h="231227">
                <a:tc>
                  <a:txBody>
                    <a:bodyPr/>
                    <a:lstStyle/>
                    <a:p>
                      <a:pPr algn="l" defTabSz="1300480">
                        <a:defRPr sz="1800" cap="none" spc="0">
                          <a:solidFill>
                            <a:srgbClr val="000000"/>
                          </a:solidFill>
                        </a:defRPr>
                      </a:pPr>
                      <a:r>
                        <a:rPr sz="900">
                          <a:latin typeface="Arial"/>
                          <a:ea typeface="Arial"/>
                          <a:cs typeface="Arial"/>
                          <a:sym typeface="Arial"/>
                        </a:rPr>
                        <a:t>actual lifetime (w) by BS [min]</a:t>
                      </a:r>
                    </a:p>
                  </a:txBody>
                  <a:tcPr marL="24111" marR="24111" marT="24111" marB="24111" horzOverflow="overflow">
                    <a:lnL w="12700">
                      <a:solidFill>
                        <a:srgbClr val="A26B2D"/>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&gt; 200</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18</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a:latin typeface="Arial"/>
                          <a:ea typeface="Arial"/>
                          <a:cs typeface="Arial"/>
                          <a:sym typeface="Arial"/>
                        </a:rPr>
                        <a:t>24</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c>
                  <a:txBody>
                    <a:bodyPr/>
                    <a:lstStyle/>
                    <a:p>
                      <a:pPr defTabSz="1300480">
                        <a:defRPr sz="1800" cap="none" spc="0">
                          <a:solidFill>
                            <a:srgbClr val="000000"/>
                          </a:solidFill>
                        </a:defRPr>
                      </a:pPr>
                      <a:r>
                        <a:rPr sz="900" dirty="0">
                          <a:latin typeface="Arial"/>
                          <a:ea typeface="Arial"/>
                          <a:cs typeface="Arial"/>
                          <a:sym typeface="Arial"/>
                        </a:rPr>
                        <a:t>25</a:t>
                      </a:r>
                    </a:p>
                  </a:txBody>
                  <a:tcPr marL="24111" marR="24111" marT="24111" marB="24111" horzOverflow="overflow">
                    <a:lnL w="12700">
                      <a:solidFill>
                        <a:srgbClr val="000000"/>
                      </a:solidFill>
                    </a:lnL>
                    <a:lnR w="12700">
                      <a:solidFill>
                        <a:srgbClr val="000000"/>
                      </a:solidFill>
                    </a:lnR>
                    <a:lnT w="12700">
                      <a:solidFill>
                        <a:srgbClr val="A26B2D"/>
                      </a:solidFill>
                    </a:lnT>
                    <a:lnB w="12700">
                      <a:solidFill>
                        <a:srgbClr val="A26B2D"/>
                      </a:solidFill>
                    </a:lnB>
                    <a:solidFill>
                      <a:srgbClr val="F0EAE7"/>
                    </a:solidFill>
                  </a:tcPr>
                </a:tc>
              </a:tr>
            </a:tbl>
          </a:graphicData>
        </a:graphic>
      </p:graphicFrame>
      <p:sp>
        <p:nvSpPr>
          <p:cNvPr id="178" name="D. Shatilov, 19 Jan 2018"/>
          <p:cNvSpPr txBox="1"/>
          <p:nvPr/>
        </p:nvSpPr>
        <p:spPr>
          <a:xfrm>
            <a:off x="7192276" y="6581179"/>
            <a:ext cx="1742465" cy="25603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spAutoFit/>
          </a:bodyPr>
          <a:lstStyle>
            <a:lvl1pPr>
              <a:defRPr sz="1700"/>
            </a:lvl1pPr>
          </a:lstStyle>
          <a:p>
            <a:pPr algn="ctr" hangingPunct="0"/>
            <a:r>
              <a:rPr sz="1195" kern="0">
                <a:solidFill>
                  <a:srgbClr val="5B5854"/>
                </a:solidFill>
                <a:latin typeface="Avenir Medium"/>
                <a:ea typeface="Avenir Medium"/>
                <a:cs typeface="Avenir Medium"/>
                <a:sym typeface="Avenir Medium"/>
              </a:rPr>
              <a:t>D. Shatilov, 19 Jan 2018</a:t>
            </a:r>
          </a:p>
        </p:txBody>
      </p:sp>
      <p:pic>
        <p:nvPicPr>
          <p:cNvPr id="2" name="Picture 1"/>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237945077"/>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139" y="168106"/>
            <a:ext cx="8229600" cy="857250"/>
          </a:xfrm>
        </p:spPr>
        <p:txBody>
          <a:bodyPr>
            <a:normAutofit/>
          </a:bodyPr>
          <a:lstStyle/>
          <a:p>
            <a:r>
              <a:rPr lang="en-GB" dirty="0" smtClean="0">
                <a:solidFill>
                  <a:srgbClr val="FF0000"/>
                </a:solidFill>
              </a:rPr>
              <a:t>All QC1L1 correctors – A1, B1 and A2</a:t>
            </a:r>
            <a:endParaRPr lang="en-GB"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98830" y="3085980"/>
            <a:ext cx="4130519" cy="2447628"/>
          </a:xfrm>
        </p:spPr>
      </p:pic>
      <p:cxnSp>
        <p:nvCxnSpPr>
          <p:cNvPr id="6" name="Straight Arrow Connector 5"/>
          <p:cNvCxnSpPr/>
          <p:nvPr/>
        </p:nvCxnSpPr>
        <p:spPr>
          <a:xfrm flipH="1">
            <a:off x="3103744" y="4125485"/>
            <a:ext cx="874395" cy="3686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978138" y="3905755"/>
            <a:ext cx="385042" cy="403957"/>
          </a:xfrm>
          <a:prstGeom prst="rect">
            <a:avLst/>
          </a:prstGeom>
          <a:noFill/>
          <a:ln>
            <a:solidFill>
              <a:srgbClr val="00B0F0"/>
            </a:solidFill>
          </a:ln>
        </p:spPr>
        <p:txBody>
          <a:bodyPr wrap="none" rtlCol="0">
            <a:spAutoFit/>
          </a:bodyPr>
          <a:lstStyle/>
          <a:p>
            <a:pPr defTabSz="685800"/>
            <a:r>
              <a:rPr lang="en-GB" sz="2025" dirty="0">
                <a:solidFill>
                  <a:prstClr val="black"/>
                </a:solidFill>
              </a:rPr>
              <a:t>IP</a:t>
            </a:r>
          </a:p>
        </p:txBody>
      </p:sp>
      <p:grpSp>
        <p:nvGrpSpPr>
          <p:cNvPr id="12" name="Group 11"/>
          <p:cNvGrpSpPr/>
          <p:nvPr/>
        </p:nvGrpSpPr>
        <p:grpSpPr>
          <a:xfrm>
            <a:off x="5555480" y="4494104"/>
            <a:ext cx="1440179" cy="869171"/>
            <a:chOff x="6903720" y="4922520"/>
            <a:chExt cx="2560318" cy="1545193"/>
          </a:xfrm>
        </p:grpSpPr>
        <p:cxnSp>
          <p:nvCxnSpPr>
            <p:cNvPr id="9" name="Straight Arrow Connector 8"/>
            <p:cNvCxnSpPr>
              <a:stCxn id="10" idx="0"/>
            </p:cNvCxnSpPr>
            <p:nvPr/>
          </p:nvCxnSpPr>
          <p:spPr>
            <a:xfrm flipH="1" flipV="1">
              <a:off x="6903720" y="4922520"/>
              <a:ext cx="1348739" cy="8401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040879" y="5762704"/>
              <a:ext cx="2423159" cy="70500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685800"/>
              <a:r>
                <a:rPr lang="en-GB" sz="1575" dirty="0">
                  <a:solidFill>
                    <a:prstClr val="black"/>
                  </a:solidFill>
                </a:rPr>
                <a:t>A2 corrector</a:t>
              </a:r>
            </a:p>
          </p:txBody>
        </p:sp>
      </p:grpSp>
      <p:grpSp>
        <p:nvGrpSpPr>
          <p:cNvPr id="13" name="Group 12"/>
          <p:cNvGrpSpPr/>
          <p:nvPr/>
        </p:nvGrpSpPr>
        <p:grpSpPr>
          <a:xfrm>
            <a:off x="6567035" y="4151204"/>
            <a:ext cx="1440179" cy="869171"/>
            <a:chOff x="6903720" y="4922520"/>
            <a:chExt cx="2560318" cy="1545193"/>
          </a:xfrm>
        </p:grpSpPr>
        <p:cxnSp>
          <p:nvCxnSpPr>
            <p:cNvPr id="14" name="Straight Arrow Connector 13"/>
            <p:cNvCxnSpPr>
              <a:stCxn id="15" idx="0"/>
            </p:cNvCxnSpPr>
            <p:nvPr/>
          </p:nvCxnSpPr>
          <p:spPr>
            <a:xfrm flipH="1" flipV="1">
              <a:off x="6903720" y="4922520"/>
              <a:ext cx="1348739" cy="8401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040879" y="5762704"/>
              <a:ext cx="2423159" cy="70500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685800"/>
              <a:r>
                <a:rPr lang="en-GB" sz="1575" dirty="0">
                  <a:solidFill>
                    <a:prstClr val="black"/>
                  </a:solidFill>
                </a:rPr>
                <a:t>A1 corrector</a:t>
              </a:r>
            </a:p>
          </p:txBody>
        </p:sp>
      </p:grpSp>
      <p:grpSp>
        <p:nvGrpSpPr>
          <p:cNvPr id="16" name="Group 15"/>
          <p:cNvGrpSpPr/>
          <p:nvPr/>
        </p:nvGrpSpPr>
        <p:grpSpPr>
          <a:xfrm>
            <a:off x="7561445" y="3825449"/>
            <a:ext cx="1440179" cy="869171"/>
            <a:chOff x="6903720" y="4922520"/>
            <a:chExt cx="2560318" cy="1545193"/>
          </a:xfrm>
        </p:grpSpPr>
        <p:cxnSp>
          <p:nvCxnSpPr>
            <p:cNvPr id="17" name="Straight Arrow Connector 16"/>
            <p:cNvCxnSpPr>
              <a:stCxn id="18" idx="0"/>
            </p:cNvCxnSpPr>
            <p:nvPr/>
          </p:nvCxnSpPr>
          <p:spPr>
            <a:xfrm flipH="1" flipV="1">
              <a:off x="6903720" y="4922520"/>
              <a:ext cx="1348739" cy="8401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040879" y="5762704"/>
              <a:ext cx="2423159" cy="70500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685800"/>
              <a:r>
                <a:rPr lang="en-GB" sz="1575" dirty="0">
                  <a:solidFill>
                    <a:prstClr val="black"/>
                  </a:solidFill>
                </a:rPr>
                <a:t>B1 corrector</a:t>
              </a:r>
            </a:p>
          </p:txBody>
        </p:sp>
      </p:grpSp>
      <p:sp>
        <p:nvSpPr>
          <p:cNvPr id="19" name="TextBox 18"/>
          <p:cNvSpPr txBox="1"/>
          <p:nvPr/>
        </p:nvSpPr>
        <p:spPr>
          <a:xfrm>
            <a:off x="7415712" y="5164992"/>
            <a:ext cx="1731645" cy="559961"/>
          </a:xfrm>
          <a:prstGeom prst="rect">
            <a:avLst/>
          </a:prstGeom>
          <a:noFill/>
        </p:spPr>
        <p:txBody>
          <a:bodyPr wrap="square" rtlCol="0">
            <a:spAutoFit/>
          </a:bodyPr>
          <a:lstStyle/>
          <a:p>
            <a:pPr defTabSz="685800"/>
            <a:r>
              <a:rPr lang="en-GB" sz="1013" dirty="0">
                <a:solidFill>
                  <a:prstClr val="black"/>
                </a:solidFill>
              </a:rPr>
              <a:t>0.5mm wire, critical current @3T is 300A, physical length ~20cm</a:t>
            </a:r>
          </a:p>
        </p:txBody>
      </p:sp>
      <p:sp>
        <p:nvSpPr>
          <p:cNvPr id="20" name="TextBox 19"/>
          <p:cNvSpPr txBox="1"/>
          <p:nvPr/>
        </p:nvSpPr>
        <p:spPr>
          <a:xfrm rot="20266199">
            <a:off x="7633863" y="3538467"/>
            <a:ext cx="1372492" cy="248209"/>
          </a:xfrm>
          <a:prstGeom prst="rect">
            <a:avLst/>
          </a:prstGeom>
          <a:noFill/>
        </p:spPr>
        <p:txBody>
          <a:bodyPr wrap="none" rtlCol="0">
            <a:spAutoFit/>
          </a:bodyPr>
          <a:lstStyle/>
          <a:p>
            <a:pPr defTabSz="685800"/>
            <a:r>
              <a:rPr lang="en-GB" sz="1013" dirty="0">
                <a:solidFill>
                  <a:prstClr val="black"/>
                </a:solidFill>
              </a:rPr>
              <a:t>Distance from IP (mm)</a:t>
            </a:r>
          </a:p>
        </p:txBody>
      </p:sp>
      <p:sp>
        <p:nvSpPr>
          <p:cNvPr id="3" name="TextBox 2"/>
          <p:cNvSpPr txBox="1"/>
          <p:nvPr/>
        </p:nvSpPr>
        <p:spPr>
          <a:xfrm>
            <a:off x="307760" y="6180370"/>
            <a:ext cx="5556329" cy="300082"/>
          </a:xfrm>
          <a:prstGeom prst="rect">
            <a:avLst/>
          </a:prstGeom>
          <a:noFill/>
        </p:spPr>
        <p:txBody>
          <a:bodyPr wrap="none" rtlCol="0">
            <a:spAutoFit/>
          </a:bodyPr>
          <a:lstStyle/>
          <a:p>
            <a:pPr defTabSz="685800"/>
            <a:r>
              <a:rPr lang="en-GB" sz="1350" dirty="0">
                <a:solidFill>
                  <a:prstClr val="black"/>
                </a:solidFill>
              </a:rPr>
              <a:t>There is enough space for even five correctors, with no loss of packing factor</a:t>
            </a:r>
          </a:p>
        </p:txBody>
      </p:sp>
      <p:sp>
        <p:nvSpPr>
          <p:cNvPr id="21" name="Content Placeholder 2"/>
          <p:cNvSpPr txBox="1">
            <a:spLocks/>
          </p:cNvSpPr>
          <p:nvPr/>
        </p:nvSpPr>
        <p:spPr>
          <a:xfrm>
            <a:off x="90509" y="1625902"/>
            <a:ext cx="8229600" cy="3394472"/>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GB"/>
              <a:t>Three correctors installed with single wire, 0.5mm, about 20cm long, current 200A (critical current @3K is 300A). </a:t>
            </a:r>
          </a:p>
          <a:p>
            <a:r>
              <a:rPr lang="en-GB"/>
              <a:t>Strength of correctors:</a:t>
            </a:r>
          </a:p>
          <a:p>
            <a:pPr lvl="1"/>
            <a:r>
              <a:rPr lang="en-GB"/>
              <a:t>A1 25mT.m (210 units) </a:t>
            </a:r>
          </a:p>
          <a:p>
            <a:pPr lvl="1"/>
            <a:r>
              <a:rPr lang="en-GB"/>
              <a:t>B1 17mT.m (145 units) </a:t>
            </a:r>
          </a:p>
          <a:p>
            <a:pPr lvl="1"/>
            <a:r>
              <a:rPr lang="en-GB"/>
              <a:t>A2 35 units</a:t>
            </a:r>
            <a:endParaRPr lang="en-GB" dirty="0"/>
          </a:p>
        </p:txBody>
      </p:sp>
    </p:spTree>
    <p:extLst>
      <p:ext uri="{BB962C8B-B14F-4D97-AF65-F5344CB8AC3E}">
        <p14:creationId xmlns:p14="http://schemas.microsoft.com/office/powerpoint/2010/main" val="2265437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048"/>
            <a:ext cx="8229600" cy="1143000"/>
          </a:xfrm>
        </p:spPr>
        <p:txBody>
          <a:bodyPr/>
          <a:lstStyle/>
          <a:p>
            <a:r>
              <a:rPr lang="en-GB" dirty="0" smtClean="0"/>
              <a:t>Conclusions on misalignment</a:t>
            </a:r>
            <a:endParaRPr lang="en-GB" dirty="0"/>
          </a:p>
        </p:txBody>
      </p:sp>
      <p:sp>
        <p:nvSpPr>
          <p:cNvPr id="3" name="Content Placeholder 2"/>
          <p:cNvSpPr>
            <a:spLocks noGrp="1"/>
          </p:cNvSpPr>
          <p:nvPr>
            <p:ph idx="1"/>
          </p:nvPr>
        </p:nvSpPr>
        <p:spPr/>
        <p:txBody>
          <a:bodyPr>
            <a:normAutofit/>
          </a:bodyPr>
          <a:lstStyle/>
          <a:p>
            <a:r>
              <a:rPr lang="en-GB" dirty="0" smtClean="0"/>
              <a:t>Internal misalignment should be better than 30um.</a:t>
            </a:r>
          </a:p>
          <a:p>
            <a:r>
              <a:rPr lang="en-GB" dirty="0" smtClean="0"/>
              <a:t>Beam/detector misalignment of around 1mm has a negligible effect on field quality, due to the excellent field quality of the CCT design</a:t>
            </a:r>
          </a:p>
          <a:p>
            <a:r>
              <a:rPr lang="en-GB" dirty="0" smtClean="0"/>
              <a:t>Ditto for 0.5mrad tilt</a:t>
            </a:r>
          </a:p>
          <a:p>
            <a:r>
              <a:rPr lang="en-GB" dirty="0" smtClean="0"/>
              <a:t>The values of 1mm and 0.5mrad come from optics (Katsunobu) as expected typical values</a:t>
            </a:r>
            <a:endParaRPr lang="en-GB" dirty="0"/>
          </a:p>
        </p:txBody>
      </p:sp>
      <p:sp>
        <p:nvSpPr>
          <p:cNvPr id="4" name="TextBox 3"/>
          <p:cNvSpPr txBox="1"/>
          <p:nvPr/>
        </p:nvSpPr>
        <p:spPr>
          <a:xfrm>
            <a:off x="7421526" y="147048"/>
            <a:ext cx="1545231" cy="461665"/>
          </a:xfrm>
          <a:prstGeom prst="rect">
            <a:avLst/>
          </a:prstGeom>
          <a:noFill/>
        </p:spPr>
        <p:txBody>
          <a:bodyPr wrap="none" rtlCol="0">
            <a:spAutoFit/>
          </a:bodyPr>
          <a:lstStyle/>
          <a:p>
            <a:r>
              <a:rPr lang="en-US" sz="2400" smtClean="0">
                <a:solidFill>
                  <a:srgbClr val="FF0000"/>
                </a:solidFill>
              </a:rPr>
              <a:t>CCT design</a:t>
            </a:r>
            <a:endParaRPr lang="en-US" sz="2400">
              <a:solidFill>
                <a:srgbClr val="FF0000"/>
              </a:solidFill>
            </a:endParaRPr>
          </a:p>
        </p:txBody>
      </p:sp>
    </p:spTree>
    <p:extLst>
      <p:ext uri="{BB962C8B-B14F-4D97-AF65-F5344CB8AC3E}">
        <p14:creationId xmlns:p14="http://schemas.microsoft.com/office/powerpoint/2010/main" val="19308279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6"/>
          <p:cNvSpPr>
            <a:spLocks noGrp="1"/>
          </p:cNvSpPr>
          <p:nvPr>
            <p:ph type="sldNum" sz="quarter" idx="12"/>
          </p:nvPr>
        </p:nvSpPr>
        <p:spPr/>
        <p:txBody>
          <a:bodyPr/>
          <a:lstStyle/>
          <a:p>
            <a:fld id="{594D3A0C-061B-47CA-AF9B-2E46D2742604}" type="slidenum">
              <a:rPr lang="en-US" altLang="ru-RU"/>
              <a:pPr/>
              <a:t>42</a:t>
            </a:fld>
            <a:endParaRPr lang="en-US" altLang="ru-RU"/>
          </a:p>
        </p:txBody>
      </p:sp>
      <p:sp>
        <p:nvSpPr>
          <p:cNvPr id="112642" name="Rectangle 2"/>
          <p:cNvSpPr>
            <a:spLocks noGrp="1" noChangeArrowheads="1"/>
          </p:cNvSpPr>
          <p:nvPr>
            <p:ph type="title"/>
          </p:nvPr>
        </p:nvSpPr>
        <p:spPr>
          <a:xfrm>
            <a:off x="457200" y="260648"/>
            <a:ext cx="8229600" cy="1296144"/>
          </a:xfrm>
        </p:spPr>
        <p:txBody>
          <a:bodyPr/>
          <a:lstStyle/>
          <a:p>
            <a:r>
              <a:rPr lang="en-US" altLang="ru-RU" sz="3200" dirty="0" smtClean="0">
                <a:solidFill>
                  <a:srgbClr val="984807"/>
                </a:solidFill>
              </a:rPr>
              <a:t>COD excited by FF quads misalignments </a:t>
            </a:r>
            <a:br>
              <a:rPr lang="en-US" altLang="ru-RU" sz="3200" dirty="0" smtClean="0">
                <a:solidFill>
                  <a:srgbClr val="984807"/>
                </a:solidFill>
              </a:rPr>
            </a:br>
            <a:r>
              <a:rPr lang="en-US" altLang="ru-RU" sz="3200" dirty="0" smtClean="0">
                <a:solidFill>
                  <a:srgbClr val="984807"/>
                </a:solidFill>
              </a:rPr>
              <a:t>correction scheme</a:t>
            </a:r>
            <a:endParaRPr lang="en-US" altLang="ru-RU" sz="3200" dirty="0">
              <a:solidFill>
                <a:srgbClr val="984807"/>
              </a:solidFill>
            </a:endParaRPr>
          </a:p>
        </p:txBody>
      </p:sp>
      <p:pic>
        <p:nvPicPr>
          <p:cNvPr id="4" name="Рисунок 3"/>
          <p:cNvPicPr>
            <a:picLocks noChangeAspect="1"/>
          </p:cNvPicPr>
          <p:nvPr/>
        </p:nvPicPr>
        <p:blipFill>
          <a:blip r:embed="rId2"/>
          <a:stretch>
            <a:fillRect/>
          </a:stretch>
        </p:blipFill>
        <p:spPr>
          <a:xfrm>
            <a:off x="123828" y="1579136"/>
            <a:ext cx="7529212" cy="4709568"/>
          </a:xfrm>
          <a:prstGeom prst="rect">
            <a:avLst/>
          </a:prstGeom>
        </p:spPr>
      </p:pic>
      <p:sp>
        <p:nvSpPr>
          <p:cNvPr id="5" name="Rectangle 4"/>
          <p:cNvSpPr/>
          <p:nvPr/>
        </p:nvSpPr>
        <p:spPr>
          <a:xfrm>
            <a:off x="988296" y="64810"/>
            <a:ext cx="8813910" cy="369332"/>
          </a:xfrm>
          <a:prstGeom prst="rect">
            <a:avLst/>
          </a:prstGeom>
        </p:spPr>
        <p:txBody>
          <a:bodyPr wrap="square">
            <a:spAutoFit/>
          </a:bodyPr>
          <a:lstStyle/>
          <a:p>
            <a:r>
              <a:rPr lang="en-US" dirty="0">
                <a:solidFill>
                  <a:srgbClr val="FF0000"/>
                </a:solidFill>
              </a:rPr>
              <a:t>Orbit errors at the FCC-</a:t>
            </a:r>
            <a:r>
              <a:rPr lang="en-US" dirty="0" err="1">
                <a:solidFill>
                  <a:srgbClr val="FF0000"/>
                </a:solidFill>
              </a:rPr>
              <a:t>ee</a:t>
            </a:r>
            <a:r>
              <a:rPr lang="en-US" dirty="0">
                <a:solidFill>
                  <a:srgbClr val="FF0000"/>
                </a:solidFill>
              </a:rPr>
              <a:t> due to the FF quadrupoles </a:t>
            </a:r>
            <a:r>
              <a:rPr lang="en-US" dirty="0" smtClean="0">
                <a:solidFill>
                  <a:srgbClr val="FF0000"/>
                </a:solidFill>
              </a:rPr>
              <a:t>displacements (S. </a:t>
            </a:r>
            <a:r>
              <a:rPr lang="en-US" dirty="0" err="1" smtClean="0">
                <a:solidFill>
                  <a:srgbClr val="FF0000"/>
                </a:solidFill>
              </a:rPr>
              <a:t>Sinyatkin</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5114485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solidFill>
                  <a:srgbClr val="FF0000"/>
                </a:solidFill>
              </a:rPr>
              <a:t>Heat load and cooling needs</a:t>
            </a:r>
            <a:endParaRPr lang="en-GB"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en-GB" dirty="0" smtClean="0"/>
              <a:t>According to E. Belli:</a:t>
            </a:r>
          </a:p>
          <a:p>
            <a:endParaRPr lang="en-GB" dirty="0"/>
          </a:p>
          <a:p>
            <a:r>
              <a:rPr lang="en-GB" dirty="0"/>
              <a:t>For the most </a:t>
            </a:r>
            <a:r>
              <a:rPr lang="en-GB" dirty="0" smtClean="0"/>
              <a:t>difficult </a:t>
            </a:r>
            <a:r>
              <a:rPr lang="en-GB" dirty="0"/>
              <a:t>case, QC1L1</a:t>
            </a:r>
          </a:p>
          <a:p>
            <a:r>
              <a:rPr lang="en-GB" dirty="0"/>
              <a:t>e-cloud: for SEY=1.1 ~20W/m, for SEY=1.2 ~200W/m</a:t>
            </a:r>
          </a:p>
          <a:p>
            <a:r>
              <a:rPr lang="en-GB" dirty="0"/>
              <a:t>resistive wall: for copper, ~100W/m</a:t>
            </a:r>
          </a:p>
          <a:p>
            <a:r>
              <a:rPr lang="en-GB" dirty="0"/>
              <a:t>direct SR heating: </a:t>
            </a:r>
            <a:r>
              <a:rPr lang="en-GB" dirty="0" smtClean="0"/>
              <a:t>zero (I assume that masks will take all direct SR)</a:t>
            </a:r>
          </a:p>
          <a:p>
            <a:endParaRPr lang="en-GB" dirty="0"/>
          </a:p>
          <a:p>
            <a:pPr marL="0" indent="0">
              <a:buNone/>
            </a:pPr>
            <a:r>
              <a:rPr lang="en-GB" dirty="0" smtClean="0"/>
              <a:t>From the above, the </a:t>
            </a:r>
            <a:r>
              <a:rPr lang="en-GB" b="1" dirty="0" smtClean="0"/>
              <a:t>heat load </a:t>
            </a:r>
            <a:r>
              <a:rPr lang="en-GB" dirty="0" smtClean="0"/>
              <a:t>appears to be </a:t>
            </a:r>
            <a:r>
              <a:rPr lang="en-GB" b="1" dirty="0" smtClean="0"/>
              <a:t>O(100)W/m</a:t>
            </a:r>
            <a:endParaRPr lang="en-GB" b="1" dirty="0"/>
          </a:p>
          <a:p>
            <a:pPr marL="0" indent="0">
              <a:buNone/>
            </a:pPr>
            <a:r>
              <a:rPr lang="en-GB" dirty="0"/>
              <a:t> </a:t>
            </a:r>
          </a:p>
          <a:p>
            <a:endParaRPr lang="en-GB" dirty="0" smtClean="0"/>
          </a:p>
        </p:txBody>
      </p:sp>
      <p:sp>
        <p:nvSpPr>
          <p:cNvPr id="4" name="TextBox 3"/>
          <p:cNvSpPr txBox="1"/>
          <p:nvPr/>
        </p:nvSpPr>
        <p:spPr>
          <a:xfrm>
            <a:off x="4270976" y="1143000"/>
            <a:ext cx="4415824" cy="646331"/>
          </a:xfrm>
          <a:prstGeom prst="rect">
            <a:avLst/>
          </a:prstGeom>
          <a:solidFill>
            <a:schemeClr val="bg2"/>
          </a:solidFill>
          <a:ln>
            <a:solidFill>
              <a:srgbClr val="FFFD78"/>
            </a:solidFill>
          </a:ln>
        </p:spPr>
        <p:txBody>
          <a:bodyPr wrap="none" rtlCol="0">
            <a:spAutoFit/>
          </a:bodyPr>
          <a:lstStyle/>
          <a:p>
            <a:pPr algn="ctr"/>
            <a:r>
              <a:rPr lang="en-US" dirty="0" smtClean="0"/>
              <a:t>2.5 ns bunch spacing, previous parameter list</a:t>
            </a:r>
          </a:p>
          <a:p>
            <a:pPr algn="ctr"/>
            <a:r>
              <a:rPr lang="en-US" dirty="0" smtClean="0"/>
              <a:t>updated results in progress</a:t>
            </a:r>
            <a:endParaRPr lang="en-US" dirty="0"/>
          </a:p>
        </p:txBody>
      </p:sp>
    </p:spTree>
    <p:extLst>
      <p:ext uri="{BB962C8B-B14F-4D97-AF65-F5344CB8AC3E}">
        <p14:creationId xmlns:p14="http://schemas.microsoft.com/office/powerpoint/2010/main" val="15105423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40390" y="1208123"/>
            <a:ext cx="8863220" cy="444515"/>
          </a:xfrm>
          <a:prstGeom prst="rect">
            <a:avLst/>
          </a:prstGeom>
        </p:spPr>
        <p:txBody>
          <a:bodyPr/>
          <a:lstStyle>
            <a:lvl1pPr algn="ctr" defTabSz="914400" rtl="0" eaLnBrk="1" latinLnBrk="0" hangingPunct="1">
              <a:spcBef>
                <a:spcPct val="0"/>
              </a:spcBef>
              <a:buNone/>
              <a:defRPr lang="en-US" sz="3500" b="1" kern="1200" smtClean="0">
                <a:solidFill>
                  <a:srgbClr val="112E50"/>
                </a:solidFill>
                <a:latin typeface="+mj-lt"/>
                <a:ea typeface="+mn-ea"/>
                <a:cs typeface="Arial" pitchFamily="34" charset="0"/>
              </a:defRPr>
            </a:lvl1pPr>
          </a:lstStyle>
          <a:p>
            <a:pPr algn="l"/>
            <a:r>
              <a:rPr lang="en-GB" sz="2400" i="1" u="sng" dirty="0"/>
              <a:t>Example:</a:t>
            </a:r>
            <a:r>
              <a:rPr lang="en-GB" sz="2400" dirty="0"/>
              <a:t> </a:t>
            </a:r>
            <a:r>
              <a:rPr lang="en-GB" sz="2100" dirty="0">
                <a:solidFill>
                  <a:srgbClr val="0070C0"/>
                </a:solidFill>
              </a:rPr>
              <a:t>What average effective pumping speed would be necessary for the Z-pole machine in order to have an average pressure lower than 1.0E-9 mbar?</a:t>
            </a:r>
          </a:p>
          <a:p>
            <a:pPr>
              <a:spcBef>
                <a:spcPts val="450"/>
              </a:spcBef>
            </a:pPr>
            <a:r>
              <a:rPr lang="en-GB" sz="1800" u="sng" dirty="0"/>
              <a:t>Photon flux</a:t>
            </a:r>
            <a:r>
              <a:rPr lang="en-GB" sz="1800" dirty="0"/>
              <a:t>: F (</a:t>
            </a:r>
            <a:r>
              <a:rPr lang="en-GB" sz="1800" dirty="0" err="1"/>
              <a:t>ph</a:t>
            </a:r>
            <a:r>
              <a:rPr lang="en-GB" sz="1800" dirty="0"/>
              <a:t>/s) = 8.08E+17 · E (GeV) · I (mA) = 5.34E+22 (</a:t>
            </a:r>
            <a:r>
              <a:rPr lang="en-GB" sz="1800" dirty="0" err="1"/>
              <a:t>ph</a:t>
            </a:r>
            <a:r>
              <a:rPr lang="en-GB" sz="1800" dirty="0"/>
              <a:t>/s)</a:t>
            </a:r>
          </a:p>
          <a:p>
            <a:pPr algn="l">
              <a:spcBef>
                <a:spcPts val="450"/>
              </a:spcBef>
            </a:pPr>
            <a:r>
              <a:rPr lang="en-GB" sz="1800" dirty="0"/>
              <a:t>If k=2.47E+19 (</a:t>
            </a:r>
            <a:r>
              <a:rPr lang="en-GB" sz="1800" dirty="0" err="1"/>
              <a:t>mol</a:t>
            </a:r>
            <a:r>
              <a:rPr lang="en-GB" sz="1800" dirty="0"/>
              <a:t>/mbar/</a:t>
            </a:r>
            <a:r>
              <a:rPr lang="en-GB" sz="1800" dirty="0" err="1"/>
              <a:t>liter</a:t>
            </a:r>
            <a:r>
              <a:rPr lang="en-GB" sz="1800" dirty="0"/>
              <a:t>), then the </a:t>
            </a:r>
            <a:r>
              <a:rPr lang="en-GB" sz="1800" u="sng" dirty="0"/>
              <a:t>gas load Q </a:t>
            </a:r>
            <a:r>
              <a:rPr lang="en-GB" sz="1800" dirty="0"/>
              <a:t>is:</a:t>
            </a:r>
          </a:p>
          <a:p>
            <a:pPr>
              <a:spcBef>
                <a:spcPts val="450"/>
              </a:spcBef>
            </a:pPr>
            <a:r>
              <a:rPr lang="en-GB" sz="1800" dirty="0"/>
              <a:t>Q (</a:t>
            </a:r>
            <a:r>
              <a:rPr lang="en-GB" sz="1800" dirty="0" err="1"/>
              <a:t>mbar·l</a:t>
            </a:r>
            <a:r>
              <a:rPr lang="en-GB" sz="1800" dirty="0"/>
              <a:t>/s) = F (</a:t>
            </a:r>
            <a:r>
              <a:rPr lang="en-GB" sz="1800" dirty="0" err="1"/>
              <a:t>ph</a:t>
            </a:r>
            <a:r>
              <a:rPr lang="en-GB" sz="1800" dirty="0"/>
              <a:t>/s) / k(</a:t>
            </a:r>
            <a:r>
              <a:rPr lang="en-GB" sz="1800" dirty="0" err="1"/>
              <a:t>mol</a:t>
            </a:r>
            <a:r>
              <a:rPr lang="en-GB" sz="1800" dirty="0"/>
              <a:t>/mbar/l) · </a:t>
            </a:r>
            <a:r>
              <a:rPr lang="en-GB" sz="1800" dirty="0">
                <a:latin typeface="Symbol" panose="05050102010706020507" pitchFamily="18" charset="2"/>
              </a:rPr>
              <a:t>h</a:t>
            </a:r>
            <a:r>
              <a:rPr lang="en-GB" sz="1800" dirty="0"/>
              <a:t>(</a:t>
            </a:r>
            <a:r>
              <a:rPr lang="en-GB" sz="1800" dirty="0" err="1"/>
              <a:t>mol</a:t>
            </a:r>
            <a:r>
              <a:rPr lang="en-GB" sz="1800" dirty="0"/>
              <a:t>/</a:t>
            </a:r>
            <a:r>
              <a:rPr lang="en-GB" sz="1800" dirty="0" err="1"/>
              <a:t>ph</a:t>
            </a:r>
            <a:r>
              <a:rPr lang="en-GB" sz="1800" dirty="0"/>
              <a:t>) </a:t>
            </a:r>
          </a:p>
          <a:p>
            <a:pPr algn="l">
              <a:spcBef>
                <a:spcPts val="450"/>
              </a:spcBef>
            </a:pPr>
            <a:r>
              <a:rPr lang="en-GB" sz="1800" dirty="0"/>
              <a:t>with</a:t>
            </a:r>
            <a:r>
              <a:rPr lang="en-GB" sz="1800" dirty="0">
                <a:latin typeface="Symbol" panose="05050102010706020507" pitchFamily="18" charset="2"/>
              </a:rPr>
              <a:t> h</a:t>
            </a:r>
            <a:r>
              <a:rPr lang="en-GB" sz="1800" dirty="0"/>
              <a:t>= </a:t>
            </a:r>
            <a:r>
              <a:rPr lang="en-GB" sz="1800" dirty="0" err="1"/>
              <a:t>photodesorption</a:t>
            </a:r>
            <a:r>
              <a:rPr lang="en-GB" sz="1800" dirty="0"/>
              <a:t> yield.</a:t>
            </a:r>
          </a:p>
          <a:p>
            <a:pPr marL="257175" indent="-257175" algn="l">
              <a:spcBef>
                <a:spcPts val="450"/>
              </a:spcBef>
              <a:buFont typeface="Wingdings" panose="05000000000000000000" pitchFamily="2" charset="2"/>
              <a:buChar char="à"/>
            </a:pPr>
            <a:r>
              <a:rPr lang="en-GB" sz="1800" u="sng" dirty="0"/>
              <a:t>Typically a machine is considered </a:t>
            </a:r>
            <a:r>
              <a:rPr lang="en-GB" sz="1800" i="1" u="sng" dirty="0"/>
              <a:t>vacuum conditioned </a:t>
            </a:r>
            <a:r>
              <a:rPr lang="en-GB" sz="1800" u="sng" dirty="0"/>
              <a:t>when </a:t>
            </a:r>
            <a:r>
              <a:rPr lang="en-GB" sz="1800" u="sng" dirty="0">
                <a:latin typeface="Symbol" panose="05050102010706020507" pitchFamily="18" charset="2"/>
              </a:rPr>
              <a:t>h </a:t>
            </a:r>
            <a:r>
              <a:rPr lang="en-GB" sz="1800" u="sng" dirty="0"/>
              <a:t>&lt; 1.0E-6 (</a:t>
            </a:r>
            <a:r>
              <a:rPr lang="en-GB" sz="1800" u="sng" dirty="0" err="1"/>
              <a:t>mol</a:t>
            </a:r>
            <a:r>
              <a:rPr lang="en-GB" sz="1800" u="sng" dirty="0"/>
              <a:t>/</a:t>
            </a:r>
            <a:r>
              <a:rPr lang="en-GB" sz="1800" u="sng" dirty="0" err="1"/>
              <a:t>ph</a:t>
            </a:r>
            <a:r>
              <a:rPr lang="en-GB" sz="1800" u="sng" dirty="0"/>
              <a:t>):</a:t>
            </a:r>
          </a:p>
          <a:p>
            <a:pPr>
              <a:spcBef>
                <a:spcPts val="450"/>
              </a:spcBef>
            </a:pPr>
            <a:r>
              <a:rPr lang="en-GB" sz="1800" dirty="0"/>
              <a:t>Q’ (</a:t>
            </a:r>
            <a:r>
              <a:rPr lang="en-GB" sz="1800" dirty="0" err="1"/>
              <a:t>mbar·l</a:t>
            </a:r>
            <a:r>
              <a:rPr lang="en-GB" sz="1800" dirty="0"/>
              <a:t>/s/m) = Q/ 2</a:t>
            </a:r>
            <a:r>
              <a:rPr lang="en-GB" sz="1800" dirty="0">
                <a:latin typeface="Symbol" panose="05050102010706020507" pitchFamily="18" charset="2"/>
              </a:rPr>
              <a:t>pr </a:t>
            </a:r>
            <a:r>
              <a:rPr lang="en-GB" sz="1800" dirty="0"/>
              <a:t>= 3.44E-8 (</a:t>
            </a:r>
            <a:r>
              <a:rPr lang="en-GB" sz="1800" dirty="0" err="1"/>
              <a:t>mbar·l</a:t>
            </a:r>
            <a:r>
              <a:rPr lang="en-GB" sz="1800" dirty="0"/>
              <a:t>/s/m)    </a:t>
            </a:r>
            <a:r>
              <a:rPr lang="en-GB" sz="1350" dirty="0"/>
              <a:t>(in the arcs, </a:t>
            </a:r>
            <a:r>
              <a:rPr lang="en-GB" sz="1350" dirty="0">
                <a:latin typeface="Symbol" panose="05050102010706020507" pitchFamily="18" charset="2"/>
              </a:rPr>
              <a:t>r</a:t>
            </a:r>
            <a:r>
              <a:rPr lang="en-GB" sz="1350" dirty="0"/>
              <a:t> ~10 km)</a:t>
            </a:r>
            <a:endParaRPr lang="en-GB" sz="1800" u="sng" dirty="0"/>
          </a:p>
          <a:p>
            <a:pPr>
              <a:spcBef>
                <a:spcPts val="450"/>
              </a:spcBef>
            </a:pPr>
            <a:r>
              <a:rPr lang="en-GB" sz="1800" dirty="0" err="1"/>
              <a:t>P</a:t>
            </a:r>
            <a:r>
              <a:rPr lang="en-GB" sz="1800" baseline="-25000" dirty="0" err="1"/>
              <a:t>avg</a:t>
            </a:r>
            <a:r>
              <a:rPr lang="en-GB" sz="1800" dirty="0"/>
              <a:t> (mbar) = Q’ (</a:t>
            </a:r>
            <a:r>
              <a:rPr lang="en-GB" sz="1800" dirty="0" err="1"/>
              <a:t>mbar·l</a:t>
            </a:r>
            <a:r>
              <a:rPr lang="en-GB" sz="1800" dirty="0"/>
              <a:t>/s/m) / </a:t>
            </a:r>
            <a:r>
              <a:rPr lang="en-GB" sz="1800" dirty="0" err="1"/>
              <a:t>S</a:t>
            </a:r>
            <a:r>
              <a:rPr lang="en-GB" sz="1800" baseline="-25000" dirty="0" err="1"/>
              <a:t>eff</a:t>
            </a:r>
            <a:r>
              <a:rPr lang="en-GB" sz="1800" dirty="0"/>
              <a:t> (l/s) · L(m)</a:t>
            </a:r>
          </a:p>
          <a:p>
            <a:pPr algn="l">
              <a:spcBef>
                <a:spcPts val="450"/>
              </a:spcBef>
            </a:pPr>
            <a:r>
              <a:rPr lang="en-GB" sz="1800" dirty="0"/>
              <a:t>Solving for for </a:t>
            </a:r>
            <a:r>
              <a:rPr lang="en-GB" sz="1800" dirty="0" err="1"/>
              <a:t>S</a:t>
            </a:r>
            <a:r>
              <a:rPr lang="en-GB" sz="1800" baseline="-25000" dirty="0" err="1"/>
              <a:t>eff</a:t>
            </a:r>
            <a:r>
              <a:rPr lang="en-GB" sz="1800" dirty="0"/>
              <a:t>, one gets: </a:t>
            </a:r>
            <a:r>
              <a:rPr lang="en-GB" sz="1800" dirty="0" err="1"/>
              <a:t>S</a:t>
            </a:r>
            <a:r>
              <a:rPr lang="en-GB" sz="1800" baseline="-25000" dirty="0" err="1"/>
              <a:t>eff</a:t>
            </a:r>
            <a:r>
              <a:rPr lang="en-GB" sz="1800" dirty="0"/>
              <a:t> (l/s) = 34.42 · L(m) </a:t>
            </a:r>
            <a:r>
              <a:rPr lang="en-GB" sz="1350" dirty="0"/>
              <a:t>(dotted line at 45 </a:t>
            </a:r>
            <a:r>
              <a:rPr lang="en-GB" sz="1350" dirty="0" err="1"/>
              <a:t>deg</a:t>
            </a:r>
            <a:r>
              <a:rPr lang="en-GB" sz="1350" dirty="0"/>
              <a:t> on previous plot)</a:t>
            </a:r>
          </a:p>
          <a:p>
            <a:pPr marL="257175" indent="-257175" algn="l">
              <a:spcBef>
                <a:spcPts val="450"/>
              </a:spcBef>
              <a:buFont typeface="Arial" panose="020B0604020202020204" pitchFamily="34" charset="0"/>
              <a:buChar char="•"/>
            </a:pPr>
            <a:r>
              <a:rPr lang="en-GB" sz="1800" dirty="0">
                <a:solidFill>
                  <a:srgbClr val="FF0000"/>
                </a:solidFill>
              </a:rPr>
              <a:t>This means that the Z-pole machine, due to its huge photon flux, would condition to </a:t>
            </a:r>
            <a:r>
              <a:rPr lang="en-GB" sz="1800" dirty="0" err="1">
                <a:solidFill>
                  <a:srgbClr val="FF0000"/>
                </a:solidFill>
              </a:rPr>
              <a:t>P</a:t>
            </a:r>
            <a:r>
              <a:rPr lang="en-GB" sz="1800" baseline="-25000" dirty="0" err="1">
                <a:solidFill>
                  <a:srgbClr val="FF0000"/>
                </a:solidFill>
              </a:rPr>
              <a:t>avg</a:t>
            </a:r>
            <a:r>
              <a:rPr lang="en-GB" sz="1800" dirty="0">
                <a:solidFill>
                  <a:srgbClr val="FF0000"/>
                </a:solidFill>
              </a:rPr>
              <a:t>&lt;1.0E-9 only if 200 ÷ 500 l/s pumps are placed at a distance &lt; 3 ÷ 4 m from each other;</a:t>
            </a:r>
          </a:p>
          <a:p>
            <a:pPr marL="257175" indent="-257175" algn="l">
              <a:spcBef>
                <a:spcPts val="450"/>
              </a:spcBef>
              <a:buFont typeface="Arial" panose="020B0604020202020204" pitchFamily="34" charset="0"/>
              <a:buChar char="•"/>
            </a:pPr>
            <a:r>
              <a:rPr lang="en-GB" sz="1800" dirty="0">
                <a:solidFill>
                  <a:srgbClr val="FF0000"/>
                </a:solidFill>
              </a:rPr>
              <a:t>This, in turn, would  mean that in the arcs </a:t>
            </a:r>
            <a:r>
              <a:rPr lang="en-GB" sz="1800" u="sng" dirty="0">
                <a:solidFill>
                  <a:srgbClr val="FF0000"/>
                </a:solidFill>
              </a:rPr>
              <a:t>one would need 19000 ÷ 25000 pumps/beam</a:t>
            </a:r>
            <a:r>
              <a:rPr lang="en-GB" sz="1800" dirty="0">
                <a:solidFill>
                  <a:srgbClr val="FF0000"/>
                </a:solidFill>
              </a:rPr>
              <a:t>;</a:t>
            </a:r>
          </a:p>
          <a:p>
            <a:pPr marL="257175" indent="-257175" algn="l">
              <a:spcBef>
                <a:spcPts val="450"/>
              </a:spcBef>
              <a:buFont typeface="Arial" panose="020B0604020202020204" pitchFamily="34" charset="0"/>
              <a:buChar char="•"/>
            </a:pPr>
            <a:r>
              <a:rPr lang="en-GB" sz="1800" dirty="0">
                <a:solidFill>
                  <a:srgbClr val="FF0000"/>
                </a:solidFill>
              </a:rPr>
              <a:t>Each lumped pump would in turn need pumping slots machined on the vacuum chamber: additional cost for machining, pumping plenum, flanges, cabling, etc... </a:t>
            </a:r>
          </a:p>
        </p:txBody>
      </p:sp>
      <p:sp>
        <p:nvSpPr>
          <p:cNvPr id="3" name="Slide Number Placeholder 2"/>
          <p:cNvSpPr>
            <a:spLocks noGrp="1"/>
          </p:cNvSpPr>
          <p:nvPr>
            <p:ph type="sldNum" sz="quarter" idx="12"/>
          </p:nvPr>
        </p:nvSpPr>
        <p:spPr/>
        <p:txBody>
          <a:bodyPr/>
          <a:lstStyle/>
          <a:p>
            <a:fld id="{E934D876-BC75-4BCC-B9DB-2BEF71236499}" type="slidenum">
              <a:rPr lang="en-GB" smtClean="0">
                <a:solidFill>
                  <a:prstClr val="black">
                    <a:tint val="75000"/>
                  </a:prstClr>
                </a:solidFill>
              </a:rPr>
              <a:pPr/>
              <a:t>44</a:t>
            </a:fld>
            <a:endParaRPr lang="en-GB" dirty="0">
              <a:solidFill>
                <a:prstClr val="black">
                  <a:tint val="75000"/>
                </a:prstClr>
              </a:solidFill>
            </a:endParaRPr>
          </a:p>
        </p:txBody>
      </p:sp>
      <p:sp>
        <p:nvSpPr>
          <p:cNvPr id="4" name="Rectangle 3"/>
          <p:cNvSpPr/>
          <p:nvPr/>
        </p:nvSpPr>
        <p:spPr>
          <a:xfrm>
            <a:off x="140390" y="140890"/>
            <a:ext cx="8813910" cy="461665"/>
          </a:xfrm>
          <a:prstGeom prst="rect">
            <a:avLst/>
          </a:prstGeom>
        </p:spPr>
        <p:txBody>
          <a:bodyPr wrap="square">
            <a:spAutoFit/>
          </a:bodyPr>
          <a:lstStyle/>
          <a:p>
            <a:pPr algn="ctr"/>
            <a:r>
              <a:rPr lang="en-US" sz="2400" dirty="0" smtClean="0">
                <a:solidFill>
                  <a:srgbClr val="FF0000"/>
                </a:solidFill>
              </a:rPr>
              <a:t>IR </a:t>
            </a:r>
            <a:r>
              <a:rPr lang="en-US" sz="2400" smtClean="0">
                <a:solidFill>
                  <a:srgbClr val="FF0000"/>
                </a:solidFill>
              </a:rPr>
              <a:t>Vacuum Concept (R</a:t>
            </a:r>
            <a:r>
              <a:rPr lang="en-US" sz="2400" dirty="0" smtClean="0">
                <a:solidFill>
                  <a:srgbClr val="FF0000"/>
                </a:solidFill>
              </a:rPr>
              <a:t>. </a:t>
            </a:r>
            <a:r>
              <a:rPr lang="en-US" sz="2400" dirty="0" err="1" smtClean="0">
                <a:solidFill>
                  <a:srgbClr val="FF0000"/>
                </a:solidFill>
              </a:rPr>
              <a:t>Kersevan</a:t>
            </a:r>
            <a:r>
              <a:rPr lang="en-US" sz="2400" dirty="0" smtClean="0">
                <a:solidFill>
                  <a:srgbClr val="FF0000"/>
                </a:solidFill>
              </a:rPr>
              <a:t>)</a:t>
            </a:r>
            <a:endParaRPr lang="en-US" sz="2400" dirty="0">
              <a:solidFill>
                <a:srgbClr val="FF0000"/>
              </a:solidFill>
            </a:endParaRPr>
          </a:p>
        </p:txBody>
      </p:sp>
    </p:spTree>
    <p:extLst>
      <p:ext uri="{BB962C8B-B14F-4D97-AF65-F5344CB8AC3E}">
        <p14:creationId xmlns:p14="http://schemas.microsoft.com/office/powerpoint/2010/main" val="188876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
                                            <p:txEl>
                                              <p:pRg st="10" end="10"/>
                                            </p:txEl>
                                          </p:spTgt>
                                        </p:tgtEl>
                                        <p:attrNameLst>
                                          <p:attrName>style.visibility</p:attrName>
                                        </p:attrNameLst>
                                      </p:cBhvr>
                                      <p:to>
                                        <p:strVal val="visible"/>
                                      </p:to>
                                    </p:set>
                                    <p:anim calcmode="lin" valueType="num">
                                      <p:cBhvr additive="base">
                                        <p:cTn id="6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
                                            <p:txEl>
                                              <p:pRg st="11" end="11"/>
                                            </p:txEl>
                                          </p:spTgt>
                                        </p:tgtEl>
                                        <p:attrNameLst>
                                          <p:attrName>style.visibility</p:attrName>
                                        </p:attrNameLst>
                                      </p:cBhvr>
                                      <p:to>
                                        <p:strVal val="visible"/>
                                      </p:to>
                                    </p:set>
                                    <p:anim calcmode="lin" valueType="num">
                                      <p:cBhvr additive="base">
                                        <p:cTn id="73"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25500"/>
            <a:ext cx="9144000" cy="5182207"/>
          </a:xfrm>
          <a:prstGeom prst="rect">
            <a:avLst/>
          </a:prstGeom>
        </p:spPr>
      </p:pic>
    </p:spTree>
    <p:extLst>
      <p:ext uri="{BB962C8B-B14F-4D97-AF65-F5344CB8AC3E}">
        <p14:creationId xmlns:p14="http://schemas.microsoft.com/office/powerpoint/2010/main" val="11213629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910943" cy="422559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114" y="3314581"/>
            <a:ext cx="4963886" cy="3543419"/>
          </a:xfrm>
          <a:prstGeom prst="rect">
            <a:avLst/>
          </a:prstGeom>
        </p:spPr>
      </p:pic>
      <p:sp>
        <p:nvSpPr>
          <p:cNvPr id="4" name="TextBox 3"/>
          <p:cNvSpPr txBox="1"/>
          <p:nvPr/>
        </p:nvSpPr>
        <p:spPr>
          <a:xfrm>
            <a:off x="6027372" y="185057"/>
            <a:ext cx="3073085" cy="646331"/>
          </a:xfrm>
          <a:prstGeom prst="rect">
            <a:avLst/>
          </a:prstGeom>
          <a:noFill/>
        </p:spPr>
        <p:txBody>
          <a:bodyPr wrap="none" rtlCol="0">
            <a:spAutoFit/>
          </a:bodyPr>
          <a:lstStyle/>
          <a:p>
            <a:r>
              <a:rPr lang="en-US" dirty="0" smtClean="0">
                <a:solidFill>
                  <a:srgbClr val="FF0000"/>
                </a:solidFill>
              </a:rPr>
              <a:t>Remote vacuum connection</a:t>
            </a:r>
          </a:p>
          <a:p>
            <a:r>
              <a:rPr lang="en-US" dirty="0" smtClean="0">
                <a:solidFill>
                  <a:srgbClr val="FF0000"/>
                </a:solidFill>
              </a:rPr>
              <a:t>at </a:t>
            </a:r>
            <a:r>
              <a:rPr lang="en-US" dirty="0" err="1" smtClean="0">
                <a:solidFill>
                  <a:srgbClr val="FF0000"/>
                </a:solidFill>
              </a:rPr>
              <a:t>Superkekb</a:t>
            </a:r>
            <a:r>
              <a:rPr lang="en-US" dirty="0" smtClean="0">
                <a:solidFill>
                  <a:srgbClr val="FF0000"/>
                </a:solidFill>
              </a:rPr>
              <a:t> </a:t>
            </a:r>
            <a:r>
              <a:rPr lang="en-US" dirty="0">
                <a:solidFill>
                  <a:srgbClr val="FF0000"/>
                </a:solidFill>
              </a:rPr>
              <a:t> </a:t>
            </a:r>
            <a:r>
              <a:rPr lang="en-US" dirty="0" smtClean="0">
                <a:solidFill>
                  <a:srgbClr val="FF0000"/>
                </a:solidFill>
              </a:rPr>
              <a:t>(</a:t>
            </a:r>
            <a:r>
              <a:rPr lang="en-US" dirty="0" err="1" smtClean="0">
                <a:solidFill>
                  <a:srgbClr val="FF0000"/>
                </a:solidFill>
              </a:rPr>
              <a:t>Karsten</a:t>
            </a:r>
            <a:r>
              <a:rPr lang="en-US" dirty="0" smtClean="0">
                <a:solidFill>
                  <a:srgbClr val="FF0000"/>
                </a:solidFill>
              </a:rPr>
              <a:t> </a:t>
            </a:r>
            <a:r>
              <a:rPr lang="en-US" dirty="0" err="1" smtClean="0">
                <a:solidFill>
                  <a:srgbClr val="FF0000"/>
                </a:solidFill>
              </a:rPr>
              <a:t>Gadow</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9395193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970"/>
            <a:ext cx="8229600" cy="1143000"/>
          </a:xfrm>
        </p:spPr>
        <p:txBody>
          <a:bodyPr>
            <a:normAutofit/>
          </a:bodyPr>
          <a:lstStyle/>
          <a:p>
            <a:r>
              <a:rPr lang="en-US" sz="3200" dirty="0" smtClean="0"/>
              <a:t>Concerns</a:t>
            </a:r>
            <a:endParaRPr lang="en-US" sz="3200" dirty="0"/>
          </a:p>
        </p:txBody>
      </p:sp>
      <p:sp>
        <p:nvSpPr>
          <p:cNvPr id="3" name="Content Placeholder 2"/>
          <p:cNvSpPr>
            <a:spLocks noGrp="1"/>
          </p:cNvSpPr>
          <p:nvPr>
            <p:ph idx="1"/>
          </p:nvPr>
        </p:nvSpPr>
        <p:spPr>
          <a:xfrm>
            <a:off x="348342" y="664030"/>
            <a:ext cx="8229600" cy="5606141"/>
          </a:xfrm>
        </p:spPr>
        <p:txBody>
          <a:bodyPr>
            <a:noAutofit/>
          </a:bodyPr>
          <a:lstStyle/>
          <a:p>
            <a:r>
              <a:rPr lang="en-US" sz="2000" b="1" dirty="0"/>
              <a:t>Assembly</a:t>
            </a:r>
          </a:p>
          <a:p>
            <a:pPr lvl="1"/>
            <a:r>
              <a:rPr lang="en-US" sz="1800" dirty="0">
                <a:solidFill>
                  <a:srgbClr val="0432FF"/>
                </a:solidFill>
              </a:rPr>
              <a:t>Remote vacuum connection (ala Belle II)?</a:t>
            </a:r>
          </a:p>
          <a:p>
            <a:pPr lvl="1"/>
            <a:r>
              <a:rPr lang="en-US" sz="1800" dirty="0">
                <a:solidFill>
                  <a:srgbClr val="0432FF"/>
                </a:solidFill>
              </a:rPr>
              <a:t>Bellows between Central chamber and cryostat chambers (at least 1-2 convolutions)</a:t>
            </a:r>
          </a:p>
          <a:p>
            <a:pPr lvl="1"/>
            <a:r>
              <a:rPr lang="en-US" sz="1800" dirty="0">
                <a:solidFill>
                  <a:srgbClr val="0432FF"/>
                </a:solidFill>
              </a:rPr>
              <a:t>Central chamber support</a:t>
            </a:r>
          </a:p>
          <a:p>
            <a:pPr lvl="1"/>
            <a:r>
              <a:rPr lang="en-US" sz="1800" dirty="0">
                <a:solidFill>
                  <a:srgbClr val="0432FF"/>
                </a:solidFill>
              </a:rPr>
              <a:t>Cable and cooling pipe space for central </a:t>
            </a:r>
            <a:r>
              <a:rPr lang="en-US" sz="1800" dirty="0" smtClean="0">
                <a:solidFill>
                  <a:srgbClr val="0432FF"/>
                </a:solidFill>
              </a:rPr>
              <a:t>detectors</a:t>
            </a:r>
          </a:p>
          <a:p>
            <a:r>
              <a:rPr lang="en-US" sz="2000" b="1" dirty="0"/>
              <a:t>Vibration control</a:t>
            </a:r>
          </a:p>
          <a:p>
            <a:r>
              <a:rPr lang="en-US" sz="2000" b="1" dirty="0"/>
              <a:t>Cryostat support</a:t>
            </a:r>
          </a:p>
          <a:p>
            <a:r>
              <a:rPr lang="en-US" sz="2000" b="1" dirty="0"/>
              <a:t>Magnetic forces</a:t>
            </a:r>
          </a:p>
          <a:p>
            <a:pPr lvl="1"/>
            <a:r>
              <a:rPr lang="en-US" sz="1800" dirty="0">
                <a:solidFill>
                  <a:srgbClr val="0432FF"/>
                </a:solidFill>
              </a:rPr>
              <a:t>Anti-solenoids have strong expulsion forces?</a:t>
            </a:r>
          </a:p>
          <a:p>
            <a:pPr lvl="1"/>
            <a:r>
              <a:rPr lang="en-US" sz="1800" dirty="0">
                <a:solidFill>
                  <a:srgbClr val="0432FF"/>
                </a:solidFill>
              </a:rPr>
              <a:t>Compensating solenoids have strong expulsion force near detector field </a:t>
            </a:r>
            <a:r>
              <a:rPr lang="en-US" sz="1800" dirty="0" smtClean="0">
                <a:solidFill>
                  <a:srgbClr val="0432FF"/>
                </a:solidFill>
              </a:rPr>
              <a:t>edge</a:t>
            </a:r>
          </a:p>
          <a:p>
            <a:r>
              <a:rPr lang="en-US" sz="2000" b="1" dirty="0"/>
              <a:t>Overlapping Z space</a:t>
            </a:r>
          </a:p>
          <a:p>
            <a:pPr lvl="1"/>
            <a:r>
              <a:rPr lang="en-US" sz="1800" dirty="0" err="1">
                <a:solidFill>
                  <a:srgbClr val="0432FF"/>
                </a:solidFill>
              </a:rPr>
              <a:t>LumiCal</a:t>
            </a:r>
            <a:endParaRPr lang="en-US" sz="1800" dirty="0">
              <a:solidFill>
                <a:srgbClr val="0432FF"/>
              </a:solidFill>
            </a:endParaRPr>
          </a:p>
          <a:p>
            <a:pPr lvl="1"/>
            <a:r>
              <a:rPr lang="en-US" sz="1800" dirty="0">
                <a:solidFill>
                  <a:srgbClr val="0432FF"/>
                </a:solidFill>
              </a:rPr>
              <a:t>Cryostat</a:t>
            </a:r>
          </a:p>
          <a:p>
            <a:pPr lvl="1"/>
            <a:r>
              <a:rPr lang="en-US" sz="1800" dirty="0">
                <a:solidFill>
                  <a:srgbClr val="0432FF"/>
                </a:solidFill>
              </a:rPr>
              <a:t>Remote vacuum assembly</a:t>
            </a:r>
          </a:p>
          <a:p>
            <a:pPr lvl="1"/>
            <a:r>
              <a:rPr lang="en-US" sz="1800" dirty="0">
                <a:solidFill>
                  <a:srgbClr val="0432FF"/>
                </a:solidFill>
              </a:rPr>
              <a:t>NEG pump</a:t>
            </a:r>
          </a:p>
          <a:p>
            <a:pPr lvl="1"/>
            <a:r>
              <a:rPr lang="en-US" sz="1800" dirty="0">
                <a:solidFill>
                  <a:srgbClr val="0432FF"/>
                </a:solidFill>
              </a:rPr>
              <a:t>HOM absorbers</a:t>
            </a:r>
          </a:p>
          <a:p>
            <a:pPr lvl="1"/>
            <a:r>
              <a:rPr lang="en-US" sz="1800" dirty="0">
                <a:solidFill>
                  <a:srgbClr val="0432FF"/>
                </a:solidFill>
              </a:rPr>
              <a:t>Shielding</a:t>
            </a:r>
          </a:p>
          <a:p>
            <a:pPr lvl="1"/>
            <a:endParaRPr lang="en-US" sz="2000" dirty="0"/>
          </a:p>
          <a:p>
            <a:pPr lvl="1"/>
            <a:endParaRPr lang="en-US" sz="2000" dirty="0"/>
          </a:p>
          <a:p>
            <a:pPr lvl="1"/>
            <a:endParaRPr lang="en-US" sz="2000" dirty="0"/>
          </a:p>
          <a:p>
            <a:endParaRPr lang="en-US" sz="2000" dirty="0"/>
          </a:p>
        </p:txBody>
      </p:sp>
    </p:spTree>
    <p:extLst>
      <p:ext uri="{BB962C8B-B14F-4D97-AF65-F5344CB8AC3E}">
        <p14:creationId xmlns:p14="http://schemas.microsoft.com/office/powerpoint/2010/main" val="6291525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a:bodyPr>
          <a:lstStyle/>
          <a:p>
            <a:r>
              <a:rPr lang="en-US" dirty="0" smtClean="0"/>
              <a:t>The IR design has been relatively stable</a:t>
            </a:r>
          </a:p>
          <a:p>
            <a:r>
              <a:rPr lang="en-US" dirty="0" smtClean="0"/>
              <a:t>But now engineering concerns are coming into play</a:t>
            </a:r>
          </a:p>
          <a:p>
            <a:r>
              <a:rPr lang="en-US" dirty="0" smtClean="0"/>
              <a:t>These may force a reevaluation of the IR design</a:t>
            </a:r>
          </a:p>
          <a:p>
            <a:r>
              <a:rPr lang="en-US" dirty="0" smtClean="0"/>
              <a:t>We need space for bellows and vacuum connections and possibly supports</a:t>
            </a:r>
          </a:p>
          <a:p>
            <a:pPr lvl="1"/>
            <a:r>
              <a:rPr lang="en-US" dirty="0" smtClean="0"/>
              <a:t>Move the FF quads back?</a:t>
            </a:r>
          </a:p>
          <a:p>
            <a:pPr lvl="1"/>
            <a:r>
              <a:rPr lang="en-US" dirty="0" smtClean="0"/>
              <a:t>Shorten the anti-solenoid?</a:t>
            </a:r>
          </a:p>
          <a:p>
            <a:pPr lvl="1"/>
            <a:r>
              <a:rPr lang="en-US" dirty="0" smtClean="0"/>
              <a:t>Move the </a:t>
            </a:r>
            <a:r>
              <a:rPr lang="en-US" dirty="0" err="1" smtClean="0"/>
              <a:t>Lumi</a:t>
            </a:r>
            <a:r>
              <a:rPr lang="en-US" dirty="0" smtClean="0"/>
              <a:t>-Cal forward?</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2E1B8C71-9A8B-4A8B-92B7-5828D26571B9}" type="slidenum">
              <a:rPr lang="en-US" smtClean="0">
                <a:solidFill>
                  <a:prstClr val="black">
                    <a:tint val="75000"/>
                  </a:prstClr>
                </a:solidFill>
              </a:rPr>
              <a:pPr/>
              <a:t>48</a:t>
            </a:fld>
            <a:endParaRPr lang="en-US" dirty="0">
              <a:solidFill>
                <a:prstClr val="black">
                  <a:tint val="75000"/>
                </a:prstClr>
              </a:solidFill>
            </a:endParaRPr>
          </a:p>
        </p:txBody>
      </p:sp>
    </p:spTree>
    <p:extLst>
      <p:ext uri="{BB962C8B-B14F-4D97-AF65-F5344CB8AC3E}">
        <p14:creationId xmlns:p14="http://schemas.microsoft.com/office/powerpoint/2010/main" val="15556484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next steps</a:t>
            </a:r>
            <a:endParaRPr lang="en-US" dirty="0"/>
          </a:p>
        </p:txBody>
      </p:sp>
      <p:sp>
        <p:nvSpPr>
          <p:cNvPr id="3" name="Content Placeholder 2"/>
          <p:cNvSpPr>
            <a:spLocks noGrp="1"/>
          </p:cNvSpPr>
          <p:nvPr>
            <p:ph idx="1"/>
          </p:nvPr>
        </p:nvSpPr>
        <p:spPr>
          <a:xfrm>
            <a:off x="329609" y="1149772"/>
            <a:ext cx="8484781" cy="4565228"/>
          </a:xfrm>
        </p:spPr>
        <p:txBody>
          <a:bodyPr>
            <a:noAutofit/>
          </a:bodyPr>
          <a:lstStyle/>
          <a:p>
            <a:r>
              <a:rPr lang="en-GB" sz="2400" b="1" dirty="0" smtClean="0">
                <a:solidFill>
                  <a:srgbClr val="FF0000"/>
                </a:solidFill>
              </a:rPr>
              <a:t>3d mechanical design, assembly concept</a:t>
            </a:r>
          </a:p>
          <a:p>
            <a:endParaRPr lang="en-GB" sz="2400" b="1" dirty="0" smtClean="0">
              <a:solidFill>
                <a:srgbClr val="FF0000"/>
              </a:solidFill>
            </a:endParaRPr>
          </a:p>
          <a:p>
            <a:endParaRPr lang="en-GB" sz="2400" b="1" dirty="0" smtClean="0">
              <a:solidFill>
                <a:srgbClr val="FF0000"/>
              </a:solidFill>
            </a:endParaRPr>
          </a:p>
          <a:p>
            <a:r>
              <a:rPr lang="en-GB" sz="2400" dirty="0" smtClean="0"/>
              <a:t>3D </a:t>
            </a:r>
            <a:r>
              <a:rPr lang="en-GB" sz="2400" dirty="0"/>
              <a:t>simulation of the magnetic fields and magnetic forces in MDI </a:t>
            </a:r>
            <a:r>
              <a:rPr lang="en-GB" sz="2400" dirty="0" smtClean="0"/>
              <a:t>area to optimize design.</a:t>
            </a:r>
          </a:p>
          <a:p>
            <a:r>
              <a:rPr lang="en-GB" sz="2400" dirty="0" smtClean="0"/>
              <a:t>With a design that includes BPMs, bellows, flanges, a more realistic wake field calculation will be possible.</a:t>
            </a:r>
          </a:p>
          <a:p>
            <a:r>
              <a:rPr lang="en-GB" sz="2400" dirty="0" smtClean="0"/>
              <a:t>Stabilisation issues are being addressed</a:t>
            </a:r>
          </a:p>
          <a:p>
            <a:r>
              <a:rPr lang="en-GB" sz="2400" dirty="0" smtClean="0"/>
              <a:t>Alignments </a:t>
            </a:r>
            <a:r>
              <a:rPr lang="en-US" sz="2400" dirty="0"/>
              <a:t>Alignment and mechanical </a:t>
            </a:r>
            <a:r>
              <a:rPr lang="en-US" sz="2400" dirty="0" smtClean="0"/>
              <a:t>tolerances</a:t>
            </a:r>
            <a:endParaRPr lang="en-US" sz="2400" dirty="0"/>
          </a:p>
        </p:txBody>
      </p:sp>
    </p:spTree>
    <p:extLst>
      <p:ext uri="{BB962C8B-B14F-4D97-AF65-F5344CB8AC3E}">
        <p14:creationId xmlns:p14="http://schemas.microsoft.com/office/powerpoint/2010/main" val="714230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E1B8C71-9A8B-4A8B-92B7-5828D26571B9}" type="slidenum">
              <a:rPr lang="en-US" smtClean="0">
                <a:solidFill>
                  <a:prstClr val="black">
                    <a:tint val="75000"/>
                  </a:prstClr>
                </a:solidFill>
              </a:rPr>
              <a:pPr/>
              <a:t>5</a:t>
            </a:fld>
            <a:endParaRPr lang="en-US" dirty="0">
              <a:solidFill>
                <a:prstClr val="black">
                  <a:tint val="75000"/>
                </a:prst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91" y="685799"/>
            <a:ext cx="8316048" cy="6156036"/>
          </a:xfrm>
          <a:prstGeom prst="rect">
            <a:avLst/>
          </a:prstGeom>
        </p:spPr>
      </p:pic>
      <p:sp>
        <p:nvSpPr>
          <p:cNvPr id="13" name="Title 1"/>
          <p:cNvSpPr txBox="1">
            <a:spLocks/>
          </p:cNvSpPr>
          <p:nvPr/>
        </p:nvSpPr>
        <p:spPr>
          <a:xfrm>
            <a:off x="457200" y="6771"/>
            <a:ext cx="8229600" cy="1143000"/>
          </a:xfrm>
          <a:prstGeom prst="rect">
            <a:avLst/>
          </a:prstGeom>
        </p:spPr>
        <p:txBody>
          <a:bodyPr vert="horz" lIns="91440" tIns="45720" rIns="91440" bIns="45720" rtlCol="0" anchor="ctr">
            <a:normAutofit/>
          </a:bodyPr>
          <a:lstStyle>
            <a:lvl1pPr algn="ctr" defTabSz="457178" rtl="0" eaLnBrk="1" latinLnBrk="0" hangingPunct="1">
              <a:spcBef>
                <a:spcPct val="0"/>
              </a:spcBef>
              <a:buNone/>
              <a:defRPr sz="3600" kern="1200">
                <a:solidFill>
                  <a:srgbClr val="FF0000"/>
                </a:solidFill>
                <a:latin typeface="+mj-lt"/>
                <a:ea typeface="+mj-ea"/>
                <a:cs typeface="+mj-cs"/>
              </a:defRPr>
            </a:lvl1pPr>
          </a:lstStyle>
          <a:p>
            <a:r>
              <a:rPr lang="en-US" smtClean="0"/>
              <a:t>Interaction Region Beam Pipe</a:t>
            </a:r>
            <a:endParaRPr lang="en-US" dirty="0"/>
          </a:p>
        </p:txBody>
      </p:sp>
    </p:spTree>
    <p:extLst>
      <p:ext uri="{BB962C8B-B14F-4D97-AF65-F5344CB8AC3E}">
        <p14:creationId xmlns:p14="http://schemas.microsoft.com/office/powerpoint/2010/main" val="9812937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4249" y="2715842"/>
            <a:ext cx="8229600" cy="857250"/>
          </a:xfrm>
        </p:spPr>
        <p:txBody>
          <a:bodyPr/>
          <a:lstStyle/>
          <a:p>
            <a:r>
              <a:rPr lang="en-US" smtClean="0"/>
              <a:t>Back-up</a:t>
            </a:r>
            <a:endParaRPr lang="en-US"/>
          </a:p>
        </p:txBody>
      </p:sp>
    </p:spTree>
    <p:extLst>
      <p:ext uri="{BB962C8B-B14F-4D97-AF65-F5344CB8AC3E}">
        <p14:creationId xmlns:p14="http://schemas.microsoft.com/office/powerpoint/2010/main" val="7038453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28023"/>
            <a:ext cx="6457452" cy="4699880"/>
          </a:xfrm>
          <a:prstGeom prst="rect">
            <a:avLst/>
          </a:prstGeom>
        </p:spPr>
      </p:pic>
      <p:sp>
        <p:nvSpPr>
          <p:cNvPr id="2" name="Title 1"/>
          <p:cNvSpPr>
            <a:spLocks noGrp="1"/>
          </p:cNvSpPr>
          <p:nvPr>
            <p:ph type="title"/>
          </p:nvPr>
        </p:nvSpPr>
        <p:spPr/>
        <p:txBody>
          <a:bodyPr/>
          <a:lstStyle/>
          <a:p>
            <a:r>
              <a:rPr lang="en-US" dirty="0" smtClean="0">
                <a:cs typeface="Calibri"/>
              </a:rPr>
              <a:t>Geant4 detector modeling</a:t>
            </a:r>
            <a:endParaRPr lang="en-US" dirty="0">
              <a:cs typeface="Calibri"/>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93252" y="2631405"/>
            <a:ext cx="3312631" cy="2613069"/>
          </a:xfrm>
        </p:spPr>
      </p:pic>
      <p:sp>
        <p:nvSpPr>
          <p:cNvPr id="7" name="TextBox 6"/>
          <p:cNvSpPr txBox="1"/>
          <p:nvPr/>
        </p:nvSpPr>
        <p:spPr>
          <a:xfrm>
            <a:off x="142539" y="5543237"/>
            <a:ext cx="5988178" cy="369332"/>
          </a:xfrm>
          <a:prstGeom prst="rect">
            <a:avLst/>
          </a:prstGeom>
          <a:noFill/>
        </p:spPr>
        <p:txBody>
          <a:bodyPr wrap="none" rtlCol="0">
            <a:spAutoFit/>
          </a:bodyPr>
          <a:lstStyle/>
          <a:p>
            <a:r>
              <a:rPr lang="en-US" dirty="0"/>
              <a:t>modified CLIC detector model with B=2T and FCC-</a:t>
            </a:r>
            <a:r>
              <a:rPr lang="en-US" dirty="0" err="1"/>
              <a:t>ee</a:t>
            </a:r>
            <a:r>
              <a:rPr lang="en-US" dirty="0"/>
              <a:t> IR design</a:t>
            </a:r>
          </a:p>
        </p:txBody>
      </p:sp>
    </p:spTree>
    <p:extLst>
      <p:ext uri="{BB962C8B-B14F-4D97-AF65-F5344CB8AC3E}">
        <p14:creationId xmlns:p14="http://schemas.microsoft.com/office/powerpoint/2010/main" val="20460097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view behind LumiCal</a:t>
            </a:r>
            <a:endParaRPr lang="en-US" dirty="0"/>
          </a:p>
        </p:txBody>
      </p:sp>
      <p:sp>
        <p:nvSpPr>
          <p:cNvPr id="4" name="Slide Number Placeholder 3"/>
          <p:cNvSpPr>
            <a:spLocks noGrp="1"/>
          </p:cNvSpPr>
          <p:nvPr>
            <p:ph type="sldNum" sz="quarter" idx="12"/>
          </p:nvPr>
        </p:nvSpPr>
        <p:spPr/>
        <p:txBody>
          <a:bodyPr/>
          <a:lstStyle/>
          <a:p>
            <a:fld id="{2E1B8C71-9A8B-4A8B-92B7-5828D26571B9}" type="slidenum">
              <a:rPr lang="en-US" smtClean="0"/>
              <a:t>52</a:t>
            </a:fld>
            <a:endParaRPr lang="en-US" dirty="0"/>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1" y="1372272"/>
            <a:ext cx="5006925" cy="4629150"/>
          </a:xfrm>
          <a:prstGeom prst="rect">
            <a:avLst/>
          </a:prstGeom>
        </p:spPr>
      </p:pic>
      <p:sp>
        <p:nvSpPr>
          <p:cNvPr id="18" name="TextBox 17"/>
          <p:cNvSpPr txBox="1"/>
          <p:nvPr/>
        </p:nvSpPr>
        <p:spPr>
          <a:xfrm>
            <a:off x="6324600" y="2133600"/>
            <a:ext cx="2667000" cy="2308324"/>
          </a:xfrm>
          <a:prstGeom prst="rect">
            <a:avLst/>
          </a:prstGeom>
          <a:noFill/>
          <a:ln w="28575">
            <a:solidFill>
              <a:srgbClr val="FF0000"/>
            </a:solidFill>
          </a:ln>
        </p:spPr>
        <p:txBody>
          <a:bodyPr wrap="square" rtlCol="0">
            <a:spAutoFit/>
          </a:bodyPr>
          <a:lstStyle/>
          <a:p>
            <a:r>
              <a:rPr lang="en-US" sz="2400" b="1" dirty="0">
                <a:solidFill>
                  <a:srgbClr val="0070C0"/>
                </a:solidFill>
              </a:rPr>
              <a:t>Shielding is not shown but we should be able to fit in at least 1 cm of a high Z material (Pb, W, Ta)</a:t>
            </a:r>
          </a:p>
        </p:txBody>
      </p:sp>
    </p:spTree>
    <p:extLst>
      <p:ext uri="{BB962C8B-B14F-4D97-AF65-F5344CB8AC3E}">
        <p14:creationId xmlns:p14="http://schemas.microsoft.com/office/powerpoint/2010/main" val="11882243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idx="1"/>
          </p:nvPr>
        </p:nvSpPr>
        <p:spPr>
          <a:xfrm>
            <a:off x="76200" y="1600200"/>
            <a:ext cx="8991600" cy="3657600"/>
          </a:xfrm>
        </p:spPr>
        <p:txBody>
          <a:bodyPr>
            <a:normAutofit fontScale="70000" lnSpcReduction="20000"/>
          </a:bodyPr>
          <a:lstStyle/>
          <a:p>
            <a:r>
              <a:rPr lang="en-US" dirty="0" smtClean="0"/>
              <a:t>Central beam pipe has 3 cm dia.</a:t>
            </a:r>
          </a:p>
          <a:p>
            <a:r>
              <a:rPr lang="en-US" dirty="0" smtClean="0"/>
              <a:t>Entering and exiting beam pipe through Q1 (3cm dia.)</a:t>
            </a:r>
          </a:p>
          <a:p>
            <a:r>
              <a:rPr lang="en-US" dirty="0" smtClean="0"/>
              <a:t>Be from about +/-80 cm to accommodate LumiCal</a:t>
            </a:r>
          </a:p>
          <a:p>
            <a:r>
              <a:rPr lang="en-US" dirty="0" smtClean="0"/>
              <a:t>Pipe size increases to 4cm dia. in Q2</a:t>
            </a:r>
          </a:p>
          <a:p>
            <a:r>
              <a:rPr lang="en-US" dirty="0" smtClean="0"/>
              <a:t>Size outside Q2 is currently 6 cm dia.</a:t>
            </a:r>
          </a:p>
          <a:p>
            <a:r>
              <a:rPr lang="en-US" dirty="0" smtClean="0"/>
              <a:t>Mask tips </a:t>
            </a:r>
            <a:r>
              <a:rPr lang="en-US" dirty="0" smtClean="0">
                <a:sym typeface="Symbol"/>
              </a:rPr>
              <a:t>+/-</a:t>
            </a:r>
            <a:r>
              <a:rPr lang="en-US" dirty="0" smtClean="0"/>
              <a:t>12 mm radius at +/-2.1 m and +/-5.44 m</a:t>
            </a:r>
          </a:p>
          <a:p>
            <a:r>
              <a:rPr lang="en-US" dirty="0" smtClean="0"/>
              <a:t>Mask tips +/-18 mm radius at +/- 8.27 m </a:t>
            </a:r>
          </a:p>
          <a:p>
            <a:pPr lvl="1"/>
            <a:r>
              <a:rPr lang="en-US" dirty="0" smtClean="0"/>
              <a:t>Allows for possibility of cold bore magnets (shields quad beam pipes)</a:t>
            </a:r>
          </a:p>
          <a:p>
            <a:pPr lvl="1"/>
            <a:r>
              <a:rPr lang="en-US" dirty="0" smtClean="0"/>
              <a:t>Need to remove 43 W of SR power between Q1 and Q2 on upstream side</a:t>
            </a:r>
          </a:p>
          <a:p>
            <a:pPr lvl="1"/>
            <a:r>
              <a:rPr lang="en-US" dirty="0" smtClean="0"/>
              <a:t>Current IR design is for warm bores</a:t>
            </a:r>
          </a:p>
          <a:p>
            <a:endParaRPr lang="en-US" dirty="0"/>
          </a:p>
        </p:txBody>
      </p:sp>
      <p:sp>
        <p:nvSpPr>
          <p:cNvPr id="4" name="Slide Number Placeholder 3"/>
          <p:cNvSpPr>
            <a:spLocks noGrp="1"/>
          </p:cNvSpPr>
          <p:nvPr>
            <p:ph type="sldNum" sz="quarter" idx="12"/>
          </p:nvPr>
        </p:nvSpPr>
        <p:spPr/>
        <p:txBody>
          <a:bodyPr/>
          <a:lstStyle/>
          <a:p>
            <a:fld id="{2E1B8C71-9A8B-4A8B-92B7-5828D26571B9}" type="slidenum">
              <a:rPr lang="en-US" smtClean="0">
                <a:solidFill>
                  <a:prstClr val="black">
                    <a:tint val="75000"/>
                  </a:prstClr>
                </a:solidFill>
              </a:rPr>
              <a:pPr/>
              <a:t>53</a:t>
            </a:fld>
            <a:endParaRPr lang="en-US" dirty="0">
              <a:solidFill>
                <a:prstClr val="black">
                  <a:tint val="75000"/>
                </a:prstClr>
              </a:solidFill>
            </a:endParaRPr>
          </a:p>
        </p:txBody>
      </p:sp>
      <p:sp>
        <p:nvSpPr>
          <p:cNvPr id="5" name="TextBox 4"/>
          <p:cNvSpPr txBox="1"/>
          <p:nvPr/>
        </p:nvSpPr>
        <p:spPr>
          <a:xfrm>
            <a:off x="6796216" y="3244334"/>
            <a:ext cx="2178738" cy="369332"/>
          </a:xfrm>
          <a:prstGeom prst="rect">
            <a:avLst/>
          </a:prstGeom>
          <a:noFill/>
        </p:spPr>
        <p:txBody>
          <a:bodyPr wrap="none" rtlCol="0">
            <a:spAutoFit/>
          </a:bodyPr>
          <a:lstStyle/>
          <a:p>
            <a:r>
              <a:rPr lang="en-US">
                <a:solidFill>
                  <a:prstClr val="black"/>
                </a:solidFill>
              </a:rPr>
              <a:t>Horizontal plane only</a:t>
            </a:r>
            <a:endParaRPr lang="en-US" dirty="0">
              <a:solidFill>
                <a:prstClr val="black"/>
              </a:solidFill>
            </a:endParaRPr>
          </a:p>
        </p:txBody>
      </p:sp>
      <p:sp>
        <p:nvSpPr>
          <p:cNvPr id="6" name="TextBox 5"/>
          <p:cNvSpPr txBox="1"/>
          <p:nvPr/>
        </p:nvSpPr>
        <p:spPr>
          <a:xfrm>
            <a:off x="6796216" y="3545015"/>
            <a:ext cx="2178738" cy="369332"/>
          </a:xfrm>
          <a:prstGeom prst="rect">
            <a:avLst/>
          </a:prstGeom>
          <a:noFill/>
        </p:spPr>
        <p:txBody>
          <a:bodyPr wrap="none" rtlCol="0">
            <a:spAutoFit/>
          </a:bodyPr>
          <a:lstStyle/>
          <a:p>
            <a:r>
              <a:rPr lang="en-US">
                <a:solidFill>
                  <a:prstClr val="black"/>
                </a:solidFill>
              </a:rPr>
              <a:t>Horizontal plane only</a:t>
            </a:r>
            <a:endParaRPr lang="en-US" dirty="0">
              <a:solidFill>
                <a:prstClr val="black"/>
              </a:solidFill>
            </a:endParaRPr>
          </a:p>
        </p:txBody>
      </p:sp>
    </p:spTree>
    <p:extLst>
      <p:ext uri="{BB962C8B-B14F-4D97-AF65-F5344CB8AC3E}">
        <p14:creationId xmlns:p14="http://schemas.microsoft.com/office/powerpoint/2010/main" val="674945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59EB8C55-40F2-42AD-A5D4-FBC5B6BFA994}" type="slidenum">
              <a:rPr lang="en-US" altLang="ru-RU"/>
              <a:pPr/>
              <a:t>54</a:t>
            </a:fld>
            <a:endParaRPr lang="en-US" altLang="ru-RU"/>
          </a:p>
        </p:txBody>
      </p:sp>
      <p:sp>
        <p:nvSpPr>
          <p:cNvPr id="62466" name="Rectangle 2"/>
          <p:cNvSpPr>
            <a:spLocks noGrp="1" noChangeArrowheads="1"/>
          </p:cNvSpPr>
          <p:nvPr>
            <p:ph type="title" idx="4294967295"/>
          </p:nvPr>
        </p:nvSpPr>
        <p:spPr>
          <a:xfrm>
            <a:off x="3407975" y="922628"/>
            <a:ext cx="2232837" cy="839788"/>
          </a:xfrm>
        </p:spPr>
        <p:txBody>
          <a:bodyPr>
            <a:normAutofit/>
          </a:bodyPr>
          <a:lstStyle/>
          <a:p>
            <a:pPr eaLnBrk="1" hangingPunct="1"/>
            <a:r>
              <a:rPr lang="en-US" altLang="ru-RU" sz="2400" dirty="0" smtClean="0">
                <a:solidFill>
                  <a:srgbClr val="FF0000"/>
                </a:solidFill>
              </a:rPr>
              <a:t>Task</a:t>
            </a:r>
            <a:endParaRPr lang="ru-RU" altLang="ru-RU" sz="2400" dirty="0" smtClean="0">
              <a:solidFill>
                <a:srgbClr val="FF0000"/>
              </a:solidFill>
            </a:endParaRPr>
          </a:p>
        </p:txBody>
      </p:sp>
      <mc:AlternateContent xmlns:mc="http://schemas.openxmlformats.org/markup-compatibility/2006" xmlns:a14="http://schemas.microsoft.com/office/drawing/2010/main">
        <mc:Choice Requires="a14">
          <p:sp>
            <p:nvSpPr>
              <p:cNvPr id="62467" name="Rectangle 3"/>
              <p:cNvSpPr>
                <a:spLocks noGrp="1" noChangeArrowheads="1"/>
              </p:cNvSpPr>
              <p:nvPr>
                <p:ph type="body" idx="4294967295"/>
              </p:nvPr>
            </p:nvSpPr>
            <p:spPr>
              <a:xfrm>
                <a:off x="334963" y="1652363"/>
                <a:ext cx="8351837" cy="4895850"/>
              </a:xfrm>
            </p:spPr>
            <p:txBody>
              <a:bodyPr/>
              <a:lstStyle/>
              <a:p>
                <a:pPr algn="just" eaLnBrk="1" hangingPunct="1">
                  <a:lnSpc>
                    <a:spcPct val="120000"/>
                  </a:lnSpc>
                </a:pPr>
                <a:r>
                  <a:rPr lang="en-US" altLang="ru-RU" sz="2000" dirty="0" smtClean="0"/>
                  <a:t>FF Quads misalignments (QC1_1- QC1_3, QC2_1,QC2_2) :</a:t>
                </a:r>
              </a:p>
              <a:p>
                <a:pPr lvl="1" algn="just" eaLnBrk="1" hangingPunct="1">
                  <a:lnSpc>
                    <a:spcPct val="120000"/>
                  </a:lnSpc>
                </a:pPr>
                <a:r>
                  <a:rPr lang="en-US" altLang="ru-RU" sz="1800" dirty="0" smtClean="0"/>
                  <a:t>Geodesy: transverse shift of FF </a:t>
                </a:r>
                <a:r>
                  <a:rPr lang="en-US" altLang="ru-RU" sz="1800" dirty="0"/>
                  <a:t>q</a:t>
                </a:r>
                <a:r>
                  <a:rPr lang="en-US" altLang="ru-RU" sz="1800" dirty="0" smtClean="0"/>
                  <a:t>uads</a:t>
                </a:r>
                <a:r>
                  <a:rPr lang="ru-RU" altLang="ru-RU" sz="1800" dirty="0" smtClean="0"/>
                  <a:t> </a:t>
                </a:r>
                <a:r>
                  <a:rPr lang="en-US" altLang="ru-RU" sz="1800" dirty="0" smtClean="0"/>
                  <a:t>with </a:t>
                </a:r>
                <a14:m>
                  <m:oMath xmlns:m="http://schemas.openxmlformats.org/officeDocument/2006/math">
                    <m:sSub>
                      <m:sSubPr>
                        <m:ctrlPr>
                          <a:rPr lang="en-US" altLang="ru-RU" sz="1800" b="0" i="1" smtClean="0">
                            <a:latin typeface="Cambria Math" charset="0"/>
                          </a:rPr>
                        </m:ctrlPr>
                      </m:sSubPr>
                      <m:e>
                        <m:r>
                          <a:rPr lang="en-US" altLang="ru-RU" sz="1800" b="0" i="1" smtClean="0">
                            <a:latin typeface="Cambria Math" panose="02040503050406030204" pitchFamily="18" charset="0"/>
                          </a:rPr>
                          <m:t>𝜎</m:t>
                        </m:r>
                      </m:e>
                      <m:sub>
                        <m:r>
                          <a:rPr lang="en-US" altLang="ru-RU" sz="1800" b="0" i="1" smtClean="0">
                            <a:latin typeface="Cambria Math" panose="02040503050406030204" pitchFamily="18" charset="0"/>
                          </a:rPr>
                          <m:t>𝑥</m:t>
                        </m:r>
                        <m:r>
                          <a:rPr lang="en-US" altLang="ru-RU" sz="1800" b="0" i="1" smtClean="0">
                            <a:latin typeface="Cambria Math" panose="02040503050406030204" pitchFamily="18" charset="0"/>
                          </a:rPr>
                          <m:t>,</m:t>
                        </m:r>
                        <m:r>
                          <a:rPr lang="en-US" altLang="ru-RU" sz="1800" b="0" i="1" smtClean="0">
                            <a:latin typeface="Cambria Math" panose="02040503050406030204" pitchFamily="18" charset="0"/>
                          </a:rPr>
                          <m:t>𝑦</m:t>
                        </m:r>
                      </m:sub>
                    </m:sSub>
                    <m:r>
                      <a:rPr lang="en-US" altLang="ru-RU" sz="1800" b="0" i="1" smtClean="0">
                        <a:latin typeface="Cambria Math" panose="02040503050406030204" pitchFamily="18" charset="0"/>
                      </a:rPr>
                      <m:t>=25 </m:t>
                    </m:r>
                    <m:r>
                      <m:rPr>
                        <m:nor/>
                      </m:rPr>
                      <a:rPr lang="en-US" altLang="ru-RU" sz="1800" b="0" i="0" smtClean="0">
                        <a:latin typeface="Cambria Math" panose="02040503050406030204" pitchFamily="18" charset="0"/>
                      </a:rPr>
                      <m:t>μm</m:t>
                    </m:r>
                  </m:oMath>
                </a14:m>
                <a:r>
                  <a:rPr lang="en-US" altLang="ru-RU" sz="1800" dirty="0" smtClean="0"/>
                  <a:t>.</a:t>
                </a:r>
              </a:p>
              <a:p>
                <a:pPr lvl="1" algn="just" eaLnBrk="1" hangingPunct="1">
                  <a:lnSpc>
                    <a:spcPct val="120000"/>
                  </a:lnSpc>
                </a:pPr>
                <a:r>
                  <a:rPr lang="en-US" altLang="ru-RU" sz="1800" dirty="0" smtClean="0"/>
                  <a:t>Vibrations: transverse shift of FF quads</a:t>
                </a:r>
                <a:r>
                  <a:rPr lang="ru-RU" altLang="ru-RU" sz="1800" dirty="0" smtClean="0"/>
                  <a:t> </a:t>
                </a:r>
                <a:r>
                  <a:rPr lang="en-US" altLang="ru-RU" sz="1800" dirty="0" smtClean="0"/>
                  <a:t>with </a:t>
                </a:r>
                <a14:m>
                  <m:oMath xmlns:m="http://schemas.openxmlformats.org/officeDocument/2006/math">
                    <m:sSub>
                      <m:sSubPr>
                        <m:ctrlPr>
                          <a:rPr lang="en-US" altLang="ru-RU" sz="1800" b="0" i="1" smtClean="0">
                            <a:latin typeface="Cambria Math" charset="0"/>
                          </a:rPr>
                        </m:ctrlPr>
                      </m:sSubPr>
                      <m:e>
                        <m:r>
                          <a:rPr lang="en-US" altLang="ru-RU" sz="1800" b="0" i="1" smtClean="0">
                            <a:latin typeface="Cambria Math" panose="02040503050406030204" pitchFamily="18" charset="0"/>
                          </a:rPr>
                          <m:t>𝜎</m:t>
                        </m:r>
                      </m:e>
                      <m:sub>
                        <m:r>
                          <a:rPr lang="en-US" altLang="ru-RU" sz="1800" b="0" i="1" smtClean="0">
                            <a:latin typeface="Cambria Math" panose="02040503050406030204" pitchFamily="18" charset="0"/>
                          </a:rPr>
                          <m:t>𝑥</m:t>
                        </m:r>
                        <m:r>
                          <a:rPr lang="en-US" altLang="ru-RU" sz="1800" b="0" i="1" smtClean="0">
                            <a:latin typeface="Cambria Math" panose="02040503050406030204" pitchFamily="18" charset="0"/>
                          </a:rPr>
                          <m:t>,</m:t>
                        </m:r>
                        <m:r>
                          <a:rPr lang="en-US" altLang="ru-RU" sz="1800" b="0" i="1" smtClean="0">
                            <a:latin typeface="Cambria Math" panose="02040503050406030204" pitchFamily="18" charset="0"/>
                          </a:rPr>
                          <m:t>𝑦</m:t>
                        </m:r>
                      </m:sub>
                    </m:sSub>
                    <m:r>
                      <a:rPr lang="en-US" altLang="ru-RU" sz="1800" b="0" i="1" smtClean="0">
                        <a:latin typeface="Cambria Math" panose="02040503050406030204" pitchFamily="18" charset="0"/>
                      </a:rPr>
                      <m:t>=0.1 </m:t>
                    </m:r>
                    <m:r>
                      <m:rPr>
                        <m:nor/>
                      </m:rPr>
                      <a:rPr lang="en-US" altLang="ru-RU" sz="1800" b="0" i="0" smtClean="0">
                        <a:latin typeface="Cambria Math" panose="02040503050406030204" pitchFamily="18" charset="0"/>
                      </a:rPr>
                      <m:t>μ</m:t>
                    </m:r>
                    <m:sSup>
                      <m:sSupPr>
                        <m:ctrlPr>
                          <a:rPr lang="en-US" altLang="ru-RU" sz="1800" b="0" i="1" smtClean="0">
                            <a:latin typeface="Cambria Math" charset="0"/>
                          </a:rPr>
                        </m:ctrlPr>
                      </m:sSupPr>
                      <m:e>
                        <m:r>
                          <m:rPr>
                            <m:nor/>
                          </m:rPr>
                          <a:rPr lang="en-US" altLang="ru-RU" sz="1800" b="0" i="0" smtClean="0">
                            <a:latin typeface="Cambria Math" panose="02040503050406030204" pitchFamily="18" charset="0"/>
                          </a:rPr>
                          <m:t>m</m:t>
                        </m:r>
                      </m:e>
                      <m:sup>
                        <m:r>
                          <m:rPr>
                            <m:nor/>
                          </m:rPr>
                          <a:rPr lang="en-US" altLang="ru-RU" sz="1800" b="0" i="0" smtClean="0">
                            <a:latin typeface="Cambria Math" panose="02040503050406030204" pitchFamily="18" charset="0"/>
                          </a:rPr>
                          <m:t>∗</m:t>
                        </m:r>
                      </m:sup>
                    </m:sSup>
                  </m:oMath>
                </a14:m>
                <a:r>
                  <a:rPr lang="en-US" altLang="ru-RU" sz="1800" dirty="0" smtClean="0"/>
                  <a:t>.</a:t>
                </a:r>
              </a:p>
              <a:p>
                <a:pPr algn="just" eaLnBrk="1" hangingPunct="1">
                  <a:lnSpc>
                    <a:spcPct val="120000"/>
                  </a:lnSpc>
                </a:pPr>
                <a:r>
                  <a:rPr lang="en-US" altLang="ru-RU" sz="2000" dirty="0" smtClean="0"/>
                  <a:t>IR BPM misalignments:</a:t>
                </a:r>
              </a:p>
              <a:p>
                <a:pPr lvl="1" algn="just" eaLnBrk="1" hangingPunct="1">
                  <a:lnSpc>
                    <a:spcPct val="120000"/>
                  </a:lnSpc>
                </a:pPr>
                <a:r>
                  <a:rPr lang="en-US" altLang="ru-RU" sz="1800" dirty="0" smtClean="0"/>
                  <a:t>Geodesy: transverse shift of BPMs</a:t>
                </a:r>
                <a:r>
                  <a:rPr lang="ru-RU" altLang="ru-RU" sz="1800" dirty="0" smtClean="0"/>
                  <a:t> </a:t>
                </a:r>
                <a:r>
                  <a:rPr lang="en-US" altLang="ru-RU" sz="1800" dirty="0" smtClean="0"/>
                  <a:t>with </a:t>
                </a:r>
                <a14:m>
                  <m:oMath xmlns:m="http://schemas.openxmlformats.org/officeDocument/2006/math">
                    <m:sSub>
                      <m:sSubPr>
                        <m:ctrlPr>
                          <a:rPr lang="en-US" altLang="ru-RU" sz="1800" b="0" i="1" smtClean="0">
                            <a:latin typeface="Cambria Math" charset="0"/>
                          </a:rPr>
                        </m:ctrlPr>
                      </m:sSubPr>
                      <m:e>
                        <m:r>
                          <a:rPr lang="en-US" altLang="ru-RU" sz="1800" b="0" i="1" smtClean="0">
                            <a:latin typeface="Cambria Math" panose="02040503050406030204" pitchFamily="18" charset="0"/>
                          </a:rPr>
                          <m:t>𝜎</m:t>
                        </m:r>
                      </m:e>
                      <m:sub>
                        <m:r>
                          <a:rPr lang="en-US" altLang="ru-RU" sz="1800" b="0" i="1" smtClean="0">
                            <a:latin typeface="Cambria Math" panose="02040503050406030204" pitchFamily="18" charset="0"/>
                          </a:rPr>
                          <m:t>𝑥</m:t>
                        </m:r>
                        <m:r>
                          <a:rPr lang="en-US" altLang="ru-RU" sz="1800" b="0" i="1" smtClean="0">
                            <a:latin typeface="Cambria Math" panose="02040503050406030204" pitchFamily="18" charset="0"/>
                          </a:rPr>
                          <m:t>,</m:t>
                        </m:r>
                        <m:r>
                          <a:rPr lang="en-US" altLang="ru-RU" sz="1800" b="0" i="1" smtClean="0">
                            <a:latin typeface="Cambria Math" panose="02040503050406030204" pitchFamily="18" charset="0"/>
                          </a:rPr>
                          <m:t>𝑦</m:t>
                        </m:r>
                      </m:sub>
                    </m:sSub>
                    <m:r>
                      <a:rPr lang="en-US" altLang="ru-RU" sz="1800" b="0" i="1" smtClean="0">
                        <a:latin typeface="Cambria Math" panose="02040503050406030204" pitchFamily="18" charset="0"/>
                      </a:rPr>
                      <m:t>=25 </m:t>
                    </m:r>
                    <m:r>
                      <m:rPr>
                        <m:nor/>
                      </m:rPr>
                      <a:rPr lang="en-US" altLang="ru-RU" sz="1800" b="0" i="0" smtClean="0">
                        <a:latin typeface="Cambria Math" panose="02040503050406030204" pitchFamily="18" charset="0"/>
                      </a:rPr>
                      <m:t>μm</m:t>
                    </m:r>
                  </m:oMath>
                </a14:m>
                <a:r>
                  <a:rPr lang="en-US" altLang="ru-RU" sz="1800" dirty="0" smtClean="0"/>
                  <a:t>.</a:t>
                </a:r>
              </a:p>
              <a:p>
                <a:pPr lvl="1" algn="just" eaLnBrk="1" hangingPunct="1">
                  <a:lnSpc>
                    <a:spcPct val="120000"/>
                  </a:lnSpc>
                </a:pPr>
                <a:r>
                  <a:rPr lang="en-US" altLang="ru-RU" sz="1800" dirty="0" smtClean="0"/>
                  <a:t>Vibrations: errors of BPM readings with  </a:t>
                </a:r>
                <a14:m>
                  <m:oMath xmlns:m="http://schemas.openxmlformats.org/officeDocument/2006/math">
                    <m:sSub>
                      <m:sSubPr>
                        <m:ctrlPr>
                          <a:rPr lang="en-US" altLang="ru-RU" sz="1800" b="0" i="1" smtClean="0">
                            <a:latin typeface="Cambria Math" charset="0"/>
                          </a:rPr>
                        </m:ctrlPr>
                      </m:sSubPr>
                      <m:e>
                        <m:r>
                          <a:rPr lang="en-US" altLang="ru-RU" sz="1800" b="0" i="1" smtClean="0">
                            <a:latin typeface="Cambria Math" panose="02040503050406030204" pitchFamily="18" charset="0"/>
                          </a:rPr>
                          <m:t>𝜎</m:t>
                        </m:r>
                      </m:e>
                      <m:sub>
                        <m:r>
                          <a:rPr lang="en-US" altLang="ru-RU" sz="1800" b="0" i="1" smtClean="0">
                            <a:latin typeface="Cambria Math" panose="02040503050406030204" pitchFamily="18" charset="0"/>
                          </a:rPr>
                          <m:t>𝑥</m:t>
                        </m:r>
                        <m:r>
                          <a:rPr lang="en-US" altLang="ru-RU" sz="1800" b="0" i="1" smtClean="0">
                            <a:latin typeface="Cambria Math" panose="02040503050406030204" pitchFamily="18" charset="0"/>
                          </a:rPr>
                          <m:t>,</m:t>
                        </m:r>
                        <m:r>
                          <a:rPr lang="en-US" altLang="ru-RU" sz="1800" b="0" i="1" smtClean="0">
                            <a:latin typeface="Cambria Math" panose="02040503050406030204" pitchFamily="18" charset="0"/>
                          </a:rPr>
                          <m:t>𝑦</m:t>
                        </m:r>
                      </m:sub>
                    </m:sSub>
                    <m:r>
                      <a:rPr lang="en-US" altLang="ru-RU" sz="1800" b="0" i="1" smtClean="0">
                        <a:latin typeface="Cambria Math" panose="02040503050406030204" pitchFamily="18" charset="0"/>
                      </a:rPr>
                      <m:t>=0.1 </m:t>
                    </m:r>
                    <m:r>
                      <m:rPr>
                        <m:nor/>
                      </m:rPr>
                      <a:rPr lang="en-US" altLang="ru-RU" sz="1800" b="0" i="0" smtClean="0">
                        <a:latin typeface="Cambria Math" panose="02040503050406030204" pitchFamily="18" charset="0"/>
                      </a:rPr>
                      <m:t>μ</m:t>
                    </m:r>
                    <m:sSup>
                      <m:sSupPr>
                        <m:ctrlPr>
                          <a:rPr lang="en-US" altLang="ru-RU" sz="1800" b="0" i="1" smtClean="0">
                            <a:latin typeface="Cambria Math" charset="0"/>
                          </a:rPr>
                        </m:ctrlPr>
                      </m:sSupPr>
                      <m:e>
                        <m:r>
                          <m:rPr>
                            <m:nor/>
                          </m:rPr>
                          <a:rPr lang="en-US" altLang="ru-RU" sz="1800" b="0" i="0" smtClean="0">
                            <a:latin typeface="Cambria Math" panose="02040503050406030204" pitchFamily="18" charset="0"/>
                          </a:rPr>
                          <m:t>m</m:t>
                        </m:r>
                      </m:e>
                      <m:sup>
                        <m:r>
                          <m:rPr>
                            <m:nor/>
                          </m:rPr>
                          <a:rPr lang="en-US" altLang="ru-RU" sz="1800" b="0" i="0" smtClean="0">
                            <a:latin typeface="Cambria Math" panose="02040503050406030204" pitchFamily="18" charset="0"/>
                          </a:rPr>
                          <m:t>∗</m:t>
                        </m:r>
                      </m:sup>
                    </m:sSup>
                  </m:oMath>
                </a14:m>
                <a:r>
                  <a:rPr lang="en-US" altLang="ru-RU" sz="1800" dirty="0" smtClean="0"/>
                  <a:t>.</a:t>
                </a:r>
              </a:p>
              <a:p>
                <a:pPr algn="just" eaLnBrk="1" hangingPunct="1">
                  <a:lnSpc>
                    <a:spcPct val="120000"/>
                  </a:lnSpc>
                </a:pPr>
                <a:r>
                  <a:rPr lang="en-US" altLang="ru-RU" sz="2000" dirty="0" smtClean="0"/>
                  <a:t>No misalignments of other elements.</a:t>
                </a:r>
              </a:p>
              <a:p>
                <a:pPr algn="just" eaLnBrk="1" hangingPunct="1">
                  <a:lnSpc>
                    <a:spcPct val="120000"/>
                  </a:lnSpc>
                </a:pPr>
                <a:r>
                  <a:rPr lang="en-US" altLang="ru-RU" sz="2000" dirty="0" smtClean="0"/>
                  <a:t>Shift of FF Quads distorts CO and dispersion</a:t>
                </a:r>
                <a:r>
                  <a:rPr lang="en-US" altLang="ru-RU" sz="2000" dirty="0" smtClean="0">
                    <a:sym typeface="Wingdings" panose="05000000000000000000" pitchFamily="2" charset="2"/>
                  </a:rPr>
                  <a:t>.</a:t>
                </a:r>
              </a:p>
              <a:p>
                <a:pPr algn="just" eaLnBrk="1" hangingPunct="1">
                  <a:lnSpc>
                    <a:spcPct val="120000"/>
                  </a:lnSpc>
                </a:pPr>
                <a:r>
                  <a:rPr lang="en-US" altLang="ru-RU" sz="2000" dirty="0" smtClean="0">
                    <a:sym typeface="Wingdings" panose="05000000000000000000" pitchFamily="2" charset="2"/>
                  </a:rPr>
                  <a:t>COD is corrected by IR steering magnets in the FF quadrupoles.</a:t>
                </a:r>
              </a:p>
              <a:p>
                <a:pPr algn="just" eaLnBrk="1" hangingPunct="1">
                  <a:lnSpc>
                    <a:spcPct val="120000"/>
                  </a:lnSpc>
                </a:pPr>
                <a:r>
                  <a:rPr lang="en-US" altLang="ru-RU" sz="2000" dirty="0" smtClean="0">
                    <a:solidFill>
                      <a:srgbClr val="984807"/>
                    </a:solidFill>
                  </a:rPr>
                  <a:t>FCCee_z_213_nosol_18.seq</a:t>
                </a:r>
              </a:p>
              <a:p>
                <a:pPr algn="just" eaLnBrk="1" hangingPunct="1">
                  <a:lnSpc>
                    <a:spcPct val="120000"/>
                  </a:lnSpc>
                </a:pPr>
                <a:r>
                  <a:rPr lang="en-US" altLang="ru-RU" sz="1050" dirty="0" smtClean="0">
                    <a:sym typeface="Wingdings" panose="05000000000000000000" pitchFamily="2" charset="2"/>
                  </a:rPr>
                  <a:t>* THE MECHANICAL AND VIBRATION STUDIES OF THE FINAL FOCUS MAGNET-CRYOSTAT FOR SUPERKEKB. THPRI005 ProceedingsofIPAC2014,Dresden,Germany</a:t>
                </a:r>
              </a:p>
            </p:txBody>
          </p:sp>
        </mc:Choice>
        <mc:Fallback xmlns="">
          <p:sp>
            <p:nvSpPr>
              <p:cNvPr id="62467" name="Rectangle 3"/>
              <p:cNvSpPr>
                <a:spLocks noGrp="1" noRot="1" noChangeAspect="1" noMove="1" noResize="1" noEditPoints="1" noAdjustHandles="1" noChangeArrowheads="1" noChangeShapeType="1" noTextEdit="1"/>
              </p:cNvSpPr>
              <p:nvPr>
                <p:ph type="body" idx="4294967295"/>
              </p:nvPr>
            </p:nvSpPr>
            <p:spPr>
              <a:xfrm>
                <a:off x="334963" y="1652363"/>
                <a:ext cx="8351837" cy="4895850"/>
              </a:xfrm>
              <a:blipFill rotWithShape="0">
                <a:blip r:embed="rId2"/>
                <a:stretch>
                  <a:fillRect l="-657"/>
                </a:stretch>
              </a:blipFill>
            </p:spPr>
            <p:txBody>
              <a:bodyPr/>
              <a:lstStyle/>
              <a:p>
                <a:r>
                  <a:rPr lang="en-US">
                    <a:noFill/>
                  </a:rPr>
                  <a:t> </a:t>
                </a:r>
              </a:p>
            </p:txBody>
          </p:sp>
        </mc:Fallback>
      </mc:AlternateContent>
      <p:sp>
        <p:nvSpPr>
          <p:cNvPr id="2" name="Rectangle 1"/>
          <p:cNvSpPr/>
          <p:nvPr/>
        </p:nvSpPr>
        <p:spPr>
          <a:xfrm>
            <a:off x="117439" y="161945"/>
            <a:ext cx="8813910" cy="830997"/>
          </a:xfrm>
          <a:prstGeom prst="rect">
            <a:avLst/>
          </a:prstGeom>
        </p:spPr>
        <p:txBody>
          <a:bodyPr wrap="square">
            <a:spAutoFit/>
          </a:bodyPr>
          <a:lstStyle/>
          <a:p>
            <a:r>
              <a:rPr lang="en-US" sz="2400" dirty="0">
                <a:solidFill>
                  <a:srgbClr val="FF0000"/>
                </a:solidFill>
              </a:rPr>
              <a:t>Orbit errors at the FCC-</a:t>
            </a:r>
            <a:r>
              <a:rPr lang="en-US" sz="2400" dirty="0" err="1">
                <a:solidFill>
                  <a:srgbClr val="FF0000"/>
                </a:solidFill>
              </a:rPr>
              <a:t>ee</a:t>
            </a:r>
            <a:r>
              <a:rPr lang="en-US" sz="2400" dirty="0">
                <a:solidFill>
                  <a:srgbClr val="FF0000"/>
                </a:solidFill>
              </a:rPr>
              <a:t> due to the FF quadrupoles </a:t>
            </a:r>
            <a:r>
              <a:rPr lang="en-US" sz="2400" dirty="0" smtClean="0">
                <a:solidFill>
                  <a:srgbClr val="FF0000"/>
                </a:solidFill>
              </a:rPr>
              <a:t>displacements</a:t>
            </a:r>
          </a:p>
          <a:p>
            <a:r>
              <a:rPr lang="en-US" sz="2400" dirty="0" smtClean="0">
                <a:solidFill>
                  <a:srgbClr val="FF0000"/>
                </a:solidFill>
              </a:rPr>
              <a:t>(S. </a:t>
            </a:r>
            <a:r>
              <a:rPr lang="en-US" sz="2400" dirty="0" err="1" smtClean="0">
                <a:solidFill>
                  <a:srgbClr val="FF0000"/>
                </a:solidFill>
              </a:rPr>
              <a:t>Sinyatkin</a:t>
            </a:r>
            <a:r>
              <a:rPr lang="en-US" sz="2400" dirty="0" smtClean="0">
                <a:solidFill>
                  <a:srgbClr val="FF0000"/>
                </a:solidFill>
              </a:rPr>
              <a:t>)</a:t>
            </a:r>
            <a:endParaRPr lang="en-US" sz="2400" dirty="0">
              <a:solidFill>
                <a:srgbClr val="FF0000"/>
              </a:solidFill>
            </a:endParaRPr>
          </a:p>
        </p:txBody>
      </p:sp>
    </p:spTree>
    <p:extLst>
      <p:ext uri="{BB962C8B-B14F-4D97-AF65-F5344CB8AC3E}">
        <p14:creationId xmlns:p14="http://schemas.microsoft.com/office/powerpoint/2010/main" val="15661063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DA864F90-E834-4554-9D75-0028F5DA9022}" type="slidenum">
              <a:rPr lang="en-US" altLang="ru-RU">
                <a:solidFill>
                  <a:prstClr val="black">
                    <a:tint val="75000"/>
                  </a:prstClr>
                </a:solidFill>
              </a:rPr>
              <a:pPr/>
              <a:t>55</a:t>
            </a:fld>
            <a:endParaRPr lang="en-US" altLang="ru-RU">
              <a:solidFill>
                <a:prstClr val="black">
                  <a:tint val="75000"/>
                </a:prstClr>
              </a:solidFill>
            </a:endParaRPr>
          </a:p>
        </p:txBody>
      </p:sp>
      <p:sp>
        <p:nvSpPr>
          <p:cNvPr id="19458" name="Rectangle 2"/>
          <p:cNvSpPr>
            <a:spLocks noGrp="1" noChangeArrowheads="1"/>
          </p:cNvSpPr>
          <p:nvPr>
            <p:ph type="title"/>
          </p:nvPr>
        </p:nvSpPr>
        <p:spPr>
          <a:xfrm>
            <a:off x="1260992" y="775292"/>
            <a:ext cx="5832475" cy="633413"/>
          </a:xfrm>
        </p:spPr>
        <p:txBody>
          <a:bodyPr/>
          <a:lstStyle/>
          <a:p>
            <a:pPr eaLnBrk="1" hangingPunct="1"/>
            <a:r>
              <a:rPr lang="en-US" altLang="ru-RU" dirty="0" smtClean="0">
                <a:solidFill>
                  <a:srgbClr val="7030A0"/>
                </a:solidFill>
              </a:rPr>
              <a:t>Conclusion </a:t>
            </a:r>
            <a:endParaRPr lang="ru-RU" altLang="ru-RU" dirty="0" smtClean="0">
              <a:solidFill>
                <a:srgbClr val="7030A0"/>
              </a:solidFill>
            </a:endParaRPr>
          </a:p>
        </p:txBody>
      </p:sp>
      <p:sp>
        <p:nvSpPr>
          <p:cNvPr id="19459" name="Прямоугольник 5"/>
          <p:cNvSpPr>
            <a:spLocks noChangeArrowheads="1"/>
          </p:cNvSpPr>
          <p:nvPr/>
        </p:nvSpPr>
        <p:spPr bwMode="auto">
          <a:xfrm>
            <a:off x="212652" y="1254640"/>
            <a:ext cx="8238350" cy="596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lnSpc>
                <a:spcPct val="115000"/>
              </a:lnSpc>
              <a:spcBef>
                <a:spcPct val="0"/>
              </a:spcBef>
            </a:pPr>
            <a:r>
              <a:rPr lang="en-US" sz="2200" dirty="0" smtClean="0">
                <a:solidFill>
                  <a:prstClr val="black"/>
                </a:solidFill>
              </a:rPr>
              <a:t>There is no closed orbit w/o correction for 25 </a:t>
            </a:r>
            <a:r>
              <a:rPr lang="en-US" sz="2200" dirty="0" err="1" smtClean="0">
                <a:solidFill>
                  <a:prstClr val="black"/>
                </a:solidFill>
              </a:rPr>
              <a:t>μm</a:t>
            </a:r>
            <a:r>
              <a:rPr lang="en-US" sz="2200" dirty="0" smtClean="0">
                <a:solidFill>
                  <a:prstClr val="black"/>
                </a:solidFill>
              </a:rPr>
              <a:t> shift of Q (a small amount). After correction, the required beam parameters are restored.</a:t>
            </a:r>
          </a:p>
          <a:p>
            <a:pPr eaLnBrk="1" hangingPunct="1">
              <a:lnSpc>
                <a:spcPct val="115000"/>
              </a:lnSpc>
              <a:spcBef>
                <a:spcPct val="0"/>
              </a:spcBef>
            </a:pPr>
            <a:r>
              <a:rPr lang="en-US" altLang="ru-RU" sz="2200" dirty="0" smtClean="0">
                <a:solidFill>
                  <a:prstClr val="black"/>
                </a:solidFill>
                <a:sym typeface="Symbol" panose="05050102010706020507" pitchFamily="18" charset="2"/>
              </a:rPr>
              <a:t>The beams do not collide with 0.1 </a:t>
            </a:r>
            <a:r>
              <a:rPr lang="en-US" sz="2200" dirty="0" err="1" smtClean="0">
                <a:solidFill>
                  <a:prstClr val="black"/>
                </a:solidFill>
              </a:rPr>
              <a:t>μm</a:t>
            </a:r>
            <a:r>
              <a:rPr lang="en-US" altLang="ru-RU" sz="2200" dirty="0" smtClean="0">
                <a:solidFill>
                  <a:prstClr val="black"/>
                </a:solidFill>
                <a:sym typeface="Symbol" panose="05050102010706020507" pitchFamily="18" charset="2"/>
              </a:rPr>
              <a:t> vibrations of FF Quads. Vertical emittance is blown up.</a:t>
            </a:r>
          </a:p>
          <a:p>
            <a:pPr eaLnBrk="1" hangingPunct="1">
              <a:lnSpc>
                <a:spcPct val="115000"/>
              </a:lnSpc>
              <a:spcBef>
                <a:spcPct val="0"/>
              </a:spcBef>
            </a:pPr>
            <a:r>
              <a:rPr lang="en-US" altLang="ru-RU" sz="2200" dirty="0" smtClean="0">
                <a:solidFill>
                  <a:prstClr val="black"/>
                </a:solidFill>
                <a:sym typeface="Symbol" panose="05050102010706020507" pitchFamily="18" charset="2"/>
              </a:rPr>
              <a:t>Feedback is required to suppress influence of the FF quads vibrations.</a:t>
            </a:r>
          </a:p>
          <a:p>
            <a:pPr eaLnBrk="1" hangingPunct="1">
              <a:lnSpc>
                <a:spcPct val="115000"/>
              </a:lnSpc>
              <a:spcBef>
                <a:spcPct val="0"/>
              </a:spcBef>
            </a:pPr>
            <a:r>
              <a:rPr lang="en-US" altLang="ru-RU" sz="2200" dirty="0" smtClean="0">
                <a:solidFill>
                  <a:prstClr val="black"/>
                </a:solidFill>
                <a:sym typeface="Symbol" panose="05050102010706020507" pitchFamily="18" charset="2"/>
              </a:rPr>
              <a:t>The beam parameters are destroyed after correction of </a:t>
            </a:r>
            <a:r>
              <a:rPr lang="en-US" sz="2200" dirty="0" smtClean="0">
                <a:solidFill>
                  <a:prstClr val="black"/>
                </a:solidFill>
              </a:rPr>
              <a:t>25 </a:t>
            </a:r>
            <a:r>
              <a:rPr lang="en-US" sz="2200" dirty="0" err="1" smtClean="0">
                <a:solidFill>
                  <a:prstClr val="black"/>
                </a:solidFill>
              </a:rPr>
              <a:t>μm</a:t>
            </a:r>
            <a:r>
              <a:rPr lang="en-US" sz="2200" dirty="0" smtClean="0">
                <a:solidFill>
                  <a:prstClr val="black"/>
                </a:solidFill>
              </a:rPr>
              <a:t> IR BPM misalignments.</a:t>
            </a:r>
            <a:r>
              <a:rPr lang="en-US" sz="2200" dirty="0" smtClean="0">
                <a:solidFill>
                  <a:prstClr val="black"/>
                </a:solidFill>
                <a:sym typeface="Symbol" panose="05050102010706020507" pitchFamily="18" charset="2"/>
              </a:rPr>
              <a:t> To optimize the parameters, a “golden” orbit is required.</a:t>
            </a:r>
            <a:endParaRPr lang="en-US" altLang="ru-RU" sz="2200" dirty="0" smtClean="0">
              <a:solidFill>
                <a:prstClr val="black"/>
              </a:solidFill>
              <a:sym typeface="Symbol" panose="05050102010706020507" pitchFamily="18" charset="2"/>
            </a:endParaRPr>
          </a:p>
          <a:p>
            <a:pPr eaLnBrk="1" hangingPunct="1">
              <a:lnSpc>
                <a:spcPct val="115000"/>
              </a:lnSpc>
              <a:spcBef>
                <a:spcPct val="0"/>
              </a:spcBef>
            </a:pPr>
            <a:r>
              <a:rPr lang="en-US" sz="2200" dirty="0" smtClean="0">
                <a:solidFill>
                  <a:prstClr val="black"/>
                </a:solidFill>
              </a:rPr>
              <a:t>Due to vibrations, it is impossible to use the IR BPMs for the feedback system.</a:t>
            </a:r>
          </a:p>
          <a:p>
            <a:pPr eaLnBrk="1" hangingPunct="1">
              <a:lnSpc>
                <a:spcPct val="115000"/>
              </a:lnSpc>
              <a:spcBef>
                <a:spcPct val="0"/>
              </a:spcBef>
            </a:pPr>
            <a:r>
              <a:rPr lang="en-US" sz="2200" dirty="0" smtClean="0">
                <a:solidFill>
                  <a:prstClr val="black"/>
                </a:solidFill>
              </a:rPr>
              <a:t>It is necessary to measure Luminosity in the bandwidth 0-100 Hz. (</a:t>
            </a:r>
            <a:r>
              <a:rPr lang="en-US" sz="2200" dirty="0" err="1" smtClean="0">
                <a:solidFill>
                  <a:prstClr val="black"/>
                </a:solidFill>
              </a:rPr>
              <a:t>Luminometer</a:t>
            </a:r>
            <a:r>
              <a:rPr lang="en-US" sz="2200" dirty="0" smtClean="0">
                <a:solidFill>
                  <a:prstClr val="black"/>
                </a:solidFill>
              </a:rPr>
              <a:t>?)</a:t>
            </a:r>
            <a:endParaRPr lang="ru-RU" sz="2200" dirty="0" smtClean="0">
              <a:solidFill>
                <a:prstClr val="black"/>
              </a:solidFill>
            </a:endParaRPr>
          </a:p>
          <a:p>
            <a:pPr eaLnBrk="1" hangingPunct="1">
              <a:lnSpc>
                <a:spcPct val="115000"/>
              </a:lnSpc>
              <a:spcBef>
                <a:spcPct val="0"/>
              </a:spcBef>
            </a:pPr>
            <a:endParaRPr lang="en-US" altLang="ru-RU" sz="2400" dirty="0">
              <a:solidFill>
                <a:prstClr val="black"/>
              </a:solidFill>
              <a:sym typeface="Symbol" panose="05050102010706020507" pitchFamily="18" charset="2"/>
            </a:endParaRPr>
          </a:p>
        </p:txBody>
      </p:sp>
      <p:sp>
        <p:nvSpPr>
          <p:cNvPr id="7" name="Rectangle 6"/>
          <p:cNvSpPr/>
          <p:nvPr/>
        </p:nvSpPr>
        <p:spPr>
          <a:xfrm>
            <a:off x="0" y="13299"/>
            <a:ext cx="8813910" cy="830997"/>
          </a:xfrm>
          <a:prstGeom prst="rect">
            <a:avLst/>
          </a:prstGeom>
        </p:spPr>
        <p:txBody>
          <a:bodyPr wrap="square">
            <a:spAutoFit/>
          </a:bodyPr>
          <a:lstStyle/>
          <a:p>
            <a:r>
              <a:rPr lang="en-US" sz="2400" dirty="0">
                <a:solidFill>
                  <a:srgbClr val="FF0000"/>
                </a:solidFill>
              </a:rPr>
              <a:t>Orbit errors at the FCC-</a:t>
            </a:r>
            <a:r>
              <a:rPr lang="en-US" sz="2400" dirty="0" err="1">
                <a:solidFill>
                  <a:srgbClr val="FF0000"/>
                </a:solidFill>
              </a:rPr>
              <a:t>ee</a:t>
            </a:r>
            <a:r>
              <a:rPr lang="en-US" sz="2400" dirty="0">
                <a:solidFill>
                  <a:srgbClr val="FF0000"/>
                </a:solidFill>
              </a:rPr>
              <a:t> due to the FF quadrupoles </a:t>
            </a:r>
            <a:r>
              <a:rPr lang="en-US" sz="2400" dirty="0" smtClean="0">
                <a:solidFill>
                  <a:srgbClr val="FF0000"/>
                </a:solidFill>
              </a:rPr>
              <a:t>displacements</a:t>
            </a:r>
          </a:p>
          <a:p>
            <a:r>
              <a:rPr lang="en-US" sz="2400" dirty="0" smtClean="0">
                <a:solidFill>
                  <a:srgbClr val="FF0000"/>
                </a:solidFill>
              </a:rPr>
              <a:t>(S. </a:t>
            </a:r>
            <a:r>
              <a:rPr lang="en-US" sz="2400" dirty="0" err="1" smtClean="0">
                <a:solidFill>
                  <a:srgbClr val="FF0000"/>
                </a:solidFill>
              </a:rPr>
              <a:t>Sinyatkin</a:t>
            </a:r>
            <a:r>
              <a:rPr lang="en-US" sz="2400" dirty="0" smtClean="0">
                <a:solidFill>
                  <a:srgbClr val="FF0000"/>
                </a:solidFill>
              </a:rPr>
              <a:t>)</a:t>
            </a:r>
            <a:endParaRPr lang="en-US" sz="2400" dirty="0">
              <a:solidFill>
                <a:srgbClr val="FF0000"/>
              </a:solidFill>
            </a:endParaRPr>
          </a:p>
        </p:txBody>
      </p:sp>
    </p:spTree>
    <p:extLst>
      <p:ext uri="{BB962C8B-B14F-4D97-AF65-F5344CB8AC3E}">
        <p14:creationId xmlns:p14="http://schemas.microsoft.com/office/powerpoint/2010/main" val="1668056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 Region Beam </a:t>
            </a:r>
            <a:r>
              <a:rPr lang="en-US" dirty="0"/>
              <a:t>P</a:t>
            </a:r>
            <a:r>
              <a:rPr lang="en-US" dirty="0" smtClean="0"/>
              <a:t>ipe</a:t>
            </a:r>
            <a:endParaRPr lang="en-US" dirty="0"/>
          </a:p>
        </p:txBody>
      </p:sp>
      <p:sp>
        <p:nvSpPr>
          <p:cNvPr id="4" name="Slide Number Placeholder 3"/>
          <p:cNvSpPr>
            <a:spLocks noGrp="1"/>
          </p:cNvSpPr>
          <p:nvPr>
            <p:ph type="sldNum" sz="quarter" idx="12"/>
          </p:nvPr>
        </p:nvSpPr>
        <p:spPr/>
        <p:txBody>
          <a:bodyPr/>
          <a:lstStyle/>
          <a:p>
            <a:fld id="{2E1B8C71-9A8B-4A8B-92B7-5828D26571B9}" type="slidenum">
              <a:rPr lang="en-US" smtClean="0">
                <a:solidFill>
                  <a:prstClr val="black">
                    <a:tint val="75000"/>
                  </a:prstClr>
                </a:solidFill>
              </a:rPr>
              <a:pPr/>
              <a:t>6</a:t>
            </a:fld>
            <a:endParaRPr lang="en-US" dirty="0">
              <a:solidFill>
                <a:prstClr val="black">
                  <a:tint val="75000"/>
                </a:prst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91" y="685799"/>
            <a:ext cx="8316048" cy="6156036"/>
          </a:xfrm>
          <a:prstGeom prst="rect">
            <a:avLst/>
          </a:prstGeom>
        </p:spPr>
      </p:pic>
      <p:sp>
        <p:nvSpPr>
          <p:cNvPr id="5" name="TextBox 4"/>
          <p:cNvSpPr txBox="1"/>
          <p:nvPr/>
        </p:nvSpPr>
        <p:spPr>
          <a:xfrm>
            <a:off x="6614035" y="4542421"/>
            <a:ext cx="2436535" cy="1600438"/>
          </a:xfrm>
          <a:prstGeom prst="rect">
            <a:avLst/>
          </a:prstGeom>
          <a:solidFill>
            <a:schemeClr val="bg1"/>
          </a:solidFill>
        </p:spPr>
        <p:txBody>
          <a:bodyPr wrap="square" rtlCol="0">
            <a:spAutoFit/>
          </a:bodyPr>
          <a:lstStyle/>
          <a:p>
            <a:r>
              <a:rPr lang="en-US" sz="1400" b="1" dirty="0" smtClean="0">
                <a:solidFill>
                  <a:schemeClr val="tx2"/>
                </a:solidFill>
              </a:rPr>
              <a:t>ALSO:</a:t>
            </a:r>
            <a:endParaRPr lang="en-US" sz="1400" b="1" dirty="0">
              <a:solidFill>
                <a:schemeClr val="tx2"/>
              </a:solidFill>
            </a:endParaRPr>
          </a:p>
          <a:p>
            <a:pPr marL="285750" indent="-285750">
              <a:buFont typeface="Arial" charset="0"/>
              <a:buChar char="•"/>
            </a:pPr>
            <a:r>
              <a:rPr lang="en-US" sz="1400" b="1" dirty="0">
                <a:solidFill>
                  <a:schemeClr val="tx2"/>
                </a:solidFill>
              </a:rPr>
              <a:t>cryostat</a:t>
            </a:r>
          </a:p>
          <a:p>
            <a:pPr marL="285750" indent="-285750">
              <a:buFont typeface="Arial" charset="0"/>
              <a:buChar char="•"/>
            </a:pPr>
            <a:r>
              <a:rPr lang="en-US" sz="1400" b="1" dirty="0">
                <a:solidFill>
                  <a:schemeClr val="tx2"/>
                </a:solidFill>
              </a:rPr>
              <a:t>bellows</a:t>
            </a:r>
          </a:p>
          <a:p>
            <a:pPr marL="285750" indent="-285750">
              <a:buFont typeface="Arial" charset="0"/>
              <a:buChar char="•"/>
            </a:pPr>
            <a:r>
              <a:rPr lang="en-US" sz="1400" b="1" dirty="0" smtClean="0">
                <a:solidFill>
                  <a:schemeClr val="tx2"/>
                </a:solidFill>
              </a:rPr>
              <a:t>flanges</a:t>
            </a:r>
          </a:p>
          <a:p>
            <a:pPr marL="285750" indent="-285750">
              <a:buFont typeface="Arial" charset="0"/>
              <a:buChar char="•"/>
            </a:pPr>
            <a:r>
              <a:rPr lang="en-US" sz="1400" b="1" dirty="0" smtClean="0">
                <a:solidFill>
                  <a:schemeClr val="tx2"/>
                </a:solidFill>
              </a:rPr>
              <a:t>dipole corrector</a:t>
            </a:r>
          </a:p>
          <a:p>
            <a:pPr marL="285750" indent="-285750">
              <a:buFont typeface="Arial" charset="0"/>
              <a:buChar char="•"/>
            </a:pPr>
            <a:r>
              <a:rPr lang="en-GB" sz="1400" b="1" dirty="0">
                <a:solidFill>
                  <a:schemeClr val="tx2"/>
                </a:solidFill>
              </a:rPr>
              <a:t>High order </a:t>
            </a:r>
            <a:r>
              <a:rPr lang="en-GB" sz="1400" b="1" dirty="0" smtClean="0">
                <a:solidFill>
                  <a:schemeClr val="tx2"/>
                </a:solidFill>
              </a:rPr>
              <a:t>multipoles correctors</a:t>
            </a:r>
          </a:p>
        </p:txBody>
      </p:sp>
      <p:grpSp>
        <p:nvGrpSpPr>
          <p:cNvPr id="34" name="Group 33"/>
          <p:cNvGrpSpPr/>
          <p:nvPr/>
        </p:nvGrpSpPr>
        <p:grpSpPr>
          <a:xfrm>
            <a:off x="2911933" y="1731264"/>
            <a:ext cx="388035" cy="3615440"/>
            <a:chOff x="3326950" y="1298448"/>
            <a:chExt cx="291026" cy="2711580"/>
          </a:xfrm>
        </p:grpSpPr>
        <p:cxnSp>
          <p:nvCxnSpPr>
            <p:cNvPr id="17" name="Straight Connector 16"/>
            <p:cNvCxnSpPr/>
            <p:nvPr/>
          </p:nvCxnSpPr>
          <p:spPr>
            <a:xfrm>
              <a:off x="3575304" y="1298448"/>
              <a:ext cx="9144" cy="93154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326950" y="1307592"/>
              <a:ext cx="10610" cy="82296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608832" y="3078480"/>
              <a:ext cx="9144" cy="93154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326950" y="3179064"/>
              <a:ext cx="10610" cy="82296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584448" y="2454055"/>
              <a:ext cx="0" cy="43544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326950" y="2334974"/>
              <a:ext cx="10610" cy="651974"/>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36" name="Straight Connector 35"/>
          <p:cNvCxnSpPr/>
          <p:nvPr/>
        </p:nvCxnSpPr>
        <p:spPr>
          <a:xfrm>
            <a:off x="5533213" y="1727200"/>
            <a:ext cx="12192" cy="1242064"/>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882717" y="1739392"/>
            <a:ext cx="14147" cy="109728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882717" y="4234688"/>
            <a:ext cx="10083" cy="110795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533213" y="4104640"/>
            <a:ext cx="10083" cy="122732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533213" y="3268010"/>
            <a:ext cx="0" cy="58059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882718" y="3125216"/>
            <a:ext cx="18212" cy="857381"/>
          </a:xfrm>
          <a:prstGeom prst="line">
            <a:avLst/>
          </a:prstGeom>
          <a:ln w="28575">
            <a:solidFill>
              <a:srgbClr val="002060"/>
            </a:solidFill>
          </a:ln>
          <a:effectLst>
            <a:outerShdw blurRad="50800" dist="50800" dir="5400000" sx="1000" sy="1000" algn="ctr" rotWithShape="0">
              <a:srgbClr val="000000">
                <a:alpha val="43137"/>
              </a:srgbClr>
            </a:outerShdw>
          </a:effectLst>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2357120" y="2724821"/>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56" name="Rectangle 55"/>
          <p:cNvSpPr/>
          <p:nvPr/>
        </p:nvSpPr>
        <p:spPr>
          <a:xfrm>
            <a:off x="2357120" y="4208181"/>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57" name="Rectangle 56"/>
          <p:cNvSpPr/>
          <p:nvPr/>
        </p:nvSpPr>
        <p:spPr>
          <a:xfrm>
            <a:off x="3669789" y="3196245"/>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58" name="Rectangle 57"/>
          <p:cNvSpPr/>
          <p:nvPr/>
        </p:nvSpPr>
        <p:spPr>
          <a:xfrm>
            <a:off x="3669789" y="3704245"/>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59" name="Rectangle 58"/>
          <p:cNvSpPr/>
          <p:nvPr/>
        </p:nvSpPr>
        <p:spPr>
          <a:xfrm>
            <a:off x="5104384" y="3216565"/>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0" name="Rectangle 59"/>
          <p:cNvSpPr/>
          <p:nvPr/>
        </p:nvSpPr>
        <p:spPr>
          <a:xfrm>
            <a:off x="5104384" y="3724565"/>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1" name="Rectangle 60"/>
          <p:cNvSpPr/>
          <p:nvPr/>
        </p:nvSpPr>
        <p:spPr>
          <a:xfrm>
            <a:off x="6339840" y="2732949"/>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2" name="Rectangle 61"/>
          <p:cNvSpPr/>
          <p:nvPr/>
        </p:nvSpPr>
        <p:spPr>
          <a:xfrm>
            <a:off x="6339840" y="4216309"/>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3" name="Rectangle 62"/>
          <p:cNvSpPr/>
          <p:nvPr/>
        </p:nvSpPr>
        <p:spPr>
          <a:xfrm>
            <a:off x="3172859" y="3025247"/>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4" name="Rectangle 63"/>
          <p:cNvSpPr/>
          <p:nvPr/>
        </p:nvSpPr>
        <p:spPr>
          <a:xfrm>
            <a:off x="3172859" y="3907445"/>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5" name="Rectangle 64"/>
          <p:cNvSpPr/>
          <p:nvPr/>
        </p:nvSpPr>
        <p:spPr>
          <a:xfrm>
            <a:off x="5573033" y="3035311"/>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6" name="Rectangle 65"/>
          <p:cNvSpPr/>
          <p:nvPr/>
        </p:nvSpPr>
        <p:spPr>
          <a:xfrm>
            <a:off x="5573033" y="3917509"/>
            <a:ext cx="85344" cy="136235"/>
          </a:xfrm>
          <a:prstGeom prst="rect">
            <a:avLst/>
          </a:prstGeom>
          <a:solidFill>
            <a:srgbClr val="521B93"/>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solidFill>
                <a:prstClr val="white"/>
              </a:solidFill>
            </a:endParaRPr>
          </a:p>
        </p:txBody>
      </p:sp>
      <p:sp>
        <p:nvSpPr>
          <p:cNvPr id="67" name="Rectangle 66"/>
          <p:cNvSpPr/>
          <p:nvPr/>
        </p:nvSpPr>
        <p:spPr>
          <a:xfrm rot="16200000">
            <a:off x="3388574" y="2687093"/>
            <a:ext cx="639919" cy="369332"/>
          </a:xfrm>
          <a:prstGeom prst="rect">
            <a:avLst/>
          </a:prstGeom>
        </p:spPr>
        <p:txBody>
          <a:bodyPr wrap="none">
            <a:spAutoFit/>
          </a:bodyPr>
          <a:lstStyle/>
          <a:p>
            <a:r>
              <a:rPr lang="en-US" b="1" smtClean="0">
                <a:solidFill>
                  <a:srgbClr val="521B93"/>
                </a:solidFill>
              </a:rPr>
              <a:t>BPM</a:t>
            </a:r>
            <a:endParaRPr lang="en-US" b="1" dirty="0">
              <a:solidFill>
                <a:srgbClr val="521B93"/>
              </a:solidFill>
            </a:endParaRPr>
          </a:p>
        </p:txBody>
      </p:sp>
      <p:sp>
        <p:nvSpPr>
          <p:cNvPr id="6" name="Rectangle 5"/>
          <p:cNvSpPr/>
          <p:nvPr/>
        </p:nvSpPr>
        <p:spPr>
          <a:xfrm>
            <a:off x="4954771" y="3203185"/>
            <a:ext cx="117714" cy="144035"/>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3298292" y="4009079"/>
            <a:ext cx="742511" cy="369332"/>
          </a:xfrm>
          <a:prstGeom prst="rect">
            <a:avLst/>
          </a:prstGeom>
        </p:spPr>
        <p:txBody>
          <a:bodyPr wrap="none">
            <a:spAutoFit/>
          </a:bodyPr>
          <a:lstStyle/>
          <a:p>
            <a:r>
              <a:rPr lang="en-US" b="1" smtClean="0">
                <a:solidFill>
                  <a:srgbClr val="008000"/>
                </a:solidFill>
              </a:rPr>
              <a:t>pump</a:t>
            </a:r>
            <a:endParaRPr lang="en-US" b="1" dirty="0">
              <a:solidFill>
                <a:srgbClr val="008000"/>
              </a:solidFill>
            </a:endParaRPr>
          </a:p>
        </p:txBody>
      </p:sp>
      <p:sp>
        <p:nvSpPr>
          <p:cNvPr id="41" name="Rectangle 40"/>
          <p:cNvSpPr/>
          <p:nvPr/>
        </p:nvSpPr>
        <p:spPr>
          <a:xfrm>
            <a:off x="3778102" y="3227994"/>
            <a:ext cx="117714" cy="144035"/>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49271" y="1992662"/>
            <a:ext cx="1006173" cy="338554"/>
          </a:xfrm>
          <a:prstGeom prst="rect">
            <a:avLst/>
          </a:prstGeom>
          <a:noFill/>
        </p:spPr>
        <p:txBody>
          <a:bodyPr wrap="none" rtlCol="0">
            <a:spAutoFit/>
          </a:bodyPr>
          <a:lstStyle/>
          <a:p>
            <a:r>
              <a:rPr lang="en-US" sz="1600" smtClean="0">
                <a:solidFill>
                  <a:srgbClr val="FF0000"/>
                </a:solidFill>
              </a:rPr>
              <a:t>HOM abs.</a:t>
            </a:r>
            <a:endParaRPr lang="en-US" sz="1600">
              <a:solidFill>
                <a:srgbClr val="FF0000"/>
              </a:solidFill>
            </a:endParaRPr>
          </a:p>
        </p:txBody>
      </p:sp>
      <p:cxnSp>
        <p:nvCxnSpPr>
          <p:cNvPr id="9" name="Straight Arrow Connector 8"/>
          <p:cNvCxnSpPr/>
          <p:nvPr/>
        </p:nvCxnSpPr>
        <p:spPr>
          <a:xfrm>
            <a:off x="3893200" y="2256786"/>
            <a:ext cx="72132" cy="934933"/>
          </a:xfrm>
          <a:prstGeom prst="straightConnector1">
            <a:avLst/>
          </a:prstGeom>
          <a:ln w="6350">
            <a:solidFill>
              <a:srgbClr val="FF000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rot="16200000">
            <a:off x="4335917" y="2329795"/>
            <a:ext cx="1485471" cy="338554"/>
          </a:xfrm>
          <a:prstGeom prst="rect">
            <a:avLst/>
          </a:prstGeom>
          <a:noFill/>
        </p:spPr>
        <p:txBody>
          <a:bodyPr wrap="none" rtlCol="0">
            <a:spAutoFit/>
          </a:bodyPr>
          <a:lstStyle/>
          <a:p>
            <a:r>
              <a:rPr lang="en-US" sz="1600" b="1" dirty="0" smtClean="0">
                <a:solidFill>
                  <a:srgbClr val="0432FF"/>
                </a:solidFill>
              </a:rPr>
              <a:t>comp. solenoid</a:t>
            </a:r>
            <a:endParaRPr lang="en-US" sz="1600" b="1" dirty="0">
              <a:solidFill>
                <a:srgbClr val="0432FF"/>
              </a:solidFill>
            </a:endParaRPr>
          </a:p>
        </p:txBody>
      </p:sp>
      <p:sp>
        <p:nvSpPr>
          <p:cNvPr id="43" name="TextBox 42"/>
          <p:cNvSpPr txBox="1"/>
          <p:nvPr/>
        </p:nvSpPr>
        <p:spPr>
          <a:xfrm>
            <a:off x="5295002" y="971616"/>
            <a:ext cx="1044838" cy="584775"/>
          </a:xfrm>
          <a:prstGeom prst="rect">
            <a:avLst/>
          </a:prstGeom>
          <a:noFill/>
        </p:spPr>
        <p:txBody>
          <a:bodyPr wrap="none" rtlCol="0">
            <a:spAutoFit/>
          </a:bodyPr>
          <a:lstStyle/>
          <a:p>
            <a:pPr algn="ctr"/>
            <a:r>
              <a:rPr lang="en-US" sz="1600" b="1" smtClean="0">
                <a:solidFill>
                  <a:srgbClr val="0432FF"/>
                </a:solidFill>
              </a:rPr>
              <a:t>screening </a:t>
            </a:r>
          </a:p>
          <a:p>
            <a:pPr algn="ctr"/>
            <a:r>
              <a:rPr lang="en-US" sz="1600" b="1" dirty="0" smtClean="0">
                <a:solidFill>
                  <a:srgbClr val="0432FF"/>
                </a:solidFill>
              </a:rPr>
              <a:t>solenoid</a:t>
            </a:r>
            <a:endParaRPr lang="en-US" sz="1600" b="1" dirty="0">
              <a:solidFill>
                <a:srgbClr val="0432FF"/>
              </a:solidFill>
            </a:endParaRPr>
          </a:p>
        </p:txBody>
      </p:sp>
      <p:cxnSp>
        <p:nvCxnSpPr>
          <p:cNvPr id="44" name="Straight Arrow Connector 43"/>
          <p:cNvCxnSpPr/>
          <p:nvPr/>
        </p:nvCxnSpPr>
        <p:spPr>
          <a:xfrm>
            <a:off x="3831237" y="3398053"/>
            <a:ext cx="53480" cy="706587"/>
          </a:xfrm>
          <a:prstGeom prst="straightConnector1">
            <a:avLst/>
          </a:prstGeom>
          <a:ln w="6350">
            <a:solidFill>
              <a:srgbClr val="00800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2761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597" y="150529"/>
            <a:ext cx="8229600" cy="678272"/>
          </a:xfrm>
        </p:spPr>
        <p:txBody>
          <a:bodyPr/>
          <a:lstStyle/>
          <a:p>
            <a:r>
              <a:rPr lang="en-US" dirty="0" smtClean="0"/>
              <a:t>Interaction </a:t>
            </a:r>
            <a:r>
              <a:rPr lang="en-US" smtClean="0"/>
              <a:t>Region Layout</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5943" y="1371602"/>
            <a:ext cx="6094904" cy="4629149"/>
          </a:xfrm>
          <a:prstGeom prst="rect">
            <a:avLst/>
          </a:prstGeom>
        </p:spPr>
      </p:pic>
      <p:sp>
        <p:nvSpPr>
          <p:cNvPr id="3" name="TextBox 2"/>
          <p:cNvSpPr txBox="1"/>
          <p:nvPr/>
        </p:nvSpPr>
        <p:spPr>
          <a:xfrm>
            <a:off x="7349452" y="1455768"/>
            <a:ext cx="1268745" cy="646331"/>
          </a:xfrm>
          <a:prstGeom prst="rect">
            <a:avLst/>
          </a:prstGeom>
          <a:noFill/>
        </p:spPr>
        <p:txBody>
          <a:bodyPr wrap="none" rtlCol="0">
            <a:spAutoFit/>
          </a:bodyPr>
          <a:lstStyle/>
          <a:p>
            <a:pPr algn="ctr"/>
            <a:r>
              <a:rPr lang="en-US" b="1" dirty="0"/>
              <a:t>not in scale</a:t>
            </a:r>
          </a:p>
          <a:p>
            <a:pPr algn="ctr"/>
            <a:r>
              <a:rPr lang="en-US" b="1" dirty="0"/>
              <a:t>top view</a:t>
            </a:r>
          </a:p>
        </p:txBody>
      </p:sp>
      <p:sp>
        <p:nvSpPr>
          <p:cNvPr id="4" name="TextBox 3"/>
          <p:cNvSpPr txBox="1"/>
          <p:nvPr/>
        </p:nvSpPr>
        <p:spPr>
          <a:xfrm>
            <a:off x="211642" y="1778932"/>
            <a:ext cx="1219860" cy="923330"/>
          </a:xfrm>
          <a:prstGeom prst="rect">
            <a:avLst/>
          </a:prstGeom>
          <a:noFill/>
        </p:spPr>
        <p:txBody>
          <a:bodyPr wrap="square" rtlCol="0">
            <a:spAutoFit/>
          </a:bodyPr>
          <a:lstStyle/>
          <a:p>
            <a:r>
              <a:rPr lang="en-US"/>
              <a:t>x, horizontal plane</a:t>
            </a:r>
          </a:p>
        </p:txBody>
      </p:sp>
    </p:spTree>
    <p:extLst>
      <p:ext uri="{BB962C8B-B14F-4D97-AF65-F5344CB8AC3E}">
        <p14:creationId xmlns:p14="http://schemas.microsoft.com/office/powerpoint/2010/main" val="1104691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7794"/>
            <a:ext cx="8229600" cy="1143000"/>
          </a:xfrm>
        </p:spPr>
        <p:txBody>
          <a:bodyPr/>
          <a:lstStyle/>
          <a:p>
            <a:r>
              <a:rPr lang="en-US" dirty="0" smtClean="0"/>
              <a:t>Solenoid Compensation Scheme</a:t>
            </a:r>
            <a:endParaRPr lang="en-US" dirty="0"/>
          </a:p>
        </p:txBody>
      </p:sp>
      <p:sp>
        <p:nvSpPr>
          <p:cNvPr id="5" name="Content Placeholder 4"/>
          <p:cNvSpPr>
            <a:spLocks noGrp="1"/>
          </p:cNvSpPr>
          <p:nvPr>
            <p:ph idx="1"/>
          </p:nvPr>
        </p:nvSpPr>
        <p:spPr>
          <a:xfrm>
            <a:off x="339635" y="1483113"/>
            <a:ext cx="7961810" cy="3056529"/>
          </a:xfrm>
        </p:spPr>
        <p:txBody>
          <a:bodyPr>
            <a:noAutofit/>
          </a:bodyPr>
          <a:lstStyle/>
          <a:p>
            <a:pPr marL="0" indent="0">
              <a:buNone/>
            </a:pPr>
            <a:r>
              <a:rPr lang="en-US" sz="2100" b="1" dirty="0"/>
              <a:t>Constraints:</a:t>
            </a:r>
          </a:p>
          <a:p>
            <a:pPr lvl="1"/>
            <a:r>
              <a:rPr lang="en-US" sz="1800" b="1" dirty="0"/>
              <a:t>2T</a:t>
            </a:r>
            <a:r>
              <a:rPr lang="en-US" sz="1800" dirty="0"/>
              <a:t> detector field</a:t>
            </a:r>
          </a:p>
          <a:p>
            <a:pPr lvl="1"/>
            <a:r>
              <a:rPr lang="en-US" sz="1800" b="1" dirty="0"/>
              <a:t>L*=2.2m</a:t>
            </a:r>
            <a:endParaRPr lang="en-US" sz="1800" dirty="0"/>
          </a:p>
          <a:p>
            <a:pPr lvl="1"/>
            <a:r>
              <a:rPr lang="en-US" sz="1800" dirty="0"/>
              <a:t>Space (i.e. </a:t>
            </a:r>
            <a:r>
              <a:rPr lang="en-US" sz="1800" dirty="0">
                <a:solidFill>
                  <a:prstClr val="black"/>
                </a:solidFill>
              </a:rPr>
              <a:t>only 6.6 cm distance at the tip closest to IP for QD0)</a:t>
            </a:r>
            <a:endParaRPr lang="en-US" sz="1800" dirty="0"/>
          </a:p>
          <a:p>
            <a:pPr lvl="1"/>
            <a:r>
              <a:rPr lang="en-US" sz="1800" dirty="0"/>
              <a:t>must be inside the </a:t>
            </a:r>
            <a:r>
              <a:rPr lang="en-US" sz="1800" dirty="0" err="1"/>
              <a:t>lumical</a:t>
            </a:r>
            <a:r>
              <a:rPr lang="en-US" sz="1800" dirty="0"/>
              <a:t> acceptance ~</a:t>
            </a:r>
            <a:r>
              <a:rPr lang="en-US" sz="1800" b="1" dirty="0"/>
              <a:t>140-170 </a:t>
            </a:r>
            <a:r>
              <a:rPr lang="en-US" sz="1800" b="1" dirty="0" err="1"/>
              <a:t>mrad</a:t>
            </a:r>
            <a:r>
              <a:rPr lang="en-US" sz="1800" b="1" dirty="0"/>
              <a:t> </a:t>
            </a:r>
          </a:p>
          <a:p>
            <a:pPr lvl="1"/>
            <a:r>
              <a:rPr lang="en-US" sz="1800" dirty="0"/>
              <a:t>final focus quads inside the detector (low </a:t>
            </a:r>
            <a:r>
              <a:rPr lang="en-US" sz="1800" dirty="0">
                <a:latin typeface="Symbol" charset="2"/>
                <a:cs typeface="Symbol" charset="2"/>
              </a:rPr>
              <a:t>b</a:t>
            </a:r>
            <a:r>
              <a:rPr lang="en-US" sz="1800" dirty="0"/>
              <a:t>y*  and large crossing angle)</a:t>
            </a:r>
          </a:p>
          <a:p>
            <a:pPr lvl="1"/>
            <a:r>
              <a:rPr lang="en-US" sz="1800" dirty="0"/>
              <a:t>leave space for </a:t>
            </a:r>
            <a:r>
              <a:rPr lang="en-US" sz="1800" b="1" dirty="0"/>
              <a:t>luminosity detector</a:t>
            </a:r>
            <a:r>
              <a:rPr lang="en-US" sz="1800" dirty="0"/>
              <a:t> at small angle</a:t>
            </a:r>
          </a:p>
          <a:p>
            <a:pPr lvl="1"/>
            <a:r>
              <a:rPr lang="en-US" sz="1800" dirty="0"/>
              <a:t>field quality at each end and all along the FF quads ≲ 10</a:t>
            </a:r>
            <a:r>
              <a:rPr lang="en-US" sz="1800" baseline="30000" dirty="0"/>
              <a:t>-4 </a:t>
            </a:r>
            <a:r>
              <a:rPr lang="en-US" sz="1800" dirty="0"/>
              <a:t>for all multipoles</a:t>
            </a:r>
          </a:p>
          <a:p>
            <a:pPr lvl="1"/>
            <a:r>
              <a:rPr lang="en-US" sz="1800" dirty="0"/>
              <a:t>emittance blow-up much smaller than 1 pm</a:t>
            </a:r>
          </a:p>
        </p:txBody>
      </p:sp>
      <p:sp>
        <p:nvSpPr>
          <p:cNvPr id="2" name="Rectangle 1"/>
          <p:cNvSpPr/>
          <p:nvPr/>
        </p:nvSpPr>
        <p:spPr>
          <a:xfrm>
            <a:off x="1485900" y="4554053"/>
            <a:ext cx="6172200" cy="1107996"/>
          </a:xfrm>
          <a:prstGeom prst="rect">
            <a:avLst/>
          </a:prstGeom>
          <a:ln>
            <a:solidFill>
              <a:srgbClr val="008000"/>
            </a:solidFill>
          </a:ln>
        </p:spPr>
        <p:txBody>
          <a:bodyPr wrap="square">
            <a:spAutoFit/>
          </a:bodyPr>
          <a:lstStyle/>
          <a:p>
            <a:pPr lvl="0" algn="ctr">
              <a:spcBef>
                <a:spcPct val="20000"/>
              </a:spcBef>
            </a:pPr>
            <a:r>
              <a:rPr lang="en-US" sz="1650" dirty="0">
                <a:solidFill>
                  <a:prstClr val="black"/>
                </a:solidFill>
              </a:rPr>
              <a:t>Particles on the beam axis are not on the detector axis, so they will experience vertical dispersion, that brings vertical emittance blow-up. Due to the low nominal </a:t>
            </a:r>
            <a:r>
              <a:rPr lang="en-US" sz="1650" dirty="0">
                <a:solidFill>
                  <a:prstClr val="black"/>
                </a:solidFill>
                <a:latin typeface="Symbol" charset="2"/>
                <a:cs typeface="Symbol" charset="2"/>
              </a:rPr>
              <a:t>e</a:t>
            </a:r>
            <a:r>
              <a:rPr lang="en-US" sz="1650" baseline="-25000" dirty="0">
                <a:solidFill>
                  <a:prstClr val="black"/>
                </a:solidFill>
              </a:rPr>
              <a:t>y</a:t>
            </a:r>
            <a:r>
              <a:rPr lang="en-US" sz="1650" dirty="0">
                <a:solidFill>
                  <a:prstClr val="black"/>
                </a:solidFill>
              </a:rPr>
              <a:t>~1 pm, this effect needs to be cured.                 A </a:t>
            </a:r>
            <a:r>
              <a:rPr lang="en-US" sz="1650" dirty="0">
                <a:solidFill>
                  <a:srgbClr val="0000FF"/>
                </a:solidFill>
              </a:rPr>
              <a:t>compensating</a:t>
            </a:r>
            <a:r>
              <a:rPr lang="en-US" sz="1650" dirty="0">
                <a:solidFill>
                  <a:prstClr val="black"/>
                </a:solidFill>
              </a:rPr>
              <a:t> and </a:t>
            </a:r>
            <a:r>
              <a:rPr lang="en-US" sz="1650" dirty="0">
                <a:solidFill>
                  <a:srgbClr val="008000"/>
                </a:solidFill>
              </a:rPr>
              <a:t>screening</a:t>
            </a:r>
            <a:r>
              <a:rPr lang="en-US" sz="1650" dirty="0">
                <a:solidFill>
                  <a:prstClr val="black"/>
                </a:solidFill>
              </a:rPr>
              <a:t> </a:t>
            </a:r>
            <a:r>
              <a:rPr lang="en-US" sz="1650" b="1" dirty="0">
                <a:solidFill>
                  <a:prstClr val="black"/>
                </a:solidFill>
              </a:rPr>
              <a:t>solenoid scheme </a:t>
            </a:r>
            <a:r>
              <a:rPr lang="en-US" sz="1650" dirty="0">
                <a:solidFill>
                  <a:prstClr val="black"/>
                </a:solidFill>
              </a:rPr>
              <a:t>has been designed.</a:t>
            </a:r>
          </a:p>
        </p:txBody>
      </p:sp>
      <p:sp>
        <p:nvSpPr>
          <p:cNvPr id="6" name="Curved Down Arrow 5"/>
          <p:cNvSpPr/>
          <p:nvPr/>
        </p:nvSpPr>
        <p:spPr>
          <a:xfrm rot="4355828">
            <a:off x="5129138" y="4341989"/>
            <a:ext cx="291310" cy="182880"/>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r>
              <a:rPr lang="de-DE" smtClean="0"/>
              <a:t>M. Boscolo, FCCWEEK17, Berlin</a:t>
            </a:r>
            <a:endParaRPr lang="en-US"/>
          </a:p>
        </p:txBody>
      </p:sp>
      <p:sp>
        <p:nvSpPr>
          <p:cNvPr id="7" name="TextBox 6"/>
          <p:cNvSpPr txBox="1"/>
          <p:nvPr/>
        </p:nvSpPr>
        <p:spPr>
          <a:xfrm>
            <a:off x="6763671" y="6320501"/>
            <a:ext cx="2452146" cy="369332"/>
          </a:xfrm>
          <a:prstGeom prst="rect">
            <a:avLst/>
          </a:prstGeom>
          <a:noFill/>
        </p:spPr>
        <p:txBody>
          <a:bodyPr wrap="none" rtlCol="0">
            <a:spAutoFit/>
          </a:bodyPr>
          <a:lstStyle/>
          <a:p>
            <a:r>
              <a:rPr lang="en-US" dirty="0">
                <a:solidFill>
                  <a:srgbClr val="000080"/>
                </a:solidFill>
              </a:rPr>
              <a:t>[slide from FCCWEEK17]</a:t>
            </a:r>
          </a:p>
        </p:txBody>
      </p:sp>
      <p:sp>
        <p:nvSpPr>
          <p:cNvPr id="8" name="TextBox 7"/>
          <p:cNvSpPr txBox="1"/>
          <p:nvPr/>
        </p:nvSpPr>
        <p:spPr>
          <a:xfrm>
            <a:off x="2890822" y="945206"/>
            <a:ext cx="6215742" cy="1384995"/>
          </a:xfrm>
          <a:prstGeom prst="rect">
            <a:avLst/>
          </a:prstGeom>
          <a:solidFill>
            <a:schemeClr val="bg2"/>
          </a:solidFill>
          <a:ln>
            <a:solidFill>
              <a:srgbClr val="FFFD78"/>
            </a:solidFill>
          </a:ln>
        </p:spPr>
        <p:txBody>
          <a:bodyPr wrap="square" rtlCol="0">
            <a:spAutoFit/>
          </a:bodyPr>
          <a:lstStyle/>
          <a:p>
            <a:pPr algn="just"/>
            <a:r>
              <a:rPr lang="en-US" sz="1400" dirty="0" smtClean="0">
                <a:solidFill>
                  <a:schemeClr val="tx2"/>
                </a:solidFill>
              </a:rPr>
              <a:t>The 140mrad was the outcome of last year’s MDI workshop, as best solution to minimize </a:t>
            </a:r>
            <a:r>
              <a:rPr lang="en-US" sz="1400" dirty="0" err="1" smtClean="0">
                <a:solidFill>
                  <a:schemeClr val="tx2"/>
                </a:solidFill>
                <a:latin typeface="Symbol" charset="2"/>
                <a:ea typeface="Symbol" charset="2"/>
                <a:cs typeface="Symbol" charset="2"/>
              </a:rPr>
              <a:t>e</a:t>
            </a:r>
            <a:r>
              <a:rPr lang="en-US" sz="1400" baseline="-25000" dirty="0" err="1" smtClean="0">
                <a:solidFill>
                  <a:schemeClr val="tx2"/>
                </a:solidFill>
              </a:rPr>
              <a:t>y</a:t>
            </a:r>
            <a:r>
              <a:rPr lang="en-US" sz="1400" dirty="0" smtClean="0">
                <a:solidFill>
                  <a:schemeClr val="tx2"/>
                </a:solidFill>
              </a:rPr>
              <a:t> blow-up (0.3 pm out pf 1 pm nominal). Last </a:t>
            </a:r>
            <a:r>
              <a:rPr lang="en-US" sz="1400" dirty="0">
                <a:solidFill>
                  <a:schemeClr val="tx2"/>
                </a:solidFill>
              </a:rPr>
              <a:t>week it was pointed out by detector group that angular acceptance for the machine (including compensating solenoid) </a:t>
            </a:r>
            <a:r>
              <a:rPr lang="en-US" sz="1400" dirty="0" smtClean="0">
                <a:solidFill>
                  <a:schemeClr val="tx2"/>
                </a:solidFill>
              </a:rPr>
              <a:t>should be 100 </a:t>
            </a:r>
            <a:r>
              <a:rPr lang="en-US" sz="1400" dirty="0" err="1">
                <a:solidFill>
                  <a:schemeClr val="tx2"/>
                </a:solidFill>
              </a:rPr>
              <a:t>mrad</a:t>
            </a:r>
            <a:r>
              <a:rPr lang="en-US" sz="1400" dirty="0">
                <a:solidFill>
                  <a:schemeClr val="tx2"/>
                </a:solidFill>
              </a:rPr>
              <a:t>.</a:t>
            </a:r>
            <a:r>
              <a:rPr lang="en-US" sz="1400" dirty="0" smtClean="0">
                <a:solidFill>
                  <a:schemeClr val="tx2"/>
                </a:solidFill>
              </a:rPr>
              <a:t> </a:t>
            </a:r>
          </a:p>
          <a:p>
            <a:pPr algn="just"/>
            <a:r>
              <a:rPr lang="en-US" sz="1400" dirty="0" smtClean="0">
                <a:solidFill>
                  <a:schemeClr val="tx2"/>
                </a:solidFill>
              </a:rPr>
              <a:t>M. </a:t>
            </a:r>
            <a:r>
              <a:rPr lang="en-US" sz="1400" dirty="0" err="1" smtClean="0">
                <a:solidFill>
                  <a:schemeClr val="tx2"/>
                </a:solidFill>
              </a:rPr>
              <a:t>Koratzinos</a:t>
            </a:r>
            <a:r>
              <a:rPr lang="en-US" sz="1400" dirty="0" smtClean="0">
                <a:solidFill>
                  <a:schemeClr val="tx2"/>
                </a:solidFill>
              </a:rPr>
              <a:t> are K. </a:t>
            </a:r>
            <a:r>
              <a:rPr lang="en-US" sz="1400" dirty="0" err="1" smtClean="0">
                <a:solidFill>
                  <a:schemeClr val="tx2"/>
                </a:solidFill>
              </a:rPr>
              <a:t>Oide</a:t>
            </a:r>
            <a:r>
              <a:rPr lang="en-US" sz="1400" dirty="0" smtClean="0">
                <a:solidFill>
                  <a:schemeClr val="tx2"/>
                </a:solidFill>
              </a:rPr>
              <a:t> are trying to find a good trade-off between 100 </a:t>
            </a:r>
            <a:r>
              <a:rPr lang="en-US" sz="1400" dirty="0" err="1" smtClean="0">
                <a:solidFill>
                  <a:schemeClr val="tx2"/>
                </a:solidFill>
              </a:rPr>
              <a:t>mrad</a:t>
            </a:r>
            <a:r>
              <a:rPr lang="en-US" sz="1400" dirty="0" smtClean="0">
                <a:solidFill>
                  <a:schemeClr val="tx2"/>
                </a:solidFill>
              </a:rPr>
              <a:t> requirement and acceptable </a:t>
            </a:r>
            <a:r>
              <a:rPr lang="en-US" sz="1400" dirty="0" err="1" smtClean="0">
                <a:solidFill>
                  <a:schemeClr val="tx2"/>
                </a:solidFill>
                <a:latin typeface="Symbol" charset="2"/>
                <a:ea typeface="Symbol" charset="2"/>
                <a:cs typeface="Symbol" charset="2"/>
              </a:rPr>
              <a:t>e</a:t>
            </a:r>
            <a:r>
              <a:rPr lang="en-US" sz="1400" baseline="-25000" dirty="0" err="1" smtClean="0">
                <a:solidFill>
                  <a:schemeClr val="tx2"/>
                </a:solidFill>
              </a:rPr>
              <a:t>y</a:t>
            </a:r>
            <a:r>
              <a:rPr lang="en-US" sz="1400" dirty="0" smtClean="0">
                <a:solidFill>
                  <a:schemeClr val="tx2"/>
                </a:solidFill>
              </a:rPr>
              <a:t> blow-up. There will be a presentation this Wed. </a:t>
            </a:r>
            <a:endParaRPr lang="en-US" sz="1400" dirty="0">
              <a:solidFill>
                <a:schemeClr val="tx2"/>
              </a:solidFill>
            </a:endParaRPr>
          </a:p>
        </p:txBody>
      </p:sp>
      <p:cxnSp>
        <p:nvCxnSpPr>
          <p:cNvPr id="10" name="Straight Arrow Connector 9"/>
          <p:cNvCxnSpPr/>
          <p:nvPr/>
        </p:nvCxnSpPr>
        <p:spPr>
          <a:xfrm>
            <a:off x="4778829" y="2406298"/>
            <a:ext cx="87085" cy="456481"/>
          </a:xfrm>
          <a:prstGeom prst="straightConnector1">
            <a:avLst/>
          </a:prstGeom>
          <a:ln>
            <a:solidFill>
              <a:srgbClr val="FFFD78"/>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872739" y="666270"/>
            <a:ext cx="6195059" cy="338554"/>
          </a:xfrm>
          <a:prstGeom prst="rect">
            <a:avLst/>
          </a:prstGeom>
          <a:noFill/>
        </p:spPr>
        <p:txBody>
          <a:bodyPr wrap="square" rtlCol="0">
            <a:spAutoFit/>
          </a:bodyPr>
          <a:lstStyle/>
          <a:p>
            <a:r>
              <a:rPr lang="en-US" sz="1600" dirty="0" smtClean="0">
                <a:solidFill>
                  <a:schemeClr val="tx2"/>
                </a:solidFill>
              </a:rPr>
              <a:t>comment on this </a:t>
            </a:r>
            <a:r>
              <a:rPr lang="en-US" sz="1600" smtClean="0">
                <a:solidFill>
                  <a:schemeClr val="tx2"/>
                </a:solidFill>
              </a:rPr>
              <a:t>number </a:t>
            </a:r>
            <a:r>
              <a:rPr lang="en-US" sz="1600">
                <a:solidFill>
                  <a:schemeClr val="tx2"/>
                </a:solidFill>
              </a:rPr>
              <a:t>from last </a:t>
            </a:r>
            <a:r>
              <a:rPr lang="en-US" sz="1600" smtClean="0">
                <a:solidFill>
                  <a:schemeClr val="tx2"/>
                </a:solidFill>
              </a:rPr>
              <a:t>week [</a:t>
            </a:r>
            <a:r>
              <a:rPr lang="en-US" sz="1600" dirty="0" smtClean="0">
                <a:solidFill>
                  <a:schemeClr val="tx2"/>
                </a:solidFill>
              </a:rPr>
              <a:t>slide from </a:t>
            </a:r>
            <a:r>
              <a:rPr lang="en-US" sz="1600" smtClean="0">
                <a:solidFill>
                  <a:schemeClr val="tx2"/>
                </a:solidFill>
              </a:rPr>
              <a:t>FCCweek17]:</a:t>
            </a:r>
            <a:endParaRPr lang="en-US" sz="1600" dirty="0">
              <a:solidFill>
                <a:schemeClr val="tx2"/>
              </a:solidFill>
            </a:endParaRPr>
          </a:p>
        </p:txBody>
      </p:sp>
    </p:spTree>
    <p:extLst>
      <p:ext uri="{BB962C8B-B14F-4D97-AF65-F5344CB8AC3E}">
        <p14:creationId xmlns:p14="http://schemas.microsoft.com/office/powerpoint/2010/main" val="250249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3862284" y="1775221"/>
            <a:ext cx="5281717" cy="2127743"/>
            <a:chOff x="3862283" y="988442"/>
            <a:chExt cx="5281717" cy="212774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2283" y="1284255"/>
              <a:ext cx="5281717" cy="1769865"/>
            </a:xfrm>
            <a:prstGeom prst="rect">
              <a:avLst/>
            </a:prstGeom>
          </p:spPr>
        </p:pic>
        <p:sp>
          <p:nvSpPr>
            <p:cNvPr id="14" name="TextBox 13"/>
            <p:cNvSpPr txBox="1"/>
            <p:nvPr/>
          </p:nvSpPr>
          <p:spPr>
            <a:xfrm>
              <a:off x="5329770" y="2531410"/>
              <a:ext cx="1285024" cy="584775"/>
            </a:xfrm>
            <a:prstGeom prst="rect">
              <a:avLst/>
            </a:prstGeom>
            <a:noFill/>
            <a:ln w="57150">
              <a:noFill/>
            </a:ln>
          </p:spPr>
          <p:txBody>
            <a:bodyPr wrap="square" rtlCol="0">
              <a:spAutoFit/>
            </a:bodyPr>
            <a:lstStyle/>
            <a:p>
              <a:pPr defTabSz="914400" eaLnBrk="0" fontAlgn="base" hangingPunct="0">
                <a:spcBef>
                  <a:spcPct val="0"/>
                </a:spcBef>
                <a:spcAft>
                  <a:spcPct val="0"/>
                </a:spcAft>
              </a:pPr>
              <a:r>
                <a:rPr lang="en-GB" sz="1600" b="1" dirty="0">
                  <a:solidFill>
                    <a:srgbClr val="7030A0"/>
                  </a:solidFill>
                  <a:ea typeface="ＭＳ Ｐゴシック" charset="0"/>
                </a:rPr>
                <a:t>Luminosity counter</a:t>
              </a:r>
            </a:p>
          </p:txBody>
        </p:sp>
        <p:sp>
          <p:nvSpPr>
            <p:cNvPr id="15" name="TextBox 14"/>
            <p:cNvSpPr txBox="1"/>
            <p:nvPr/>
          </p:nvSpPr>
          <p:spPr>
            <a:xfrm>
              <a:off x="5876417" y="1207130"/>
              <a:ext cx="1475371" cy="584775"/>
            </a:xfrm>
            <a:prstGeom prst="rect">
              <a:avLst/>
            </a:prstGeom>
            <a:noFill/>
            <a:ln w="57150">
              <a:noFill/>
            </a:ln>
          </p:spPr>
          <p:txBody>
            <a:bodyPr wrap="square" rtlCol="0">
              <a:spAutoFit/>
            </a:bodyPr>
            <a:lstStyle/>
            <a:p>
              <a:pPr algn="ctr" defTabSz="914400" eaLnBrk="0" fontAlgn="base" hangingPunct="0">
                <a:spcBef>
                  <a:spcPct val="0"/>
                </a:spcBef>
                <a:spcAft>
                  <a:spcPct val="0"/>
                </a:spcAft>
              </a:pPr>
              <a:r>
                <a:rPr lang="en-GB" sz="1600" b="1" dirty="0">
                  <a:solidFill>
                    <a:srgbClr val="0432FF"/>
                  </a:solidFill>
                  <a:ea typeface="ＭＳ Ｐゴシック" charset="0"/>
                </a:rPr>
                <a:t>Compensating solenoid</a:t>
              </a:r>
            </a:p>
          </p:txBody>
        </p:sp>
        <p:sp>
          <p:nvSpPr>
            <p:cNvPr id="16" name="TextBox 15"/>
            <p:cNvSpPr txBox="1"/>
            <p:nvPr/>
          </p:nvSpPr>
          <p:spPr>
            <a:xfrm>
              <a:off x="7677550" y="988442"/>
              <a:ext cx="1251796" cy="584775"/>
            </a:xfrm>
            <a:prstGeom prst="rect">
              <a:avLst/>
            </a:prstGeom>
            <a:noFill/>
            <a:ln w="57150">
              <a:noFill/>
            </a:ln>
          </p:spPr>
          <p:txBody>
            <a:bodyPr wrap="square" rtlCol="0">
              <a:spAutoFit/>
            </a:bodyPr>
            <a:lstStyle/>
            <a:p>
              <a:pPr algn="ctr" defTabSz="914400" eaLnBrk="0" fontAlgn="base" hangingPunct="0">
                <a:spcBef>
                  <a:spcPct val="0"/>
                </a:spcBef>
                <a:spcAft>
                  <a:spcPct val="0"/>
                </a:spcAft>
              </a:pPr>
              <a:r>
                <a:rPr lang="en-GB" sz="1600" b="1" dirty="0">
                  <a:solidFill>
                    <a:srgbClr val="008000"/>
                  </a:solidFill>
                  <a:ea typeface="ＭＳ Ｐゴシック" charset="0"/>
                </a:rPr>
                <a:t>screening</a:t>
              </a:r>
            </a:p>
            <a:p>
              <a:pPr algn="ctr" defTabSz="914400" eaLnBrk="0" fontAlgn="base" hangingPunct="0">
                <a:spcBef>
                  <a:spcPct val="0"/>
                </a:spcBef>
                <a:spcAft>
                  <a:spcPct val="0"/>
                </a:spcAft>
              </a:pPr>
              <a:r>
                <a:rPr lang="en-GB" sz="1600" b="1" dirty="0">
                  <a:solidFill>
                    <a:srgbClr val="008000"/>
                  </a:solidFill>
                  <a:ea typeface="ＭＳ Ｐゴシック" charset="0"/>
                </a:rPr>
                <a:t> solenoid</a:t>
              </a:r>
            </a:p>
          </p:txBody>
        </p:sp>
        <p:cxnSp>
          <p:nvCxnSpPr>
            <p:cNvPr id="24" name="Curved Connector 23"/>
            <p:cNvCxnSpPr/>
            <p:nvPr/>
          </p:nvCxnSpPr>
          <p:spPr>
            <a:xfrm rot="5400000">
              <a:off x="7589579" y="1372227"/>
              <a:ext cx="366444" cy="190502"/>
            </a:xfrm>
            <a:prstGeom prst="curvedConnector3">
              <a:avLst/>
            </a:prstGeom>
            <a:ln>
              <a:solidFill>
                <a:srgbClr val="008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Curved Connector 27"/>
            <p:cNvCxnSpPr/>
            <p:nvPr/>
          </p:nvCxnSpPr>
          <p:spPr>
            <a:xfrm rot="16200000" flipV="1">
              <a:off x="7620276" y="2255044"/>
              <a:ext cx="531037" cy="179949"/>
            </a:xfrm>
            <a:prstGeom prst="curved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Curved Connector 29"/>
            <p:cNvCxnSpPr/>
            <p:nvPr/>
          </p:nvCxnSpPr>
          <p:spPr>
            <a:xfrm rot="5400000" flipH="1" flipV="1">
              <a:off x="5803293" y="2400652"/>
              <a:ext cx="231465" cy="143383"/>
            </a:xfrm>
            <a:prstGeom prst="curvedConnector3">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1485900" y="10867"/>
            <a:ext cx="6172200" cy="857250"/>
          </a:xfrm>
        </p:spPr>
        <p:txBody>
          <a:bodyPr/>
          <a:lstStyle/>
          <a:p>
            <a:r>
              <a:rPr lang="en-US" dirty="0"/>
              <a:t>Solenoid Compensation Scheme</a:t>
            </a:r>
          </a:p>
        </p:txBody>
      </p:sp>
      <p:sp>
        <p:nvSpPr>
          <p:cNvPr id="3" name="Content Placeholder 2"/>
          <p:cNvSpPr>
            <a:spLocks noGrp="1"/>
          </p:cNvSpPr>
          <p:nvPr>
            <p:ph idx="1"/>
          </p:nvPr>
        </p:nvSpPr>
        <p:spPr>
          <a:xfrm>
            <a:off x="350535" y="4821522"/>
            <a:ext cx="7924801" cy="1209703"/>
          </a:xfrm>
        </p:spPr>
        <p:txBody>
          <a:bodyPr>
            <a:normAutofit/>
          </a:bodyPr>
          <a:lstStyle/>
          <a:p>
            <a:pPr marL="0" indent="0">
              <a:lnSpc>
                <a:spcPct val="80000"/>
              </a:lnSpc>
              <a:buNone/>
            </a:pPr>
            <a:r>
              <a:rPr lang="en-US" sz="1650" dirty="0"/>
              <a:t>Two solenoids are introduced in the IR:</a:t>
            </a:r>
          </a:p>
          <a:p>
            <a:pPr>
              <a:lnSpc>
                <a:spcPct val="80000"/>
              </a:lnSpc>
            </a:pPr>
            <a:r>
              <a:rPr lang="en-US" sz="1650" b="1" dirty="0">
                <a:solidFill>
                  <a:srgbClr val="008000"/>
                </a:solidFill>
              </a:rPr>
              <a:t>screening solenoid </a:t>
            </a:r>
            <a:r>
              <a:rPr lang="en-US" sz="1650" dirty="0"/>
              <a:t>that shields the detector field inside the quads (in the quad net </a:t>
            </a:r>
            <a:r>
              <a:rPr lang="en-US" sz="1650" dirty="0" err="1"/>
              <a:t>solenoidal</a:t>
            </a:r>
            <a:r>
              <a:rPr lang="en-US" sz="1650" dirty="0"/>
              <a:t> field=0)</a:t>
            </a:r>
          </a:p>
          <a:p>
            <a:pPr>
              <a:lnSpc>
                <a:spcPct val="80000"/>
              </a:lnSpc>
            </a:pPr>
            <a:r>
              <a:rPr lang="en-US" sz="1650" b="1" dirty="0">
                <a:solidFill>
                  <a:srgbClr val="0000FF"/>
                </a:solidFill>
              </a:rPr>
              <a:t>compensating solenoid  </a:t>
            </a:r>
            <a:r>
              <a:rPr lang="en-US" sz="1650" dirty="0"/>
              <a:t>in front of the first quad, as close as possible, to reduce the </a:t>
            </a:r>
            <a:r>
              <a:rPr lang="en-US" sz="1650" dirty="0" err="1">
                <a:latin typeface="Symbol" charset="2"/>
                <a:cs typeface="Symbol" charset="2"/>
              </a:rPr>
              <a:t>e</a:t>
            </a:r>
            <a:r>
              <a:rPr lang="en-US" sz="1650" baseline="-25000" dirty="0" err="1"/>
              <a:t>y</a:t>
            </a:r>
            <a:r>
              <a:rPr lang="en-US" sz="1650" baseline="-25000" dirty="0"/>
              <a:t> </a:t>
            </a:r>
            <a:r>
              <a:rPr lang="en-US" sz="1650" dirty="0"/>
              <a:t>blow-up (integral BL~0)</a:t>
            </a:r>
          </a:p>
        </p:txBody>
      </p:sp>
      <p:pic>
        <p:nvPicPr>
          <p:cNvPr id="6" name="Picture 5" descr="Screen Shot 2016-10-10 at 17.23.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30" y="1640548"/>
            <a:ext cx="3732632" cy="2642432"/>
          </a:xfrm>
          <a:prstGeom prst="rect">
            <a:avLst/>
          </a:prstGeom>
        </p:spPr>
      </p:pic>
      <p:sp>
        <p:nvSpPr>
          <p:cNvPr id="7" name="TextBox 6"/>
          <p:cNvSpPr txBox="1"/>
          <p:nvPr/>
        </p:nvSpPr>
        <p:spPr>
          <a:xfrm>
            <a:off x="7868052" y="3918305"/>
            <a:ext cx="1184555" cy="307777"/>
          </a:xfrm>
          <a:prstGeom prst="rect">
            <a:avLst/>
          </a:prstGeom>
          <a:noFill/>
        </p:spPr>
        <p:txBody>
          <a:bodyPr wrap="none" rtlCol="0">
            <a:spAutoFit/>
          </a:bodyPr>
          <a:lstStyle/>
          <a:p>
            <a:r>
              <a:rPr lang="en-US" sz="1400" dirty="0">
                <a:solidFill>
                  <a:srgbClr val="002060"/>
                </a:solidFill>
              </a:rPr>
              <a:t>M. </a:t>
            </a:r>
            <a:r>
              <a:rPr lang="en-US" sz="1400" dirty="0" err="1">
                <a:solidFill>
                  <a:srgbClr val="002060"/>
                </a:solidFill>
              </a:rPr>
              <a:t>Koratzinos</a:t>
            </a:r>
            <a:endParaRPr lang="en-US" sz="1400" dirty="0">
              <a:solidFill>
                <a:srgbClr val="002060"/>
              </a:solidFill>
            </a:endParaRPr>
          </a:p>
        </p:txBody>
      </p:sp>
      <p:sp>
        <p:nvSpPr>
          <p:cNvPr id="5" name="Rectangle 4"/>
          <p:cNvSpPr/>
          <p:nvPr/>
        </p:nvSpPr>
        <p:spPr>
          <a:xfrm>
            <a:off x="6825762" y="52301"/>
            <a:ext cx="2259145" cy="323165"/>
          </a:xfrm>
          <a:prstGeom prst="rect">
            <a:avLst/>
          </a:prstGeom>
        </p:spPr>
        <p:txBody>
          <a:bodyPr wrap="none">
            <a:spAutoFit/>
          </a:bodyPr>
          <a:lstStyle/>
          <a:p>
            <a:pPr marL="342847" lvl="1"/>
            <a:r>
              <a:rPr lang="en-US" sz="1500" dirty="0">
                <a:solidFill>
                  <a:srgbClr val="002060"/>
                </a:solidFill>
              </a:rPr>
              <a:t>see talk by E. </a:t>
            </a:r>
            <a:r>
              <a:rPr lang="en-US" sz="1500" dirty="0" err="1">
                <a:solidFill>
                  <a:srgbClr val="002060"/>
                </a:solidFill>
              </a:rPr>
              <a:t>Levichev</a:t>
            </a:r>
            <a:endParaRPr lang="en-US" sz="1500" dirty="0">
              <a:solidFill>
                <a:srgbClr val="002060"/>
              </a:solidFill>
            </a:endParaRPr>
          </a:p>
        </p:txBody>
      </p:sp>
      <p:sp>
        <p:nvSpPr>
          <p:cNvPr id="8" name="Rectangle 7"/>
          <p:cNvSpPr/>
          <p:nvPr/>
        </p:nvSpPr>
        <p:spPr>
          <a:xfrm>
            <a:off x="322424" y="6075653"/>
            <a:ext cx="7981025" cy="369332"/>
          </a:xfrm>
          <a:prstGeom prst="rect">
            <a:avLst/>
          </a:prstGeom>
          <a:solidFill>
            <a:schemeClr val="bg2"/>
          </a:solidFill>
          <a:ln>
            <a:solidFill>
              <a:srgbClr val="FFFD78"/>
            </a:solidFill>
          </a:ln>
        </p:spPr>
        <p:txBody>
          <a:bodyPr wrap="square">
            <a:spAutoFit/>
          </a:bodyPr>
          <a:lstStyle/>
          <a:p>
            <a:pPr marL="342847" lvl="1"/>
            <a:r>
              <a:rPr lang="en-US" b="1" dirty="0"/>
              <a:t>0.3 pm is the overall </a:t>
            </a:r>
            <a:r>
              <a:rPr lang="en-US" b="1" dirty="0" err="1">
                <a:latin typeface="Symbol" charset="2"/>
                <a:cs typeface="Symbol" charset="2"/>
              </a:rPr>
              <a:t>e</a:t>
            </a:r>
            <a:r>
              <a:rPr lang="en-US" b="1" baseline="-25000" dirty="0" err="1"/>
              <a:t>y</a:t>
            </a:r>
            <a:r>
              <a:rPr lang="en-US" b="1" baseline="-25000" dirty="0"/>
              <a:t> </a:t>
            </a:r>
            <a:r>
              <a:rPr lang="en-US" b="1" dirty="0"/>
              <a:t> blow-up for 2IPs  @Z with this compensation design</a:t>
            </a:r>
          </a:p>
        </p:txBody>
      </p:sp>
      <p:sp>
        <p:nvSpPr>
          <p:cNvPr id="4" name="Footer Placeholder 3"/>
          <p:cNvSpPr>
            <a:spLocks noGrp="1"/>
          </p:cNvSpPr>
          <p:nvPr>
            <p:ph type="ftr" sz="quarter" idx="11"/>
          </p:nvPr>
        </p:nvSpPr>
        <p:spPr/>
        <p:txBody>
          <a:bodyPr/>
          <a:lstStyle/>
          <a:p>
            <a:r>
              <a:rPr lang="de-DE" smtClean="0"/>
              <a:t>M. </a:t>
            </a:r>
            <a:r>
              <a:rPr lang="de-DE" dirty="0" err="1" smtClean="0"/>
              <a:t>Boscolo</a:t>
            </a:r>
            <a:r>
              <a:rPr lang="de-DE" dirty="0" smtClean="0"/>
              <a:t>, FCCWEEK17, Berlin</a:t>
            </a:r>
            <a:endParaRPr lang="en-US" dirty="0"/>
          </a:p>
        </p:txBody>
      </p:sp>
      <p:sp>
        <p:nvSpPr>
          <p:cNvPr id="12" name="TextBox 11"/>
          <p:cNvSpPr txBox="1"/>
          <p:nvPr/>
        </p:nvSpPr>
        <p:spPr>
          <a:xfrm>
            <a:off x="7868051" y="3397315"/>
            <a:ext cx="982986" cy="338554"/>
          </a:xfrm>
          <a:prstGeom prst="rect">
            <a:avLst/>
          </a:prstGeom>
          <a:noFill/>
          <a:ln w="12700">
            <a:solidFill>
              <a:srgbClr val="FF0000"/>
            </a:solidFill>
          </a:ln>
        </p:spPr>
        <p:txBody>
          <a:bodyPr wrap="square" rtlCol="0">
            <a:spAutoFit/>
          </a:bodyPr>
          <a:lstStyle/>
          <a:p>
            <a:pPr defTabSz="914400" eaLnBrk="0" fontAlgn="base" hangingPunct="0">
              <a:spcBef>
                <a:spcPct val="0"/>
              </a:spcBef>
              <a:spcAft>
                <a:spcPct val="0"/>
              </a:spcAft>
            </a:pPr>
            <a:r>
              <a:rPr lang="en-GB" sz="1600" b="1" dirty="0">
                <a:solidFill>
                  <a:srgbClr val="FF0000"/>
                </a:solidFill>
                <a:ea typeface="ＭＳ Ｐゴシック" charset="0"/>
              </a:rPr>
              <a:t>FF quads</a:t>
            </a:r>
          </a:p>
        </p:txBody>
      </p:sp>
      <p:sp>
        <p:nvSpPr>
          <p:cNvPr id="18" name="TextBox 17"/>
          <p:cNvSpPr txBox="1"/>
          <p:nvPr/>
        </p:nvSpPr>
        <p:spPr>
          <a:xfrm>
            <a:off x="7195519" y="6533840"/>
            <a:ext cx="1948482" cy="307777"/>
          </a:xfrm>
          <a:prstGeom prst="rect">
            <a:avLst/>
          </a:prstGeom>
          <a:noFill/>
        </p:spPr>
        <p:txBody>
          <a:bodyPr wrap="none" rtlCol="0">
            <a:spAutoFit/>
          </a:bodyPr>
          <a:lstStyle/>
          <a:p>
            <a:r>
              <a:rPr lang="en-US" sz="1400">
                <a:solidFill>
                  <a:srgbClr val="000080"/>
                </a:solidFill>
              </a:rPr>
              <a:t>[slide from FCCWEEK17]</a:t>
            </a:r>
          </a:p>
        </p:txBody>
      </p:sp>
    </p:spTree>
    <p:extLst>
      <p:ext uri="{BB962C8B-B14F-4D97-AF65-F5344CB8AC3E}">
        <p14:creationId xmlns:p14="http://schemas.microsoft.com/office/powerpoint/2010/main" val="6148847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2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3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Оформление по умолчанию">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5827</TotalTime>
  <Words>3587</Words>
  <Application>Microsoft Macintosh PowerPoint</Application>
  <PresentationFormat>On-screen Show (4:3)</PresentationFormat>
  <Paragraphs>750</Paragraphs>
  <Slides>55</Slides>
  <Notes>3</Notes>
  <HiddenSlides>0</HiddenSlides>
  <MMClips>0</MMClips>
  <ScaleCrop>false</ScaleCrop>
  <HeadingPairs>
    <vt:vector size="6" baseType="variant">
      <vt:variant>
        <vt:lpstr>Fonts Used</vt:lpstr>
      </vt:variant>
      <vt:variant>
        <vt:i4>11</vt:i4>
      </vt:variant>
      <vt:variant>
        <vt:lpstr>Theme</vt:lpstr>
      </vt:variant>
      <vt:variant>
        <vt:i4>14</vt:i4>
      </vt:variant>
      <vt:variant>
        <vt:lpstr>Slide Titles</vt:lpstr>
      </vt:variant>
      <vt:variant>
        <vt:i4>55</vt:i4>
      </vt:variant>
    </vt:vector>
  </HeadingPairs>
  <TitlesOfParts>
    <vt:vector size="80" baseType="lpstr">
      <vt:lpstr>Avenir Medium</vt:lpstr>
      <vt:lpstr>Calibri</vt:lpstr>
      <vt:lpstr>Calibri Light</vt:lpstr>
      <vt:lpstr>Cambria Math</vt:lpstr>
      <vt:lpstr>Comic Sans MS</vt:lpstr>
      <vt:lpstr>ＭＳ Ｐゴシック</vt:lpstr>
      <vt:lpstr>Palatino</vt:lpstr>
      <vt:lpstr>Symbol</vt:lpstr>
      <vt:lpstr>Times New Roman</vt:lpstr>
      <vt:lpstr>Wingdings</vt:lpstr>
      <vt:lpstr>Arial</vt:lpstr>
      <vt:lpstr>Office Theme</vt:lpstr>
      <vt:lpstr>1_Office Theme</vt:lpstr>
      <vt:lpstr>3_Office Theme</vt:lpstr>
      <vt:lpstr>5_Office Theme</vt:lpstr>
      <vt:lpstr>8_Office Theme</vt:lpstr>
      <vt:lpstr>9_Office Theme</vt:lpstr>
      <vt:lpstr>Оформление по умолчанию</vt:lpstr>
      <vt:lpstr>10_Office Theme</vt:lpstr>
      <vt:lpstr>11_Office Theme</vt:lpstr>
      <vt:lpstr>12_Office Theme</vt:lpstr>
      <vt:lpstr>2_Оформление по умолчанию</vt:lpstr>
      <vt:lpstr>3_Оформление по умолчанию</vt:lpstr>
      <vt:lpstr>4_Office Theme</vt:lpstr>
      <vt:lpstr>7_Office Theme</vt:lpstr>
      <vt:lpstr>FCC-ee MDI design  as outcome of the first week of MDI workshop and goal of this week workshop</vt:lpstr>
      <vt:lpstr>Goal</vt:lpstr>
      <vt:lpstr>PowerPoint Presentation</vt:lpstr>
      <vt:lpstr>PowerPoint Presentation</vt:lpstr>
      <vt:lpstr>PowerPoint Presentation</vt:lpstr>
      <vt:lpstr>Interaction Region Beam Pipe</vt:lpstr>
      <vt:lpstr>Interaction Region Layout</vt:lpstr>
      <vt:lpstr>Solenoid Compensation Scheme</vt:lpstr>
      <vt:lpstr>Solenoid Compensation Scheme</vt:lpstr>
      <vt:lpstr>The IR 3d view with magnets </vt:lpstr>
      <vt:lpstr>Final Focus Magnets Layout</vt:lpstr>
      <vt:lpstr>Latest layout</vt:lpstr>
      <vt:lpstr>PowerPoint Presentation</vt:lpstr>
      <vt:lpstr>Geant-4 IR model with the shield</vt:lpstr>
      <vt:lpstr>PowerPoint Presentation</vt:lpstr>
      <vt:lpstr>PowerPoint Presentation</vt:lpstr>
      <vt:lpstr>PowerPoint Presentation</vt:lpstr>
      <vt:lpstr>PowerPoint Presentation</vt:lpstr>
      <vt:lpstr>PowerPoint Presentation</vt:lpstr>
      <vt:lpstr>IR Beam pipe design for wake field calculations</vt:lpstr>
      <vt:lpstr>IR CAD design</vt:lpstr>
      <vt:lpstr>3d model of IR pipe</vt:lpstr>
      <vt:lpstr>PowerPoint Presentation</vt:lpstr>
      <vt:lpstr>PowerPoint Presentation</vt:lpstr>
      <vt:lpstr>PowerPoint Presentation</vt:lpstr>
      <vt:lpstr>PowerPoint Presentation</vt:lpstr>
      <vt:lpstr>PowerPoint Presentation</vt:lpstr>
      <vt:lpstr>Beam pipe</vt:lpstr>
      <vt:lpstr>QC1 design</vt:lpstr>
      <vt:lpstr>Iron yoke twin-aperture quadrupole  2D model</vt:lpstr>
      <vt:lpstr>  Design of final-focus magnets  for FCC ee </vt:lpstr>
      <vt:lpstr>Iron yoke twin-aperture quadrupole  3D model</vt:lpstr>
      <vt:lpstr>Panofsky style quadrupole</vt:lpstr>
      <vt:lpstr>QC1 : CCT approach</vt:lpstr>
      <vt:lpstr>Dimensions - radius </vt:lpstr>
      <vt:lpstr>Transverse dimensions</vt:lpstr>
      <vt:lpstr>Dimensions, specs </vt:lpstr>
      <vt:lpstr>Transverse dimensions</vt:lpstr>
      <vt:lpstr>PowerPoint Presentation</vt:lpstr>
      <vt:lpstr>All QC1L1 correctors – A1, B1 and A2</vt:lpstr>
      <vt:lpstr>Conclusions on misalignment</vt:lpstr>
      <vt:lpstr>COD excited by FF quads misalignments  correction scheme</vt:lpstr>
      <vt:lpstr>Heat load and cooling needs</vt:lpstr>
      <vt:lpstr>PowerPoint Presentation</vt:lpstr>
      <vt:lpstr>PowerPoint Presentation</vt:lpstr>
      <vt:lpstr>PowerPoint Presentation</vt:lpstr>
      <vt:lpstr>Concerns</vt:lpstr>
      <vt:lpstr>Summary</vt:lpstr>
      <vt:lpstr>Conclusions and next steps</vt:lpstr>
      <vt:lpstr>Back-up</vt:lpstr>
      <vt:lpstr>Geant4 detector modeling</vt:lpstr>
      <vt:lpstr>End view behind LumiCal</vt:lpstr>
      <vt:lpstr>Features</vt:lpstr>
      <vt:lpstr>Task</vt:lpstr>
      <vt:lpstr>Conclusion </vt:lpstr>
    </vt:vector>
  </TitlesOfParts>
  <Company>INFN-LNF</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Challenges for FCC-ee MDI</dc:title>
  <dc:creator>Manuela Boscolo</dc:creator>
  <cp:lastModifiedBy>manu.boscolo@gmail.com</cp:lastModifiedBy>
  <cp:revision>820</cp:revision>
  <cp:lastPrinted>2017-05-24T08:41:09Z</cp:lastPrinted>
  <dcterms:created xsi:type="dcterms:W3CDTF">2016-04-03T13:32:43Z</dcterms:created>
  <dcterms:modified xsi:type="dcterms:W3CDTF">2018-02-05T15:29:33Z</dcterms:modified>
</cp:coreProperties>
</file>