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55" r:id="rId2"/>
    <p:sldMasterId id="2147483767" r:id="rId3"/>
  </p:sldMasterIdLst>
  <p:notesMasterIdLst>
    <p:notesMasterId r:id="rId13"/>
  </p:notesMasterIdLst>
  <p:sldIdLst>
    <p:sldId id="257" r:id="rId4"/>
    <p:sldId id="316" r:id="rId5"/>
    <p:sldId id="315" r:id="rId6"/>
    <p:sldId id="314" r:id="rId7"/>
    <p:sldId id="317" r:id="rId8"/>
    <p:sldId id="309" r:id="rId9"/>
    <p:sldId id="313" r:id="rId10"/>
    <p:sldId id="310" r:id="rId11"/>
    <p:sldId id="30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202" autoAdjust="0"/>
  </p:normalViewPr>
  <p:slideViewPr>
    <p:cSldViewPr>
      <p:cViewPr varScale="1">
        <p:scale>
          <a:sx n="99" d="100"/>
          <a:sy n="99" d="100"/>
        </p:scale>
        <p:origin x="58" y="9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82646F-16C4-43BB-B0AD-FF153CAB4630}" type="datetimeFigureOut">
              <a:rPr lang="ru-RU" smtClean="0"/>
              <a:t>09.02.2018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965170-0CCC-476D-BDD2-D55104BA130B}" type="slidenum">
              <a:rPr lang="ru-RU" smtClean="0"/>
              <a:t>‹#›</a:t>
            </a:fld>
            <a:endParaRPr lang="ru-RU"/>
          </a:p>
        </p:txBody>
      </p:sp>
    </p:spTree>
    <p:extLst>
      <p:ext uri="{BB962C8B-B14F-4D97-AF65-F5344CB8AC3E}">
        <p14:creationId xmlns:p14="http://schemas.microsoft.com/office/powerpoint/2010/main" val="25766559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9965170-0CCC-476D-BDD2-D55104BA130B}" type="slidenum">
              <a:rPr lang="ru-RU" smtClean="0"/>
              <a:t>1</a:t>
            </a:fld>
            <a:endParaRPr lang="ru-RU"/>
          </a:p>
        </p:txBody>
      </p:sp>
    </p:spTree>
    <p:extLst>
      <p:ext uri="{BB962C8B-B14F-4D97-AF65-F5344CB8AC3E}">
        <p14:creationId xmlns:p14="http://schemas.microsoft.com/office/powerpoint/2010/main" val="733709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
        <p:nvSpPr>
          <p:cNvPr id="35844"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D01B224-05C0-4EF2-9AA5-E04E3141568C}" type="slidenum">
              <a:rPr lang="ru-RU" altLang="ru-RU" smtClean="0">
                <a:solidFill>
                  <a:prstClr val="black"/>
                </a:solidFill>
              </a:rPr>
              <a:pPr>
                <a:spcBef>
                  <a:spcPct val="0"/>
                </a:spcBef>
              </a:pPr>
              <a:t>9</a:t>
            </a:fld>
            <a:endParaRPr lang="ru-RU" altLang="ru-RU" smtClean="0">
              <a:solidFill>
                <a:prstClr val="black"/>
              </a:solidFill>
            </a:endParaRPr>
          </a:p>
        </p:txBody>
      </p:sp>
    </p:spTree>
    <p:extLst>
      <p:ext uri="{BB962C8B-B14F-4D97-AF65-F5344CB8AC3E}">
        <p14:creationId xmlns:p14="http://schemas.microsoft.com/office/powerpoint/2010/main" val="343566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012D0F2-868A-402D-B68E-A4921CC4ED01}" type="datetime1">
              <a:rPr lang="ru-RU" smtClean="0"/>
              <a:t>09.02.2018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393162D-8679-4CDD-AA25-1419BBAB4693}" type="slidenum">
              <a:rPr lang="ru-RU" smtClean="0"/>
              <a:t>‹#›</a:t>
            </a:fld>
            <a:endParaRPr lang="ru-RU"/>
          </a:p>
        </p:txBody>
      </p:sp>
    </p:spTree>
    <p:extLst>
      <p:ext uri="{BB962C8B-B14F-4D97-AF65-F5344CB8AC3E}">
        <p14:creationId xmlns:p14="http://schemas.microsoft.com/office/powerpoint/2010/main" val="1200263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1F67D1E-D1B3-4B83-B845-1A66A51466FB}" type="datetime1">
              <a:rPr lang="ru-RU" smtClean="0"/>
              <a:t>09.02.2018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393162D-8679-4CDD-AA25-1419BBAB4693}" type="slidenum">
              <a:rPr lang="ru-RU" smtClean="0"/>
              <a:t>‹#›</a:t>
            </a:fld>
            <a:endParaRPr lang="ru-RU"/>
          </a:p>
        </p:txBody>
      </p:sp>
    </p:spTree>
    <p:extLst>
      <p:ext uri="{BB962C8B-B14F-4D97-AF65-F5344CB8AC3E}">
        <p14:creationId xmlns:p14="http://schemas.microsoft.com/office/powerpoint/2010/main" val="2368367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5803987-EB7B-44FF-B989-CF024CC09089}" type="datetime1">
              <a:rPr lang="ru-RU" smtClean="0"/>
              <a:t>09.02.2018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393162D-8679-4CDD-AA25-1419BBAB4693}" type="slidenum">
              <a:rPr lang="ru-RU" smtClean="0"/>
              <a:t>‹#›</a:t>
            </a:fld>
            <a:endParaRPr lang="ru-RU"/>
          </a:p>
        </p:txBody>
      </p:sp>
    </p:spTree>
    <p:extLst>
      <p:ext uri="{BB962C8B-B14F-4D97-AF65-F5344CB8AC3E}">
        <p14:creationId xmlns:p14="http://schemas.microsoft.com/office/powerpoint/2010/main" val="38560277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1" y="2130427"/>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1"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CF6A840A-05E3-4B50-B2EF-1DA7B13DEBD3}" type="datetime1">
              <a:rPr lang="ru-RU" smtClean="0"/>
              <a:t>09.02.2018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7D511FDF-BAB1-4833-87E3-3E6F2721DAA3}" type="slidenum">
              <a:rPr lang="ru-RU" altLang="ru-RU"/>
              <a:pPr>
                <a:defRPr/>
              </a:pPr>
              <a:t>‹#›</a:t>
            </a:fld>
            <a:endParaRPr lang="ru-RU" altLang="ru-RU"/>
          </a:p>
        </p:txBody>
      </p:sp>
    </p:spTree>
    <p:extLst>
      <p:ext uri="{BB962C8B-B14F-4D97-AF65-F5344CB8AC3E}">
        <p14:creationId xmlns:p14="http://schemas.microsoft.com/office/powerpoint/2010/main" val="26374822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18C70C8-EC36-4F9D-AE13-7AD8897222DC}" type="datetime1">
              <a:rPr lang="ru-RU" smtClean="0"/>
              <a:t>09.02.2018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9E033B60-7301-40FD-913F-E911473743C3}" type="slidenum">
              <a:rPr lang="ru-RU" altLang="ru-RU"/>
              <a:pPr>
                <a:defRPr/>
              </a:pPr>
              <a:t>‹#›</a:t>
            </a:fld>
            <a:endParaRPr lang="ru-RU" altLang="ru-RU"/>
          </a:p>
        </p:txBody>
      </p:sp>
    </p:spTree>
    <p:extLst>
      <p:ext uri="{BB962C8B-B14F-4D97-AF65-F5344CB8AC3E}">
        <p14:creationId xmlns:p14="http://schemas.microsoft.com/office/powerpoint/2010/main" val="3831311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4" y="4406902"/>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4"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F2FDAD68-DD06-442B-816D-D2A0AC184152}" type="datetime1">
              <a:rPr lang="ru-RU" smtClean="0"/>
              <a:t>09.02.2018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A0F18DA-CB87-43A9-99DC-D5E7E1C2C411}" type="slidenum">
              <a:rPr lang="ru-RU" altLang="ru-RU"/>
              <a:pPr>
                <a:defRPr/>
              </a:pPr>
              <a:t>‹#›</a:t>
            </a:fld>
            <a:endParaRPr lang="ru-RU" altLang="ru-RU"/>
          </a:p>
        </p:txBody>
      </p:sp>
    </p:spTree>
    <p:extLst>
      <p:ext uri="{BB962C8B-B14F-4D97-AF65-F5344CB8AC3E}">
        <p14:creationId xmlns:p14="http://schemas.microsoft.com/office/powerpoint/2010/main" val="17831494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9191077B-F46F-4C4B-BD66-4A13BA236922}" type="datetime1">
              <a:rPr lang="ru-RU" smtClean="0"/>
              <a:t>09.02.2018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4D9BE39-AED6-482A-A9F1-A7368F8DAD0B}" type="slidenum">
              <a:rPr lang="ru-RU" altLang="ru-RU"/>
              <a:pPr>
                <a:defRPr/>
              </a:pPr>
              <a:t>‹#›</a:t>
            </a:fld>
            <a:endParaRPr lang="ru-RU" altLang="ru-RU"/>
          </a:p>
        </p:txBody>
      </p:sp>
    </p:spTree>
    <p:extLst>
      <p:ext uri="{BB962C8B-B14F-4D97-AF65-F5344CB8AC3E}">
        <p14:creationId xmlns:p14="http://schemas.microsoft.com/office/powerpoint/2010/main" val="13289419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D942F1CA-B575-402C-BB68-607BC48F7C4A}" type="datetime1">
              <a:rPr lang="ru-RU" smtClean="0"/>
              <a:t>09.02.2018</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142A0C5F-540C-42E8-9E7A-8A9A1CE84FA2}" type="slidenum">
              <a:rPr lang="ru-RU" altLang="ru-RU"/>
              <a:pPr>
                <a:defRPr/>
              </a:pPr>
              <a:t>‹#›</a:t>
            </a:fld>
            <a:endParaRPr lang="ru-RU" altLang="ru-RU"/>
          </a:p>
        </p:txBody>
      </p:sp>
    </p:spTree>
    <p:extLst>
      <p:ext uri="{BB962C8B-B14F-4D97-AF65-F5344CB8AC3E}">
        <p14:creationId xmlns:p14="http://schemas.microsoft.com/office/powerpoint/2010/main" val="26897787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1A9FBDB4-F9A4-48B0-BC7C-450F6C612BC2}" type="datetime1">
              <a:rPr lang="ru-RU" smtClean="0"/>
              <a:t>09.02.2018</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DF496790-D2C6-46DF-A761-4AD8EB41E508}" type="slidenum">
              <a:rPr lang="ru-RU" altLang="ru-RU"/>
              <a:pPr>
                <a:defRPr/>
              </a:pPr>
              <a:t>‹#›</a:t>
            </a:fld>
            <a:endParaRPr lang="ru-RU" altLang="ru-RU"/>
          </a:p>
        </p:txBody>
      </p:sp>
    </p:spTree>
    <p:extLst>
      <p:ext uri="{BB962C8B-B14F-4D97-AF65-F5344CB8AC3E}">
        <p14:creationId xmlns:p14="http://schemas.microsoft.com/office/powerpoint/2010/main" val="16397006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0D0F1694-196D-45EC-BA52-F09F3FE3BFC5}" type="datetime1">
              <a:rPr lang="ru-RU" smtClean="0"/>
              <a:t>09.02.2018</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F0C4CD22-91F0-4F50-B450-A7F44D30AE93}" type="slidenum">
              <a:rPr lang="ru-RU" altLang="ru-RU"/>
              <a:pPr>
                <a:defRPr/>
              </a:pPr>
              <a:t>‹#›</a:t>
            </a:fld>
            <a:endParaRPr lang="ru-RU" altLang="ru-RU"/>
          </a:p>
        </p:txBody>
      </p:sp>
    </p:spTree>
    <p:extLst>
      <p:ext uri="{BB962C8B-B14F-4D97-AF65-F5344CB8AC3E}">
        <p14:creationId xmlns:p14="http://schemas.microsoft.com/office/powerpoint/2010/main" val="15035124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BB6F051-61C3-4559-B442-813C7DF8AB16}" type="datetime1">
              <a:rPr lang="ru-RU" smtClean="0"/>
              <a:t>09.02.2018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0D90976-F19F-4A4D-8D2A-DAAB5D4F2A2B}" type="slidenum">
              <a:rPr lang="ru-RU" altLang="ru-RU"/>
              <a:pPr>
                <a:defRPr/>
              </a:pPr>
              <a:t>‹#›</a:t>
            </a:fld>
            <a:endParaRPr lang="ru-RU" altLang="ru-RU"/>
          </a:p>
        </p:txBody>
      </p:sp>
    </p:spTree>
    <p:extLst>
      <p:ext uri="{BB962C8B-B14F-4D97-AF65-F5344CB8AC3E}">
        <p14:creationId xmlns:p14="http://schemas.microsoft.com/office/powerpoint/2010/main" val="2231743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B45785-3A4A-47B7-BA32-7DB0F35456EB}" type="datetime1">
              <a:rPr lang="ru-RU" smtClean="0"/>
              <a:t>09.02.2018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393162D-8679-4CDD-AA25-1419BBAB4693}" type="slidenum">
              <a:rPr lang="ru-RU" smtClean="0"/>
              <a:t>‹#›</a:t>
            </a:fld>
            <a:endParaRPr lang="ru-RU"/>
          </a:p>
        </p:txBody>
      </p:sp>
    </p:spTree>
    <p:extLst>
      <p:ext uri="{BB962C8B-B14F-4D97-AF65-F5344CB8AC3E}">
        <p14:creationId xmlns:p14="http://schemas.microsoft.com/office/powerpoint/2010/main" val="29098747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294808E-9626-43BB-B41C-DCEA8F369D8B}" type="datetime1">
              <a:rPr lang="ru-RU" smtClean="0"/>
              <a:t>09.02.2018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E85016D-5ADE-4735-8DC2-E036AB71B7D4}" type="slidenum">
              <a:rPr lang="ru-RU" altLang="ru-RU"/>
              <a:pPr>
                <a:defRPr/>
              </a:pPr>
              <a:t>‹#›</a:t>
            </a:fld>
            <a:endParaRPr lang="ru-RU" altLang="ru-RU"/>
          </a:p>
        </p:txBody>
      </p:sp>
    </p:spTree>
    <p:extLst>
      <p:ext uri="{BB962C8B-B14F-4D97-AF65-F5344CB8AC3E}">
        <p14:creationId xmlns:p14="http://schemas.microsoft.com/office/powerpoint/2010/main" val="34122503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FCEA8F2-11DB-4E3E-B738-03A4BD2778D6}" type="datetime1">
              <a:rPr lang="ru-RU" smtClean="0"/>
              <a:t>09.02.2018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7D62B14-DCE2-462C-AB1D-3FC85B2392AC}" type="slidenum">
              <a:rPr lang="ru-RU" altLang="ru-RU"/>
              <a:pPr>
                <a:defRPr/>
              </a:pPr>
              <a:t>‹#›</a:t>
            </a:fld>
            <a:endParaRPr lang="ru-RU" altLang="ru-RU"/>
          </a:p>
        </p:txBody>
      </p:sp>
    </p:spTree>
    <p:extLst>
      <p:ext uri="{BB962C8B-B14F-4D97-AF65-F5344CB8AC3E}">
        <p14:creationId xmlns:p14="http://schemas.microsoft.com/office/powerpoint/2010/main" val="7908224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0"/>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40"/>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EFEF436-8D84-4F1D-B35F-A155C66CEACE}" type="datetime1">
              <a:rPr lang="ru-RU" smtClean="0"/>
              <a:t>09.02.2018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3E14D34-82DF-416C-B5AD-2CC3391CBD05}" type="slidenum">
              <a:rPr lang="ru-RU" altLang="ru-RU"/>
              <a:pPr>
                <a:defRPr/>
              </a:pPr>
              <a:t>‹#›</a:t>
            </a:fld>
            <a:endParaRPr lang="ru-RU" altLang="ru-RU"/>
          </a:p>
        </p:txBody>
      </p:sp>
    </p:spTree>
    <p:extLst>
      <p:ext uri="{BB962C8B-B14F-4D97-AF65-F5344CB8AC3E}">
        <p14:creationId xmlns:p14="http://schemas.microsoft.com/office/powerpoint/2010/main" val="39267623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E1D80CA-1850-4139-8DCA-36656314D019}" type="datetime1">
              <a:rPr lang="ru-RU" smtClean="0">
                <a:solidFill>
                  <a:prstClr val="black">
                    <a:tint val="75000"/>
                  </a:prstClr>
                </a:solidFill>
              </a:rPr>
              <a:t>09.02.2018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393162D-8679-4CDD-AA25-1419BBAB469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0314850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0F366F5-5729-476F-BC48-C495CF1DAAAB}" type="datetime1">
              <a:rPr lang="ru-RU" smtClean="0">
                <a:solidFill>
                  <a:prstClr val="black">
                    <a:tint val="75000"/>
                  </a:prstClr>
                </a:solidFill>
              </a:rPr>
              <a:t>09.02.2018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393162D-8679-4CDD-AA25-1419BBAB469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709175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AA6C602-62FF-4C3D-8E7E-D1CDC97A17CB}" type="datetime1">
              <a:rPr lang="ru-RU" smtClean="0">
                <a:solidFill>
                  <a:prstClr val="black">
                    <a:tint val="75000"/>
                  </a:prstClr>
                </a:solidFill>
              </a:rPr>
              <a:t>09.02.2018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393162D-8679-4CDD-AA25-1419BBAB469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011475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43062D8-0766-4370-A898-BA40CD58B802}" type="datetime1">
              <a:rPr lang="ru-RU" smtClean="0">
                <a:solidFill>
                  <a:prstClr val="black">
                    <a:tint val="75000"/>
                  </a:prstClr>
                </a:solidFill>
              </a:rPr>
              <a:t>09.02.2018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393162D-8679-4CDD-AA25-1419BBAB469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050326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F0C9D9A-864D-4351-BA3E-E07963946388}" type="datetime1">
              <a:rPr lang="ru-RU" smtClean="0">
                <a:solidFill>
                  <a:prstClr val="black">
                    <a:tint val="75000"/>
                  </a:prstClr>
                </a:solidFill>
              </a:rPr>
              <a:t>09.02.2018</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393162D-8679-4CDD-AA25-1419BBAB469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628360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FAB5D74-BF82-46EC-BB3D-3100186BAE80}" type="datetime1">
              <a:rPr lang="ru-RU" smtClean="0">
                <a:solidFill>
                  <a:prstClr val="black">
                    <a:tint val="75000"/>
                  </a:prstClr>
                </a:solidFill>
              </a:rPr>
              <a:t>09.02.2018</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393162D-8679-4CDD-AA25-1419BBAB469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707461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AF38C2A-7706-4F51-9F49-09F39BE74C80}" type="datetime1">
              <a:rPr lang="ru-RU" smtClean="0">
                <a:solidFill>
                  <a:prstClr val="black">
                    <a:tint val="75000"/>
                  </a:prstClr>
                </a:solidFill>
              </a:rPr>
              <a:t>09.02.2018</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393162D-8679-4CDD-AA25-1419BBAB469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66491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CA57C8A-31E6-4E80-91F6-38D83A977C97}" type="datetime1">
              <a:rPr lang="ru-RU" smtClean="0"/>
              <a:t>09.02.2018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393162D-8679-4CDD-AA25-1419BBAB4693}" type="slidenum">
              <a:rPr lang="ru-RU" smtClean="0"/>
              <a:t>‹#›</a:t>
            </a:fld>
            <a:endParaRPr lang="ru-RU"/>
          </a:p>
        </p:txBody>
      </p:sp>
    </p:spTree>
    <p:extLst>
      <p:ext uri="{BB962C8B-B14F-4D97-AF65-F5344CB8AC3E}">
        <p14:creationId xmlns:p14="http://schemas.microsoft.com/office/powerpoint/2010/main" val="1430834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B9DA214-82DD-40B4-AA60-AE37010543B9}" type="datetime1">
              <a:rPr lang="ru-RU" smtClean="0">
                <a:solidFill>
                  <a:prstClr val="black">
                    <a:tint val="75000"/>
                  </a:prstClr>
                </a:solidFill>
              </a:rPr>
              <a:t>09.02.2018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393162D-8679-4CDD-AA25-1419BBAB469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9371364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7BE3071-D500-4796-8BE2-8245F67ED300}" type="datetime1">
              <a:rPr lang="ru-RU" smtClean="0">
                <a:solidFill>
                  <a:prstClr val="black">
                    <a:tint val="75000"/>
                  </a:prstClr>
                </a:solidFill>
              </a:rPr>
              <a:t>09.02.2018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393162D-8679-4CDD-AA25-1419BBAB469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067369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678132E-0A59-4846-A12E-1D987B178FFB}" type="datetime1">
              <a:rPr lang="ru-RU" smtClean="0">
                <a:solidFill>
                  <a:prstClr val="black">
                    <a:tint val="75000"/>
                  </a:prstClr>
                </a:solidFill>
              </a:rPr>
              <a:t>09.02.2018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393162D-8679-4CDD-AA25-1419BBAB469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858343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F5CCFD-E6CF-431F-BCE1-C6C9D877869B}" type="datetime1">
              <a:rPr lang="ru-RU" smtClean="0">
                <a:solidFill>
                  <a:prstClr val="black">
                    <a:tint val="75000"/>
                  </a:prstClr>
                </a:solidFill>
              </a:rPr>
              <a:t>09.02.2018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393162D-8679-4CDD-AA25-1419BBAB469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949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CC4B851-AFEB-47F3-8630-44D558C92F8A}" type="datetime1">
              <a:rPr lang="ru-RU" smtClean="0"/>
              <a:t>09.02.2018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393162D-8679-4CDD-AA25-1419BBAB4693}" type="slidenum">
              <a:rPr lang="ru-RU" smtClean="0"/>
              <a:t>‹#›</a:t>
            </a:fld>
            <a:endParaRPr lang="ru-RU"/>
          </a:p>
        </p:txBody>
      </p:sp>
    </p:spTree>
    <p:extLst>
      <p:ext uri="{BB962C8B-B14F-4D97-AF65-F5344CB8AC3E}">
        <p14:creationId xmlns:p14="http://schemas.microsoft.com/office/powerpoint/2010/main" val="3594623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3BD68BA-D31E-4AF7-B680-5E68E4F7D4EE}" type="datetime1">
              <a:rPr lang="ru-RU" smtClean="0"/>
              <a:t>09.02.2018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393162D-8679-4CDD-AA25-1419BBAB4693}" type="slidenum">
              <a:rPr lang="ru-RU" smtClean="0"/>
              <a:t>‹#›</a:t>
            </a:fld>
            <a:endParaRPr lang="ru-RU"/>
          </a:p>
        </p:txBody>
      </p:sp>
    </p:spTree>
    <p:extLst>
      <p:ext uri="{BB962C8B-B14F-4D97-AF65-F5344CB8AC3E}">
        <p14:creationId xmlns:p14="http://schemas.microsoft.com/office/powerpoint/2010/main" val="540693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BCB99C3-E355-4A5B-9299-B23257D2C7AF}" type="datetime1">
              <a:rPr lang="ru-RU" smtClean="0"/>
              <a:t>09.02.2018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393162D-8679-4CDD-AA25-1419BBAB4693}" type="slidenum">
              <a:rPr lang="ru-RU" smtClean="0"/>
              <a:t>‹#›</a:t>
            </a:fld>
            <a:endParaRPr lang="ru-RU"/>
          </a:p>
        </p:txBody>
      </p:sp>
    </p:spTree>
    <p:extLst>
      <p:ext uri="{BB962C8B-B14F-4D97-AF65-F5344CB8AC3E}">
        <p14:creationId xmlns:p14="http://schemas.microsoft.com/office/powerpoint/2010/main" val="3743909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1201695-008D-4380-8F8A-0CA99FC2EF17}" type="datetime1">
              <a:rPr lang="ru-RU" smtClean="0"/>
              <a:t>09.02.2018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393162D-8679-4CDD-AA25-1419BBAB4693}" type="slidenum">
              <a:rPr lang="ru-RU" smtClean="0"/>
              <a:t>‹#›</a:t>
            </a:fld>
            <a:endParaRPr lang="ru-RU"/>
          </a:p>
        </p:txBody>
      </p:sp>
    </p:spTree>
    <p:extLst>
      <p:ext uri="{BB962C8B-B14F-4D97-AF65-F5344CB8AC3E}">
        <p14:creationId xmlns:p14="http://schemas.microsoft.com/office/powerpoint/2010/main" val="3903987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58EAC7A-E834-4261-AAE1-A39BF6340907}" type="datetime1">
              <a:rPr lang="ru-RU" smtClean="0"/>
              <a:t>09.02.2018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393162D-8679-4CDD-AA25-1419BBAB4693}" type="slidenum">
              <a:rPr lang="ru-RU" smtClean="0"/>
              <a:t>‹#›</a:t>
            </a:fld>
            <a:endParaRPr lang="ru-RU"/>
          </a:p>
        </p:txBody>
      </p:sp>
    </p:spTree>
    <p:extLst>
      <p:ext uri="{BB962C8B-B14F-4D97-AF65-F5344CB8AC3E}">
        <p14:creationId xmlns:p14="http://schemas.microsoft.com/office/powerpoint/2010/main" val="3203322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19753EF-5020-4946-BBA4-4E28FA0E9756}" type="datetime1">
              <a:rPr lang="ru-RU" smtClean="0"/>
              <a:t>09.02.2018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393162D-8679-4CDD-AA25-1419BBAB4693}" type="slidenum">
              <a:rPr lang="ru-RU" smtClean="0"/>
              <a:t>‹#›</a:t>
            </a:fld>
            <a:endParaRPr lang="ru-RU"/>
          </a:p>
        </p:txBody>
      </p:sp>
    </p:spTree>
    <p:extLst>
      <p:ext uri="{BB962C8B-B14F-4D97-AF65-F5344CB8AC3E}">
        <p14:creationId xmlns:p14="http://schemas.microsoft.com/office/powerpoint/2010/main" val="2288772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C933C9-B832-4BED-9F28-808676767D14}" type="datetime1">
              <a:rPr lang="ru-RU" smtClean="0"/>
              <a:t>09.02.2018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93162D-8679-4CDD-AA25-1419BBAB4693}" type="slidenum">
              <a:rPr lang="ru-RU" smtClean="0"/>
              <a:t>‹#›</a:t>
            </a:fld>
            <a:endParaRPr lang="ru-RU"/>
          </a:p>
        </p:txBody>
      </p:sp>
    </p:spTree>
    <p:extLst>
      <p:ext uri="{BB962C8B-B14F-4D97-AF65-F5344CB8AC3E}">
        <p14:creationId xmlns:p14="http://schemas.microsoft.com/office/powerpoint/2010/main" val="26130775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charset="0"/>
                <a:ea typeface="ＭＳ Ｐゴシック" charset="-128"/>
              </a:defRPr>
            </a:lvl1pPr>
          </a:lstStyle>
          <a:p>
            <a:pPr fontAlgn="base">
              <a:spcBef>
                <a:spcPct val="0"/>
              </a:spcBef>
              <a:spcAft>
                <a:spcPct val="0"/>
              </a:spcAft>
              <a:defRPr/>
            </a:pPr>
            <a:fld id="{F90F61CF-9F04-4CBB-A11D-3A436DF76DE4}" type="datetime1">
              <a:rPr lang="ru-RU" smtClean="0"/>
              <a:t>09.02.2018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ＭＳ Ｐゴシック" panose="020B0600070205080204" pitchFamily="34" charset="-128"/>
              </a:defRPr>
            </a:lvl1pPr>
          </a:lstStyle>
          <a:p>
            <a:pPr fontAlgn="base">
              <a:spcBef>
                <a:spcPct val="0"/>
              </a:spcBef>
              <a:spcAft>
                <a:spcPct val="0"/>
              </a:spcAft>
              <a:defRPr/>
            </a:pPr>
            <a:fld id="{06ED61E9-9980-4B10-8AA6-25BA1AA5E89A}" type="slidenum">
              <a:rPr lang="ru-RU" altLang="ru-RU"/>
              <a:pPr fontAlgn="base">
                <a:spcBef>
                  <a:spcPct val="0"/>
                </a:spcBef>
                <a:spcAft>
                  <a:spcPct val="0"/>
                </a:spcAft>
                <a:defRPr/>
              </a:pPr>
              <a:t>‹#›</a:t>
            </a:fld>
            <a:endParaRPr lang="ru-RU" altLang="ru-RU"/>
          </a:p>
        </p:txBody>
      </p:sp>
    </p:spTree>
    <p:extLst>
      <p:ext uri="{BB962C8B-B14F-4D97-AF65-F5344CB8AC3E}">
        <p14:creationId xmlns:p14="http://schemas.microsoft.com/office/powerpoint/2010/main" val="3103660365"/>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hf hdr="0" ftr="0" dt="0"/>
  <p:txStyles>
    <p:title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j-cs"/>
        </a:defRPr>
      </a:lvl1pPr>
      <a:lvl2pPr algn="ctr" rtl="0" eaLnBrk="0" fontAlgn="base" hangingPunct="0">
        <a:spcBef>
          <a:spcPct val="0"/>
        </a:spcBef>
        <a:spcAft>
          <a:spcPct val="0"/>
        </a:spcAft>
        <a:defRPr sz="4400">
          <a:solidFill>
            <a:schemeClr val="tx1"/>
          </a:solidFill>
          <a:latin typeface="Calibri" charset="0"/>
          <a:ea typeface="MS PGothic" panose="020B0600070205080204" pitchFamily="34" charset="-128"/>
        </a:defRPr>
      </a:lvl2pPr>
      <a:lvl3pPr algn="ctr" rtl="0" eaLnBrk="0" fontAlgn="base" hangingPunct="0">
        <a:spcBef>
          <a:spcPct val="0"/>
        </a:spcBef>
        <a:spcAft>
          <a:spcPct val="0"/>
        </a:spcAft>
        <a:defRPr sz="4400">
          <a:solidFill>
            <a:schemeClr val="tx1"/>
          </a:solidFill>
          <a:latin typeface="Calibri" charset="0"/>
          <a:ea typeface="MS PGothic" panose="020B0600070205080204" pitchFamily="34" charset="-128"/>
        </a:defRPr>
      </a:lvl3pPr>
      <a:lvl4pPr algn="ctr" rtl="0" eaLnBrk="0" fontAlgn="base" hangingPunct="0">
        <a:spcBef>
          <a:spcPct val="0"/>
        </a:spcBef>
        <a:spcAft>
          <a:spcPct val="0"/>
        </a:spcAft>
        <a:defRPr sz="4400">
          <a:solidFill>
            <a:schemeClr val="tx1"/>
          </a:solidFill>
          <a:latin typeface="Calibri" charset="0"/>
          <a:ea typeface="MS PGothic" panose="020B0600070205080204" pitchFamily="34" charset="-128"/>
        </a:defRPr>
      </a:lvl4pPr>
      <a:lvl5pPr algn="ctr" rtl="0" eaLnBrk="0" fontAlgn="base" hangingPunct="0">
        <a:spcBef>
          <a:spcPct val="0"/>
        </a:spcBef>
        <a:spcAft>
          <a:spcPct val="0"/>
        </a:spcAft>
        <a:defRPr sz="4400">
          <a:solidFill>
            <a:schemeClr val="tx1"/>
          </a:solidFill>
          <a:latin typeface="Calibri" charset="0"/>
          <a:ea typeface="MS PGothic" panose="020B0600070205080204" pitchFamily="34" charset="-128"/>
        </a:defRPr>
      </a:lvl5pPr>
      <a:lvl6pPr marL="457200" algn="ctr" rtl="0" fontAlgn="base">
        <a:spcBef>
          <a:spcPct val="0"/>
        </a:spcBef>
        <a:spcAft>
          <a:spcPct val="0"/>
        </a:spcAft>
        <a:defRPr sz="4400">
          <a:solidFill>
            <a:schemeClr val="tx1"/>
          </a:solidFill>
          <a:latin typeface="Calibri" charset="0"/>
          <a:ea typeface="ＭＳ Ｐゴシック" charset="-128"/>
        </a:defRPr>
      </a:lvl6pPr>
      <a:lvl7pPr marL="914400" algn="ctr" rtl="0" fontAlgn="base">
        <a:spcBef>
          <a:spcPct val="0"/>
        </a:spcBef>
        <a:spcAft>
          <a:spcPct val="0"/>
        </a:spcAft>
        <a:defRPr sz="4400">
          <a:solidFill>
            <a:schemeClr val="tx1"/>
          </a:solidFill>
          <a:latin typeface="Calibri" charset="0"/>
          <a:ea typeface="ＭＳ Ｐゴシック" charset="-128"/>
        </a:defRPr>
      </a:lvl7pPr>
      <a:lvl8pPr marL="1371600" algn="ctr" rtl="0" fontAlgn="base">
        <a:spcBef>
          <a:spcPct val="0"/>
        </a:spcBef>
        <a:spcAft>
          <a:spcPct val="0"/>
        </a:spcAft>
        <a:defRPr sz="4400">
          <a:solidFill>
            <a:schemeClr val="tx1"/>
          </a:solidFill>
          <a:latin typeface="Calibri" charset="0"/>
          <a:ea typeface="ＭＳ Ｐゴシック" charset="-128"/>
        </a:defRPr>
      </a:lvl8pPr>
      <a:lvl9pPr marL="1828800" algn="ctr" rtl="0" fontAlgn="base">
        <a:spcBef>
          <a:spcPct val="0"/>
        </a:spcBef>
        <a:spcAft>
          <a:spcPct val="0"/>
        </a:spcAft>
        <a:defRPr sz="4400">
          <a:solidFill>
            <a:schemeClr val="tx1"/>
          </a:solidFill>
          <a:latin typeface="Calibri"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4B2234-3336-4DA5-9CE6-5CE8969FA408}" type="datetime1">
              <a:rPr lang="ru-RU" smtClean="0">
                <a:solidFill>
                  <a:prstClr val="black">
                    <a:tint val="75000"/>
                  </a:prstClr>
                </a:solidFill>
              </a:rPr>
              <a:t>09.02.2018</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93162D-8679-4CDD-AA25-1419BBAB469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70700259"/>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http://www.inp.nsk.su/images/binp00.jp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7.emf"/></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3.pn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9.xml"/><Relationship Id="rId5" Type="http://schemas.openxmlformats.org/officeDocument/2006/relationships/image" Target="../media/image10.jpe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Layout" Target="../slideLayouts/slideLayout29.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1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4658" name="Rectangle 87"/>
          <p:cNvSpPr>
            <a:spLocks noChangeArrowheads="1"/>
          </p:cNvSpPr>
          <p:nvPr/>
        </p:nvSpPr>
        <p:spPr bwMode="auto">
          <a:xfrm>
            <a:off x="8629907" y="260648"/>
            <a:ext cx="49997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872009">
              <a:spcBef>
                <a:spcPct val="0"/>
              </a:spcBef>
            </a:pPr>
            <a:r>
              <a:rPr lang="en-US" sz="1200" dirty="0" smtClean="0">
                <a:solidFill>
                  <a:srgbClr val="000000"/>
                </a:solidFill>
                <a:latin typeface="Arial" charset="0"/>
              </a:rPr>
              <a:t>BINP</a:t>
            </a:r>
            <a:endParaRPr lang="ru-RU" sz="1200" dirty="0">
              <a:solidFill>
                <a:srgbClr val="000000"/>
              </a:solidFill>
              <a:latin typeface="Arial" charset="0"/>
            </a:endParaRPr>
          </a:p>
        </p:txBody>
      </p:sp>
      <p:sp>
        <p:nvSpPr>
          <p:cNvPr id="1094659" name="Freeform 92"/>
          <p:cNvSpPr>
            <a:spLocks noEditPoints="1"/>
          </p:cNvSpPr>
          <p:nvPr/>
        </p:nvSpPr>
        <p:spPr bwMode="auto">
          <a:xfrm>
            <a:off x="8038900" y="-14332"/>
            <a:ext cx="580145" cy="734625"/>
          </a:xfrm>
          <a:custGeom>
            <a:avLst/>
            <a:gdLst>
              <a:gd name="T0" fmla="*/ 333375 w 79"/>
              <a:gd name="T1" fmla="*/ 504825 h 95"/>
              <a:gd name="T2" fmla="*/ 38100 w 79"/>
              <a:gd name="T3" fmla="*/ 285750 h 95"/>
              <a:gd name="T4" fmla="*/ 314325 w 79"/>
              <a:gd name="T5" fmla="*/ 428625 h 95"/>
              <a:gd name="T6" fmla="*/ 285750 w 79"/>
              <a:gd name="T7" fmla="*/ 323850 h 95"/>
              <a:gd name="T8" fmla="*/ 352425 w 79"/>
              <a:gd name="T9" fmla="*/ 400050 h 95"/>
              <a:gd name="T10" fmla="*/ 371475 w 79"/>
              <a:gd name="T11" fmla="*/ 0 h 95"/>
              <a:gd name="T12" fmla="*/ 409575 w 79"/>
              <a:gd name="T13" fmla="*/ 390525 h 95"/>
              <a:gd name="T14" fmla="*/ 523875 w 79"/>
              <a:gd name="T15" fmla="*/ 238125 h 95"/>
              <a:gd name="T16" fmla="*/ 447675 w 79"/>
              <a:gd name="T17" fmla="*/ 419100 h 95"/>
              <a:gd name="T18" fmla="*/ 695325 w 79"/>
              <a:gd name="T19" fmla="*/ 257175 h 95"/>
              <a:gd name="T20" fmla="*/ 428625 w 79"/>
              <a:gd name="T21" fmla="*/ 504825 h 95"/>
              <a:gd name="T22" fmla="*/ 333375 w 79"/>
              <a:gd name="T23" fmla="*/ 504825 h 95"/>
              <a:gd name="T24" fmla="*/ 752475 w 79"/>
              <a:gd name="T25" fmla="*/ 800100 h 95"/>
              <a:gd name="T26" fmla="*/ 590550 w 79"/>
              <a:gd name="T27" fmla="*/ 542925 h 95"/>
              <a:gd name="T28" fmla="*/ 628650 w 79"/>
              <a:gd name="T29" fmla="*/ 542925 h 95"/>
              <a:gd name="T30" fmla="*/ 752475 w 79"/>
              <a:gd name="T31" fmla="*/ 742950 h 95"/>
              <a:gd name="T32" fmla="*/ 752475 w 79"/>
              <a:gd name="T33" fmla="*/ 800100 h 95"/>
              <a:gd name="T34" fmla="*/ 723900 w 79"/>
              <a:gd name="T35" fmla="*/ 895350 h 95"/>
              <a:gd name="T36" fmla="*/ 523875 w 79"/>
              <a:gd name="T37" fmla="*/ 590550 h 95"/>
              <a:gd name="T38" fmla="*/ 161925 w 79"/>
              <a:gd name="T39" fmla="*/ 590550 h 95"/>
              <a:gd name="T40" fmla="*/ 0 w 79"/>
              <a:gd name="T41" fmla="*/ 333375 h 95"/>
              <a:gd name="T42" fmla="*/ 28575 w 79"/>
              <a:gd name="T43" fmla="*/ 333375 h 95"/>
              <a:gd name="T44" fmla="*/ 200025 w 79"/>
              <a:gd name="T45" fmla="*/ 533400 h 95"/>
              <a:gd name="T46" fmla="*/ 552450 w 79"/>
              <a:gd name="T47" fmla="*/ 533400 h 95"/>
              <a:gd name="T48" fmla="*/ 752475 w 79"/>
              <a:gd name="T49" fmla="*/ 847725 h 95"/>
              <a:gd name="T50" fmla="*/ 752475 w 79"/>
              <a:gd name="T51" fmla="*/ 895350 h 95"/>
              <a:gd name="T52" fmla="*/ 723900 w 79"/>
              <a:gd name="T53" fmla="*/ 895350 h 95"/>
              <a:gd name="T54" fmla="*/ 638175 w 79"/>
              <a:gd name="T55" fmla="*/ 895350 h 95"/>
              <a:gd name="T56" fmla="*/ 495300 w 79"/>
              <a:gd name="T57" fmla="*/ 657225 h 95"/>
              <a:gd name="T58" fmla="*/ 200025 w 79"/>
              <a:gd name="T59" fmla="*/ 657225 h 95"/>
              <a:gd name="T60" fmla="*/ 171450 w 79"/>
              <a:gd name="T61" fmla="*/ 628650 h 95"/>
              <a:gd name="T62" fmla="*/ 504825 w 79"/>
              <a:gd name="T63" fmla="*/ 628650 h 95"/>
              <a:gd name="T64" fmla="*/ 676275 w 79"/>
              <a:gd name="T65" fmla="*/ 895350 h 95"/>
              <a:gd name="T66" fmla="*/ 638175 w 79"/>
              <a:gd name="T67" fmla="*/ 895350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9"/>
              <a:gd name="T103" fmla="*/ 0 h 95"/>
              <a:gd name="T104" fmla="*/ 79 w 79"/>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9" h="95">
                <a:moveTo>
                  <a:pt x="35" y="53"/>
                </a:moveTo>
                <a:lnTo>
                  <a:pt x="4" y="30"/>
                </a:lnTo>
                <a:lnTo>
                  <a:pt x="33" y="45"/>
                </a:lnTo>
                <a:lnTo>
                  <a:pt x="30" y="34"/>
                </a:lnTo>
                <a:lnTo>
                  <a:pt x="37" y="42"/>
                </a:lnTo>
                <a:lnTo>
                  <a:pt x="39" y="0"/>
                </a:lnTo>
                <a:lnTo>
                  <a:pt x="43" y="41"/>
                </a:lnTo>
                <a:lnTo>
                  <a:pt x="55" y="25"/>
                </a:lnTo>
                <a:lnTo>
                  <a:pt x="47" y="44"/>
                </a:lnTo>
                <a:lnTo>
                  <a:pt x="73" y="27"/>
                </a:lnTo>
                <a:lnTo>
                  <a:pt x="45" y="53"/>
                </a:lnTo>
                <a:cubicBezTo>
                  <a:pt x="42" y="53"/>
                  <a:pt x="38" y="53"/>
                  <a:pt x="35" y="53"/>
                </a:cubicBezTo>
                <a:close/>
                <a:moveTo>
                  <a:pt x="79" y="84"/>
                </a:moveTo>
                <a:lnTo>
                  <a:pt x="62" y="57"/>
                </a:lnTo>
                <a:lnTo>
                  <a:pt x="66" y="57"/>
                </a:lnTo>
                <a:lnTo>
                  <a:pt x="79" y="78"/>
                </a:lnTo>
                <a:lnTo>
                  <a:pt x="79" y="84"/>
                </a:lnTo>
                <a:close/>
                <a:moveTo>
                  <a:pt x="76" y="94"/>
                </a:moveTo>
                <a:lnTo>
                  <a:pt x="55" y="62"/>
                </a:lnTo>
                <a:lnTo>
                  <a:pt x="17" y="62"/>
                </a:lnTo>
                <a:lnTo>
                  <a:pt x="0" y="35"/>
                </a:lnTo>
                <a:lnTo>
                  <a:pt x="3" y="35"/>
                </a:lnTo>
                <a:lnTo>
                  <a:pt x="21" y="56"/>
                </a:lnTo>
                <a:lnTo>
                  <a:pt x="58" y="56"/>
                </a:lnTo>
                <a:lnTo>
                  <a:pt x="79" y="89"/>
                </a:lnTo>
                <a:lnTo>
                  <a:pt x="79" y="94"/>
                </a:lnTo>
                <a:cubicBezTo>
                  <a:pt x="79" y="95"/>
                  <a:pt x="76" y="94"/>
                  <a:pt x="76" y="94"/>
                </a:cubicBezTo>
                <a:close/>
                <a:moveTo>
                  <a:pt x="67" y="94"/>
                </a:moveTo>
                <a:lnTo>
                  <a:pt x="52" y="69"/>
                </a:lnTo>
                <a:lnTo>
                  <a:pt x="21" y="69"/>
                </a:lnTo>
                <a:lnTo>
                  <a:pt x="18" y="66"/>
                </a:lnTo>
                <a:lnTo>
                  <a:pt x="53" y="66"/>
                </a:lnTo>
                <a:lnTo>
                  <a:pt x="71" y="94"/>
                </a:lnTo>
                <a:cubicBezTo>
                  <a:pt x="70" y="94"/>
                  <a:pt x="69" y="94"/>
                  <a:pt x="67" y="94"/>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lIns="79727" tIns="39863" rIns="79727" bIns="39863"/>
          <a:lstStyle/>
          <a:p>
            <a:pPr algn="l" eaLnBrk="1" hangingPunct="1">
              <a:spcBef>
                <a:spcPct val="0"/>
              </a:spcBef>
            </a:pPr>
            <a:endParaRPr lang="ru-RU" sz="1700">
              <a:latin typeface="Arial" charset="0"/>
            </a:endParaRPr>
          </a:p>
        </p:txBody>
      </p:sp>
      <p:pic>
        <p:nvPicPr>
          <p:cNvPr id="7" name="Picture 20" descr="http://www.inp.nsk.su/images/binp00.jpg"/>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683568" y="701988"/>
            <a:ext cx="7634887" cy="2400410"/>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19"/>
          <p:cNvSpPr txBox="1">
            <a:spLocks noChangeArrowheads="1"/>
          </p:cNvSpPr>
          <p:nvPr/>
        </p:nvSpPr>
        <p:spPr bwMode="auto">
          <a:xfrm>
            <a:off x="0" y="3620902"/>
            <a:ext cx="9129883"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lgn="l" defTabSz="1049338">
              <a:spcBef>
                <a:spcPct val="0"/>
              </a:spcBef>
              <a:defRPr sz="2400">
                <a:solidFill>
                  <a:schemeClr val="tx1"/>
                </a:solidFill>
                <a:latin typeface="Times New Roman" pitchFamily="18" charset="0"/>
              </a:defRPr>
            </a:lvl1pPr>
            <a:lvl2pPr marL="914400" indent="-457200" algn="l" defTabSz="1049338">
              <a:spcBef>
                <a:spcPct val="0"/>
              </a:spcBef>
              <a:defRPr sz="2400">
                <a:solidFill>
                  <a:schemeClr val="tx1"/>
                </a:solidFill>
                <a:latin typeface="Times New Roman" pitchFamily="18" charset="0"/>
              </a:defRPr>
            </a:lvl2pPr>
            <a:lvl3pPr marL="1371600" indent="-457200" algn="l" defTabSz="1049338">
              <a:spcBef>
                <a:spcPct val="0"/>
              </a:spcBef>
              <a:defRPr sz="2400">
                <a:solidFill>
                  <a:schemeClr val="tx1"/>
                </a:solidFill>
                <a:latin typeface="Times New Roman" pitchFamily="18" charset="0"/>
              </a:defRPr>
            </a:lvl3pPr>
            <a:lvl4pPr marL="1828800" indent="-457200" algn="l" defTabSz="1049338">
              <a:spcBef>
                <a:spcPct val="0"/>
              </a:spcBef>
              <a:defRPr sz="2400">
                <a:solidFill>
                  <a:schemeClr val="tx1"/>
                </a:solidFill>
                <a:latin typeface="Times New Roman" pitchFamily="18" charset="0"/>
              </a:defRPr>
            </a:lvl4pPr>
            <a:lvl5pPr marL="2286000" indent="-457200" algn="l" defTabSz="1049338">
              <a:spcBef>
                <a:spcPct val="0"/>
              </a:spcBef>
              <a:defRPr sz="2400">
                <a:solidFill>
                  <a:schemeClr val="tx1"/>
                </a:solidFill>
                <a:latin typeface="Times New Roman" pitchFamily="18" charset="0"/>
              </a:defRPr>
            </a:lvl5pPr>
            <a:lvl6pPr marL="2743200" indent="-457200" defTabSz="1049338" eaLnBrk="0" fontAlgn="base" hangingPunct="0">
              <a:spcBef>
                <a:spcPct val="0"/>
              </a:spcBef>
              <a:spcAft>
                <a:spcPct val="0"/>
              </a:spcAft>
              <a:defRPr sz="2400">
                <a:solidFill>
                  <a:schemeClr val="tx1"/>
                </a:solidFill>
                <a:latin typeface="Times New Roman" pitchFamily="18" charset="0"/>
              </a:defRPr>
            </a:lvl6pPr>
            <a:lvl7pPr marL="3200400" indent="-457200" defTabSz="1049338" eaLnBrk="0" fontAlgn="base" hangingPunct="0">
              <a:spcBef>
                <a:spcPct val="0"/>
              </a:spcBef>
              <a:spcAft>
                <a:spcPct val="0"/>
              </a:spcAft>
              <a:defRPr sz="2400">
                <a:solidFill>
                  <a:schemeClr val="tx1"/>
                </a:solidFill>
                <a:latin typeface="Times New Roman" pitchFamily="18" charset="0"/>
              </a:defRPr>
            </a:lvl7pPr>
            <a:lvl8pPr marL="3657600" indent="-457200" defTabSz="1049338" eaLnBrk="0" fontAlgn="base" hangingPunct="0">
              <a:spcBef>
                <a:spcPct val="0"/>
              </a:spcBef>
              <a:spcAft>
                <a:spcPct val="0"/>
              </a:spcAft>
              <a:defRPr sz="2400">
                <a:solidFill>
                  <a:schemeClr val="tx1"/>
                </a:solidFill>
                <a:latin typeface="Times New Roman" pitchFamily="18" charset="0"/>
              </a:defRPr>
            </a:lvl8pPr>
            <a:lvl9pPr marL="4114800" indent="-457200" defTabSz="1049338" eaLnBrk="0" fontAlgn="base" hangingPunct="0">
              <a:spcBef>
                <a:spcPct val="0"/>
              </a:spcBef>
              <a:spcAft>
                <a:spcPct val="0"/>
              </a:spcAft>
              <a:defRPr sz="2400">
                <a:solidFill>
                  <a:schemeClr val="tx1"/>
                </a:solidFill>
                <a:latin typeface="Times New Roman" pitchFamily="18" charset="0"/>
              </a:defRPr>
            </a:lvl9pPr>
          </a:lstStyle>
          <a:p>
            <a:pPr marL="0" indent="0" algn="ctr">
              <a:spcBef>
                <a:spcPts val="0"/>
              </a:spcBef>
            </a:pPr>
            <a:r>
              <a:rPr lang="en-US" sz="2000" b="1" dirty="0" smtClean="0">
                <a:solidFill>
                  <a:srgbClr val="C00000"/>
                </a:solidFill>
                <a:ea typeface="Calibri" panose="020F0502020204030204" pitchFamily="34" charset="0"/>
              </a:rPr>
              <a:t>Challenges </a:t>
            </a:r>
            <a:r>
              <a:rPr lang="en-US" sz="2000" b="1" dirty="0">
                <a:solidFill>
                  <a:srgbClr val="C00000"/>
                </a:solidFill>
                <a:ea typeface="Calibri" panose="020F0502020204030204" pitchFamily="34" charset="0"/>
              </a:rPr>
              <a:t>for </a:t>
            </a:r>
            <a:r>
              <a:rPr lang="en-US" sz="2000" b="1" dirty="0" smtClean="0">
                <a:solidFill>
                  <a:srgbClr val="C00000"/>
                </a:solidFill>
                <a:ea typeface="Calibri" panose="020F0502020204030204" pitchFamily="34" charset="0"/>
              </a:rPr>
              <a:t>FCC-</a:t>
            </a:r>
            <a:r>
              <a:rPr lang="en-US" sz="2000" b="1" dirty="0" err="1" smtClean="0">
                <a:solidFill>
                  <a:srgbClr val="C00000"/>
                </a:solidFill>
                <a:ea typeface="Calibri" panose="020F0502020204030204" pitchFamily="34" charset="0"/>
              </a:rPr>
              <a:t>ee</a:t>
            </a:r>
            <a:r>
              <a:rPr lang="en-US" sz="2000" b="1" dirty="0" smtClean="0">
                <a:solidFill>
                  <a:srgbClr val="C00000"/>
                </a:solidFill>
                <a:ea typeface="Calibri" panose="020F0502020204030204" pitchFamily="34" charset="0"/>
              </a:rPr>
              <a:t> MDI </a:t>
            </a:r>
            <a:r>
              <a:rPr lang="en-US" sz="2000" b="1" dirty="0">
                <a:solidFill>
                  <a:srgbClr val="C00000"/>
                </a:solidFill>
                <a:ea typeface="Calibri" panose="020F0502020204030204" pitchFamily="34" charset="0"/>
              </a:rPr>
              <a:t>mechanical </a:t>
            </a:r>
            <a:r>
              <a:rPr lang="en-US" sz="2000" b="1" dirty="0" smtClean="0">
                <a:solidFill>
                  <a:srgbClr val="C00000"/>
                </a:solidFill>
                <a:ea typeface="Calibri" panose="020F0502020204030204" pitchFamily="34" charset="0"/>
              </a:rPr>
              <a:t>design</a:t>
            </a:r>
          </a:p>
          <a:p>
            <a:pPr marL="0" indent="0" algn="ctr">
              <a:spcBef>
                <a:spcPts val="0"/>
              </a:spcBef>
            </a:pPr>
            <a:r>
              <a:rPr lang="en-US" sz="2000" b="1" i="1" dirty="0" smtClean="0"/>
              <a:t>draft</a:t>
            </a:r>
            <a:endParaRPr lang="en-US" sz="2000" b="1" i="1" dirty="0"/>
          </a:p>
          <a:p>
            <a:pPr marL="0" indent="0" algn="ctr">
              <a:spcBef>
                <a:spcPts val="0"/>
              </a:spcBef>
            </a:pPr>
            <a:endParaRPr lang="en-US" sz="2000" dirty="0" smtClean="0">
              <a:solidFill>
                <a:srgbClr val="002060"/>
              </a:solidFill>
            </a:endParaRPr>
          </a:p>
          <a:p>
            <a:pPr marL="0" indent="0" algn="ctr">
              <a:spcBef>
                <a:spcPts val="0"/>
              </a:spcBef>
            </a:pPr>
            <a:r>
              <a:rPr lang="en-US" sz="1800" dirty="0" smtClean="0">
                <a:solidFill>
                  <a:srgbClr val="002060"/>
                </a:solidFill>
              </a:rPr>
              <a:t>Alexander </a:t>
            </a:r>
            <a:r>
              <a:rPr lang="en-US" sz="1800" dirty="0" err="1" smtClean="0">
                <a:solidFill>
                  <a:srgbClr val="002060"/>
                </a:solidFill>
              </a:rPr>
              <a:t>Krasnov</a:t>
            </a:r>
            <a:r>
              <a:rPr lang="en-US" sz="1800" dirty="0" smtClean="0">
                <a:solidFill>
                  <a:srgbClr val="002060"/>
                </a:solidFill>
              </a:rPr>
              <a:t>, Sergey </a:t>
            </a:r>
            <a:r>
              <a:rPr lang="en-US" sz="1800" dirty="0" err="1" smtClean="0">
                <a:solidFill>
                  <a:srgbClr val="002060"/>
                </a:solidFill>
              </a:rPr>
              <a:t>Pivovarov</a:t>
            </a:r>
            <a:endParaRPr lang="en-US" sz="1800" dirty="0" smtClean="0">
              <a:solidFill>
                <a:srgbClr val="002060"/>
              </a:solidFill>
            </a:endParaRPr>
          </a:p>
          <a:p>
            <a:pPr marL="0" indent="0" algn="ctr">
              <a:spcBef>
                <a:spcPts val="0"/>
              </a:spcBef>
            </a:pPr>
            <a:r>
              <a:rPr lang="en-US" sz="1800" dirty="0" smtClean="0">
                <a:solidFill>
                  <a:srgbClr val="002060"/>
                </a:solidFill>
              </a:rPr>
              <a:t>BINP, Novosibirsk</a:t>
            </a:r>
            <a:endParaRPr lang="en-US" sz="1800" dirty="0">
              <a:solidFill>
                <a:srgbClr val="002060"/>
              </a:solidFill>
            </a:endParaRPr>
          </a:p>
        </p:txBody>
      </p:sp>
      <p:pic>
        <p:nvPicPr>
          <p:cNvPr id="11" name="Picture 2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804" y="41253"/>
            <a:ext cx="563755" cy="563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 Box 4"/>
          <p:cNvSpPr txBox="1">
            <a:spLocks noChangeArrowheads="1"/>
          </p:cNvSpPr>
          <p:nvPr/>
        </p:nvSpPr>
        <p:spPr bwMode="auto">
          <a:xfrm>
            <a:off x="1547664" y="6277986"/>
            <a:ext cx="8496944" cy="334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903" tIns="43951" rIns="87903" bIns="43951">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algn="just">
              <a:spcBef>
                <a:spcPct val="50000"/>
              </a:spcBef>
            </a:pPr>
            <a:r>
              <a:rPr lang="en-US" sz="1600" dirty="0">
                <a:solidFill>
                  <a:srgbClr val="000000"/>
                </a:solidFill>
              </a:rPr>
              <a:t>MDI FCC-</a:t>
            </a:r>
            <a:r>
              <a:rPr lang="en-US" sz="1600" dirty="0" err="1">
                <a:solidFill>
                  <a:srgbClr val="000000"/>
                </a:solidFill>
              </a:rPr>
              <a:t>ee</a:t>
            </a:r>
            <a:r>
              <a:rPr lang="en-US" sz="1600" dirty="0">
                <a:solidFill>
                  <a:srgbClr val="000000"/>
                </a:solidFill>
              </a:rPr>
              <a:t> </a:t>
            </a:r>
            <a:r>
              <a:rPr lang="en-US" sz="1600" dirty="0" smtClean="0">
                <a:solidFill>
                  <a:srgbClr val="000000"/>
                </a:solidFill>
              </a:rPr>
              <a:t>workshop, 9</a:t>
            </a:r>
            <a:r>
              <a:rPr lang="en-US" sz="1600" baseline="30000" dirty="0" smtClean="0">
                <a:solidFill>
                  <a:srgbClr val="000000"/>
                </a:solidFill>
              </a:rPr>
              <a:t>th</a:t>
            </a:r>
            <a:r>
              <a:rPr lang="en-US" sz="1600" dirty="0" smtClean="0">
                <a:solidFill>
                  <a:srgbClr val="000000"/>
                </a:solidFill>
              </a:rPr>
              <a:t> February 2018</a:t>
            </a:r>
            <a:endParaRPr lang="ru-RU" sz="1600" dirty="0">
              <a:solidFill>
                <a:srgbClr val="000000"/>
              </a:solidFill>
            </a:endParaRPr>
          </a:p>
        </p:txBody>
      </p:sp>
      <p:sp>
        <p:nvSpPr>
          <p:cNvPr id="2" name="Номер слайда 1"/>
          <p:cNvSpPr>
            <a:spLocks noGrp="1"/>
          </p:cNvSpPr>
          <p:nvPr>
            <p:ph type="sldNum" sz="quarter" idx="12"/>
          </p:nvPr>
        </p:nvSpPr>
        <p:spPr/>
        <p:txBody>
          <a:bodyPr/>
          <a:lstStyle/>
          <a:p>
            <a:fld id="{7393162D-8679-4CDD-AA25-1419BBAB4693}" type="slidenum">
              <a:rPr lang="ru-RU" smtClean="0"/>
              <a:t>1</a:t>
            </a:fld>
            <a:endParaRPr lang="ru-RU"/>
          </a:p>
        </p:txBody>
      </p:sp>
      <p:pic>
        <p:nvPicPr>
          <p:cNvPr id="1026" name="Picture 2" descr="https://indico.cern.ch/event/694811/logo-1913156663.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48" y="6061074"/>
            <a:ext cx="1419225" cy="590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20757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4658" name="Rectangle 87"/>
          <p:cNvSpPr>
            <a:spLocks noChangeArrowheads="1"/>
          </p:cNvSpPr>
          <p:nvPr/>
        </p:nvSpPr>
        <p:spPr bwMode="auto">
          <a:xfrm>
            <a:off x="8608529" y="332656"/>
            <a:ext cx="8543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872009">
              <a:spcBef>
                <a:spcPct val="0"/>
              </a:spcBef>
            </a:pPr>
            <a:r>
              <a:rPr lang="en-US" sz="1200" dirty="0">
                <a:solidFill>
                  <a:srgbClr val="000000"/>
                </a:solidFill>
                <a:latin typeface="Arial" charset="0"/>
              </a:rPr>
              <a:t>BINP</a:t>
            </a:r>
            <a:endParaRPr lang="ru-RU" sz="1200" dirty="0">
              <a:solidFill>
                <a:srgbClr val="000000"/>
              </a:solidFill>
              <a:latin typeface="Arial" charset="0"/>
            </a:endParaRPr>
          </a:p>
          <a:p>
            <a:pPr defTabSz="872009">
              <a:spcBef>
                <a:spcPct val="0"/>
              </a:spcBef>
            </a:pPr>
            <a:endParaRPr lang="ru-RU" sz="1200" dirty="0">
              <a:solidFill>
                <a:srgbClr val="000000"/>
              </a:solidFill>
              <a:latin typeface="Arial" charset="0"/>
            </a:endParaRPr>
          </a:p>
        </p:txBody>
      </p:sp>
      <p:sp>
        <p:nvSpPr>
          <p:cNvPr id="13" name="Text Box 4"/>
          <p:cNvSpPr txBox="1">
            <a:spLocks noChangeArrowheads="1"/>
          </p:cNvSpPr>
          <p:nvPr/>
        </p:nvSpPr>
        <p:spPr bwMode="auto">
          <a:xfrm>
            <a:off x="93040" y="257223"/>
            <a:ext cx="8352928" cy="696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9727" tIns="39863" rIns="79727" bIns="39863">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algn="ctr">
              <a:buClr>
                <a:srgbClr val="00CC99"/>
              </a:buClr>
            </a:pPr>
            <a:r>
              <a:rPr lang="en-US" sz="2000" b="1" dirty="0">
                <a:solidFill>
                  <a:srgbClr val="3366FF"/>
                </a:solidFill>
              </a:rPr>
              <a:t>3D</a:t>
            </a:r>
            <a:r>
              <a:rPr lang="ru-RU" sz="2000" b="1" dirty="0">
                <a:solidFill>
                  <a:srgbClr val="3366FF"/>
                </a:solidFill>
              </a:rPr>
              <a:t> </a:t>
            </a:r>
            <a:r>
              <a:rPr lang="en-US" sz="2000" b="1" dirty="0">
                <a:solidFill>
                  <a:srgbClr val="3366FF"/>
                </a:solidFill>
              </a:rPr>
              <a:t>starting</a:t>
            </a:r>
            <a:endParaRPr lang="en-US" sz="2000" b="1" dirty="0">
              <a:solidFill>
                <a:srgbClr val="000000"/>
              </a:solidFill>
            </a:endParaRPr>
          </a:p>
          <a:p>
            <a:pPr algn="ctr" defTabSz="914400">
              <a:spcBef>
                <a:spcPts val="0"/>
              </a:spcBef>
            </a:pPr>
            <a:r>
              <a:rPr lang="en-US" sz="2000" b="1" dirty="0" smtClean="0">
                <a:solidFill>
                  <a:srgbClr val="0070C0"/>
                </a:solidFill>
              </a:rPr>
              <a:t> </a:t>
            </a:r>
            <a:endParaRPr lang="en-US" sz="2000" b="1" dirty="0">
              <a:solidFill>
                <a:srgbClr val="C00000"/>
              </a:solidFill>
              <a:latin typeface="Calibri"/>
            </a:endParaRPr>
          </a:p>
        </p:txBody>
      </p:sp>
      <p:sp>
        <p:nvSpPr>
          <p:cNvPr id="1094659" name="Freeform 92"/>
          <p:cNvSpPr>
            <a:spLocks noEditPoints="1"/>
          </p:cNvSpPr>
          <p:nvPr/>
        </p:nvSpPr>
        <p:spPr bwMode="auto">
          <a:xfrm>
            <a:off x="7970857" y="0"/>
            <a:ext cx="637672" cy="820714"/>
          </a:xfrm>
          <a:custGeom>
            <a:avLst/>
            <a:gdLst>
              <a:gd name="T0" fmla="*/ 333375 w 79"/>
              <a:gd name="T1" fmla="*/ 504825 h 95"/>
              <a:gd name="T2" fmla="*/ 38100 w 79"/>
              <a:gd name="T3" fmla="*/ 285750 h 95"/>
              <a:gd name="T4" fmla="*/ 314325 w 79"/>
              <a:gd name="T5" fmla="*/ 428625 h 95"/>
              <a:gd name="T6" fmla="*/ 285750 w 79"/>
              <a:gd name="T7" fmla="*/ 323850 h 95"/>
              <a:gd name="T8" fmla="*/ 352425 w 79"/>
              <a:gd name="T9" fmla="*/ 400050 h 95"/>
              <a:gd name="T10" fmla="*/ 371475 w 79"/>
              <a:gd name="T11" fmla="*/ 0 h 95"/>
              <a:gd name="T12" fmla="*/ 409575 w 79"/>
              <a:gd name="T13" fmla="*/ 390525 h 95"/>
              <a:gd name="T14" fmla="*/ 523875 w 79"/>
              <a:gd name="T15" fmla="*/ 238125 h 95"/>
              <a:gd name="T16" fmla="*/ 447675 w 79"/>
              <a:gd name="T17" fmla="*/ 419100 h 95"/>
              <a:gd name="T18" fmla="*/ 695325 w 79"/>
              <a:gd name="T19" fmla="*/ 257175 h 95"/>
              <a:gd name="T20" fmla="*/ 428625 w 79"/>
              <a:gd name="T21" fmla="*/ 504825 h 95"/>
              <a:gd name="T22" fmla="*/ 333375 w 79"/>
              <a:gd name="T23" fmla="*/ 504825 h 95"/>
              <a:gd name="T24" fmla="*/ 752475 w 79"/>
              <a:gd name="T25" fmla="*/ 800100 h 95"/>
              <a:gd name="T26" fmla="*/ 590550 w 79"/>
              <a:gd name="T27" fmla="*/ 542925 h 95"/>
              <a:gd name="T28" fmla="*/ 628650 w 79"/>
              <a:gd name="T29" fmla="*/ 542925 h 95"/>
              <a:gd name="T30" fmla="*/ 752475 w 79"/>
              <a:gd name="T31" fmla="*/ 742950 h 95"/>
              <a:gd name="T32" fmla="*/ 752475 w 79"/>
              <a:gd name="T33" fmla="*/ 800100 h 95"/>
              <a:gd name="T34" fmla="*/ 723900 w 79"/>
              <a:gd name="T35" fmla="*/ 895350 h 95"/>
              <a:gd name="T36" fmla="*/ 523875 w 79"/>
              <a:gd name="T37" fmla="*/ 590550 h 95"/>
              <a:gd name="T38" fmla="*/ 161925 w 79"/>
              <a:gd name="T39" fmla="*/ 590550 h 95"/>
              <a:gd name="T40" fmla="*/ 0 w 79"/>
              <a:gd name="T41" fmla="*/ 333375 h 95"/>
              <a:gd name="T42" fmla="*/ 28575 w 79"/>
              <a:gd name="T43" fmla="*/ 333375 h 95"/>
              <a:gd name="T44" fmla="*/ 200025 w 79"/>
              <a:gd name="T45" fmla="*/ 533400 h 95"/>
              <a:gd name="T46" fmla="*/ 552450 w 79"/>
              <a:gd name="T47" fmla="*/ 533400 h 95"/>
              <a:gd name="T48" fmla="*/ 752475 w 79"/>
              <a:gd name="T49" fmla="*/ 847725 h 95"/>
              <a:gd name="T50" fmla="*/ 752475 w 79"/>
              <a:gd name="T51" fmla="*/ 895350 h 95"/>
              <a:gd name="T52" fmla="*/ 723900 w 79"/>
              <a:gd name="T53" fmla="*/ 895350 h 95"/>
              <a:gd name="T54" fmla="*/ 638175 w 79"/>
              <a:gd name="T55" fmla="*/ 895350 h 95"/>
              <a:gd name="T56" fmla="*/ 495300 w 79"/>
              <a:gd name="T57" fmla="*/ 657225 h 95"/>
              <a:gd name="T58" fmla="*/ 200025 w 79"/>
              <a:gd name="T59" fmla="*/ 657225 h 95"/>
              <a:gd name="T60" fmla="*/ 171450 w 79"/>
              <a:gd name="T61" fmla="*/ 628650 h 95"/>
              <a:gd name="T62" fmla="*/ 504825 w 79"/>
              <a:gd name="T63" fmla="*/ 628650 h 95"/>
              <a:gd name="T64" fmla="*/ 676275 w 79"/>
              <a:gd name="T65" fmla="*/ 895350 h 95"/>
              <a:gd name="T66" fmla="*/ 638175 w 79"/>
              <a:gd name="T67" fmla="*/ 895350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9"/>
              <a:gd name="T103" fmla="*/ 0 h 95"/>
              <a:gd name="T104" fmla="*/ 79 w 79"/>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9" h="95">
                <a:moveTo>
                  <a:pt x="35" y="53"/>
                </a:moveTo>
                <a:lnTo>
                  <a:pt x="4" y="30"/>
                </a:lnTo>
                <a:lnTo>
                  <a:pt x="33" y="45"/>
                </a:lnTo>
                <a:lnTo>
                  <a:pt x="30" y="34"/>
                </a:lnTo>
                <a:lnTo>
                  <a:pt x="37" y="42"/>
                </a:lnTo>
                <a:lnTo>
                  <a:pt x="39" y="0"/>
                </a:lnTo>
                <a:lnTo>
                  <a:pt x="43" y="41"/>
                </a:lnTo>
                <a:lnTo>
                  <a:pt x="55" y="25"/>
                </a:lnTo>
                <a:lnTo>
                  <a:pt x="47" y="44"/>
                </a:lnTo>
                <a:lnTo>
                  <a:pt x="73" y="27"/>
                </a:lnTo>
                <a:lnTo>
                  <a:pt x="45" y="53"/>
                </a:lnTo>
                <a:cubicBezTo>
                  <a:pt x="42" y="53"/>
                  <a:pt x="38" y="53"/>
                  <a:pt x="35" y="53"/>
                </a:cubicBezTo>
                <a:close/>
                <a:moveTo>
                  <a:pt x="79" y="84"/>
                </a:moveTo>
                <a:lnTo>
                  <a:pt x="62" y="57"/>
                </a:lnTo>
                <a:lnTo>
                  <a:pt x="66" y="57"/>
                </a:lnTo>
                <a:lnTo>
                  <a:pt x="79" y="78"/>
                </a:lnTo>
                <a:lnTo>
                  <a:pt x="79" y="84"/>
                </a:lnTo>
                <a:close/>
                <a:moveTo>
                  <a:pt x="76" y="94"/>
                </a:moveTo>
                <a:lnTo>
                  <a:pt x="55" y="62"/>
                </a:lnTo>
                <a:lnTo>
                  <a:pt x="17" y="62"/>
                </a:lnTo>
                <a:lnTo>
                  <a:pt x="0" y="35"/>
                </a:lnTo>
                <a:lnTo>
                  <a:pt x="3" y="35"/>
                </a:lnTo>
                <a:lnTo>
                  <a:pt x="21" y="56"/>
                </a:lnTo>
                <a:lnTo>
                  <a:pt x="58" y="56"/>
                </a:lnTo>
                <a:lnTo>
                  <a:pt x="79" y="89"/>
                </a:lnTo>
                <a:lnTo>
                  <a:pt x="79" y="94"/>
                </a:lnTo>
                <a:cubicBezTo>
                  <a:pt x="79" y="95"/>
                  <a:pt x="76" y="94"/>
                  <a:pt x="76" y="94"/>
                </a:cubicBezTo>
                <a:close/>
                <a:moveTo>
                  <a:pt x="67" y="94"/>
                </a:moveTo>
                <a:lnTo>
                  <a:pt x="52" y="69"/>
                </a:lnTo>
                <a:lnTo>
                  <a:pt x="21" y="69"/>
                </a:lnTo>
                <a:lnTo>
                  <a:pt x="18" y="66"/>
                </a:lnTo>
                <a:lnTo>
                  <a:pt x="53" y="66"/>
                </a:lnTo>
                <a:lnTo>
                  <a:pt x="71" y="94"/>
                </a:lnTo>
                <a:cubicBezTo>
                  <a:pt x="70" y="94"/>
                  <a:pt x="69" y="94"/>
                  <a:pt x="67" y="94"/>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lIns="79727" tIns="39863" rIns="79727" bIns="39863"/>
          <a:lstStyle/>
          <a:p>
            <a:pPr>
              <a:spcBef>
                <a:spcPct val="0"/>
              </a:spcBef>
            </a:pPr>
            <a:endParaRPr lang="ru-RU" sz="1700">
              <a:solidFill>
                <a:prstClr val="black"/>
              </a:solidFill>
              <a:latin typeface="Arial" charset="0"/>
            </a:endParaRPr>
          </a:p>
        </p:txBody>
      </p:sp>
      <p:pic>
        <p:nvPicPr>
          <p:cNvPr id="21" name="Picture 2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804" y="41253"/>
            <a:ext cx="563755" cy="563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Номер слайда 2"/>
          <p:cNvSpPr>
            <a:spLocks noGrp="1"/>
          </p:cNvSpPr>
          <p:nvPr>
            <p:ph type="sldNum" sz="quarter" idx="12"/>
          </p:nvPr>
        </p:nvSpPr>
        <p:spPr/>
        <p:txBody>
          <a:bodyPr/>
          <a:lstStyle/>
          <a:p>
            <a:fld id="{7393162D-8679-4CDD-AA25-1419BBAB4693}" type="slidenum">
              <a:rPr lang="ru-RU" smtClean="0">
                <a:solidFill>
                  <a:prstClr val="black">
                    <a:tint val="75000"/>
                  </a:prstClr>
                </a:solidFill>
              </a:rPr>
              <a:pPr/>
              <a:t>2</a:t>
            </a:fld>
            <a:endParaRPr lang="ru-RU">
              <a:solidFill>
                <a:prstClr val="black">
                  <a:tint val="75000"/>
                </a:prstClr>
              </a:solidFill>
            </a:endParaRPr>
          </a:p>
        </p:txBody>
      </p:sp>
      <p:pic>
        <p:nvPicPr>
          <p:cNvPr id="2" name="Рисунок 1"/>
          <p:cNvPicPr>
            <a:picLocks noChangeAspect="1"/>
          </p:cNvPicPr>
          <p:nvPr/>
        </p:nvPicPr>
        <p:blipFill>
          <a:blip r:embed="rId3"/>
          <a:stretch>
            <a:fillRect/>
          </a:stretch>
        </p:blipFill>
        <p:spPr>
          <a:xfrm>
            <a:off x="519569" y="953281"/>
            <a:ext cx="8074057" cy="5654362"/>
          </a:xfrm>
          <a:prstGeom prst="rect">
            <a:avLst/>
          </a:prstGeom>
        </p:spPr>
      </p:pic>
    </p:spTree>
    <p:extLst>
      <p:ext uri="{BB962C8B-B14F-4D97-AF65-F5344CB8AC3E}">
        <p14:creationId xmlns:p14="http://schemas.microsoft.com/office/powerpoint/2010/main" val="40761706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4658" name="Rectangle 87"/>
          <p:cNvSpPr>
            <a:spLocks noChangeArrowheads="1"/>
          </p:cNvSpPr>
          <p:nvPr/>
        </p:nvSpPr>
        <p:spPr bwMode="auto">
          <a:xfrm>
            <a:off x="8605998" y="303467"/>
            <a:ext cx="8543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872009">
              <a:spcBef>
                <a:spcPct val="0"/>
              </a:spcBef>
            </a:pPr>
            <a:r>
              <a:rPr lang="en-US" sz="1200" dirty="0">
                <a:solidFill>
                  <a:srgbClr val="000000"/>
                </a:solidFill>
                <a:latin typeface="Arial" charset="0"/>
              </a:rPr>
              <a:t>BINP</a:t>
            </a:r>
            <a:endParaRPr lang="ru-RU" sz="1200" dirty="0">
              <a:solidFill>
                <a:srgbClr val="000000"/>
              </a:solidFill>
              <a:latin typeface="Arial" charset="0"/>
            </a:endParaRPr>
          </a:p>
          <a:p>
            <a:pPr defTabSz="872009">
              <a:spcBef>
                <a:spcPct val="0"/>
              </a:spcBef>
            </a:pPr>
            <a:endParaRPr lang="ru-RU" sz="1200" dirty="0">
              <a:solidFill>
                <a:srgbClr val="000000"/>
              </a:solidFill>
              <a:latin typeface="Arial" charset="0"/>
            </a:endParaRPr>
          </a:p>
        </p:txBody>
      </p:sp>
      <p:sp>
        <p:nvSpPr>
          <p:cNvPr id="1094659" name="Freeform 92"/>
          <p:cNvSpPr>
            <a:spLocks noEditPoints="1"/>
          </p:cNvSpPr>
          <p:nvPr/>
        </p:nvSpPr>
        <p:spPr bwMode="auto">
          <a:xfrm>
            <a:off x="7970857" y="0"/>
            <a:ext cx="637672" cy="820714"/>
          </a:xfrm>
          <a:custGeom>
            <a:avLst/>
            <a:gdLst>
              <a:gd name="T0" fmla="*/ 333375 w 79"/>
              <a:gd name="T1" fmla="*/ 504825 h 95"/>
              <a:gd name="T2" fmla="*/ 38100 w 79"/>
              <a:gd name="T3" fmla="*/ 285750 h 95"/>
              <a:gd name="T4" fmla="*/ 314325 w 79"/>
              <a:gd name="T5" fmla="*/ 428625 h 95"/>
              <a:gd name="T6" fmla="*/ 285750 w 79"/>
              <a:gd name="T7" fmla="*/ 323850 h 95"/>
              <a:gd name="T8" fmla="*/ 352425 w 79"/>
              <a:gd name="T9" fmla="*/ 400050 h 95"/>
              <a:gd name="T10" fmla="*/ 371475 w 79"/>
              <a:gd name="T11" fmla="*/ 0 h 95"/>
              <a:gd name="T12" fmla="*/ 409575 w 79"/>
              <a:gd name="T13" fmla="*/ 390525 h 95"/>
              <a:gd name="T14" fmla="*/ 523875 w 79"/>
              <a:gd name="T15" fmla="*/ 238125 h 95"/>
              <a:gd name="T16" fmla="*/ 447675 w 79"/>
              <a:gd name="T17" fmla="*/ 419100 h 95"/>
              <a:gd name="T18" fmla="*/ 695325 w 79"/>
              <a:gd name="T19" fmla="*/ 257175 h 95"/>
              <a:gd name="T20" fmla="*/ 428625 w 79"/>
              <a:gd name="T21" fmla="*/ 504825 h 95"/>
              <a:gd name="T22" fmla="*/ 333375 w 79"/>
              <a:gd name="T23" fmla="*/ 504825 h 95"/>
              <a:gd name="T24" fmla="*/ 752475 w 79"/>
              <a:gd name="T25" fmla="*/ 800100 h 95"/>
              <a:gd name="T26" fmla="*/ 590550 w 79"/>
              <a:gd name="T27" fmla="*/ 542925 h 95"/>
              <a:gd name="T28" fmla="*/ 628650 w 79"/>
              <a:gd name="T29" fmla="*/ 542925 h 95"/>
              <a:gd name="T30" fmla="*/ 752475 w 79"/>
              <a:gd name="T31" fmla="*/ 742950 h 95"/>
              <a:gd name="T32" fmla="*/ 752475 w 79"/>
              <a:gd name="T33" fmla="*/ 800100 h 95"/>
              <a:gd name="T34" fmla="*/ 723900 w 79"/>
              <a:gd name="T35" fmla="*/ 895350 h 95"/>
              <a:gd name="T36" fmla="*/ 523875 w 79"/>
              <a:gd name="T37" fmla="*/ 590550 h 95"/>
              <a:gd name="T38" fmla="*/ 161925 w 79"/>
              <a:gd name="T39" fmla="*/ 590550 h 95"/>
              <a:gd name="T40" fmla="*/ 0 w 79"/>
              <a:gd name="T41" fmla="*/ 333375 h 95"/>
              <a:gd name="T42" fmla="*/ 28575 w 79"/>
              <a:gd name="T43" fmla="*/ 333375 h 95"/>
              <a:gd name="T44" fmla="*/ 200025 w 79"/>
              <a:gd name="T45" fmla="*/ 533400 h 95"/>
              <a:gd name="T46" fmla="*/ 552450 w 79"/>
              <a:gd name="T47" fmla="*/ 533400 h 95"/>
              <a:gd name="T48" fmla="*/ 752475 w 79"/>
              <a:gd name="T49" fmla="*/ 847725 h 95"/>
              <a:gd name="T50" fmla="*/ 752475 w 79"/>
              <a:gd name="T51" fmla="*/ 895350 h 95"/>
              <a:gd name="T52" fmla="*/ 723900 w 79"/>
              <a:gd name="T53" fmla="*/ 895350 h 95"/>
              <a:gd name="T54" fmla="*/ 638175 w 79"/>
              <a:gd name="T55" fmla="*/ 895350 h 95"/>
              <a:gd name="T56" fmla="*/ 495300 w 79"/>
              <a:gd name="T57" fmla="*/ 657225 h 95"/>
              <a:gd name="T58" fmla="*/ 200025 w 79"/>
              <a:gd name="T59" fmla="*/ 657225 h 95"/>
              <a:gd name="T60" fmla="*/ 171450 w 79"/>
              <a:gd name="T61" fmla="*/ 628650 h 95"/>
              <a:gd name="T62" fmla="*/ 504825 w 79"/>
              <a:gd name="T63" fmla="*/ 628650 h 95"/>
              <a:gd name="T64" fmla="*/ 676275 w 79"/>
              <a:gd name="T65" fmla="*/ 895350 h 95"/>
              <a:gd name="T66" fmla="*/ 638175 w 79"/>
              <a:gd name="T67" fmla="*/ 895350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9"/>
              <a:gd name="T103" fmla="*/ 0 h 95"/>
              <a:gd name="T104" fmla="*/ 79 w 79"/>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9" h="95">
                <a:moveTo>
                  <a:pt x="35" y="53"/>
                </a:moveTo>
                <a:lnTo>
                  <a:pt x="4" y="30"/>
                </a:lnTo>
                <a:lnTo>
                  <a:pt x="33" y="45"/>
                </a:lnTo>
                <a:lnTo>
                  <a:pt x="30" y="34"/>
                </a:lnTo>
                <a:lnTo>
                  <a:pt x="37" y="42"/>
                </a:lnTo>
                <a:lnTo>
                  <a:pt x="39" y="0"/>
                </a:lnTo>
                <a:lnTo>
                  <a:pt x="43" y="41"/>
                </a:lnTo>
                <a:lnTo>
                  <a:pt x="55" y="25"/>
                </a:lnTo>
                <a:lnTo>
                  <a:pt x="47" y="44"/>
                </a:lnTo>
                <a:lnTo>
                  <a:pt x="73" y="27"/>
                </a:lnTo>
                <a:lnTo>
                  <a:pt x="45" y="53"/>
                </a:lnTo>
                <a:cubicBezTo>
                  <a:pt x="42" y="53"/>
                  <a:pt x="38" y="53"/>
                  <a:pt x="35" y="53"/>
                </a:cubicBezTo>
                <a:close/>
                <a:moveTo>
                  <a:pt x="79" y="84"/>
                </a:moveTo>
                <a:lnTo>
                  <a:pt x="62" y="57"/>
                </a:lnTo>
                <a:lnTo>
                  <a:pt x="66" y="57"/>
                </a:lnTo>
                <a:lnTo>
                  <a:pt x="79" y="78"/>
                </a:lnTo>
                <a:lnTo>
                  <a:pt x="79" y="84"/>
                </a:lnTo>
                <a:close/>
                <a:moveTo>
                  <a:pt x="76" y="94"/>
                </a:moveTo>
                <a:lnTo>
                  <a:pt x="55" y="62"/>
                </a:lnTo>
                <a:lnTo>
                  <a:pt x="17" y="62"/>
                </a:lnTo>
                <a:lnTo>
                  <a:pt x="0" y="35"/>
                </a:lnTo>
                <a:lnTo>
                  <a:pt x="3" y="35"/>
                </a:lnTo>
                <a:lnTo>
                  <a:pt x="21" y="56"/>
                </a:lnTo>
                <a:lnTo>
                  <a:pt x="58" y="56"/>
                </a:lnTo>
                <a:lnTo>
                  <a:pt x="79" y="89"/>
                </a:lnTo>
                <a:lnTo>
                  <a:pt x="79" y="94"/>
                </a:lnTo>
                <a:cubicBezTo>
                  <a:pt x="79" y="95"/>
                  <a:pt x="76" y="94"/>
                  <a:pt x="76" y="94"/>
                </a:cubicBezTo>
                <a:close/>
                <a:moveTo>
                  <a:pt x="67" y="94"/>
                </a:moveTo>
                <a:lnTo>
                  <a:pt x="52" y="69"/>
                </a:lnTo>
                <a:lnTo>
                  <a:pt x="21" y="69"/>
                </a:lnTo>
                <a:lnTo>
                  <a:pt x="18" y="66"/>
                </a:lnTo>
                <a:lnTo>
                  <a:pt x="53" y="66"/>
                </a:lnTo>
                <a:lnTo>
                  <a:pt x="71" y="94"/>
                </a:lnTo>
                <a:cubicBezTo>
                  <a:pt x="70" y="94"/>
                  <a:pt x="69" y="94"/>
                  <a:pt x="67" y="94"/>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lIns="79727" tIns="39863" rIns="79727" bIns="39863"/>
          <a:lstStyle/>
          <a:p>
            <a:pPr algn="l" eaLnBrk="1" hangingPunct="1">
              <a:spcBef>
                <a:spcPct val="0"/>
              </a:spcBef>
            </a:pPr>
            <a:endParaRPr lang="ru-RU" sz="1700">
              <a:latin typeface="Arial" charset="0"/>
            </a:endParaRPr>
          </a:p>
        </p:txBody>
      </p:sp>
      <p:sp>
        <p:nvSpPr>
          <p:cNvPr id="2" name="Прямоугольник 1"/>
          <p:cNvSpPr/>
          <p:nvPr/>
        </p:nvSpPr>
        <p:spPr>
          <a:xfrm>
            <a:off x="203200" y="5700115"/>
            <a:ext cx="4655627" cy="707886"/>
          </a:xfrm>
          <a:prstGeom prst="rect">
            <a:avLst/>
          </a:prstGeom>
        </p:spPr>
        <p:txBody>
          <a:bodyPr wrap="square">
            <a:spAutoFit/>
          </a:bodyPr>
          <a:lstStyle/>
          <a:p>
            <a:pPr algn="just">
              <a:spcBef>
                <a:spcPts val="600"/>
              </a:spcBef>
            </a:pPr>
            <a:r>
              <a:rPr lang="en-US" sz="2400" b="1" dirty="0" smtClean="0">
                <a:solidFill>
                  <a:srgbClr val="0070C0"/>
                </a:solidFill>
              </a:rPr>
              <a:t>- </a:t>
            </a:r>
            <a:r>
              <a:rPr lang="en-US" sz="1600" b="1" dirty="0" smtClean="0">
                <a:solidFill>
                  <a:srgbClr val="C00000"/>
                </a:solidFill>
              </a:rPr>
              <a:t>Most challenging: Design of Remote Flange with double seal inside CS </a:t>
            </a:r>
            <a:endParaRPr lang="en-US" sz="1600" b="1" dirty="0" smtClean="0">
              <a:solidFill>
                <a:srgbClr val="C00000"/>
              </a:solidFill>
            </a:endParaRPr>
          </a:p>
        </p:txBody>
      </p:sp>
      <p:pic>
        <p:nvPicPr>
          <p:cNvPr id="9" name="Picture 2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804" y="41253"/>
            <a:ext cx="563755" cy="563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Номер слайда 2"/>
          <p:cNvSpPr>
            <a:spLocks noGrp="1"/>
          </p:cNvSpPr>
          <p:nvPr>
            <p:ph type="sldNum" sz="quarter" idx="12"/>
          </p:nvPr>
        </p:nvSpPr>
        <p:spPr/>
        <p:txBody>
          <a:bodyPr/>
          <a:lstStyle/>
          <a:p>
            <a:fld id="{7393162D-8679-4CDD-AA25-1419BBAB4693}" type="slidenum">
              <a:rPr lang="ru-RU" smtClean="0"/>
              <a:t>3</a:t>
            </a:fld>
            <a:endParaRPr lang="ru-RU"/>
          </a:p>
        </p:txBody>
      </p:sp>
      <p:sp>
        <p:nvSpPr>
          <p:cNvPr id="10" name="Rectangle 2"/>
          <p:cNvSpPr>
            <a:spLocks noChangeArrowheads="1"/>
          </p:cNvSpPr>
          <p:nvPr/>
        </p:nvSpPr>
        <p:spPr bwMode="auto">
          <a:xfrm>
            <a:off x="203200" y="0"/>
            <a:ext cx="8940800" cy="513395"/>
          </a:xfrm>
          <a:prstGeom prst="rect">
            <a:avLst/>
          </a:prstGeom>
          <a:noFill/>
          <a:ln w="9525">
            <a:noFill/>
            <a:miter lim="800000"/>
            <a:headEnd/>
            <a:tailEnd/>
          </a:ln>
        </p:spPr>
        <p:txBody>
          <a:bodyPr lIns="81711" tIns="40855" rIns="81711" bIns="40855">
            <a:spAutoFit/>
          </a:bodyPr>
          <a:lstStyle/>
          <a:p>
            <a:pPr algn="ctr">
              <a:buClr>
                <a:srgbClr val="00CC99"/>
              </a:buClr>
            </a:pPr>
            <a:r>
              <a:rPr lang="en-US" sz="2800" b="1" dirty="0" smtClean="0">
                <a:solidFill>
                  <a:srgbClr val="3366FF"/>
                </a:solidFill>
              </a:rPr>
              <a:t>3D</a:t>
            </a:r>
            <a:r>
              <a:rPr lang="ru-RU" sz="2800" b="1" dirty="0" smtClean="0">
                <a:solidFill>
                  <a:srgbClr val="3366FF"/>
                </a:solidFill>
              </a:rPr>
              <a:t> </a:t>
            </a:r>
            <a:r>
              <a:rPr lang="en-US" sz="2800" b="1" dirty="0" smtClean="0">
                <a:solidFill>
                  <a:srgbClr val="3366FF"/>
                </a:solidFill>
              </a:rPr>
              <a:t>starting</a:t>
            </a:r>
            <a:endParaRPr lang="en-US" sz="2800" b="1" dirty="0">
              <a:solidFill>
                <a:srgbClr val="000000"/>
              </a:solidFill>
            </a:endParaRPr>
          </a:p>
        </p:txBody>
      </p:sp>
      <p:pic>
        <p:nvPicPr>
          <p:cNvPr id="4" name="Рисунок 3"/>
          <p:cNvPicPr>
            <a:picLocks noChangeAspect="1"/>
          </p:cNvPicPr>
          <p:nvPr/>
        </p:nvPicPr>
        <p:blipFill>
          <a:blip r:embed="rId3"/>
          <a:stretch>
            <a:fillRect/>
          </a:stretch>
        </p:blipFill>
        <p:spPr>
          <a:xfrm>
            <a:off x="302394" y="2246456"/>
            <a:ext cx="8148708" cy="2713445"/>
          </a:xfrm>
          <a:prstGeom prst="rect">
            <a:avLst/>
          </a:prstGeom>
        </p:spPr>
      </p:pic>
      <p:sp>
        <p:nvSpPr>
          <p:cNvPr id="11" name="Rectangle 2"/>
          <p:cNvSpPr>
            <a:spLocks noChangeArrowheads="1"/>
          </p:cNvSpPr>
          <p:nvPr/>
        </p:nvSpPr>
        <p:spPr bwMode="auto">
          <a:xfrm>
            <a:off x="5648775" y="2211906"/>
            <a:ext cx="3384376" cy="328729"/>
          </a:xfrm>
          <a:prstGeom prst="rect">
            <a:avLst/>
          </a:prstGeom>
          <a:noFill/>
          <a:ln w="9525">
            <a:noFill/>
            <a:miter lim="800000"/>
            <a:headEnd/>
            <a:tailEnd/>
          </a:ln>
        </p:spPr>
        <p:txBody>
          <a:bodyPr wrap="square" lIns="81711" tIns="40855" rIns="81711" bIns="40855">
            <a:spAutoFit/>
          </a:bodyPr>
          <a:lstStyle/>
          <a:p>
            <a:pPr algn="ctr">
              <a:buClr>
                <a:srgbClr val="00CC99"/>
              </a:buClr>
            </a:pPr>
            <a:r>
              <a:rPr lang="en-US" sz="1600" b="1" dirty="0" smtClean="0">
                <a:solidFill>
                  <a:srgbClr val="3366FF"/>
                </a:solidFill>
              </a:rPr>
              <a:t>Between remote flanges</a:t>
            </a:r>
            <a:endParaRPr lang="en-US" sz="1600" b="1" dirty="0">
              <a:solidFill>
                <a:srgbClr val="000000"/>
              </a:solidFill>
            </a:endParaRPr>
          </a:p>
        </p:txBody>
      </p:sp>
      <p:cxnSp>
        <p:nvCxnSpPr>
          <p:cNvPr id="6" name="Прямая со стрелкой 5"/>
          <p:cNvCxnSpPr/>
          <p:nvPr/>
        </p:nvCxnSpPr>
        <p:spPr>
          <a:xfrm flipH="1">
            <a:off x="1232070" y="1798132"/>
            <a:ext cx="27562" cy="1270828"/>
          </a:xfrm>
          <a:prstGeom prst="straightConnector1">
            <a:avLst/>
          </a:prstGeom>
          <a:ln w="28575">
            <a:solidFill>
              <a:schemeClr val="accent1">
                <a:shade val="95000"/>
                <a:satMod val="10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2"/>
          <p:cNvSpPr>
            <a:spLocks noChangeArrowheads="1"/>
          </p:cNvSpPr>
          <p:nvPr/>
        </p:nvSpPr>
        <p:spPr bwMode="auto">
          <a:xfrm>
            <a:off x="1995515" y="1857930"/>
            <a:ext cx="1836204" cy="328729"/>
          </a:xfrm>
          <a:prstGeom prst="rect">
            <a:avLst/>
          </a:prstGeom>
          <a:noFill/>
          <a:ln w="9525">
            <a:noFill/>
            <a:miter lim="800000"/>
            <a:headEnd/>
            <a:tailEnd/>
          </a:ln>
        </p:spPr>
        <p:txBody>
          <a:bodyPr wrap="square" lIns="81711" tIns="40855" rIns="81711" bIns="40855">
            <a:spAutoFit/>
          </a:bodyPr>
          <a:lstStyle/>
          <a:p>
            <a:pPr algn="ctr">
              <a:buClr>
                <a:srgbClr val="00CC99"/>
              </a:buClr>
            </a:pPr>
            <a:r>
              <a:rPr lang="en-US" sz="1600" b="1" dirty="0" smtClean="0">
                <a:solidFill>
                  <a:srgbClr val="3366FF"/>
                </a:solidFill>
              </a:rPr>
              <a:t>Qs</a:t>
            </a:r>
            <a:endParaRPr lang="en-US" sz="1600" b="1" dirty="0">
              <a:solidFill>
                <a:srgbClr val="000000"/>
              </a:solidFill>
            </a:endParaRPr>
          </a:p>
        </p:txBody>
      </p:sp>
      <p:cxnSp>
        <p:nvCxnSpPr>
          <p:cNvPr id="14" name="Прямая со стрелкой 13"/>
          <p:cNvCxnSpPr/>
          <p:nvPr/>
        </p:nvCxnSpPr>
        <p:spPr>
          <a:xfrm flipV="1">
            <a:off x="4584046" y="3501009"/>
            <a:ext cx="347994" cy="1652439"/>
          </a:xfrm>
          <a:prstGeom prst="straightConnector1">
            <a:avLst/>
          </a:prstGeom>
          <a:ln w="28575">
            <a:solidFill>
              <a:schemeClr val="accent1">
                <a:shade val="95000"/>
                <a:satMod val="10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a:stCxn id="25" idx="2"/>
          </p:cNvCxnSpPr>
          <p:nvPr/>
        </p:nvCxnSpPr>
        <p:spPr>
          <a:xfrm>
            <a:off x="4376748" y="1701188"/>
            <a:ext cx="296852" cy="1284737"/>
          </a:xfrm>
          <a:prstGeom prst="straightConnector1">
            <a:avLst/>
          </a:prstGeom>
          <a:ln w="28575">
            <a:solidFill>
              <a:schemeClr val="accent1">
                <a:shade val="95000"/>
                <a:satMod val="10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flipH="1" flipV="1">
            <a:off x="5148064" y="3418212"/>
            <a:ext cx="429815" cy="1385248"/>
          </a:xfrm>
          <a:prstGeom prst="straightConnector1">
            <a:avLst/>
          </a:prstGeom>
          <a:ln w="28575">
            <a:solidFill>
              <a:schemeClr val="accent1">
                <a:shade val="95000"/>
                <a:satMod val="10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
          <p:cNvSpPr>
            <a:spLocks noChangeArrowheads="1"/>
          </p:cNvSpPr>
          <p:nvPr/>
        </p:nvSpPr>
        <p:spPr bwMode="auto">
          <a:xfrm>
            <a:off x="341530" y="1424297"/>
            <a:ext cx="1836204" cy="328729"/>
          </a:xfrm>
          <a:prstGeom prst="rect">
            <a:avLst/>
          </a:prstGeom>
          <a:noFill/>
          <a:ln w="9525">
            <a:noFill/>
            <a:miter lim="800000"/>
            <a:headEnd/>
            <a:tailEnd/>
          </a:ln>
        </p:spPr>
        <p:txBody>
          <a:bodyPr wrap="square" lIns="81711" tIns="40855" rIns="81711" bIns="40855">
            <a:spAutoFit/>
          </a:bodyPr>
          <a:lstStyle/>
          <a:p>
            <a:pPr algn="ctr">
              <a:buClr>
                <a:srgbClr val="00CC99"/>
              </a:buClr>
            </a:pPr>
            <a:r>
              <a:rPr lang="en-US" sz="1600" b="1" dirty="0" err="1" smtClean="0">
                <a:solidFill>
                  <a:srgbClr val="3366FF"/>
                </a:solidFill>
              </a:rPr>
              <a:t>ScS</a:t>
            </a:r>
            <a:endParaRPr lang="en-US" sz="1600" b="1" dirty="0">
              <a:solidFill>
                <a:srgbClr val="000000"/>
              </a:solidFill>
            </a:endParaRPr>
          </a:p>
        </p:txBody>
      </p:sp>
      <p:sp>
        <p:nvSpPr>
          <p:cNvPr id="25" name="Rectangle 2"/>
          <p:cNvSpPr>
            <a:spLocks noChangeArrowheads="1"/>
          </p:cNvSpPr>
          <p:nvPr/>
        </p:nvSpPr>
        <p:spPr bwMode="auto">
          <a:xfrm>
            <a:off x="3458646" y="1372459"/>
            <a:ext cx="1836204" cy="328729"/>
          </a:xfrm>
          <a:prstGeom prst="rect">
            <a:avLst/>
          </a:prstGeom>
          <a:noFill/>
          <a:ln w="9525">
            <a:noFill/>
            <a:miter lim="800000"/>
            <a:headEnd/>
            <a:tailEnd/>
          </a:ln>
        </p:spPr>
        <p:txBody>
          <a:bodyPr wrap="square" lIns="81711" tIns="40855" rIns="81711" bIns="40855">
            <a:spAutoFit/>
          </a:bodyPr>
          <a:lstStyle/>
          <a:p>
            <a:pPr algn="ctr">
              <a:buClr>
                <a:srgbClr val="00CC99"/>
              </a:buClr>
            </a:pPr>
            <a:r>
              <a:rPr lang="en-US" sz="1600" b="1" dirty="0" smtClean="0">
                <a:solidFill>
                  <a:srgbClr val="3366FF"/>
                </a:solidFill>
              </a:rPr>
              <a:t>CS</a:t>
            </a:r>
            <a:endParaRPr lang="en-US" sz="1600" b="1" dirty="0">
              <a:solidFill>
                <a:srgbClr val="000000"/>
              </a:solidFill>
            </a:endParaRPr>
          </a:p>
        </p:txBody>
      </p:sp>
      <p:cxnSp>
        <p:nvCxnSpPr>
          <p:cNvPr id="31" name="Прямая со стрелкой 30"/>
          <p:cNvCxnSpPr/>
          <p:nvPr/>
        </p:nvCxnSpPr>
        <p:spPr>
          <a:xfrm>
            <a:off x="5419101" y="1951770"/>
            <a:ext cx="321027" cy="1356971"/>
          </a:xfrm>
          <a:prstGeom prst="straightConnector1">
            <a:avLst/>
          </a:prstGeom>
          <a:ln w="28575">
            <a:solidFill>
              <a:schemeClr val="accent1">
                <a:shade val="95000"/>
                <a:satMod val="10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Прямая со стрелкой 33"/>
          <p:cNvCxnSpPr/>
          <p:nvPr/>
        </p:nvCxnSpPr>
        <p:spPr>
          <a:xfrm flipH="1">
            <a:off x="6012160" y="1567225"/>
            <a:ext cx="447869" cy="1501735"/>
          </a:xfrm>
          <a:prstGeom prst="straightConnector1">
            <a:avLst/>
          </a:prstGeom>
          <a:ln w="28575">
            <a:solidFill>
              <a:schemeClr val="accent1">
                <a:shade val="95000"/>
                <a:satMod val="10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Rectangle 2"/>
          <p:cNvSpPr>
            <a:spLocks noChangeArrowheads="1"/>
          </p:cNvSpPr>
          <p:nvPr/>
        </p:nvSpPr>
        <p:spPr bwMode="auto">
          <a:xfrm>
            <a:off x="4440500" y="1513570"/>
            <a:ext cx="1836204" cy="328729"/>
          </a:xfrm>
          <a:prstGeom prst="rect">
            <a:avLst/>
          </a:prstGeom>
          <a:noFill/>
          <a:ln w="9525">
            <a:noFill/>
            <a:miter lim="800000"/>
            <a:headEnd/>
            <a:tailEnd/>
          </a:ln>
        </p:spPr>
        <p:txBody>
          <a:bodyPr wrap="square" lIns="81711" tIns="40855" rIns="81711" bIns="40855">
            <a:spAutoFit/>
          </a:bodyPr>
          <a:lstStyle/>
          <a:p>
            <a:pPr algn="ctr">
              <a:buClr>
                <a:srgbClr val="00CC99"/>
              </a:buClr>
            </a:pPr>
            <a:r>
              <a:rPr lang="en-US" sz="1400" b="1" dirty="0" smtClean="0">
                <a:solidFill>
                  <a:srgbClr val="3366FF"/>
                </a:solidFill>
              </a:rPr>
              <a:t>HOM Absorber</a:t>
            </a:r>
            <a:r>
              <a:rPr lang="en-US" sz="1600" b="1" dirty="0" smtClean="0">
                <a:solidFill>
                  <a:srgbClr val="3366FF"/>
                </a:solidFill>
              </a:rPr>
              <a:t> </a:t>
            </a:r>
            <a:endParaRPr lang="en-US" sz="1600" b="1" dirty="0">
              <a:solidFill>
                <a:srgbClr val="000000"/>
              </a:solidFill>
            </a:endParaRPr>
          </a:p>
        </p:txBody>
      </p:sp>
      <p:cxnSp>
        <p:nvCxnSpPr>
          <p:cNvPr id="40" name="Прямая со стрелкой 39"/>
          <p:cNvCxnSpPr/>
          <p:nvPr/>
        </p:nvCxnSpPr>
        <p:spPr>
          <a:xfrm>
            <a:off x="2930704" y="2211906"/>
            <a:ext cx="198111" cy="1127492"/>
          </a:xfrm>
          <a:prstGeom prst="straightConnector1">
            <a:avLst/>
          </a:prstGeom>
          <a:ln w="28575">
            <a:solidFill>
              <a:schemeClr val="accent1">
                <a:shade val="95000"/>
                <a:satMod val="10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3" name="Rectangle 2"/>
          <p:cNvSpPr>
            <a:spLocks noChangeArrowheads="1"/>
          </p:cNvSpPr>
          <p:nvPr/>
        </p:nvSpPr>
        <p:spPr bwMode="auto">
          <a:xfrm>
            <a:off x="5727575" y="1261368"/>
            <a:ext cx="1836204" cy="297952"/>
          </a:xfrm>
          <a:prstGeom prst="rect">
            <a:avLst/>
          </a:prstGeom>
          <a:noFill/>
          <a:ln w="9525">
            <a:noFill/>
            <a:miter lim="800000"/>
            <a:headEnd/>
            <a:tailEnd/>
          </a:ln>
        </p:spPr>
        <p:txBody>
          <a:bodyPr wrap="square" lIns="81711" tIns="40855" rIns="81711" bIns="40855">
            <a:spAutoFit/>
          </a:bodyPr>
          <a:lstStyle/>
          <a:p>
            <a:pPr algn="ctr">
              <a:buClr>
                <a:srgbClr val="00CC99"/>
              </a:buClr>
            </a:pPr>
            <a:r>
              <a:rPr lang="en-US" sz="1400" b="1" dirty="0" err="1" smtClean="0">
                <a:solidFill>
                  <a:srgbClr val="3366FF"/>
                </a:solidFill>
              </a:rPr>
              <a:t>LumiCal</a:t>
            </a:r>
            <a:endParaRPr lang="en-US" sz="1600" b="1" dirty="0">
              <a:solidFill>
                <a:srgbClr val="000000"/>
              </a:solidFill>
            </a:endParaRPr>
          </a:p>
        </p:txBody>
      </p:sp>
      <p:sp>
        <p:nvSpPr>
          <p:cNvPr id="48" name="Rectangle 2"/>
          <p:cNvSpPr>
            <a:spLocks noChangeArrowheads="1"/>
          </p:cNvSpPr>
          <p:nvPr/>
        </p:nvSpPr>
        <p:spPr bwMode="auto">
          <a:xfrm>
            <a:off x="3535200" y="5115478"/>
            <a:ext cx="1836204" cy="359507"/>
          </a:xfrm>
          <a:prstGeom prst="rect">
            <a:avLst/>
          </a:prstGeom>
          <a:noFill/>
          <a:ln w="9525">
            <a:noFill/>
            <a:miter lim="800000"/>
            <a:headEnd/>
            <a:tailEnd/>
          </a:ln>
        </p:spPr>
        <p:txBody>
          <a:bodyPr wrap="square" lIns="81711" tIns="40855" rIns="81711" bIns="40855">
            <a:spAutoFit/>
          </a:bodyPr>
          <a:lstStyle/>
          <a:p>
            <a:pPr algn="ctr">
              <a:buClr>
                <a:srgbClr val="00CC99"/>
              </a:buClr>
            </a:pPr>
            <a:r>
              <a:rPr lang="en-US" b="1" dirty="0" smtClean="0">
                <a:solidFill>
                  <a:srgbClr val="3366FF"/>
                </a:solidFill>
              </a:rPr>
              <a:t>Remote flange</a:t>
            </a:r>
            <a:endParaRPr lang="en-US" b="1" dirty="0">
              <a:solidFill>
                <a:srgbClr val="000000"/>
              </a:solidFill>
            </a:endParaRPr>
          </a:p>
        </p:txBody>
      </p:sp>
      <p:sp>
        <p:nvSpPr>
          <p:cNvPr id="50" name="Rectangle 2"/>
          <p:cNvSpPr>
            <a:spLocks noChangeArrowheads="1"/>
          </p:cNvSpPr>
          <p:nvPr/>
        </p:nvSpPr>
        <p:spPr bwMode="auto">
          <a:xfrm>
            <a:off x="4809473" y="4727897"/>
            <a:ext cx="1836204" cy="359507"/>
          </a:xfrm>
          <a:prstGeom prst="rect">
            <a:avLst/>
          </a:prstGeom>
          <a:noFill/>
          <a:ln w="9525">
            <a:noFill/>
            <a:miter lim="800000"/>
            <a:headEnd/>
            <a:tailEnd/>
          </a:ln>
        </p:spPr>
        <p:txBody>
          <a:bodyPr wrap="square" lIns="81711" tIns="40855" rIns="81711" bIns="40855">
            <a:spAutoFit/>
          </a:bodyPr>
          <a:lstStyle/>
          <a:p>
            <a:pPr algn="ctr">
              <a:buClr>
                <a:srgbClr val="00CC99"/>
              </a:buClr>
            </a:pPr>
            <a:r>
              <a:rPr lang="en-US" b="1" dirty="0" smtClean="0">
                <a:solidFill>
                  <a:srgbClr val="3366FF"/>
                </a:solidFill>
              </a:rPr>
              <a:t>Two bellows</a:t>
            </a:r>
            <a:endParaRPr lang="en-US" b="1" dirty="0">
              <a:solidFill>
                <a:srgbClr val="000000"/>
              </a:solidFill>
            </a:endParaRPr>
          </a:p>
        </p:txBody>
      </p:sp>
      <p:sp>
        <p:nvSpPr>
          <p:cNvPr id="49" name="Прямоугольник 48"/>
          <p:cNvSpPr/>
          <p:nvPr/>
        </p:nvSpPr>
        <p:spPr>
          <a:xfrm>
            <a:off x="4315450" y="3179472"/>
            <a:ext cx="213583" cy="4047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53" name="Прямая со стрелкой 52"/>
          <p:cNvCxnSpPr/>
          <p:nvPr/>
        </p:nvCxnSpPr>
        <p:spPr>
          <a:xfrm flipV="1">
            <a:off x="2411760" y="3531195"/>
            <a:ext cx="1903690" cy="1527076"/>
          </a:xfrm>
          <a:prstGeom prst="straightConnector1">
            <a:avLst/>
          </a:prstGeom>
          <a:ln w="28575">
            <a:solidFill>
              <a:schemeClr val="accent1">
                <a:shade val="95000"/>
                <a:satMod val="10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7" name="Rectangle 2"/>
          <p:cNvSpPr>
            <a:spLocks noChangeArrowheads="1"/>
          </p:cNvSpPr>
          <p:nvPr/>
        </p:nvSpPr>
        <p:spPr bwMode="auto">
          <a:xfrm>
            <a:off x="1094500" y="5039530"/>
            <a:ext cx="1836204" cy="513395"/>
          </a:xfrm>
          <a:prstGeom prst="rect">
            <a:avLst/>
          </a:prstGeom>
          <a:noFill/>
          <a:ln w="9525">
            <a:noFill/>
            <a:miter lim="800000"/>
            <a:headEnd/>
            <a:tailEnd/>
          </a:ln>
        </p:spPr>
        <p:txBody>
          <a:bodyPr wrap="square" lIns="81711" tIns="40855" rIns="81711" bIns="40855">
            <a:spAutoFit/>
          </a:bodyPr>
          <a:lstStyle/>
          <a:p>
            <a:pPr algn="ctr">
              <a:buClr>
                <a:srgbClr val="00CC99"/>
              </a:buClr>
            </a:pPr>
            <a:r>
              <a:rPr lang="en-US" sz="1400" b="1" dirty="0" smtClean="0">
                <a:solidFill>
                  <a:srgbClr val="3366FF"/>
                </a:solidFill>
              </a:rPr>
              <a:t>NEG pump, custom design</a:t>
            </a:r>
            <a:endParaRPr lang="en-US" sz="1400" b="1" dirty="0">
              <a:solidFill>
                <a:srgbClr val="000000"/>
              </a:solidFill>
            </a:endParaRPr>
          </a:p>
        </p:txBody>
      </p:sp>
      <p:pic>
        <p:nvPicPr>
          <p:cNvPr id="5" name="Рисунок 4"/>
          <p:cNvPicPr>
            <a:picLocks noChangeAspect="1"/>
          </p:cNvPicPr>
          <p:nvPr/>
        </p:nvPicPr>
        <p:blipFill>
          <a:blip r:embed="rId4"/>
          <a:stretch>
            <a:fillRect/>
          </a:stretch>
        </p:blipFill>
        <p:spPr>
          <a:xfrm>
            <a:off x="5485721" y="5182749"/>
            <a:ext cx="3120277" cy="1584933"/>
          </a:xfrm>
          <a:prstGeom prst="rect">
            <a:avLst/>
          </a:prstGeom>
        </p:spPr>
      </p:pic>
    </p:spTree>
    <p:extLst>
      <p:ext uri="{BB962C8B-B14F-4D97-AF65-F5344CB8AC3E}">
        <p14:creationId xmlns:p14="http://schemas.microsoft.com/office/powerpoint/2010/main" val="2022747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4658" name="Rectangle 87"/>
          <p:cNvSpPr>
            <a:spLocks noChangeArrowheads="1"/>
          </p:cNvSpPr>
          <p:nvPr/>
        </p:nvSpPr>
        <p:spPr bwMode="auto">
          <a:xfrm>
            <a:off x="8608529" y="332656"/>
            <a:ext cx="8543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872009">
              <a:spcBef>
                <a:spcPct val="0"/>
              </a:spcBef>
            </a:pPr>
            <a:r>
              <a:rPr lang="en-US" sz="1200" dirty="0">
                <a:solidFill>
                  <a:srgbClr val="000000"/>
                </a:solidFill>
                <a:latin typeface="Arial" charset="0"/>
              </a:rPr>
              <a:t>BINP</a:t>
            </a:r>
            <a:endParaRPr lang="ru-RU" sz="1200" dirty="0">
              <a:solidFill>
                <a:srgbClr val="000000"/>
              </a:solidFill>
              <a:latin typeface="Arial" charset="0"/>
            </a:endParaRPr>
          </a:p>
          <a:p>
            <a:pPr defTabSz="872009">
              <a:spcBef>
                <a:spcPct val="0"/>
              </a:spcBef>
            </a:pPr>
            <a:endParaRPr lang="ru-RU" sz="1200" dirty="0">
              <a:solidFill>
                <a:srgbClr val="000000"/>
              </a:solidFill>
              <a:latin typeface="Arial" charset="0"/>
            </a:endParaRPr>
          </a:p>
        </p:txBody>
      </p:sp>
      <p:sp>
        <p:nvSpPr>
          <p:cNvPr id="13" name="Text Box 4"/>
          <p:cNvSpPr txBox="1">
            <a:spLocks noChangeArrowheads="1"/>
          </p:cNvSpPr>
          <p:nvPr/>
        </p:nvSpPr>
        <p:spPr bwMode="auto">
          <a:xfrm>
            <a:off x="114744" y="230317"/>
            <a:ext cx="8352928" cy="696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9727" tIns="39863" rIns="79727" bIns="39863">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algn="ctr" defTabSz="914400">
              <a:spcBef>
                <a:spcPts val="0"/>
              </a:spcBef>
            </a:pPr>
            <a:r>
              <a:rPr lang="en-US" sz="2000" b="1" dirty="0" smtClean="0">
                <a:solidFill>
                  <a:srgbClr val="0070C0"/>
                </a:solidFill>
              </a:rPr>
              <a:t>3D first design tasks </a:t>
            </a:r>
            <a:endParaRPr lang="en-US" sz="2000" b="1" dirty="0">
              <a:solidFill>
                <a:srgbClr val="0070C0"/>
              </a:solidFill>
            </a:endParaRPr>
          </a:p>
          <a:p>
            <a:pPr algn="ctr" defTabSz="914400">
              <a:spcBef>
                <a:spcPts val="0"/>
              </a:spcBef>
            </a:pPr>
            <a:r>
              <a:rPr lang="en-US" sz="2000" b="1" dirty="0" smtClean="0">
                <a:solidFill>
                  <a:srgbClr val="0070C0"/>
                </a:solidFill>
              </a:rPr>
              <a:t> </a:t>
            </a:r>
            <a:endParaRPr lang="en-US" sz="2000" b="1" dirty="0">
              <a:solidFill>
                <a:srgbClr val="C00000"/>
              </a:solidFill>
              <a:latin typeface="Calibri"/>
            </a:endParaRPr>
          </a:p>
        </p:txBody>
      </p:sp>
      <p:sp>
        <p:nvSpPr>
          <p:cNvPr id="1094659" name="Freeform 92"/>
          <p:cNvSpPr>
            <a:spLocks noEditPoints="1"/>
          </p:cNvSpPr>
          <p:nvPr/>
        </p:nvSpPr>
        <p:spPr bwMode="auto">
          <a:xfrm>
            <a:off x="7970857" y="0"/>
            <a:ext cx="637672" cy="820714"/>
          </a:xfrm>
          <a:custGeom>
            <a:avLst/>
            <a:gdLst>
              <a:gd name="T0" fmla="*/ 333375 w 79"/>
              <a:gd name="T1" fmla="*/ 504825 h 95"/>
              <a:gd name="T2" fmla="*/ 38100 w 79"/>
              <a:gd name="T3" fmla="*/ 285750 h 95"/>
              <a:gd name="T4" fmla="*/ 314325 w 79"/>
              <a:gd name="T5" fmla="*/ 428625 h 95"/>
              <a:gd name="T6" fmla="*/ 285750 w 79"/>
              <a:gd name="T7" fmla="*/ 323850 h 95"/>
              <a:gd name="T8" fmla="*/ 352425 w 79"/>
              <a:gd name="T9" fmla="*/ 400050 h 95"/>
              <a:gd name="T10" fmla="*/ 371475 w 79"/>
              <a:gd name="T11" fmla="*/ 0 h 95"/>
              <a:gd name="T12" fmla="*/ 409575 w 79"/>
              <a:gd name="T13" fmla="*/ 390525 h 95"/>
              <a:gd name="T14" fmla="*/ 523875 w 79"/>
              <a:gd name="T15" fmla="*/ 238125 h 95"/>
              <a:gd name="T16" fmla="*/ 447675 w 79"/>
              <a:gd name="T17" fmla="*/ 419100 h 95"/>
              <a:gd name="T18" fmla="*/ 695325 w 79"/>
              <a:gd name="T19" fmla="*/ 257175 h 95"/>
              <a:gd name="T20" fmla="*/ 428625 w 79"/>
              <a:gd name="T21" fmla="*/ 504825 h 95"/>
              <a:gd name="T22" fmla="*/ 333375 w 79"/>
              <a:gd name="T23" fmla="*/ 504825 h 95"/>
              <a:gd name="T24" fmla="*/ 752475 w 79"/>
              <a:gd name="T25" fmla="*/ 800100 h 95"/>
              <a:gd name="T26" fmla="*/ 590550 w 79"/>
              <a:gd name="T27" fmla="*/ 542925 h 95"/>
              <a:gd name="T28" fmla="*/ 628650 w 79"/>
              <a:gd name="T29" fmla="*/ 542925 h 95"/>
              <a:gd name="T30" fmla="*/ 752475 w 79"/>
              <a:gd name="T31" fmla="*/ 742950 h 95"/>
              <a:gd name="T32" fmla="*/ 752475 w 79"/>
              <a:gd name="T33" fmla="*/ 800100 h 95"/>
              <a:gd name="T34" fmla="*/ 723900 w 79"/>
              <a:gd name="T35" fmla="*/ 895350 h 95"/>
              <a:gd name="T36" fmla="*/ 523875 w 79"/>
              <a:gd name="T37" fmla="*/ 590550 h 95"/>
              <a:gd name="T38" fmla="*/ 161925 w 79"/>
              <a:gd name="T39" fmla="*/ 590550 h 95"/>
              <a:gd name="T40" fmla="*/ 0 w 79"/>
              <a:gd name="T41" fmla="*/ 333375 h 95"/>
              <a:gd name="T42" fmla="*/ 28575 w 79"/>
              <a:gd name="T43" fmla="*/ 333375 h 95"/>
              <a:gd name="T44" fmla="*/ 200025 w 79"/>
              <a:gd name="T45" fmla="*/ 533400 h 95"/>
              <a:gd name="T46" fmla="*/ 552450 w 79"/>
              <a:gd name="T47" fmla="*/ 533400 h 95"/>
              <a:gd name="T48" fmla="*/ 752475 w 79"/>
              <a:gd name="T49" fmla="*/ 847725 h 95"/>
              <a:gd name="T50" fmla="*/ 752475 w 79"/>
              <a:gd name="T51" fmla="*/ 895350 h 95"/>
              <a:gd name="T52" fmla="*/ 723900 w 79"/>
              <a:gd name="T53" fmla="*/ 895350 h 95"/>
              <a:gd name="T54" fmla="*/ 638175 w 79"/>
              <a:gd name="T55" fmla="*/ 895350 h 95"/>
              <a:gd name="T56" fmla="*/ 495300 w 79"/>
              <a:gd name="T57" fmla="*/ 657225 h 95"/>
              <a:gd name="T58" fmla="*/ 200025 w 79"/>
              <a:gd name="T59" fmla="*/ 657225 h 95"/>
              <a:gd name="T60" fmla="*/ 171450 w 79"/>
              <a:gd name="T61" fmla="*/ 628650 h 95"/>
              <a:gd name="T62" fmla="*/ 504825 w 79"/>
              <a:gd name="T63" fmla="*/ 628650 h 95"/>
              <a:gd name="T64" fmla="*/ 676275 w 79"/>
              <a:gd name="T65" fmla="*/ 895350 h 95"/>
              <a:gd name="T66" fmla="*/ 638175 w 79"/>
              <a:gd name="T67" fmla="*/ 895350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9"/>
              <a:gd name="T103" fmla="*/ 0 h 95"/>
              <a:gd name="T104" fmla="*/ 79 w 79"/>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9" h="95">
                <a:moveTo>
                  <a:pt x="35" y="53"/>
                </a:moveTo>
                <a:lnTo>
                  <a:pt x="4" y="30"/>
                </a:lnTo>
                <a:lnTo>
                  <a:pt x="33" y="45"/>
                </a:lnTo>
                <a:lnTo>
                  <a:pt x="30" y="34"/>
                </a:lnTo>
                <a:lnTo>
                  <a:pt x="37" y="42"/>
                </a:lnTo>
                <a:lnTo>
                  <a:pt x="39" y="0"/>
                </a:lnTo>
                <a:lnTo>
                  <a:pt x="43" y="41"/>
                </a:lnTo>
                <a:lnTo>
                  <a:pt x="55" y="25"/>
                </a:lnTo>
                <a:lnTo>
                  <a:pt x="47" y="44"/>
                </a:lnTo>
                <a:lnTo>
                  <a:pt x="73" y="27"/>
                </a:lnTo>
                <a:lnTo>
                  <a:pt x="45" y="53"/>
                </a:lnTo>
                <a:cubicBezTo>
                  <a:pt x="42" y="53"/>
                  <a:pt x="38" y="53"/>
                  <a:pt x="35" y="53"/>
                </a:cubicBezTo>
                <a:close/>
                <a:moveTo>
                  <a:pt x="79" y="84"/>
                </a:moveTo>
                <a:lnTo>
                  <a:pt x="62" y="57"/>
                </a:lnTo>
                <a:lnTo>
                  <a:pt x="66" y="57"/>
                </a:lnTo>
                <a:lnTo>
                  <a:pt x="79" y="78"/>
                </a:lnTo>
                <a:lnTo>
                  <a:pt x="79" y="84"/>
                </a:lnTo>
                <a:close/>
                <a:moveTo>
                  <a:pt x="76" y="94"/>
                </a:moveTo>
                <a:lnTo>
                  <a:pt x="55" y="62"/>
                </a:lnTo>
                <a:lnTo>
                  <a:pt x="17" y="62"/>
                </a:lnTo>
                <a:lnTo>
                  <a:pt x="0" y="35"/>
                </a:lnTo>
                <a:lnTo>
                  <a:pt x="3" y="35"/>
                </a:lnTo>
                <a:lnTo>
                  <a:pt x="21" y="56"/>
                </a:lnTo>
                <a:lnTo>
                  <a:pt x="58" y="56"/>
                </a:lnTo>
                <a:lnTo>
                  <a:pt x="79" y="89"/>
                </a:lnTo>
                <a:lnTo>
                  <a:pt x="79" y="94"/>
                </a:lnTo>
                <a:cubicBezTo>
                  <a:pt x="79" y="95"/>
                  <a:pt x="76" y="94"/>
                  <a:pt x="76" y="94"/>
                </a:cubicBezTo>
                <a:close/>
                <a:moveTo>
                  <a:pt x="67" y="94"/>
                </a:moveTo>
                <a:lnTo>
                  <a:pt x="52" y="69"/>
                </a:lnTo>
                <a:lnTo>
                  <a:pt x="21" y="69"/>
                </a:lnTo>
                <a:lnTo>
                  <a:pt x="18" y="66"/>
                </a:lnTo>
                <a:lnTo>
                  <a:pt x="53" y="66"/>
                </a:lnTo>
                <a:lnTo>
                  <a:pt x="71" y="94"/>
                </a:lnTo>
                <a:cubicBezTo>
                  <a:pt x="70" y="94"/>
                  <a:pt x="69" y="94"/>
                  <a:pt x="67" y="94"/>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lIns="79727" tIns="39863" rIns="79727" bIns="39863"/>
          <a:lstStyle/>
          <a:p>
            <a:pPr>
              <a:spcBef>
                <a:spcPct val="0"/>
              </a:spcBef>
            </a:pPr>
            <a:endParaRPr lang="ru-RU" sz="1700">
              <a:solidFill>
                <a:prstClr val="black"/>
              </a:solidFill>
              <a:latin typeface="Arial" charset="0"/>
            </a:endParaRPr>
          </a:p>
        </p:txBody>
      </p:sp>
      <p:sp>
        <p:nvSpPr>
          <p:cNvPr id="24" name="Text Box 4"/>
          <p:cNvSpPr txBox="1">
            <a:spLocks noChangeArrowheads="1"/>
          </p:cNvSpPr>
          <p:nvPr/>
        </p:nvSpPr>
        <p:spPr bwMode="auto">
          <a:xfrm>
            <a:off x="584245" y="1443114"/>
            <a:ext cx="7883427" cy="3127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9727" tIns="39863" rIns="79727" bIns="39863">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marL="285750" indent="-285750" algn="just">
              <a:spcBef>
                <a:spcPts val="0"/>
              </a:spcBef>
              <a:buFontTx/>
              <a:buChar char="-"/>
            </a:pPr>
            <a:r>
              <a:rPr lang="en-US" sz="1800" b="1" dirty="0" smtClean="0">
                <a:solidFill>
                  <a:schemeClr val="tx1">
                    <a:lumMod val="95000"/>
                    <a:lumOff val="5000"/>
                  </a:schemeClr>
                </a:solidFill>
              </a:rPr>
              <a:t>A simplified model for HOM estimation, included NEG connection, Bellows, remote flanges, BPMs, ….</a:t>
            </a:r>
          </a:p>
          <a:p>
            <a:pPr marL="285750" indent="-285750" algn="just">
              <a:spcBef>
                <a:spcPts val="0"/>
              </a:spcBef>
              <a:buFontTx/>
              <a:buChar char="-"/>
            </a:pPr>
            <a:endParaRPr lang="en-US" sz="1800" b="1" dirty="0">
              <a:solidFill>
                <a:schemeClr val="tx1">
                  <a:lumMod val="95000"/>
                  <a:lumOff val="5000"/>
                </a:schemeClr>
              </a:solidFill>
            </a:endParaRPr>
          </a:p>
          <a:p>
            <a:pPr marL="285750" indent="-285750" algn="just">
              <a:spcBef>
                <a:spcPts val="0"/>
              </a:spcBef>
              <a:buFontTx/>
              <a:buChar char="-"/>
            </a:pPr>
            <a:r>
              <a:rPr lang="en-US" sz="1800" b="1" dirty="0" smtClean="0">
                <a:solidFill>
                  <a:schemeClr val="tx1">
                    <a:lumMod val="95000"/>
                    <a:lumOff val="5000"/>
                  </a:schemeClr>
                </a:solidFill>
              </a:rPr>
              <a:t>Remote flange concept </a:t>
            </a:r>
          </a:p>
          <a:p>
            <a:pPr marL="285750" indent="-285750" algn="just">
              <a:spcBef>
                <a:spcPts val="0"/>
              </a:spcBef>
              <a:buFontTx/>
              <a:buChar char="-"/>
            </a:pPr>
            <a:endParaRPr lang="en-US" sz="1800" b="1" dirty="0">
              <a:solidFill>
                <a:schemeClr val="tx1">
                  <a:lumMod val="95000"/>
                  <a:lumOff val="5000"/>
                </a:schemeClr>
              </a:solidFill>
            </a:endParaRPr>
          </a:p>
          <a:p>
            <a:pPr marL="285750" indent="-285750" algn="just">
              <a:spcBef>
                <a:spcPts val="0"/>
              </a:spcBef>
              <a:buFontTx/>
              <a:buChar char="-"/>
            </a:pPr>
            <a:r>
              <a:rPr lang="en-US" sz="1800" b="1" dirty="0" smtClean="0">
                <a:solidFill>
                  <a:schemeClr val="tx1">
                    <a:lumMod val="95000"/>
                    <a:lumOff val="5000"/>
                  </a:schemeClr>
                </a:solidFill>
              </a:rPr>
              <a:t>Assembly concept</a:t>
            </a:r>
          </a:p>
          <a:p>
            <a:pPr marL="285750" indent="-285750" algn="just">
              <a:spcBef>
                <a:spcPts val="0"/>
              </a:spcBef>
              <a:buFontTx/>
              <a:buChar char="-"/>
            </a:pPr>
            <a:endParaRPr lang="en-US" sz="1800" b="1" dirty="0">
              <a:solidFill>
                <a:schemeClr val="tx1">
                  <a:lumMod val="95000"/>
                  <a:lumOff val="5000"/>
                </a:schemeClr>
              </a:solidFill>
            </a:endParaRPr>
          </a:p>
          <a:p>
            <a:pPr marL="285750" indent="-285750" algn="just">
              <a:spcBef>
                <a:spcPts val="0"/>
              </a:spcBef>
              <a:buFontTx/>
              <a:buChar char="-"/>
            </a:pPr>
            <a:r>
              <a:rPr lang="en-US" sz="1800" b="1" dirty="0" smtClean="0">
                <a:solidFill>
                  <a:schemeClr val="tx1">
                    <a:lumMod val="95000"/>
                    <a:lumOff val="5000"/>
                  </a:schemeClr>
                </a:solidFill>
              </a:rPr>
              <a:t>3D model of cryostat envelope (resonant frequency calculation)</a:t>
            </a:r>
          </a:p>
          <a:p>
            <a:pPr marL="285750" indent="-285750" algn="just">
              <a:spcBef>
                <a:spcPts val="0"/>
              </a:spcBef>
              <a:buFontTx/>
              <a:buChar char="-"/>
            </a:pPr>
            <a:endParaRPr lang="en-US" sz="1800" b="1" dirty="0">
              <a:solidFill>
                <a:schemeClr val="tx1">
                  <a:lumMod val="95000"/>
                  <a:lumOff val="5000"/>
                </a:schemeClr>
              </a:solidFill>
            </a:endParaRPr>
          </a:p>
          <a:p>
            <a:pPr marL="285750" indent="-285750" algn="just">
              <a:spcBef>
                <a:spcPts val="0"/>
              </a:spcBef>
              <a:buFontTx/>
              <a:buChar char="-"/>
            </a:pPr>
            <a:r>
              <a:rPr lang="en-US" sz="1800" b="1" dirty="0" smtClean="0">
                <a:solidFill>
                  <a:schemeClr val="tx1">
                    <a:lumMod val="95000"/>
                    <a:lumOff val="5000"/>
                  </a:schemeClr>
                </a:solidFill>
              </a:rPr>
              <a:t>…</a:t>
            </a:r>
            <a:endParaRPr lang="en-US" sz="1800" b="1" dirty="0" smtClean="0">
              <a:solidFill>
                <a:schemeClr val="tx1">
                  <a:lumMod val="95000"/>
                  <a:lumOff val="5000"/>
                </a:schemeClr>
              </a:solidFill>
            </a:endParaRPr>
          </a:p>
          <a:p>
            <a:pPr marL="285750" indent="-285750" algn="just">
              <a:spcBef>
                <a:spcPts val="0"/>
              </a:spcBef>
              <a:buFontTx/>
              <a:buChar char="-"/>
            </a:pPr>
            <a:endParaRPr lang="en-US" sz="1800" b="1" dirty="0">
              <a:solidFill>
                <a:schemeClr val="tx1">
                  <a:lumMod val="95000"/>
                  <a:lumOff val="5000"/>
                </a:schemeClr>
              </a:solidFill>
            </a:endParaRPr>
          </a:p>
        </p:txBody>
      </p:sp>
      <p:pic>
        <p:nvPicPr>
          <p:cNvPr id="21" name="Picture 2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804" y="41253"/>
            <a:ext cx="563755" cy="563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Номер слайда 2"/>
          <p:cNvSpPr>
            <a:spLocks noGrp="1"/>
          </p:cNvSpPr>
          <p:nvPr>
            <p:ph type="sldNum" sz="quarter" idx="12"/>
          </p:nvPr>
        </p:nvSpPr>
        <p:spPr/>
        <p:txBody>
          <a:bodyPr/>
          <a:lstStyle/>
          <a:p>
            <a:fld id="{7393162D-8679-4CDD-AA25-1419BBAB4693}" type="slidenum">
              <a:rPr lang="ru-RU" smtClean="0">
                <a:solidFill>
                  <a:prstClr val="black">
                    <a:tint val="75000"/>
                  </a:prstClr>
                </a:solidFill>
              </a:rPr>
              <a:pPr/>
              <a:t>4</a:t>
            </a:fld>
            <a:endParaRPr lang="ru-RU">
              <a:solidFill>
                <a:prstClr val="black">
                  <a:tint val="75000"/>
                </a:prstClr>
              </a:solidFill>
            </a:endParaRPr>
          </a:p>
        </p:txBody>
      </p:sp>
    </p:spTree>
    <p:extLst>
      <p:ext uri="{BB962C8B-B14F-4D97-AF65-F5344CB8AC3E}">
        <p14:creationId xmlns:p14="http://schemas.microsoft.com/office/powerpoint/2010/main" val="28598689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4658" name="Rectangle 87"/>
          <p:cNvSpPr>
            <a:spLocks noChangeArrowheads="1"/>
          </p:cNvSpPr>
          <p:nvPr/>
        </p:nvSpPr>
        <p:spPr bwMode="auto">
          <a:xfrm>
            <a:off x="8608529" y="332656"/>
            <a:ext cx="8543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872009">
              <a:spcBef>
                <a:spcPct val="0"/>
              </a:spcBef>
            </a:pPr>
            <a:r>
              <a:rPr lang="en-US" sz="1200" dirty="0">
                <a:solidFill>
                  <a:srgbClr val="000000"/>
                </a:solidFill>
                <a:latin typeface="Arial" charset="0"/>
              </a:rPr>
              <a:t>BINP</a:t>
            </a:r>
            <a:endParaRPr lang="ru-RU" sz="1200" dirty="0">
              <a:solidFill>
                <a:srgbClr val="000000"/>
              </a:solidFill>
              <a:latin typeface="Arial" charset="0"/>
            </a:endParaRPr>
          </a:p>
          <a:p>
            <a:pPr defTabSz="872009">
              <a:spcBef>
                <a:spcPct val="0"/>
              </a:spcBef>
            </a:pPr>
            <a:endParaRPr lang="ru-RU" sz="1200" dirty="0">
              <a:solidFill>
                <a:srgbClr val="000000"/>
              </a:solidFill>
              <a:latin typeface="Arial" charset="0"/>
            </a:endParaRPr>
          </a:p>
        </p:txBody>
      </p:sp>
      <p:sp>
        <p:nvSpPr>
          <p:cNvPr id="13" name="Text Box 4"/>
          <p:cNvSpPr txBox="1">
            <a:spLocks noChangeArrowheads="1"/>
          </p:cNvSpPr>
          <p:nvPr/>
        </p:nvSpPr>
        <p:spPr bwMode="auto">
          <a:xfrm>
            <a:off x="114744" y="230317"/>
            <a:ext cx="8352928" cy="696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9727" tIns="39863" rIns="79727" bIns="39863">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algn="ctr" defTabSz="914400">
              <a:spcBef>
                <a:spcPts val="0"/>
              </a:spcBef>
            </a:pPr>
            <a:r>
              <a:rPr lang="en-US" sz="2000" b="1" dirty="0" smtClean="0">
                <a:solidFill>
                  <a:srgbClr val="0070C0"/>
                </a:solidFill>
              </a:rPr>
              <a:t>Known statements</a:t>
            </a:r>
            <a:endParaRPr lang="en-US" sz="2000" b="1" dirty="0">
              <a:solidFill>
                <a:srgbClr val="0070C0"/>
              </a:solidFill>
            </a:endParaRPr>
          </a:p>
          <a:p>
            <a:pPr algn="ctr" defTabSz="914400">
              <a:spcBef>
                <a:spcPts val="0"/>
              </a:spcBef>
            </a:pPr>
            <a:r>
              <a:rPr lang="en-US" sz="2000" b="1" dirty="0" smtClean="0">
                <a:solidFill>
                  <a:srgbClr val="0070C0"/>
                </a:solidFill>
              </a:rPr>
              <a:t> </a:t>
            </a:r>
            <a:endParaRPr lang="en-US" sz="2000" b="1" dirty="0">
              <a:solidFill>
                <a:srgbClr val="C00000"/>
              </a:solidFill>
              <a:latin typeface="Calibri"/>
            </a:endParaRPr>
          </a:p>
        </p:txBody>
      </p:sp>
      <p:sp>
        <p:nvSpPr>
          <p:cNvPr id="1094659" name="Freeform 92"/>
          <p:cNvSpPr>
            <a:spLocks noEditPoints="1"/>
          </p:cNvSpPr>
          <p:nvPr/>
        </p:nvSpPr>
        <p:spPr bwMode="auto">
          <a:xfrm>
            <a:off x="7970857" y="0"/>
            <a:ext cx="637672" cy="820714"/>
          </a:xfrm>
          <a:custGeom>
            <a:avLst/>
            <a:gdLst>
              <a:gd name="T0" fmla="*/ 333375 w 79"/>
              <a:gd name="T1" fmla="*/ 504825 h 95"/>
              <a:gd name="T2" fmla="*/ 38100 w 79"/>
              <a:gd name="T3" fmla="*/ 285750 h 95"/>
              <a:gd name="T4" fmla="*/ 314325 w 79"/>
              <a:gd name="T5" fmla="*/ 428625 h 95"/>
              <a:gd name="T6" fmla="*/ 285750 w 79"/>
              <a:gd name="T7" fmla="*/ 323850 h 95"/>
              <a:gd name="T8" fmla="*/ 352425 w 79"/>
              <a:gd name="T9" fmla="*/ 400050 h 95"/>
              <a:gd name="T10" fmla="*/ 371475 w 79"/>
              <a:gd name="T11" fmla="*/ 0 h 95"/>
              <a:gd name="T12" fmla="*/ 409575 w 79"/>
              <a:gd name="T13" fmla="*/ 390525 h 95"/>
              <a:gd name="T14" fmla="*/ 523875 w 79"/>
              <a:gd name="T15" fmla="*/ 238125 h 95"/>
              <a:gd name="T16" fmla="*/ 447675 w 79"/>
              <a:gd name="T17" fmla="*/ 419100 h 95"/>
              <a:gd name="T18" fmla="*/ 695325 w 79"/>
              <a:gd name="T19" fmla="*/ 257175 h 95"/>
              <a:gd name="T20" fmla="*/ 428625 w 79"/>
              <a:gd name="T21" fmla="*/ 504825 h 95"/>
              <a:gd name="T22" fmla="*/ 333375 w 79"/>
              <a:gd name="T23" fmla="*/ 504825 h 95"/>
              <a:gd name="T24" fmla="*/ 752475 w 79"/>
              <a:gd name="T25" fmla="*/ 800100 h 95"/>
              <a:gd name="T26" fmla="*/ 590550 w 79"/>
              <a:gd name="T27" fmla="*/ 542925 h 95"/>
              <a:gd name="T28" fmla="*/ 628650 w 79"/>
              <a:gd name="T29" fmla="*/ 542925 h 95"/>
              <a:gd name="T30" fmla="*/ 752475 w 79"/>
              <a:gd name="T31" fmla="*/ 742950 h 95"/>
              <a:gd name="T32" fmla="*/ 752475 w 79"/>
              <a:gd name="T33" fmla="*/ 800100 h 95"/>
              <a:gd name="T34" fmla="*/ 723900 w 79"/>
              <a:gd name="T35" fmla="*/ 895350 h 95"/>
              <a:gd name="T36" fmla="*/ 523875 w 79"/>
              <a:gd name="T37" fmla="*/ 590550 h 95"/>
              <a:gd name="T38" fmla="*/ 161925 w 79"/>
              <a:gd name="T39" fmla="*/ 590550 h 95"/>
              <a:gd name="T40" fmla="*/ 0 w 79"/>
              <a:gd name="T41" fmla="*/ 333375 h 95"/>
              <a:gd name="T42" fmla="*/ 28575 w 79"/>
              <a:gd name="T43" fmla="*/ 333375 h 95"/>
              <a:gd name="T44" fmla="*/ 200025 w 79"/>
              <a:gd name="T45" fmla="*/ 533400 h 95"/>
              <a:gd name="T46" fmla="*/ 552450 w 79"/>
              <a:gd name="T47" fmla="*/ 533400 h 95"/>
              <a:gd name="T48" fmla="*/ 752475 w 79"/>
              <a:gd name="T49" fmla="*/ 847725 h 95"/>
              <a:gd name="T50" fmla="*/ 752475 w 79"/>
              <a:gd name="T51" fmla="*/ 895350 h 95"/>
              <a:gd name="T52" fmla="*/ 723900 w 79"/>
              <a:gd name="T53" fmla="*/ 895350 h 95"/>
              <a:gd name="T54" fmla="*/ 638175 w 79"/>
              <a:gd name="T55" fmla="*/ 895350 h 95"/>
              <a:gd name="T56" fmla="*/ 495300 w 79"/>
              <a:gd name="T57" fmla="*/ 657225 h 95"/>
              <a:gd name="T58" fmla="*/ 200025 w 79"/>
              <a:gd name="T59" fmla="*/ 657225 h 95"/>
              <a:gd name="T60" fmla="*/ 171450 w 79"/>
              <a:gd name="T61" fmla="*/ 628650 h 95"/>
              <a:gd name="T62" fmla="*/ 504825 w 79"/>
              <a:gd name="T63" fmla="*/ 628650 h 95"/>
              <a:gd name="T64" fmla="*/ 676275 w 79"/>
              <a:gd name="T65" fmla="*/ 895350 h 95"/>
              <a:gd name="T66" fmla="*/ 638175 w 79"/>
              <a:gd name="T67" fmla="*/ 895350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9"/>
              <a:gd name="T103" fmla="*/ 0 h 95"/>
              <a:gd name="T104" fmla="*/ 79 w 79"/>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9" h="95">
                <a:moveTo>
                  <a:pt x="35" y="53"/>
                </a:moveTo>
                <a:lnTo>
                  <a:pt x="4" y="30"/>
                </a:lnTo>
                <a:lnTo>
                  <a:pt x="33" y="45"/>
                </a:lnTo>
                <a:lnTo>
                  <a:pt x="30" y="34"/>
                </a:lnTo>
                <a:lnTo>
                  <a:pt x="37" y="42"/>
                </a:lnTo>
                <a:lnTo>
                  <a:pt x="39" y="0"/>
                </a:lnTo>
                <a:lnTo>
                  <a:pt x="43" y="41"/>
                </a:lnTo>
                <a:lnTo>
                  <a:pt x="55" y="25"/>
                </a:lnTo>
                <a:lnTo>
                  <a:pt x="47" y="44"/>
                </a:lnTo>
                <a:lnTo>
                  <a:pt x="73" y="27"/>
                </a:lnTo>
                <a:lnTo>
                  <a:pt x="45" y="53"/>
                </a:lnTo>
                <a:cubicBezTo>
                  <a:pt x="42" y="53"/>
                  <a:pt x="38" y="53"/>
                  <a:pt x="35" y="53"/>
                </a:cubicBezTo>
                <a:close/>
                <a:moveTo>
                  <a:pt x="79" y="84"/>
                </a:moveTo>
                <a:lnTo>
                  <a:pt x="62" y="57"/>
                </a:lnTo>
                <a:lnTo>
                  <a:pt x="66" y="57"/>
                </a:lnTo>
                <a:lnTo>
                  <a:pt x="79" y="78"/>
                </a:lnTo>
                <a:lnTo>
                  <a:pt x="79" y="84"/>
                </a:lnTo>
                <a:close/>
                <a:moveTo>
                  <a:pt x="76" y="94"/>
                </a:moveTo>
                <a:lnTo>
                  <a:pt x="55" y="62"/>
                </a:lnTo>
                <a:lnTo>
                  <a:pt x="17" y="62"/>
                </a:lnTo>
                <a:lnTo>
                  <a:pt x="0" y="35"/>
                </a:lnTo>
                <a:lnTo>
                  <a:pt x="3" y="35"/>
                </a:lnTo>
                <a:lnTo>
                  <a:pt x="21" y="56"/>
                </a:lnTo>
                <a:lnTo>
                  <a:pt x="58" y="56"/>
                </a:lnTo>
                <a:lnTo>
                  <a:pt x="79" y="89"/>
                </a:lnTo>
                <a:lnTo>
                  <a:pt x="79" y="94"/>
                </a:lnTo>
                <a:cubicBezTo>
                  <a:pt x="79" y="95"/>
                  <a:pt x="76" y="94"/>
                  <a:pt x="76" y="94"/>
                </a:cubicBezTo>
                <a:close/>
                <a:moveTo>
                  <a:pt x="67" y="94"/>
                </a:moveTo>
                <a:lnTo>
                  <a:pt x="52" y="69"/>
                </a:lnTo>
                <a:lnTo>
                  <a:pt x="21" y="69"/>
                </a:lnTo>
                <a:lnTo>
                  <a:pt x="18" y="66"/>
                </a:lnTo>
                <a:lnTo>
                  <a:pt x="53" y="66"/>
                </a:lnTo>
                <a:lnTo>
                  <a:pt x="71" y="94"/>
                </a:lnTo>
                <a:cubicBezTo>
                  <a:pt x="70" y="94"/>
                  <a:pt x="69" y="94"/>
                  <a:pt x="67" y="94"/>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lIns="79727" tIns="39863" rIns="79727" bIns="39863"/>
          <a:lstStyle/>
          <a:p>
            <a:pPr>
              <a:spcBef>
                <a:spcPct val="0"/>
              </a:spcBef>
            </a:pPr>
            <a:endParaRPr lang="ru-RU" sz="1700">
              <a:solidFill>
                <a:prstClr val="black"/>
              </a:solidFill>
              <a:latin typeface="Arial" charset="0"/>
            </a:endParaRPr>
          </a:p>
        </p:txBody>
      </p:sp>
      <p:sp>
        <p:nvSpPr>
          <p:cNvPr id="24" name="Text Box 4"/>
          <p:cNvSpPr txBox="1">
            <a:spLocks noChangeArrowheads="1"/>
          </p:cNvSpPr>
          <p:nvPr/>
        </p:nvSpPr>
        <p:spPr bwMode="auto">
          <a:xfrm>
            <a:off x="584245" y="1120334"/>
            <a:ext cx="7883427" cy="509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9727" tIns="39863" rIns="79727" bIns="39863">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marL="285750" indent="-285750" algn="just">
              <a:spcBef>
                <a:spcPts val="0"/>
              </a:spcBef>
              <a:buFontTx/>
              <a:buChar char="-"/>
            </a:pPr>
            <a:r>
              <a:rPr lang="en-US" sz="1800" b="1" dirty="0" smtClean="0">
                <a:solidFill>
                  <a:schemeClr val="tx1">
                    <a:lumMod val="95000"/>
                    <a:lumOff val="5000"/>
                  </a:schemeClr>
                </a:solidFill>
              </a:rPr>
              <a:t>Central Be-Cu tube, </a:t>
            </a:r>
            <a:r>
              <a:rPr lang="en-US" sz="1800" b="1" dirty="0" err="1" smtClean="0">
                <a:solidFill>
                  <a:schemeClr val="tx1">
                    <a:lumMod val="95000"/>
                    <a:lumOff val="5000"/>
                  </a:schemeClr>
                </a:solidFill>
              </a:rPr>
              <a:t>Lumicals</a:t>
            </a:r>
            <a:r>
              <a:rPr lang="en-US" sz="1800" b="1" dirty="0" smtClean="0">
                <a:solidFill>
                  <a:schemeClr val="tx1">
                    <a:lumMod val="95000"/>
                    <a:lumOff val="5000"/>
                  </a:schemeClr>
                </a:solidFill>
              </a:rPr>
              <a:t>, HOM absorbers, bellows – are fixed to inner part of detector</a:t>
            </a:r>
            <a:endParaRPr lang="en-US" sz="1800" b="1" dirty="0" smtClean="0">
              <a:solidFill>
                <a:schemeClr val="tx1">
                  <a:lumMod val="95000"/>
                  <a:lumOff val="5000"/>
                </a:schemeClr>
              </a:solidFill>
            </a:endParaRPr>
          </a:p>
          <a:p>
            <a:pPr marL="285750" indent="-285750" algn="just">
              <a:spcBef>
                <a:spcPts val="0"/>
              </a:spcBef>
              <a:buFontTx/>
              <a:buChar char="-"/>
            </a:pPr>
            <a:endParaRPr lang="en-US" sz="1800" b="1" dirty="0">
              <a:solidFill>
                <a:schemeClr val="tx1">
                  <a:lumMod val="95000"/>
                  <a:lumOff val="5000"/>
                </a:schemeClr>
              </a:solidFill>
            </a:endParaRPr>
          </a:p>
          <a:p>
            <a:pPr marL="285750" indent="-285750" algn="just">
              <a:spcBef>
                <a:spcPts val="0"/>
              </a:spcBef>
              <a:buFontTx/>
              <a:buChar char="-"/>
            </a:pPr>
            <a:r>
              <a:rPr lang="en-US" sz="1800" b="1" dirty="0" smtClean="0">
                <a:solidFill>
                  <a:schemeClr val="tx1">
                    <a:lumMod val="95000"/>
                    <a:lumOff val="5000"/>
                  </a:schemeClr>
                </a:solidFill>
              </a:rPr>
              <a:t>All BPMs have transvers fixation:</a:t>
            </a:r>
          </a:p>
          <a:p>
            <a:pPr marL="285750" indent="-285750" algn="just">
              <a:spcBef>
                <a:spcPts val="0"/>
              </a:spcBef>
              <a:buFontTx/>
              <a:buChar char="-"/>
            </a:pPr>
            <a:endParaRPr lang="en-US" sz="1800" b="1" dirty="0">
              <a:solidFill>
                <a:schemeClr val="tx1">
                  <a:lumMod val="95000"/>
                  <a:lumOff val="5000"/>
                </a:schemeClr>
              </a:solidFill>
            </a:endParaRPr>
          </a:p>
          <a:p>
            <a:pPr marL="285750" indent="-285750" algn="just">
              <a:spcBef>
                <a:spcPts val="0"/>
              </a:spcBef>
              <a:buFontTx/>
              <a:buChar char="-"/>
            </a:pPr>
            <a:endParaRPr lang="en-US" sz="1800" b="1" dirty="0" smtClean="0">
              <a:solidFill>
                <a:schemeClr val="tx1">
                  <a:lumMod val="95000"/>
                  <a:lumOff val="5000"/>
                </a:schemeClr>
              </a:solidFill>
            </a:endParaRPr>
          </a:p>
          <a:p>
            <a:pPr marL="285750" indent="-285750" algn="just">
              <a:spcBef>
                <a:spcPts val="0"/>
              </a:spcBef>
              <a:buFontTx/>
              <a:buChar char="-"/>
            </a:pPr>
            <a:endParaRPr lang="en-US" sz="1800" b="1" dirty="0">
              <a:solidFill>
                <a:schemeClr val="tx1">
                  <a:lumMod val="95000"/>
                  <a:lumOff val="5000"/>
                </a:schemeClr>
              </a:solidFill>
            </a:endParaRPr>
          </a:p>
          <a:p>
            <a:pPr lvl="4" algn="just">
              <a:spcBef>
                <a:spcPts val="0"/>
              </a:spcBef>
            </a:pPr>
            <a:r>
              <a:rPr lang="en-US" sz="2000" b="1" dirty="0" smtClean="0">
                <a:solidFill>
                  <a:srgbClr val="0070C0"/>
                </a:solidFill>
              </a:rPr>
              <a:t>Open questions</a:t>
            </a:r>
            <a:endParaRPr lang="en-US" sz="2000" b="1" dirty="0" smtClean="0">
              <a:solidFill>
                <a:srgbClr val="0070C0"/>
              </a:solidFill>
            </a:endParaRPr>
          </a:p>
          <a:p>
            <a:pPr algn="just">
              <a:spcBef>
                <a:spcPts val="0"/>
              </a:spcBef>
            </a:pPr>
            <a:endParaRPr lang="en-US" sz="1800" b="1" dirty="0">
              <a:solidFill>
                <a:schemeClr val="tx1">
                  <a:lumMod val="95000"/>
                  <a:lumOff val="5000"/>
                </a:schemeClr>
              </a:solidFill>
            </a:endParaRPr>
          </a:p>
          <a:p>
            <a:pPr algn="just">
              <a:spcBef>
                <a:spcPts val="0"/>
              </a:spcBef>
            </a:pPr>
            <a:r>
              <a:rPr lang="en-US" sz="1800" b="1" dirty="0" smtClean="0">
                <a:solidFill>
                  <a:schemeClr val="tx1">
                    <a:lumMod val="95000"/>
                    <a:lumOff val="5000"/>
                  </a:schemeClr>
                </a:solidFill>
              </a:rPr>
              <a:t>- </a:t>
            </a:r>
            <a:r>
              <a:rPr lang="en-US" sz="1800" b="1" dirty="0" smtClean="0">
                <a:solidFill>
                  <a:schemeClr val="tx1">
                    <a:lumMod val="95000"/>
                    <a:lumOff val="5000"/>
                  </a:schemeClr>
                </a:solidFill>
              </a:rPr>
              <a:t>SR re-emission (must be added to </a:t>
            </a:r>
            <a:r>
              <a:rPr lang="en-US" sz="1800" b="1" dirty="0" err="1" smtClean="0">
                <a:solidFill>
                  <a:schemeClr val="tx1">
                    <a:lumMod val="95000"/>
                    <a:lumOff val="5000"/>
                  </a:schemeClr>
                </a:solidFill>
              </a:rPr>
              <a:t>SynRad</a:t>
            </a:r>
            <a:r>
              <a:rPr lang="en-US" sz="1800" b="1" dirty="0" smtClean="0">
                <a:solidFill>
                  <a:schemeClr val="tx1">
                    <a:lumMod val="95000"/>
                    <a:lumOff val="5000"/>
                  </a:schemeClr>
                </a:solidFill>
              </a:rPr>
              <a:t> calculation), measurements of distribution of diffusely scattered photons, </a:t>
            </a:r>
            <a:r>
              <a:rPr lang="en-US" sz="1800" b="1" dirty="0" smtClean="0">
                <a:solidFill>
                  <a:schemeClr val="tx1">
                    <a:lumMod val="95000"/>
                    <a:lumOff val="5000"/>
                  </a:schemeClr>
                </a:solidFill>
              </a:rPr>
              <a:t>residual gas pressure profile, number of vacuum pumps</a:t>
            </a:r>
            <a:endParaRPr lang="en-US" sz="1800" b="1" dirty="0">
              <a:solidFill>
                <a:schemeClr val="tx1">
                  <a:lumMod val="95000"/>
                  <a:lumOff val="5000"/>
                </a:schemeClr>
              </a:solidFill>
            </a:endParaRPr>
          </a:p>
          <a:p>
            <a:pPr marL="285750" indent="-285750" algn="just">
              <a:spcBef>
                <a:spcPts val="0"/>
              </a:spcBef>
              <a:buFontTx/>
              <a:buChar char="-"/>
            </a:pPr>
            <a:r>
              <a:rPr lang="en-US" sz="1800" b="1" dirty="0" smtClean="0">
                <a:solidFill>
                  <a:schemeClr val="tx1">
                    <a:lumMod val="95000"/>
                    <a:lumOff val="5000"/>
                  </a:schemeClr>
                </a:solidFill>
              </a:rPr>
              <a:t>RT or cold vacuum chamber inside cryostat?</a:t>
            </a:r>
            <a:endParaRPr lang="en-US" sz="1800" b="1" dirty="0">
              <a:solidFill>
                <a:schemeClr val="tx1">
                  <a:lumMod val="95000"/>
                  <a:lumOff val="5000"/>
                </a:schemeClr>
              </a:solidFill>
            </a:endParaRPr>
          </a:p>
          <a:p>
            <a:pPr marL="285750" indent="-285750" algn="just">
              <a:spcBef>
                <a:spcPts val="0"/>
              </a:spcBef>
              <a:buFontTx/>
              <a:buChar char="-"/>
            </a:pPr>
            <a:r>
              <a:rPr lang="en-US" sz="1800" b="1" dirty="0" smtClean="0">
                <a:solidFill>
                  <a:schemeClr val="tx1">
                    <a:lumMod val="95000"/>
                    <a:lumOff val="5000"/>
                  </a:schemeClr>
                </a:solidFill>
              </a:rPr>
              <a:t>Cooling of beam at IP pipe, in beam pipe inside Qs, EC mitigation in Qs.</a:t>
            </a:r>
            <a:endParaRPr lang="en-US" sz="1800" b="1" dirty="0">
              <a:solidFill>
                <a:schemeClr val="tx1">
                  <a:lumMod val="95000"/>
                  <a:lumOff val="5000"/>
                </a:schemeClr>
              </a:solidFill>
            </a:endParaRPr>
          </a:p>
          <a:p>
            <a:pPr marL="285750" indent="-285750" algn="just">
              <a:spcBef>
                <a:spcPts val="0"/>
              </a:spcBef>
              <a:buFontTx/>
              <a:buChar char="-"/>
            </a:pPr>
            <a:r>
              <a:rPr lang="en-US" sz="1800" b="1" dirty="0" smtClean="0">
                <a:solidFill>
                  <a:schemeClr val="tx1">
                    <a:lumMod val="95000"/>
                    <a:lumOff val="5000"/>
                  </a:schemeClr>
                </a:solidFill>
              </a:rPr>
              <a:t>….</a:t>
            </a:r>
          </a:p>
          <a:p>
            <a:pPr marL="285750" indent="-285750" algn="just">
              <a:spcBef>
                <a:spcPts val="0"/>
              </a:spcBef>
              <a:buFontTx/>
              <a:buChar char="-"/>
            </a:pPr>
            <a:endParaRPr lang="en-US" sz="1800" b="1" dirty="0">
              <a:solidFill>
                <a:schemeClr val="tx1">
                  <a:lumMod val="95000"/>
                  <a:lumOff val="5000"/>
                </a:schemeClr>
              </a:solidFill>
            </a:endParaRPr>
          </a:p>
          <a:p>
            <a:pPr marL="285750" indent="-285750" algn="just">
              <a:spcBef>
                <a:spcPts val="0"/>
              </a:spcBef>
              <a:buFontTx/>
              <a:buChar char="-"/>
            </a:pPr>
            <a:r>
              <a:rPr lang="en-US" sz="1800" b="1" dirty="0" smtClean="0">
                <a:solidFill>
                  <a:schemeClr val="tx1">
                    <a:lumMod val="95000"/>
                    <a:lumOff val="5000"/>
                  </a:schemeClr>
                </a:solidFill>
              </a:rPr>
              <a:t>Needed inputs: </a:t>
            </a:r>
            <a:r>
              <a:rPr lang="en-US" sz="1800" b="1" dirty="0" smtClean="0">
                <a:solidFill>
                  <a:srgbClr val="C00000"/>
                </a:solidFill>
              </a:rPr>
              <a:t>main sizes of main components</a:t>
            </a:r>
            <a:endParaRPr lang="en-US" sz="1800" b="1" dirty="0" smtClean="0">
              <a:solidFill>
                <a:srgbClr val="C00000"/>
              </a:solidFill>
            </a:endParaRPr>
          </a:p>
          <a:p>
            <a:pPr marL="285750" indent="-285750" algn="just">
              <a:spcBef>
                <a:spcPts val="0"/>
              </a:spcBef>
              <a:buFontTx/>
              <a:buChar char="-"/>
            </a:pPr>
            <a:endParaRPr lang="en-US" sz="1800" b="1" dirty="0">
              <a:solidFill>
                <a:schemeClr val="tx1">
                  <a:lumMod val="95000"/>
                  <a:lumOff val="5000"/>
                </a:schemeClr>
              </a:solidFill>
            </a:endParaRPr>
          </a:p>
        </p:txBody>
      </p:sp>
      <p:pic>
        <p:nvPicPr>
          <p:cNvPr id="21" name="Picture 2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804" y="41253"/>
            <a:ext cx="563755" cy="563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Номер слайда 2"/>
          <p:cNvSpPr>
            <a:spLocks noGrp="1"/>
          </p:cNvSpPr>
          <p:nvPr>
            <p:ph type="sldNum" sz="quarter" idx="12"/>
          </p:nvPr>
        </p:nvSpPr>
        <p:spPr/>
        <p:txBody>
          <a:bodyPr/>
          <a:lstStyle/>
          <a:p>
            <a:fld id="{7393162D-8679-4CDD-AA25-1419BBAB4693}" type="slidenum">
              <a:rPr lang="ru-RU" smtClean="0">
                <a:solidFill>
                  <a:prstClr val="black">
                    <a:tint val="75000"/>
                  </a:prstClr>
                </a:solidFill>
              </a:rPr>
              <a:pPr/>
              <a:t>5</a:t>
            </a:fld>
            <a:endParaRPr lang="ru-RU">
              <a:solidFill>
                <a:prstClr val="black">
                  <a:tint val="75000"/>
                </a:prstClr>
              </a:solidFill>
            </a:endParaRPr>
          </a:p>
        </p:txBody>
      </p:sp>
      <p:pic>
        <p:nvPicPr>
          <p:cNvPr id="8" name="Рисунок 7"/>
          <p:cNvPicPr>
            <a:picLocks noChangeAspect="1"/>
          </p:cNvPicPr>
          <p:nvPr/>
        </p:nvPicPr>
        <p:blipFill>
          <a:blip r:embed="rId3"/>
          <a:stretch>
            <a:fillRect/>
          </a:stretch>
        </p:blipFill>
        <p:spPr>
          <a:xfrm>
            <a:off x="5292080" y="1465169"/>
            <a:ext cx="3120277" cy="1584933"/>
          </a:xfrm>
          <a:prstGeom prst="rect">
            <a:avLst/>
          </a:prstGeom>
        </p:spPr>
      </p:pic>
      <p:cxnSp>
        <p:nvCxnSpPr>
          <p:cNvPr id="4" name="Прямая соединительная линия 3"/>
          <p:cNvCxnSpPr/>
          <p:nvPr/>
        </p:nvCxnSpPr>
        <p:spPr>
          <a:xfrm>
            <a:off x="6553200" y="1628800"/>
            <a:ext cx="0" cy="1224136"/>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Прямая со стрелкой 5"/>
          <p:cNvCxnSpPr/>
          <p:nvPr/>
        </p:nvCxnSpPr>
        <p:spPr>
          <a:xfrm>
            <a:off x="6553200" y="1628800"/>
            <a:ext cx="16912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a:off x="6553200" y="2852936"/>
            <a:ext cx="16912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10078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4658" name="Rectangle 87"/>
          <p:cNvSpPr>
            <a:spLocks noChangeArrowheads="1"/>
          </p:cNvSpPr>
          <p:nvPr/>
        </p:nvSpPr>
        <p:spPr bwMode="auto">
          <a:xfrm>
            <a:off x="8608529" y="332656"/>
            <a:ext cx="8543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872009">
              <a:spcBef>
                <a:spcPct val="0"/>
              </a:spcBef>
            </a:pPr>
            <a:r>
              <a:rPr lang="en-US" sz="1200" dirty="0">
                <a:solidFill>
                  <a:srgbClr val="000000"/>
                </a:solidFill>
                <a:latin typeface="Arial" charset="0"/>
              </a:rPr>
              <a:t>BINP</a:t>
            </a:r>
            <a:endParaRPr lang="ru-RU" sz="1200" dirty="0">
              <a:solidFill>
                <a:srgbClr val="000000"/>
              </a:solidFill>
              <a:latin typeface="Arial" charset="0"/>
            </a:endParaRPr>
          </a:p>
          <a:p>
            <a:pPr defTabSz="872009">
              <a:spcBef>
                <a:spcPct val="0"/>
              </a:spcBef>
            </a:pPr>
            <a:endParaRPr lang="ru-RU" sz="1200" dirty="0">
              <a:solidFill>
                <a:srgbClr val="000000"/>
              </a:solidFill>
              <a:latin typeface="Arial" charset="0"/>
            </a:endParaRPr>
          </a:p>
        </p:txBody>
      </p:sp>
      <p:sp>
        <p:nvSpPr>
          <p:cNvPr id="9" name="Rectangle 5"/>
          <p:cNvSpPr>
            <a:spLocks noChangeArrowheads="1"/>
          </p:cNvSpPr>
          <p:nvPr/>
        </p:nvSpPr>
        <p:spPr bwMode="auto">
          <a:xfrm>
            <a:off x="4046336" y="4035636"/>
            <a:ext cx="4695195" cy="553998"/>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just">
              <a:tabLst>
                <a:tab pos="457200" algn="l"/>
              </a:tabLst>
            </a:pPr>
            <a:r>
              <a:rPr lang="en-US" altLang="ja-JP" sz="1600" dirty="0" smtClean="0">
                <a:solidFill>
                  <a:srgbClr val="002060"/>
                </a:solidFill>
              </a:rPr>
              <a:t>	</a:t>
            </a:r>
            <a:r>
              <a:rPr lang="en-US" altLang="ja-JP" sz="1400" dirty="0" smtClean="0">
                <a:solidFill>
                  <a:srgbClr val="002060"/>
                </a:solidFill>
              </a:rPr>
              <a:t>BEP after reconstruction. Maximum energy  increased up to 1 GeV at circumference 22m. Max dipole field 2.6 T.</a:t>
            </a:r>
            <a:r>
              <a:rPr lang="en-US" altLang="ja-JP" sz="1400" dirty="0" smtClean="0">
                <a:solidFill>
                  <a:srgbClr val="C00000"/>
                </a:solidFill>
              </a:rPr>
              <a:t> </a:t>
            </a:r>
            <a:endParaRPr lang="en-US" altLang="ja-JP" sz="1400" dirty="0">
              <a:solidFill>
                <a:srgbClr val="C00000"/>
              </a:solidFill>
            </a:endParaRPr>
          </a:p>
        </p:txBody>
      </p:sp>
      <p:sp>
        <p:nvSpPr>
          <p:cNvPr id="13" name="Text Box 4"/>
          <p:cNvSpPr txBox="1">
            <a:spLocks noChangeArrowheads="1"/>
          </p:cNvSpPr>
          <p:nvPr/>
        </p:nvSpPr>
        <p:spPr bwMode="auto">
          <a:xfrm>
            <a:off x="-2085" y="179868"/>
            <a:ext cx="8352928" cy="388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9727" tIns="39863" rIns="79727" bIns="39863">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algn="ctr" defTabSz="914400">
              <a:spcBef>
                <a:spcPts val="0"/>
              </a:spcBef>
            </a:pPr>
            <a:r>
              <a:rPr lang="en-US" sz="2000" b="1" dirty="0" smtClean="0">
                <a:solidFill>
                  <a:srgbClr val="C00000"/>
                </a:solidFill>
                <a:latin typeface="Calibri"/>
              </a:rPr>
              <a:t>SR beam line at BINP for vacuum investigations</a:t>
            </a:r>
            <a:endParaRPr lang="en-US" sz="2000" b="1" dirty="0">
              <a:solidFill>
                <a:srgbClr val="C00000"/>
              </a:solidFill>
              <a:latin typeface="Calibri"/>
            </a:endParaRPr>
          </a:p>
        </p:txBody>
      </p:sp>
      <p:pic>
        <p:nvPicPr>
          <p:cNvPr id="2" name="Рисунок 1"/>
          <p:cNvPicPr>
            <a:picLocks noChangeAspect="1"/>
          </p:cNvPicPr>
          <p:nvPr/>
        </p:nvPicPr>
        <p:blipFill>
          <a:blip r:embed="rId2"/>
          <a:stretch>
            <a:fillRect/>
          </a:stretch>
        </p:blipFill>
        <p:spPr>
          <a:xfrm>
            <a:off x="441802" y="686709"/>
            <a:ext cx="8272307" cy="1247113"/>
          </a:xfrm>
          <a:prstGeom prst="rect">
            <a:avLst/>
          </a:prstGeom>
        </p:spPr>
      </p:pic>
      <p:pic>
        <p:nvPicPr>
          <p:cNvPr id="4" name="Рисунок 3"/>
          <p:cNvPicPr>
            <a:picLocks noChangeAspect="1"/>
          </p:cNvPicPr>
          <p:nvPr/>
        </p:nvPicPr>
        <p:blipFill>
          <a:blip r:embed="rId3"/>
          <a:stretch>
            <a:fillRect/>
          </a:stretch>
        </p:blipFill>
        <p:spPr>
          <a:xfrm>
            <a:off x="4112662" y="2168944"/>
            <a:ext cx="4818849" cy="1911003"/>
          </a:xfrm>
          <a:prstGeom prst="rect">
            <a:avLst/>
          </a:prstGeom>
        </p:spPr>
      </p:pic>
      <p:cxnSp>
        <p:nvCxnSpPr>
          <p:cNvPr id="6" name="Прямая со стрелкой 5"/>
          <p:cNvCxnSpPr/>
          <p:nvPr/>
        </p:nvCxnSpPr>
        <p:spPr>
          <a:xfrm flipH="1">
            <a:off x="7700182" y="1840850"/>
            <a:ext cx="270675" cy="26997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 Box 4"/>
          <p:cNvSpPr txBox="1">
            <a:spLocks noChangeArrowheads="1"/>
          </p:cNvSpPr>
          <p:nvPr/>
        </p:nvSpPr>
        <p:spPr bwMode="auto">
          <a:xfrm>
            <a:off x="1619672" y="1634306"/>
            <a:ext cx="5205152" cy="357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9727" tIns="39863" rIns="79727" bIns="39863">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algn="just" defTabSz="720000">
              <a:spcBef>
                <a:spcPts val="0"/>
              </a:spcBef>
            </a:pPr>
            <a:r>
              <a:rPr lang="en-US" sz="1600" dirty="0">
                <a:solidFill>
                  <a:srgbClr val="C00000"/>
                </a:solidFill>
              </a:rPr>
              <a:t>	</a:t>
            </a:r>
            <a:r>
              <a:rPr lang="en-US" sz="1800" dirty="0" smtClean="0">
                <a:solidFill>
                  <a:srgbClr val="002060"/>
                </a:solidFill>
              </a:rPr>
              <a:t>VEPP-2000 linked to new Injection complex</a:t>
            </a:r>
            <a:endParaRPr lang="ru-RU" sz="1800" dirty="0">
              <a:solidFill>
                <a:srgbClr val="002060"/>
              </a:solidFill>
            </a:endParaRPr>
          </a:p>
        </p:txBody>
      </p:sp>
      <p:sp>
        <p:nvSpPr>
          <p:cNvPr id="1094659" name="Freeform 92"/>
          <p:cNvSpPr>
            <a:spLocks noEditPoints="1"/>
          </p:cNvSpPr>
          <p:nvPr/>
        </p:nvSpPr>
        <p:spPr bwMode="auto">
          <a:xfrm>
            <a:off x="7970857" y="0"/>
            <a:ext cx="637672" cy="820714"/>
          </a:xfrm>
          <a:custGeom>
            <a:avLst/>
            <a:gdLst>
              <a:gd name="T0" fmla="*/ 333375 w 79"/>
              <a:gd name="T1" fmla="*/ 504825 h 95"/>
              <a:gd name="T2" fmla="*/ 38100 w 79"/>
              <a:gd name="T3" fmla="*/ 285750 h 95"/>
              <a:gd name="T4" fmla="*/ 314325 w 79"/>
              <a:gd name="T5" fmla="*/ 428625 h 95"/>
              <a:gd name="T6" fmla="*/ 285750 w 79"/>
              <a:gd name="T7" fmla="*/ 323850 h 95"/>
              <a:gd name="T8" fmla="*/ 352425 w 79"/>
              <a:gd name="T9" fmla="*/ 400050 h 95"/>
              <a:gd name="T10" fmla="*/ 371475 w 79"/>
              <a:gd name="T11" fmla="*/ 0 h 95"/>
              <a:gd name="T12" fmla="*/ 409575 w 79"/>
              <a:gd name="T13" fmla="*/ 390525 h 95"/>
              <a:gd name="T14" fmla="*/ 523875 w 79"/>
              <a:gd name="T15" fmla="*/ 238125 h 95"/>
              <a:gd name="T16" fmla="*/ 447675 w 79"/>
              <a:gd name="T17" fmla="*/ 419100 h 95"/>
              <a:gd name="T18" fmla="*/ 695325 w 79"/>
              <a:gd name="T19" fmla="*/ 257175 h 95"/>
              <a:gd name="T20" fmla="*/ 428625 w 79"/>
              <a:gd name="T21" fmla="*/ 504825 h 95"/>
              <a:gd name="T22" fmla="*/ 333375 w 79"/>
              <a:gd name="T23" fmla="*/ 504825 h 95"/>
              <a:gd name="T24" fmla="*/ 752475 w 79"/>
              <a:gd name="T25" fmla="*/ 800100 h 95"/>
              <a:gd name="T26" fmla="*/ 590550 w 79"/>
              <a:gd name="T27" fmla="*/ 542925 h 95"/>
              <a:gd name="T28" fmla="*/ 628650 w 79"/>
              <a:gd name="T29" fmla="*/ 542925 h 95"/>
              <a:gd name="T30" fmla="*/ 752475 w 79"/>
              <a:gd name="T31" fmla="*/ 742950 h 95"/>
              <a:gd name="T32" fmla="*/ 752475 w 79"/>
              <a:gd name="T33" fmla="*/ 800100 h 95"/>
              <a:gd name="T34" fmla="*/ 723900 w 79"/>
              <a:gd name="T35" fmla="*/ 895350 h 95"/>
              <a:gd name="T36" fmla="*/ 523875 w 79"/>
              <a:gd name="T37" fmla="*/ 590550 h 95"/>
              <a:gd name="T38" fmla="*/ 161925 w 79"/>
              <a:gd name="T39" fmla="*/ 590550 h 95"/>
              <a:gd name="T40" fmla="*/ 0 w 79"/>
              <a:gd name="T41" fmla="*/ 333375 h 95"/>
              <a:gd name="T42" fmla="*/ 28575 w 79"/>
              <a:gd name="T43" fmla="*/ 333375 h 95"/>
              <a:gd name="T44" fmla="*/ 200025 w 79"/>
              <a:gd name="T45" fmla="*/ 533400 h 95"/>
              <a:gd name="T46" fmla="*/ 552450 w 79"/>
              <a:gd name="T47" fmla="*/ 533400 h 95"/>
              <a:gd name="T48" fmla="*/ 752475 w 79"/>
              <a:gd name="T49" fmla="*/ 847725 h 95"/>
              <a:gd name="T50" fmla="*/ 752475 w 79"/>
              <a:gd name="T51" fmla="*/ 895350 h 95"/>
              <a:gd name="T52" fmla="*/ 723900 w 79"/>
              <a:gd name="T53" fmla="*/ 895350 h 95"/>
              <a:gd name="T54" fmla="*/ 638175 w 79"/>
              <a:gd name="T55" fmla="*/ 895350 h 95"/>
              <a:gd name="T56" fmla="*/ 495300 w 79"/>
              <a:gd name="T57" fmla="*/ 657225 h 95"/>
              <a:gd name="T58" fmla="*/ 200025 w 79"/>
              <a:gd name="T59" fmla="*/ 657225 h 95"/>
              <a:gd name="T60" fmla="*/ 171450 w 79"/>
              <a:gd name="T61" fmla="*/ 628650 h 95"/>
              <a:gd name="T62" fmla="*/ 504825 w 79"/>
              <a:gd name="T63" fmla="*/ 628650 h 95"/>
              <a:gd name="T64" fmla="*/ 676275 w 79"/>
              <a:gd name="T65" fmla="*/ 895350 h 95"/>
              <a:gd name="T66" fmla="*/ 638175 w 79"/>
              <a:gd name="T67" fmla="*/ 895350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9"/>
              <a:gd name="T103" fmla="*/ 0 h 95"/>
              <a:gd name="T104" fmla="*/ 79 w 79"/>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9" h="95">
                <a:moveTo>
                  <a:pt x="35" y="53"/>
                </a:moveTo>
                <a:lnTo>
                  <a:pt x="4" y="30"/>
                </a:lnTo>
                <a:lnTo>
                  <a:pt x="33" y="45"/>
                </a:lnTo>
                <a:lnTo>
                  <a:pt x="30" y="34"/>
                </a:lnTo>
                <a:lnTo>
                  <a:pt x="37" y="42"/>
                </a:lnTo>
                <a:lnTo>
                  <a:pt x="39" y="0"/>
                </a:lnTo>
                <a:lnTo>
                  <a:pt x="43" y="41"/>
                </a:lnTo>
                <a:lnTo>
                  <a:pt x="55" y="25"/>
                </a:lnTo>
                <a:lnTo>
                  <a:pt x="47" y="44"/>
                </a:lnTo>
                <a:lnTo>
                  <a:pt x="73" y="27"/>
                </a:lnTo>
                <a:lnTo>
                  <a:pt x="45" y="53"/>
                </a:lnTo>
                <a:cubicBezTo>
                  <a:pt x="42" y="53"/>
                  <a:pt x="38" y="53"/>
                  <a:pt x="35" y="53"/>
                </a:cubicBezTo>
                <a:close/>
                <a:moveTo>
                  <a:pt x="79" y="84"/>
                </a:moveTo>
                <a:lnTo>
                  <a:pt x="62" y="57"/>
                </a:lnTo>
                <a:lnTo>
                  <a:pt x="66" y="57"/>
                </a:lnTo>
                <a:lnTo>
                  <a:pt x="79" y="78"/>
                </a:lnTo>
                <a:lnTo>
                  <a:pt x="79" y="84"/>
                </a:lnTo>
                <a:close/>
                <a:moveTo>
                  <a:pt x="76" y="94"/>
                </a:moveTo>
                <a:lnTo>
                  <a:pt x="55" y="62"/>
                </a:lnTo>
                <a:lnTo>
                  <a:pt x="17" y="62"/>
                </a:lnTo>
                <a:lnTo>
                  <a:pt x="0" y="35"/>
                </a:lnTo>
                <a:lnTo>
                  <a:pt x="3" y="35"/>
                </a:lnTo>
                <a:lnTo>
                  <a:pt x="21" y="56"/>
                </a:lnTo>
                <a:lnTo>
                  <a:pt x="58" y="56"/>
                </a:lnTo>
                <a:lnTo>
                  <a:pt x="79" y="89"/>
                </a:lnTo>
                <a:lnTo>
                  <a:pt x="79" y="94"/>
                </a:lnTo>
                <a:cubicBezTo>
                  <a:pt x="79" y="95"/>
                  <a:pt x="76" y="94"/>
                  <a:pt x="76" y="94"/>
                </a:cubicBezTo>
                <a:close/>
                <a:moveTo>
                  <a:pt x="67" y="94"/>
                </a:moveTo>
                <a:lnTo>
                  <a:pt x="52" y="69"/>
                </a:lnTo>
                <a:lnTo>
                  <a:pt x="21" y="69"/>
                </a:lnTo>
                <a:lnTo>
                  <a:pt x="18" y="66"/>
                </a:lnTo>
                <a:lnTo>
                  <a:pt x="53" y="66"/>
                </a:lnTo>
                <a:lnTo>
                  <a:pt x="71" y="94"/>
                </a:lnTo>
                <a:cubicBezTo>
                  <a:pt x="70" y="94"/>
                  <a:pt x="69" y="94"/>
                  <a:pt x="67" y="94"/>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lIns="79727" tIns="39863" rIns="79727" bIns="39863"/>
          <a:lstStyle/>
          <a:p>
            <a:pPr>
              <a:spcBef>
                <a:spcPct val="0"/>
              </a:spcBef>
            </a:pPr>
            <a:endParaRPr lang="ru-RU" sz="1700">
              <a:solidFill>
                <a:prstClr val="black"/>
              </a:solidFill>
              <a:latin typeface="Arial" charset="0"/>
            </a:endParaRPr>
          </a:p>
        </p:txBody>
      </p:sp>
      <p:sp>
        <p:nvSpPr>
          <p:cNvPr id="24" name="Text Box 4"/>
          <p:cNvSpPr txBox="1">
            <a:spLocks noChangeArrowheads="1"/>
          </p:cNvSpPr>
          <p:nvPr/>
        </p:nvSpPr>
        <p:spPr bwMode="auto">
          <a:xfrm>
            <a:off x="3955710" y="6348431"/>
            <a:ext cx="5132752" cy="326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9727" tIns="39863" rIns="79727" bIns="39863">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algn="ctr">
              <a:spcBef>
                <a:spcPts val="0"/>
              </a:spcBef>
            </a:pPr>
            <a:r>
              <a:rPr lang="en-US" sz="1600" dirty="0" smtClean="0">
                <a:solidFill>
                  <a:srgbClr val="C00000"/>
                </a:solidFill>
              </a:rPr>
              <a:t>BEP and SR parameters for incoming experiments  </a:t>
            </a:r>
            <a:endParaRPr lang="ru-RU" sz="1600" dirty="0">
              <a:solidFill>
                <a:srgbClr val="C00000"/>
              </a:solidFill>
            </a:endParaRPr>
          </a:p>
        </p:txBody>
      </p:sp>
      <p:sp>
        <p:nvSpPr>
          <p:cNvPr id="27" name="Text Box 4"/>
          <p:cNvSpPr txBox="1">
            <a:spLocks noChangeArrowheads="1"/>
          </p:cNvSpPr>
          <p:nvPr/>
        </p:nvSpPr>
        <p:spPr bwMode="auto">
          <a:xfrm>
            <a:off x="96172" y="4806660"/>
            <a:ext cx="3950164" cy="1557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9727" tIns="39863" rIns="79727" bIns="39863">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algn="ctr">
              <a:spcBef>
                <a:spcPts val="0"/>
              </a:spcBef>
            </a:pPr>
            <a:r>
              <a:rPr lang="en-US" sz="1600" dirty="0" smtClean="0">
                <a:solidFill>
                  <a:srgbClr val="C00000"/>
                </a:solidFill>
              </a:rPr>
              <a:t>SR Beam Line and Experimental set-up is ready for commissioning</a:t>
            </a:r>
          </a:p>
          <a:p>
            <a:pPr algn="just">
              <a:spcBef>
                <a:spcPts val="0"/>
              </a:spcBef>
            </a:pPr>
            <a:r>
              <a:rPr lang="en-US" sz="1600" dirty="0" smtClean="0">
                <a:solidFill>
                  <a:srgbClr val="C00000"/>
                </a:solidFill>
              </a:rPr>
              <a:t>Planning:</a:t>
            </a:r>
          </a:p>
          <a:p>
            <a:pPr marL="285750" indent="-285750" algn="just">
              <a:spcBef>
                <a:spcPts val="0"/>
              </a:spcBef>
              <a:buFontTx/>
              <a:buChar char="-"/>
            </a:pPr>
            <a:r>
              <a:rPr lang="en-US" sz="1600" dirty="0" smtClean="0">
                <a:solidFill>
                  <a:srgbClr val="C00000"/>
                </a:solidFill>
              </a:rPr>
              <a:t>Experiments at RT: 01.2018 – 04.2018</a:t>
            </a:r>
          </a:p>
          <a:p>
            <a:pPr marL="285750" indent="-285750" algn="just">
              <a:spcBef>
                <a:spcPts val="0"/>
              </a:spcBef>
              <a:buFontTx/>
              <a:buChar char="-"/>
            </a:pPr>
            <a:r>
              <a:rPr lang="en-US" sz="1600" dirty="0" smtClean="0">
                <a:solidFill>
                  <a:srgbClr val="C00000"/>
                </a:solidFill>
              </a:rPr>
              <a:t>Experiments at cryogenic temperature:</a:t>
            </a:r>
          </a:p>
          <a:p>
            <a:pPr algn="just">
              <a:spcBef>
                <a:spcPts val="0"/>
              </a:spcBef>
            </a:pPr>
            <a:r>
              <a:rPr lang="en-US" sz="1600" dirty="0">
                <a:solidFill>
                  <a:srgbClr val="C00000"/>
                </a:solidFill>
              </a:rPr>
              <a:t>	</a:t>
            </a:r>
            <a:r>
              <a:rPr lang="en-US" sz="1600" dirty="0" smtClean="0">
                <a:solidFill>
                  <a:srgbClr val="C00000"/>
                </a:solidFill>
              </a:rPr>
              <a:t>autumn 2018 </a:t>
            </a:r>
            <a:endParaRPr lang="ru-RU" sz="1600" dirty="0">
              <a:solidFill>
                <a:srgbClr val="C00000"/>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285448661"/>
              </p:ext>
            </p:extLst>
          </p:nvPr>
        </p:nvGraphicFramePr>
        <p:xfrm>
          <a:off x="3971725" y="4629939"/>
          <a:ext cx="4844415" cy="1722829"/>
        </p:xfrm>
        <a:graphic>
          <a:graphicData uri="http://schemas.openxmlformats.org/drawingml/2006/table">
            <a:tbl>
              <a:tblPr firstRow="1" firstCol="1" bandRow="1">
                <a:tableStyleId>{5C22544A-7EE6-4342-B048-85BDC9FD1C3A}</a:tableStyleId>
              </a:tblPr>
              <a:tblGrid>
                <a:gridCol w="2430780"/>
                <a:gridCol w="812800"/>
                <a:gridCol w="742315"/>
                <a:gridCol w="858520"/>
              </a:tblGrid>
              <a:tr h="215900">
                <a:tc>
                  <a:txBody>
                    <a:bodyPr/>
                    <a:lstStyle/>
                    <a:p>
                      <a:pPr algn="ctr">
                        <a:lnSpc>
                          <a:spcPct val="115000"/>
                        </a:lnSpc>
                        <a:spcAft>
                          <a:spcPts val="0"/>
                        </a:spcAft>
                      </a:pPr>
                      <a:r>
                        <a:rPr lang="en-US" sz="1200" dirty="0">
                          <a:effectLst/>
                        </a:rPr>
                        <a:t>Parameter</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a:effectLst/>
                        </a:rPr>
                        <a:t>min</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nominal</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max</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15000"/>
                        </a:lnSpc>
                        <a:spcAft>
                          <a:spcPts val="0"/>
                        </a:spcAft>
                      </a:pPr>
                      <a:r>
                        <a:rPr lang="en-US" sz="1200">
                          <a:effectLst/>
                        </a:rPr>
                        <a:t>E [MeV]</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200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300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900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5057">
                <a:tc>
                  <a:txBody>
                    <a:bodyPr/>
                    <a:lstStyle/>
                    <a:p>
                      <a:pPr algn="ctr">
                        <a:lnSpc>
                          <a:spcPct val="115000"/>
                        </a:lnSpc>
                        <a:spcAft>
                          <a:spcPts val="0"/>
                        </a:spcAft>
                      </a:pPr>
                      <a:r>
                        <a:rPr lang="en-US" sz="1200" dirty="0">
                          <a:effectLst/>
                        </a:rPr>
                        <a:t>Beam current [A]</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0.5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a:effectLst/>
                        </a:rPr>
                        <a:t>0.5</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0.5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15000"/>
                        </a:lnSpc>
                        <a:spcAft>
                          <a:spcPts val="0"/>
                        </a:spcAft>
                      </a:pPr>
                      <a:r>
                        <a:rPr lang="en-US" sz="1200">
                          <a:effectLst/>
                        </a:rPr>
                        <a:t>Banding magnet radii [mm]</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3">
                  <a:txBody>
                    <a:bodyPr/>
                    <a:lstStyle/>
                    <a:p>
                      <a:pPr algn="ctr">
                        <a:lnSpc>
                          <a:spcPct val="115000"/>
                        </a:lnSpc>
                        <a:spcAft>
                          <a:spcPts val="0"/>
                        </a:spcAft>
                      </a:pPr>
                      <a:r>
                        <a:rPr lang="en-US" sz="1200">
                          <a:effectLst/>
                        </a:rPr>
                        <a:t>1280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ru-RU"/>
                    </a:p>
                  </a:txBody>
                  <a:tcPr/>
                </a:tc>
                <a:tc hMerge="1">
                  <a:txBody>
                    <a:bodyPr/>
                    <a:lstStyle/>
                    <a:p>
                      <a:endParaRPr lang="ru-RU"/>
                    </a:p>
                  </a:txBody>
                  <a:tcPr/>
                </a:tc>
              </a:tr>
              <a:tr h="0">
                <a:tc>
                  <a:txBody>
                    <a:bodyPr/>
                    <a:lstStyle/>
                    <a:p>
                      <a:pPr algn="ctr">
                        <a:lnSpc>
                          <a:spcPct val="115000"/>
                        </a:lnSpc>
                        <a:spcAft>
                          <a:spcPts val="0"/>
                        </a:spcAft>
                      </a:pPr>
                      <a:r>
                        <a:rPr lang="en-US" sz="1200">
                          <a:effectLst/>
                        </a:rPr>
                        <a:t>SR critical energy [eV]</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14</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47</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1260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15000"/>
                        </a:lnSpc>
                        <a:spcAft>
                          <a:spcPts val="0"/>
                        </a:spcAft>
                      </a:pPr>
                      <a:r>
                        <a:rPr lang="en-US" sz="1200">
                          <a:effectLst/>
                        </a:rPr>
                        <a:t>SR flux [ph/mrad/s]</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1.1E15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1.8E16</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5.6E16</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15000"/>
                        </a:lnSpc>
                        <a:spcAft>
                          <a:spcPts val="0"/>
                        </a:spcAft>
                      </a:pPr>
                      <a:r>
                        <a:rPr lang="en-US" sz="1200">
                          <a:effectLst/>
                        </a:rPr>
                        <a:t>SR power [W/mrad]</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0.009</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0.045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3.6</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15000"/>
                        </a:lnSpc>
                        <a:spcAft>
                          <a:spcPts val="0"/>
                        </a:spcAft>
                      </a:pPr>
                      <a:r>
                        <a:rPr lang="en-US" sz="1200">
                          <a:effectLst/>
                        </a:rPr>
                        <a:t>SR vertical divergence [mrad] at Ec</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ru-RU" sz="1200">
                          <a:effectLst/>
                        </a:rPr>
                        <a:t>2</a:t>
                      </a:r>
                      <a:r>
                        <a:rPr lang="en-US" sz="1200">
                          <a:effectLst/>
                        </a:rPr>
                        <a:t>.</a:t>
                      </a:r>
                      <a:r>
                        <a:rPr lang="ru-RU" sz="1200">
                          <a:effectLst/>
                        </a:rPr>
                        <a:t>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1.7</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a:effectLst/>
                        </a:rPr>
                        <a:t>0.56</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pic>
        <p:nvPicPr>
          <p:cNvPr id="21" name="Picture 2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804" y="41253"/>
            <a:ext cx="563755" cy="563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Номер слайда 4"/>
          <p:cNvSpPr>
            <a:spLocks noGrp="1"/>
          </p:cNvSpPr>
          <p:nvPr>
            <p:ph type="sldNum" sz="quarter" idx="12"/>
          </p:nvPr>
        </p:nvSpPr>
        <p:spPr/>
        <p:txBody>
          <a:bodyPr/>
          <a:lstStyle/>
          <a:p>
            <a:fld id="{7393162D-8679-4CDD-AA25-1419BBAB4693}" type="slidenum">
              <a:rPr lang="ru-RU" smtClean="0">
                <a:solidFill>
                  <a:prstClr val="black">
                    <a:tint val="75000"/>
                  </a:prstClr>
                </a:solidFill>
              </a:rPr>
              <a:pPr/>
              <a:t>6</a:t>
            </a:fld>
            <a:endParaRPr lang="ru-RU">
              <a:solidFill>
                <a:prstClr val="black">
                  <a:tint val="75000"/>
                </a:prstClr>
              </a:solidFill>
            </a:endParaRPr>
          </a:p>
        </p:txBody>
      </p:sp>
      <p:pic>
        <p:nvPicPr>
          <p:cNvPr id="22" name="Рисунок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9213" y="1964525"/>
            <a:ext cx="3553884" cy="2665413"/>
          </a:xfrm>
          <a:prstGeom prst="rect">
            <a:avLst/>
          </a:prstGeom>
        </p:spPr>
      </p:pic>
      <p:cxnSp>
        <p:nvCxnSpPr>
          <p:cNvPr id="19" name="Прямая со стрелкой 18"/>
          <p:cNvCxnSpPr/>
          <p:nvPr/>
        </p:nvCxnSpPr>
        <p:spPr>
          <a:xfrm flipH="1">
            <a:off x="2915816" y="2824337"/>
            <a:ext cx="1394187" cy="576441"/>
          </a:xfrm>
          <a:prstGeom prst="straightConnector1">
            <a:avLst/>
          </a:prstGeom>
          <a:ln w="920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86094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4658" name="Rectangle 87"/>
          <p:cNvSpPr>
            <a:spLocks noChangeArrowheads="1"/>
          </p:cNvSpPr>
          <p:nvPr/>
        </p:nvSpPr>
        <p:spPr bwMode="auto">
          <a:xfrm>
            <a:off x="8608529" y="332656"/>
            <a:ext cx="8543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872009">
              <a:spcBef>
                <a:spcPct val="0"/>
              </a:spcBef>
            </a:pPr>
            <a:r>
              <a:rPr lang="en-US" sz="1200" dirty="0">
                <a:solidFill>
                  <a:srgbClr val="000000"/>
                </a:solidFill>
                <a:latin typeface="Arial" charset="0"/>
              </a:rPr>
              <a:t>BINP</a:t>
            </a:r>
            <a:endParaRPr lang="ru-RU" sz="1200" dirty="0">
              <a:solidFill>
                <a:srgbClr val="000000"/>
              </a:solidFill>
              <a:latin typeface="Arial" charset="0"/>
            </a:endParaRPr>
          </a:p>
          <a:p>
            <a:pPr defTabSz="872009">
              <a:spcBef>
                <a:spcPct val="0"/>
              </a:spcBef>
            </a:pPr>
            <a:endParaRPr lang="ru-RU" sz="1200" dirty="0">
              <a:solidFill>
                <a:srgbClr val="000000"/>
              </a:solidFill>
              <a:latin typeface="Arial" charset="0"/>
            </a:endParaRPr>
          </a:p>
        </p:txBody>
      </p:sp>
      <p:sp>
        <p:nvSpPr>
          <p:cNvPr id="1094659" name="Freeform 92"/>
          <p:cNvSpPr>
            <a:spLocks noEditPoints="1"/>
          </p:cNvSpPr>
          <p:nvPr/>
        </p:nvSpPr>
        <p:spPr bwMode="auto">
          <a:xfrm>
            <a:off x="7970857" y="0"/>
            <a:ext cx="637672" cy="820714"/>
          </a:xfrm>
          <a:custGeom>
            <a:avLst/>
            <a:gdLst>
              <a:gd name="T0" fmla="*/ 333375 w 79"/>
              <a:gd name="T1" fmla="*/ 504825 h 95"/>
              <a:gd name="T2" fmla="*/ 38100 w 79"/>
              <a:gd name="T3" fmla="*/ 285750 h 95"/>
              <a:gd name="T4" fmla="*/ 314325 w 79"/>
              <a:gd name="T5" fmla="*/ 428625 h 95"/>
              <a:gd name="T6" fmla="*/ 285750 w 79"/>
              <a:gd name="T7" fmla="*/ 323850 h 95"/>
              <a:gd name="T8" fmla="*/ 352425 w 79"/>
              <a:gd name="T9" fmla="*/ 400050 h 95"/>
              <a:gd name="T10" fmla="*/ 371475 w 79"/>
              <a:gd name="T11" fmla="*/ 0 h 95"/>
              <a:gd name="T12" fmla="*/ 409575 w 79"/>
              <a:gd name="T13" fmla="*/ 390525 h 95"/>
              <a:gd name="T14" fmla="*/ 523875 w 79"/>
              <a:gd name="T15" fmla="*/ 238125 h 95"/>
              <a:gd name="T16" fmla="*/ 447675 w 79"/>
              <a:gd name="T17" fmla="*/ 419100 h 95"/>
              <a:gd name="T18" fmla="*/ 695325 w 79"/>
              <a:gd name="T19" fmla="*/ 257175 h 95"/>
              <a:gd name="T20" fmla="*/ 428625 w 79"/>
              <a:gd name="T21" fmla="*/ 504825 h 95"/>
              <a:gd name="T22" fmla="*/ 333375 w 79"/>
              <a:gd name="T23" fmla="*/ 504825 h 95"/>
              <a:gd name="T24" fmla="*/ 752475 w 79"/>
              <a:gd name="T25" fmla="*/ 800100 h 95"/>
              <a:gd name="T26" fmla="*/ 590550 w 79"/>
              <a:gd name="T27" fmla="*/ 542925 h 95"/>
              <a:gd name="T28" fmla="*/ 628650 w 79"/>
              <a:gd name="T29" fmla="*/ 542925 h 95"/>
              <a:gd name="T30" fmla="*/ 752475 w 79"/>
              <a:gd name="T31" fmla="*/ 742950 h 95"/>
              <a:gd name="T32" fmla="*/ 752475 w 79"/>
              <a:gd name="T33" fmla="*/ 800100 h 95"/>
              <a:gd name="T34" fmla="*/ 723900 w 79"/>
              <a:gd name="T35" fmla="*/ 895350 h 95"/>
              <a:gd name="T36" fmla="*/ 523875 w 79"/>
              <a:gd name="T37" fmla="*/ 590550 h 95"/>
              <a:gd name="T38" fmla="*/ 161925 w 79"/>
              <a:gd name="T39" fmla="*/ 590550 h 95"/>
              <a:gd name="T40" fmla="*/ 0 w 79"/>
              <a:gd name="T41" fmla="*/ 333375 h 95"/>
              <a:gd name="T42" fmla="*/ 28575 w 79"/>
              <a:gd name="T43" fmla="*/ 333375 h 95"/>
              <a:gd name="T44" fmla="*/ 200025 w 79"/>
              <a:gd name="T45" fmla="*/ 533400 h 95"/>
              <a:gd name="T46" fmla="*/ 552450 w 79"/>
              <a:gd name="T47" fmla="*/ 533400 h 95"/>
              <a:gd name="T48" fmla="*/ 752475 w 79"/>
              <a:gd name="T49" fmla="*/ 847725 h 95"/>
              <a:gd name="T50" fmla="*/ 752475 w 79"/>
              <a:gd name="T51" fmla="*/ 895350 h 95"/>
              <a:gd name="T52" fmla="*/ 723900 w 79"/>
              <a:gd name="T53" fmla="*/ 895350 h 95"/>
              <a:gd name="T54" fmla="*/ 638175 w 79"/>
              <a:gd name="T55" fmla="*/ 895350 h 95"/>
              <a:gd name="T56" fmla="*/ 495300 w 79"/>
              <a:gd name="T57" fmla="*/ 657225 h 95"/>
              <a:gd name="T58" fmla="*/ 200025 w 79"/>
              <a:gd name="T59" fmla="*/ 657225 h 95"/>
              <a:gd name="T60" fmla="*/ 171450 w 79"/>
              <a:gd name="T61" fmla="*/ 628650 h 95"/>
              <a:gd name="T62" fmla="*/ 504825 w 79"/>
              <a:gd name="T63" fmla="*/ 628650 h 95"/>
              <a:gd name="T64" fmla="*/ 676275 w 79"/>
              <a:gd name="T65" fmla="*/ 895350 h 95"/>
              <a:gd name="T66" fmla="*/ 638175 w 79"/>
              <a:gd name="T67" fmla="*/ 895350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9"/>
              <a:gd name="T103" fmla="*/ 0 h 95"/>
              <a:gd name="T104" fmla="*/ 79 w 79"/>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9" h="95">
                <a:moveTo>
                  <a:pt x="35" y="53"/>
                </a:moveTo>
                <a:lnTo>
                  <a:pt x="4" y="30"/>
                </a:lnTo>
                <a:lnTo>
                  <a:pt x="33" y="45"/>
                </a:lnTo>
                <a:lnTo>
                  <a:pt x="30" y="34"/>
                </a:lnTo>
                <a:lnTo>
                  <a:pt x="37" y="42"/>
                </a:lnTo>
                <a:lnTo>
                  <a:pt x="39" y="0"/>
                </a:lnTo>
                <a:lnTo>
                  <a:pt x="43" y="41"/>
                </a:lnTo>
                <a:lnTo>
                  <a:pt x="55" y="25"/>
                </a:lnTo>
                <a:lnTo>
                  <a:pt x="47" y="44"/>
                </a:lnTo>
                <a:lnTo>
                  <a:pt x="73" y="27"/>
                </a:lnTo>
                <a:lnTo>
                  <a:pt x="45" y="53"/>
                </a:lnTo>
                <a:cubicBezTo>
                  <a:pt x="42" y="53"/>
                  <a:pt x="38" y="53"/>
                  <a:pt x="35" y="53"/>
                </a:cubicBezTo>
                <a:close/>
                <a:moveTo>
                  <a:pt x="79" y="84"/>
                </a:moveTo>
                <a:lnTo>
                  <a:pt x="62" y="57"/>
                </a:lnTo>
                <a:lnTo>
                  <a:pt x="66" y="57"/>
                </a:lnTo>
                <a:lnTo>
                  <a:pt x="79" y="78"/>
                </a:lnTo>
                <a:lnTo>
                  <a:pt x="79" y="84"/>
                </a:lnTo>
                <a:close/>
                <a:moveTo>
                  <a:pt x="76" y="94"/>
                </a:moveTo>
                <a:lnTo>
                  <a:pt x="55" y="62"/>
                </a:lnTo>
                <a:lnTo>
                  <a:pt x="17" y="62"/>
                </a:lnTo>
                <a:lnTo>
                  <a:pt x="0" y="35"/>
                </a:lnTo>
                <a:lnTo>
                  <a:pt x="3" y="35"/>
                </a:lnTo>
                <a:lnTo>
                  <a:pt x="21" y="56"/>
                </a:lnTo>
                <a:lnTo>
                  <a:pt x="58" y="56"/>
                </a:lnTo>
                <a:lnTo>
                  <a:pt x="79" y="89"/>
                </a:lnTo>
                <a:lnTo>
                  <a:pt x="79" y="94"/>
                </a:lnTo>
                <a:cubicBezTo>
                  <a:pt x="79" y="95"/>
                  <a:pt x="76" y="94"/>
                  <a:pt x="76" y="94"/>
                </a:cubicBezTo>
                <a:close/>
                <a:moveTo>
                  <a:pt x="67" y="94"/>
                </a:moveTo>
                <a:lnTo>
                  <a:pt x="52" y="69"/>
                </a:lnTo>
                <a:lnTo>
                  <a:pt x="21" y="69"/>
                </a:lnTo>
                <a:lnTo>
                  <a:pt x="18" y="66"/>
                </a:lnTo>
                <a:lnTo>
                  <a:pt x="53" y="66"/>
                </a:lnTo>
                <a:lnTo>
                  <a:pt x="71" y="94"/>
                </a:lnTo>
                <a:cubicBezTo>
                  <a:pt x="70" y="94"/>
                  <a:pt x="69" y="94"/>
                  <a:pt x="67" y="94"/>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lIns="79727" tIns="39863" rIns="79727" bIns="39863"/>
          <a:lstStyle/>
          <a:p>
            <a:pPr>
              <a:spcBef>
                <a:spcPct val="0"/>
              </a:spcBef>
            </a:pPr>
            <a:endParaRPr lang="ru-RU" sz="1700">
              <a:solidFill>
                <a:prstClr val="black"/>
              </a:solidFill>
              <a:latin typeface="Arial" charset="0"/>
            </a:endParaRPr>
          </a:p>
        </p:txBody>
      </p:sp>
      <p:pic>
        <p:nvPicPr>
          <p:cNvPr id="7" name="Рисунок 6"/>
          <p:cNvPicPr>
            <a:picLocks noChangeAspect="1"/>
          </p:cNvPicPr>
          <p:nvPr/>
        </p:nvPicPr>
        <p:blipFill>
          <a:blip r:embed="rId2"/>
          <a:stretch>
            <a:fillRect/>
          </a:stretch>
        </p:blipFill>
        <p:spPr>
          <a:xfrm>
            <a:off x="403017" y="2873470"/>
            <a:ext cx="4075127" cy="3267183"/>
          </a:xfrm>
          <a:prstGeom prst="rect">
            <a:avLst/>
          </a:prstGeom>
        </p:spPr>
      </p:pic>
      <p:sp>
        <p:nvSpPr>
          <p:cNvPr id="10" name="Text Box 4"/>
          <p:cNvSpPr txBox="1">
            <a:spLocks noChangeArrowheads="1"/>
          </p:cNvSpPr>
          <p:nvPr/>
        </p:nvSpPr>
        <p:spPr bwMode="auto">
          <a:xfrm>
            <a:off x="56838" y="6140653"/>
            <a:ext cx="4392488" cy="5729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9727" tIns="39863" rIns="79727" bIns="39863">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algn="ctr">
              <a:spcBef>
                <a:spcPts val="0"/>
              </a:spcBef>
            </a:pPr>
            <a:r>
              <a:rPr lang="en-US" sz="1600" dirty="0" smtClean="0">
                <a:solidFill>
                  <a:srgbClr val="C00000"/>
                </a:solidFill>
              </a:rPr>
              <a:t>The experimental set-up is installing </a:t>
            </a:r>
          </a:p>
          <a:p>
            <a:pPr algn="ctr">
              <a:spcBef>
                <a:spcPts val="0"/>
              </a:spcBef>
            </a:pPr>
            <a:r>
              <a:rPr lang="en-US" sz="1600" dirty="0" smtClean="0">
                <a:solidFill>
                  <a:srgbClr val="C00000"/>
                </a:solidFill>
              </a:rPr>
              <a:t>on BEP SR beam line at </a:t>
            </a:r>
            <a:r>
              <a:rPr lang="en-US" sz="1600" dirty="0">
                <a:solidFill>
                  <a:srgbClr val="C00000"/>
                </a:solidFill>
              </a:rPr>
              <a:t>BINP </a:t>
            </a:r>
            <a:endParaRPr lang="ru-RU" sz="1600" dirty="0">
              <a:solidFill>
                <a:srgbClr val="C00000"/>
              </a:solidFill>
            </a:endParaRPr>
          </a:p>
        </p:txBody>
      </p:sp>
      <p:sp>
        <p:nvSpPr>
          <p:cNvPr id="11" name="Text Box 4"/>
          <p:cNvSpPr txBox="1">
            <a:spLocks noChangeArrowheads="1"/>
          </p:cNvSpPr>
          <p:nvPr/>
        </p:nvSpPr>
        <p:spPr bwMode="auto">
          <a:xfrm>
            <a:off x="229672" y="949811"/>
            <a:ext cx="8496944" cy="1804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9727" tIns="39863" rIns="79727" bIns="39863">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algn="just" defTabSz="720000">
              <a:spcBef>
                <a:spcPts val="0"/>
              </a:spcBef>
            </a:pPr>
            <a:r>
              <a:rPr lang="en-US" sz="1600" dirty="0">
                <a:solidFill>
                  <a:srgbClr val="C00000"/>
                </a:solidFill>
              </a:rPr>
              <a:t>	</a:t>
            </a:r>
            <a:r>
              <a:rPr lang="en-US" sz="1600" dirty="0" smtClean="0">
                <a:solidFill>
                  <a:schemeClr val="tx2"/>
                </a:solidFill>
              </a:rPr>
              <a:t>In </a:t>
            </a:r>
            <a:r>
              <a:rPr lang="en-US" sz="1600" dirty="0">
                <a:solidFill>
                  <a:schemeClr val="tx2"/>
                </a:solidFill>
              </a:rPr>
              <a:t>the framework of the HL-LHC project, the vacuum performance of new surface material needs to be studied in details. In particular, amorphous carbon (a-C) coating is proposed as an anti-</a:t>
            </a:r>
            <a:r>
              <a:rPr lang="en-US" sz="1600" dirty="0" err="1">
                <a:solidFill>
                  <a:schemeClr val="tx2"/>
                </a:solidFill>
              </a:rPr>
              <a:t>multipactor</a:t>
            </a:r>
            <a:r>
              <a:rPr lang="en-US" sz="1600" dirty="0">
                <a:solidFill>
                  <a:schemeClr val="tx2"/>
                </a:solidFill>
              </a:rPr>
              <a:t> surface with the objective to minimize the heat load deposed on the shielded beam screen and the background to the experiment due to proton scattering onto the residual gas. Since the protons in the HL-LHC Inner Triplets generates SR with ~ 10 eV critical energy and ~ 10</a:t>
            </a:r>
            <a:r>
              <a:rPr lang="en-US" sz="1600" baseline="30000" dirty="0">
                <a:solidFill>
                  <a:schemeClr val="tx2"/>
                </a:solidFill>
              </a:rPr>
              <a:t>16</a:t>
            </a:r>
            <a:r>
              <a:rPr lang="en-US" sz="1600" dirty="0">
                <a:solidFill>
                  <a:schemeClr val="tx2"/>
                </a:solidFill>
              </a:rPr>
              <a:t> </a:t>
            </a:r>
            <a:r>
              <a:rPr lang="en-US" sz="1600" dirty="0" err="1">
                <a:solidFill>
                  <a:schemeClr val="tx2"/>
                </a:solidFill>
              </a:rPr>
              <a:t>ph</a:t>
            </a:r>
            <a:r>
              <a:rPr lang="en-US" sz="1600" dirty="0">
                <a:solidFill>
                  <a:schemeClr val="tx2"/>
                </a:solidFill>
              </a:rPr>
              <a:t>/m/s flux, it is therefore of great importance to study the impact of such photons on a-C coating held at room and cryogenic temperature and compare the results against present LHC material.</a:t>
            </a:r>
            <a:endParaRPr lang="ru-RU" sz="1600" dirty="0">
              <a:solidFill>
                <a:schemeClr val="tx2"/>
              </a:solidFill>
            </a:endParaRPr>
          </a:p>
        </p:txBody>
      </p:sp>
      <p:sp>
        <p:nvSpPr>
          <p:cNvPr id="13" name="Text Box 4"/>
          <p:cNvSpPr txBox="1">
            <a:spLocks noChangeArrowheads="1"/>
          </p:cNvSpPr>
          <p:nvPr/>
        </p:nvSpPr>
        <p:spPr bwMode="auto">
          <a:xfrm>
            <a:off x="-9836" y="285706"/>
            <a:ext cx="8352928" cy="388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9727" tIns="39863" rIns="79727" bIns="39863">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lvl="0" algn="ctr" defTabSz="914400">
              <a:spcBef>
                <a:spcPts val="0"/>
              </a:spcBef>
            </a:pPr>
            <a:r>
              <a:rPr lang="en-US" sz="2000" b="1" dirty="0">
                <a:solidFill>
                  <a:srgbClr val="C00000"/>
                </a:solidFill>
                <a:latin typeface="Calibri"/>
              </a:rPr>
              <a:t>Collaboration R&amp;D CERN – BINP (Addendum P110/A2)</a:t>
            </a:r>
          </a:p>
        </p:txBody>
      </p:sp>
      <p:pic>
        <p:nvPicPr>
          <p:cNvPr id="12" name="Picture 2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804" y="41253"/>
            <a:ext cx="563755" cy="563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Рисунок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78766" y="2997846"/>
            <a:ext cx="4556916" cy="3417687"/>
          </a:xfrm>
          <a:prstGeom prst="rect">
            <a:avLst/>
          </a:prstGeom>
        </p:spPr>
      </p:pic>
    </p:spTree>
    <p:extLst>
      <p:ext uri="{BB962C8B-B14F-4D97-AF65-F5344CB8AC3E}">
        <p14:creationId xmlns:p14="http://schemas.microsoft.com/office/powerpoint/2010/main" val="24753401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4658" name="Rectangle 87"/>
          <p:cNvSpPr>
            <a:spLocks noChangeArrowheads="1"/>
          </p:cNvSpPr>
          <p:nvPr/>
        </p:nvSpPr>
        <p:spPr bwMode="auto">
          <a:xfrm>
            <a:off x="8608529" y="332656"/>
            <a:ext cx="8543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872009">
              <a:spcBef>
                <a:spcPct val="0"/>
              </a:spcBef>
            </a:pPr>
            <a:r>
              <a:rPr lang="en-US" sz="1200" dirty="0">
                <a:solidFill>
                  <a:srgbClr val="000000"/>
                </a:solidFill>
                <a:latin typeface="Arial" charset="0"/>
              </a:rPr>
              <a:t>BINP</a:t>
            </a:r>
            <a:endParaRPr lang="ru-RU" sz="1200" dirty="0">
              <a:solidFill>
                <a:srgbClr val="000000"/>
              </a:solidFill>
              <a:latin typeface="Arial" charset="0"/>
            </a:endParaRPr>
          </a:p>
          <a:p>
            <a:pPr defTabSz="872009">
              <a:spcBef>
                <a:spcPct val="0"/>
              </a:spcBef>
            </a:pPr>
            <a:endParaRPr lang="ru-RU" sz="1200" dirty="0">
              <a:solidFill>
                <a:srgbClr val="000000"/>
              </a:solidFill>
              <a:latin typeface="Arial" charset="0"/>
            </a:endParaRPr>
          </a:p>
        </p:txBody>
      </p:sp>
      <p:sp>
        <p:nvSpPr>
          <p:cNvPr id="10" name="Text Box 4"/>
          <p:cNvSpPr txBox="1">
            <a:spLocks noChangeArrowheads="1"/>
          </p:cNvSpPr>
          <p:nvPr/>
        </p:nvSpPr>
        <p:spPr bwMode="auto">
          <a:xfrm>
            <a:off x="211809" y="1050815"/>
            <a:ext cx="4363514" cy="5158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9727" tIns="39863" rIns="79727" bIns="39863">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algn="just">
              <a:spcBef>
                <a:spcPts val="0"/>
              </a:spcBef>
            </a:pPr>
            <a:r>
              <a:rPr lang="en-US" sz="1500" dirty="0">
                <a:solidFill>
                  <a:srgbClr val="7030A0"/>
                </a:solidFill>
              </a:rPr>
              <a:t>- quantitative photon stimulated gas desorption by a calibrated residual gas analyzer (RGA);</a:t>
            </a:r>
          </a:p>
          <a:p>
            <a:pPr algn="just">
              <a:spcBef>
                <a:spcPts val="0"/>
              </a:spcBef>
            </a:pPr>
            <a:r>
              <a:rPr lang="en-US" sz="1500" dirty="0">
                <a:solidFill>
                  <a:srgbClr val="7030A0"/>
                </a:solidFill>
              </a:rPr>
              <a:t>- photo-electron yield; </a:t>
            </a:r>
            <a:r>
              <a:rPr lang="en-US" sz="1500" dirty="0">
                <a:solidFill>
                  <a:srgbClr val="C00000"/>
                </a:solidFill>
              </a:rPr>
              <a:t>forward reflectivity in SR power and photon flux units</a:t>
            </a:r>
            <a:r>
              <a:rPr lang="en-US" sz="1500" dirty="0">
                <a:solidFill>
                  <a:srgbClr val="7030A0"/>
                </a:solidFill>
              </a:rPr>
              <a:t>; azimuthal distribution of photoelectrons and azimuthal distribution of diffusely scattered photons. </a:t>
            </a:r>
          </a:p>
          <a:p>
            <a:pPr algn="just">
              <a:spcBef>
                <a:spcPts val="0"/>
              </a:spcBef>
            </a:pPr>
            <a:r>
              <a:rPr lang="en-US" sz="1500" dirty="0">
                <a:solidFill>
                  <a:srgbClr val="7030A0"/>
                </a:solidFill>
              </a:rPr>
              <a:t>These measurements will be done for two CERN supplied samples: uncoated and a-C coated OFE-Cu tubes. </a:t>
            </a:r>
          </a:p>
          <a:p>
            <a:pPr algn="just">
              <a:spcBef>
                <a:spcPts val="0"/>
              </a:spcBef>
            </a:pPr>
            <a:r>
              <a:rPr lang="en-US" sz="1500" dirty="0">
                <a:solidFill>
                  <a:srgbClr val="7030A0"/>
                </a:solidFill>
              </a:rPr>
              <a:t>The experimental program and system parameters will be the same for both samples and consist of:</a:t>
            </a:r>
          </a:p>
          <a:p>
            <a:pPr algn="just">
              <a:spcBef>
                <a:spcPts val="0"/>
              </a:spcBef>
            </a:pPr>
            <a:r>
              <a:rPr lang="en-US" sz="1500" dirty="0">
                <a:solidFill>
                  <a:srgbClr val="7030A0"/>
                </a:solidFill>
              </a:rPr>
              <a:t>- an accumulated photon dose &gt; 10</a:t>
            </a:r>
            <a:r>
              <a:rPr lang="en-US" sz="1500" baseline="30000" dirty="0">
                <a:solidFill>
                  <a:srgbClr val="7030A0"/>
                </a:solidFill>
              </a:rPr>
              <a:t>23</a:t>
            </a:r>
            <a:r>
              <a:rPr lang="en-US" sz="1500" dirty="0">
                <a:solidFill>
                  <a:srgbClr val="7030A0"/>
                </a:solidFill>
              </a:rPr>
              <a:t> </a:t>
            </a:r>
            <a:r>
              <a:rPr lang="en-US" sz="1500" dirty="0" err="1">
                <a:solidFill>
                  <a:srgbClr val="7030A0"/>
                </a:solidFill>
              </a:rPr>
              <a:t>ph</a:t>
            </a:r>
            <a:r>
              <a:rPr lang="en-US" sz="1500" dirty="0">
                <a:solidFill>
                  <a:srgbClr val="7030A0"/>
                </a:solidFill>
              </a:rPr>
              <a:t>/m, a SR incident angle of 13 </a:t>
            </a:r>
            <a:r>
              <a:rPr lang="en-US" sz="1500" dirty="0" err="1">
                <a:solidFill>
                  <a:srgbClr val="7030A0"/>
                </a:solidFill>
              </a:rPr>
              <a:t>mrad</a:t>
            </a:r>
            <a:r>
              <a:rPr lang="en-US" sz="1500" dirty="0">
                <a:solidFill>
                  <a:srgbClr val="7030A0"/>
                </a:solidFill>
              </a:rPr>
              <a:t>, a SR critical energy in accumulated photon dose mode </a:t>
            </a:r>
            <a:r>
              <a:rPr lang="en-US" sz="1500" dirty="0" smtClean="0">
                <a:solidFill>
                  <a:srgbClr val="7030A0"/>
                </a:solidFill>
              </a:rPr>
              <a:t>is in </a:t>
            </a:r>
            <a:r>
              <a:rPr lang="en-US" sz="1500" dirty="0">
                <a:solidFill>
                  <a:srgbClr val="7030A0"/>
                </a:solidFill>
              </a:rPr>
              <a:t>the range 40 ÷ 50 eV, a scanning over SR critical energy at 100, 200, 400, 800, 1300, 1700 eV at selected doses of 10</a:t>
            </a:r>
            <a:r>
              <a:rPr lang="en-US" sz="1500" baseline="30000" dirty="0">
                <a:solidFill>
                  <a:srgbClr val="7030A0"/>
                </a:solidFill>
              </a:rPr>
              <a:t>21</a:t>
            </a:r>
            <a:r>
              <a:rPr lang="en-US" sz="1500" dirty="0">
                <a:solidFill>
                  <a:srgbClr val="7030A0"/>
                </a:solidFill>
              </a:rPr>
              <a:t>, 10</a:t>
            </a:r>
            <a:r>
              <a:rPr lang="en-US" sz="1500" baseline="30000" dirty="0">
                <a:solidFill>
                  <a:srgbClr val="7030A0"/>
                </a:solidFill>
              </a:rPr>
              <a:t>22</a:t>
            </a:r>
            <a:r>
              <a:rPr lang="en-US" sz="1500" dirty="0">
                <a:solidFill>
                  <a:srgbClr val="7030A0"/>
                </a:solidFill>
              </a:rPr>
              <a:t>, 10</a:t>
            </a:r>
            <a:r>
              <a:rPr lang="en-US" sz="1500" baseline="30000" dirty="0">
                <a:solidFill>
                  <a:srgbClr val="7030A0"/>
                </a:solidFill>
              </a:rPr>
              <a:t>23</a:t>
            </a:r>
            <a:r>
              <a:rPr lang="en-US" sz="1500" dirty="0">
                <a:solidFill>
                  <a:srgbClr val="7030A0"/>
                </a:solidFill>
              </a:rPr>
              <a:t> </a:t>
            </a:r>
            <a:r>
              <a:rPr lang="en-US" sz="1500" dirty="0" err="1">
                <a:solidFill>
                  <a:srgbClr val="7030A0"/>
                </a:solidFill>
              </a:rPr>
              <a:t>ph</a:t>
            </a:r>
            <a:r>
              <a:rPr lang="en-US" sz="1500" dirty="0">
                <a:solidFill>
                  <a:srgbClr val="7030A0"/>
                </a:solidFill>
              </a:rPr>
              <a:t>/m, a total number of azimuthal collectors of 10.</a:t>
            </a:r>
          </a:p>
          <a:p>
            <a:pPr algn="just">
              <a:spcBef>
                <a:spcPts val="0"/>
              </a:spcBef>
            </a:pPr>
            <a:r>
              <a:rPr lang="en-US" sz="1500" dirty="0" smtClean="0">
                <a:solidFill>
                  <a:srgbClr val="C00000"/>
                </a:solidFill>
              </a:rPr>
              <a:t>BINP </a:t>
            </a:r>
            <a:r>
              <a:rPr lang="en-US" sz="1500" dirty="0">
                <a:solidFill>
                  <a:srgbClr val="C00000"/>
                </a:solidFill>
              </a:rPr>
              <a:t>will </a:t>
            </a:r>
            <a:r>
              <a:rPr lang="en-US" sz="1500" dirty="0" smtClean="0">
                <a:solidFill>
                  <a:srgbClr val="C00000"/>
                </a:solidFill>
              </a:rPr>
              <a:t>repeat the measurements in </a:t>
            </a:r>
            <a:r>
              <a:rPr lang="en-US" sz="1500" dirty="0">
                <a:solidFill>
                  <a:srgbClr val="C00000"/>
                </a:solidFill>
              </a:rPr>
              <a:t>the temperature range 60 ÷ 300 K </a:t>
            </a:r>
            <a:r>
              <a:rPr lang="en-US" sz="1500" dirty="0" smtClean="0">
                <a:solidFill>
                  <a:srgbClr val="C00000"/>
                </a:solidFill>
              </a:rPr>
              <a:t>for </a:t>
            </a:r>
            <a:r>
              <a:rPr lang="en-US" sz="1500" dirty="0">
                <a:solidFill>
                  <a:srgbClr val="C00000"/>
                </a:solidFill>
              </a:rPr>
              <a:t>exchangeable Cu tube samples </a:t>
            </a:r>
          </a:p>
          <a:p>
            <a:pPr algn="just">
              <a:spcBef>
                <a:spcPts val="0"/>
              </a:spcBef>
            </a:pPr>
            <a:r>
              <a:rPr lang="en-US" sz="1500" dirty="0">
                <a:solidFill>
                  <a:srgbClr val="C00000"/>
                </a:solidFill>
              </a:rPr>
              <a:t>perforated with holes  in order to simulate a distributed pumping</a:t>
            </a:r>
            <a:endParaRPr lang="en-US" sz="1500" dirty="0" smtClean="0">
              <a:solidFill>
                <a:srgbClr val="C00000"/>
              </a:solidFill>
            </a:endParaRPr>
          </a:p>
        </p:txBody>
      </p:sp>
      <p:sp>
        <p:nvSpPr>
          <p:cNvPr id="13" name="Text Box 4"/>
          <p:cNvSpPr txBox="1">
            <a:spLocks noChangeArrowheads="1"/>
          </p:cNvSpPr>
          <p:nvPr/>
        </p:nvSpPr>
        <p:spPr bwMode="auto">
          <a:xfrm>
            <a:off x="261748" y="267117"/>
            <a:ext cx="8352928" cy="1003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9727" tIns="39863" rIns="79727" bIns="39863">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algn="ctr" defTabSz="914400">
              <a:spcBef>
                <a:spcPts val="0"/>
              </a:spcBef>
            </a:pPr>
            <a:r>
              <a:rPr lang="en-US" sz="2000" b="1" dirty="0" smtClean="0">
                <a:solidFill>
                  <a:srgbClr val="C00000"/>
                </a:solidFill>
                <a:latin typeface="Calibri"/>
              </a:rPr>
              <a:t>Experimental program in frame of </a:t>
            </a:r>
            <a:r>
              <a:rPr lang="en-US" sz="2000" b="1" dirty="0">
                <a:solidFill>
                  <a:srgbClr val="C00000"/>
                </a:solidFill>
                <a:latin typeface="Calibri"/>
              </a:rPr>
              <a:t>Collaboration R&amp;D CERN – BINP (Addendum P110/A2)</a:t>
            </a:r>
          </a:p>
          <a:p>
            <a:pPr algn="ctr" defTabSz="914400">
              <a:spcBef>
                <a:spcPts val="0"/>
              </a:spcBef>
            </a:pPr>
            <a:endParaRPr lang="en-US" sz="2000" b="1" dirty="0">
              <a:solidFill>
                <a:srgbClr val="C00000"/>
              </a:solidFill>
              <a:latin typeface="Calibri"/>
            </a:endParaRPr>
          </a:p>
        </p:txBody>
      </p:sp>
      <p:sp>
        <p:nvSpPr>
          <p:cNvPr id="1094659" name="Freeform 92"/>
          <p:cNvSpPr>
            <a:spLocks noEditPoints="1"/>
          </p:cNvSpPr>
          <p:nvPr/>
        </p:nvSpPr>
        <p:spPr bwMode="auto">
          <a:xfrm>
            <a:off x="7970857" y="0"/>
            <a:ext cx="637672" cy="820714"/>
          </a:xfrm>
          <a:custGeom>
            <a:avLst/>
            <a:gdLst>
              <a:gd name="T0" fmla="*/ 333375 w 79"/>
              <a:gd name="T1" fmla="*/ 504825 h 95"/>
              <a:gd name="T2" fmla="*/ 38100 w 79"/>
              <a:gd name="T3" fmla="*/ 285750 h 95"/>
              <a:gd name="T4" fmla="*/ 314325 w 79"/>
              <a:gd name="T5" fmla="*/ 428625 h 95"/>
              <a:gd name="T6" fmla="*/ 285750 w 79"/>
              <a:gd name="T7" fmla="*/ 323850 h 95"/>
              <a:gd name="T8" fmla="*/ 352425 w 79"/>
              <a:gd name="T9" fmla="*/ 400050 h 95"/>
              <a:gd name="T10" fmla="*/ 371475 w 79"/>
              <a:gd name="T11" fmla="*/ 0 h 95"/>
              <a:gd name="T12" fmla="*/ 409575 w 79"/>
              <a:gd name="T13" fmla="*/ 390525 h 95"/>
              <a:gd name="T14" fmla="*/ 523875 w 79"/>
              <a:gd name="T15" fmla="*/ 238125 h 95"/>
              <a:gd name="T16" fmla="*/ 447675 w 79"/>
              <a:gd name="T17" fmla="*/ 419100 h 95"/>
              <a:gd name="T18" fmla="*/ 695325 w 79"/>
              <a:gd name="T19" fmla="*/ 257175 h 95"/>
              <a:gd name="T20" fmla="*/ 428625 w 79"/>
              <a:gd name="T21" fmla="*/ 504825 h 95"/>
              <a:gd name="T22" fmla="*/ 333375 w 79"/>
              <a:gd name="T23" fmla="*/ 504825 h 95"/>
              <a:gd name="T24" fmla="*/ 752475 w 79"/>
              <a:gd name="T25" fmla="*/ 800100 h 95"/>
              <a:gd name="T26" fmla="*/ 590550 w 79"/>
              <a:gd name="T27" fmla="*/ 542925 h 95"/>
              <a:gd name="T28" fmla="*/ 628650 w 79"/>
              <a:gd name="T29" fmla="*/ 542925 h 95"/>
              <a:gd name="T30" fmla="*/ 752475 w 79"/>
              <a:gd name="T31" fmla="*/ 742950 h 95"/>
              <a:gd name="T32" fmla="*/ 752475 w 79"/>
              <a:gd name="T33" fmla="*/ 800100 h 95"/>
              <a:gd name="T34" fmla="*/ 723900 w 79"/>
              <a:gd name="T35" fmla="*/ 895350 h 95"/>
              <a:gd name="T36" fmla="*/ 523875 w 79"/>
              <a:gd name="T37" fmla="*/ 590550 h 95"/>
              <a:gd name="T38" fmla="*/ 161925 w 79"/>
              <a:gd name="T39" fmla="*/ 590550 h 95"/>
              <a:gd name="T40" fmla="*/ 0 w 79"/>
              <a:gd name="T41" fmla="*/ 333375 h 95"/>
              <a:gd name="T42" fmla="*/ 28575 w 79"/>
              <a:gd name="T43" fmla="*/ 333375 h 95"/>
              <a:gd name="T44" fmla="*/ 200025 w 79"/>
              <a:gd name="T45" fmla="*/ 533400 h 95"/>
              <a:gd name="T46" fmla="*/ 552450 w 79"/>
              <a:gd name="T47" fmla="*/ 533400 h 95"/>
              <a:gd name="T48" fmla="*/ 752475 w 79"/>
              <a:gd name="T49" fmla="*/ 847725 h 95"/>
              <a:gd name="T50" fmla="*/ 752475 w 79"/>
              <a:gd name="T51" fmla="*/ 895350 h 95"/>
              <a:gd name="T52" fmla="*/ 723900 w 79"/>
              <a:gd name="T53" fmla="*/ 895350 h 95"/>
              <a:gd name="T54" fmla="*/ 638175 w 79"/>
              <a:gd name="T55" fmla="*/ 895350 h 95"/>
              <a:gd name="T56" fmla="*/ 495300 w 79"/>
              <a:gd name="T57" fmla="*/ 657225 h 95"/>
              <a:gd name="T58" fmla="*/ 200025 w 79"/>
              <a:gd name="T59" fmla="*/ 657225 h 95"/>
              <a:gd name="T60" fmla="*/ 171450 w 79"/>
              <a:gd name="T61" fmla="*/ 628650 h 95"/>
              <a:gd name="T62" fmla="*/ 504825 w 79"/>
              <a:gd name="T63" fmla="*/ 628650 h 95"/>
              <a:gd name="T64" fmla="*/ 676275 w 79"/>
              <a:gd name="T65" fmla="*/ 895350 h 95"/>
              <a:gd name="T66" fmla="*/ 638175 w 79"/>
              <a:gd name="T67" fmla="*/ 895350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9"/>
              <a:gd name="T103" fmla="*/ 0 h 95"/>
              <a:gd name="T104" fmla="*/ 79 w 79"/>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9" h="95">
                <a:moveTo>
                  <a:pt x="35" y="53"/>
                </a:moveTo>
                <a:lnTo>
                  <a:pt x="4" y="30"/>
                </a:lnTo>
                <a:lnTo>
                  <a:pt x="33" y="45"/>
                </a:lnTo>
                <a:lnTo>
                  <a:pt x="30" y="34"/>
                </a:lnTo>
                <a:lnTo>
                  <a:pt x="37" y="42"/>
                </a:lnTo>
                <a:lnTo>
                  <a:pt x="39" y="0"/>
                </a:lnTo>
                <a:lnTo>
                  <a:pt x="43" y="41"/>
                </a:lnTo>
                <a:lnTo>
                  <a:pt x="55" y="25"/>
                </a:lnTo>
                <a:lnTo>
                  <a:pt x="47" y="44"/>
                </a:lnTo>
                <a:lnTo>
                  <a:pt x="73" y="27"/>
                </a:lnTo>
                <a:lnTo>
                  <a:pt x="45" y="53"/>
                </a:lnTo>
                <a:cubicBezTo>
                  <a:pt x="42" y="53"/>
                  <a:pt x="38" y="53"/>
                  <a:pt x="35" y="53"/>
                </a:cubicBezTo>
                <a:close/>
                <a:moveTo>
                  <a:pt x="79" y="84"/>
                </a:moveTo>
                <a:lnTo>
                  <a:pt x="62" y="57"/>
                </a:lnTo>
                <a:lnTo>
                  <a:pt x="66" y="57"/>
                </a:lnTo>
                <a:lnTo>
                  <a:pt x="79" y="78"/>
                </a:lnTo>
                <a:lnTo>
                  <a:pt x="79" y="84"/>
                </a:lnTo>
                <a:close/>
                <a:moveTo>
                  <a:pt x="76" y="94"/>
                </a:moveTo>
                <a:lnTo>
                  <a:pt x="55" y="62"/>
                </a:lnTo>
                <a:lnTo>
                  <a:pt x="17" y="62"/>
                </a:lnTo>
                <a:lnTo>
                  <a:pt x="0" y="35"/>
                </a:lnTo>
                <a:lnTo>
                  <a:pt x="3" y="35"/>
                </a:lnTo>
                <a:lnTo>
                  <a:pt x="21" y="56"/>
                </a:lnTo>
                <a:lnTo>
                  <a:pt x="58" y="56"/>
                </a:lnTo>
                <a:lnTo>
                  <a:pt x="79" y="89"/>
                </a:lnTo>
                <a:lnTo>
                  <a:pt x="79" y="94"/>
                </a:lnTo>
                <a:cubicBezTo>
                  <a:pt x="79" y="95"/>
                  <a:pt x="76" y="94"/>
                  <a:pt x="76" y="94"/>
                </a:cubicBezTo>
                <a:close/>
                <a:moveTo>
                  <a:pt x="67" y="94"/>
                </a:moveTo>
                <a:lnTo>
                  <a:pt x="52" y="69"/>
                </a:lnTo>
                <a:lnTo>
                  <a:pt x="21" y="69"/>
                </a:lnTo>
                <a:lnTo>
                  <a:pt x="18" y="66"/>
                </a:lnTo>
                <a:lnTo>
                  <a:pt x="53" y="66"/>
                </a:lnTo>
                <a:lnTo>
                  <a:pt x="71" y="94"/>
                </a:lnTo>
                <a:cubicBezTo>
                  <a:pt x="70" y="94"/>
                  <a:pt x="69" y="94"/>
                  <a:pt x="67" y="94"/>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lIns="79727" tIns="39863" rIns="79727" bIns="39863"/>
          <a:lstStyle/>
          <a:p>
            <a:pPr>
              <a:spcBef>
                <a:spcPct val="0"/>
              </a:spcBef>
            </a:pPr>
            <a:endParaRPr lang="ru-RU" sz="1700">
              <a:solidFill>
                <a:prstClr val="black"/>
              </a:solidFill>
              <a:latin typeface="Arial" charset="0"/>
            </a:endParaRPr>
          </a:p>
        </p:txBody>
      </p:sp>
      <p:sp>
        <p:nvSpPr>
          <p:cNvPr id="24" name="Text Box 4"/>
          <p:cNvSpPr txBox="1">
            <a:spLocks noChangeArrowheads="1"/>
          </p:cNvSpPr>
          <p:nvPr/>
        </p:nvSpPr>
        <p:spPr bwMode="auto">
          <a:xfrm>
            <a:off x="4323188" y="6115997"/>
            <a:ext cx="5132752" cy="326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9727" tIns="39863" rIns="79727" bIns="39863">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algn="ctr">
              <a:spcBef>
                <a:spcPts val="0"/>
              </a:spcBef>
            </a:pPr>
            <a:r>
              <a:rPr lang="en-US" sz="1600" dirty="0" smtClean="0">
                <a:solidFill>
                  <a:srgbClr val="C00000"/>
                </a:solidFill>
              </a:rPr>
              <a:t>BEP and SR parameters for incoming experiments  </a:t>
            </a:r>
            <a:endParaRPr lang="ru-RU" sz="1600" dirty="0">
              <a:solidFill>
                <a:srgbClr val="C00000"/>
              </a:solidFill>
            </a:endParaRPr>
          </a:p>
        </p:txBody>
      </p:sp>
      <p:sp>
        <p:nvSpPr>
          <p:cNvPr id="27" name="Text Box 4"/>
          <p:cNvSpPr txBox="1">
            <a:spLocks noChangeArrowheads="1"/>
          </p:cNvSpPr>
          <p:nvPr/>
        </p:nvSpPr>
        <p:spPr bwMode="auto">
          <a:xfrm>
            <a:off x="5181605" y="3502490"/>
            <a:ext cx="3162199" cy="326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9727" tIns="39863" rIns="79727" bIns="39863">
            <a:spAutoFit/>
          </a:bodyPr>
          <a:lstStyle>
            <a:lvl1pPr algn="l" defTabSz="1049338">
              <a:spcBef>
                <a:spcPct val="0"/>
              </a:spcBef>
              <a:defRPr sz="2400">
                <a:solidFill>
                  <a:schemeClr val="tx1"/>
                </a:solidFill>
                <a:latin typeface="Times New Roman" pitchFamily="18" charset="0"/>
              </a:defRPr>
            </a:lvl1pPr>
            <a:lvl2pPr algn="l" defTabSz="1049338">
              <a:spcBef>
                <a:spcPct val="0"/>
              </a:spcBef>
              <a:defRPr sz="2400">
                <a:solidFill>
                  <a:schemeClr val="tx1"/>
                </a:solidFill>
                <a:latin typeface="Times New Roman" pitchFamily="18" charset="0"/>
              </a:defRPr>
            </a:lvl2pPr>
            <a:lvl3pPr algn="l" defTabSz="1049338">
              <a:spcBef>
                <a:spcPct val="0"/>
              </a:spcBef>
              <a:defRPr sz="2400">
                <a:solidFill>
                  <a:schemeClr val="tx1"/>
                </a:solidFill>
                <a:latin typeface="Times New Roman" pitchFamily="18" charset="0"/>
              </a:defRPr>
            </a:lvl3pPr>
            <a:lvl4pPr algn="l" defTabSz="1049338">
              <a:spcBef>
                <a:spcPct val="0"/>
              </a:spcBef>
              <a:defRPr sz="2400">
                <a:solidFill>
                  <a:schemeClr val="tx1"/>
                </a:solidFill>
                <a:latin typeface="Times New Roman" pitchFamily="18" charset="0"/>
              </a:defRPr>
            </a:lvl4pPr>
            <a:lvl5pPr algn="l" defTabSz="1049338">
              <a:spcBef>
                <a:spcPct val="0"/>
              </a:spcBef>
              <a:defRPr sz="2400">
                <a:solidFill>
                  <a:schemeClr val="tx1"/>
                </a:solidFill>
                <a:latin typeface="Times New Roman" pitchFamily="18" charset="0"/>
              </a:defRPr>
            </a:lvl5pPr>
            <a:lvl6pPr defTabSz="1049338" eaLnBrk="0" fontAlgn="base" hangingPunct="0">
              <a:spcBef>
                <a:spcPct val="0"/>
              </a:spcBef>
              <a:spcAft>
                <a:spcPct val="0"/>
              </a:spcAft>
              <a:defRPr sz="2400">
                <a:solidFill>
                  <a:schemeClr val="tx1"/>
                </a:solidFill>
                <a:latin typeface="Times New Roman" pitchFamily="18" charset="0"/>
              </a:defRPr>
            </a:lvl6pPr>
            <a:lvl7pPr defTabSz="1049338" eaLnBrk="0" fontAlgn="base" hangingPunct="0">
              <a:spcBef>
                <a:spcPct val="0"/>
              </a:spcBef>
              <a:spcAft>
                <a:spcPct val="0"/>
              </a:spcAft>
              <a:defRPr sz="2400">
                <a:solidFill>
                  <a:schemeClr val="tx1"/>
                </a:solidFill>
                <a:latin typeface="Times New Roman" pitchFamily="18" charset="0"/>
              </a:defRPr>
            </a:lvl7pPr>
            <a:lvl8pPr defTabSz="1049338" eaLnBrk="0" fontAlgn="base" hangingPunct="0">
              <a:spcBef>
                <a:spcPct val="0"/>
              </a:spcBef>
              <a:spcAft>
                <a:spcPct val="0"/>
              </a:spcAft>
              <a:defRPr sz="2400">
                <a:solidFill>
                  <a:schemeClr val="tx1"/>
                </a:solidFill>
                <a:latin typeface="Times New Roman" pitchFamily="18" charset="0"/>
              </a:defRPr>
            </a:lvl8pPr>
            <a:lvl9pPr defTabSz="1049338" eaLnBrk="0" fontAlgn="base" hangingPunct="0">
              <a:spcBef>
                <a:spcPct val="0"/>
              </a:spcBef>
              <a:spcAft>
                <a:spcPct val="0"/>
              </a:spcAft>
              <a:defRPr sz="2400">
                <a:solidFill>
                  <a:schemeClr val="tx1"/>
                </a:solidFill>
                <a:latin typeface="Times New Roman" pitchFamily="18" charset="0"/>
              </a:defRPr>
            </a:lvl9pPr>
          </a:lstStyle>
          <a:p>
            <a:pPr algn="ctr">
              <a:spcBef>
                <a:spcPts val="0"/>
              </a:spcBef>
            </a:pPr>
            <a:r>
              <a:rPr lang="en-US" sz="1600" dirty="0" smtClean="0">
                <a:solidFill>
                  <a:srgbClr val="C00000"/>
                </a:solidFill>
              </a:rPr>
              <a:t>Experimental set-up  </a:t>
            </a:r>
            <a:endParaRPr lang="ru-RU" sz="1600" dirty="0">
              <a:solidFill>
                <a:srgbClr val="C00000"/>
              </a:solidFill>
            </a:endParaRPr>
          </a:p>
        </p:txBody>
      </p:sp>
      <p:pic>
        <p:nvPicPr>
          <p:cNvPr id="21" name="Picture 2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804" y="41253"/>
            <a:ext cx="563755" cy="563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Номер слайда 1"/>
          <p:cNvSpPr>
            <a:spLocks noGrp="1"/>
          </p:cNvSpPr>
          <p:nvPr>
            <p:ph type="sldNum" sz="quarter" idx="12"/>
          </p:nvPr>
        </p:nvSpPr>
        <p:spPr/>
        <p:txBody>
          <a:bodyPr/>
          <a:lstStyle/>
          <a:p>
            <a:fld id="{7393162D-8679-4CDD-AA25-1419BBAB4693}" type="slidenum">
              <a:rPr lang="ru-RU" smtClean="0">
                <a:solidFill>
                  <a:prstClr val="black">
                    <a:tint val="75000"/>
                  </a:prstClr>
                </a:solidFill>
              </a:rPr>
              <a:pPr/>
              <a:t>8</a:t>
            </a:fld>
            <a:endParaRPr lang="ru-RU">
              <a:solidFill>
                <a:prstClr val="black">
                  <a:tint val="75000"/>
                </a:prstClr>
              </a:solidFill>
            </a:endParaRPr>
          </a:p>
        </p:txBody>
      </p:sp>
      <p:graphicFrame>
        <p:nvGraphicFramePr>
          <p:cNvPr id="14" name="Таблица 13"/>
          <p:cNvGraphicFramePr>
            <a:graphicFrameLocks noGrp="1"/>
          </p:cNvGraphicFramePr>
          <p:nvPr>
            <p:extLst>
              <p:ext uri="{D42A27DB-BD31-4B8C-83A1-F6EECF244321}">
                <p14:modId xmlns:p14="http://schemas.microsoft.com/office/powerpoint/2010/main" val="1693409857"/>
              </p:ext>
            </p:extLst>
          </p:nvPr>
        </p:nvGraphicFramePr>
        <p:xfrm>
          <a:off x="4785663" y="3913918"/>
          <a:ext cx="4250017" cy="2103120"/>
        </p:xfrm>
        <a:graphic>
          <a:graphicData uri="http://schemas.openxmlformats.org/drawingml/2006/table">
            <a:tbl>
              <a:tblPr firstRow="1" firstCol="1" bandRow="1">
                <a:tableStyleId>{5C22544A-7EE6-4342-B048-85BDC9FD1C3A}</a:tableStyleId>
              </a:tblPr>
              <a:tblGrid>
                <a:gridCol w="2090591"/>
                <a:gridCol w="755009"/>
                <a:gridCol w="651235"/>
                <a:gridCol w="753182"/>
              </a:tblGrid>
              <a:tr h="154600">
                <a:tc>
                  <a:txBody>
                    <a:bodyPr/>
                    <a:lstStyle/>
                    <a:p>
                      <a:pPr algn="ctr">
                        <a:lnSpc>
                          <a:spcPct val="115000"/>
                        </a:lnSpc>
                        <a:spcAft>
                          <a:spcPts val="0"/>
                        </a:spcAft>
                      </a:pPr>
                      <a:r>
                        <a:rPr lang="en-US" sz="1200" dirty="0">
                          <a:effectLst/>
                        </a:rPr>
                        <a:t>Parameter</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a:effectLst/>
                        </a:rPr>
                        <a:t>min</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nominal</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max</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50598">
                <a:tc>
                  <a:txBody>
                    <a:bodyPr/>
                    <a:lstStyle/>
                    <a:p>
                      <a:pPr algn="ctr">
                        <a:lnSpc>
                          <a:spcPct val="115000"/>
                        </a:lnSpc>
                        <a:spcAft>
                          <a:spcPts val="0"/>
                        </a:spcAft>
                      </a:pPr>
                      <a:r>
                        <a:rPr lang="en-US" sz="1200">
                          <a:effectLst/>
                        </a:rPr>
                        <a:t>E [MeV]</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200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300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900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75478">
                <a:tc>
                  <a:txBody>
                    <a:bodyPr/>
                    <a:lstStyle/>
                    <a:p>
                      <a:pPr algn="ctr">
                        <a:lnSpc>
                          <a:spcPct val="115000"/>
                        </a:lnSpc>
                        <a:spcAft>
                          <a:spcPts val="0"/>
                        </a:spcAft>
                      </a:pPr>
                      <a:r>
                        <a:rPr lang="en-US" sz="1200" dirty="0">
                          <a:effectLst/>
                        </a:rPr>
                        <a:t>Beam current [A]</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0.5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a:effectLst/>
                        </a:rPr>
                        <a:t>0.5</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0.5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50598">
                <a:tc>
                  <a:txBody>
                    <a:bodyPr/>
                    <a:lstStyle/>
                    <a:p>
                      <a:pPr algn="ctr">
                        <a:lnSpc>
                          <a:spcPct val="115000"/>
                        </a:lnSpc>
                        <a:spcAft>
                          <a:spcPts val="0"/>
                        </a:spcAft>
                      </a:pPr>
                      <a:r>
                        <a:rPr lang="en-US" sz="1200">
                          <a:effectLst/>
                        </a:rPr>
                        <a:t>Banding magnet radii [mm]</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3">
                  <a:txBody>
                    <a:bodyPr/>
                    <a:lstStyle/>
                    <a:p>
                      <a:pPr algn="ctr">
                        <a:lnSpc>
                          <a:spcPct val="115000"/>
                        </a:lnSpc>
                        <a:spcAft>
                          <a:spcPts val="0"/>
                        </a:spcAft>
                      </a:pPr>
                      <a:r>
                        <a:rPr lang="en-US" sz="1200">
                          <a:effectLst/>
                        </a:rPr>
                        <a:t>1280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ru-RU"/>
                    </a:p>
                  </a:txBody>
                  <a:tcPr/>
                </a:tc>
                <a:tc hMerge="1">
                  <a:txBody>
                    <a:bodyPr/>
                    <a:lstStyle/>
                    <a:p>
                      <a:endParaRPr lang="ru-RU"/>
                    </a:p>
                  </a:txBody>
                  <a:tcPr/>
                </a:tc>
              </a:tr>
              <a:tr h="150598">
                <a:tc>
                  <a:txBody>
                    <a:bodyPr/>
                    <a:lstStyle/>
                    <a:p>
                      <a:pPr algn="ctr">
                        <a:lnSpc>
                          <a:spcPct val="115000"/>
                        </a:lnSpc>
                        <a:spcAft>
                          <a:spcPts val="0"/>
                        </a:spcAft>
                      </a:pPr>
                      <a:r>
                        <a:rPr lang="en-US" sz="1200">
                          <a:effectLst/>
                        </a:rPr>
                        <a:t>SR critical energy [eV]</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14</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47</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1260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50598">
                <a:tc>
                  <a:txBody>
                    <a:bodyPr/>
                    <a:lstStyle/>
                    <a:p>
                      <a:pPr algn="ctr">
                        <a:lnSpc>
                          <a:spcPct val="115000"/>
                        </a:lnSpc>
                        <a:spcAft>
                          <a:spcPts val="0"/>
                        </a:spcAft>
                      </a:pPr>
                      <a:r>
                        <a:rPr lang="en-US" sz="1200">
                          <a:effectLst/>
                        </a:rPr>
                        <a:t>SR flux [ph/mrad/s]</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1.1E15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1.8E16</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5.6E16</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50598">
                <a:tc>
                  <a:txBody>
                    <a:bodyPr/>
                    <a:lstStyle/>
                    <a:p>
                      <a:pPr algn="ctr">
                        <a:lnSpc>
                          <a:spcPct val="115000"/>
                        </a:lnSpc>
                        <a:spcAft>
                          <a:spcPts val="0"/>
                        </a:spcAft>
                      </a:pPr>
                      <a:r>
                        <a:rPr lang="en-US" sz="1200">
                          <a:effectLst/>
                        </a:rPr>
                        <a:t>SR power [W/mrad]</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0.009</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0.045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3.6</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50598">
                <a:tc>
                  <a:txBody>
                    <a:bodyPr/>
                    <a:lstStyle/>
                    <a:p>
                      <a:pPr algn="ctr">
                        <a:lnSpc>
                          <a:spcPct val="115000"/>
                        </a:lnSpc>
                        <a:spcAft>
                          <a:spcPts val="0"/>
                        </a:spcAft>
                      </a:pPr>
                      <a:r>
                        <a:rPr lang="en-US" sz="1200">
                          <a:effectLst/>
                        </a:rPr>
                        <a:t>SR vertical divergence [mrad] at Ec</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ru-RU" sz="1200">
                          <a:effectLst/>
                        </a:rPr>
                        <a:t>2</a:t>
                      </a:r>
                      <a:r>
                        <a:rPr lang="en-US" sz="1200">
                          <a:effectLst/>
                        </a:rPr>
                        <a:t>.</a:t>
                      </a:r>
                      <a:r>
                        <a:rPr lang="ru-RU" sz="1200">
                          <a:effectLst/>
                        </a:rPr>
                        <a:t>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rPr>
                        <a:t>1.7</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a:effectLst/>
                        </a:rPr>
                        <a:t>0.56</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pic>
        <p:nvPicPr>
          <p:cNvPr id="15" name="Рисунок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77879" y="1104447"/>
            <a:ext cx="4065587"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33859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Заголовок 1"/>
          <p:cNvSpPr>
            <a:spLocks noGrp="1"/>
          </p:cNvSpPr>
          <p:nvPr>
            <p:ph type="title"/>
          </p:nvPr>
        </p:nvSpPr>
        <p:spPr>
          <a:xfrm>
            <a:off x="571500" y="5715000"/>
            <a:ext cx="8229600" cy="868363"/>
          </a:xfrm>
        </p:spPr>
        <p:txBody>
          <a:bodyPr/>
          <a:lstStyle/>
          <a:p>
            <a:pPr eaLnBrk="1" hangingPunct="1"/>
            <a:r>
              <a:rPr lang="en-US" altLang="ru-RU" sz="3600" b="1" dirty="0" smtClean="0">
                <a:solidFill>
                  <a:srgbClr val="17375E"/>
                </a:solidFill>
                <a:latin typeface="Comic Sans MS" panose="030F0702030302020204" pitchFamily="66" charset="0"/>
              </a:rPr>
              <a:t>Thanks for your attention</a:t>
            </a:r>
            <a:endParaRPr lang="ru-RU" altLang="ru-RU" sz="3600" b="1" dirty="0" smtClean="0">
              <a:solidFill>
                <a:srgbClr val="17375E"/>
              </a:solidFill>
              <a:latin typeface="Comic Sans MS" panose="030F0702030302020204" pitchFamily="66" charset="0"/>
            </a:endParaRPr>
          </a:p>
        </p:txBody>
      </p:sp>
      <p:pic>
        <p:nvPicPr>
          <p:cNvPr id="34819" name="Picture 3" descr="D:\+++CHINA-COOPERATION\Budker_INP_plan.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28625" y="142875"/>
            <a:ext cx="8561388" cy="5626100"/>
          </a:xfrm>
        </p:spPr>
      </p:pic>
      <p:pic>
        <p:nvPicPr>
          <p:cNvPr id="3482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875" y="5929313"/>
            <a:ext cx="1000125"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78697AF-20BD-42AC-9246-610144C05F2B}" type="slidenum">
              <a:rPr lang="ru-RU" altLang="ru-RU" sz="1200" smtClean="0">
                <a:solidFill>
                  <a:srgbClr val="898989"/>
                </a:solidFill>
              </a:rPr>
              <a:pPr>
                <a:spcBef>
                  <a:spcPct val="0"/>
                </a:spcBef>
                <a:buFontTx/>
                <a:buNone/>
              </a:pPr>
              <a:t>9</a:t>
            </a:fld>
            <a:endParaRPr lang="ru-RU" altLang="ru-RU" sz="1200" smtClean="0">
              <a:solidFill>
                <a:srgbClr val="898989"/>
              </a:solidFill>
            </a:endParaRPr>
          </a:p>
        </p:txBody>
      </p:sp>
    </p:spTree>
    <p:extLst>
      <p:ext uri="{BB962C8B-B14F-4D97-AF65-F5344CB8AC3E}">
        <p14:creationId xmlns:p14="http://schemas.microsoft.com/office/powerpoint/2010/main" val="331305710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19268</TotalTime>
  <Words>601</Words>
  <Application>Microsoft Office PowerPoint</Application>
  <PresentationFormat>Экран (4:3)</PresentationFormat>
  <Paragraphs>148</Paragraphs>
  <Slides>9</Slides>
  <Notes>2</Notes>
  <HiddenSlides>0</HiddenSlides>
  <MMClips>0</MMClips>
  <ScaleCrop>false</ScaleCrop>
  <HeadingPairs>
    <vt:vector size="6" baseType="variant">
      <vt:variant>
        <vt:lpstr>Использованные шрифты</vt:lpstr>
      </vt:variant>
      <vt:variant>
        <vt:i4>6</vt:i4>
      </vt:variant>
      <vt:variant>
        <vt:lpstr>Тема</vt:lpstr>
      </vt:variant>
      <vt:variant>
        <vt:i4>3</vt:i4>
      </vt:variant>
      <vt:variant>
        <vt:lpstr>Заголовки слайдов</vt:lpstr>
      </vt:variant>
      <vt:variant>
        <vt:i4>9</vt:i4>
      </vt:variant>
    </vt:vector>
  </HeadingPairs>
  <TitlesOfParts>
    <vt:vector size="18" baseType="lpstr">
      <vt:lpstr>MS PGothic</vt:lpstr>
      <vt:lpstr>MS PGothic</vt:lpstr>
      <vt:lpstr>Arial</vt:lpstr>
      <vt:lpstr>Calibri</vt:lpstr>
      <vt:lpstr>Comic Sans MS</vt:lpstr>
      <vt:lpstr>Times New Roman</vt:lpstr>
      <vt:lpstr>Тема Office</vt:lpstr>
      <vt:lpstr>1_Тема Office</vt:lpstr>
      <vt:lpstr>2_Тема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Thanks for your attention</vt:lpstr>
    </vt:vector>
  </TitlesOfParts>
  <Company>BINP SB RAS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BINP-User</dc:creator>
  <cp:lastModifiedBy>ТСД</cp:lastModifiedBy>
  <cp:revision>287</cp:revision>
  <dcterms:created xsi:type="dcterms:W3CDTF">2012-06-02T06:01:00Z</dcterms:created>
  <dcterms:modified xsi:type="dcterms:W3CDTF">2018-02-09T09:06:09Z</dcterms:modified>
</cp:coreProperties>
</file>