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44"/>
  </p:notesMasterIdLst>
  <p:handoutMasterIdLst>
    <p:handoutMasterId r:id="rId45"/>
  </p:handoutMasterIdLst>
  <p:sldIdLst>
    <p:sldId id="261" r:id="rId3"/>
    <p:sldId id="299" r:id="rId4"/>
    <p:sldId id="257" r:id="rId5"/>
    <p:sldId id="325" r:id="rId6"/>
    <p:sldId id="327" r:id="rId7"/>
    <p:sldId id="328" r:id="rId8"/>
    <p:sldId id="329" r:id="rId9"/>
    <p:sldId id="330" r:id="rId10"/>
    <p:sldId id="301" r:id="rId11"/>
    <p:sldId id="302" r:id="rId12"/>
    <p:sldId id="309" r:id="rId13"/>
    <p:sldId id="310" r:id="rId14"/>
    <p:sldId id="331" r:id="rId15"/>
    <p:sldId id="312" r:id="rId16"/>
    <p:sldId id="313" r:id="rId17"/>
    <p:sldId id="314" r:id="rId18"/>
    <p:sldId id="316" r:id="rId19"/>
    <p:sldId id="317" r:id="rId20"/>
    <p:sldId id="336" r:id="rId21"/>
    <p:sldId id="333" r:id="rId22"/>
    <p:sldId id="334" r:id="rId23"/>
    <p:sldId id="335" r:id="rId24"/>
    <p:sldId id="320" r:id="rId25"/>
    <p:sldId id="321" r:id="rId26"/>
    <p:sldId id="322" r:id="rId27"/>
    <p:sldId id="337" r:id="rId28"/>
    <p:sldId id="323" r:id="rId29"/>
    <p:sldId id="338" r:id="rId30"/>
    <p:sldId id="332" r:id="rId31"/>
    <p:sldId id="339" r:id="rId32"/>
    <p:sldId id="340" r:id="rId33"/>
    <p:sldId id="341" r:id="rId34"/>
    <p:sldId id="342" r:id="rId35"/>
    <p:sldId id="324" r:id="rId36"/>
    <p:sldId id="326" r:id="rId37"/>
    <p:sldId id="303" r:id="rId38"/>
    <p:sldId id="304" r:id="rId39"/>
    <p:sldId id="305" r:id="rId40"/>
    <p:sldId id="319" r:id="rId41"/>
    <p:sldId id="315" r:id="rId42"/>
    <p:sldId id="318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12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092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pl-PL" smtClean="0"/>
              <a:t>24.04.2018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pl-PL" smtClean="0"/>
              <a:t>24.04.2018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82869989-EB00-4EE7-BCB5-25BDC5BB29F8}" type="slidenum">
              <a:rPr lang="pl-PL" sz="1200" b="0" i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0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a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Łącznik prosty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Łącznik prosty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Łącznik prosty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Łącznik prosty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a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Łącznik prosty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Łącznik prosty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Łącznik prosty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Łącznik prosty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Łącznik prosty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upa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Łącznik prosty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Łącznik prosty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Łącznik prosty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Łącznik prosty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Łącznik prosty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Łącznik prosty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Łącznik prosty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Łącznik prosty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Łącznik prosty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Łącznik prosty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a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Łącznik prosty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Łącznik prosty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Łącznik prosty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Łącznik prosty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Łącznik prosty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upa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Łącznik prosty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Łącznik prosty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Łącznik prosty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Łącznik prosty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Łącznik prosty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Łącznik prosty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Łącznik prosty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Łącznik prosty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Łącznik prosty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Łącznik prosty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cxnSp>
        <p:nvCxnSpPr>
          <p:cNvPr id="58" name="Łącznik prosty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3C42-5C50-4EF5-932A-9C59E0247AEB}" type="datetime1">
              <a:rPr lang="pl-PL" smtClean="0"/>
              <a:t>24.04.2018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92-AF9B-4B31-A3BF-8863DD578EEE}" type="datetime1">
              <a:rPr lang="pl-PL" smtClean="0"/>
              <a:t>24.04.2018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674E0-6729-4F64-9FAE-7CA6F99B46BE}" type="datetime1">
              <a:rPr lang="pl-PL" smtClean="0"/>
              <a:t>24.04.2018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a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Łącznik prosty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Łącznik prosty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Łącznik prosty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y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a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Łącznik prosty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Łącznik prosty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Łącznik prosty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Łącznik prosty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Łącznik prosty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upa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Łącznik prosty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Łącznik prosty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Łącznik prosty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Łącznik prosty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Łącznik prosty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Łącznik prosty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Łącznik prosty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Łącznik prosty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Łącznik prosty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Łącznik prosty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upa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Łącznik prosty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Łącznik prosty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Łącznik prosty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Łącznik prosty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Łącznik prosty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upa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Łącznik prosty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Łącznik prosty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Łącznik prosty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Łącznik prosty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Łącznik prosty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Łącznik prosty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Łącznik prosty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Łącznik prosty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Łącznik prosty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Łącznik prosty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cxnSp>
        <p:nvCxnSpPr>
          <p:cNvPr id="58" name="Łącznik prosty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6931-4EA0-4549-BE22-A77BFF490DD6}" type="datetime1">
              <a:rPr lang="pl-PL" smtClean="0"/>
              <a:t>24.04.2018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F5C6F-996F-49E9-8C15-EF8F21641CAB}" type="datetime1">
              <a:rPr lang="pl-PL" smtClean="0"/>
              <a:t>24.04.2018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C228-DF4B-4150-A5FC-7FCE1D1CB992}" type="datetime1">
              <a:rPr lang="pl-PL" smtClean="0"/>
              <a:t>24.04.2018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upa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Łącznik prosty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Łącznik prosty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Łącznik prosty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Łącznik prosty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Łącznik prosty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Łącznik prosty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Łącznik prosty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Łącznik prosty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Łącznik prosty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Łącznik prosty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Łącznik prosty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Łącznik prosty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Łącznik prosty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Łącznik prosty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Łącznik prosty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Łącznik prosty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upa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Łącznik prosty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Łącznik prosty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Łącznik prosty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Łącznik prosty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Łącznik prosty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upa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Łącznik prosty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Łącznik prosty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Łącznik prosty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Łącznik prosty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Łącznik prosty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Łącznik prosty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Łącznik prosty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Łącznik prosty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Łącznik prosty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Łącznik prosty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upa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Łącznik prosty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Łącznik prosty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Łącznik prosty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Łącznik prosty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Łącznik prosty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upa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Łącznik prosty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Łącznik prosty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Łącznik prosty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Łącznik prosty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Łącznik prosty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Łącznik prosty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Łącznik prosty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Łącznik prosty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Łącznik prosty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Łącznik prosty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Symbol zastępczy daty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DC3-FD35-43F5-B280-F8A857C2FB33}" type="datetime1">
              <a:rPr lang="pl-PL" smtClean="0"/>
              <a:t>24.04.2018</a:t>
            </a:fld>
            <a:endParaRPr lang="pl-PL" dirty="0"/>
          </a:p>
        </p:txBody>
      </p:sp>
      <p:sp>
        <p:nvSpPr>
          <p:cNvPr id="213" name="Symbol zastępczy stopki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214" name="Symbol zastępczy numeru slajdu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a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Łącznik prosty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Łącznik prosty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y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Łącznik prosty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Łącznik prosty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upa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Łącznik prosty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Łącznik prosty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Łącznik prosty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Łącznik prosty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Łącznik prosty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upa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Łącznik prosty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Łącznik prosty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Łącznik prosty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Łącznik prosty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Łącznik prosty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Łącznik prosty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Łącznik prosty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Łącznik prosty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Łącznik prosty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Łącznik prosty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a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Łącznik prosty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Łącznik prosty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Łącznik prosty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Łącznik prosty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Łącznik prosty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upa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Łącznik prosty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Łącznik prosty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Łącznik prosty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Łącznik prosty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Łącznik prosty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Łącznik prosty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Łącznik prosty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Łącznik prosty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Łącznik prosty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Łącznik prosty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Prostokąt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cxnSp>
        <p:nvCxnSpPr>
          <p:cNvPr id="60" name="Łącznik prosty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6745D-BF21-4BBA-AB5B-FECB85632CB8}" type="datetime1">
              <a:rPr lang="pl-PL" smtClean="0"/>
              <a:t>24.04.2018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a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Łącznik prosty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Łącznik prosty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Łącznik prosty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Łącznik prosty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upa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Łącznik prosty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Łącznik prosty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Łącznik prosty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Łącznik prosty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Łącznik prosty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upa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Łącznik prosty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Łącznik prosty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Łącznik prosty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Łącznik prosty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Łącznik prosty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Łącznik prosty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Łącznik prosty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Łącznik prosty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Łącznik prosty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Łącznik prosty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a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Łącznik prosty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Łącznik prosty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Łącznik prosty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Łącznik prosty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Łącznik prosty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upa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Łącznik prosty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Łącznik prosty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Łącznik prosty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Łącznik prosty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Łącznik prosty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Łącznik prosty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Łącznik prosty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Łącznik prosty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Łącznik prosty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Łącznik prosty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Prostokąt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cxnSp>
        <p:nvCxnSpPr>
          <p:cNvPr id="59" name="Łącznik prosty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upa 95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7" name="Łącznik prosty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prosty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Łącznik prosty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Łącznik prosty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Łącznik prosty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Łącznik prosty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Łącznik prosty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Łącznik prosty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Łącznik prosty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Łącznik prosty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Łącznik prosty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Łącznik prosty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Łącznik prosty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Łącznik prosty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Łącznik prosty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Łącznik prosty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upa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Łącznik prosty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Łącznik prosty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Łącznik prosty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Łącznik prosty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Łącznik prosty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upa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Łącznik prosty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Łącznik prosty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Łącznik prosty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Łącznik prosty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Łącznik prosty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Łącznik prosty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Łącznik prosty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Łącznik prosty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Łącznik prosty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Łącznik prosty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upa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Łącznik prosty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Łącznik prosty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Łącznik prosty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Łącznik prosty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Łącznik prosty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upa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Łącznik prosty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Łącznik prosty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Łącznik prosty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Łącznik prosty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Łącznik prosty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Łącznik prosty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Łącznik prosty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Łącznik prosty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Łącznik prosty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Łącznik prosty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DF8EC33-69D9-461D-9CD7-4DD522D7AFE2}" type="datetime1">
              <a:rPr lang="pl-PL" smtClean="0"/>
              <a:t>24.04.2018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pl-PL" smtClean="0"/>
              <a:pPr/>
              <a:t>‹#›</a:t>
            </a:fld>
            <a:endParaRPr lang="pl-PL" dirty="0"/>
          </a:p>
        </p:txBody>
      </p:sp>
      <p:cxnSp>
        <p:nvCxnSpPr>
          <p:cNvPr id="148" name="Łącznik prosty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7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293845" y="2226366"/>
            <a:ext cx="9604310" cy="1217226"/>
          </a:xfrm>
        </p:spPr>
        <p:txBody>
          <a:bodyPr>
            <a:normAutofit/>
          </a:bodyPr>
          <a:lstStyle/>
          <a:p>
            <a:r>
              <a:rPr lang="pl-PL" sz="4000" dirty="0" err="1"/>
              <a:t>LHCb</a:t>
            </a:r>
            <a:r>
              <a:rPr lang="pl-PL" sz="4000" dirty="0"/>
              <a:t> </a:t>
            </a:r>
            <a:r>
              <a:rPr lang="pl-PL" sz="4000" dirty="0" err="1"/>
              <a:t>Simulation</a:t>
            </a:r>
            <a:r>
              <a:rPr lang="pl-PL" sz="4000" dirty="0"/>
              <a:t> </a:t>
            </a:r>
            <a:r>
              <a:rPr lang="pl-PL" sz="4000" dirty="0" err="1"/>
              <a:t>overview</a:t>
            </a:r>
            <a:endParaRPr lang="pl-PL" sz="40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293845" y="5432565"/>
            <a:ext cx="9604310" cy="830584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pl-PL" dirty="0">
                <a:solidFill>
                  <a:srgbClr val="D15A3E"/>
                </a:solidFill>
              </a:rPr>
              <a:t>Tomasz Szumlak on </a:t>
            </a:r>
            <a:r>
              <a:rPr lang="pl-PL" b="1" dirty="0" err="1">
                <a:solidFill>
                  <a:schemeClr val="accent3">
                    <a:lumMod val="50000"/>
                  </a:schemeClr>
                </a:solidFill>
              </a:rPr>
              <a:t>behalf</a:t>
            </a:r>
            <a:r>
              <a:rPr lang="pl-PL" b="1" dirty="0">
                <a:solidFill>
                  <a:schemeClr val="accent3">
                    <a:lumMod val="50000"/>
                  </a:schemeClr>
                </a:solidFill>
              </a:rPr>
              <a:t> of the </a:t>
            </a:r>
            <a:r>
              <a:rPr lang="pl-PL" b="1" dirty="0" err="1">
                <a:solidFill>
                  <a:schemeClr val="accent3">
                    <a:lumMod val="50000"/>
                  </a:schemeClr>
                </a:solidFill>
              </a:rPr>
              <a:t>LHCb</a:t>
            </a:r>
            <a:r>
              <a:rPr lang="pl-PL" b="1" dirty="0">
                <a:solidFill>
                  <a:schemeClr val="accent3">
                    <a:lumMod val="50000"/>
                  </a:schemeClr>
                </a:solidFill>
              </a:rPr>
              <a:t> Collaboration</a:t>
            </a:r>
          </a:p>
          <a:p>
            <a:pPr>
              <a:spcAft>
                <a:spcPts val="600"/>
              </a:spcAft>
            </a:pPr>
            <a:r>
              <a:rPr lang="en-GB" b="1" dirty="0"/>
              <a:t>Radiation effects at the LHC experiments and impact on operation and performance</a:t>
            </a:r>
            <a:endParaRPr lang="pl-PL" b="1" dirty="0"/>
          </a:p>
          <a:p>
            <a:pPr>
              <a:spcAft>
                <a:spcPts val="600"/>
              </a:spcAft>
            </a:pPr>
            <a:r>
              <a:rPr lang="pl-PL" dirty="0"/>
              <a:t>23 – 24 </a:t>
            </a:r>
            <a:r>
              <a:rPr lang="pl-PL" dirty="0" err="1"/>
              <a:t>April</a:t>
            </a:r>
            <a:r>
              <a:rPr lang="pl-PL" dirty="0"/>
              <a:t> 2018 CERN, </a:t>
            </a:r>
            <a:r>
              <a:rPr lang="pl-PL" dirty="0" err="1"/>
              <a:t>Geneva</a:t>
            </a:r>
            <a:endParaRPr lang="pl-P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046" y="402540"/>
            <a:ext cx="539634" cy="92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9720" y="373740"/>
            <a:ext cx="838104" cy="92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1780" y="402540"/>
            <a:ext cx="1476375" cy="100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C864140-2D51-4947-AD8F-D9FFCC4A8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ACBA4C-A43A-468F-A452-6F9D44B43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10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2EA25A5F-9B8D-4E7A-B3F8-33A74E253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pl-PL" dirty="0" err="1">
                <a:solidFill>
                  <a:srgbClr val="D15A3E"/>
                </a:solidFill>
                <a:latin typeface="Arial"/>
              </a:rPr>
              <a:t>Detector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Model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940202FB-BC2C-42F4-ACB3-662AD05E1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1401487"/>
            <a:ext cx="6631480" cy="4490555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AAF1111E-C5A4-4573-B47E-BF18F66D0B45}"/>
              </a:ext>
            </a:extLst>
          </p:cNvPr>
          <p:cNvSpPr txBox="1"/>
          <p:nvPr/>
        </p:nvSpPr>
        <p:spPr>
          <a:xfrm>
            <a:off x="7134897" y="1076831"/>
            <a:ext cx="47909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2000" dirty="0" err="1"/>
              <a:t>Simulated</a:t>
            </a:r>
            <a:r>
              <a:rPr lang="pl-PL" sz="2000" dirty="0"/>
              <a:t> VELO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Critical for tracking performance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 err="1"/>
              <a:t>Impact</a:t>
            </a:r>
            <a:r>
              <a:rPr lang="pl-PL" sz="2000" dirty="0"/>
              <a:t> </a:t>
            </a:r>
            <a:r>
              <a:rPr lang="pl-PL" sz="2000" dirty="0" err="1"/>
              <a:t>parameter</a:t>
            </a:r>
            <a:r>
              <a:rPr lang="pl-PL" sz="2000" dirty="0"/>
              <a:t> resolution</a:t>
            </a:r>
            <a:endParaRPr lang="en-GB" sz="2000" dirty="0"/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Single hit resolution</a:t>
            </a:r>
            <a:endParaRPr lang="en-GB" sz="2000" dirty="0"/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RF </a:t>
            </a:r>
            <a:r>
              <a:rPr lang="pl-PL" sz="2000" dirty="0" err="1"/>
              <a:t>foil</a:t>
            </a:r>
            <a:r>
              <a:rPr lang="pl-PL" sz="2000" dirty="0"/>
              <a:t> </a:t>
            </a:r>
            <a:r>
              <a:rPr lang="pl-PL" sz="2000" dirty="0" err="1"/>
              <a:t>gives</a:t>
            </a:r>
            <a:r>
              <a:rPr lang="pl-PL" sz="2000" dirty="0"/>
              <a:t> </a:t>
            </a:r>
            <a:r>
              <a:rPr lang="pl-PL" sz="2000" dirty="0" err="1"/>
              <a:t>dominating</a:t>
            </a:r>
            <a:r>
              <a:rPr lang="pl-PL" sz="2000" dirty="0"/>
              <a:t> </a:t>
            </a:r>
            <a:r>
              <a:rPr lang="pl-PL" sz="2000" dirty="0" err="1"/>
              <a:t>contribution</a:t>
            </a:r>
            <a:r>
              <a:rPr lang="pl-PL" sz="2000" dirty="0"/>
              <a:t>!</a:t>
            </a:r>
            <a:endParaRPr lang="en-GB" sz="20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130478F6-71BF-46A3-80B8-3C71138C7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0206" y="3544802"/>
            <a:ext cx="2880321" cy="252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238E460-C2DE-465D-AD93-7934565A8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39FA05C-AA2D-4E7C-821B-AB21DFC5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11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76C531C7-AD84-4ADD-A42C-F4D5640DE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Simulation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Performance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3549B21-F645-4474-8F2A-A20DBCEFB006}"/>
              </a:ext>
            </a:extLst>
          </p:cNvPr>
          <p:cNvSpPr txBox="1"/>
          <p:nvPr/>
        </p:nvSpPr>
        <p:spPr>
          <a:xfrm>
            <a:off x="1285875" y="1076325"/>
            <a:ext cx="98328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/>
              <a:t> </a:t>
            </a:r>
            <a:r>
              <a:rPr lang="en-GB" sz="2400" dirty="0"/>
              <a:t>Landau distributions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400" b="1" dirty="0"/>
              <a:t> </a:t>
            </a:r>
            <a:r>
              <a:rPr lang="en-GB" sz="2400" dirty="0"/>
              <a:t>Impact parameter resolution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400" dirty="0"/>
              <a:t> Primary vertex resolution</a:t>
            </a:r>
          </a:p>
        </p:txBody>
      </p:sp>
    </p:spTree>
    <p:extLst>
      <p:ext uri="{BB962C8B-B14F-4D97-AF65-F5344CB8AC3E}">
        <p14:creationId xmlns:p14="http://schemas.microsoft.com/office/powerpoint/2010/main" val="246973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4DB3847-09D8-4987-B74D-48869C5AE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ECEE62F-04E9-423E-A812-9772EE698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12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1BFB5D19-E3CD-45AC-BB30-C716D712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Signal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Distributions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– VELO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BE012384-C607-47C9-B742-E8E2781D4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834" y="1558343"/>
            <a:ext cx="5392105" cy="3693889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8A6429F9-CD81-4202-8A69-5BE329E52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807" y="1558343"/>
            <a:ext cx="5244146" cy="369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0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FB70A-0324-4CDF-A28E-F7D933D5F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DF0C9A-46F5-4D8F-BB1C-E3765C81D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13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AB315A02-16E1-46AF-8B0F-EE563E85A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Signal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Distribution – ST </a:t>
            </a:r>
            <a:endParaRPr lang="pl-P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F14AB2-3B2F-46D2-B6BB-A3BBF6842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546" y="1671637"/>
            <a:ext cx="4867275" cy="3514725"/>
          </a:xfrm>
          <a:prstGeom prst="rect">
            <a:avLst/>
          </a:prstGeom>
        </p:spPr>
      </p:pic>
      <p:pic>
        <p:nvPicPr>
          <p:cNvPr id="2" name="Obraz 1">
            <a:extLst>
              <a:ext uri="{FF2B5EF4-FFF2-40B4-BE49-F238E27FC236}">
                <a16:creationId xmlns:a16="http://schemas.microsoft.com/office/drawing/2014/main" id="{B8F00D15-DB92-47D2-999A-D5210DE0E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181" y="1757362"/>
            <a:ext cx="500062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87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83BD9AF-8F16-46F5-BFF9-9A8ACB70F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D65D590-C15E-4518-BFCA-93DBC739A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14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927F4A2B-7C9F-4AD6-8310-71BA29E7D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Impact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Parameter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Resolution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4EE7685-93FB-4064-93B0-7E37D7D41E8A}"/>
              </a:ext>
            </a:extLst>
          </p:cNvPr>
          <p:cNvSpPr txBox="1"/>
          <p:nvPr/>
        </p:nvSpPr>
        <p:spPr>
          <a:xfrm>
            <a:off x="1285875" y="1076325"/>
            <a:ext cx="9832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/>
              <a:t> A </a:t>
            </a:r>
            <a:r>
              <a:rPr lang="pl-PL" sz="2400" dirty="0" err="1"/>
              <a:t>long</a:t>
            </a:r>
            <a:r>
              <a:rPr lang="pl-PL" sz="2400" dirty="0"/>
              <a:t> march for VELO - </a:t>
            </a:r>
            <a:r>
              <a:rPr lang="pl-PL" sz="2400" dirty="0" err="1"/>
              <a:t>initially</a:t>
            </a:r>
            <a:r>
              <a:rPr lang="pl-PL" sz="2400" dirty="0"/>
              <a:t> </a:t>
            </a:r>
            <a:r>
              <a:rPr lang="pl-PL" sz="2400" dirty="0" err="1"/>
              <a:t>quite</a:t>
            </a:r>
            <a:r>
              <a:rPr lang="pl-PL" sz="2400" dirty="0"/>
              <a:t> </a:t>
            </a:r>
            <a:r>
              <a:rPr lang="pl-PL" sz="2400" dirty="0" err="1"/>
              <a:t>large</a:t>
            </a:r>
            <a:r>
              <a:rPr lang="pl-PL" sz="2400" dirty="0"/>
              <a:t> </a:t>
            </a:r>
            <a:r>
              <a:rPr lang="pl-PL" sz="2400" dirty="0" err="1"/>
              <a:t>discrepancy</a:t>
            </a:r>
            <a:r>
              <a:rPr lang="pl-PL" sz="2400" dirty="0"/>
              <a:t> </a:t>
            </a:r>
            <a:r>
              <a:rPr lang="pl-PL" sz="2400" dirty="0" err="1"/>
              <a:t>between</a:t>
            </a:r>
            <a:r>
              <a:rPr lang="pl-PL" sz="2400" dirty="0"/>
              <a:t> data and Monte Carlo (</a:t>
            </a:r>
            <a:r>
              <a:rPr lang="pl-PL" sz="2400" dirty="0" err="1"/>
              <a:t>tracks</a:t>
            </a:r>
            <a:r>
              <a:rPr lang="pl-PL" sz="2400" dirty="0"/>
              <a:t> </a:t>
            </a:r>
            <a:r>
              <a:rPr lang="pl-PL" sz="2400" dirty="0" err="1"/>
              <a:t>reconstructed</a:t>
            </a:r>
            <a:r>
              <a:rPr lang="pl-PL" sz="2400" dirty="0"/>
              <a:t> </a:t>
            </a:r>
            <a:r>
              <a:rPr lang="pl-PL" sz="2400" dirty="0" err="1"/>
              <a:t>using</a:t>
            </a:r>
            <a:r>
              <a:rPr lang="pl-PL" sz="2400" dirty="0"/>
              <a:t> </a:t>
            </a:r>
            <a:r>
              <a:rPr lang="pl-PL" sz="2400" dirty="0" err="1"/>
              <a:t>full</a:t>
            </a:r>
            <a:r>
              <a:rPr lang="pl-PL" sz="2400" dirty="0"/>
              <a:t> </a:t>
            </a:r>
            <a:r>
              <a:rPr lang="pl-PL" sz="2400" dirty="0" err="1"/>
              <a:t>LHCb</a:t>
            </a:r>
            <a:r>
              <a:rPr lang="pl-PL" sz="2400" dirty="0"/>
              <a:t> system)</a:t>
            </a:r>
            <a:endParaRPr lang="en-GB" sz="2400" b="1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61F3CCB4-6E28-4B5B-994B-F183F645D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323" y="2203360"/>
            <a:ext cx="935355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14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7E35395-64FA-477B-963C-694196CA6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D084AEB-6DBD-4209-8F86-5663A2E7F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15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227D6855-240D-490A-8B37-A5E46EB05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</a:rPr>
              <a:t>Impact</a:t>
            </a:r>
            <a:r>
              <a:rPr lang="pl-PL" dirty="0">
                <a:solidFill>
                  <a:srgbClr val="D15A3E"/>
                </a:solidFill>
              </a:rPr>
              <a:t> </a:t>
            </a:r>
            <a:r>
              <a:rPr lang="pl-PL" dirty="0" err="1">
                <a:solidFill>
                  <a:srgbClr val="D15A3E"/>
                </a:solidFill>
              </a:rPr>
              <a:t>Parameter</a:t>
            </a:r>
            <a:r>
              <a:rPr lang="pl-PL" dirty="0">
                <a:solidFill>
                  <a:srgbClr val="D15A3E"/>
                </a:solidFill>
              </a:rPr>
              <a:t> Resolution</a:t>
            </a:r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B4B00037-B394-4295-A151-512F9ECAD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923" y="1238451"/>
            <a:ext cx="8896350" cy="2809875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CCE4CF4A-6055-4126-BD21-0BA868367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523" y="4503849"/>
            <a:ext cx="7677150" cy="838200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F31274E4-EB1B-4866-B131-6CC56B503C08}"/>
              </a:ext>
            </a:extLst>
          </p:cNvPr>
          <p:cNvSpPr txBox="1"/>
          <p:nvPr/>
        </p:nvSpPr>
        <p:spPr>
          <a:xfrm>
            <a:off x="5063304" y="5631198"/>
            <a:ext cx="978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C00000"/>
                </a:solidFill>
              </a:rPr>
              <a:t>MS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87F63A6F-84FB-4AFD-925B-F7E5BF2581B0}"/>
              </a:ext>
            </a:extLst>
          </p:cNvPr>
          <p:cNvSpPr txBox="1"/>
          <p:nvPr/>
        </p:nvSpPr>
        <p:spPr>
          <a:xfrm>
            <a:off x="8049296" y="5474406"/>
            <a:ext cx="2222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err="1">
                <a:solidFill>
                  <a:srgbClr val="C00000"/>
                </a:solidFill>
              </a:rPr>
              <a:t>Resolutions</a:t>
            </a:r>
            <a:r>
              <a:rPr lang="pl-PL" b="1" dirty="0">
                <a:solidFill>
                  <a:srgbClr val="C00000"/>
                </a:solidFill>
              </a:rPr>
              <a:t> and </a:t>
            </a:r>
            <a:r>
              <a:rPr lang="pl-PL" b="1" dirty="0" err="1">
                <a:solidFill>
                  <a:srgbClr val="C00000"/>
                </a:solidFill>
              </a:rPr>
              <a:t>extrapolation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50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6138175F-44E9-462A-A347-E67B3E466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9EC8ABC-3B63-419C-A8F5-48FD93847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16</a:t>
            </a:fld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76C6CC64-1852-4FEC-AFFC-866603055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</a:rPr>
              <a:t>Impact</a:t>
            </a:r>
            <a:r>
              <a:rPr lang="pl-PL" dirty="0">
                <a:solidFill>
                  <a:srgbClr val="D15A3E"/>
                </a:solidFill>
              </a:rPr>
              <a:t> </a:t>
            </a:r>
            <a:r>
              <a:rPr lang="pl-PL" dirty="0" err="1">
                <a:solidFill>
                  <a:srgbClr val="D15A3E"/>
                </a:solidFill>
              </a:rPr>
              <a:t>Parameter</a:t>
            </a:r>
            <a:r>
              <a:rPr lang="pl-PL" dirty="0">
                <a:solidFill>
                  <a:srgbClr val="D15A3E"/>
                </a:solidFill>
              </a:rPr>
              <a:t> Resolution -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improvements</a:t>
            </a:r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861A99B0-BADB-4CE6-ACF2-1F3698A3B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673" y="3076672"/>
            <a:ext cx="9420225" cy="3324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9">
                <a:extLst>
                  <a:ext uri="{FF2B5EF4-FFF2-40B4-BE49-F238E27FC236}">
                    <a16:creationId xmlns:a16="http://schemas.microsoft.com/office/drawing/2014/main" id="{55856913-C5D9-4CAF-9063-112A33415298}"/>
                  </a:ext>
                </a:extLst>
              </p:cNvPr>
              <p:cNvSpPr txBox="1"/>
              <p:nvPr/>
            </p:nvSpPr>
            <p:spPr>
              <a:xfrm>
                <a:off x="1285875" y="1076325"/>
                <a:ext cx="983284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pl-PL" sz="2000" dirty="0"/>
                  <a:t> </a:t>
                </a:r>
                <a:r>
                  <a:rPr lang="en-GB" sz="2000" b="1" dirty="0"/>
                  <a:t>RF-foil</a:t>
                </a:r>
                <a:r>
                  <a:rPr lang="en-GB" sz="2000" dirty="0"/>
                  <a:t> model revisited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 New </a:t>
                </a:r>
                <a:r>
                  <a:rPr lang="en-GB" sz="2000" b="1" dirty="0"/>
                  <a:t>multiple scattering </a:t>
                </a:r>
                <a:r>
                  <a:rPr lang="en-GB" sz="2000" dirty="0"/>
                  <a:t>model in G4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𝑷𝑽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GB" sz="2000" b="1" dirty="0"/>
                  <a:t> distribution </a:t>
                </a:r>
                <a:r>
                  <a:rPr lang="en-GB" sz="2000" dirty="0"/>
                  <a:t>reweighted to be more like observed in data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 </a:t>
                </a:r>
                <a:r>
                  <a:rPr lang="en-GB" sz="2000" b="1" dirty="0"/>
                  <a:t>New version of Pythia </a:t>
                </a:r>
                <a:r>
                  <a:rPr lang="en-GB" sz="2000" dirty="0"/>
                  <a:t>(</a:t>
                </a:r>
                <a:r>
                  <a:rPr lang="en-GB" sz="2000" dirty="0" err="1"/>
                  <a:t>c++</a:t>
                </a:r>
                <a:r>
                  <a:rPr lang="en-GB" sz="2000" dirty="0"/>
                  <a:t> implementation) – a bit different kinematics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pl-PL" sz="2000" b="1" dirty="0"/>
                  <a:t> </a:t>
                </a:r>
                <a:r>
                  <a:rPr lang="en-GB" sz="2000" b="1" dirty="0"/>
                  <a:t>Beam</a:t>
                </a:r>
                <a:r>
                  <a:rPr lang="en-GB" sz="2000" dirty="0"/>
                  <a:t> displaced from its nominal (0,0) position to follow the real position</a:t>
                </a:r>
              </a:p>
            </p:txBody>
          </p:sp>
        </mc:Choice>
        <mc:Fallback xmlns="">
          <p:sp>
            <p:nvSpPr>
              <p:cNvPr id="10" name="pole tekstowe 9">
                <a:extLst>
                  <a:ext uri="{FF2B5EF4-FFF2-40B4-BE49-F238E27FC236}">
                    <a16:creationId xmlns:a16="http://schemas.microsoft.com/office/drawing/2014/main" id="{55856913-C5D9-4CAF-9063-112A334152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875" y="1076325"/>
                <a:ext cx="9832840" cy="1938992"/>
              </a:xfrm>
              <a:prstGeom prst="rect">
                <a:avLst/>
              </a:prstGeom>
              <a:blipFill>
                <a:blip r:embed="rId3"/>
                <a:stretch>
                  <a:fillRect l="-558" t="-1572" b="-50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909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1681127F-4772-4E99-858A-CF5AD4746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48484E3-8358-4F9D-99ED-BED0BF553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17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14CD5A49-AD82-4889-8DE7-27BD46853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Primary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Vertex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Resolution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1DB4DAF-EB71-4391-A467-8D2F9D6C0C11}"/>
              </a:ext>
            </a:extLst>
          </p:cNvPr>
          <p:cNvSpPr txBox="1"/>
          <p:nvPr/>
        </p:nvSpPr>
        <p:spPr>
          <a:xfrm>
            <a:off x="1285875" y="1076325"/>
            <a:ext cx="9832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/>
              <a:t> 2011 data/Monte Carlo</a:t>
            </a:r>
            <a:endParaRPr lang="en-GB" sz="2400" b="1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7F1E92D7-A464-4BFC-9403-C6FF4B649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768" y="1693669"/>
            <a:ext cx="4633420" cy="463342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4F737E25-4E57-4D79-A8C0-35781ACD2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055" y="1637993"/>
            <a:ext cx="4695836" cy="467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EC56370-E599-458C-9449-07BFC5609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8D67A99-791D-4B07-8F8F-344C6EEF9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18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4B713A61-290A-4302-9577-13D77061E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Primary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Vertex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Resolution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CAA36F6-E4D5-4773-9DE0-56A4827D9F7C}"/>
              </a:ext>
            </a:extLst>
          </p:cNvPr>
          <p:cNvSpPr txBox="1"/>
          <p:nvPr/>
        </p:nvSpPr>
        <p:spPr>
          <a:xfrm>
            <a:off x="1285875" y="1076325"/>
            <a:ext cx="9832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/>
              <a:t> 2012 data/Monte Carlo</a:t>
            </a:r>
            <a:endParaRPr lang="en-GB" sz="2400" b="1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2ED49895-880E-4833-AB77-721376B68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550" y="1672177"/>
            <a:ext cx="4630382" cy="4617502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8DC47FBA-6F62-4FC7-9A01-47DCF1CA9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4249" y="1672178"/>
            <a:ext cx="4662581" cy="46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22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53EF75-75CB-48D5-8FD9-B2D8DD1D3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855390-67C9-4BCE-AF87-5BDD00D77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19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5E11CD2A-9B81-4ACE-BCB0-A46588024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Radiation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Damage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and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Simulation</a:t>
            </a:r>
            <a:endParaRPr lang="pl-PL" dirty="0"/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18C1E1C4-6E23-4511-A01F-1507A881F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1498" y="1263446"/>
            <a:ext cx="9601200" cy="3809999"/>
          </a:xfrm>
        </p:spPr>
        <p:txBody>
          <a:bodyPr>
            <a:normAutofit/>
          </a:bodyPr>
          <a:lstStyle/>
          <a:p>
            <a:r>
              <a:rPr lang="en-GB" sz="2800" dirty="0"/>
              <a:t>Degrading fundamental properties of silicon sensors</a:t>
            </a:r>
          </a:p>
          <a:p>
            <a:r>
              <a:rPr lang="en-GB" sz="2800" dirty="0"/>
              <a:t>Impact on Charge Collection Efficiency, Cluster Finding Efficiency, Landaus</a:t>
            </a:r>
          </a:p>
          <a:p>
            <a:pPr lvl="1"/>
            <a:r>
              <a:rPr lang="en-GB" sz="2600" dirty="0"/>
              <a:t>These in turn have impact on signal to noise, spatial resolution, impact parameter resolution, tracking efficiencies…</a:t>
            </a:r>
          </a:p>
          <a:p>
            <a:pPr lvl="1"/>
            <a:r>
              <a:rPr lang="en-GB" sz="2600" dirty="0"/>
              <a:t>We learned the profound influence on a few data analyses</a:t>
            </a:r>
          </a:p>
          <a:p>
            <a:pPr lvl="1"/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6433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B49947-9D92-4CBA-B9A3-53969F762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Outline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9333BDC-DCD4-4D09-A408-261EEE85B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0" dirty="0" err="1"/>
              <a:t>Current</a:t>
            </a:r>
            <a:r>
              <a:rPr lang="pl-PL" sz="2800" dirty="0"/>
              <a:t> </a:t>
            </a:r>
            <a:r>
              <a:rPr lang="pl-PL" sz="2800" dirty="0" err="1"/>
              <a:t>LHCb</a:t>
            </a:r>
            <a:r>
              <a:rPr lang="pl-PL" sz="2800" dirty="0"/>
              <a:t> </a:t>
            </a:r>
            <a:r>
              <a:rPr lang="pl-PL" sz="2800" dirty="0" err="1"/>
              <a:t>experiment</a:t>
            </a:r>
            <a:endParaRPr lang="en-GB" sz="2800" dirty="0"/>
          </a:p>
          <a:p>
            <a:r>
              <a:rPr lang="en-GB" sz="2800" dirty="0" err="1"/>
              <a:t>LHCb</a:t>
            </a:r>
            <a:r>
              <a:rPr lang="en-GB" sz="2800" dirty="0"/>
              <a:t> data processing framework</a:t>
            </a:r>
          </a:p>
          <a:p>
            <a:r>
              <a:rPr lang="pl-PL" sz="2800" dirty="0" err="1"/>
              <a:t>Validation</a:t>
            </a:r>
            <a:r>
              <a:rPr lang="pl-PL" sz="2800" dirty="0"/>
              <a:t> of the </a:t>
            </a:r>
            <a:r>
              <a:rPr lang="pl-PL" sz="2800" dirty="0" err="1"/>
              <a:t>simulation</a:t>
            </a:r>
            <a:r>
              <a:rPr lang="pl-PL" sz="2800" dirty="0"/>
              <a:t> </a:t>
            </a:r>
            <a:r>
              <a:rPr lang="pl-PL" sz="2800" dirty="0" err="1"/>
              <a:t>code</a:t>
            </a:r>
            <a:r>
              <a:rPr lang="pl-PL" sz="2800" dirty="0"/>
              <a:t> with </a:t>
            </a:r>
            <a:r>
              <a:rPr lang="pl-PL" sz="2800" dirty="0" err="1"/>
              <a:t>colission</a:t>
            </a:r>
            <a:r>
              <a:rPr lang="pl-PL" sz="2800" dirty="0"/>
              <a:t> data</a:t>
            </a:r>
            <a:endParaRPr lang="en-GB" sz="2800" dirty="0"/>
          </a:p>
          <a:p>
            <a:r>
              <a:rPr lang="pl-PL" sz="2800" dirty="0" err="1"/>
              <a:t>Simulation</a:t>
            </a:r>
            <a:r>
              <a:rPr lang="pl-PL" sz="2800" dirty="0"/>
              <a:t> of r</a:t>
            </a:r>
            <a:r>
              <a:rPr lang="en-GB" sz="2800" dirty="0" err="1"/>
              <a:t>adiatio</a:t>
            </a:r>
            <a:r>
              <a:rPr lang="pl-PL" sz="2800" dirty="0"/>
              <a:t>n </a:t>
            </a:r>
            <a:r>
              <a:rPr lang="pl-PL" sz="2800" dirty="0" err="1"/>
              <a:t>induced</a:t>
            </a:r>
            <a:r>
              <a:rPr lang="pl-PL" sz="2800" dirty="0"/>
              <a:t> </a:t>
            </a:r>
            <a:r>
              <a:rPr lang="pl-PL" sz="2800" dirty="0" err="1"/>
              <a:t>effects</a:t>
            </a:r>
            <a:endParaRPr lang="pl-PL" sz="2800" dirty="0"/>
          </a:p>
          <a:p>
            <a:r>
              <a:rPr lang="pl-PL" sz="2800" dirty="0" err="1"/>
              <a:t>Simulation</a:t>
            </a:r>
            <a:r>
              <a:rPr lang="pl-PL" sz="2800" dirty="0"/>
              <a:t> </a:t>
            </a:r>
            <a:r>
              <a:rPr lang="pl-PL" sz="2800" dirty="0" err="1"/>
              <a:t>after</a:t>
            </a:r>
            <a:r>
              <a:rPr lang="pl-PL" sz="2800" dirty="0"/>
              <a:t> the </a:t>
            </a:r>
            <a:r>
              <a:rPr lang="pl-PL" sz="2800" dirty="0" err="1"/>
              <a:t>upgrade</a:t>
            </a:r>
            <a:endParaRPr lang="en-GB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57C54EF-92E0-4E27-A95F-699AF15E9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D5D2AC4-6A6E-48A1-817B-C321AA126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090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9E1374-B2B5-45A7-B906-53F0AF20E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FC3882-2E9A-4CBD-B863-E87B55B5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20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9E28B26B-1689-4C42-9DFC-E163A2782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Particle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Fluence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A510196-2223-424F-BC41-8CDB51A8AF65}"/>
              </a:ext>
            </a:extLst>
          </p:cNvPr>
          <p:cNvSpPr txBox="1"/>
          <p:nvPr/>
        </p:nvSpPr>
        <p:spPr>
          <a:xfrm>
            <a:off x="1285875" y="1076325"/>
            <a:ext cx="9832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/>
              <a:t> </a:t>
            </a:r>
            <a:r>
              <a:rPr lang="pl-PL" sz="2400" dirty="0" err="1"/>
              <a:t>This</a:t>
            </a:r>
            <a:r>
              <a:rPr lang="pl-PL" sz="2400" dirty="0"/>
              <a:t> </a:t>
            </a:r>
            <a:r>
              <a:rPr lang="pl-PL" sz="2400" dirty="0" err="1"/>
              <a:t>is</a:t>
            </a:r>
            <a:r>
              <a:rPr lang="pl-PL" sz="2400" dirty="0"/>
              <a:t> </a:t>
            </a:r>
            <a:r>
              <a:rPr lang="pl-PL" sz="2400" dirty="0" err="1"/>
              <a:t>just</a:t>
            </a:r>
            <a:r>
              <a:rPr lang="pl-PL" sz="2400" dirty="0"/>
              <a:t> to show the </a:t>
            </a:r>
            <a:r>
              <a:rPr lang="pl-PL" sz="2400" dirty="0" err="1"/>
              <a:t>differences</a:t>
            </a:r>
            <a:r>
              <a:rPr lang="pl-PL" sz="2400" dirty="0"/>
              <a:t> </a:t>
            </a:r>
            <a:r>
              <a:rPr lang="pl-PL" sz="2400" dirty="0" err="1"/>
              <a:t>between</a:t>
            </a:r>
            <a:r>
              <a:rPr lang="pl-PL" sz="2400" dirty="0"/>
              <a:t> VELO and ST</a:t>
            </a:r>
            <a:endParaRPr lang="en-GB" sz="24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223459-5B82-4AFC-8528-3F19902CC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589" y="1645524"/>
            <a:ext cx="8619017" cy="48179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59B9AC-7462-4120-AC0B-9F7D2DDEDAE1}"/>
              </a:ext>
            </a:extLst>
          </p:cNvPr>
          <p:cNvSpPr txBox="1"/>
          <p:nvPr/>
        </p:nvSpPr>
        <p:spPr>
          <a:xfrm>
            <a:off x="3313471" y="3429000"/>
            <a:ext cx="1268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GEANT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658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962BC-AFC5-46D8-9669-95352B924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DA889-03A1-448E-9EBC-3DC050D0B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21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E6FDCBD2-618C-4250-A61B-8256AD9C5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Charge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Collection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Efficiency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– ST </a:t>
            </a:r>
            <a:endParaRPr lang="pl-P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1830A4-3A00-47D0-B28A-C9B5CC063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1281112"/>
            <a:ext cx="11715750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4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F528D0-05FC-4998-8B4C-A01B02233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8E2A9C-20A6-4B68-BB47-1FA0F73A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22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249F0767-83DC-4C78-A32B-14EBDCA24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Charge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Collection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Efficiency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– ST </a:t>
            </a:r>
            <a:endParaRPr lang="pl-P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E12D1F-20DE-4B9B-A25B-6DDCDDA32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532" y="1149851"/>
            <a:ext cx="8017132" cy="479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48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23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2793D763-5A03-47B9-A8F2-FF80EF4DD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>
                <a:solidFill>
                  <a:srgbClr val="D15A3E"/>
                </a:solidFill>
                <a:latin typeface="Arial"/>
              </a:rPr>
              <a:t>Second Metal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Layer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44EE7685-93FB-4064-93B0-7E37D7D41E8A}"/>
                  </a:ext>
                </a:extLst>
              </p:cNvPr>
              <p:cNvSpPr txBox="1"/>
              <p:nvPr/>
            </p:nvSpPr>
            <p:spPr>
              <a:xfrm>
                <a:off x="1285875" y="1076325"/>
                <a:ext cx="9832840" cy="29084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400" dirty="0"/>
                  <a:t> Because of the geometry and granulation both R- and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400" dirty="0"/>
                  <a:t>-type sensors need two sets of metal lines (routing lines – RLs)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400" dirty="0"/>
                  <a:t> The first one providing capacitive coupling to strips…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400" dirty="0"/>
                  <a:t> The second to carry out the signals to the read-out chips (routing lines – RLs)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400" dirty="0"/>
                  <a:t> The difference is that on R-type sensors the RLs cross strip metal lines</a:t>
                </a:r>
              </a:p>
            </p:txBody>
          </p:sp>
        </mc:Choice>
        <mc:Fallback xmlns="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44EE7685-93FB-4064-93B0-7E37D7D41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875" y="1076325"/>
                <a:ext cx="9832840" cy="2908489"/>
              </a:xfrm>
              <a:prstGeom prst="rect">
                <a:avLst/>
              </a:prstGeom>
              <a:blipFill>
                <a:blip r:embed="rId2"/>
                <a:stretch>
                  <a:fillRect l="-868" t="-1468" b="-39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770" y="4057286"/>
            <a:ext cx="4606655" cy="2241576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403" y="4035246"/>
            <a:ext cx="4254183" cy="225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6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88F2D2A-23F4-48FE-BD9B-52C210688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72A268A-BBBC-460B-AAA4-F28B4774A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24</a:t>
            </a:fld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756E456C-6A4F-4D4D-81E0-8428960C6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71" y="356964"/>
            <a:ext cx="10754686" cy="615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2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6147C10B-1C0F-40C0-9348-39AAEB80D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5D7D3F6-1C07-4C4D-8F9B-30AB6C4BA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25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370ECFD4-5EE2-47DD-A37C-0F3DD3F03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>
                <a:solidFill>
                  <a:srgbClr val="D15A3E"/>
                </a:solidFill>
                <a:latin typeface="Arial"/>
              </a:rPr>
              <a:t>Second Metal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Layer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8EE8040A-5BDF-432E-AD5E-6E77E4627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1335122"/>
            <a:ext cx="6238875" cy="434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e tekstowe 7">
                <a:extLst>
                  <a:ext uri="{FF2B5EF4-FFF2-40B4-BE49-F238E27FC236}">
                    <a16:creationId xmlns:a16="http://schemas.microsoft.com/office/drawing/2014/main" id="{D1667563-F73E-4D6E-B3EE-F87A0EC1674C}"/>
                  </a:ext>
                </a:extLst>
              </p:cNvPr>
              <p:cNvSpPr txBox="1"/>
              <p:nvPr/>
            </p:nvSpPr>
            <p:spPr>
              <a:xfrm>
                <a:off x="6998710" y="1335122"/>
                <a:ext cx="4790940" cy="4478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Raw Landau distributions significantly distorted for R-type sensors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Satellite peak clearly visible at low ADC values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Effectively we collect lower charge in R-type sensors than in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000" dirty="0"/>
                  <a:t>-type ones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The fake clusters are seen almost always on the inner strips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We can explain this effect as a result of routing lines coupling to the moving </a:t>
                </a:r>
                <a:r>
                  <a:rPr lang="en-GB" sz="2000" dirty="0" err="1"/>
                  <a:t>charg</a:t>
                </a:r>
                <a:r>
                  <a:rPr lang="pl-PL" sz="2000" dirty="0"/>
                  <a:t>e</a:t>
                </a:r>
                <a:endParaRPr lang="en-GB" sz="2000" dirty="0"/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pl-PL" sz="2000" dirty="0" err="1"/>
                  <a:t>Also</a:t>
                </a:r>
                <a:r>
                  <a:rPr lang="pl-PL" sz="2000" dirty="0"/>
                  <a:t>, t</a:t>
                </a:r>
                <a:r>
                  <a:rPr lang="en-GB" sz="2000" dirty="0"/>
                  <a:t>h</a:t>
                </a:r>
                <a:r>
                  <a:rPr lang="pl-PL" sz="2000" dirty="0" err="1"/>
                  <a:t>is</a:t>
                </a:r>
                <a:r>
                  <a:rPr lang="en-GB" sz="2000" dirty="0"/>
                  <a:t> effect depends on the delivered luminosity</a:t>
                </a:r>
              </a:p>
            </p:txBody>
          </p:sp>
        </mc:Choice>
        <mc:Fallback xmlns="">
          <p:sp>
            <p:nvSpPr>
              <p:cNvPr id="8" name="pole tekstowe 7">
                <a:extLst>
                  <a:ext uri="{FF2B5EF4-FFF2-40B4-BE49-F238E27FC236}">
                    <a16:creationId xmlns:a16="http://schemas.microsoft.com/office/drawing/2014/main" id="{D1667563-F73E-4D6E-B3EE-F87A0EC16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8710" y="1335122"/>
                <a:ext cx="4790940" cy="4478149"/>
              </a:xfrm>
              <a:prstGeom prst="rect">
                <a:avLst/>
              </a:prstGeom>
              <a:blipFill>
                <a:blip r:embed="rId3"/>
                <a:stretch>
                  <a:fillRect l="-1145" t="-544" r="-1527" b="-14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879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892292-2613-428F-8BEC-5FBB0FA30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11B16-E8D6-42DD-8701-E3224D778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26</a:t>
            </a:fld>
            <a:endParaRPr lang="pl-P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C96A0A-1D33-40C6-A9B8-CC9C30345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731" y="1072107"/>
            <a:ext cx="7464537" cy="26285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69F4FD-CC63-4390-80AF-87B1FA7E0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731" y="3769904"/>
            <a:ext cx="7464537" cy="2630993"/>
          </a:xfrm>
          <a:prstGeom prst="rect">
            <a:avLst/>
          </a:prstGeom>
        </p:spPr>
      </p:pic>
      <p:sp>
        <p:nvSpPr>
          <p:cNvPr id="8" name="Tytuł 1">
            <a:extLst>
              <a:ext uri="{FF2B5EF4-FFF2-40B4-BE49-F238E27FC236}">
                <a16:creationId xmlns:a16="http://schemas.microsoft.com/office/drawing/2014/main" id="{5DD4F500-F091-4AA4-8324-E05E3A35E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>
                <a:solidFill>
                  <a:srgbClr val="D15A3E"/>
                </a:solidFill>
                <a:latin typeface="Arial"/>
              </a:rPr>
              <a:t>Cluster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Finding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Efficiency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2143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CA45D4D-F96A-4F5E-8B55-B352E32D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3061060-5798-4949-A38A-02EC33B98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27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54DD7FC6-6CB9-45AB-8585-6A7C54D9F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Simulation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of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Radiation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Induced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Effects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9AC9D11-0E52-44E4-8C31-277A45DA95D2}"/>
              </a:ext>
            </a:extLst>
          </p:cNvPr>
          <p:cNvSpPr txBox="1"/>
          <p:nvPr/>
        </p:nvSpPr>
        <p:spPr>
          <a:xfrm>
            <a:off x="1241497" y="1307664"/>
            <a:ext cx="9137915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Dedicated tool implemented to </a:t>
            </a:r>
            <a:r>
              <a:rPr lang="en-GB" sz="2000" b="1" dirty="0"/>
              <a:t>modify the detector response simulation </a:t>
            </a:r>
            <a:r>
              <a:rPr lang="en-GB" sz="2000" dirty="0"/>
              <a:t>and reproduce the CCE drop, second metal coupling and resolution evolution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Significant effort to make it universal over time (2012 – 2017)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Tool is used inside </a:t>
            </a:r>
            <a:r>
              <a:rPr lang="en-GB" sz="2000" b="1" dirty="0"/>
              <a:t>Boole application </a:t>
            </a:r>
            <a:r>
              <a:rPr lang="en-GB" sz="2000" dirty="0"/>
              <a:t>and process </a:t>
            </a:r>
            <a:r>
              <a:rPr lang="en-GB" sz="2000" b="1" dirty="0" err="1"/>
              <a:t>MCHit</a:t>
            </a:r>
            <a:r>
              <a:rPr lang="en-GB" sz="2000" b="1" dirty="0"/>
              <a:t> objects 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The fraction of charge that is leaked to the inner strips can be parametrised as function of sensor pitch and track pseudo-rapidity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Tunings for respective time periods are stored in a data base and picked up using an appropriate „tag”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In order to follow the resolution we also adjusted the simulation code to reproduce the observed cluster spectrum distribution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The purpose is to follow the cluster spectrum observed in data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For that we parametrised the simulated charge diffusion width and capacitive coupling between adjacent strips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5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EE604F-40F6-4514-AB93-F367FAB9E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FDF64-0714-470F-8979-59088ACC4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28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9F0DEE62-8009-4427-ACFB-5D1D6A9DD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Simulation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of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Radiation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Induced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Effects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931991A-92F4-48A1-A8EB-7E088EDFC70D}"/>
              </a:ext>
            </a:extLst>
          </p:cNvPr>
          <p:cNvSpPr txBox="1"/>
          <p:nvPr/>
        </p:nvSpPr>
        <p:spPr>
          <a:xfrm>
            <a:off x="1241497" y="1307664"/>
            <a:ext cx="9137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Preliminary results look promising, we are in process of validating them with dedicated large simulated samples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55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5A02B-8164-4534-9B3F-BEAF717CE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8B95B3-CA00-454F-8FD7-4A0B03B1E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29</a:t>
            </a:fld>
            <a:endParaRPr lang="pl-PL" dirty="0"/>
          </a:p>
        </p:txBody>
      </p:sp>
      <p:grpSp>
        <p:nvGrpSpPr>
          <p:cNvPr id="6" name="Grupa 3">
            <a:extLst>
              <a:ext uri="{FF2B5EF4-FFF2-40B4-BE49-F238E27FC236}">
                <a16:creationId xmlns:a16="http://schemas.microsoft.com/office/drawing/2014/main" id="{9143BE43-F148-4022-8931-1DF6BA416656}"/>
              </a:ext>
            </a:extLst>
          </p:cNvPr>
          <p:cNvGrpSpPr/>
          <p:nvPr/>
        </p:nvGrpSpPr>
        <p:grpSpPr>
          <a:xfrm>
            <a:off x="2011536" y="1333041"/>
            <a:ext cx="8168927" cy="5067856"/>
            <a:chOff x="103736" y="1282408"/>
            <a:chExt cx="8766175" cy="5400600"/>
          </a:xfrm>
        </p:grpSpPr>
        <p:grpSp>
          <p:nvGrpSpPr>
            <p:cNvPr id="7" name="Group 14">
              <a:extLst>
                <a:ext uri="{FF2B5EF4-FFF2-40B4-BE49-F238E27FC236}">
                  <a16:creationId xmlns:a16="http://schemas.microsoft.com/office/drawing/2014/main" id="{1BF3FDEF-2BF7-4C72-8574-7DCD517C45C7}"/>
                </a:ext>
              </a:extLst>
            </p:cNvPr>
            <p:cNvGrpSpPr/>
            <p:nvPr/>
          </p:nvGrpSpPr>
          <p:grpSpPr>
            <a:xfrm>
              <a:off x="560936" y="1358608"/>
              <a:ext cx="8308975" cy="4906962"/>
              <a:chOff x="457200" y="1447800"/>
              <a:chExt cx="8308975" cy="4906962"/>
            </a:xfrm>
          </p:grpSpPr>
          <p:pic>
            <p:nvPicPr>
              <p:cNvPr id="21" name="Picture 5">
                <a:extLst>
                  <a:ext uri="{FF2B5EF4-FFF2-40B4-BE49-F238E27FC236}">
                    <a16:creationId xmlns:a16="http://schemas.microsoft.com/office/drawing/2014/main" id="{A3E1C125-12EA-4F02-952D-A1C6712AD99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57200" y="1447800"/>
                <a:ext cx="8308975" cy="490696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2" name="Rectangle 7">
                <a:extLst>
                  <a:ext uri="{FF2B5EF4-FFF2-40B4-BE49-F238E27FC236}">
                    <a16:creationId xmlns:a16="http://schemas.microsoft.com/office/drawing/2014/main" id="{102E3D06-2CD8-4AA3-893A-DB79E252F5FE}"/>
                  </a:ext>
                </a:extLst>
              </p:cNvPr>
              <p:cNvSpPr/>
              <p:nvPr/>
            </p:nvSpPr>
            <p:spPr>
              <a:xfrm>
                <a:off x="457200" y="3200400"/>
                <a:ext cx="609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  <p:sp>
            <p:nvSpPr>
              <p:cNvPr id="23" name="Rectangle 8">
                <a:extLst>
                  <a:ext uri="{FF2B5EF4-FFF2-40B4-BE49-F238E27FC236}">
                    <a16:creationId xmlns:a16="http://schemas.microsoft.com/office/drawing/2014/main" id="{F507B053-9ADE-4FD1-839F-CFA266687A2B}"/>
                  </a:ext>
                </a:extLst>
              </p:cNvPr>
              <p:cNvSpPr/>
              <p:nvPr/>
            </p:nvSpPr>
            <p:spPr>
              <a:xfrm>
                <a:off x="1447800" y="2819400"/>
                <a:ext cx="60960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  <p:sp>
            <p:nvSpPr>
              <p:cNvPr id="24" name="Rectangle 9">
                <a:extLst>
                  <a:ext uri="{FF2B5EF4-FFF2-40B4-BE49-F238E27FC236}">
                    <a16:creationId xmlns:a16="http://schemas.microsoft.com/office/drawing/2014/main" id="{A4AB7102-3DD9-4284-BCA0-E5BE7DF9B62E}"/>
                  </a:ext>
                </a:extLst>
              </p:cNvPr>
              <p:cNvSpPr/>
              <p:nvPr/>
            </p:nvSpPr>
            <p:spPr>
              <a:xfrm>
                <a:off x="3581400" y="2362200"/>
                <a:ext cx="6096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  <p:sp>
            <p:nvSpPr>
              <p:cNvPr id="25" name="Rectangle 10">
                <a:extLst>
                  <a:ext uri="{FF2B5EF4-FFF2-40B4-BE49-F238E27FC236}">
                    <a16:creationId xmlns:a16="http://schemas.microsoft.com/office/drawing/2014/main" id="{CE24EB5F-4982-435B-8A1B-98333EC4FB8F}"/>
                  </a:ext>
                </a:extLst>
              </p:cNvPr>
              <p:cNvSpPr/>
              <p:nvPr/>
            </p:nvSpPr>
            <p:spPr>
              <a:xfrm>
                <a:off x="4267200" y="1905000"/>
                <a:ext cx="1066800" cy="685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  <p:sp>
            <p:nvSpPr>
              <p:cNvPr id="26" name="Rectangle 11">
                <a:extLst>
                  <a:ext uri="{FF2B5EF4-FFF2-40B4-BE49-F238E27FC236}">
                    <a16:creationId xmlns:a16="http://schemas.microsoft.com/office/drawing/2014/main" id="{AA12D871-0AA5-4218-BEBC-BE332EC084F8}"/>
                  </a:ext>
                </a:extLst>
              </p:cNvPr>
              <p:cNvSpPr/>
              <p:nvPr/>
            </p:nvSpPr>
            <p:spPr>
              <a:xfrm>
                <a:off x="4800600" y="1752600"/>
                <a:ext cx="1066800" cy="685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  <p:sp>
            <p:nvSpPr>
              <p:cNvPr id="27" name="Rectangle 12">
                <a:extLst>
                  <a:ext uri="{FF2B5EF4-FFF2-40B4-BE49-F238E27FC236}">
                    <a16:creationId xmlns:a16="http://schemas.microsoft.com/office/drawing/2014/main" id="{139DE879-5D7A-4D34-9B64-DB3A8D7B8506}"/>
                  </a:ext>
                </a:extLst>
              </p:cNvPr>
              <p:cNvSpPr/>
              <p:nvPr/>
            </p:nvSpPr>
            <p:spPr>
              <a:xfrm>
                <a:off x="4953000" y="1524000"/>
                <a:ext cx="2286000" cy="609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  <p:sp>
            <p:nvSpPr>
              <p:cNvPr id="28" name="Rectangle 13">
                <a:extLst>
                  <a:ext uri="{FF2B5EF4-FFF2-40B4-BE49-F238E27FC236}">
                    <a16:creationId xmlns:a16="http://schemas.microsoft.com/office/drawing/2014/main" id="{77332045-9D1D-4EB6-AB5E-E8BA25D3333B}"/>
                  </a:ext>
                </a:extLst>
              </p:cNvPr>
              <p:cNvSpPr/>
              <p:nvPr/>
            </p:nvSpPr>
            <p:spPr>
              <a:xfrm>
                <a:off x="2362200" y="1905000"/>
                <a:ext cx="8382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</p:grpSp>
        <p:sp>
          <p:nvSpPr>
            <p:cNvPr id="8" name="Rounded Rectangle 6">
              <a:extLst>
                <a:ext uri="{FF2B5EF4-FFF2-40B4-BE49-F238E27FC236}">
                  <a16:creationId xmlns:a16="http://schemas.microsoft.com/office/drawing/2014/main" id="{9BF19A13-C1DC-47E0-A516-2215586361EA}"/>
                </a:ext>
              </a:extLst>
            </p:cNvPr>
            <p:cNvSpPr/>
            <p:nvPr/>
          </p:nvSpPr>
          <p:spPr>
            <a:xfrm>
              <a:off x="103736" y="1282408"/>
              <a:ext cx="1524000" cy="91440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+mj-lt"/>
                </a:rPr>
                <a:t>VELO</a:t>
              </a:r>
            </a:p>
            <a:p>
              <a:pPr algn="ctr"/>
              <a:r>
                <a:rPr lang="en-US" sz="1400" dirty="0">
                  <a:latin typeface="+mj-lt"/>
                </a:rPr>
                <a:t>Si strips</a:t>
              </a:r>
            </a:p>
            <a:p>
              <a:pPr algn="ctr"/>
              <a:r>
                <a:rPr lang="en-US" sz="1400" dirty="0">
                  <a:latin typeface="+mj-lt"/>
                </a:rPr>
                <a:t>(replace all)</a:t>
              </a:r>
            </a:p>
          </p:txBody>
        </p:sp>
        <p:sp>
          <p:nvSpPr>
            <p:cNvPr id="9" name="Rounded Rectangle 15">
              <a:extLst>
                <a:ext uri="{FF2B5EF4-FFF2-40B4-BE49-F238E27FC236}">
                  <a16:creationId xmlns:a16="http://schemas.microsoft.com/office/drawing/2014/main" id="{6BBE435F-4705-4E32-8415-77C6B63D2271}"/>
                </a:ext>
              </a:extLst>
            </p:cNvPr>
            <p:cNvSpPr/>
            <p:nvPr/>
          </p:nvSpPr>
          <p:spPr>
            <a:xfrm>
              <a:off x="1791859" y="1282408"/>
              <a:ext cx="1828800" cy="914400"/>
            </a:xfrm>
            <a:prstGeom prst="roundRect">
              <a:avLst/>
            </a:prstGeom>
            <a:solidFill>
              <a:srgbClr val="99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+mj-lt"/>
                </a:rPr>
                <a:t>Silicon Tracker</a:t>
              </a:r>
            </a:p>
            <a:p>
              <a:pPr algn="ctr"/>
              <a:r>
                <a:rPr lang="en-US" sz="1400" dirty="0">
                  <a:latin typeface="+mj-lt"/>
                </a:rPr>
                <a:t>Si strips</a:t>
              </a:r>
            </a:p>
            <a:p>
              <a:pPr algn="ctr"/>
              <a:r>
                <a:rPr lang="en-US" sz="1400" dirty="0">
                  <a:latin typeface="+mj-lt"/>
                </a:rPr>
                <a:t>(replace all)</a:t>
              </a:r>
            </a:p>
          </p:txBody>
        </p:sp>
        <p:sp>
          <p:nvSpPr>
            <p:cNvPr id="10" name="Rounded Rectangle 16">
              <a:extLst>
                <a:ext uri="{FF2B5EF4-FFF2-40B4-BE49-F238E27FC236}">
                  <a16:creationId xmlns:a16="http://schemas.microsoft.com/office/drawing/2014/main" id="{73ADDC40-0CBB-44F5-AF8C-13600E0FB675}"/>
                </a:ext>
              </a:extLst>
            </p:cNvPr>
            <p:cNvSpPr/>
            <p:nvPr/>
          </p:nvSpPr>
          <p:spPr>
            <a:xfrm>
              <a:off x="3685136" y="1282408"/>
              <a:ext cx="1834662" cy="91440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+mj-lt"/>
                </a:rPr>
                <a:t>Outer Tracker</a:t>
              </a:r>
            </a:p>
            <a:p>
              <a:pPr algn="ctr"/>
              <a:r>
                <a:rPr lang="en-US" sz="1400" dirty="0">
                  <a:latin typeface="+mj-lt"/>
                </a:rPr>
                <a:t>Straw tubes</a:t>
              </a:r>
            </a:p>
            <a:p>
              <a:pPr algn="ctr"/>
              <a:r>
                <a:rPr lang="en-US" sz="1400" dirty="0">
                  <a:latin typeface="+mj-lt"/>
                </a:rPr>
                <a:t>(replace R/O)</a:t>
              </a:r>
            </a:p>
          </p:txBody>
        </p:sp>
        <p:sp>
          <p:nvSpPr>
            <p:cNvPr id="11" name="Rounded Rectangle 17">
              <a:extLst>
                <a:ext uri="{FF2B5EF4-FFF2-40B4-BE49-F238E27FC236}">
                  <a16:creationId xmlns:a16="http://schemas.microsoft.com/office/drawing/2014/main" id="{967E254C-CA47-4820-8A82-81C3CA4971F9}"/>
                </a:ext>
              </a:extLst>
            </p:cNvPr>
            <p:cNvSpPr/>
            <p:nvPr/>
          </p:nvSpPr>
          <p:spPr>
            <a:xfrm>
              <a:off x="2161135" y="5549608"/>
              <a:ext cx="1596207" cy="1133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+mj-lt"/>
                </a:rPr>
                <a:t>RICH</a:t>
              </a:r>
            </a:p>
            <a:p>
              <a:pPr algn="ctr"/>
              <a:r>
                <a:rPr lang="en-US" sz="1400" dirty="0">
                  <a:latin typeface="+mj-lt"/>
                </a:rPr>
                <a:t>HPDs</a:t>
              </a:r>
            </a:p>
            <a:p>
              <a:pPr algn="ctr"/>
              <a:r>
                <a:rPr lang="en-US" sz="1400" dirty="0">
                  <a:latin typeface="+mj-lt"/>
                </a:rPr>
                <a:t>(replace HPD &amp; R/O)</a:t>
              </a:r>
            </a:p>
          </p:txBody>
        </p:sp>
        <p:sp>
          <p:nvSpPr>
            <p:cNvPr id="12" name="Rounded Rectangle 18">
              <a:extLst>
                <a:ext uri="{FF2B5EF4-FFF2-40B4-BE49-F238E27FC236}">
                  <a16:creationId xmlns:a16="http://schemas.microsoft.com/office/drawing/2014/main" id="{AB2ED350-1D18-4A6B-AE65-47C57451C7D7}"/>
                </a:ext>
              </a:extLst>
            </p:cNvPr>
            <p:cNvSpPr/>
            <p:nvPr/>
          </p:nvSpPr>
          <p:spPr>
            <a:xfrm>
              <a:off x="4751935" y="5602888"/>
              <a:ext cx="2317776" cy="917376"/>
            </a:xfrm>
            <a:prstGeom prst="roundRect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latin typeface="+mj-lt"/>
                </a:rPr>
                <a:t>Calo</a:t>
              </a:r>
              <a:r>
                <a:rPr lang="en-US" sz="1400" dirty="0">
                  <a:latin typeface="+mj-lt"/>
                </a:rPr>
                <a:t> </a:t>
              </a:r>
            </a:p>
            <a:p>
              <a:pPr algn="ctr"/>
              <a:r>
                <a:rPr lang="en-US" sz="1400" dirty="0">
                  <a:latin typeface="+mj-lt"/>
                </a:rPr>
                <a:t>PMTs (reduce PMT gain, replace R/O)</a:t>
              </a:r>
            </a:p>
          </p:txBody>
        </p:sp>
        <p:sp>
          <p:nvSpPr>
            <p:cNvPr id="13" name="Rounded Rectangle 19">
              <a:extLst>
                <a:ext uri="{FF2B5EF4-FFF2-40B4-BE49-F238E27FC236}">
                  <a16:creationId xmlns:a16="http://schemas.microsoft.com/office/drawing/2014/main" id="{9ACCD338-E33E-4B15-9196-4AD732C1C536}"/>
                </a:ext>
              </a:extLst>
            </p:cNvPr>
            <p:cNvSpPr/>
            <p:nvPr/>
          </p:nvSpPr>
          <p:spPr>
            <a:xfrm>
              <a:off x="6047335" y="1282408"/>
              <a:ext cx="2390528" cy="914400"/>
            </a:xfrm>
            <a:prstGeom prst="roundRect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latin typeface="+mj-lt"/>
                </a:rPr>
                <a:t>Muon</a:t>
              </a:r>
              <a:r>
                <a:rPr lang="en-US" sz="1400" dirty="0">
                  <a:latin typeface="+mj-lt"/>
                </a:rPr>
                <a:t>  MWPC</a:t>
              </a:r>
            </a:p>
            <a:p>
              <a:pPr algn="ctr"/>
              <a:r>
                <a:rPr lang="en-US" sz="1400" dirty="0">
                  <a:latin typeface="+mj-lt"/>
                </a:rPr>
                <a:t>(almost compatible)</a:t>
              </a:r>
            </a:p>
          </p:txBody>
        </p:sp>
        <p:sp>
          <p:nvSpPr>
            <p:cNvPr id="14" name="Down Arrow 21">
              <a:extLst>
                <a:ext uri="{FF2B5EF4-FFF2-40B4-BE49-F238E27FC236}">
                  <a16:creationId xmlns:a16="http://schemas.microsoft.com/office/drawing/2014/main" id="{FF1530B0-87F4-499C-974E-2F3C78AC50CD}"/>
                </a:ext>
              </a:extLst>
            </p:cNvPr>
            <p:cNvSpPr/>
            <p:nvPr/>
          </p:nvSpPr>
          <p:spPr>
            <a:xfrm rot="20742047">
              <a:off x="809976" y="2133273"/>
              <a:ext cx="484632" cy="1429939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+mj-lt"/>
              </a:endParaRPr>
            </a:p>
          </p:txBody>
        </p:sp>
        <p:sp>
          <p:nvSpPr>
            <p:cNvPr id="15" name="Down Arrow 22">
              <a:extLst>
                <a:ext uri="{FF2B5EF4-FFF2-40B4-BE49-F238E27FC236}">
                  <a16:creationId xmlns:a16="http://schemas.microsoft.com/office/drawing/2014/main" id="{8A4662C7-FB1C-4107-B538-EA28E0A2900B}"/>
                </a:ext>
              </a:extLst>
            </p:cNvPr>
            <p:cNvSpPr/>
            <p:nvPr/>
          </p:nvSpPr>
          <p:spPr>
            <a:xfrm rot="324883">
              <a:off x="1951694" y="2093577"/>
              <a:ext cx="484632" cy="1108278"/>
            </a:xfrm>
            <a:prstGeom prst="downArrow">
              <a:avLst/>
            </a:prstGeom>
            <a:solidFill>
              <a:srgbClr val="99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+mj-lt"/>
              </a:endParaRPr>
            </a:p>
          </p:txBody>
        </p:sp>
        <p:sp>
          <p:nvSpPr>
            <p:cNvPr id="16" name="Down Arrow 23">
              <a:extLst>
                <a:ext uri="{FF2B5EF4-FFF2-40B4-BE49-F238E27FC236}">
                  <a16:creationId xmlns:a16="http://schemas.microsoft.com/office/drawing/2014/main" id="{634BD14E-B66C-4E4D-9B38-AB47609362AA}"/>
                </a:ext>
              </a:extLst>
            </p:cNvPr>
            <p:cNvSpPr/>
            <p:nvPr/>
          </p:nvSpPr>
          <p:spPr>
            <a:xfrm rot="20653907">
              <a:off x="3262011" y="2133764"/>
              <a:ext cx="484632" cy="1439529"/>
            </a:xfrm>
            <a:prstGeom prst="downArrow">
              <a:avLst/>
            </a:prstGeom>
            <a:solidFill>
              <a:srgbClr val="99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+mj-lt"/>
              </a:endParaRPr>
            </a:p>
          </p:txBody>
        </p:sp>
        <p:sp>
          <p:nvSpPr>
            <p:cNvPr id="17" name="Down Arrow 24">
              <a:extLst>
                <a:ext uri="{FF2B5EF4-FFF2-40B4-BE49-F238E27FC236}">
                  <a16:creationId xmlns:a16="http://schemas.microsoft.com/office/drawing/2014/main" id="{C74051DD-BCA5-456B-A50F-4518E683E49C}"/>
                </a:ext>
              </a:extLst>
            </p:cNvPr>
            <p:cNvSpPr/>
            <p:nvPr/>
          </p:nvSpPr>
          <p:spPr>
            <a:xfrm rot="9412581">
              <a:off x="1831668" y="4288079"/>
              <a:ext cx="484632" cy="1525778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+mj-lt"/>
              </a:endParaRPr>
            </a:p>
          </p:txBody>
        </p:sp>
        <p:sp>
          <p:nvSpPr>
            <p:cNvPr id="18" name="Down Arrow 25">
              <a:extLst>
                <a:ext uri="{FF2B5EF4-FFF2-40B4-BE49-F238E27FC236}">
                  <a16:creationId xmlns:a16="http://schemas.microsoft.com/office/drawing/2014/main" id="{26DBAF77-7407-4ACF-86CF-E0BDFC650A12}"/>
                </a:ext>
              </a:extLst>
            </p:cNvPr>
            <p:cNvSpPr/>
            <p:nvPr/>
          </p:nvSpPr>
          <p:spPr>
            <a:xfrm rot="13854252">
              <a:off x="3712177" y="4702594"/>
              <a:ext cx="484632" cy="1478556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+mj-lt"/>
              </a:endParaRPr>
            </a:p>
          </p:txBody>
        </p:sp>
        <p:sp>
          <p:nvSpPr>
            <p:cNvPr id="19" name="Down Arrow 26">
              <a:extLst>
                <a:ext uri="{FF2B5EF4-FFF2-40B4-BE49-F238E27FC236}">
                  <a16:creationId xmlns:a16="http://schemas.microsoft.com/office/drawing/2014/main" id="{FF9269F0-FF19-4459-BF4C-9F61F5B84C7C}"/>
                </a:ext>
              </a:extLst>
            </p:cNvPr>
            <p:cNvSpPr/>
            <p:nvPr/>
          </p:nvSpPr>
          <p:spPr>
            <a:xfrm>
              <a:off x="3761336" y="2157778"/>
              <a:ext cx="484632" cy="762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+mj-lt"/>
              </a:endParaRPr>
            </a:p>
          </p:txBody>
        </p:sp>
        <p:sp>
          <p:nvSpPr>
            <p:cNvPr id="20" name="Down Arrow 27">
              <a:extLst>
                <a:ext uri="{FF2B5EF4-FFF2-40B4-BE49-F238E27FC236}">
                  <a16:creationId xmlns:a16="http://schemas.microsoft.com/office/drawing/2014/main" id="{7BE22A4C-023C-4429-BDD6-BE8CED18C66E}"/>
                </a:ext>
              </a:extLst>
            </p:cNvPr>
            <p:cNvSpPr/>
            <p:nvPr/>
          </p:nvSpPr>
          <p:spPr>
            <a:xfrm rot="10800000">
              <a:off x="5285337" y="4909253"/>
              <a:ext cx="484632" cy="716557"/>
            </a:xfrm>
            <a:prstGeom prst="downArrow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+mj-lt"/>
              </a:endParaRPr>
            </a:p>
          </p:txBody>
        </p:sp>
      </p:grpSp>
      <p:sp>
        <p:nvSpPr>
          <p:cNvPr id="29" name="TextBox 9">
            <a:extLst>
              <a:ext uri="{FF2B5EF4-FFF2-40B4-BE49-F238E27FC236}">
                <a16:creationId xmlns:a16="http://schemas.microsoft.com/office/drawing/2014/main" id="{D4049B0D-EB69-4268-8D85-1527B9107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1" y="465116"/>
            <a:ext cx="80645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268288"/>
            <a:r>
              <a:rPr lang="pl-PL" sz="2800" b="1" dirty="0">
                <a:solidFill>
                  <a:srgbClr val="8E220C"/>
                </a:solidFill>
                <a:latin typeface="+mj-lt"/>
              </a:rPr>
              <a:t>LS2 </a:t>
            </a:r>
            <a:r>
              <a:rPr lang="pl-PL" sz="2800" b="1" dirty="0" err="1">
                <a:solidFill>
                  <a:srgbClr val="8E220C"/>
                </a:solidFill>
                <a:latin typeface="+mj-lt"/>
              </a:rPr>
              <a:t>LHCb</a:t>
            </a:r>
            <a:r>
              <a:rPr lang="pl-PL" sz="2800" b="1" dirty="0">
                <a:solidFill>
                  <a:srgbClr val="8E220C"/>
                </a:solidFill>
                <a:latin typeface="+mj-lt"/>
              </a:rPr>
              <a:t> Upgrade – </a:t>
            </a:r>
            <a:r>
              <a:rPr lang="pl-PL" sz="2800" b="1" dirty="0" err="1">
                <a:solidFill>
                  <a:srgbClr val="8E220C"/>
                </a:solidFill>
                <a:latin typeface="+mj-lt"/>
              </a:rPr>
              <a:t>what</a:t>
            </a:r>
            <a:r>
              <a:rPr lang="pl-PL" sz="2800" b="1" dirty="0">
                <a:solidFill>
                  <a:srgbClr val="8E220C"/>
                </a:solidFill>
                <a:latin typeface="+mj-lt"/>
              </a:rPr>
              <a:t> </a:t>
            </a:r>
            <a:r>
              <a:rPr lang="pl-PL" sz="2800" b="1" dirty="0" err="1">
                <a:solidFill>
                  <a:srgbClr val="8E220C"/>
                </a:solidFill>
                <a:latin typeface="+mj-lt"/>
              </a:rPr>
              <a:t>is</a:t>
            </a:r>
            <a:r>
              <a:rPr lang="pl-PL" sz="2800" b="1" dirty="0">
                <a:solidFill>
                  <a:srgbClr val="8E220C"/>
                </a:solidFill>
                <a:latin typeface="+mj-lt"/>
              </a:rPr>
              <a:t> </a:t>
            </a:r>
            <a:r>
              <a:rPr lang="pl-PL" sz="2800" b="1" dirty="0" err="1">
                <a:solidFill>
                  <a:srgbClr val="8E220C"/>
                </a:solidFill>
                <a:latin typeface="+mj-lt"/>
              </a:rPr>
              <a:t>new</a:t>
            </a:r>
            <a:r>
              <a:rPr lang="pl-PL" sz="2800" b="1" dirty="0">
                <a:solidFill>
                  <a:srgbClr val="8E220C"/>
                </a:solidFill>
                <a:latin typeface="+mj-lt"/>
              </a:rPr>
              <a:t>…?</a:t>
            </a:r>
            <a:endParaRPr lang="en-GB" sz="2800" b="1" dirty="0">
              <a:solidFill>
                <a:srgbClr val="8E220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265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pl-PL" dirty="0" err="1">
                <a:solidFill>
                  <a:srgbClr val="D15A3E"/>
                </a:solidFill>
                <a:latin typeface="Arial"/>
              </a:rPr>
              <a:t>LHCb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Detector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at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present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…</a:t>
            </a:r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Tomasz Szumlak AGH-UST</a:t>
            </a: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</a:t>
            </a:fld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9"/>
              <p:cNvSpPr txBox="1"/>
              <p:nvPr/>
            </p:nvSpPr>
            <p:spPr>
              <a:xfrm>
                <a:off x="1285875" y="1076325"/>
                <a:ext cx="9832840" cy="4973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dirty="0"/>
                  <a:t>LHCb experiment was designed to studying CP-violation and search for New Physics phenomena in heavy </a:t>
                </a:r>
                <a:r>
                  <a:rPr lang="en-US" dirty="0" err="1"/>
                  <a:t>flavour</a:t>
                </a:r>
                <a:r>
                  <a:rPr lang="en-US" dirty="0"/>
                  <a:t> (beauty and charm) quark sector 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dirty="0"/>
                  <a:t>It proved itself to be a </a:t>
                </a:r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General-purpose Forward Detector </a:t>
                </a:r>
                <a:r>
                  <a:rPr lang="en-US" dirty="0"/>
                  <a:t>(nicely complementary to ATLAS/CMS)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dirty="0"/>
                  <a:t>Main features</a:t>
                </a:r>
              </a:p>
              <a:p>
                <a:pPr marL="742950" lvl="1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dirty="0"/>
                  <a:t>Single-arm spectrometer, fully instrumented in pseudo rapidity range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dirty="0"/>
                  <a:t>  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𝜼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(solid angle coverage ~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pl-PL" dirty="0"/>
                  <a:t>, </a:t>
                </a:r>
                <a14:m>
                  <m:oMath xmlns:m="http://schemas.openxmlformats.org/officeDocument/2006/math"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𝟒𝟎</m:t>
                    </m:r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pl-PL" dirty="0"/>
                  <a:t> B </a:t>
                </a:r>
                <a:r>
                  <a:rPr lang="pl-PL" dirty="0" err="1"/>
                  <a:t>mesons</a:t>
                </a:r>
                <a:r>
                  <a:rPr lang="en-US" dirty="0"/>
                  <a:t>)</a:t>
                </a:r>
              </a:p>
              <a:p>
                <a:pPr marL="742950" lvl="1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b="1" dirty="0"/>
                  <a:t>High performance tracking system </a:t>
                </a:r>
                <a:r>
                  <a:rPr lang="en-US" dirty="0"/>
                  <a:t>(critical!)</a:t>
                </a:r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/>
                  <a:t>Spatial resolution </a:t>
                </a:r>
                <a:r>
                  <a:rPr lang="en-US" dirty="0"/>
                  <a:t>~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at vertex detector</a:t>
                </a:r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pl-PL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num>
                      <m:den>
                        <m:r>
                          <a:rPr lang="pl-PL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den>
                    </m:f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l-PL" b="1" dirty="0">
                    <a:solidFill>
                      <a:schemeClr val="accent1">
                        <a:lumMod val="7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)%</m:t>
                    </m:r>
                  </m:oMath>
                </a14:m>
                <a:r>
                  <a:rPr lang="pl-PL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for tracks with momentum </a:t>
                </a:r>
                <a:r>
                  <a:rPr lang="pl-PL" dirty="0"/>
                  <a:t>in </a:t>
                </a:r>
                <a:r>
                  <a:rPr lang="pl-PL" dirty="0" err="1"/>
                  <a:t>range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l-PL">
                        <a:latin typeface="Cambria Math" panose="02040503050406030204" pitchFamily="18" charset="0"/>
                      </a:rPr>
                      <m:t>p</m:t>
                    </m:r>
                    <m:r>
                      <a:rPr lang="pl-PL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pl-PL">
                        <a:latin typeface="Cambria Math" panose="02040503050406030204" pitchFamily="18" charset="0"/>
                      </a:rPr>
                      <m:t>(</m:t>
                    </m:r>
                    <m:r>
                      <a:rPr lang="pl-PL" i="1">
                        <a:latin typeface="Cambria Math" panose="02040503050406030204" pitchFamily="18" charset="0"/>
                      </a:rPr>
                      <m:t>5 </m:t>
                    </m:r>
                  </m:oMath>
                </a14:m>
                <a:r>
                  <a:rPr lang="pl-PL" dirty="0"/>
                  <a:t>- 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 panose="02040503050406030204" pitchFamily="18" charset="0"/>
                      </a:rPr>
                      <m:t>100) </m:t>
                    </m:r>
                    <m:r>
                      <a:rPr lang="pl-PL" i="1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pl-PL" dirty="0"/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/>
                  <a:t>Impact parameter resolution </a:t>
                </a:r>
                <a:r>
                  <a:rPr lang="en-US" dirty="0"/>
                  <a:t>~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for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tracks</a:t>
                </a:r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/>
                  <a:t>Decay time resolution </a:t>
                </a:r>
                <a:r>
                  <a:rPr lang="en-US" dirty="0"/>
                  <a:t>~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𝒇𝒔</m:t>
                    </m:r>
                  </m:oMath>
                </a14:m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𝜓𝜑</m:t>
                    </m:r>
                  </m:oMath>
                </a14:m>
                <a:r>
                  <a:rPr lang="en-US" dirty="0"/>
                  <a:t>)</a:t>
                </a:r>
                <a:endParaRPr lang="pl-PL" dirty="0"/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pl-PL" b="1" dirty="0" err="1"/>
                  <a:t>Primary</a:t>
                </a:r>
                <a:r>
                  <a:rPr lang="pl-PL" b="1" dirty="0"/>
                  <a:t> </a:t>
                </a:r>
                <a:r>
                  <a:rPr lang="pl-PL" b="1" dirty="0" err="1"/>
                  <a:t>vertex</a:t>
                </a:r>
                <a:r>
                  <a:rPr lang="pl-PL" b="1" dirty="0"/>
                  <a:t> resolution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pl-P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13 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pl-PL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pl-P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80 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pl-PL" dirty="0"/>
                  <a:t> @25 </a:t>
                </a:r>
                <a:r>
                  <a:rPr lang="pl-PL" dirty="0" err="1"/>
                  <a:t>tracks</a:t>
                </a:r>
                <a:endParaRPr lang="en-US" dirty="0"/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Excellent particle identification capability</a:t>
                </a:r>
              </a:p>
            </p:txBody>
          </p:sp>
        </mc:Choice>
        <mc:Fallback xmlns="">
          <p:sp>
            <p:nvSpPr>
              <p:cNvPr id="10" name="pole tekstow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875" y="1076325"/>
                <a:ext cx="9832840" cy="4973285"/>
              </a:xfrm>
              <a:prstGeom prst="rect">
                <a:avLst/>
              </a:prstGeom>
              <a:blipFill>
                <a:blip r:embed="rId3"/>
                <a:stretch>
                  <a:fillRect l="-434" t="-736" b="-15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46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9BCC76-E7E2-42B2-A3F1-6010AB537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F67F89-04D8-4B6B-822C-F287E20BC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30</a:t>
            </a:fld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9">
                <a:extLst>
                  <a:ext uri="{FF2B5EF4-FFF2-40B4-BE49-F238E27FC236}">
                    <a16:creationId xmlns:a16="http://schemas.microsoft.com/office/drawing/2014/main" id="{47C67D96-2760-406A-9272-7237B8006BCA}"/>
                  </a:ext>
                </a:extLst>
              </p:cNvPr>
              <p:cNvSpPr txBox="1"/>
              <p:nvPr/>
            </p:nvSpPr>
            <p:spPr>
              <a:xfrm>
                <a:off x="132735" y="471577"/>
                <a:ext cx="3790336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pl-PL" sz="1600" b="1" dirty="0">
                    <a:solidFill>
                      <a:srgbClr val="C00000"/>
                    </a:solidFill>
                  </a:rPr>
                  <a:t>VELO </a:t>
                </a:r>
                <a:r>
                  <a:rPr lang="pl-PL" sz="1600" b="1" dirty="0" err="1">
                    <a:solidFill>
                      <a:srgbClr val="C00000"/>
                    </a:solidFill>
                  </a:rPr>
                  <a:t>Pixel</a:t>
                </a:r>
                <a:endParaRPr lang="en-GB" sz="1600" b="1" dirty="0">
                  <a:solidFill>
                    <a:srgbClr val="C00000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Silicon (n-in-p) pixel detectors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52 planes (modules)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Pixel size: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55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55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, thickness: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200 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~42 M readout channels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The closest approach to the beam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5.1 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Detectors will operate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−20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pole tekstowe 9">
                <a:extLst>
                  <a:ext uri="{FF2B5EF4-FFF2-40B4-BE49-F238E27FC236}">
                    <a16:creationId xmlns:a16="http://schemas.microsoft.com/office/drawing/2014/main" id="{47C67D96-2760-406A-9272-7237B8006B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735" y="471577"/>
                <a:ext cx="3790336" cy="3108543"/>
              </a:xfrm>
              <a:prstGeom prst="rect">
                <a:avLst/>
              </a:prstGeom>
              <a:blipFill>
                <a:blip r:embed="rId2"/>
                <a:stretch>
                  <a:fillRect l="-643" t="-588" r="-17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9">
                <a:extLst>
                  <a:ext uri="{FF2B5EF4-FFF2-40B4-BE49-F238E27FC236}">
                    <a16:creationId xmlns:a16="http://schemas.microsoft.com/office/drawing/2014/main" id="{ABDA7056-56E3-4897-9794-479E64BD1CAD}"/>
                  </a:ext>
                </a:extLst>
              </p:cNvPr>
              <p:cNvSpPr txBox="1"/>
              <p:nvPr/>
            </p:nvSpPr>
            <p:spPr>
              <a:xfrm>
                <a:off x="4136263" y="471577"/>
                <a:ext cx="3919473" cy="2831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sz="1600" b="1" dirty="0">
                    <a:solidFill>
                      <a:srgbClr val="C00000"/>
                    </a:solidFill>
                  </a:rPr>
                  <a:t>Current </a:t>
                </a:r>
                <a:r>
                  <a:rPr lang="pl-PL" sz="1600" b="1" dirty="0">
                    <a:solidFill>
                      <a:srgbClr val="C00000"/>
                    </a:solidFill>
                  </a:rPr>
                  <a:t>TT</a:t>
                </a:r>
                <a:endParaRPr lang="en-GB" sz="1600" b="1" dirty="0">
                  <a:solidFill>
                    <a:srgbClr val="C00000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Silicon micro-strip detectors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Four planes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+5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GB" dirty="0"/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Pitch: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90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(Type B, D, D), thickness: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95 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(Type A)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~536 000 readout channels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The closest approach to the beam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Detectors operate below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7" name="pole tekstowe 9">
                <a:extLst>
                  <a:ext uri="{FF2B5EF4-FFF2-40B4-BE49-F238E27FC236}">
                    <a16:creationId xmlns:a16="http://schemas.microsoft.com/office/drawing/2014/main" id="{ABDA7056-56E3-4897-9794-479E64BD1C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6263" y="471577"/>
                <a:ext cx="3919473" cy="2831544"/>
              </a:xfrm>
              <a:prstGeom prst="rect">
                <a:avLst/>
              </a:prstGeom>
              <a:blipFill>
                <a:blip r:embed="rId3"/>
                <a:stretch>
                  <a:fillRect l="-623" t="-645" r="-10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5DD1330-CA09-41E7-A3BD-D25D34E2B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807" y="3681832"/>
            <a:ext cx="3067900" cy="29068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CEBC7B-0904-4EFD-92E1-E82B08A470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3128" y="3681832"/>
            <a:ext cx="4147630" cy="28302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C10226-322A-4145-A3BF-F7EA788AD1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4664" y="729982"/>
            <a:ext cx="1666875" cy="4981575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5014498-02C4-4890-8FA2-5FA15EF9E75F}"/>
              </a:ext>
            </a:extLst>
          </p:cNvPr>
          <p:cNvSpPr/>
          <p:nvPr/>
        </p:nvSpPr>
        <p:spPr>
          <a:xfrm>
            <a:off x="6737631" y="5135240"/>
            <a:ext cx="233537" cy="314946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C8883C6-A810-4935-A932-DF67992C5FE3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6971168" y="4144096"/>
            <a:ext cx="1622227" cy="114861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D4937E3-1F03-4105-AAD2-7A3FEF0FF9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02808" y="1696572"/>
            <a:ext cx="1564048" cy="16065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9ED3061-FAF8-4EED-B16F-E4719602B68E}"/>
              </a:ext>
            </a:extLst>
          </p:cNvPr>
          <p:cNvSpPr txBox="1"/>
          <p:nvPr/>
        </p:nvSpPr>
        <p:spPr>
          <a:xfrm>
            <a:off x="11614316" y="1327240"/>
            <a:ext cx="352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717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254BE-DA5B-4842-A0F0-B94ECB7C3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DEBA3-CF3A-45DF-8BB7-AF025341B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31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D4B0000A-23D0-4125-AD00-21B80207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>
            <a:normAutofit fontScale="90000"/>
          </a:bodyPr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Simulation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of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Radiation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Induced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Effects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- Upgrade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9422E144-662A-4F9D-AF55-48B40A34217A}"/>
                  </a:ext>
                </a:extLst>
              </p:cNvPr>
              <p:cNvSpPr txBox="1"/>
              <p:nvPr/>
            </p:nvSpPr>
            <p:spPr>
              <a:xfrm>
                <a:off x="936434" y="1307664"/>
                <a:ext cx="9906263" cy="3173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Upgraded VELO is going to see more than one order of magnitude higher particle fluence than the current one (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14</m:t>
                        </m:r>
                      </m:sup>
                    </m:sSup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/>
                  <a:t>)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For new Upstream Tracker we expect the total fluence, at the innermost region similar to the current VELO strip detector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We are going to see the radiation effects at a far quicker pace than in Run I/II – need careful monitoring and simulation tuning 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000" dirty="0"/>
                  <a:t>The full processing chain has been implemented and tested using upgrade simulated samples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endParaRPr lang="en-GB" dirty="0"/>
              </a:p>
            </p:txBody>
          </p:sp>
        </mc:Choice>
        <mc:Fallback xmlns="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9422E144-662A-4F9D-AF55-48B40A3421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434" y="1307664"/>
                <a:ext cx="9906263" cy="3173626"/>
              </a:xfrm>
              <a:prstGeom prst="rect">
                <a:avLst/>
              </a:prstGeom>
              <a:blipFill>
                <a:blip r:embed="rId2"/>
                <a:stretch>
                  <a:fillRect l="-554" t="-9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821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3C150A-6057-4AA7-8F42-8E41919AD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80EEF2-B145-424B-A77A-69054DB9C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32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FBA141C4-200A-41CB-8038-254939A13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D15A3E"/>
                </a:solidFill>
                <a:latin typeface="Arial"/>
              </a:rPr>
              <a:t>Upgrade: VELO</a:t>
            </a:r>
            <a:endParaRPr lang="pl-P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66BA38-F33D-4E0D-8F71-68D0DA955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512" y="3033197"/>
            <a:ext cx="7038975" cy="3095625"/>
          </a:xfrm>
          <a:prstGeom prst="rect">
            <a:avLst/>
          </a:prstGeom>
        </p:spPr>
      </p:pic>
      <p:sp>
        <p:nvSpPr>
          <p:cNvPr id="8" name="pole tekstowe 6">
            <a:extLst>
              <a:ext uri="{FF2B5EF4-FFF2-40B4-BE49-F238E27FC236}">
                <a16:creationId xmlns:a16="http://schemas.microsoft.com/office/drawing/2014/main" id="{7A339AB0-36D6-426E-8D7E-2425C0B93FC3}"/>
              </a:ext>
            </a:extLst>
          </p:cNvPr>
          <p:cNvSpPr txBox="1"/>
          <p:nvPr/>
        </p:nvSpPr>
        <p:spPr>
          <a:xfrm>
            <a:off x="936435" y="1164445"/>
            <a:ext cx="988212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Software simulates the drop in CCE by implementing the full fluence map (below) and modify the diffusion constant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Using time parameter (fraction of data taken actually) we can estimate the irradiation level and adjust </a:t>
            </a:r>
            <a:r>
              <a:rPr lang="pl-PL" sz="2000" dirty="0" err="1"/>
              <a:t>sensor’s</a:t>
            </a:r>
            <a:r>
              <a:rPr lang="en-GB" sz="2000" dirty="0"/>
              <a:t> active depth – no charge distribution beyond active depth</a:t>
            </a:r>
          </a:p>
        </p:txBody>
      </p:sp>
    </p:spTree>
    <p:extLst>
      <p:ext uri="{BB962C8B-B14F-4D97-AF65-F5344CB8AC3E}">
        <p14:creationId xmlns:p14="http://schemas.microsoft.com/office/powerpoint/2010/main" val="329638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915B37-B1CE-4F8F-A531-D58A9EEB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32B92-54DA-4DAD-A051-C96E6194E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33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647E0302-6930-4CB6-BAE3-E3E5EB1B5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D15A3E"/>
                </a:solidFill>
                <a:latin typeface="Arial"/>
              </a:rPr>
              <a:t>Upgrade: UT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9356C90-FD79-49AF-9755-0B2F3F11307C}"/>
              </a:ext>
            </a:extLst>
          </p:cNvPr>
          <p:cNvSpPr txBox="1"/>
          <p:nvPr/>
        </p:nvSpPr>
        <p:spPr>
          <a:xfrm>
            <a:off x="936435" y="1164445"/>
            <a:ext cx="98821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Test beam experiments with fully irradiated sensors did not show any surprises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The current plan is to adopt a similar </a:t>
            </a:r>
            <a:r>
              <a:rPr lang="pl-PL" sz="2000" dirty="0"/>
              <a:t>software (</a:t>
            </a:r>
            <a:r>
              <a:rPr lang="pl-PL" sz="2000" dirty="0" err="1"/>
              <a:t>save</a:t>
            </a:r>
            <a:r>
              <a:rPr lang="pl-PL" sz="2000" dirty="0"/>
              <a:t> the </a:t>
            </a:r>
            <a:r>
              <a:rPr lang="pl-PL" sz="2000" dirty="0" err="1"/>
              <a:t>double</a:t>
            </a:r>
            <a:r>
              <a:rPr lang="pl-PL" sz="2000" dirty="0"/>
              <a:t> metal </a:t>
            </a:r>
            <a:r>
              <a:rPr lang="pl-PL" sz="2000" dirty="0" err="1"/>
              <a:t>layer</a:t>
            </a:r>
            <a:r>
              <a:rPr lang="pl-PL" sz="2000" dirty="0"/>
              <a:t> modeling) </a:t>
            </a:r>
            <a:r>
              <a:rPr lang="en-GB" sz="2000" dirty="0"/>
              <a:t>tool</a:t>
            </a:r>
            <a:r>
              <a:rPr lang="pl-PL" sz="2000" dirty="0"/>
              <a:t>s</a:t>
            </a:r>
            <a:r>
              <a:rPr lang="en-GB" sz="2000" dirty="0"/>
              <a:t> as we have for the VELO strip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9DF6E0-3DC1-42A5-BCF9-0EBA17F96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175" y="2444565"/>
            <a:ext cx="786765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0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F671FF2-7DBE-4661-9508-0556ACF54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C56B01A-0589-47FD-B137-876F10171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34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814E64F7-B907-422E-A557-C83BC705B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Conclusions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D1E81C17-A21D-4844-8CAF-12B5CB192EA3}"/>
              </a:ext>
            </a:extLst>
          </p:cNvPr>
          <p:cNvSpPr txBox="1"/>
          <p:nvPr/>
        </p:nvSpPr>
        <p:spPr>
          <a:xfrm>
            <a:off x="1241497" y="1307664"/>
            <a:ext cx="913791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Radiation damage effects clearly visible for the current VELO strip detector, especially for Run II data taking period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Appropriate simulation tuning is important as may have significant impact on physics performance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Need to pay a lot attention to radiation damage studies during Run III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We are preparing the code using test beam data and simulation</a:t>
            </a:r>
            <a:r>
              <a:rPr lang="pl-PL" sz="2000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42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A2493-A185-4A5C-859E-501BCD6A6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Spares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DF6E51-AEF8-4BAE-B769-530C15DD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F6B15-8F98-4F0E-AED8-470F72FC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954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C3DFDA7-B0E2-4B7E-838D-9150706CB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757C65F-A14F-4B35-95AE-B696216B9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36</a:t>
            </a:fld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5BF083B7-A924-42D6-85FD-A69A9DC84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297" y="1076831"/>
            <a:ext cx="4926638" cy="4948599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219D0215-4176-46AF-90C1-A81649DD6D71}"/>
              </a:ext>
            </a:extLst>
          </p:cNvPr>
          <p:cNvSpPr txBox="1"/>
          <p:nvPr/>
        </p:nvSpPr>
        <p:spPr>
          <a:xfrm>
            <a:off x="7134897" y="1076831"/>
            <a:ext cx="479094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sz="2000" dirty="0" err="1"/>
              <a:t>Simulated</a:t>
            </a:r>
            <a:r>
              <a:rPr lang="pl-PL" sz="2000" dirty="0"/>
              <a:t> VELO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RF foil is extremely difficult to model accurately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Many iterations to get it right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Critical impact on IP resolution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271BADE6-3B37-4037-94BC-9AE86B3A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pl-PL" dirty="0" err="1">
                <a:solidFill>
                  <a:srgbClr val="D15A3E"/>
                </a:solidFill>
                <a:latin typeface="Arial"/>
              </a:rPr>
              <a:t>Detector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Model</a:t>
            </a:r>
            <a:endParaRPr lang="pl-PL" dirty="0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8AC0C715-FE3F-4229-98E0-183071C9B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0206" y="3544802"/>
            <a:ext cx="2880321" cy="252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1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2D05453-53F2-45AB-B3ED-2CC81968A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6AEAE90-D83D-46C1-96A1-7F6F912EF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37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2D02B63A-E1EE-4659-A8E3-C02D2F72D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488" y="394523"/>
            <a:ext cx="10826496" cy="609330"/>
          </a:xfrm>
        </p:spPr>
        <p:txBody>
          <a:bodyPr>
            <a:normAutofit fontScale="90000"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en-GB" dirty="0">
                <a:solidFill>
                  <a:srgbClr val="D15A3E"/>
                </a:solidFill>
                <a:latin typeface="Arial"/>
              </a:rPr>
              <a:t>Self </a:t>
            </a:r>
            <a:r>
              <a:rPr lang="en-GB" dirty="0" err="1">
                <a:solidFill>
                  <a:srgbClr val="D15A3E"/>
                </a:solidFill>
                <a:latin typeface="Arial"/>
              </a:rPr>
              <a:t>Im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a</a:t>
            </a:r>
            <a:r>
              <a:rPr lang="en-GB" dirty="0" err="1">
                <a:solidFill>
                  <a:srgbClr val="D15A3E"/>
                </a:solidFill>
                <a:latin typeface="Arial"/>
              </a:rPr>
              <a:t>ging</a:t>
            </a:r>
            <a:r>
              <a:rPr lang="en-GB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–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Vertex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Tomography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(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helping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simulation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…)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1AD66FB5-D317-4934-AA35-03295BD2B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348" y="1174929"/>
            <a:ext cx="6667500" cy="4533900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3F1B26EB-B1FF-4794-8C82-D2C56E091BB6}"/>
              </a:ext>
            </a:extLst>
          </p:cNvPr>
          <p:cNvSpPr txBox="1"/>
          <p:nvPr/>
        </p:nvSpPr>
        <p:spPr>
          <a:xfrm>
            <a:off x="9813701" y="2356834"/>
            <a:ext cx="1311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RF </a:t>
            </a:r>
            <a:r>
              <a:rPr lang="pl-PL" sz="2000" b="1" dirty="0" err="1"/>
              <a:t>Foil</a:t>
            </a:r>
            <a:endParaRPr lang="en-GB" sz="2000" b="1" dirty="0"/>
          </a:p>
        </p:txBody>
      </p:sp>
      <p:cxnSp>
        <p:nvCxnSpPr>
          <p:cNvPr id="8" name="Łącznik prosty ze strzałką 7">
            <a:extLst>
              <a:ext uri="{FF2B5EF4-FFF2-40B4-BE49-F238E27FC236}">
                <a16:creationId xmlns:a16="http://schemas.microsoft.com/office/drawing/2014/main" id="{7320A0D1-2C48-40F6-AF1C-C867B65E1DC7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6737631" y="2756944"/>
            <a:ext cx="3731596" cy="86201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5A0B747D-18EA-4329-9F35-9225B2B0A9F4}"/>
              </a:ext>
            </a:extLst>
          </p:cNvPr>
          <p:cNvSpPr txBox="1"/>
          <p:nvPr/>
        </p:nvSpPr>
        <p:spPr>
          <a:xfrm>
            <a:off x="10032002" y="3401767"/>
            <a:ext cx="1529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Outer tank</a:t>
            </a:r>
            <a:endParaRPr lang="en-GB" sz="2000" b="1" dirty="0"/>
          </a:p>
        </p:txBody>
      </p: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7D6B578F-4973-4D3C-8A96-5FD4A9B83CCC}"/>
              </a:ext>
            </a:extLst>
          </p:cNvPr>
          <p:cNvCxnSpPr>
            <a:stCxn id="10" idx="2"/>
          </p:cNvCxnSpPr>
          <p:nvPr/>
        </p:nvCxnSpPr>
        <p:spPr>
          <a:xfrm flipH="1">
            <a:off x="8397025" y="3801877"/>
            <a:ext cx="2399965" cy="52137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93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F6344B2-684F-4060-BC5A-D0476A370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1775FB2-5779-4EA9-991F-C5574D829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38</a:t>
            </a:fld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A7F53481-7C78-499C-923C-8A9E37D05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441" y="1084388"/>
            <a:ext cx="6825803" cy="4861543"/>
          </a:xfrm>
          <a:prstGeom prst="rect">
            <a:avLst/>
          </a:prstGeom>
        </p:spPr>
      </p:pic>
      <p:sp>
        <p:nvSpPr>
          <p:cNvPr id="8" name="Tytuł 1">
            <a:extLst>
              <a:ext uri="{FF2B5EF4-FFF2-40B4-BE49-F238E27FC236}">
                <a16:creationId xmlns:a16="http://schemas.microsoft.com/office/drawing/2014/main" id="{E9AA3EED-7E3B-453D-AA77-7544BC659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en-GB" dirty="0">
                <a:solidFill>
                  <a:srgbClr val="D15A3E"/>
                </a:solidFill>
                <a:latin typeface="Arial"/>
              </a:rPr>
              <a:t>Self </a:t>
            </a:r>
            <a:r>
              <a:rPr lang="en-GB" dirty="0" err="1">
                <a:solidFill>
                  <a:srgbClr val="D15A3E"/>
                </a:solidFill>
                <a:latin typeface="Arial"/>
              </a:rPr>
              <a:t>Im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a</a:t>
            </a:r>
            <a:r>
              <a:rPr lang="en-GB" dirty="0" err="1">
                <a:solidFill>
                  <a:srgbClr val="D15A3E"/>
                </a:solidFill>
                <a:latin typeface="Arial"/>
              </a:rPr>
              <a:t>ging</a:t>
            </a:r>
            <a:r>
              <a:rPr lang="pl-PL" dirty="0">
                <a:solidFill>
                  <a:srgbClr val="D15A3E"/>
                </a:solidFill>
              </a:rPr>
              <a:t> – </a:t>
            </a:r>
            <a:r>
              <a:rPr lang="pl-PL" dirty="0" err="1">
                <a:solidFill>
                  <a:srgbClr val="D15A3E"/>
                </a:solidFill>
              </a:rPr>
              <a:t>Vertex</a:t>
            </a:r>
            <a:r>
              <a:rPr lang="pl-PL" dirty="0">
                <a:solidFill>
                  <a:srgbClr val="D15A3E"/>
                </a:solidFill>
              </a:rPr>
              <a:t> </a:t>
            </a:r>
            <a:r>
              <a:rPr lang="pl-PL" dirty="0" err="1">
                <a:solidFill>
                  <a:srgbClr val="D15A3E"/>
                </a:solidFill>
              </a:rPr>
              <a:t>Tomography</a:t>
            </a:r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1738B496-065F-4BE1-9922-ABB4D5E80B5C}"/>
              </a:ext>
            </a:extLst>
          </p:cNvPr>
          <p:cNvSpPr txBox="1"/>
          <p:nvPr/>
        </p:nvSpPr>
        <p:spPr>
          <a:xfrm>
            <a:off x="9543244" y="1725769"/>
            <a:ext cx="19447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Much less </a:t>
            </a:r>
            <a:r>
              <a:rPr lang="pl-PL" sz="2000" b="1" dirty="0" err="1"/>
              <a:t>events</a:t>
            </a:r>
            <a:r>
              <a:rPr lang="pl-PL" sz="2000" b="1" dirty="0"/>
              <a:t> for MC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12742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39</a:t>
            </a:fld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293" y="2157716"/>
            <a:ext cx="4419600" cy="3028950"/>
          </a:xfrm>
          <a:prstGeom prst="rect">
            <a:avLst/>
          </a:prstGeom>
        </p:spPr>
      </p:pic>
      <p:sp>
        <p:nvSpPr>
          <p:cNvPr id="7" name="Tytuł 1">
            <a:extLst>
              <a:ext uri="{FF2B5EF4-FFF2-40B4-BE49-F238E27FC236}">
                <a16:creationId xmlns:a16="http://schemas.microsoft.com/office/drawing/2014/main" id="{4199A04F-96F2-499E-8B49-F401EBE2F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</a:rPr>
              <a:t>Impact</a:t>
            </a:r>
            <a:r>
              <a:rPr lang="pl-PL" dirty="0">
                <a:solidFill>
                  <a:srgbClr val="D15A3E"/>
                </a:solidFill>
              </a:rPr>
              <a:t> </a:t>
            </a:r>
            <a:r>
              <a:rPr lang="pl-PL" dirty="0" err="1">
                <a:solidFill>
                  <a:srgbClr val="D15A3E"/>
                </a:solidFill>
              </a:rPr>
              <a:t>Parameter</a:t>
            </a:r>
            <a:r>
              <a:rPr lang="pl-PL" dirty="0">
                <a:solidFill>
                  <a:srgbClr val="D15A3E"/>
                </a:solidFill>
              </a:rPr>
              <a:t> Resolution 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-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improvements</a:t>
            </a:r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44EE7685-93FB-4064-93B0-7E37D7D41E8A}"/>
              </a:ext>
            </a:extLst>
          </p:cNvPr>
          <p:cNvSpPr txBox="1"/>
          <p:nvPr/>
        </p:nvSpPr>
        <p:spPr>
          <a:xfrm>
            <a:off x="1285875" y="1076325"/>
            <a:ext cx="9832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/>
              <a:t> </a:t>
            </a:r>
            <a:r>
              <a:rPr lang="pl-PL" sz="2400" dirty="0" err="1"/>
              <a:t>There</a:t>
            </a:r>
            <a:r>
              <a:rPr lang="pl-PL" sz="2400" dirty="0"/>
              <a:t> </a:t>
            </a:r>
            <a:r>
              <a:rPr lang="pl-PL" sz="2400" dirty="0" err="1"/>
              <a:t>is</a:t>
            </a:r>
            <a:r>
              <a:rPr lang="pl-PL" sz="2400" dirty="0"/>
              <a:t> </a:t>
            </a:r>
            <a:r>
              <a:rPr lang="pl-PL" sz="2400" dirty="0" err="1"/>
              <a:t>an</a:t>
            </a:r>
            <a:r>
              <a:rPr lang="pl-PL" sz="2400" dirty="0"/>
              <a:t> </a:t>
            </a:r>
            <a:r>
              <a:rPr lang="pl-PL" sz="2400" dirty="0" err="1"/>
              <a:t>intriguing</a:t>
            </a:r>
            <a:r>
              <a:rPr lang="pl-PL" sz="2400" dirty="0"/>
              <a:t> </a:t>
            </a:r>
            <a:r>
              <a:rPr lang="pl-PL" sz="2400" dirty="0" err="1"/>
              <a:t>time</a:t>
            </a:r>
            <a:r>
              <a:rPr lang="pl-PL" sz="2400" dirty="0"/>
              <a:t> </a:t>
            </a:r>
            <a:r>
              <a:rPr lang="pl-PL" sz="2400" dirty="0" err="1"/>
              <a:t>evolution</a:t>
            </a:r>
            <a:r>
              <a:rPr lang="pl-PL" sz="2400" dirty="0"/>
              <a:t> of the IP </a:t>
            </a:r>
            <a:r>
              <a:rPr lang="pl-PL" sz="2400" dirty="0" err="1"/>
              <a:t>seen</a:t>
            </a:r>
            <a:r>
              <a:rPr lang="pl-PL" sz="2400" dirty="0"/>
              <a:t> in data, </a:t>
            </a:r>
            <a:r>
              <a:rPr lang="pl-PL" sz="2400" dirty="0" err="1"/>
              <a:t>this</a:t>
            </a:r>
            <a:r>
              <a:rPr lang="pl-PL" sz="2400" dirty="0"/>
              <a:t> </a:t>
            </a:r>
            <a:r>
              <a:rPr lang="pl-PL" sz="2400" dirty="0" err="1"/>
              <a:t>effect</a:t>
            </a:r>
            <a:r>
              <a:rPr lang="pl-PL" sz="2400" dirty="0"/>
              <a:t> </a:t>
            </a:r>
            <a:r>
              <a:rPr lang="pl-PL" sz="2400" dirty="0" err="1"/>
              <a:t>is</a:t>
            </a:r>
            <a:r>
              <a:rPr lang="pl-PL" sz="2400" dirty="0"/>
              <a:t> </a:t>
            </a:r>
            <a:r>
              <a:rPr lang="pl-PL" sz="2400" dirty="0" err="1"/>
              <a:t>still</a:t>
            </a:r>
            <a:r>
              <a:rPr lang="pl-PL" sz="2400" dirty="0"/>
              <a:t> </a:t>
            </a:r>
            <a:r>
              <a:rPr lang="pl-PL" sz="2400" dirty="0" err="1"/>
              <a:t>under</a:t>
            </a:r>
            <a:r>
              <a:rPr lang="pl-PL" sz="2400" dirty="0"/>
              <a:t> </a:t>
            </a:r>
            <a:r>
              <a:rPr lang="pl-PL" sz="2400" dirty="0" err="1"/>
              <a:t>study</a:t>
            </a:r>
            <a:endParaRPr lang="en-GB" sz="2400" b="1" dirty="0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348" y="2177172"/>
            <a:ext cx="448627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3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EE37A11-247B-440C-9362-67D793BA0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5074808-6BEF-49BE-B28D-62B31C5F5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4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81E8C2BA-D653-4FDB-B5CE-A58419062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pl-PL" dirty="0" err="1">
                <a:solidFill>
                  <a:srgbClr val="D15A3E"/>
                </a:solidFill>
                <a:latin typeface="Arial"/>
              </a:rPr>
              <a:t>LHCb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Detector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at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present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…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51F5C1E2-1027-49DE-BC25-6CE1A657157D}"/>
                  </a:ext>
                </a:extLst>
              </p:cNvPr>
              <p:cNvSpPr txBox="1"/>
              <p:nvPr/>
            </p:nvSpPr>
            <p:spPr>
              <a:xfrm>
                <a:off x="1285875" y="1076325"/>
                <a:ext cx="9832840" cy="4973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dirty="0"/>
                  <a:t>LHCb experiment was designed to studying CP-violation and search for New Physics phenomena in heavy </a:t>
                </a:r>
                <a:r>
                  <a:rPr lang="en-US" dirty="0" err="1"/>
                  <a:t>flavour</a:t>
                </a:r>
                <a:r>
                  <a:rPr lang="en-US" dirty="0"/>
                  <a:t> (beauty and charm) quark sector 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dirty="0"/>
                  <a:t>It proved itself to be a </a:t>
                </a:r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General-purpose Forward Detector </a:t>
                </a:r>
                <a:r>
                  <a:rPr lang="en-US" dirty="0"/>
                  <a:t>(nicely complementary to ATLAS/CMS)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dirty="0"/>
                  <a:t>Main features</a:t>
                </a:r>
              </a:p>
              <a:p>
                <a:pPr marL="742950" lvl="1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dirty="0"/>
                  <a:t>Single-arm spectrometer, fully instrumented in pseudo rapidity range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dirty="0"/>
                  <a:t>  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𝜼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(solid angle coverage ~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pl-PL" dirty="0"/>
                  <a:t>, </a:t>
                </a:r>
                <a14:m>
                  <m:oMath xmlns:m="http://schemas.openxmlformats.org/officeDocument/2006/math"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𝟒𝟎</m:t>
                    </m:r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pl-PL" dirty="0"/>
                  <a:t> B </a:t>
                </a:r>
                <a:r>
                  <a:rPr lang="pl-PL" dirty="0" err="1"/>
                  <a:t>mesons</a:t>
                </a:r>
                <a:r>
                  <a:rPr lang="en-US" dirty="0"/>
                  <a:t>)</a:t>
                </a:r>
              </a:p>
              <a:p>
                <a:pPr marL="742950" lvl="1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b="1" dirty="0"/>
                  <a:t>High performance tracking system </a:t>
                </a:r>
                <a:r>
                  <a:rPr lang="en-US" dirty="0"/>
                  <a:t>(critical!)</a:t>
                </a:r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/>
                  <a:t>Spatial resolution </a:t>
                </a:r>
                <a:r>
                  <a:rPr lang="en-US" dirty="0"/>
                  <a:t>~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at vertex detector</a:t>
                </a:r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pl-PL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num>
                      <m:den>
                        <m:r>
                          <a:rPr lang="pl-PL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den>
                    </m:f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pl-PL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l-PL" b="1" dirty="0">
                    <a:solidFill>
                      <a:schemeClr val="accent1">
                        <a:lumMod val="7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pl-PL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)%</m:t>
                    </m:r>
                  </m:oMath>
                </a14:m>
                <a:r>
                  <a:rPr lang="pl-PL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for tracks with momentum </a:t>
                </a:r>
                <a:r>
                  <a:rPr lang="pl-PL" dirty="0"/>
                  <a:t>in </a:t>
                </a:r>
                <a:r>
                  <a:rPr lang="pl-PL" dirty="0" err="1"/>
                  <a:t>range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l-PL">
                        <a:latin typeface="Cambria Math" panose="02040503050406030204" pitchFamily="18" charset="0"/>
                      </a:rPr>
                      <m:t>p</m:t>
                    </m:r>
                    <m:r>
                      <a:rPr lang="pl-PL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pl-PL">
                        <a:latin typeface="Cambria Math" panose="02040503050406030204" pitchFamily="18" charset="0"/>
                      </a:rPr>
                      <m:t>(</m:t>
                    </m:r>
                    <m:r>
                      <a:rPr lang="pl-PL" i="1">
                        <a:latin typeface="Cambria Math" panose="02040503050406030204" pitchFamily="18" charset="0"/>
                      </a:rPr>
                      <m:t>5 </m:t>
                    </m:r>
                  </m:oMath>
                </a14:m>
                <a:r>
                  <a:rPr lang="pl-PL" dirty="0"/>
                  <a:t>- 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 panose="02040503050406030204" pitchFamily="18" charset="0"/>
                      </a:rPr>
                      <m:t>100) </m:t>
                    </m:r>
                    <m:r>
                      <a:rPr lang="pl-PL" i="1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pl-PL" dirty="0"/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/>
                  <a:t>Impact parameter resolution </a:t>
                </a:r>
                <a:r>
                  <a:rPr lang="en-US" dirty="0"/>
                  <a:t>~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for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tracks</a:t>
                </a:r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/>
                  <a:t>Decay time resolution </a:t>
                </a:r>
                <a:r>
                  <a:rPr lang="en-US" dirty="0"/>
                  <a:t>~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𝒇𝒔</m:t>
                    </m:r>
                  </m:oMath>
                </a14:m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𝜓𝜑</m:t>
                    </m:r>
                  </m:oMath>
                </a14:m>
                <a:r>
                  <a:rPr lang="en-US" dirty="0"/>
                  <a:t>)</a:t>
                </a:r>
                <a:endParaRPr lang="pl-PL" dirty="0"/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pl-PL" b="1" dirty="0" err="1"/>
                  <a:t>Primary</a:t>
                </a:r>
                <a:r>
                  <a:rPr lang="pl-PL" b="1" dirty="0"/>
                  <a:t> </a:t>
                </a:r>
                <a:r>
                  <a:rPr lang="pl-PL" b="1" dirty="0" err="1"/>
                  <a:t>vertex</a:t>
                </a:r>
                <a:r>
                  <a:rPr lang="pl-PL" b="1" dirty="0"/>
                  <a:t> resolution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pl-P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13 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pl-PL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pl-P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80 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pl-PL" dirty="0"/>
                  <a:t> @25 </a:t>
                </a:r>
                <a:r>
                  <a:rPr lang="pl-PL" dirty="0" err="1"/>
                  <a:t>tracks</a:t>
                </a:r>
                <a:endParaRPr lang="en-US" dirty="0"/>
              </a:p>
              <a:p>
                <a:pPr marL="1200150" lvl="2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Excellent particle identification capability</a:t>
                </a:r>
              </a:p>
            </p:txBody>
          </p:sp>
        </mc:Choice>
        <mc:Fallback xmlns="">
          <p:sp>
            <p:nvSpPr>
              <p:cNvPr id="7" name="pole tekstowe 6">
                <a:extLst>
                  <a:ext uri="{FF2B5EF4-FFF2-40B4-BE49-F238E27FC236}">
                    <a16:creationId xmlns:a16="http://schemas.microsoft.com/office/drawing/2014/main" id="{51F5C1E2-1027-49DE-BC25-6CE1A6571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875" y="1076325"/>
                <a:ext cx="9832840" cy="4973285"/>
              </a:xfrm>
              <a:prstGeom prst="rect">
                <a:avLst/>
              </a:prstGeom>
              <a:blipFill>
                <a:blip r:embed="rId2"/>
                <a:stretch>
                  <a:fillRect l="-434" t="-736" b="-15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ole tekstowe 7">
            <a:extLst>
              <a:ext uri="{FF2B5EF4-FFF2-40B4-BE49-F238E27FC236}">
                <a16:creationId xmlns:a16="http://schemas.microsoft.com/office/drawing/2014/main" id="{4EFB0D86-13A9-42B5-9B5F-8FD1E18CAB90}"/>
              </a:ext>
            </a:extLst>
          </p:cNvPr>
          <p:cNvSpPr txBox="1"/>
          <p:nvPr/>
        </p:nvSpPr>
        <p:spPr>
          <a:xfrm rot="20138440">
            <a:off x="2831844" y="3772824"/>
            <a:ext cx="573932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>
                    <a:lumMod val="95000"/>
                  </a:schemeClr>
                </a:solidFill>
              </a:rPr>
              <a:t>Quite a task to m</a:t>
            </a:r>
            <a:r>
              <a:rPr lang="pl-PL" sz="2400" b="1" dirty="0" err="1">
                <a:solidFill>
                  <a:schemeClr val="bg1">
                    <a:lumMod val="95000"/>
                  </a:schemeClr>
                </a:solidFill>
              </a:rPr>
              <a:t>at</a:t>
            </a:r>
            <a:r>
              <a:rPr lang="en-GB" sz="2400" b="1" dirty="0" err="1">
                <a:solidFill>
                  <a:schemeClr val="bg1">
                    <a:lumMod val="95000"/>
                  </a:schemeClr>
                </a:solidFill>
              </a:rPr>
              <a:t>ch</a:t>
            </a:r>
            <a:r>
              <a:rPr lang="en-GB" sz="2400" b="1" dirty="0">
                <a:solidFill>
                  <a:schemeClr val="bg1">
                    <a:lumMod val="95000"/>
                  </a:schemeClr>
                </a:solidFill>
              </a:rPr>
              <a:t> such excellent </a:t>
            </a:r>
            <a:r>
              <a:rPr lang="en-GB" sz="2400" b="1" dirty="0" err="1">
                <a:solidFill>
                  <a:schemeClr val="bg1">
                    <a:lumMod val="95000"/>
                  </a:schemeClr>
                </a:solidFill>
              </a:rPr>
              <a:t>performa</a:t>
            </a:r>
            <a:r>
              <a:rPr lang="pl-PL" sz="2400" b="1" dirty="0">
                <a:solidFill>
                  <a:schemeClr val="bg1">
                    <a:lumMod val="95000"/>
                  </a:schemeClr>
                </a:solidFill>
              </a:rPr>
              <a:t>n</a:t>
            </a:r>
            <a:r>
              <a:rPr lang="en-GB" sz="2400" b="1" dirty="0" err="1">
                <a:solidFill>
                  <a:schemeClr val="bg1">
                    <a:lumMod val="95000"/>
                  </a:schemeClr>
                </a:solidFill>
              </a:rPr>
              <a:t>ce</a:t>
            </a:r>
            <a:r>
              <a:rPr lang="en-GB" sz="2400" b="1" dirty="0">
                <a:solidFill>
                  <a:schemeClr val="bg1">
                    <a:lumMod val="95000"/>
                  </a:schemeClr>
                </a:solidFill>
              </a:rPr>
              <a:t> in simulation software!</a:t>
            </a:r>
          </a:p>
        </p:txBody>
      </p:sp>
    </p:spTree>
    <p:extLst>
      <p:ext uri="{BB962C8B-B14F-4D97-AF65-F5344CB8AC3E}">
        <p14:creationId xmlns:p14="http://schemas.microsoft.com/office/powerpoint/2010/main" val="203175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6D59FC6-1424-4B3F-AD28-35B41583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285B891-43D9-4AC0-8E0E-CAD97A8D2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40</a:t>
            </a:fld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7117BE08-9F19-4E14-8263-9A2D4FE03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186" y="1334305"/>
            <a:ext cx="9382125" cy="3390900"/>
          </a:xfrm>
          <a:prstGeom prst="rect">
            <a:avLst/>
          </a:prstGeom>
        </p:spPr>
      </p:pic>
      <p:sp>
        <p:nvSpPr>
          <p:cNvPr id="8" name="Tytuł 1">
            <a:extLst>
              <a:ext uri="{FF2B5EF4-FFF2-40B4-BE49-F238E27FC236}">
                <a16:creationId xmlns:a16="http://schemas.microsoft.com/office/drawing/2014/main" id="{4199A04F-96F2-499E-8B49-F401EBE2F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</a:rPr>
              <a:t>Impact</a:t>
            </a:r>
            <a:r>
              <a:rPr lang="pl-PL" dirty="0">
                <a:solidFill>
                  <a:srgbClr val="D15A3E"/>
                </a:solidFill>
              </a:rPr>
              <a:t> </a:t>
            </a:r>
            <a:r>
              <a:rPr lang="pl-PL" dirty="0" err="1">
                <a:solidFill>
                  <a:srgbClr val="D15A3E"/>
                </a:solidFill>
              </a:rPr>
              <a:t>Parameter</a:t>
            </a:r>
            <a:r>
              <a:rPr lang="pl-PL" dirty="0">
                <a:solidFill>
                  <a:srgbClr val="D15A3E"/>
                </a:solidFill>
              </a:rPr>
              <a:t> Resolution -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Improvements</a:t>
            </a:r>
            <a:endParaRPr lang="pl-PL" dirty="0"/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4729A391-8AF4-4CEA-859D-7B7CD7856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186" y="5078817"/>
            <a:ext cx="6943725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54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168BC499-6C45-4F82-8DBB-391507CE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A0ACE91-9307-4BD0-A100-B3C9EF6F3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41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2793D763-5A03-47B9-A8F2-FF80EF4DD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r>
              <a:rPr lang="pl-PL" dirty="0" err="1">
                <a:solidFill>
                  <a:srgbClr val="D15A3E"/>
                </a:solidFill>
                <a:latin typeface="Arial"/>
              </a:rPr>
              <a:t>Radiation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Damage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</a:t>
            </a:r>
            <a:r>
              <a:rPr lang="pl-PL" dirty="0" err="1">
                <a:solidFill>
                  <a:srgbClr val="D15A3E"/>
                </a:solidFill>
                <a:latin typeface="Arial"/>
              </a:rPr>
              <a:t>Simulation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4EE7685-93FB-4064-93B0-7E37D7D41E8A}"/>
              </a:ext>
            </a:extLst>
          </p:cNvPr>
          <p:cNvSpPr txBox="1"/>
          <p:nvPr/>
        </p:nvSpPr>
        <p:spPr>
          <a:xfrm>
            <a:off x="1285875" y="1076325"/>
            <a:ext cx="983284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/>
              <a:t> </a:t>
            </a:r>
            <a:r>
              <a:rPr lang="pl-PL" sz="2400" dirty="0" err="1"/>
              <a:t>Harsh</a:t>
            </a:r>
            <a:r>
              <a:rPr lang="pl-PL" sz="2400" dirty="0"/>
              <a:t> </a:t>
            </a:r>
            <a:r>
              <a:rPr lang="pl-PL" sz="2400" dirty="0" err="1"/>
              <a:t>radiation</a:t>
            </a:r>
            <a:r>
              <a:rPr lang="pl-PL" sz="2400" dirty="0"/>
              <a:t> environment – </a:t>
            </a:r>
            <a:r>
              <a:rPr lang="pl-PL" sz="2400" dirty="0" err="1"/>
              <a:t>silicon</a:t>
            </a:r>
            <a:r>
              <a:rPr lang="pl-PL" sz="2400" dirty="0"/>
              <a:t> </a:t>
            </a:r>
            <a:r>
              <a:rPr lang="pl-PL" sz="2400" dirty="0" err="1"/>
              <a:t>at</a:t>
            </a:r>
            <a:r>
              <a:rPr lang="pl-PL" sz="2400" dirty="0"/>
              <a:t> 8mm from the proton </a:t>
            </a:r>
            <a:r>
              <a:rPr lang="pl-PL" sz="2400" dirty="0" err="1"/>
              <a:t>beams</a:t>
            </a:r>
            <a:endParaRPr lang="pl-PL" sz="24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b="1" dirty="0"/>
              <a:t> </a:t>
            </a:r>
            <a:r>
              <a:rPr lang="pl-PL" sz="2400" dirty="0"/>
              <a:t>Fluence </a:t>
            </a:r>
            <a:r>
              <a:rPr lang="pl-PL" sz="2400" dirty="0" err="1"/>
              <a:t>is</a:t>
            </a:r>
            <a:r>
              <a:rPr lang="pl-PL" sz="2400" dirty="0"/>
              <a:t> </a:t>
            </a:r>
            <a:r>
              <a:rPr lang="pl-PL" sz="2400" dirty="0" err="1"/>
              <a:t>function</a:t>
            </a:r>
            <a:r>
              <a:rPr lang="pl-PL" sz="2400" dirty="0"/>
              <a:t> of </a:t>
            </a:r>
            <a:r>
              <a:rPr lang="pl-PL" sz="2400" dirty="0" err="1"/>
              <a:t>both</a:t>
            </a:r>
            <a:r>
              <a:rPr lang="pl-PL" sz="2400" dirty="0"/>
              <a:t> radius and z (sensor </a:t>
            </a:r>
            <a:r>
              <a:rPr lang="pl-PL" sz="2400" dirty="0" err="1"/>
              <a:t>position</a:t>
            </a:r>
            <a:r>
              <a:rPr lang="pl-PL" sz="2400" dirty="0"/>
              <a:t>)</a:t>
            </a:r>
            <a:endParaRPr lang="en-GB" sz="2400" b="1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155" y="2031343"/>
            <a:ext cx="8135785" cy="443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68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DC14E8-0245-47FF-97C1-7ED92B9D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CD21F-8C37-412B-B0C7-3F8336F68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5</a:t>
            </a:fld>
            <a:endParaRPr lang="pl-PL" dirty="0"/>
          </a:p>
        </p:txBody>
      </p:sp>
      <p:pic>
        <p:nvPicPr>
          <p:cNvPr id="6" name="Obraz 3">
            <a:extLst>
              <a:ext uri="{FF2B5EF4-FFF2-40B4-BE49-F238E27FC236}">
                <a16:creationId xmlns:a16="http://schemas.microsoft.com/office/drawing/2014/main" id="{BD9EA2A7-16E6-4AA4-81CC-2ABC1E775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146" y="1526763"/>
            <a:ext cx="6632029" cy="4280821"/>
          </a:xfrm>
          <a:prstGeom prst="rect">
            <a:avLst/>
          </a:prstGeom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1EA76916-9450-471A-8AAF-B6266BC99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640" y="638764"/>
            <a:ext cx="8352731" cy="646331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Tracking system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– precise momentum reconstruction, vertexing, decay time resolution</a:t>
            </a: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C07B555B-D4CD-4BFC-A81A-BDDC706C72F2}"/>
              </a:ext>
            </a:extLst>
          </p:cNvPr>
          <p:cNvSpPr/>
          <p:nvPr/>
        </p:nvSpPr>
        <p:spPr>
          <a:xfrm>
            <a:off x="1468678" y="5866163"/>
            <a:ext cx="20249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[JINST 3 </a:t>
            </a:r>
            <a:r>
              <a:rPr lang="pl-PL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2008</a:t>
            </a:r>
            <a:r>
              <a:rPr lang="pl-PL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S08005]</a:t>
            </a:r>
            <a:endParaRPr lang="pl-PL" sz="2400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Prostokąt 8">
                <a:extLst>
                  <a:ext uri="{FF2B5EF4-FFF2-40B4-BE49-F238E27FC236}">
                    <a16:creationId xmlns:a16="http://schemas.microsoft.com/office/drawing/2014/main" id="{A4940C43-B377-4FF5-AC06-F55FBB8CB982}"/>
                  </a:ext>
                </a:extLst>
              </p:cNvPr>
              <p:cNvSpPr/>
              <p:nvPr/>
            </p:nvSpPr>
            <p:spPr>
              <a:xfrm>
                <a:off x="9894680" y="1466272"/>
                <a:ext cx="1710405" cy="5333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</m:ctrlPr>
                        </m:fPr>
                        <m:num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∆</m:t>
                          </m:r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𝒑</m:t>
                          </m:r>
                        </m:num>
                        <m:den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𝒑</m:t>
                          </m:r>
                        </m:den>
                      </m:f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~ 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𝟎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.</m:t>
                      </m:r>
                      <m:r>
                        <a:rPr lang="pl-PL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𝟒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−</m:t>
                      </m:r>
                      <m:r>
                        <a:rPr lang="pl-PL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𝟎</m:t>
                      </m:r>
                      <m:r>
                        <a:rPr lang="pl-PL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.</m:t>
                      </m:r>
                      <m:r>
                        <a:rPr lang="pl-PL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𝟔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%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9" name="Prostokąt 8">
                <a:extLst>
                  <a:ext uri="{FF2B5EF4-FFF2-40B4-BE49-F238E27FC236}">
                    <a16:creationId xmlns:a16="http://schemas.microsoft.com/office/drawing/2014/main" id="{A4940C43-B377-4FF5-AC06-F55FBB8CB9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4680" y="1466272"/>
                <a:ext cx="1710405" cy="533351"/>
              </a:xfrm>
              <a:prstGeom prst="rect">
                <a:avLst/>
              </a:prstGeom>
              <a:blipFill>
                <a:blip r:embed="rId3"/>
                <a:stretch>
                  <a:fillRect b="-2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rostokąt 10">
                <a:extLst>
                  <a:ext uri="{FF2B5EF4-FFF2-40B4-BE49-F238E27FC236}">
                    <a16:creationId xmlns:a16="http://schemas.microsoft.com/office/drawing/2014/main" id="{F05BBA73-F5DC-4B81-A79D-CD98A7C08F5F}"/>
                  </a:ext>
                </a:extLst>
              </p:cNvPr>
              <p:cNvSpPr/>
              <p:nvPr/>
            </p:nvSpPr>
            <p:spPr>
              <a:xfrm>
                <a:off x="9986796" y="1991219"/>
                <a:ext cx="13459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</m:ctrlPr>
                        </m:sSubPr>
                        <m:e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𝝈</m:t>
                          </m:r>
                        </m:e>
                        <m:sub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  <m:t>𝒉𝒊𝒕</m:t>
                          </m:r>
                        </m:sub>
                      </m:sSub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≈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𝟒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𝝁</m:t>
                      </m:r>
                      <m:r>
                        <a:rPr lang="pl-PL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Prostokąt 10">
                <a:extLst>
                  <a:ext uri="{FF2B5EF4-FFF2-40B4-BE49-F238E27FC236}">
                    <a16:creationId xmlns:a16="http://schemas.microsoft.com/office/drawing/2014/main" id="{F05BBA73-F5DC-4B81-A79D-CD98A7C08F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796" y="1991219"/>
                <a:ext cx="1345945" cy="338554"/>
              </a:xfrm>
              <a:prstGeom prst="rect">
                <a:avLst/>
              </a:prstGeom>
              <a:blipFill>
                <a:blip r:embed="rId4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rostokąt 11">
                <a:extLst>
                  <a:ext uri="{FF2B5EF4-FFF2-40B4-BE49-F238E27FC236}">
                    <a16:creationId xmlns:a16="http://schemas.microsoft.com/office/drawing/2014/main" id="{7D3E8541-E9E4-4228-AFEA-D89BC5F3C89A}"/>
                  </a:ext>
                </a:extLst>
              </p:cNvPr>
              <p:cNvSpPr/>
              <p:nvPr/>
            </p:nvSpPr>
            <p:spPr>
              <a:xfrm>
                <a:off x="9991972" y="2360162"/>
                <a:ext cx="142930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</m:ctrlPr>
                        </m:sSubPr>
                        <m:e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𝝈</m:t>
                          </m:r>
                        </m:e>
                        <m:sub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  <m:t>𝑰𝑷</m:t>
                          </m:r>
                        </m:sub>
                      </m:sSub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≈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𝟏𝟑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𝝁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Prostokąt 11">
                <a:extLst>
                  <a:ext uri="{FF2B5EF4-FFF2-40B4-BE49-F238E27FC236}">
                    <a16:creationId xmlns:a16="http://schemas.microsoft.com/office/drawing/2014/main" id="{7D3E8541-E9E4-4228-AFEA-D89BC5F3C8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1972" y="2360162"/>
                <a:ext cx="1429301" cy="338554"/>
              </a:xfrm>
              <a:prstGeom prst="rect">
                <a:avLst/>
              </a:prstGeom>
              <a:blipFill>
                <a:blip r:embed="rId5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rostokąt 12">
                <a:extLst>
                  <a:ext uri="{FF2B5EF4-FFF2-40B4-BE49-F238E27FC236}">
                    <a16:creationId xmlns:a16="http://schemas.microsoft.com/office/drawing/2014/main" id="{8FE58378-755D-4FF2-B2DC-E7AEE75D4E36}"/>
                  </a:ext>
                </a:extLst>
              </p:cNvPr>
              <p:cNvSpPr/>
              <p:nvPr/>
            </p:nvSpPr>
            <p:spPr>
              <a:xfrm>
                <a:off x="9986796" y="2692127"/>
                <a:ext cx="148290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~ 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𝟒𝟎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−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𝟓𝟎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𝒇𝒔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2" name="Prostokąt 12">
                <a:extLst>
                  <a:ext uri="{FF2B5EF4-FFF2-40B4-BE49-F238E27FC236}">
                    <a16:creationId xmlns:a16="http://schemas.microsoft.com/office/drawing/2014/main" id="{8FE58378-755D-4FF2-B2DC-E7AEE75D4E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796" y="2692127"/>
                <a:ext cx="1482906" cy="338554"/>
              </a:xfrm>
              <a:prstGeom prst="rect">
                <a:avLst/>
              </a:prstGeom>
              <a:blipFill>
                <a:blip r:embed="rId6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3BE5D1-19B5-4F54-A160-51B2D2AAA670}"/>
              </a:ext>
            </a:extLst>
          </p:cNvPr>
          <p:cNvCxnSpPr/>
          <p:nvPr/>
        </p:nvCxnSpPr>
        <p:spPr>
          <a:xfrm>
            <a:off x="3028335" y="2529439"/>
            <a:ext cx="393291" cy="102000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09B3E5-2D00-407D-8BE5-488C83C7F64A}"/>
              </a:ext>
            </a:extLst>
          </p:cNvPr>
          <p:cNvCxnSpPr>
            <a:cxnSpLocks/>
          </p:cNvCxnSpPr>
          <p:nvPr/>
        </p:nvCxnSpPr>
        <p:spPr>
          <a:xfrm>
            <a:off x="4026410" y="2585272"/>
            <a:ext cx="0" cy="682184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27F588-7308-4F58-A2F3-6D99D6656114}"/>
              </a:ext>
            </a:extLst>
          </p:cNvPr>
          <p:cNvCxnSpPr>
            <a:cxnSpLocks/>
          </p:cNvCxnSpPr>
          <p:nvPr/>
        </p:nvCxnSpPr>
        <p:spPr>
          <a:xfrm>
            <a:off x="5326527" y="2520678"/>
            <a:ext cx="111105" cy="34072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87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DC14E8-0245-47FF-97C1-7ED92B9D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CD21F-8C37-412B-B0C7-3F8336F68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6</a:t>
            </a:fld>
            <a:endParaRPr lang="pl-PL" dirty="0"/>
          </a:p>
        </p:txBody>
      </p:sp>
      <p:pic>
        <p:nvPicPr>
          <p:cNvPr id="6" name="Obraz 3">
            <a:extLst>
              <a:ext uri="{FF2B5EF4-FFF2-40B4-BE49-F238E27FC236}">
                <a16:creationId xmlns:a16="http://schemas.microsoft.com/office/drawing/2014/main" id="{BD9EA2A7-16E6-4AA4-81CC-2ABC1E775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146" y="1526763"/>
            <a:ext cx="6632029" cy="4280821"/>
          </a:xfrm>
          <a:prstGeom prst="rect">
            <a:avLst/>
          </a:prstGeom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1EA76916-9450-471A-8AAF-B6266BC99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640" y="638764"/>
            <a:ext cx="8352731" cy="646331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Tracking system – precise momentum reconstruction, vertexing, decay time resolution</a:t>
            </a: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C07B555B-D4CD-4BFC-A81A-BDDC706C72F2}"/>
              </a:ext>
            </a:extLst>
          </p:cNvPr>
          <p:cNvSpPr/>
          <p:nvPr/>
        </p:nvSpPr>
        <p:spPr>
          <a:xfrm>
            <a:off x="1468678" y="5866163"/>
            <a:ext cx="20249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[JINST 3 </a:t>
            </a:r>
            <a:r>
              <a:rPr lang="pl-PL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2008</a:t>
            </a:r>
            <a:r>
              <a:rPr lang="pl-PL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S08005]</a:t>
            </a:r>
            <a:endParaRPr lang="pl-PL" sz="2400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rostokąt 8">
                <a:extLst>
                  <a:ext uri="{FF2B5EF4-FFF2-40B4-BE49-F238E27FC236}">
                    <a16:creationId xmlns:a16="http://schemas.microsoft.com/office/drawing/2014/main" id="{A4940C43-B377-4FF5-AC06-F55FBB8CB982}"/>
                  </a:ext>
                </a:extLst>
              </p:cNvPr>
              <p:cNvSpPr/>
              <p:nvPr/>
            </p:nvSpPr>
            <p:spPr>
              <a:xfrm>
                <a:off x="9894680" y="1466272"/>
                <a:ext cx="1713610" cy="5333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</m:ctrlPr>
                        </m:fPr>
                        <m:num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∆</m:t>
                          </m:r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𝒑</m:t>
                          </m:r>
                        </m:num>
                        <m:den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𝒑</m:t>
                          </m:r>
                        </m:den>
                      </m:f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~ 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𝟎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.</m:t>
                      </m:r>
                      <m:r>
                        <a:rPr lang="pl-PL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𝟓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−</m:t>
                      </m:r>
                      <m:r>
                        <a:rPr lang="pl-PL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𝟏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.</m:t>
                      </m:r>
                      <m:r>
                        <a:rPr lang="pl-PL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𝟎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%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9" name="Prostokąt 8">
                <a:extLst>
                  <a:ext uri="{FF2B5EF4-FFF2-40B4-BE49-F238E27FC236}">
                    <a16:creationId xmlns:a16="http://schemas.microsoft.com/office/drawing/2014/main" id="{A4940C43-B377-4FF5-AC06-F55FBB8CB9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4680" y="1466272"/>
                <a:ext cx="1713610" cy="533351"/>
              </a:xfrm>
              <a:prstGeom prst="rect">
                <a:avLst/>
              </a:prstGeom>
              <a:blipFill>
                <a:blip r:embed="rId3"/>
                <a:stretch>
                  <a:fillRect b="-2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rostokąt 10">
                <a:extLst>
                  <a:ext uri="{FF2B5EF4-FFF2-40B4-BE49-F238E27FC236}">
                    <a16:creationId xmlns:a16="http://schemas.microsoft.com/office/drawing/2014/main" id="{F05BBA73-F5DC-4B81-A79D-CD98A7C08F5F}"/>
                  </a:ext>
                </a:extLst>
              </p:cNvPr>
              <p:cNvSpPr/>
              <p:nvPr/>
            </p:nvSpPr>
            <p:spPr>
              <a:xfrm>
                <a:off x="9986796" y="1991219"/>
                <a:ext cx="13459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</m:ctrlPr>
                        </m:sSubPr>
                        <m:e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𝝈</m:t>
                          </m:r>
                        </m:e>
                        <m:sub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  <m:t>𝒉𝒊𝒕</m:t>
                          </m:r>
                        </m:sub>
                      </m:sSub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≈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𝟒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𝝁</m:t>
                      </m:r>
                      <m:r>
                        <a:rPr lang="pl-PL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Prostokąt 10">
                <a:extLst>
                  <a:ext uri="{FF2B5EF4-FFF2-40B4-BE49-F238E27FC236}">
                    <a16:creationId xmlns:a16="http://schemas.microsoft.com/office/drawing/2014/main" id="{F05BBA73-F5DC-4B81-A79D-CD98A7C08F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796" y="1991219"/>
                <a:ext cx="1345945" cy="338554"/>
              </a:xfrm>
              <a:prstGeom prst="rect">
                <a:avLst/>
              </a:prstGeom>
              <a:blipFill>
                <a:blip r:embed="rId4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rostokąt 11">
                <a:extLst>
                  <a:ext uri="{FF2B5EF4-FFF2-40B4-BE49-F238E27FC236}">
                    <a16:creationId xmlns:a16="http://schemas.microsoft.com/office/drawing/2014/main" id="{7D3E8541-E9E4-4228-AFEA-D89BC5F3C89A}"/>
                  </a:ext>
                </a:extLst>
              </p:cNvPr>
              <p:cNvSpPr/>
              <p:nvPr/>
            </p:nvSpPr>
            <p:spPr>
              <a:xfrm>
                <a:off x="9991972" y="2360162"/>
                <a:ext cx="142930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</m:ctrlPr>
                        </m:sSubPr>
                        <m:e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𝝈</m:t>
                          </m:r>
                        </m:e>
                        <m:sub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  <m:t>𝑰𝑷</m:t>
                          </m:r>
                        </m:sub>
                      </m:sSub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≈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𝟏𝟑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𝝁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Prostokąt 11">
                <a:extLst>
                  <a:ext uri="{FF2B5EF4-FFF2-40B4-BE49-F238E27FC236}">
                    <a16:creationId xmlns:a16="http://schemas.microsoft.com/office/drawing/2014/main" id="{7D3E8541-E9E4-4228-AFEA-D89BC5F3C8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1972" y="2360162"/>
                <a:ext cx="1429301" cy="338554"/>
              </a:xfrm>
              <a:prstGeom prst="rect">
                <a:avLst/>
              </a:prstGeom>
              <a:blipFill>
                <a:blip r:embed="rId5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rostokąt 12">
                <a:extLst>
                  <a:ext uri="{FF2B5EF4-FFF2-40B4-BE49-F238E27FC236}">
                    <a16:creationId xmlns:a16="http://schemas.microsoft.com/office/drawing/2014/main" id="{8FE58378-755D-4FF2-B2DC-E7AEE75D4E36}"/>
                  </a:ext>
                </a:extLst>
              </p:cNvPr>
              <p:cNvSpPr/>
              <p:nvPr/>
            </p:nvSpPr>
            <p:spPr>
              <a:xfrm>
                <a:off x="9986796" y="2692127"/>
                <a:ext cx="148290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~ 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𝟒𝟎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−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𝟓𝟎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𝒇𝒔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2" name="Prostokąt 12">
                <a:extLst>
                  <a:ext uri="{FF2B5EF4-FFF2-40B4-BE49-F238E27FC236}">
                    <a16:creationId xmlns:a16="http://schemas.microsoft.com/office/drawing/2014/main" id="{8FE58378-755D-4FF2-B2DC-E7AEE75D4E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796" y="2692127"/>
                <a:ext cx="1482906" cy="338554"/>
              </a:xfrm>
              <a:prstGeom prst="rect">
                <a:avLst/>
              </a:prstGeom>
              <a:blipFill>
                <a:blip r:embed="rId6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3BE5D1-19B5-4F54-A160-51B2D2AAA670}"/>
              </a:ext>
            </a:extLst>
          </p:cNvPr>
          <p:cNvCxnSpPr/>
          <p:nvPr/>
        </p:nvCxnSpPr>
        <p:spPr>
          <a:xfrm>
            <a:off x="3028335" y="2529439"/>
            <a:ext cx="393291" cy="102000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09B3E5-2D00-407D-8BE5-488C83C7F64A}"/>
              </a:ext>
            </a:extLst>
          </p:cNvPr>
          <p:cNvCxnSpPr>
            <a:cxnSpLocks/>
          </p:cNvCxnSpPr>
          <p:nvPr/>
        </p:nvCxnSpPr>
        <p:spPr>
          <a:xfrm>
            <a:off x="4026410" y="2585272"/>
            <a:ext cx="0" cy="682184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27F588-7308-4F58-A2F3-6D99D6656114}"/>
              </a:ext>
            </a:extLst>
          </p:cNvPr>
          <p:cNvCxnSpPr>
            <a:cxnSpLocks/>
          </p:cNvCxnSpPr>
          <p:nvPr/>
        </p:nvCxnSpPr>
        <p:spPr>
          <a:xfrm>
            <a:off x="5326527" y="2520678"/>
            <a:ext cx="111105" cy="34072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Obraz 12">
            <a:extLst>
              <a:ext uri="{FF2B5EF4-FFF2-40B4-BE49-F238E27FC236}">
                <a16:creationId xmlns:a16="http://schemas.microsoft.com/office/drawing/2014/main" id="{DA47296B-F8B7-4A78-8F5D-0CCE950C28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962" y="1713379"/>
            <a:ext cx="3337900" cy="2490820"/>
          </a:xfrm>
          <a:prstGeom prst="rect">
            <a:avLst/>
          </a:prstGeom>
        </p:spPr>
      </p:pic>
      <p:pic>
        <p:nvPicPr>
          <p:cNvPr id="18" name="Obraz 9">
            <a:extLst>
              <a:ext uri="{FF2B5EF4-FFF2-40B4-BE49-F238E27FC236}">
                <a16:creationId xmlns:a16="http://schemas.microsoft.com/office/drawing/2014/main" id="{7A851281-FDA6-4130-A082-B4A744087B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246" y="4360077"/>
            <a:ext cx="2423244" cy="2249199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85E6BCEE-2FFE-4D32-9DFD-8E435E450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91063" y="1954087"/>
            <a:ext cx="5256583" cy="282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16974C-31FB-487A-88AD-1618B3696357}"/>
              </a:ext>
            </a:extLst>
          </p:cNvPr>
          <p:cNvSpPr txBox="1"/>
          <p:nvPr/>
        </p:nvSpPr>
        <p:spPr>
          <a:xfrm>
            <a:off x="4444751" y="3116051"/>
            <a:ext cx="139617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600" dirty="0" err="1"/>
              <a:t>Tracker</a:t>
            </a:r>
            <a:r>
              <a:rPr lang="pl-PL" sz="1600" dirty="0"/>
              <a:t> </a:t>
            </a:r>
            <a:r>
              <a:rPr lang="pl-PL" sz="1600" dirty="0" err="1"/>
              <a:t>Turicensis</a:t>
            </a:r>
            <a:endParaRPr lang="en-GB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0FFCB2-9610-467A-9C00-50FDDEF76EF8}"/>
              </a:ext>
            </a:extLst>
          </p:cNvPr>
          <p:cNvSpPr txBox="1"/>
          <p:nvPr/>
        </p:nvSpPr>
        <p:spPr>
          <a:xfrm>
            <a:off x="7900228" y="2445906"/>
            <a:ext cx="99993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600" dirty="0"/>
              <a:t>Inner</a:t>
            </a:r>
          </a:p>
          <a:p>
            <a:r>
              <a:rPr lang="pl-PL" sz="1600" dirty="0" err="1"/>
              <a:t>Tracker</a:t>
            </a:r>
            <a:endParaRPr lang="en-GB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9A9943-9AFB-48C8-9EDF-1D7849A0AF44}"/>
              </a:ext>
            </a:extLst>
          </p:cNvPr>
          <p:cNvSpPr txBox="1"/>
          <p:nvPr/>
        </p:nvSpPr>
        <p:spPr>
          <a:xfrm>
            <a:off x="7320682" y="2353654"/>
            <a:ext cx="60478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</a:rPr>
              <a:t>Inn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55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DC14E8-0245-47FF-97C1-7ED92B9D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CD21F-8C37-412B-B0C7-3F8336F68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7</a:t>
            </a:fld>
            <a:endParaRPr lang="pl-PL" dirty="0"/>
          </a:p>
        </p:txBody>
      </p:sp>
      <p:pic>
        <p:nvPicPr>
          <p:cNvPr id="6" name="Obraz 3">
            <a:extLst>
              <a:ext uri="{FF2B5EF4-FFF2-40B4-BE49-F238E27FC236}">
                <a16:creationId xmlns:a16="http://schemas.microsoft.com/office/drawing/2014/main" id="{BD9EA2A7-16E6-4AA4-81CC-2ABC1E775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146" y="1526763"/>
            <a:ext cx="6632029" cy="4280821"/>
          </a:xfrm>
          <a:prstGeom prst="rect">
            <a:avLst/>
          </a:prstGeom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1EA76916-9450-471A-8AAF-B6266BC99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640" y="638764"/>
            <a:ext cx="8352731" cy="646331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Tracking system – precise momentum reconstruction, vertexing, decay time resolution</a:t>
            </a:r>
            <a:endParaRPr lang="pl-P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C07B555B-D4CD-4BFC-A81A-BDDC706C72F2}"/>
              </a:ext>
            </a:extLst>
          </p:cNvPr>
          <p:cNvSpPr/>
          <p:nvPr/>
        </p:nvSpPr>
        <p:spPr>
          <a:xfrm>
            <a:off x="1468678" y="5866163"/>
            <a:ext cx="20249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[JINST 3 </a:t>
            </a:r>
            <a:r>
              <a:rPr lang="pl-PL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2008</a:t>
            </a:r>
            <a:r>
              <a:rPr lang="pl-PL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S08005]</a:t>
            </a:r>
            <a:endParaRPr lang="pl-PL" sz="2400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rostokąt 8">
                <a:extLst>
                  <a:ext uri="{FF2B5EF4-FFF2-40B4-BE49-F238E27FC236}">
                    <a16:creationId xmlns:a16="http://schemas.microsoft.com/office/drawing/2014/main" id="{A4940C43-B377-4FF5-AC06-F55FBB8CB982}"/>
                  </a:ext>
                </a:extLst>
              </p:cNvPr>
              <p:cNvSpPr/>
              <p:nvPr/>
            </p:nvSpPr>
            <p:spPr>
              <a:xfrm>
                <a:off x="9894680" y="1466272"/>
                <a:ext cx="1713610" cy="5333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</m:ctrlPr>
                        </m:fPr>
                        <m:num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∆</m:t>
                          </m:r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𝒑</m:t>
                          </m:r>
                        </m:num>
                        <m:den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𝒑</m:t>
                          </m:r>
                        </m:den>
                      </m:f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~ 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𝟎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.</m:t>
                      </m:r>
                      <m:r>
                        <a:rPr lang="pl-PL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𝟓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−</m:t>
                      </m:r>
                      <m:r>
                        <a:rPr lang="pl-PL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𝟏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.</m:t>
                      </m:r>
                      <m:r>
                        <a:rPr lang="pl-PL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𝟎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%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9" name="Prostokąt 8">
                <a:extLst>
                  <a:ext uri="{FF2B5EF4-FFF2-40B4-BE49-F238E27FC236}">
                    <a16:creationId xmlns:a16="http://schemas.microsoft.com/office/drawing/2014/main" id="{A4940C43-B377-4FF5-AC06-F55FBB8CB9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4680" y="1466272"/>
                <a:ext cx="1713610" cy="533351"/>
              </a:xfrm>
              <a:prstGeom prst="rect">
                <a:avLst/>
              </a:prstGeom>
              <a:blipFill>
                <a:blip r:embed="rId3"/>
                <a:stretch>
                  <a:fillRect b="-2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rostokąt 10">
                <a:extLst>
                  <a:ext uri="{FF2B5EF4-FFF2-40B4-BE49-F238E27FC236}">
                    <a16:creationId xmlns:a16="http://schemas.microsoft.com/office/drawing/2014/main" id="{F05BBA73-F5DC-4B81-A79D-CD98A7C08F5F}"/>
                  </a:ext>
                </a:extLst>
              </p:cNvPr>
              <p:cNvSpPr/>
              <p:nvPr/>
            </p:nvSpPr>
            <p:spPr>
              <a:xfrm>
                <a:off x="9986796" y="1991219"/>
                <a:ext cx="13459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</m:ctrlPr>
                        </m:sSubPr>
                        <m:e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𝝈</m:t>
                          </m:r>
                        </m:e>
                        <m:sub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  <m:t>𝒉𝒊𝒕</m:t>
                          </m:r>
                        </m:sub>
                      </m:sSub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≈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𝟒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𝝁</m:t>
                      </m:r>
                      <m:r>
                        <a:rPr lang="pl-PL" sz="1600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Prostokąt 10">
                <a:extLst>
                  <a:ext uri="{FF2B5EF4-FFF2-40B4-BE49-F238E27FC236}">
                    <a16:creationId xmlns:a16="http://schemas.microsoft.com/office/drawing/2014/main" id="{F05BBA73-F5DC-4B81-A79D-CD98A7C08F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796" y="1991219"/>
                <a:ext cx="1345945" cy="338554"/>
              </a:xfrm>
              <a:prstGeom prst="rect">
                <a:avLst/>
              </a:prstGeom>
              <a:blipFill>
                <a:blip r:embed="rId4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rostokąt 11">
                <a:extLst>
                  <a:ext uri="{FF2B5EF4-FFF2-40B4-BE49-F238E27FC236}">
                    <a16:creationId xmlns:a16="http://schemas.microsoft.com/office/drawing/2014/main" id="{7D3E8541-E9E4-4228-AFEA-D89BC5F3C89A}"/>
                  </a:ext>
                </a:extLst>
              </p:cNvPr>
              <p:cNvSpPr/>
              <p:nvPr/>
            </p:nvSpPr>
            <p:spPr>
              <a:xfrm>
                <a:off x="9991972" y="2360162"/>
                <a:ext cx="142930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</m:ctrlPr>
                        </m:sSubPr>
                        <m:e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 pitchFamily="34" charset="0"/>
                            </a:rPr>
                            <m:t>𝝈</m:t>
                          </m:r>
                        </m:e>
                        <m:sub>
                          <m:r>
                            <a:rPr lang="pl-PL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Verdana" pitchFamily="34" charset="0"/>
                              <a:cs typeface="Verdana" pitchFamily="34" charset="0"/>
                            </a:rPr>
                            <m:t>𝑰𝑷</m:t>
                          </m:r>
                        </m:sub>
                      </m:sSub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≈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𝟏𝟑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𝝁</m:t>
                      </m:r>
                      <m:r>
                        <a:rPr lang="pl-PL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Prostokąt 11">
                <a:extLst>
                  <a:ext uri="{FF2B5EF4-FFF2-40B4-BE49-F238E27FC236}">
                    <a16:creationId xmlns:a16="http://schemas.microsoft.com/office/drawing/2014/main" id="{7D3E8541-E9E4-4228-AFEA-D89BC5F3C8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1972" y="2360162"/>
                <a:ext cx="1429301" cy="338554"/>
              </a:xfrm>
              <a:prstGeom prst="rect">
                <a:avLst/>
              </a:prstGeom>
              <a:blipFill>
                <a:blip r:embed="rId5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rostokąt 12">
                <a:extLst>
                  <a:ext uri="{FF2B5EF4-FFF2-40B4-BE49-F238E27FC236}">
                    <a16:creationId xmlns:a16="http://schemas.microsoft.com/office/drawing/2014/main" id="{8FE58378-755D-4FF2-B2DC-E7AEE75D4E36}"/>
                  </a:ext>
                </a:extLst>
              </p:cNvPr>
              <p:cNvSpPr/>
              <p:nvPr/>
            </p:nvSpPr>
            <p:spPr>
              <a:xfrm>
                <a:off x="9986796" y="2692127"/>
                <a:ext cx="148290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~ 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𝟒𝟎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−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𝟓𝟎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 </m:t>
                      </m:r>
                      <m:r>
                        <a:rPr lang="en-US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Verdana" pitchFamily="34" charset="0"/>
                        </a:rPr>
                        <m:t>𝒇𝒔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2" name="Prostokąt 12">
                <a:extLst>
                  <a:ext uri="{FF2B5EF4-FFF2-40B4-BE49-F238E27FC236}">
                    <a16:creationId xmlns:a16="http://schemas.microsoft.com/office/drawing/2014/main" id="{8FE58378-755D-4FF2-B2DC-E7AEE75D4E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796" y="2692127"/>
                <a:ext cx="1482906" cy="338554"/>
              </a:xfrm>
              <a:prstGeom prst="rect">
                <a:avLst/>
              </a:prstGeom>
              <a:blipFill>
                <a:blip r:embed="rId6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3BE5D1-19B5-4F54-A160-51B2D2AAA670}"/>
              </a:ext>
            </a:extLst>
          </p:cNvPr>
          <p:cNvCxnSpPr/>
          <p:nvPr/>
        </p:nvCxnSpPr>
        <p:spPr>
          <a:xfrm>
            <a:off x="3028335" y="2529439"/>
            <a:ext cx="393291" cy="102000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09B3E5-2D00-407D-8BE5-488C83C7F64A}"/>
              </a:ext>
            </a:extLst>
          </p:cNvPr>
          <p:cNvCxnSpPr>
            <a:cxnSpLocks/>
          </p:cNvCxnSpPr>
          <p:nvPr/>
        </p:nvCxnSpPr>
        <p:spPr>
          <a:xfrm>
            <a:off x="4026410" y="2585272"/>
            <a:ext cx="0" cy="682184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27F588-7308-4F58-A2F3-6D99D6656114}"/>
              </a:ext>
            </a:extLst>
          </p:cNvPr>
          <p:cNvCxnSpPr>
            <a:cxnSpLocks/>
          </p:cNvCxnSpPr>
          <p:nvPr/>
        </p:nvCxnSpPr>
        <p:spPr>
          <a:xfrm>
            <a:off x="5326527" y="2520678"/>
            <a:ext cx="111105" cy="34072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Obraz 12">
            <a:extLst>
              <a:ext uri="{FF2B5EF4-FFF2-40B4-BE49-F238E27FC236}">
                <a16:creationId xmlns:a16="http://schemas.microsoft.com/office/drawing/2014/main" id="{DA47296B-F8B7-4A78-8F5D-0CCE950C28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962" y="1713379"/>
            <a:ext cx="3337900" cy="2490820"/>
          </a:xfrm>
          <a:prstGeom prst="rect">
            <a:avLst/>
          </a:prstGeom>
        </p:spPr>
      </p:pic>
      <p:pic>
        <p:nvPicPr>
          <p:cNvPr id="18" name="Obraz 9">
            <a:extLst>
              <a:ext uri="{FF2B5EF4-FFF2-40B4-BE49-F238E27FC236}">
                <a16:creationId xmlns:a16="http://schemas.microsoft.com/office/drawing/2014/main" id="{7A851281-FDA6-4130-A082-B4A744087B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45" y="4267939"/>
            <a:ext cx="2537992" cy="235570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815DE16-92DD-4BA0-B0FD-5B59D3BF42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9203" y="2113084"/>
            <a:ext cx="3096858" cy="24908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283D5D-EE93-4E70-ADF9-D06A08DFD5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80265" y="1219429"/>
            <a:ext cx="3808444" cy="189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95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64D2D-0E7F-4A6A-92DD-09A7EAB5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BC3249-7C54-4463-8582-6F956271F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8</a:t>
            </a:fld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9">
                <a:extLst>
                  <a:ext uri="{FF2B5EF4-FFF2-40B4-BE49-F238E27FC236}">
                    <a16:creationId xmlns:a16="http://schemas.microsoft.com/office/drawing/2014/main" id="{698EBF02-15EC-4015-9D19-C137DBE363F9}"/>
                  </a:ext>
                </a:extLst>
              </p:cNvPr>
              <p:cNvSpPr txBox="1"/>
              <p:nvPr/>
            </p:nvSpPr>
            <p:spPr>
              <a:xfrm>
                <a:off x="132735" y="471577"/>
                <a:ext cx="3790336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sz="1600" b="1" dirty="0">
                    <a:solidFill>
                      <a:srgbClr val="C00000"/>
                    </a:solidFill>
                  </a:rPr>
                  <a:t>Current </a:t>
                </a:r>
                <a:r>
                  <a:rPr lang="pl-PL" sz="1600" b="1" dirty="0">
                    <a:solidFill>
                      <a:srgbClr val="C00000"/>
                    </a:solidFill>
                  </a:rPr>
                  <a:t>VELO</a:t>
                </a:r>
                <a:endParaRPr lang="en-GB" sz="1600" b="1" dirty="0">
                  <a:solidFill>
                    <a:srgbClr val="C00000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Silicon (n</a:t>
                </a:r>
                <a:r>
                  <a:rPr lang="en-GB" baseline="30000" dirty="0"/>
                  <a:t>+</a:t>
                </a:r>
                <a:r>
                  <a:rPr lang="en-GB" dirty="0"/>
                  <a:t>-on-n) micro-strip detectors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2x21 planes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dirty="0"/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Floating pitch: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~40 −100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, thickness: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300 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~180 000 readout channels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Total silicon area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0.32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Detectors operate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e>
                      <m:sup>
                        <m:r>
                          <a:rPr lang="pl-PL" i="1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pl-PL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pl-PL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pole tekstowe 9">
                <a:extLst>
                  <a:ext uri="{FF2B5EF4-FFF2-40B4-BE49-F238E27FC236}">
                    <a16:creationId xmlns:a16="http://schemas.microsoft.com/office/drawing/2014/main" id="{698EBF02-15EC-4015-9D19-C137DBE363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735" y="471577"/>
                <a:ext cx="3790336" cy="2554545"/>
              </a:xfrm>
              <a:prstGeom prst="rect">
                <a:avLst/>
              </a:prstGeom>
              <a:blipFill>
                <a:blip r:embed="rId2"/>
                <a:stretch>
                  <a:fillRect l="-643" t="-716" r="-482" b="-28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9">
                <a:extLst>
                  <a:ext uri="{FF2B5EF4-FFF2-40B4-BE49-F238E27FC236}">
                    <a16:creationId xmlns:a16="http://schemas.microsoft.com/office/drawing/2014/main" id="{9B885184-4959-4F6A-9286-E85B5086A9CD}"/>
                  </a:ext>
                </a:extLst>
              </p:cNvPr>
              <p:cNvSpPr txBox="1"/>
              <p:nvPr/>
            </p:nvSpPr>
            <p:spPr>
              <a:xfrm>
                <a:off x="3923071" y="471576"/>
                <a:ext cx="3919473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sz="1600" b="1" dirty="0">
                    <a:solidFill>
                      <a:srgbClr val="C00000"/>
                    </a:solidFill>
                  </a:rPr>
                  <a:t>Current </a:t>
                </a:r>
                <a:r>
                  <a:rPr lang="pl-PL" sz="1600" b="1" dirty="0">
                    <a:solidFill>
                      <a:srgbClr val="C00000"/>
                    </a:solidFill>
                  </a:rPr>
                  <a:t>TT</a:t>
                </a:r>
                <a:endParaRPr lang="en-GB" sz="1600" b="1" dirty="0">
                  <a:solidFill>
                    <a:srgbClr val="C00000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Silicon (p-on-n) micro-strip detectors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Four planes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+5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GB" dirty="0"/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Pitch: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183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, thickness: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500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Long readout strips (up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37 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~143 000 readout channels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Total silicon area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Detectors operate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pl-P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7" name="pole tekstowe 9">
                <a:extLst>
                  <a:ext uri="{FF2B5EF4-FFF2-40B4-BE49-F238E27FC236}">
                    <a16:creationId xmlns:a16="http://schemas.microsoft.com/office/drawing/2014/main" id="{9B885184-4959-4F6A-9286-E85B5086A9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071" y="471576"/>
                <a:ext cx="3919473" cy="3108543"/>
              </a:xfrm>
              <a:prstGeom prst="rect">
                <a:avLst/>
              </a:prstGeom>
              <a:blipFill>
                <a:blip r:embed="rId3"/>
                <a:stretch>
                  <a:fillRect l="-622" t="-588" r="-933" b="-21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e tekstowe 9">
                <a:extLst>
                  <a:ext uri="{FF2B5EF4-FFF2-40B4-BE49-F238E27FC236}">
                    <a16:creationId xmlns:a16="http://schemas.microsoft.com/office/drawing/2014/main" id="{3DDF751B-1695-44AF-A565-2137AE6BD061}"/>
                  </a:ext>
                </a:extLst>
              </p:cNvPr>
              <p:cNvSpPr txBox="1"/>
              <p:nvPr/>
            </p:nvSpPr>
            <p:spPr>
              <a:xfrm>
                <a:off x="7842544" y="479856"/>
                <a:ext cx="3919473" cy="2831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sz="1600" b="1" dirty="0">
                    <a:solidFill>
                      <a:srgbClr val="C00000"/>
                    </a:solidFill>
                  </a:rPr>
                  <a:t>Current </a:t>
                </a:r>
                <a:r>
                  <a:rPr lang="pl-PL" sz="1600" b="1" dirty="0">
                    <a:solidFill>
                      <a:srgbClr val="C00000"/>
                    </a:solidFill>
                  </a:rPr>
                  <a:t>IT</a:t>
                </a:r>
                <a:endParaRPr lang="en-GB" sz="1600" b="1" dirty="0">
                  <a:solidFill>
                    <a:srgbClr val="C00000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Silicon (p-on-n) micro-strip detectors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Four boxes and four planes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+5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−5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GB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GB" dirty="0"/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Pitch: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 1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98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, thickness: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~130 000 readout channels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Total silicon area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4.2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/>
                  <a:t>Detectors operate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pl-PL" i="1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pl-PL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pl-PL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8" name="pole tekstowe 9">
                <a:extLst>
                  <a:ext uri="{FF2B5EF4-FFF2-40B4-BE49-F238E27FC236}">
                    <a16:creationId xmlns:a16="http://schemas.microsoft.com/office/drawing/2014/main" id="{3DDF751B-1695-44AF-A565-2137AE6BD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2544" y="479856"/>
                <a:ext cx="3919473" cy="2831544"/>
              </a:xfrm>
              <a:prstGeom prst="rect">
                <a:avLst/>
              </a:prstGeom>
              <a:blipFill>
                <a:blip r:embed="rId4"/>
                <a:stretch>
                  <a:fillRect l="-623" t="-647" b="-2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Obraz 9">
            <a:extLst>
              <a:ext uri="{FF2B5EF4-FFF2-40B4-BE49-F238E27FC236}">
                <a16:creationId xmlns:a16="http://schemas.microsoft.com/office/drawing/2014/main" id="{E4F61C7C-1458-4CE2-B300-75AB14C7AD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8" y="3656976"/>
            <a:ext cx="2628541" cy="2439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5410E2-8F0E-4EB5-8ACE-F0A0FF562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8358" y="3704462"/>
            <a:ext cx="2915283" cy="23447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CF521DC-C6A2-45A1-A4F1-DD09EE0669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1491" y="4062150"/>
            <a:ext cx="3270526" cy="162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67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2FF9506-D69A-499E-87EC-9C94E970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Tomasz Szumlak AGH-UST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0090BB1-EF9F-40CC-9C13-805A2FBCB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pl-PL" smtClean="0"/>
              <a:t>9</a:t>
            </a:fld>
            <a:endParaRPr lang="pl-PL" dirty="0"/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4E1C109F-67DC-4B3F-9962-7E5FBE85A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498" y="394523"/>
            <a:ext cx="9601200" cy="60933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pl-PL" dirty="0" err="1">
                <a:solidFill>
                  <a:srgbClr val="D15A3E"/>
                </a:solidFill>
                <a:latin typeface="Arial"/>
              </a:rPr>
              <a:t>LHCb</a:t>
            </a:r>
            <a:r>
              <a:rPr lang="pl-PL" dirty="0">
                <a:solidFill>
                  <a:srgbClr val="D15A3E"/>
                </a:solidFill>
                <a:latin typeface="Arial"/>
              </a:rPr>
              <a:t> Software Suite</a:t>
            </a:r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DBB535C5-000D-441B-A8C0-9CAA750098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37" y="1790696"/>
            <a:ext cx="10433325" cy="3276607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F0E615FE-22E5-42B6-83D1-A143750A9F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1771690"/>
            <a:ext cx="789097" cy="909077"/>
          </a:xfrm>
          <a:prstGeom prst="rect">
            <a:avLst/>
          </a:prstGeom>
        </p:spPr>
      </p:pic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318FD0F4-30AC-4DC9-98D9-A33B11C1EB35}"/>
              </a:ext>
            </a:extLst>
          </p:cNvPr>
          <p:cNvSpPr/>
          <p:nvPr/>
        </p:nvSpPr>
        <p:spPr>
          <a:xfrm>
            <a:off x="802063" y="3039413"/>
            <a:ext cx="5508584" cy="185455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8AEE3EB7-03FE-45DA-A4AA-9FF8F5556186}"/>
              </a:ext>
            </a:extLst>
          </p:cNvPr>
          <p:cNvSpPr/>
          <p:nvPr/>
        </p:nvSpPr>
        <p:spPr>
          <a:xfrm>
            <a:off x="4034855" y="1777816"/>
            <a:ext cx="4890205" cy="1118385"/>
          </a:xfrm>
          <a:prstGeom prst="round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Obraz 14">
            <a:extLst>
              <a:ext uri="{FF2B5EF4-FFF2-40B4-BE49-F238E27FC236}">
                <a16:creationId xmlns:a16="http://schemas.microsoft.com/office/drawing/2014/main" id="{1351E20B-06CD-4674-B661-9EAAAA8CF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0434" y="5037183"/>
            <a:ext cx="1673158" cy="1063910"/>
          </a:xfrm>
          <a:prstGeom prst="rect">
            <a:avLst/>
          </a:prstGeom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id="{044EA96A-9A9A-4369-85F0-BF2FCBF16D95}"/>
              </a:ext>
            </a:extLst>
          </p:cNvPr>
          <p:cNvSpPr txBox="1"/>
          <p:nvPr/>
        </p:nvSpPr>
        <p:spPr>
          <a:xfrm>
            <a:off x="3556355" y="5399532"/>
            <a:ext cx="1809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Detector</a:t>
            </a:r>
            <a:r>
              <a:rPr lang="pl-PL" dirty="0"/>
              <a:t> model</a:t>
            </a:r>
            <a:endParaRPr lang="en-GB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E7DFC23A-999A-47AB-BE3A-221DA1A5790E}"/>
              </a:ext>
            </a:extLst>
          </p:cNvPr>
          <p:cNvSpPr txBox="1"/>
          <p:nvPr/>
        </p:nvSpPr>
        <p:spPr>
          <a:xfrm>
            <a:off x="1938320" y="1188670"/>
            <a:ext cx="1809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Real </a:t>
            </a:r>
            <a:r>
              <a:rPr lang="pl-PL" dirty="0" err="1"/>
              <a:t>detector</a:t>
            </a:r>
            <a:endParaRPr lang="en-GB" dirty="0"/>
          </a:p>
        </p:txBody>
      </p:sp>
      <p:cxnSp>
        <p:nvCxnSpPr>
          <p:cNvPr id="19" name="Łącznik prosty ze strzałką 18">
            <a:extLst>
              <a:ext uri="{FF2B5EF4-FFF2-40B4-BE49-F238E27FC236}">
                <a16:creationId xmlns:a16="http://schemas.microsoft.com/office/drawing/2014/main" id="{F11D92EC-BB4C-4DF3-B1B8-F24DCD3BE0F1}"/>
              </a:ext>
            </a:extLst>
          </p:cNvPr>
          <p:cNvCxnSpPr>
            <a:stCxn id="15" idx="3"/>
          </p:cNvCxnSpPr>
          <p:nvPr/>
        </p:nvCxnSpPr>
        <p:spPr>
          <a:xfrm flipV="1">
            <a:off x="3443592" y="4688732"/>
            <a:ext cx="304072" cy="88040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F0852954-C0A1-4715-AF78-D7A972BE3AD4}"/>
              </a:ext>
            </a:extLst>
          </p:cNvPr>
          <p:cNvCxnSpPr>
            <a:stCxn id="15" idx="3"/>
          </p:cNvCxnSpPr>
          <p:nvPr/>
        </p:nvCxnSpPr>
        <p:spPr>
          <a:xfrm flipV="1">
            <a:off x="3443592" y="4134255"/>
            <a:ext cx="1780161" cy="143488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20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1888</Words>
  <Application>Microsoft Office PowerPoint</Application>
  <PresentationFormat>Panoramiczny</PresentationFormat>
  <Paragraphs>293</Paragraphs>
  <Slides>41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41</vt:i4>
      </vt:variant>
    </vt:vector>
  </HeadingPairs>
  <TitlesOfParts>
    <vt:vector size="46" baseType="lpstr">
      <vt:lpstr>Arial</vt:lpstr>
      <vt:lpstr>Cambria Math</vt:lpstr>
      <vt:lpstr>Verdana</vt:lpstr>
      <vt:lpstr>Wingdings</vt:lpstr>
      <vt:lpstr>Diamond Grid 16x9</vt:lpstr>
      <vt:lpstr>LHCb Simulation overview</vt:lpstr>
      <vt:lpstr>Outline</vt:lpstr>
      <vt:lpstr>LHCb Detector at present…</vt:lpstr>
      <vt:lpstr>LHCb Detector at present…</vt:lpstr>
      <vt:lpstr>Prezentacja programu PowerPoint</vt:lpstr>
      <vt:lpstr>Prezentacja programu PowerPoint</vt:lpstr>
      <vt:lpstr>Prezentacja programu PowerPoint</vt:lpstr>
      <vt:lpstr>Prezentacja programu PowerPoint</vt:lpstr>
      <vt:lpstr>LHCb Software Suite</vt:lpstr>
      <vt:lpstr>Detector Model</vt:lpstr>
      <vt:lpstr>Simulation Performance</vt:lpstr>
      <vt:lpstr>Signal Distributions – VELO</vt:lpstr>
      <vt:lpstr>Signal Distribution – ST </vt:lpstr>
      <vt:lpstr>Impact Parameter Resolution</vt:lpstr>
      <vt:lpstr>Impact Parameter Resolution</vt:lpstr>
      <vt:lpstr>Impact Parameter Resolution - improvements</vt:lpstr>
      <vt:lpstr>Primary Vertex Resolution</vt:lpstr>
      <vt:lpstr>Primary Vertex Resolution</vt:lpstr>
      <vt:lpstr>Radiation Damage and Simulation</vt:lpstr>
      <vt:lpstr>Particle Fluence</vt:lpstr>
      <vt:lpstr>Charge Collection Efficiency – ST </vt:lpstr>
      <vt:lpstr>Charge Collection Efficiency – ST </vt:lpstr>
      <vt:lpstr>Second Metal Layer</vt:lpstr>
      <vt:lpstr>Prezentacja programu PowerPoint</vt:lpstr>
      <vt:lpstr>Second Metal Layer</vt:lpstr>
      <vt:lpstr>Cluster Finding Efficiency</vt:lpstr>
      <vt:lpstr>Simulation of Radiation Induced Effects</vt:lpstr>
      <vt:lpstr>Simulation of Radiation Induced Effects</vt:lpstr>
      <vt:lpstr>Prezentacja programu PowerPoint</vt:lpstr>
      <vt:lpstr>Prezentacja programu PowerPoint</vt:lpstr>
      <vt:lpstr>Simulation of Radiation Induced Effects - Upgrade</vt:lpstr>
      <vt:lpstr>Upgrade: VELO</vt:lpstr>
      <vt:lpstr>Upgrade: UT</vt:lpstr>
      <vt:lpstr>Conclusions</vt:lpstr>
      <vt:lpstr>Spares</vt:lpstr>
      <vt:lpstr>Detector Model</vt:lpstr>
      <vt:lpstr>Self Imaging – Vertex Tomography (helping simulation…)</vt:lpstr>
      <vt:lpstr>Self Imaging – Vertex Tomography</vt:lpstr>
      <vt:lpstr>Impact Parameter Resolution - improvements</vt:lpstr>
      <vt:lpstr>Impact Parameter Resolution - Improvements</vt:lpstr>
      <vt:lpstr>Radiation Damage Simulation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2017-06-07T19:45:43Z</dcterms:created>
  <dcterms:modified xsi:type="dcterms:W3CDTF">2018-04-24T06:55:59Z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