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38EFA-2857-AA49-96C1-3719BCBCE488}" type="datetimeFigureOut">
              <a:rPr lang="en-US" smtClean="0"/>
              <a:t>23/04/18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145AA-FF25-C544-81B9-784FA27FD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229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D94E1-D758-EB46-83BB-6FAFDC218E06}" type="datetimeFigureOut">
              <a:rPr lang="en-US" smtClean="0"/>
              <a:t>23/04/18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874DF-6108-9F48-9ABF-0E2B08D34A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9916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166D-022B-974D-8941-859D7333711F}" type="datetime1">
              <a:rPr lang="en-US" smtClean="0"/>
              <a:t>23/04/18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30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76754-0991-CB43-8122-5E0ADB7CFCA3}" type="datetime1">
              <a:rPr lang="en-US" smtClean="0"/>
              <a:t>23/04/18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46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D3D64-89B0-154E-B264-45E4B6236EBD}" type="datetime1">
              <a:rPr lang="en-US" smtClean="0"/>
              <a:t>23/04/18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98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DB70-3D51-984F-9656-F519EFEE6AD2}" type="datetime1">
              <a:rPr lang="en-US" smtClean="0"/>
              <a:t>23/04/18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06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CA0A6-A8AC-F34F-AF54-D4347AB861EE}" type="datetime1">
              <a:rPr lang="en-US" smtClean="0"/>
              <a:t>23/04/18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7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D276-8476-F740-82D2-3146E90CACB3}" type="datetime1">
              <a:rPr lang="en-US" smtClean="0"/>
              <a:t>23/04/18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28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BA5BA-6FFC-3A4A-B66B-D080CBA64232}" type="datetime1">
              <a:rPr lang="en-US" smtClean="0"/>
              <a:t>23/04/18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98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3BD4-ADFC-ED46-AA3F-A8AFDC5EFC01}" type="datetime1">
              <a:rPr lang="en-US" smtClean="0"/>
              <a:t>23/04/18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24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D47F9-AD32-FF4E-B20F-2CBD6CBE513A}" type="datetime1">
              <a:rPr lang="en-US" smtClean="0"/>
              <a:t>23/04/18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01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023C-406C-1C40-AA74-C53A3FDAC132}" type="datetime1">
              <a:rPr lang="en-US" smtClean="0"/>
              <a:t>23/04/18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53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8AE7-538D-7345-8508-FAD63D08704D}" type="datetime1">
              <a:rPr lang="en-US" smtClean="0"/>
              <a:t>23/04/18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7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0E257-5A0B-0947-843C-ED3AF62347C1}" type="datetime1">
              <a:rPr lang="en-US" smtClean="0"/>
              <a:t>23/04/18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82391-CCAD-C34C-97FB-61365C127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5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86927"/>
            <a:ext cx="7772400" cy="28135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Electronics/Optoelectronics</a:t>
            </a:r>
            <a:br>
              <a:rPr lang="en-US" dirty="0" smtClean="0"/>
            </a:br>
            <a:r>
              <a:rPr lang="en-US" dirty="0" smtClean="0"/>
              <a:t>Radiation effects at the LHC experiments and impact on operation and performance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86200"/>
            <a:ext cx="7652340" cy="1752600"/>
          </a:xfrm>
        </p:spPr>
        <p:txBody>
          <a:bodyPr/>
          <a:lstStyle/>
          <a:p>
            <a:r>
              <a:rPr lang="en-US" dirty="0" smtClean="0"/>
              <a:t>Alexandre Rozanov, Erik </a:t>
            </a:r>
            <a:r>
              <a:rPr lang="en-US" dirty="0" err="1" smtClean="0"/>
              <a:t>Butz</a:t>
            </a:r>
            <a:r>
              <a:rPr lang="en-US" dirty="0" smtClean="0"/>
              <a:t>, Ian Dawson </a:t>
            </a:r>
          </a:p>
          <a:p>
            <a:r>
              <a:rPr lang="en-US" dirty="0" smtClean="0"/>
              <a:t>23 April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00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600200"/>
            <a:ext cx="8983579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</a:t>
            </a:r>
            <a:r>
              <a:rPr lang="en-US" dirty="0" smtClean="0"/>
              <a:t>onizing and non-ionizing radiation effects on tracking detector electronics.</a:t>
            </a:r>
          </a:p>
          <a:p>
            <a:r>
              <a:rPr lang="en-US" dirty="0" smtClean="0"/>
              <a:t> Low and high dose-effects.</a:t>
            </a:r>
          </a:p>
          <a:p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easurements and operational experience with </a:t>
            </a:r>
            <a:r>
              <a:rPr lang="en-US" dirty="0" smtClean="0"/>
              <a:t>Single </a:t>
            </a:r>
            <a:r>
              <a:rPr lang="en-US" dirty="0"/>
              <a:t>E</a:t>
            </a:r>
            <a:r>
              <a:rPr lang="en-US" dirty="0" smtClean="0"/>
              <a:t>vent </a:t>
            </a:r>
            <a:r>
              <a:rPr lang="en-US" dirty="0"/>
              <a:t>U</a:t>
            </a:r>
            <a:r>
              <a:rPr lang="en-US" dirty="0" smtClean="0"/>
              <a:t>psets (SEU).</a:t>
            </a:r>
          </a:p>
          <a:p>
            <a:r>
              <a:rPr lang="en-US" dirty="0"/>
              <a:t> </a:t>
            </a:r>
            <a:r>
              <a:rPr lang="en-US" dirty="0" smtClean="0"/>
              <a:t>Contributions of Single Event Transients (SET, “glitches”) to observed SEU rates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dirty="0" smtClean="0"/>
              <a:t>alibration drift and electronics tuning.</a:t>
            </a:r>
          </a:p>
          <a:p>
            <a:r>
              <a:rPr lang="en-US" dirty="0" smtClean="0"/>
              <a:t> </a:t>
            </a:r>
            <a:r>
              <a:rPr lang="en-US" dirty="0"/>
              <a:t>O</a:t>
            </a:r>
            <a:r>
              <a:rPr lang="en-US" dirty="0" smtClean="0"/>
              <a:t>utlook toward the readout in 2018 and Run 3.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9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dirty="0" smtClean="0"/>
              <a:t>oncentrate on the effects observed during irradiation at LHC in real working condition </a:t>
            </a:r>
          </a:p>
          <a:p>
            <a:r>
              <a:rPr lang="en-US" dirty="0"/>
              <a:t>L</a:t>
            </a:r>
            <a:r>
              <a:rPr lang="en-US" dirty="0" smtClean="0"/>
              <a:t>ow dose irradiation rate as a function of R-z</a:t>
            </a:r>
          </a:p>
          <a:p>
            <a:r>
              <a:rPr lang="en-US" dirty="0" smtClean="0"/>
              <a:t>Irradiation composition: charged particles </a:t>
            </a:r>
            <a:r>
              <a:rPr lang="en-US" dirty="0" err="1" smtClean="0"/>
              <a:t>vs</a:t>
            </a:r>
            <a:r>
              <a:rPr lang="en-US" dirty="0" smtClean="0"/>
              <a:t> neutron/gamma cloud</a:t>
            </a:r>
          </a:p>
          <a:p>
            <a:r>
              <a:rPr lang="en-US" dirty="0" smtClean="0"/>
              <a:t>Influence  of temperature, humidity, real annealing profile</a:t>
            </a:r>
          </a:p>
          <a:p>
            <a:r>
              <a:rPr lang="en-US" dirty="0" smtClean="0"/>
              <a:t>Comparison with simulation</a:t>
            </a:r>
          </a:p>
          <a:p>
            <a:r>
              <a:rPr lang="en-US" dirty="0" smtClean="0"/>
              <a:t>Comparison with irradiation facilities  results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274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70"/>
            <a:ext cx="8229600" cy="1143000"/>
          </a:xfrm>
        </p:spPr>
        <p:txBody>
          <a:bodyPr/>
          <a:lstStyle/>
          <a:p>
            <a:r>
              <a:rPr lang="en-US" dirty="0" smtClean="0"/>
              <a:t>Mitigation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1418"/>
            <a:ext cx="9144000" cy="560479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 Strategies for mitigating radiation-induced effects</a:t>
            </a:r>
          </a:p>
          <a:p>
            <a:r>
              <a:rPr lang="en-US" dirty="0"/>
              <a:t> </a:t>
            </a:r>
            <a:r>
              <a:rPr lang="en-US" dirty="0" smtClean="0"/>
              <a:t>Refreshing memories</a:t>
            </a:r>
          </a:p>
          <a:p>
            <a:r>
              <a:rPr lang="en-US" dirty="0" smtClean="0"/>
              <a:t> </a:t>
            </a:r>
            <a:r>
              <a:rPr lang="en-US" dirty="0"/>
              <a:t>L</a:t>
            </a:r>
            <a:r>
              <a:rPr lang="en-US" dirty="0" smtClean="0"/>
              <a:t>owering thresholds</a:t>
            </a:r>
          </a:p>
          <a:p>
            <a:r>
              <a:rPr lang="en-US" dirty="0" smtClean="0"/>
              <a:t> </a:t>
            </a:r>
            <a:r>
              <a:rPr lang="en-US" dirty="0"/>
              <a:t>R</a:t>
            </a:r>
            <a:r>
              <a:rPr lang="en-US" dirty="0" smtClean="0"/>
              <a:t>e-calibrating.</a:t>
            </a:r>
          </a:p>
          <a:p>
            <a:r>
              <a:rPr lang="en-US" dirty="0" smtClean="0"/>
              <a:t> Power-cycling. </a:t>
            </a:r>
          </a:p>
          <a:p>
            <a:r>
              <a:rPr lang="en-US" dirty="0"/>
              <a:t> </a:t>
            </a:r>
            <a:r>
              <a:rPr lang="en-US" dirty="0" smtClean="0"/>
              <a:t>Choice of the operating voltage</a:t>
            </a:r>
          </a:p>
          <a:p>
            <a:r>
              <a:rPr lang="en-US" dirty="0" smtClean="0"/>
              <a:t> Choice of the cooling temperature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A.Rozanov Introduction Electronics/Optoelectronics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9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552"/>
            <a:ext cx="8229600" cy="6641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5956"/>
            <a:ext cx="9144000" cy="588124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 Introduction</a:t>
            </a:r>
          </a:p>
          <a:p>
            <a:r>
              <a:rPr lang="en-US" dirty="0" smtClean="0"/>
              <a:t> TID effects at 130nm pixel electronics at low dose in ATLAS - </a:t>
            </a:r>
            <a:r>
              <a:rPr lang="en-US" dirty="0" err="1" smtClean="0"/>
              <a:t>Malte</a:t>
            </a:r>
            <a:r>
              <a:rPr lang="en-US" dirty="0" smtClean="0"/>
              <a:t> Backhaus (ETH Zurich )</a:t>
            </a:r>
          </a:p>
          <a:p>
            <a:r>
              <a:rPr lang="en-US" dirty="0"/>
              <a:t> </a:t>
            </a:r>
            <a:r>
              <a:rPr lang="en-US" dirty="0" smtClean="0"/>
              <a:t>SEU effects in the ATLAS pixel electronics -</a:t>
            </a:r>
            <a:r>
              <a:rPr lang="en-US" dirty="0" err="1" smtClean="0"/>
              <a:t>Pierfrancesco</a:t>
            </a:r>
            <a:r>
              <a:rPr lang="en-US" dirty="0" smtClean="0"/>
              <a:t> </a:t>
            </a:r>
            <a:r>
              <a:rPr lang="en-US" dirty="0" err="1" smtClean="0"/>
              <a:t>Butti</a:t>
            </a:r>
            <a:r>
              <a:rPr lang="en-US" dirty="0" smtClean="0"/>
              <a:t> (CERN)</a:t>
            </a:r>
          </a:p>
          <a:p>
            <a:r>
              <a:rPr lang="en-US" dirty="0"/>
              <a:t> </a:t>
            </a:r>
            <a:r>
              <a:rPr lang="en-US" dirty="0" smtClean="0"/>
              <a:t>Irradiation effects in the ATLAS optoelectronics -Anthony </a:t>
            </a:r>
            <a:r>
              <a:rPr lang="en-US" dirty="0" err="1" smtClean="0"/>
              <a:t>Weidberg</a:t>
            </a:r>
            <a:r>
              <a:rPr lang="en-US" dirty="0" smtClean="0"/>
              <a:t> (University of Oxford)</a:t>
            </a:r>
          </a:p>
          <a:p>
            <a:r>
              <a:rPr lang="en-US" dirty="0"/>
              <a:t> </a:t>
            </a:r>
            <a:r>
              <a:rPr lang="en-US" dirty="0" smtClean="0"/>
              <a:t>SEU in the ATLAS strip detector (SCT) - Dave Robinson (University of Cambridge)</a:t>
            </a:r>
          </a:p>
          <a:p>
            <a:r>
              <a:rPr lang="en-US" dirty="0"/>
              <a:t> </a:t>
            </a:r>
            <a:r>
              <a:rPr lang="en-US" dirty="0" smtClean="0"/>
              <a:t>Irradiation aging of the electronics of the ATLAS Transition Radiation Tracker (TRT) - </a:t>
            </a:r>
            <a:r>
              <a:rPr lang="en-US" dirty="0" err="1" smtClean="0"/>
              <a:t>Bijan</a:t>
            </a:r>
            <a:r>
              <a:rPr lang="en-US" dirty="0" smtClean="0"/>
              <a:t> Haney (University of Pennsylvania)</a:t>
            </a:r>
          </a:p>
          <a:p>
            <a:r>
              <a:rPr lang="en-US" dirty="0"/>
              <a:t> </a:t>
            </a:r>
            <a:r>
              <a:rPr lang="en-US" dirty="0" smtClean="0"/>
              <a:t> Strip electronics and optoelectronics irradiation effects at CMS -  Jan </a:t>
            </a:r>
            <a:r>
              <a:rPr lang="en-US" dirty="0" err="1" smtClean="0"/>
              <a:t>Troska</a:t>
            </a:r>
            <a:r>
              <a:rPr lang="en-US" dirty="0" smtClean="0"/>
              <a:t> (CERN)</a:t>
            </a:r>
          </a:p>
          <a:p>
            <a:r>
              <a:rPr lang="en-US" dirty="0"/>
              <a:t> </a:t>
            </a:r>
            <a:r>
              <a:rPr lang="en-US" dirty="0" smtClean="0"/>
              <a:t>SEU in CMS pixels - Wolfram Erdmann (Paul </a:t>
            </a:r>
            <a:r>
              <a:rPr lang="en-US" dirty="0" err="1" smtClean="0"/>
              <a:t>Scherrer</a:t>
            </a:r>
            <a:r>
              <a:rPr lang="en-US" dirty="0" smtClean="0"/>
              <a:t> </a:t>
            </a:r>
            <a:r>
              <a:rPr lang="en-US" dirty="0" err="1" smtClean="0"/>
              <a:t>Institut</a:t>
            </a:r>
            <a:r>
              <a:rPr lang="en-US" dirty="0" smtClean="0"/>
              <a:t> )</a:t>
            </a:r>
          </a:p>
          <a:p>
            <a:r>
              <a:rPr lang="en-US" dirty="0"/>
              <a:t> </a:t>
            </a:r>
            <a:r>
              <a:rPr lang="en-US" dirty="0" smtClean="0"/>
              <a:t>Irradiation effects in ALICE electronics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Hartmut</a:t>
            </a:r>
            <a:r>
              <a:rPr lang="en-US" dirty="0" smtClean="0"/>
              <a:t> </a:t>
            </a:r>
            <a:r>
              <a:rPr lang="en-US" dirty="0" err="1" smtClean="0"/>
              <a:t>Hillemanns</a:t>
            </a:r>
            <a:r>
              <a:rPr lang="en-US" dirty="0" smtClean="0"/>
              <a:t> (CERN) </a:t>
            </a:r>
          </a:p>
          <a:p>
            <a:r>
              <a:rPr lang="en-US" dirty="0"/>
              <a:t> </a:t>
            </a:r>
            <a:r>
              <a:rPr lang="en-US" dirty="0" smtClean="0"/>
              <a:t>Discussion session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11095" y="6402154"/>
            <a:ext cx="2895600" cy="365125"/>
          </a:xfrm>
        </p:spPr>
        <p:txBody>
          <a:bodyPr/>
          <a:lstStyle/>
          <a:p>
            <a:r>
              <a:rPr lang="en-US" dirty="0" err="1" smtClean="0"/>
              <a:t>A.Rozanov</a:t>
            </a:r>
            <a:r>
              <a:rPr lang="en-US" dirty="0" smtClean="0"/>
              <a:t> Introduction Electronics/Optoelectronics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2391-CCAD-C34C-97FB-61365C1279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88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</TotalTime>
  <Words>250</Words>
  <Application>Microsoft Macintosh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Electronics/Optoelectronics Radiation effects at the LHC experiments and impact on operation and performance </vt:lpstr>
      <vt:lpstr>Scope</vt:lpstr>
      <vt:lpstr>Conditions</vt:lpstr>
      <vt:lpstr>Mitigation</vt:lpstr>
      <vt:lpstr>Agenda</vt:lpstr>
    </vt:vector>
  </TitlesOfParts>
  <Company>CPPM-IN2P3-CNRS-Aix-Marseille-University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Alexandre Rozanov</dc:creator>
  <cp:lastModifiedBy>Alexandre Rozanov</cp:lastModifiedBy>
  <cp:revision>14</cp:revision>
  <dcterms:created xsi:type="dcterms:W3CDTF">2018-04-20T21:00:44Z</dcterms:created>
  <dcterms:modified xsi:type="dcterms:W3CDTF">2018-04-23T08:17:55Z</dcterms:modified>
</cp:coreProperties>
</file>