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8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99" r:id="rId3"/>
    <p:sldId id="286" r:id="rId4"/>
    <p:sldId id="296" r:id="rId5"/>
    <p:sldId id="295" r:id="rId6"/>
    <p:sldId id="297" r:id="rId7"/>
    <p:sldId id="291" r:id="rId8"/>
    <p:sldId id="285" r:id="rId9"/>
    <p:sldId id="293" r:id="rId10"/>
    <p:sldId id="294" r:id="rId11"/>
    <p:sldId id="298" r:id="rId12"/>
    <p:sldId id="292" r:id="rId13"/>
    <p:sldId id="287" r:id="rId14"/>
    <p:sldId id="288" r:id="rId15"/>
    <p:sldId id="289" r:id="rId16"/>
  </p:sldIdLst>
  <p:sldSz cx="9144000" cy="6858000" type="screen4x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36345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7269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09035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74538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181725" algn="l" defTabSz="87269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618070" algn="l" defTabSz="87269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054416" algn="l" defTabSz="87269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490760" algn="l" defTabSz="87269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7AADD8"/>
    <a:srgbClr val="9933FF"/>
    <a:srgbClr val="FF9966"/>
    <a:srgbClr val="00FF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104" y="4715924"/>
            <a:ext cx="4983468" cy="44660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655" tIns="45023" rIns="91655" bIns="450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Klicka för att ändra format på bakgrundstexten</a:t>
            </a:r>
          </a:p>
          <a:p>
            <a:pPr lvl="1"/>
            <a:r>
              <a:rPr lang="en-US" smtClean="0"/>
              <a:t>Nivå två</a:t>
            </a:r>
          </a:p>
          <a:p>
            <a:pPr lvl="2"/>
            <a:r>
              <a:rPr lang="en-US" smtClean="0"/>
              <a:t>Nivå tre</a:t>
            </a:r>
          </a:p>
          <a:p>
            <a:pPr lvl="3"/>
            <a:r>
              <a:rPr lang="en-US" smtClean="0"/>
              <a:t>Nivå fyra</a:t>
            </a:r>
          </a:p>
          <a:p>
            <a:pPr lvl="4"/>
            <a:r>
              <a:rPr lang="en-US" smtClean="0"/>
              <a:t>Nivå fem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727242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36345" algn="l" defTabSz="727242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72690" algn="l" defTabSz="727242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09035" algn="l" defTabSz="727242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745380" algn="l" defTabSz="727242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181725" algn="l" defTabSz="87269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8070" algn="l" defTabSz="87269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4416" algn="l" defTabSz="87269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760" algn="l" defTabSz="87269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1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2" y="3897011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2" y="4115168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3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45720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" y="3675528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1"/>
            <a:ext cx="2729951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6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0" indent="0" algn="l">
              <a:buNone/>
              <a:defRPr sz="2400">
                <a:solidFill>
                  <a:schemeClr val="tx2"/>
                </a:solidFill>
              </a:defRPr>
            </a:lvl1pPr>
            <a:lvl2pPr marL="457145" indent="0" algn="ctr">
              <a:buNone/>
            </a:lvl2pPr>
            <a:lvl3pPr marL="914290" indent="0" algn="ctr">
              <a:buNone/>
            </a:lvl3pPr>
            <a:lvl4pPr marL="1371435" indent="0" algn="ctr">
              <a:buNone/>
            </a:lvl4pPr>
            <a:lvl5pPr marL="1828581" indent="0" algn="ctr">
              <a:buNone/>
            </a:lvl5pPr>
            <a:lvl6pPr marL="2285726" indent="0" algn="ctr">
              <a:buNone/>
            </a:lvl6pPr>
            <a:lvl7pPr marL="2742871" indent="0" algn="ctr">
              <a:buNone/>
            </a:lvl7pPr>
            <a:lvl8pPr marL="3200016" indent="0" algn="ctr">
              <a:buNone/>
            </a:lvl8pPr>
            <a:lvl9pPr marL="3657161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6431" y="124288"/>
            <a:ext cx="665825" cy="653842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2474" y="115409"/>
            <a:ext cx="968369" cy="65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1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15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1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15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7" y="2244971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15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6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rtlCol="0"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1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3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1"/>
            <a:ext cx="586803" cy="4681637"/>
          </a:xfrm>
        </p:spPr>
        <p:txBody>
          <a:bodyPr vert="vert270" lIns="45715" tIns="0" rIns="45715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2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9"/>
            <a:ext cx="2590800" cy="2516489"/>
          </a:xfrm>
        </p:spPr>
        <p:txBody>
          <a:bodyPr lIns="0" tIns="0" rIns="45715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-2" y="8817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825624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-1" y="8231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0" y="8751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199" y="9550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6" y="1012409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2" y="1103848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8" y="-2001"/>
            <a:ext cx="59032" cy="116497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0" y="-2001"/>
            <a:ext cx="45719" cy="116497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45719" cy="1164976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2" y="-2001"/>
            <a:ext cx="45719" cy="1164976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6204" cy="109644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45719" cy="109644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3934" y="0"/>
            <a:ext cx="8229600" cy="845599"/>
          </a:xfrm>
          <a:prstGeom prst="rect">
            <a:avLst/>
          </a:prstGeom>
        </p:spPr>
        <p:txBody>
          <a:bodyPr vert="horz" lIns="91429" tIns="45715" rIns="91429" bIns="45715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180731"/>
            <a:ext cx="8229600" cy="5393806"/>
          </a:xfrm>
          <a:prstGeom prst="rect">
            <a:avLst/>
          </a:prstGeom>
        </p:spPr>
        <p:txBody>
          <a:bodyPr vert="horz" lIns="91429" tIns="45715" rIns="91429" bIns="45715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0"/>
            <a:ext cx="4740676" cy="301841"/>
          </a:xfrm>
          <a:prstGeom prst="rect">
            <a:avLst/>
          </a:prstGeom>
        </p:spPr>
        <p:txBody>
          <a:bodyPr vert="horz" lIns="91429" tIns="45715" rIns="91429" bIns="45715"/>
          <a:lstStyle>
            <a:lvl1pPr algn="r" eaLnBrk="1" latinLnBrk="0" hangingPunct="1">
              <a:defRPr kumimoji="0" sz="800">
                <a:solidFill>
                  <a:schemeClr val="bg1"/>
                </a:solidFill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lIns="91429" tIns="45715" rIns="91429" bIns="45715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65716" indent="-256001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58289" indent="-24685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400" kern="1200">
          <a:solidFill>
            <a:schemeClr val="accent2"/>
          </a:solidFill>
          <a:latin typeface="Calibri" pitchFamily="34" charset="0"/>
          <a:ea typeface="+mn-ea"/>
          <a:cs typeface="+mn-cs"/>
        </a:defRPr>
      </a:lvl2pPr>
      <a:lvl3pPr marL="923433" indent="-219429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Calibri" pitchFamily="34" charset="0"/>
          <a:ea typeface="+mn-ea"/>
          <a:cs typeface="+mn-cs"/>
        </a:defRPr>
      </a:lvl3pPr>
      <a:lvl4pPr marL="1179434" indent="-201144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accent1"/>
          </a:solidFill>
          <a:latin typeface="Calibri" pitchFamily="34" charset="0"/>
          <a:ea typeface="+mn-ea"/>
          <a:cs typeface="+mn-cs"/>
        </a:defRPr>
      </a:lvl4pPr>
      <a:lvl5pPr marL="1389721" indent="-182858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Calibri" pitchFamily="34" charset="0"/>
          <a:ea typeface="+mn-ea"/>
          <a:cs typeface="+mn-cs"/>
        </a:defRPr>
      </a:lvl5pPr>
      <a:lvl6pPr marL="1609151" indent="-182858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581" indent="-182858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724" indent="-182858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011" indent="-182858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809625"/>
            <a:ext cx="8458200" cy="3062289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Calibri" pitchFamily="34" charset="0"/>
              </a:rPr>
              <a:t>High Power Impulse Magnetron Sputtering / High Power Pulse Magnetron Sputtering (HiPIMS/HPPMS)</a:t>
            </a:r>
            <a:br>
              <a:rPr lang="en-US" sz="4000" dirty="0" smtClean="0">
                <a:latin typeface="Calibri" pitchFamily="34" charset="0"/>
              </a:rPr>
            </a:br>
            <a:endParaRPr lang="en-US" sz="4000" dirty="0">
              <a:latin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b="1" dirty="0" smtClean="0">
                <a:solidFill>
                  <a:schemeClr val="accent6"/>
                </a:solidFill>
              </a:rPr>
              <a:t>Technology, applications and possibilities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412509" y="4209356"/>
            <a:ext cx="2986393" cy="1752600"/>
          </a:xfrm>
          <a:prstGeom prst="rect">
            <a:avLst/>
          </a:prstGeom>
        </p:spPr>
        <p:txBody>
          <a:bodyPr vert="horz" lIns="91429" tIns="45715" rIns="91429" bIns="45715">
            <a:normAutofit/>
          </a:bodyPr>
          <a:lstStyle/>
          <a:p>
            <a:pPr marL="64000" lvl="0" eaLnBrk="1" fontAlgn="auto" hangingPunct="1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</a:pPr>
            <a:r>
              <a:rPr lang="en-US" sz="2000" dirty="0" smtClean="0">
                <a:solidFill>
                  <a:schemeClr val="accent6"/>
                </a:solidFill>
                <a:latin typeface="Calibri" pitchFamily="34" charset="0"/>
              </a:rPr>
              <a:t>Anna Gustafsson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Any existing magnetron sputtering system can be used for HiPIMS by connecting a HiPIMS power supply instead of the DC power supply.</a:t>
            </a:r>
          </a:p>
          <a:p>
            <a:r>
              <a:rPr lang="en-US" dirty="0" smtClean="0"/>
              <a:t>Low average power at the target due to </a:t>
            </a:r>
            <a:r>
              <a:rPr lang="en-US" dirty="0" smtClean="0"/>
              <a:t>a </a:t>
            </a:r>
            <a:r>
              <a:rPr lang="en-US" dirty="0" smtClean="0"/>
              <a:t>long </a:t>
            </a:r>
            <a:r>
              <a:rPr lang="en-US" dirty="0" smtClean="0"/>
              <a:t>duty cycle.</a:t>
            </a:r>
          </a:p>
          <a:p>
            <a:r>
              <a:rPr lang="en-US" dirty="0" smtClean="0"/>
              <a:t>High ionization factor. Ionization dependent on many factors.</a:t>
            </a:r>
            <a:br>
              <a:rPr lang="en-US" dirty="0" smtClean="0"/>
            </a:br>
            <a:r>
              <a:rPr lang="en-US" dirty="0" smtClean="0"/>
              <a:t>Typical values: &gt; 90 % ionization of Ti, for Nb ~ 60 %. Nb and Ti have comparable ionization energies (6.88 </a:t>
            </a:r>
            <a:r>
              <a:rPr lang="en-US" dirty="0" err="1" smtClean="0"/>
              <a:t>eV</a:t>
            </a:r>
            <a:r>
              <a:rPr lang="en-US" dirty="0" smtClean="0"/>
              <a:t> and 6.83 </a:t>
            </a:r>
            <a:r>
              <a:rPr lang="en-US" dirty="0" err="1" smtClean="0"/>
              <a:t>eV</a:t>
            </a:r>
            <a:r>
              <a:rPr lang="en-US" dirty="0" smtClean="0"/>
              <a:t>).</a:t>
            </a:r>
          </a:p>
          <a:p>
            <a:r>
              <a:rPr lang="en-US" dirty="0" smtClean="0"/>
              <a:t>HiPIMS can be used on large cathodes (up to 1m length)</a:t>
            </a:r>
          </a:p>
          <a:p>
            <a:pPr lvl="0" fontAlgn="auto">
              <a:spcAft>
                <a:spcPts val="0"/>
              </a:spcAft>
              <a:defRPr/>
            </a:pPr>
            <a:r>
              <a:rPr lang="en-US" b="1" dirty="0" smtClean="0"/>
              <a:t>Improved film quality</a:t>
            </a:r>
            <a:r>
              <a:rPr lang="en-US" dirty="0" smtClean="0"/>
              <a:t>: better adhesion, higher density, decreased roughness, good conformity, increased (normal) </a:t>
            </a:r>
            <a:r>
              <a:rPr lang="en-US" dirty="0" smtClean="0"/>
              <a:t>conductivity have been reported.</a:t>
            </a:r>
            <a:endParaRPr lang="en-US" dirty="0" smtClean="0"/>
          </a:p>
          <a:p>
            <a:pPr lvl="0" fontAlgn="auto">
              <a:spcAft>
                <a:spcPts val="0"/>
              </a:spcAft>
              <a:defRPr/>
            </a:pPr>
            <a:r>
              <a:rPr lang="en-US" dirty="0" smtClean="0"/>
              <a:t>Applicable to non-flat </a:t>
            </a:r>
            <a:r>
              <a:rPr lang="en-US" dirty="0" smtClean="0"/>
              <a:t>surfaces.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10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(Usually) lower deposition rate than with </a:t>
            </a:r>
            <a:r>
              <a:rPr lang="en-US" dirty="0" err="1" smtClean="0"/>
              <a:t>dcMS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More expensive power supply</a:t>
            </a:r>
          </a:p>
          <a:p>
            <a:endParaRPr lang="en-US" dirty="0" smtClean="0"/>
          </a:p>
          <a:p>
            <a:r>
              <a:rPr lang="en-US" dirty="0" smtClean="0"/>
              <a:t>Cathode size limited (HIE-ISOLDE)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65843" y="3438525"/>
            <a:ext cx="3796857" cy="299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57200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200" dirty="0" smtClean="0">
                <a:latin typeface="Calibri" pitchFamily="34" charset="0"/>
              </a:rPr>
              <a:t>A. Anders, AVS 56th International Symposium 2009, SE2-MoM8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11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power supply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</a:t>
            </a:r>
            <a:r>
              <a:rPr lang="sv-SE" dirty="0" smtClean="0"/>
              <a:t>ÜTTINGER </a:t>
            </a:r>
            <a:r>
              <a:rPr lang="en-US" dirty="0" err="1" smtClean="0"/>
              <a:t>Elektronik</a:t>
            </a:r>
            <a:r>
              <a:rPr lang="en-US" dirty="0" smtClean="0"/>
              <a:t> is the only available manufacturer of HiPIMS power supplies suitable for our systems and purposes </a:t>
            </a:r>
          </a:p>
          <a:p>
            <a:endParaRPr lang="en-US" dirty="0" smtClean="0"/>
          </a:p>
          <a:p>
            <a:r>
              <a:rPr lang="en-US" dirty="0" smtClean="0"/>
              <a:t>Average/Peak power: 20 kW/ 2 MW</a:t>
            </a:r>
          </a:p>
          <a:p>
            <a:endParaRPr lang="en-US" dirty="0" smtClean="0"/>
          </a:p>
          <a:p>
            <a:r>
              <a:rPr lang="en-US" dirty="0" smtClean="0"/>
              <a:t>Peak current: 1 kA</a:t>
            </a:r>
          </a:p>
          <a:p>
            <a:endParaRPr lang="en-US" dirty="0" smtClean="0"/>
          </a:p>
          <a:p>
            <a:r>
              <a:rPr lang="en-US" dirty="0" smtClean="0"/>
              <a:t>Peak voltage: 2 kV </a:t>
            </a:r>
          </a:p>
          <a:p>
            <a:endParaRPr lang="en-US" dirty="0" smtClean="0"/>
          </a:p>
          <a:p>
            <a:r>
              <a:rPr lang="en-US" dirty="0" smtClean="0"/>
              <a:t>Output frequency: </a:t>
            </a:r>
            <a:r>
              <a:rPr lang="en-US" dirty="0" smtClean="0"/>
              <a:t>up to 500 </a:t>
            </a:r>
            <a:r>
              <a:rPr lang="en-US" dirty="0" smtClean="0"/>
              <a:t>Hz</a:t>
            </a:r>
          </a:p>
          <a:p>
            <a:endParaRPr lang="en-US" dirty="0" smtClean="0"/>
          </a:p>
          <a:p>
            <a:r>
              <a:rPr lang="en-US" dirty="0" smtClean="0"/>
              <a:t>Pulse length: </a:t>
            </a:r>
            <a:r>
              <a:rPr lang="en-US" dirty="0" smtClean="0"/>
              <a:t> up to 200 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5669" y="1981200"/>
            <a:ext cx="1756268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400175" y="6581001"/>
            <a:ext cx="77438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16" lvl="0" indent="-256001" algn="r" eaLnBrk="1" fontAlgn="auto" hangingPunct="1">
              <a:spcBef>
                <a:spcPts val="300"/>
              </a:spcBef>
              <a:spcAft>
                <a:spcPts val="0"/>
              </a:spcAft>
              <a:buClr>
                <a:srgbClr val="C32D2E"/>
              </a:buClr>
            </a:pPr>
            <a:r>
              <a:rPr lang="en-US" sz="1200" dirty="0" smtClean="0">
                <a:solidFill>
                  <a:prstClr val="black"/>
                </a:solidFill>
                <a:latin typeface="Calibri" pitchFamily="34" charset="0"/>
              </a:rPr>
              <a:t>HIPIMS power supply requirements : parameters and breakthrough arc management </a:t>
            </a:r>
            <a:r>
              <a:rPr lang="en-US" sz="1200" dirty="0" smtClean="0">
                <a:solidFill>
                  <a:prstClr val="black"/>
                </a:solidFill>
                <a:latin typeface="Calibri" pitchFamily="34" charset="0"/>
              </a:rPr>
              <a:t>solution, </a:t>
            </a:r>
            <a:r>
              <a:rPr lang="en-US" sz="1200" dirty="0" err="1" smtClean="0">
                <a:solidFill>
                  <a:prstClr val="black"/>
                </a:solidFill>
                <a:latin typeface="Calibri" pitchFamily="34" charset="0"/>
              </a:rPr>
              <a:t>Pawel</a:t>
            </a:r>
            <a:r>
              <a:rPr lang="en-US" sz="120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alibri" pitchFamily="34" charset="0"/>
              </a:rPr>
              <a:t>Ozimek</a:t>
            </a:r>
            <a:r>
              <a:rPr lang="en-US" sz="1200" dirty="0" smtClean="0">
                <a:solidFill>
                  <a:prstClr val="black"/>
                </a:solidFill>
                <a:latin typeface="Calibri" pitchFamily="34" charset="0"/>
              </a:rPr>
              <a:t>, April 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12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 a HiPIMS coating system for small samples by use of the DMS in Building 101, understanding the different parameters and optimize the system.</a:t>
            </a:r>
          </a:p>
          <a:p>
            <a:r>
              <a:rPr lang="en-US" dirty="0" smtClean="0"/>
              <a:t>Produce Nb films on Cu samples to investigate superconducting properties as well as RF properties.</a:t>
            </a:r>
          </a:p>
          <a:p>
            <a:r>
              <a:rPr lang="en-US" dirty="0" smtClean="0"/>
              <a:t>Investigations of the so-called Q-drop mechanism to possibly improve the performance of Nb film cavities by this new sputtering technique.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Tests of the HiPIMS PS on the HIE-ISOLDE coating system. Cathode is cylindrical and much bigger surface, thus the feasibility has to be tested.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13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HiPIMS will not replace the conventional DC method, due to it’s lower deposition rate and expensive power supplies. </a:t>
            </a:r>
          </a:p>
          <a:p>
            <a:endParaRPr lang="en-US" dirty="0" smtClean="0"/>
          </a:p>
          <a:p>
            <a:r>
              <a:rPr lang="en-US" dirty="0" smtClean="0"/>
              <a:t>Enhanced film properties gives an important complement to the existing systems.</a:t>
            </a:r>
          </a:p>
          <a:p>
            <a:endParaRPr lang="en-US" dirty="0" smtClean="0"/>
          </a:p>
          <a:p>
            <a:r>
              <a:rPr lang="en-US" dirty="0" smtClean="0"/>
              <a:t>Superconducting properties of Nb films have hardly been investigated yet, but the enhanced film properties give a promising hint of improvements.</a:t>
            </a:r>
          </a:p>
          <a:p>
            <a:endParaRPr lang="en-US" dirty="0" smtClean="0"/>
          </a:p>
          <a:p>
            <a:r>
              <a:rPr lang="en-US" dirty="0" smtClean="0"/>
              <a:t>The community is very convinced that HiPIMS is “the way to go”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14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Thanks for your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References</a:t>
            </a:r>
          </a:p>
          <a:p>
            <a:r>
              <a:rPr lang="en-US" dirty="0" smtClean="0"/>
              <a:t>J</a:t>
            </a:r>
            <a:r>
              <a:rPr lang="en-US" dirty="0" smtClean="0"/>
              <a:t>. </a:t>
            </a:r>
            <a:r>
              <a:rPr lang="en-US" dirty="0" err="1" smtClean="0"/>
              <a:t>Alami</a:t>
            </a:r>
            <a:r>
              <a:rPr lang="en-US" dirty="0" smtClean="0"/>
              <a:t> et al., J. Vac. Sci. Technol. A 23 (2005) 278</a:t>
            </a:r>
          </a:p>
          <a:p>
            <a:r>
              <a:rPr lang="en-US" dirty="0" smtClean="0"/>
              <a:t>J</a:t>
            </a:r>
            <a:r>
              <a:rPr lang="en-US" dirty="0" smtClean="0"/>
              <a:t>. </a:t>
            </a:r>
            <a:r>
              <a:rPr lang="en-US" dirty="0" err="1" smtClean="0"/>
              <a:t>Alami</a:t>
            </a:r>
            <a:r>
              <a:rPr lang="en-US" dirty="0" smtClean="0"/>
              <a:t> et al., Thin Solid Films 515 (2006) </a:t>
            </a:r>
            <a:r>
              <a:rPr lang="en-US" dirty="0" smtClean="0"/>
              <a:t>1731</a:t>
            </a:r>
          </a:p>
          <a:p>
            <a:r>
              <a:rPr lang="en-US" dirty="0" smtClean="0"/>
              <a:t>A. Anders, AVS 56th International Symposium 2009, </a:t>
            </a:r>
            <a:r>
              <a:rPr lang="en-US" dirty="0" smtClean="0"/>
              <a:t>SE2-MoM8</a:t>
            </a:r>
            <a:endParaRPr lang="en-US" dirty="0" smtClean="0"/>
          </a:p>
          <a:p>
            <a:r>
              <a:rPr lang="en-US" dirty="0" smtClean="0"/>
              <a:t>K. </a:t>
            </a:r>
            <a:r>
              <a:rPr lang="en-US" dirty="0" err="1" smtClean="0"/>
              <a:t>Burcalova</a:t>
            </a:r>
            <a:r>
              <a:rPr lang="en-US" dirty="0" smtClean="0"/>
              <a:t> et al., J. Phys. D: Appl. Phys. 41 (2008) </a:t>
            </a:r>
            <a:r>
              <a:rPr lang="en-US" dirty="0" smtClean="0"/>
              <a:t>115306</a:t>
            </a:r>
          </a:p>
          <a:p>
            <a:r>
              <a:rPr lang="en-US" dirty="0" smtClean="0"/>
              <a:t>J. </a:t>
            </a:r>
            <a:r>
              <a:rPr lang="en-US" dirty="0" err="1" smtClean="0"/>
              <a:t>Böhlmark</a:t>
            </a:r>
            <a:r>
              <a:rPr lang="en-US" dirty="0" smtClean="0"/>
              <a:t> et al., J. Vac. Sci. Technol. A 23 (2005) </a:t>
            </a:r>
            <a:r>
              <a:rPr lang="en-US" dirty="0" smtClean="0"/>
              <a:t>18</a:t>
            </a:r>
          </a:p>
          <a:p>
            <a:r>
              <a:rPr lang="en-US" dirty="0" smtClean="0"/>
              <a:t>V. </a:t>
            </a:r>
            <a:r>
              <a:rPr lang="en-US" dirty="0" err="1" smtClean="0"/>
              <a:t>Kouznetsov</a:t>
            </a:r>
            <a:r>
              <a:rPr lang="en-US" dirty="0" smtClean="0"/>
              <a:t> et al., Surf. Coat. Technol. 122 (1999) </a:t>
            </a:r>
            <a:r>
              <a:rPr lang="en-US" dirty="0" smtClean="0"/>
              <a:t>290</a:t>
            </a:r>
            <a:endParaRPr lang="en-US" dirty="0" smtClean="0"/>
          </a:p>
          <a:p>
            <a:r>
              <a:rPr lang="en-US" dirty="0" smtClean="0"/>
              <a:t>W</a:t>
            </a:r>
            <a:r>
              <a:rPr lang="en-US" dirty="0" smtClean="0"/>
              <a:t>.-D. M</a:t>
            </a:r>
            <a:r>
              <a:rPr lang="sv-SE" dirty="0" smtClean="0"/>
              <a:t>ünz</a:t>
            </a:r>
            <a:r>
              <a:rPr lang="en-US" dirty="0" smtClean="0"/>
              <a:t> et al., J. of. Phys: Conf Series 100 (2008) </a:t>
            </a:r>
            <a:r>
              <a:rPr lang="en-US" dirty="0" smtClean="0"/>
              <a:t>082001</a:t>
            </a:r>
          </a:p>
          <a:p>
            <a:r>
              <a:rPr lang="en-US" dirty="0" smtClean="0"/>
              <a:t>HIPIMS power supply requirements : parameters and breakthrough arc management solution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Ozimek</a:t>
            </a:r>
            <a:r>
              <a:rPr lang="en-US" dirty="0" smtClean="0"/>
              <a:t>, April </a:t>
            </a:r>
            <a:r>
              <a:rPr lang="en-US" dirty="0" smtClean="0"/>
              <a:t>2009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Review on Ionized Physical Vapor Deposition  (IPVD):</a:t>
            </a:r>
          </a:p>
          <a:p>
            <a:r>
              <a:rPr lang="en-US" dirty="0" smtClean="0"/>
              <a:t>U. Helmersson et al., Thin Solid Films 513 (2006) 1-24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15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into Magnetron Sputtering</a:t>
            </a:r>
          </a:p>
          <a:p>
            <a:r>
              <a:rPr lang="en-US" dirty="0" smtClean="0"/>
              <a:t>HiPIMS</a:t>
            </a:r>
          </a:p>
          <a:p>
            <a:pPr lvl="1"/>
            <a:r>
              <a:rPr lang="en-US" dirty="0" smtClean="0"/>
              <a:t>Physical processes</a:t>
            </a:r>
          </a:p>
          <a:p>
            <a:pPr lvl="1"/>
            <a:r>
              <a:rPr lang="en-US" dirty="0" smtClean="0"/>
              <a:t>Film properties</a:t>
            </a:r>
          </a:p>
          <a:p>
            <a:pPr lvl="1"/>
            <a:r>
              <a:rPr lang="en-US" dirty="0" smtClean="0"/>
              <a:t>Applications</a:t>
            </a:r>
          </a:p>
          <a:p>
            <a:r>
              <a:rPr lang="en-US" dirty="0" smtClean="0"/>
              <a:t>Pro’s and Con’s</a:t>
            </a:r>
          </a:p>
          <a:p>
            <a:r>
              <a:rPr lang="en-US" dirty="0" smtClean="0"/>
              <a:t>The HiPIMS Power Supply</a:t>
            </a:r>
          </a:p>
          <a:p>
            <a:r>
              <a:rPr lang="en-US" dirty="0" smtClean="0"/>
              <a:t>Summary &amp; Outlook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14825" y="2020213"/>
            <a:ext cx="4621584" cy="346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2</a:t>
            </a:fld>
            <a:endParaRPr kumimoji="0"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Magnetron Sputtering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Buffer-gas atoms (e.g. </a:t>
            </a:r>
            <a:r>
              <a:rPr lang="en-US" dirty="0" err="1" smtClean="0"/>
              <a:t>Ar</a:t>
            </a:r>
            <a:r>
              <a:rPr lang="en-US" dirty="0" smtClean="0"/>
              <a:t> or Kr) are ionized. The buffer-gas ions are then accelerated towards the target and sputter </a:t>
            </a:r>
            <a:r>
              <a:rPr lang="en-US" dirty="0" smtClean="0"/>
              <a:t>atoms out of the target.</a:t>
            </a:r>
            <a:endParaRPr lang="en-US" dirty="0" smtClean="0"/>
          </a:p>
          <a:p>
            <a:r>
              <a:rPr lang="en-US" dirty="0" smtClean="0"/>
              <a:t>The target atoms fly towards the substrate by the kinetic energy received in the sputter </a:t>
            </a:r>
            <a:r>
              <a:rPr lang="en-US" dirty="0" smtClean="0"/>
              <a:t>process.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For </a:t>
            </a:r>
            <a:r>
              <a:rPr lang="en-US" sz="2000" dirty="0" smtClean="0"/>
              <a:t>more details on the spectrum of </a:t>
            </a:r>
            <a:r>
              <a:rPr lang="en-US" sz="2000" dirty="0" err="1" smtClean="0"/>
              <a:t>dcMS</a:t>
            </a:r>
            <a:r>
              <a:rPr lang="en-US" sz="2000" dirty="0" smtClean="0"/>
              <a:t> see </a:t>
            </a:r>
            <a:r>
              <a:rPr lang="en-US" sz="2000" dirty="0" err="1" smtClean="0"/>
              <a:t>Wil’s</a:t>
            </a:r>
            <a:r>
              <a:rPr lang="en-US" sz="2000" dirty="0" smtClean="0"/>
              <a:t> talk (13.11.09)</a:t>
            </a:r>
            <a:endParaRPr lang="en-US" sz="2000" dirty="0"/>
          </a:p>
        </p:txBody>
      </p:sp>
      <p:grpSp>
        <p:nvGrpSpPr>
          <p:cNvPr id="450" name="Group 449"/>
          <p:cNvGrpSpPr/>
          <p:nvPr/>
        </p:nvGrpSpPr>
        <p:grpSpPr>
          <a:xfrm>
            <a:off x="2743200" y="3162300"/>
            <a:ext cx="3048000" cy="3162300"/>
            <a:chOff x="2362200" y="1143000"/>
            <a:chExt cx="4038600" cy="3848100"/>
          </a:xfrm>
        </p:grpSpPr>
        <p:grpSp>
          <p:nvGrpSpPr>
            <p:cNvPr id="451" name="Group 137"/>
            <p:cNvGrpSpPr/>
            <p:nvPr/>
          </p:nvGrpSpPr>
          <p:grpSpPr>
            <a:xfrm flipH="1">
              <a:off x="2743200" y="3352800"/>
              <a:ext cx="1478604" cy="706876"/>
              <a:chOff x="2743200" y="5236724"/>
              <a:chExt cx="1478604" cy="706876"/>
            </a:xfrm>
          </p:grpSpPr>
          <p:sp>
            <p:nvSpPr>
              <p:cNvPr id="552" name="Oval 551"/>
              <p:cNvSpPr/>
              <p:nvPr/>
            </p:nvSpPr>
            <p:spPr>
              <a:xfrm>
                <a:off x="41148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53" name="Oval 552"/>
              <p:cNvSpPr/>
              <p:nvPr/>
            </p:nvSpPr>
            <p:spPr>
              <a:xfrm>
                <a:off x="35052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54" name="Oval 553"/>
              <p:cNvSpPr/>
              <p:nvPr/>
            </p:nvSpPr>
            <p:spPr>
              <a:xfrm>
                <a:off x="3733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55" name="Oval 554"/>
              <p:cNvSpPr/>
              <p:nvPr/>
            </p:nvSpPr>
            <p:spPr>
              <a:xfrm>
                <a:off x="2819400" y="5389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56" name="Oval 555"/>
              <p:cNvSpPr/>
              <p:nvPr/>
            </p:nvSpPr>
            <p:spPr>
              <a:xfrm>
                <a:off x="3886200" y="5236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57" name="Oval 556"/>
              <p:cNvSpPr/>
              <p:nvPr/>
            </p:nvSpPr>
            <p:spPr>
              <a:xfrm>
                <a:off x="32766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58" name="Oval 557"/>
              <p:cNvSpPr/>
              <p:nvPr/>
            </p:nvSpPr>
            <p:spPr>
              <a:xfrm>
                <a:off x="27432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59" name="Oval 558"/>
              <p:cNvSpPr/>
              <p:nvPr/>
            </p:nvSpPr>
            <p:spPr>
              <a:xfrm>
                <a:off x="3810000" y="5465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60" name="Oval 559"/>
              <p:cNvSpPr/>
              <p:nvPr/>
            </p:nvSpPr>
            <p:spPr>
              <a:xfrm>
                <a:off x="3276600" y="5312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61" name="Oval 560"/>
              <p:cNvSpPr/>
              <p:nvPr/>
            </p:nvSpPr>
            <p:spPr>
              <a:xfrm>
                <a:off x="4114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62" name="Oval 561"/>
              <p:cNvSpPr/>
              <p:nvPr/>
            </p:nvSpPr>
            <p:spPr>
              <a:xfrm>
                <a:off x="2971800" y="5846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grpSp>
          <p:nvGrpSpPr>
            <p:cNvPr id="452" name="Group 74"/>
            <p:cNvGrpSpPr/>
            <p:nvPr/>
          </p:nvGrpSpPr>
          <p:grpSpPr>
            <a:xfrm flipH="1">
              <a:off x="4419600" y="3179324"/>
              <a:ext cx="1402404" cy="935476"/>
              <a:chOff x="4419600" y="3179324"/>
              <a:chExt cx="1402404" cy="935476"/>
            </a:xfrm>
          </p:grpSpPr>
          <p:sp>
            <p:nvSpPr>
              <p:cNvPr id="542" name="Oval 64"/>
              <p:cNvSpPr/>
              <p:nvPr/>
            </p:nvSpPr>
            <p:spPr>
              <a:xfrm flipH="1">
                <a:off x="5410200" y="3484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43" name="Oval 65"/>
              <p:cNvSpPr/>
              <p:nvPr/>
            </p:nvSpPr>
            <p:spPr>
              <a:xfrm flipH="1">
                <a:off x="46482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44" name="Oval 66"/>
              <p:cNvSpPr/>
              <p:nvPr/>
            </p:nvSpPr>
            <p:spPr>
              <a:xfrm flipH="1">
                <a:off x="5715000" y="3636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45" name="Oval 544"/>
              <p:cNvSpPr/>
              <p:nvPr/>
            </p:nvSpPr>
            <p:spPr>
              <a:xfrm flipH="1">
                <a:off x="4953000" y="3712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46" name="Oval 545"/>
              <p:cNvSpPr/>
              <p:nvPr/>
            </p:nvSpPr>
            <p:spPr>
              <a:xfrm flipH="1">
                <a:off x="44196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47" name="Oval 546"/>
              <p:cNvSpPr/>
              <p:nvPr/>
            </p:nvSpPr>
            <p:spPr>
              <a:xfrm flipH="1">
                <a:off x="4495800" y="3179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48" name="Oval 547"/>
              <p:cNvSpPr/>
              <p:nvPr/>
            </p:nvSpPr>
            <p:spPr>
              <a:xfrm flipH="1">
                <a:off x="5029200" y="3331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49" name="Oval 548"/>
              <p:cNvSpPr/>
              <p:nvPr/>
            </p:nvSpPr>
            <p:spPr>
              <a:xfrm flipH="1">
                <a:off x="5410200" y="3788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50" name="Oval 549"/>
              <p:cNvSpPr/>
              <p:nvPr/>
            </p:nvSpPr>
            <p:spPr>
              <a:xfrm flipH="1">
                <a:off x="4800600" y="4017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51" name="Oval 550"/>
              <p:cNvSpPr/>
              <p:nvPr/>
            </p:nvSpPr>
            <p:spPr>
              <a:xfrm flipH="1">
                <a:off x="5334000" y="3941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sp>
          <p:nvSpPr>
            <p:cNvPr id="453" name="Rectangle 3"/>
            <p:cNvSpPr/>
            <p:nvPr/>
          </p:nvSpPr>
          <p:spPr>
            <a:xfrm>
              <a:off x="2438400" y="4114800"/>
              <a:ext cx="3962400" cy="457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4" name="Rectangle 453"/>
            <p:cNvSpPr/>
            <p:nvPr/>
          </p:nvSpPr>
          <p:spPr>
            <a:xfrm>
              <a:off x="2362200" y="1143000"/>
              <a:ext cx="3962400" cy="457200"/>
            </a:xfrm>
            <a:prstGeom prst="rect">
              <a:avLst/>
            </a:prstGeom>
            <a:solidFill>
              <a:srgbClr val="475A8D"/>
            </a:solidFill>
            <a:ln w="25400" cap="flat" cmpd="sng" algn="ctr">
              <a:solidFill>
                <a:srgbClr val="475A8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5" name="Oval 454"/>
            <p:cNvSpPr/>
            <p:nvPr/>
          </p:nvSpPr>
          <p:spPr>
            <a:xfrm>
              <a:off x="2895600" y="2971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6" name="Oval 455"/>
            <p:cNvSpPr/>
            <p:nvPr/>
          </p:nvSpPr>
          <p:spPr>
            <a:xfrm>
              <a:off x="3200400" y="2590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7" name="Oval 456"/>
            <p:cNvSpPr/>
            <p:nvPr/>
          </p:nvSpPr>
          <p:spPr>
            <a:xfrm>
              <a:off x="4038600" y="22860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8" name="Oval 457"/>
            <p:cNvSpPr/>
            <p:nvPr/>
          </p:nvSpPr>
          <p:spPr>
            <a:xfrm>
              <a:off x="3810000" y="27432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9" name="Oval 458"/>
            <p:cNvSpPr/>
            <p:nvPr/>
          </p:nvSpPr>
          <p:spPr>
            <a:xfrm>
              <a:off x="3962400" y="35814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0" name="Oval 459"/>
            <p:cNvSpPr/>
            <p:nvPr/>
          </p:nvSpPr>
          <p:spPr>
            <a:xfrm>
              <a:off x="3352800" y="35814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1" name="Oval 460"/>
            <p:cNvSpPr/>
            <p:nvPr/>
          </p:nvSpPr>
          <p:spPr>
            <a:xfrm>
              <a:off x="4648200" y="36576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2" name="Oval 461"/>
            <p:cNvSpPr/>
            <p:nvPr/>
          </p:nvSpPr>
          <p:spPr>
            <a:xfrm>
              <a:off x="5715000" y="34290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3" name="Oval 462"/>
            <p:cNvSpPr/>
            <p:nvPr/>
          </p:nvSpPr>
          <p:spPr>
            <a:xfrm>
              <a:off x="4953000" y="3352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4" name="Oval 463"/>
            <p:cNvSpPr/>
            <p:nvPr/>
          </p:nvSpPr>
          <p:spPr>
            <a:xfrm>
              <a:off x="3352800" y="2971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5" name="Oval 464"/>
            <p:cNvSpPr/>
            <p:nvPr/>
          </p:nvSpPr>
          <p:spPr>
            <a:xfrm>
              <a:off x="3886200" y="1828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6" name="Oval 465"/>
            <p:cNvSpPr/>
            <p:nvPr/>
          </p:nvSpPr>
          <p:spPr>
            <a:xfrm>
              <a:off x="3200400" y="1647216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7" name="Oval 466"/>
            <p:cNvSpPr/>
            <p:nvPr/>
          </p:nvSpPr>
          <p:spPr>
            <a:xfrm>
              <a:off x="4648200" y="21336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8" name="Oval 467"/>
            <p:cNvSpPr/>
            <p:nvPr/>
          </p:nvSpPr>
          <p:spPr>
            <a:xfrm>
              <a:off x="5562600" y="19050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9" name="Oval 468"/>
            <p:cNvSpPr/>
            <p:nvPr/>
          </p:nvSpPr>
          <p:spPr>
            <a:xfrm>
              <a:off x="2743200" y="21336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0" name="Oval 469"/>
            <p:cNvSpPr/>
            <p:nvPr/>
          </p:nvSpPr>
          <p:spPr>
            <a:xfrm>
              <a:off x="5029200" y="17526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1" name="Oval 470"/>
            <p:cNvSpPr/>
            <p:nvPr/>
          </p:nvSpPr>
          <p:spPr>
            <a:xfrm>
              <a:off x="3581400" y="38100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2" name="Oval 471"/>
            <p:cNvSpPr/>
            <p:nvPr/>
          </p:nvSpPr>
          <p:spPr>
            <a:xfrm>
              <a:off x="4267200" y="32766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3" name="Oval 472"/>
            <p:cNvSpPr/>
            <p:nvPr/>
          </p:nvSpPr>
          <p:spPr>
            <a:xfrm>
              <a:off x="2667000" y="34290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4" name="Oval 473"/>
            <p:cNvSpPr/>
            <p:nvPr/>
          </p:nvSpPr>
          <p:spPr>
            <a:xfrm>
              <a:off x="6019800" y="35814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5" name="Oval 474"/>
            <p:cNvSpPr/>
            <p:nvPr/>
          </p:nvSpPr>
          <p:spPr>
            <a:xfrm>
              <a:off x="3733800" y="32766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6" name="Oval 475"/>
            <p:cNvSpPr/>
            <p:nvPr/>
          </p:nvSpPr>
          <p:spPr>
            <a:xfrm>
              <a:off x="5257800" y="36576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7" name="Oval 476"/>
            <p:cNvSpPr/>
            <p:nvPr/>
          </p:nvSpPr>
          <p:spPr>
            <a:xfrm>
              <a:off x="4724400" y="3352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8" name="Oval 477"/>
            <p:cNvSpPr/>
            <p:nvPr/>
          </p:nvSpPr>
          <p:spPr>
            <a:xfrm>
              <a:off x="3124200" y="3733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9" name="Oval 478"/>
            <p:cNvSpPr/>
            <p:nvPr/>
          </p:nvSpPr>
          <p:spPr>
            <a:xfrm>
              <a:off x="2590800" y="3733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0" name="Oval 479"/>
            <p:cNvSpPr/>
            <p:nvPr/>
          </p:nvSpPr>
          <p:spPr>
            <a:xfrm>
              <a:off x="4419600" y="3733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1" name="Oval 480"/>
            <p:cNvSpPr/>
            <p:nvPr/>
          </p:nvSpPr>
          <p:spPr>
            <a:xfrm>
              <a:off x="3657600" y="35052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2" name="Oval 481"/>
            <p:cNvSpPr/>
            <p:nvPr/>
          </p:nvSpPr>
          <p:spPr>
            <a:xfrm>
              <a:off x="3124200" y="3352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3" name="Oval 482"/>
            <p:cNvSpPr/>
            <p:nvPr/>
          </p:nvSpPr>
          <p:spPr>
            <a:xfrm>
              <a:off x="4800600" y="31242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4" name="Oval 483"/>
            <p:cNvSpPr/>
            <p:nvPr/>
          </p:nvSpPr>
          <p:spPr>
            <a:xfrm>
              <a:off x="5334000" y="32766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5" name="Oval 484"/>
            <p:cNvSpPr/>
            <p:nvPr/>
          </p:nvSpPr>
          <p:spPr>
            <a:xfrm>
              <a:off x="3962400" y="38100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6" name="Oval 485"/>
            <p:cNvSpPr/>
            <p:nvPr/>
          </p:nvSpPr>
          <p:spPr>
            <a:xfrm>
              <a:off x="5715000" y="3733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7" name="Oval 486"/>
            <p:cNvSpPr/>
            <p:nvPr/>
          </p:nvSpPr>
          <p:spPr>
            <a:xfrm>
              <a:off x="4343400" y="16764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8" name="Oval 487"/>
            <p:cNvSpPr/>
            <p:nvPr/>
          </p:nvSpPr>
          <p:spPr>
            <a:xfrm>
              <a:off x="5791200" y="1637488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9" name="Oval 488"/>
            <p:cNvSpPr/>
            <p:nvPr/>
          </p:nvSpPr>
          <p:spPr>
            <a:xfrm>
              <a:off x="4267200" y="39624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0" name="Oval 489"/>
            <p:cNvSpPr/>
            <p:nvPr/>
          </p:nvSpPr>
          <p:spPr>
            <a:xfrm>
              <a:off x="3276600" y="4019144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1" name="Oval 490"/>
            <p:cNvSpPr/>
            <p:nvPr/>
          </p:nvSpPr>
          <p:spPr>
            <a:xfrm>
              <a:off x="5105400" y="39624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2" name="Oval 491"/>
            <p:cNvSpPr/>
            <p:nvPr/>
          </p:nvSpPr>
          <p:spPr>
            <a:xfrm>
              <a:off x="5638800" y="38862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3" name="Oval 492"/>
            <p:cNvSpPr/>
            <p:nvPr/>
          </p:nvSpPr>
          <p:spPr>
            <a:xfrm>
              <a:off x="2819400" y="38862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4" name="Rectangle 493"/>
            <p:cNvSpPr/>
            <p:nvPr/>
          </p:nvSpPr>
          <p:spPr>
            <a:xfrm>
              <a:off x="2362200" y="1600200"/>
              <a:ext cx="3962400" cy="76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95" name="Group 75"/>
            <p:cNvGrpSpPr/>
            <p:nvPr/>
          </p:nvGrpSpPr>
          <p:grpSpPr>
            <a:xfrm>
              <a:off x="3657600" y="2971800"/>
              <a:ext cx="1402404" cy="935476"/>
              <a:chOff x="4419600" y="3179324"/>
              <a:chExt cx="1402404" cy="935476"/>
            </a:xfrm>
          </p:grpSpPr>
          <p:sp>
            <p:nvSpPr>
              <p:cNvPr id="532" name="Oval 531"/>
              <p:cNvSpPr/>
              <p:nvPr/>
            </p:nvSpPr>
            <p:spPr>
              <a:xfrm flipH="1">
                <a:off x="5410200" y="3484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3" name="Oval 532"/>
              <p:cNvSpPr/>
              <p:nvPr/>
            </p:nvSpPr>
            <p:spPr>
              <a:xfrm flipH="1">
                <a:off x="46482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4" name="Oval 533"/>
              <p:cNvSpPr/>
              <p:nvPr/>
            </p:nvSpPr>
            <p:spPr>
              <a:xfrm flipH="1">
                <a:off x="5715000" y="3636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5" name="Oval 534"/>
              <p:cNvSpPr/>
              <p:nvPr/>
            </p:nvSpPr>
            <p:spPr>
              <a:xfrm flipH="1">
                <a:off x="4953000" y="3712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6" name="Oval 535"/>
              <p:cNvSpPr/>
              <p:nvPr/>
            </p:nvSpPr>
            <p:spPr>
              <a:xfrm flipH="1">
                <a:off x="44196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7" name="Oval 536"/>
              <p:cNvSpPr/>
              <p:nvPr/>
            </p:nvSpPr>
            <p:spPr>
              <a:xfrm flipH="1">
                <a:off x="4495800" y="3179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8" name="Oval 537"/>
              <p:cNvSpPr/>
              <p:nvPr/>
            </p:nvSpPr>
            <p:spPr>
              <a:xfrm flipH="1">
                <a:off x="5029200" y="3331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9" name="Oval 538"/>
              <p:cNvSpPr/>
              <p:nvPr/>
            </p:nvSpPr>
            <p:spPr>
              <a:xfrm flipH="1">
                <a:off x="5410200" y="3788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40" name="Oval 539"/>
              <p:cNvSpPr/>
              <p:nvPr/>
            </p:nvSpPr>
            <p:spPr>
              <a:xfrm flipH="1">
                <a:off x="4800600" y="4017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41" name="Oval 540"/>
              <p:cNvSpPr/>
              <p:nvPr/>
            </p:nvSpPr>
            <p:spPr>
              <a:xfrm flipH="1">
                <a:off x="5334000" y="3941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grpSp>
          <p:nvGrpSpPr>
            <p:cNvPr id="496" name="Group 124"/>
            <p:cNvGrpSpPr/>
            <p:nvPr/>
          </p:nvGrpSpPr>
          <p:grpSpPr>
            <a:xfrm flipH="1">
              <a:off x="2743200" y="2057400"/>
              <a:ext cx="3307404" cy="935476"/>
              <a:chOff x="2940996" y="5465324"/>
              <a:chExt cx="3307404" cy="935476"/>
            </a:xfrm>
          </p:grpSpPr>
          <p:sp>
            <p:nvSpPr>
              <p:cNvPr id="520" name="Oval 519"/>
              <p:cNvSpPr/>
              <p:nvPr/>
            </p:nvSpPr>
            <p:spPr>
              <a:xfrm>
                <a:off x="3093396" y="6303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21" name="Oval 520"/>
              <p:cNvSpPr/>
              <p:nvPr/>
            </p:nvSpPr>
            <p:spPr>
              <a:xfrm>
                <a:off x="3398196" y="5922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22" name="Oval 521"/>
              <p:cNvSpPr/>
              <p:nvPr/>
            </p:nvSpPr>
            <p:spPr>
              <a:xfrm>
                <a:off x="5531796" y="6303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23" name="Oval 522"/>
              <p:cNvSpPr/>
              <p:nvPr/>
            </p:nvSpPr>
            <p:spPr>
              <a:xfrm>
                <a:off x="4693596" y="5998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24" name="Oval 523"/>
              <p:cNvSpPr/>
              <p:nvPr/>
            </p:nvSpPr>
            <p:spPr>
              <a:xfrm>
                <a:off x="4236396" y="5617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25" name="Oval 524"/>
              <p:cNvSpPr/>
              <p:nvPr/>
            </p:nvSpPr>
            <p:spPr>
              <a:xfrm>
                <a:off x="4007796" y="6074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26" name="Oval 525"/>
              <p:cNvSpPr/>
              <p:nvPr/>
            </p:nvSpPr>
            <p:spPr>
              <a:xfrm>
                <a:off x="3550596" y="6303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27" name="Oval 526"/>
              <p:cNvSpPr/>
              <p:nvPr/>
            </p:nvSpPr>
            <p:spPr>
              <a:xfrm>
                <a:off x="4845996" y="5465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28" name="Oval 527"/>
              <p:cNvSpPr/>
              <p:nvPr/>
            </p:nvSpPr>
            <p:spPr>
              <a:xfrm>
                <a:off x="5531796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29" name="Oval 528"/>
              <p:cNvSpPr/>
              <p:nvPr/>
            </p:nvSpPr>
            <p:spPr>
              <a:xfrm>
                <a:off x="2940996" y="5465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0" name="Oval 529"/>
              <p:cNvSpPr/>
              <p:nvPr/>
            </p:nvSpPr>
            <p:spPr>
              <a:xfrm>
                <a:off x="6141396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31" name="Oval 530"/>
              <p:cNvSpPr/>
              <p:nvPr/>
            </p:nvSpPr>
            <p:spPr>
              <a:xfrm>
                <a:off x="5150796" y="6074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sp>
          <p:nvSpPr>
            <p:cNvPr id="497" name="Oval 496"/>
            <p:cNvSpPr/>
            <p:nvPr/>
          </p:nvSpPr>
          <p:spPr>
            <a:xfrm>
              <a:off x="5334000" y="29718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8" name="Oval 497"/>
            <p:cNvSpPr/>
            <p:nvPr/>
          </p:nvSpPr>
          <p:spPr>
            <a:xfrm>
              <a:off x="4495800" y="26670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9" name="Oval 498"/>
            <p:cNvSpPr/>
            <p:nvPr/>
          </p:nvSpPr>
          <p:spPr>
            <a:xfrm>
              <a:off x="5334000" y="24384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0" name="Oval 499"/>
            <p:cNvSpPr/>
            <p:nvPr/>
          </p:nvSpPr>
          <p:spPr>
            <a:xfrm>
              <a:off x="5943600" y="24384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1" name="Oval 62"/>
            <p:cNvSpPr/>
            <p:nvPr/>
          </p:nvSpPr>
          <p:spPr>
            <a:xfrm>
              <a:off x="4953000" y="2743200"/>
              <a:ext cx="152400" cy="152400"/>
            </a:xfrm>
            <a:prstGeom prst="ellipse">
              <a:avLst/>
            </a:prstGeom>
            <a:solidFill>
              <a:srgbClr val="84AA33">
                <a:lumMod val="20000"/>
                <a:lumOff val="80000"/>
              </a:srgbClr>
            </a:solidFill>
            <a:ln w="12700" cap="flat" cmpd="sng" algn="ctr">
              <a:solidFill>
                <a:srgbClr val="84AA3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02" name="Group 125"/>
            <p:cNvGrpSpPr/>
            <p:nvPr/>
          </p:nvGrpSpPr>
          <p:grpSpPr>
            <a:xfrm>
              <a:off x="2438400" y="3048000"/>
              <a:ext cx="1478604" cy="706876"/>
              <a:chOff x="2743200" y="5236724"/>
              <a:chExt cx="1478604" cy="706876"/>
            </a:xfrm>
          </p:grpSpPr>
          <p:sp>
            <p:nvSpPr>
              <p:cNvPr id="509" name="Oval 508"/>
              <p:cNvSpPr/>
              <p:nvPr/>
            </p:nvSpPr>
            <p:spPr>
              <a:xfrm>
                <a:off x="41148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10" name="Oval 509"/>
              <p:cNvSpPr/>
              <p:nvPr/>
            </p:nvSpPr>
            <p:spPr>
              <a:xfrm>
                <a:off x="35052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11" name="Oval 510"/>
              <p:cNvSpPr/>
              <p:nvPr/>
            </p:nvSpPr>
            <p:spPr>
              <a:xfrm>
                <a:off x="3733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12" name="Oval 511"/>
              <p:cNvSpPr/>
              <p:nvPr/>
            </p:nvSpPr>
            <p:spPr>
              <a:xfrm>
                <a:off x="2819400" y="5389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13" name="Oval 512"/>
              <p:cNvSpPr/>
              <p:nvPr/>
            </p:nvSpPr>
            <p:spPr>
              <a:xfrm>
                <a:off x="3886200" y="5236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14" name="Oval 513"/>
              <p:cNvSpPr/>
              <p:nvPr/>
            </p:nvSpPr>
            <p:spPr>
              <a:xfrm>
                <a:off x="32766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15" name="Oval 514"/>
              <p:cNvSpPr/>
              <p:nvPr/>
            </p:nvSpPr>
            <p:spPr>
              <a:xfrm>
                <a:off x="27432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16" name="Oval 515"/>
              <p:cNvSpPr/>
              <p:nvPr/>
            </p:nvSpPr>
            <p:spPr>
              <a:xfrm>
                <a:off x="3810000" y="5465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17" name="Oval 516"/>
              <p:cNvSpPr/>
              <p:nvPr/>
            </p:nvSpPr>
            <p:spPr>
              <a:xfrm>
                <a:off x="3276600" y="5312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18" name="Oval 517"/>
              <p:cNvSpPr/>
              <p:nvPr/>
            </p:nvSpPr>
            <p:spPr>
              <a:xfrm>
                <a:off x="4114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519" name="Oval 518"/>
              <p:cNvSpPr/>
              <p:nvPr/>
            </p:nvSpPr>
            <p:spPr>
              <a:xfrm>
                <a:off x="2971800" y="5846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sp>
          <p:nvSpPr>
            <p:cNvPr id="503" name="Oval 502"/>
            <p:cNvSpPr/>
            <p:nvPr/>
          </p:nvSpPr>
          <p:spPr>
            <a:xfrm>
              <a:off x="5912796" y="3848912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504" name="Oval 503"/>
            <p:cNvSpPr/>
            <p:nvPr/>
          </p:nvSpPr>
          <p:spPr>
            <a:xfrm>
              <a:off x="5379396" y="3696512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505" name="Oval 504"/>
            <p:cNvSpPr/>
            <p:nvPr/>
          </p:nvSpPr>
          <p:spPr>
            <a:xfrm>
              <a:off x="6141396" y="3581400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grpSp>
          <p:nvGrpSpPr>
            <p:cNvPr id="506" name="Group 155"/>
            <p:cNvGrpSpPr/>
            <p:nvPr/>
          </p:nvGrpSpPr>
          <p:grpSpPr>
            <a:xfrm>
              <a:off x="2667000" y="3276600"/>
              <a:ext cx="3505200" cy="1714500"/>
              <a:chOff x="2667000" y="3276600"/>
              <a:chExt cx="3505200" cy="1714500"/>
            </a:xfrm>
          </p:grpSpPr>
          <p:sp>
            <p:nvSpPr>
              <p:cNvPr id="507" name="Arc 506"/>
              <p:cNvSpPr/>
              <p:nvPr/>
            </p:nvSpPr>
            <p:spPr>
              <a:xfrm rot="16200000">
                <a:off x="2686050" y="3257550"/>
                <a:ext cx="1714500" cy="1752600"/>
              </a:xfrm>
              <a:prstGeom prst="arc">
                <a:avLst>
                  <a:gd name="adj1" fmla="val 16501448"/>
                  <a:gd name="adj2" fmla="val 5143135"/>
                </a:avLst>
              </a:prstGeom>
              <a:noFill/>
              <a:ln w="127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8" name="Arc 507"/>
              <p:cNvSpPr/>
              <p:nvPr/>
            </p:nvSpPr>
            <p:spPr>
              <a:xfrm rot="16200000">
                <a:off x="4476750" y="3295650"/>
                <a:ext cx="1714500" cy="1676400"/>
              </a:xfrm>
              <a:prstGeom prst="arc">
                <a:avLst>
                  <a:gd name="adj1" fmla="val 16504780"/>
                  <a:gd name="adj2" fmla="val 5088398"/>
                </a:avLst>
              </a:prstGeom>
              <a:noFill/>
              <a:ln w="127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17" name="Slide Number Placeholder 1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3</a:t>
            </a:fld>
            <a:endParaRPr kumimoji="0"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HiPIMS: </a:t>
            </a:r>
            <a:r>
              <a:rPr lang="en-US" dirty="0" smtClean="0"/>
              <a:t>Physical </a:t>
            </a:r>
            <a:r>
              <a:rPr lang="en-US" dirty="0" smtClean="0"/>
              <a:t>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applying pulses of high power the sputtered target material atoms are ionized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Calibri" pitchFamily="34" charset="0"/>
              <a:buChar char="→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" y="3476205"/>
            <a:ext cx="3371850" cy="2510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50" y="3705224"/>
            <a:ext cx="4419600" cy="208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28651" y="5943599"/>
            <a:ext cx="33718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 pitchFamily="34" charset="0"/>
              </a:rPr>
              <a:t>Typical voltage and current trace from a high power pulsed magnetron discharge. 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6250" y="5791199"/>
            <a:ext cx="441959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 pitchFamily="34" charset="0"/>
              </a:rPr>
              <a:t>Example of a duty cycle.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200" dirty="0" smtClean="0">
                <a:latin typeface="Calibri" pitchFamily="34" charset="0"/>
              </a:rPr>
              <a:t>J. </a:t>
            </a:r>
            <a:r>
              <a:rPr lang="en-US" sz="1200" dirty="0" err="1" smtClean="0">
                <a:latin typeface="Calibri" pitchFamily="34" charset="0"/>
              </a:rPr>
              <a:t>Böhlmark</a:t>
            </a:r>
            <a:r>
              <a:rPr lang="en-US" sz="1200" dirty="0" smtClean="0">
                <a:latin typeface="Calibri" pitchFamily="34" charset="0"/>
              </a:rPr>
              <a:t> et al., J. Vac. Sci. Technol. A 23 (2005) </a:t>
            </a:r>
            <a:r>
              <a:rPr lang="en-US" sz="1200" dirty="0" smtClean="0">
                <a:latin typeface="Calibri" pitchFamily="34" charset="0"/>
              </a:rPr>
              <a:t>18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4</a:t>
            </a:fld>
            <a:endParaRPr kumimoji="0"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HiPIMS: </a:t>
            </a:r>
            <a:r>
              <a:rPr lang="en-US" dirty="0" smtClean="0"/>
              <a:t>Physical </a:t>
            </a:r>
            <a:r>
              <a:rPr lang="en-US" dirty="0" smtClean="0"/>
              <a:t>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applying pulses of high power the sputtered target material atoms are ionized</a:t>
            </a:r>
          </a:p>
          <a:p>
            <a:pPr>
              <a:buFont typeface="Calibri" pitchFamily="34" charset="0"/>
              <a:buChar char="→"/>
            </a:pPr>
            <a:r>
              <a:rPr lang="en-US" dirty="0" smtClean="0"/>
              <a:t> target material ions can be accelerated towards the target, higher kinetic energy upon arrival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Calibri" pitchFamily="34" charset="0"/>
              <a:buChar char="→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pSp>
        <p:nvGrpSpPr>
          <p:cNvPr id="116" name="Group 115"/>
          <p:cNvGrpSpPr/>
          <p:nvPr/>
        </p:nvGrpSpPr>
        <p:grpSpPr>
          <a:xfrm>
            <a:off x="666750" y="3695700"/>
            <a:ext cx="3048000" cy="3162300"/>
            <a:chOff x="2362200" y="1143000"/>
            <a:chExt cx="4038600" cy="3848100"/>
          </a:xfrm>
        </p:grpSpPr>
        <p:grpSp>
          <p:nvGrpSpPr>
            <p:cNvPr id="117" name="Group 126"/>
            <p:cNvGrpSpPr/>
            <p:nvPr/>
          </p:nvGrpSpPr>
          <p:grpSpPr>
            <a:xfrm>
              <a:off x="2667000" y="3276600"/>
              <a:ext cx="3505200" cy="1714500"/>
              <a:chOff x="2667000" y="3276600"/>
              <a:chExt cx="3505200" cy="1714500"/>
            </a:xfrm>
          </p:grpSpPr>
          <p:sp>
            <p:nvSpPr>
              <p:cNvPr id="224" name="Arc 223"/>
              <p:cNvSpPr/>
              <p:nvPr/>
            </p:nvSpPr>
            <p:spPr>
              <a:xfrm rot="16200000">
                <a:off x="2686050" y="3257550"/>
                <a:ext cx="1714500" cy="1752600"/>
              </a:xfrm>
              <a:prstGeom prst="arc">
                <a:avLst>
                  <a:gd name="adj1" fmla="val 16501448"/>
                  <a:gd name="adj2" fmla="val 5143135"/>
                </a:avLst>
              </a:prstGeom>
              <a:noFill/>
              <a:ln w="127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5" name="Arc 224"/>
              <p:cNvSpPr/>
              <p:nvPr/>
            </p:nvSpPr>
            <p:spPr>
              <a:xfrm rot="16200000">
                <a:off x="4476750" y="3295650"/>
                <a:ext cx="1714500" cy="1676400"/>
              </a:xfrm>
              <a:prstGeom prst="arc">
                <a:avLst>
                  <a:gd name="adj1" fmla="val 16504780"/>
                  <a:gd name="adj2" fmla="val 5088398"/>
                </a:avLst>
              </a:prstGeom>
              <a:noFill/>
              <a:ln w="127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18" name="Group 102"/>
            <p:cNvGrpSpPr/>
            <p:nvPr/>
          </p:nvGrpSpPr>
          <p:grpSpPr>
            <a:xfrm>
              <a:off x="2514600" y="3352800"/>
              <a:ext cx="1478604" cy="706876"/>
              <a:chOff x="2743200" y="5236724"/>
              <a:chExt cx="1478604" cy="706876"/>
            </a:xfrm>
          </p:grpSpPr>
          <p:sp>
            <p:nvSpPr>
              <p:cNvPr id="213" name="Oval 212"/>
              <p:cNvSpPr/>
              <p:nvPr/>
            </p:nvSpPr>
            <p:spPr>
              <a:xfrm>
                <a:off x="41148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4" name="Oval 213"/>
              <p:cNvSpPr/>
              <p:nvPr/>
            </p:nvSpPr>
            <p:spPr>
              <a:xfrm>
                <a:off x="35052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5" name="Oval 214"/>
              <p:cNvSpPr/>
              <p:nvPr/>
            </p:nvSpPr>
            <p:spPr>
              <a:xfrm>
                <a:off x="3733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6" name="Oval 215"/>
              <p:cNvSpPr/>
              <p:nvPr/>
            </p:nvSpPr>
            <p:spPr>
              <a:xfrm>
                <a:off x="2819400" y="5389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7" name="Oval 216"/>
              <p:cNvSpPr/>
              <p:nvPr/>
            </p:nvSpPr>
            <p:spPr>
              <a:xfrm>
                <a:off x="3886200" y="5236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8" name="Oval 217"/>
              <p:cNvSpPr/>
              <p:nvPr/>
            </p:nvSpPr>
            <p:spPr>
              <a:xfrm>
                <a:off x="32766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27432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3810000" y="5465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3276600" y="5312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4114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2971800" y="5846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grpSp>
          <p:nvGrpSpPr>
            <p:cNvPr id="119" name="Group 98"/>
            <p:cNvGrpSpPr/>
            <p:nvPr/>
          </p:nvGrpSpPr>
          <p:grpSpPr>
            <a:xfrm flipH="1">
              <a:off x="3048000" y="2590800"/>
              <a:ext cx="2697804" cy="364788"/>
              <a:chOff x="3398196" y="4969212"/>
              <a:chExt cx="2697804" cy="364788"/>
            </a:xfrm>
          </p:grpSpPr>
          <p:sp>
            <p:nvSpPr>
              <p:cNvPr id="207" name="Oval 206"/>
              <p:cNvSpPr/>
              <p:nvPr/>
            </p:nvSpPr>
            <p:spPr>
              <a:xfrm>
                <a:off x="4083996" y="5160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8" name="Oval 207"/>
              <p:cNvSpPr/>
              <p:nvPr/>
            </p:nvSpPr>
            <p:spPr>
              <a:xfrm>
                <a:off x="3398196" y="4978940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09" name="Oval 208"/>
              <p:cNvSpPr/>
              <p:nvPr/>
            </p:nvSpPr>
            <p:spPr>
              <a:xfrm>
                <a:off x="5760396" y="5236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0" name="Oval 209"/>
              <p:cNvSpPr/>
              <p:nvPr/>
            </p:nvSpPr>
            <p:spPr>
              <a:xfrm>
                <a:off x="5226996" y="5084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1" name="Oval 210"/>
              <p:cNvSpPr/>
              <p:nvPr/>
            </p:nvSpPr>
            <p:spPr>
              <a:xfrm>
                <a:off x="4541196" y="5008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2" name="Oval 211"/>
              <p:cNvSpPr/>
              <p:nvPr/>
            </p:nvSpPr>
            <p:spPr>
              <a:xfrm>
                <a:off x="5988996" y="4969212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grpSp>
          <p:nvGrpSpPr>
            <p:cNvPr id="120" name="Group 64"/>
            <p:cNvGrpSpPr/>
            <p:nvPr/>
          </p:nvGrpSpPr>
          <p:grpSpPr>
            <a:xfrm flipH="1">
              <a:off x="4419600" y="3179324"/>
              <a:ext cx="1402404" cy="935476"/>
              <a:chOff x="4419600" y="3179324"/>
              <a:chExt cx="1402404" cy="935476"/>
            </a:xfrm>
          </p:grpSpPr>
          <p:sp>
            <p:nvSpPr>
              <p:cNvPr id="197" name="Oval 196"/>
              <p:cNvSpPr/>
              <p:nvPr/>
            </p:nvSpPr>
            <p:spPr>
              <a:xfrm flipH="1">
                <a:off x="5410200" y="3484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98" name="Oval 197"/>
              <p:cNvSpPr/>
              <p:nvPr/>
            </p:nvSpPr>
            <p:spPr>
              <a:xfrm flipH="1">
                <a:off x="46482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99" name="Oval 198"/>
              <p:cNvSpPr/>
              <p:nvPr/>
            </p:nvSpPr>
            <p:spPr>
              <a:xfrm flipH="1">
                <a:off x="5715000" y="3636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00" name="Oval 199"/>
              <p:cNvSpPr/>
              <p:nvPr/>
            </p:nvSpPr>
            <p:spPr>
              <a:xfrm flipH="1">
                <a:off x="4953000" y="3712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01" name="Oval 200"/>
              <p:cNvSpPr/>
              <p:nvPr/>
            </p:nvSpPr>
            <p:spPr>
              <a:xfrm flipH="1">
                <a:off x="44196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02" name="Oval 201"/>
              <p:cNvSpPr/>
              <p:nvPr/>
            </p:nvSpPr>
            <p:spPr>
              <a:xfrm flipH="1">
                <a:off x="4495800" y="3179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03" name="Oval 202"/>
              <p:cNvSpPr/>
              <p:nvPr/>
            </p:nvSpPr>
            <p:spPr>
              <a:xfrm flipH="1">
                <a:off x="5029200" y="3331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04" name="Oval 203"/>
              <p:cNvSpPr/>
              <p:nvPr/>
            </p:nvSpPr>
            <p:spPr>
              <a:xfrm flipH="1">
                <a:off x="5410200" y="3788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05" name="Oval 204"/>
              <p:cNvSpPr/>
              <p:nvPr/>
            </p:nvSpPr>
            <p:spPr>
              <a:xfrm flipH="1">
                <a:off x="4800600" y="4017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06" name="Oval 205"/>
              <p:cNvSpPr/>
              <p:nvPr/>
            </p:nvSpPr>
            <p:spPr>
              <a:xfrm flipH="1">
                <a:off x="5334000" y="3941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sp>
          <p:nvSpPr>
            <p:cNvPr id="121" name="Rectangle 3"/>
            <p:cNvSpPr/>
            <p:nvPr/>
          </p:nvSpPr>
          <p:spPr>
            <a:xfrm>
              <a:off x="2438400" y="4114800"/>
              <a:ext cx="3962400" cy="457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Rectangle 4"/>
            <p:cNvSpPr/>
            <p:nvPr/>
          </p:nvSpPr>
          <p:spPr>
            <a:xfrm>
              <a:off x="2362200" y="1143000"/>
              <a:ext cx="3962400" cy="457200"/>
            </a:xfrm>
            <a:prstGeom prst="rect">
              <a:avLst/>
            </a:prstGeom>
            <a:solidFill>
              <a:srgbClr val="475A8D"/>
            </a:solidFill>
            <a:ln w="25400" cap="flat" cmpd="sng" algn="ctr">
              <a:solidFill>
                <a:srgbClr val="475A8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" name="Rectangle 6"/>
            <p:cNvSpPr/>
            <p:nvPr/>
          </p:nvSpPr>
          <p:spPr>
            <a:xfrm>
              <a:off x="2362200" y="1600200"/>
              <a:ext cx="3962400" cy="76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4" name="Oval 7"/>
            <p:cNvSpPr/>
            <p:nvPr/>
          </p:nvSpPr>
          <p:spPr>
            <a:xfrm>
              <a:off x="2895600" y="2971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3200400" y="2590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5334000" y="2971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4495800" y="2667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4038600" y="2286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" name="Oval 128"/>
            <p:cNvSpPr/>
            <p:nvPr/>
          </p:nvSpPr>
          <p:spPr>
            <a:xfrm>
              <a:off x="3810000" y="2743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Oval 129"/>
            <p:cNvSpPr/>
            <p:nvPr/>
          </p:nvSpPr>
          <p:spPr>
            <a:xfrm>
              <a:off x="3962400" y="3581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Oval 130"/>
            <p:cNvSpPr/>
            <p:nvPr/>
          </p:nvSpPr>
          <p:spPr>
            <a:xfrm>
              <a:off x="3352800" y="3581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Oval 131"/>
            <p:cNvSpPr/>
            <p:nvPr/>
          </p:nvSpPr>
          <p:spPr>
            <a:xfrm>
              <a:off x="4648200" y="3657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" name="Oval 132"/>
            <p:cNvSpPr/>
            <p:nvPr/>
          </p:nvSpPr>
          <p:spPr>
            <a:xfrm>
              <a:off x="5715000" y="3429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Oval 133"/>
            <p:cNvSpPr/>
            <p:nvPr/>
          </p:nvSpPr>
          <p:spPr>
            <a:xfrm>
              <a:off x="4953000" y="3352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Oval 134"/>
            <p:cNvSpPr/>
            <p:nvPr/>
          </p:nvSpPr>
          <p:spPr>
            <a:xfrm>
              <a:off x="3352800" y="2971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Oval 135"/>
            <p:cNvSpPr/>
            <p:nvPr/>
          </p:nvSpPr>
          <p:spPr>
            <a:xfrm>
              <a:off x="3886200" y="1828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Oval 136"/>
            <p:cNvSpPr/>
            <p:nvPr/>
          </p:nvSpPr>
          <p:spPr>
            <a:xfrm>
              <a:off x="3200400" y="1647216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" name="Oval 137"/>
            <p:cNvSpPr/>
            <p:nvPr/>
          </p:nvSpPr>
          <p:spPr>
            <a:xfrm>
              <a:off x="4648200" y="2133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Oval 138"/>
            <p:cNvSpPr/>
            <p:nvPr/>
          </p:nvSpPr>
          <p:spPr>
            <a:xfrm>
              <a:off x="5562600" y="1905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Oval 139"/>
            <p:cNvSpPr/>
            <p:nvPr/>
          </p:nvSpPr>
          <p:spPr>
            <a:xfrm>
              <a:off x="5334000" y="2438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Oval 140"/>
            <p:cNvSpPr/>
            <p:nvPr/>
          </p:nvSpPr>
          <p:spPr>
            <a:xfrm>
              <a:off x="2743200" y="2133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" name="Oval 141"/>
            <p:cNvSpPr/>
            <p:nvPr/>
          </p:nvSpPr>
          <p:spPr>
            <a:xfrm>
              <a:off x="5029200" y="1752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" name="Oval 142"/>
            <p:cNvSpPr/>
            <p:nvPr/>
          </p:nvSpPr>
          <p:spPr>
            <a:xfrm>
              <a:off x="5943600" y="2438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" name="Oval 143"/>
            <p:cNvSpPr/>
            <p:nvPr/>
          </p:nvSpPr>
          <p:spPr>
            <a:xfrm>
              <a:off x="3581400" y="3810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" name="Oval 144"/>
            <p:cNvSpPr/>
            <p:nvPr/>
          </p:nvSpPr>
          <p:spPr>
            <a:xfrm>
              <a:off x="4267200" y="3276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" name="Oval 145"/>
            <p:cNvSpPr/>
            <p:nvPr/>
          </p:nvSpPr>
          <p:spPr>
            <a:xfrm>
              <a:off x="2667000" y="3429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" name="Oval 146"/>
            <p:cNvSpPr/>
            <p:nvPr/>
          </p:nvSpPr>
          <p:spPr>
            <a:xfrm>
              <a:off x="6019800" y="3581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" name="Oval 147"/>
            <p:cNvSpPr/>
            <p:nvPr/>
          </p:nvSpPr>
          <p:spPr>
            <a:xfrm>
              <a:off x="3733800" y="3276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Oval 148"/>
            <p:cNvSpPr/>
            <p:nvPr/>
          </p:nvSpPr>
          <p:spPr>
            <a:xfrm>
              <a:off x="5257800" y="3657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Oval 149"/>
            <p:cNvSpPr/>
            <p:nvPr/>
          </p:nvSpPr>
          <p:spPr>
            <a:xfrm>
              <a:off x="4724400" y="3352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Oval 150"/>
            <p:cNvSpPr/>
            <p:nvPr/>
          </p:nvSpPr>
          <p:spPr>
            <a:xfrm>
              <a:off x="3124200" y="3733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2590800" y="3733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4419600" y="3733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3657600" y="3505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24200" y="3352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4800600" y="3124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5334000" y="3276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3962400" y="3810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715000" y="3733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4343400" y="1676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5791200" y="1637488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" name="Oval 161"/>
            <p:cNvSpPr/>
            <p:nvPr/>
          </p:nvSpPr>
          <p:spPr>
            <a:xfrm>
              <a:off x="4267200" y="3962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>
              <a:off x="3276600" y="4019144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" name="Oval 163"/>
            <p:cNvSpPr/>
            <p:nvPr/>
          </p:nvSpPr>
          <p:spPr>
            <a:xfrm>
              <a:off x="5105400" y="3962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5" name="Oval 164"/>
            <p:cNvSpPr/>
            <p:nvPr/>
          </p:nvSpPr>
          <p:spPr>
            <a:xfrm>
              <a:off x="5638800" y="3886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>
            <a:xfrm>
              <a:off x="2819400" y="3886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4953000" y="2743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68" name="Group 75"/>
            <p:cNvGrpSpPr/>
            <p:nvPr/>
          </p:nvGrpSpPr>
          <p:grpSpPr>
            <a:xfrm>
              <a:off x="3429000" y="3124200"/>
              <a:ext cx="1402404" cy="935476"/>
              <a:chOff x="4419600" y="3179324"/>
              <a:chExt cx="1402404" cy="935476"/>
            </a:xfrm>
          </p:grpSpPr>
          <p:sp>
            <p:nvSpPr>
              <p:cNvPr id="187" name="Oval 186"/>
              <p:cNvSpPr/>
              <p:nvPr/>
            </p:nvSpPr>
            <p:spPr>
              <a:xfrm flipH="1">
                <a:off x="5410200" y="3484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88" name="Oval 187"/>
              <p:cNvSpPr/>
              <p:nvPr/>
            </p:nvSpPr>
            <p:spPr>
              <a:xfrm flipH="1">
                <a:off x="46482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89" name="Oval 188"/>
              <p:cNvSpPr/>
              <p:nvPr/>
            </p:nvSpPr>
            <p:spPr>
              <a:xfrm flipH="1">
                <a:off x="5715000" y="3636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90" name="Oval 189"/>
              <p:cNvSpPr/>
              <p:nvPr/>
            </p:nvSpPr>
            <p:spPr>
              <a:xfrm flipH="1">
                <a:off x="4953000" y="3712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91" name="Oval 190"/>
              <p:cNvSpPr/>
              <p:nvPr/>
            </p:nvSpPr>
            <p:spPr>
              <a:xfrm flipH="1">
                <a:off x="44196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92" name="Oval 191"/>
              <p:cNvSpPr/>
              <p:nvPr/>
            </p:nvSpPr>
            <p:spPr>
              <a:xfrm flipH="1">
                <a:off x="4495800" y="3179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93" name="Oval 192"/>
              <p:cNvSpPr/>
              <p:nvPr/>
            </p:nvSpPr>
            <p:spPr>
              <a:xfrm flipH="1">
                <a:off x="5029200" y="3331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94" name="Oval 193"/>
              <p:cNvSpPr/>
              <p:nvPr/>
            </p:nvSpPr>
            <p:spPr>
              <a:xfrm flipH="1">
                <a:off x="5410200" y="3788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95" name="Oval 194"/>
              <p:cNvSpPr/>
              <p:nvPr/>
            </p:nvSpPr>
            <p:spPr>
              <a:xfrm flipH="1">
                <a:off x="4800600" y="4017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96" name="Oval 195"/>
              <p:cNvSpPr/>
              <p:nvPr/>
            </p:nvSpPr>
            <p:spPr>
              <a:xfrm flipH="1">
                <a:off x="5334000" y="3941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sp>
          <p:nvSpPr>
            <p:cNvPr id="169" name="Oval 168"/>
            <p:cNvSpPr/>
            <p:nvPr/>
          </p:nvSpPr>
          <p:spPr>
            <a:xfrm>
              <a:off x="3733800" y="2324912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>
            <a:xfrm>
              <a:off x="3048000" y="2143328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171" name="Oval 170"/>
            <p:cNvSpPr/>
            <p:nvPr/>
          </p:nvSpPr>
          <p:spPr>
            <a:xfrm>
              <a:off x="5410200" y="2401112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172" name="Oval 171"/>
            <p:cNvSpPr/>
            <p:nvPr/>
          </p:nvSpPr>
          <p:spPr>
            <a:xfrm>
              <a:off x="4876800" y="2248712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173" name="Oval 172"/>
            <p:cNvSpPr/>
            <p:nvPr/>
          </p:nvSpPr>
          <p:spPr>
            <a:xfrm>
              <a:off x="4191000" y="2172512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174" name="Oval 173"/>
            <p:cNvSpPr/>
            <p:nvPr/>
          </p:nvSpPr>
          <p:spPr>
            <a:xfrm>
              <a:off x="5638800" y="2133600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grpSp>
          <p:nvGrpSpPr>
            <p:cNvPr id="175" name="Group 114"/>
            <p:cNvGrpSpPr/>
            <p:nvPr/>
          </p:nvGrpSpPr>
          <p:grpSpPr>
            <a:xfrm>
              <a:off x="2895600" y="3429000"/>
              <a:ext cx="1478604" cy="706876"/>
              <a:chOff x="2743200" y="5236724"/>
              <a:chExt cx="1478604" cy="706876"/>
            </a:xfrm>
          </p:grpSpPr>
          <p:sp>
            <p:nvSpPr>
              <p:cNvPr id="176" name="Oval 175"/>
              <p:cNvSpPr/>
              <p:nvPr/>
            </p:nvSpPr>
            <p:spPr>
              <a:xfrm>
                <a:off x="41148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35052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3733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2819400" y="5389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80" name="Oval 179"/>
              <p:cNvSpPr/>
              <p:nvPr/>
            </p:nvSpPr>
            <p:spPr>
              <a:xfrm>
                <a:off x="3886200" y="5236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32766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27432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83" name="Oval 182"/>
              <p:cNvSpPr/>
              <p:nvPr/>
            </p:nvSpPr>
            <p:spPr>
              <a:xfrm>
                <a:off x="3810000" y="5465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84" name="Oval 183"/>
              <p:cNvSpPr/>
              <p:nvPr/>
            </p:nvSpPr>
            <p:spPr>
              <a:xfrm>
                <a:off x="3276600" y="5312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4114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186" name="Oval 185"/>
              <p:cNvSpPr/>
              <p:nvPr/>
            </p:nvSpPr>
            <p:spPr>
              <a:xfrm>
                <a:off x="2971800" y="5846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</p:grpSp>
      <p:grpSp>
        <p:nvGrpSpPr>
          <p:cNvPr id="114" name="Group 113"/>
          <p:cNvGrpSpPr/>
          <p:nvPr/>
        </p:nvGrpSpPr>
        <p:grpSpPr>
          <a:xfrm>
            <a:off x="3990974" y="3857565"/>
            <a:ext cx="4848225" cy="2133659"/>
            <a:chOff x="3990974" y="3857565"/>
            <a:chExt cx="4848225" cy="2133659"/>
          </a:xfrm>
        </p:grpSpPr>
        <p:sp>
          <p:nvSpPr>
            <p:cNvPr id="115" name="Rectangle 114"/>
            <p:cNvSpPr/>
            <p:nvPr/>
          </p:nvSpPr>
          <p:spPr>
            <a:xfrm>
              <a:off x="3990974" y="3857565"/>
              <a:ext cx="4848225" cy="213365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anchor="b">
              <a:noAutofit/>
            </a:bodyPr>
            <a:lstStyle/>
            <a:p>
              <a:pPr algn="ctr"/>
              <a:r>
                <a:rPr lang="en-US" sz="1400" dirty="0" smtClean="0">
                  <a:latin typeface="Calibri" pitchFamily="34" charset="0"/>
                </a:rPr>
                <a:t>The energy distribution for </a:t>
              </a:r>
              <a:r>
                <a:rPr lang="en-US" sz="1400" dirty="0" err="1" smtClean="0">
                  <a:latin typeface="Calibri" pitchFamily="34" charset="0"/>
                </a:rPr>
                <a:t>Ar</a:t>
              </a:r>
              <a:r>
                <a:rPr lang="en-US" sz="1400" dirty="0" smtClean="0">
                  <a:latin typeface="Calibri" pitchFamily="34" charset="0"/>
                </a:rPr>
                <a:t>+ and Ti+</a:t>
              </a:r>
              <a:endParaRPr lang="en-US" sz="1400" dirty="0">
                <a:latin typeface="Calibri" pitchFamily="34" charset="0"/>
              </a:endParaRPr>
            </a:p>
          </p:txBody>
        </p:sp>
        <p:pic>
          <p:nvPicPr>
            <p:cNvPr id="226" name="Picture 3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6477000" y="3867150"/>
              <a:ext cx="2359640" cy="1742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7" name="Picture 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990974" y="3866740"/>
              <a:ext cx="2371725" cy="1776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8" name="Rectangle 227"/>
          <p:cNvSpPr/>
          <p:nvPr/>
        </p:nvSpPr>
        <p:spPr>
          <a:xfrm>
            <a:off x="457200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da-DK" sz="1200" dirty="0" smtClean="0">
                <a:latin typeface="Calibri" pitchFamily="34" charset="0"/>
              </a:rPr>
              <a:t>U. Helmersson et al., Thin Solid Films 513 (2006) 1-24</a:t>
            </a:r>
            <a:endParaRPr lang="en-US" sz="1200" dirty="0" smtClean="0">
              <a:latin typeface="Calibri" pitchFamily="34" charset="0"/>
            </a:endParaRPr>
          </a:p>
        </p:txBody>
      </p:sp>
      <p:sp>
        <p:nvSpPr>
          <p:cNvPr id="229" name="Slide Number Placeholder 2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5</a:t>
            </a:fld>
            <a:endParaRPr kumimoji="0"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HiPIMS: </a:t>
            </a:r>
            <a:r>
              <a:rPr lang="en-US" dirty="0" smtClean="0"/>
              <a:t>Physical </a:t>
            </a:r>
            <a:r>
              <a:rPr lang="en-US" dirty="0" smtClean="0"/>
              <a:t>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applying pulses of high power the sputtered target material atoms are ionized</a:t>
            </a:r>
          </a:p>
          <a:p>
            <a:pPr>
              <a:buFont typeface="Calibri" pitchFamily="34" charset="0"/>
              <a:buChar char="→"/>
            </a:pPr>
            <a:r>
              <a:rPr lang="en-US" dirty="0" smtClean="0"/>
              <a:t> target material ions can be accelerated towards the target, higher kinetic energy upon arrival</a:t>
            </a:r>
          </a:p>
          <a:p>
            <a:pPr>
              <a:buFont typeface="Calibri" pitchFamily="34" charset="0"/>
              <a:buChar char="→"/>
            </a:pPr>
            <a:r>
              <a:rPr lang="en-US" dirty="0" smtClean="0"/>
              <a:t> ions are directed to the surface, thus non-flat surfaces can be sputtered with good conformity of the film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Calibri" pitchFamily="34" charset="0"/>
              <a:buChar char="→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pSp>
        <p:nvGrpSpPr>
          <p:cNvPr id="143" name="Group 142"/>
          <p:cNvGrpSpPr/>
          <p:nvPr/>
        </p:nvGrpSpPr>
        <p:grpSpPr>
          <a:xfrm>
            <a:off x="657225" y="3695700"/>
            <a:ext cx="3057525" cy="3162300"/>
            <a:chOff x="2352675" y="1133475"/>
            <a:chExt cx="4048125" cy="3857625"/>
          </a:xfrm>
        </p:grpSpPr>
        <p:grpSp>
          <p:nvGrpSpPr>
            <p:cNvPr id="144" name="Group 177"/>
            <p:cNvGrpSpPr/>
            <p:nvPr/>
          </p:nvGrpSpPr>
          <p:grpSpPr>
            <a:xfrm>
              <a:off x="2590800" y="1371599"/>
              <a:ext cx="3581400" cy="2743203"/>
              <a:chOff x="2590800" y="1371599"/>
              <a:chExt cx="3581400" cy="2743203"/>
            </a:xfrm>
          </p:grpSpPr>
          <p:sp>
            <p:nvSpPr>
              <p:cNvPr id="267" name="Arc 266"/>
              <p:cNvSpPr/>
              <p:nvPr/>
            </p:nvSpPr>
            <p:spPr>
              <a:xfrm>
                <a:off x="2590800" y="1600200"/>
                <a:ext cx="523875" cy="9906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8" name="Arc 267"/>
              <p:cNvSpPr/>
              <p:nvPr/>
            </p:nvSpPr>
            <p:spPr>
              <a:xfrm>
                <a:off x="4333875" y="1600200"/>
                <a:ext cx="523875" cy="9906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9" name="Arc 268"/>
              <p:cNvSpPr/>
              <p:nvPr/>
            </p:nvSpPr>
            <p:spPr>
              <a:xfrm flipH="1">
                <a:off x="3505200" y="1524000"/>
                <a:ext cx="523875" cy="9906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0" name="Arc 269"/>
              <p:cNvSpPr/>
              <p:nvPr/>
            </p:nvSpPr>
            <p:spPr>
              <a:xfrm flipH="1">
                <a:off x="5629275" y="1524000"/>
                <a:ext cx="523875" cy="990600"/>
              </a:xfrm>
              <a:prstGeom prst="arc">
                <a:avLst>
                  <a:gd name="adj1" fmla="val 16200000"/>
                  <a:gd name="adj2" fmla="val 0"/>
                </a:avLst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271" name="Straight Connector 270"/>
              <p:cNvCxnSpPr>
                <a:stCxn id="207" idx="2"/>
              </p:cNvCxnSpPr>
              <p:nvPr/>
            </p:nvCxnSpPr>
            <p:spPr>
              <a:xfrm rot="5400000">
                <a:off x="1951334" y="2719184"/>
                <a:ext cx="2710951" cy="15782"/>
              </a:xfrm>
              <a:prstGeom prst="line">
                <a:avLst/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</p:cxnSp>
          <p:cxnSp>
            <p:nvCxnSpPr>
              <p:cNvPr id="272" name="Straight Connector 271"/>
              <p:cNvCxnSpPr>
                <a:stCxn id="269" idx="2"/>
              </p:cNvCxnSpPr>
              <p:nvPr/>
            </p:nvCxnSpPr>
            <p:spPr>
              <a:xfrm rot="5400000">
                <a:off x="2457449" y="3067051"/>
                <a:ext cx="2095502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</p:cxnSp>
          <p:cxnSp>
            <p:nvCxnSpPr>
              <p:cNvPr id="273" name="Straight Connector 272"/>
              <p:cNvCxnSpPr>
                <a:stCxn id="268" idx="2"/>
              </p:cNvCxnSpPr>
              <p:nvPr/>
            </p:nvCxnSpPr>
            <p:spPr>
              <a:xfrm rot="16200000" flipH="1">
                <a:off x="3857625" y="3095625"/>
                <a:ext cx="2019300" cy="19050"/>
              </a:xfrm>
              <a:prstGeom prst="line">
                <a:avLst/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</p:cxnSp>
          <p:cxnSp>
            <p:nvCxnSpPr>
              <p:cNvPr id="274" name="Straight Connector 273"/>
              <p:cNvCxnSpPr/>
              <p:nvPr/>
            </p:nvCxnSpPr>
            <p:spPr>
              <a:xfrm rot="5400000">
                <a:off x="4610100" y="3086100"/>
                <a:ext cx="20574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</p:cxnSp>
          <p:cxnSp>
            <p:nvCxnSpPr>
              <p:cNvPr id="275" name="Straight Connector 274"/>
              <p:cNvCxnSpPr>
                <a:stCxn id="267" idx="2"/>
              </p:cNvCxnSpPr>
              <p:nvPr/>
            </p:nvCxnSpPr>
            <p:spPr>
              <a:xfrm rot="5400000">
                <a:off x="2100261" y="3090864"/>
                <a:ext cx="2009778" cy="19050"/>
              </a:xfrm>
              <a:prstGeom prst="line">
                <a:avLst/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</p:cxnSp>
          <p:cxnSp>
            <p:nvCxnSpPr>
              <p:cNvPr id="276" name="Straight Connector 275"/>
              <p:cNvCxnSpPr/>
              <p:nvPr/>
            </p:nvCxnSpPr>
            <p:spPr>
              <a:xfrm rot="5400000">
                <a:off x="1371600" y="2895600"/>
                <a:ext cx="24384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</p:cxnSp>
          <p:cxnSp>
            <p:nvCxnSpPr>
              <p:cNvPr id="277" name="Straight Connector 276"/>
              <p:cNvCxnSpPr/>
              <p:nvPr/>
            </p:nvCxnSpPr>
            <p:spPr>
              <a:xfrm rot="5400000">
                <a:off x="2971800" y="2895600"/>
                <a:ext cx="24384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</p:cxnSp>
          <p:cxnSp>
            <p:nvCxnSpPr>
              <p:cNvPr id="278" name="Straight Connector 277"/>
              <p:cNvCxnSpPr>
                <a:endCxn id="191" idx="5"/>
              </p:cNvCxnSpPr>
              <p:nvPr/>
            </p:nvCxnSpPr>
            <p:spPr>
              <a:xfrm rot="5400000">
                <a:off x="3886200" y="2720882"/>
                <a:ext cx="2720882" cy="22318"/>
              </a:xfrm>
              <a:prstGeom prst="line">
                <a:avLst/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</p:cxnSp>
          <p:cxnSp>
            <p:nvCxnSpPr>
              <p:cNvPr id="279" name="Straight Connector 278"/>
              <p:cNvCxnSpPr/>
              <p:nvPr/>
            </p:nvCxnSpPr>
            <p:spPr>
              <a:xfrm rot="5400000">
                <a:off x="4953000" y="2895600"/>
                <a:ext cx="24384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C32D2E"/>
                </a:solidFill>
                <a:prstDash val="solid"/>
              </a:ln>
              <a:effectLst/>
            </p:spPr>
          </p:cxnSp>
        </p:grpSp>
        <p:grpSp>
          <p:nvGrpSpPr>
            <p:cNvPr id="145" name="Group 126"/>
            <p:cNvGrpSpPr/>
            <p:nvPr/>
          </p:nvGrpSpPr>
          <p:grpSpPr>
            <a:xfrm>
              <a:off x="2667000" y="3276600"/>
              <a:ext cx="3505200" cy="1714500"/>
              <a:chOff x="2667000" y="3276600"/>
              <a:chExt cx="3505200" cy="1714500"/>
            </a:xfrm>
          </p:grpSpPr>
          <p:sp>
            <p:nvSpPr>
              <p:cNvPr id="265" name="Arc 264"/>
              <p:cNvSpPr/>
              <p:nvPr/>
            </p:nvSpPr>
            <p:spPr>
              <a:xfrm rot="16200000">
                <a:off x="2686050" y="3257550"/>
                <a:ext cx="1714500" cy="1752600"/>
              </a:xfrm>
              <a:prstGeom prst="arc">
                <a:avLst>
                  <a:gd name="adj1" fmla="val 16501448"/>
                  <a:gd name="adj2" fmla="val 5143135"/>
                </a:avLst>
              </a:prstGeom>
              <a:noFill/>
              <a:ln w="127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6" name="Arc 265"/>
              <p:cNvSpPr/>
              <p:nvPr/>
            </p:nvSpPr>
            <p:spPr>
              <a:xfrm rot="16200000">
                <a:off x="4476750" y="3295650"/>
                <a:ext cx="1714500" cy="1676400"/>
              </a:xfrm>
              <a:prstGeom prst="arc">
                <a:avLst>
                  <a:gd name="adj1" fmla="val 16504780"/>
                  <a:gd name="adj2" fmla="val 5088398"/>
                </a:avLst>
              </a:prstGeom>
              <a:noFill/>
              <a:ln w="127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6" name="Group 102"/>
            <p:cNvGrpSpPr/>
            <p:nvPr/>
          </p:nvGrpSpPr>
          <p:grpSpPr>
            <a:xfrm>
              <a:off x="2514600" y="3352800"/>
              <a:ext cx="1478604" cy="706876"/>
              <a:chOff x="2743200" y="5236724"/>
              <a:chExt cx="1478604" cy="706876"/>
            </a:xfrm>
          </p:grpSpPr>
          <p:sp>
            <p:nvSpPr>
              <p:cNvPr id="254" name="Oval 253"/>
              <p:cNvSpPr/>
              <p:nvPr/>
            </p:nvSpPr>
            <p:spPr>
              <a:xfrm>
                <a:off x="41148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55" name="Oval 254"/>
              <p:cNvSpPr/>
              <p:nvPr/>
            </p:nvSpPr>
            <p:spPr>
              <a:xfrm>
                <a:off x="35052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3733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2819400" y="5389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3886200" y="5236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32766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60" name="Oval 259"/>
              <p:cNvSpPr/>
              <p:nvPr/>
            </p:nvSpPr>
            <p:spPr>
              <a:xfrm>
                <a:off x="27432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61" name="Oval 260"/>
              <p:cNvSpPr/>
              <p:nvPr/>
            </p:nvSpPr>
            <p:spPr>
              <a:xfrm>
                <a:off x="3810000" y="5465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62" name="Oval 261"/>
              <p:cNvSpPr/>
              <p:nvPr/>
            </p:nvSpPr>
            <p:spPr>
              <a:xfrm>
                <a:off x="3276600" y="5312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63" name="Oval 262"/>
              <p:cNvSpPr/>
              <p:nvPr/>
            </p:nvSpPr>
            <p:spPr>
              <a:xfrm>
                <a:off x="4114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64" name="Oval 263"/>
              <p:cNvSpPr/>
              <p:nvPr/>
            </p:nvSpPr>
            <p:spPr>
              <a:xfrm>
                <a:off x="2971800" y="5846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grpSp>
          <p:nvGrpSpPr>
            <p:cNvPr id="147" name="Group 98"/>
            <p:cNvGrpSpPr/>
            <p:nvPr/>
          </p:nvGrpSpPr>
          <p:grpSpPr>
            <a:xfrm flipH="1">
              <a:off x="3048000" y="2590800"/>
              <a:ext cx="2697804" cy="364788"/>
              <a:chOff x="3398196" y="4969212"/>
              <a:chExt cx="2697804" cy="364788"/>
            </a:xfrm>
          </p:grpSpPr>
          <p:sp>
            <p:nvSpPr>
              <p:cNvPr id="248" name="Oval 247"/>
              <p:cNvSpPr/>
              <p:nvPr/>
            </p:nvSpPr>
            <p:spPr>
              <a:xfrm>
                <a:off x="4083996" y="5160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9" name="Oval 248"/>
              <p:cNvSpPr/>
              <p:nvPr/>
            </p:nvSpPr>
            <p:spPr>
              <a:xfrm>
                <a:off x="3398196" y="4978940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5760396" y="5236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5226996" y="5084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4541196" y="5008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5988996" y="4969212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grpSp>
          <p:nvGrpSpPr>
            <p:cNvPr id="148" name="Group 64"/>
            <p:cNvGrpSpPr/>
            <p:nvPr/>
          </p:nvGrpSpPr>
          <p:grpSpPr>
            <a:xfrm flipH="1">
              <a:off x="4419600" y="3179324"/>
              <a:ext cx="1402404" cy="935476"/>
              <a:chOff x="4419600" y="3179324"/>
              <a:chExt cx="1402404" cy="935476"/>
            </a:xfrm>
          </p:grpSpPr>
          <p:sp>
            <p:nvSpPr>
              <p:cNvPr id="238" name="Oval 237"/>
              <p:cNvSpPr/>
              <p:nvPr/>
            </p:nvSpPr>
            <p:spPr>
              <a:xfrm flipH="1">
                <a:off x="5410200" y="3484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39" name="Oval 238"/>
              <p:cNvSpPr/>
              <p:nvPr/>
            </p:nvSpPr>
            <p:spPr>
              <a:xfrm flipH="1">
                <a:off x="46482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40" name="Oval 239"/>
              <p:cNvSpPr/>
              <p:nvPr/>
            </p:nvSpPr>
            <p:spPr>
              <a:xfrm flipH="1">
                <a:off x="5715000" y="3636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41" name="Oval 240"/>
              <p:cNvSpPr/>
              <p:nvPr/>
            </p:nvSpPr>
            <p:spPr>
              <a:xfrm flipH="1">
                <a:off x="4953000" y="3712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42" name="Oval 241"/>
              <p:cNvSpPr/>
              <p:nvPr/>
            </p:nvSpPr>
            <p:spPr>
              <a:xfrm flipH="1">
                <a:off x="44196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43" name="Oval 242"/>
              <p:cNvSpPr/>
              <p:nvPr/>
            </p:nvSpPr>
            <p:spPr>
              <a:xfrm flipH="1">
                <a:off x="4495800" y="3179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44" name="Oval 243"/>
              <p:cNvSpPr/>
              <p:nvPr/>
            </p:nvSpPr>
            <p:spPr>
              <a:xfrm flipH="1">
                <a:off x="5029200" y="3331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45" name="Oval 244"/>
              <p:cNvSpPr/>
              <p:nvPr/>
            </p:nvSpPr>
            <p:spPr>
              <a:xfrm flipH="1">
                <a:off x="5410200" y="3788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46" name="Oval 245"/>
              <p:cNvSpPr/>
              <p:nvPr/>
            </p:nvSpPr>
            <p:spPr>
              <a:xfrm flipH="1">
                <a:off x="4800600" y="4017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47" name="Oval 246"/>
              <p:cNvSpPr/>
              <p:nvPr/>
            </p:nvSpPr>
            <p:spPr>
              <a:xfrm flipH="1">
                <a:off x="5334000" y="3941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sp>
          <p:nvSpPr>
            <p:cNvPr id="149" name="Rectangle 3"/>
            <p:cNvSpPr/>
            <p:nvPr/>
          </p:nvSpPr>
          <p:spPr>
            <a:xfrm>
              <a:off x="2438400" y="4114800"/>
              <a:ext cx="3962400" cy="457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Rectangle 6"/>
            <p:cNvSpPr/>
            <p:nvPr/>
          </p:nvSpPr>
          <p:spPr>
            <a:xfrm>
              <a:off x="2362200" y="1600200"/>
              <a:ext cx="457200" cy="76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Oval 7"/>
            <p:cNvSpPr/>
            <p:nvPr/>
          </p:nvSpPr>
          <p:spPr>
            <a:xfrm>
              <a:off x="2895600" y="2971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3200400" y="2590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5334000" y="2971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4495800" y="2667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4038600" y="2286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3810000" y="2743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3962400" y="3581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3352800" y="3581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4648200" y="3657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5715000" y="3429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4953000" y="3352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" name="Oval 161"/>
            <p:cNvSpPr/>
            <p:nvPr/>
          </p:nvSpPr>
          <p:spPr>
            <a:xfrm>
              <a:off x="3352800" y="2971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>
              <a:off x="3886200" y="1828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" name="Oval 163"/>
            <p:cNvSpPr/>
            <p:nvPr/>
          </p:nvSpPr>
          <p:spPr>
            <a:xfrm>
              <a:off x="3200400" y="1647216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5" name="Oval 164"/>
            <p:cNvSpPr/>
            <p:nvPr/>
          </p:nvSpPr>
          <p:spPr>
            <a:xfrm>
              <a:off x="4648200" y="2133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>
            <a:xfrm>
              <a:off x="5562600" y="1905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5334000" y="2438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2743200" y="2133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" name="Oval 168"/>
            <p:cNvSpPr/>
            <p:nvPr/>
          </p:nvSpPr>
          <p:spPr>
            <a:xfrm>
              <a:off x="5029200" y="1752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>
            <a:xfrm>
              <a:off x="5943600" y="2438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>
            <a:xfrm>
              <a:off x="3581400" y="3810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4267200" y="3276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" name="Oval 172"/>
            <p:cNvSpPr/>
            <p:nvPr/>
          </p:nvSpPr>
          <p:spPr>
            <a:xfrm>
              <a:off x="2667000" y="3429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" name="Oval 173"/>
            <p:cNvSpPr/>
            <p:nvPr/>
          </p:nvSpPr>
          <p:spPr>
            <a:xfrm>
              <a:off x="6019800" y="3581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" name="Oval 174"/>
            <p:cNvSpPr/>
            <p:nvPr/>
          </p:nvSpPr>
          <p:spPr>
            <a:xfrm>
              <a:off x="3733800" y="3276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6" name="Oval 175"/>
            <p:cNvSpPr/>
            <p:nvPr/>
          </p:nvSpPr>
          <p:spPr>
            <a:xfrm>
              <a:off x="5257800" y="3657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7" name="Oval 176"/>
            <p:cNvSpPr/>
            <p:nvPr/>
          </p:nvSpPr>
          <p:spPr>
            <a:xfrm>
              <a:off x="4724400" y="3352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8" name="Oval 177"/>
            <p:cNvSpPr/>
            <p:nvPr/>
          </p:nvSpPr>
          <p:spPr>
            <a:xfrm>
              <a:off x="3124200" y="3733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9" name="Oval 178"/>
            <p:cNvSpPr/>
            <p:nvPr/>
          </p:nvSpPr>
          <p:spPr>
            <a:xfrm>
              <a:off x="2590800" y="3733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0" name="Oval 179"/>
            <p:cNvSpPr/>
            <p:nvPr/>
          </p:nvSpPr>
          <p:spPr>
            <a:xfrm>
              <a:off x="4419600" y="3733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1" name="Oval 180"/>
            <p:cNvSpPr/>
            <p:nvPr/>
          </p:nvSpPr>
          <p:spPr>
            <a:xfrm>
              <a:off x="3657600" y="3505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2" name="Oval 181"/>
            <p:cNvSpPr/>
            <p:nvPr/>
          </p:nvSpPr>
          <p:spPr>
            <a:xfrm>
              <a:off x="3124200" y="3352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3" name="Oval 182"/>
            <p:cNvSpPr/>
            <p:nvPr/>
          </p:nvSpPr>
          <p:spPr>
            <a:xfrm>
              <a:off x="4800600" y="3124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4" name="Oval 183"/>
            <p:cNvSpPr/>
            <p:nvPr/>
          </p:nvSpPr>
          <p:spPr>
            <a:xfrm>
              <a:off x="5334000" y="3276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5" name="Oval 184"/>
            <p:cNvSpPr/>
            <p:nvPr/>
          </p:nvSpPr>
          <p:spPr>
            <a:xfrm>
              <a:off x="3962400" y="3810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6" name="Oval 185"/>
            <p:cNvSpPr/>
            <p:nvPr/>
          </p:nvSpPr>
          <p:spPr>
            <a:xfrm>
              <a:off x="5715000" y="3733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7" name="Oval 186"/>
            <p:cNvSpPr/>
            <p:nvPr/>
          </p:nvSpPr>
          <p:spPr>
            <a:xfrm>
              <a:off x="4343400" y="1676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8" name="Oval 187"/>
            <p:cNvSpPr/>
            <p:nvPr/>
          </p:nvSpPr>
          <p:spPr>
            <a:xfrm>
              <a:off x="5791200" y="1637488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>
              <a:off x="4267200" y="3962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0" name="Oval 189"/>
            <p:cNvSpPr/>
            <p:nvPr/>
          </p:nvSpPr>
          <p:spPr>
            <a:xfrm>
              <a:off x="3276600" y="4019144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>
            <a:xfrm>
              <a:off x="5105400" y="39624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2" name="Oval 191"/>
            <p:cNvSpPr/>
            <p:nvPr/>
          </p:nvSpPr>
          <p:spPr>
            <a:xfrm>
              <a:off x="5638800" y="3886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3" name="Oval 192"/>
            <p:cNvSpPr/>
            <p:nvPr/>
          </p:nvSpPr>
          <p:spPr>
            <a:xfrm>
              <a:off x="2819400" y="3886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4" name="Oval 193"/>
            <p:cNvSpPr/>
            <p:nvPr/>
          </p:nvSpPr>
          <p:spPr>
            <a:xfrm>
              <a:off x="4953000" y="27432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95" name="Group 75"/>
            <p:cNvGrpSpPr/>
            <p:nvPr/>
          </p:nvGrpSpPr>
          <p:grpSpPr>
            <a:xfrm>
              <a:off x="3429000" y="3124200"/>
              <a:ext cx="1402404" cy="935476"/>
              <a:chOff x="4419600" y="3179324"/>
              <a:chExt cx="1402404" cy="935476"/>
            </a:xfrm>
          </p:grpSpPr>
          <p:sp>
            <p:nvSpPr>
              <p:cNvPr id="228" name="Oval 227"/>
              <p:cNvSpPr/>
              <p:nvPr/>
            </p:nvSpPr>
            <p:spPr>
              <a:xfrm flipH="1">
                <a:off x="5410200" y="3484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9" name="Oval 228"/>
              <p:cNvSpPr/>
              <p:nvPr/>
            </p:nvSpPr>
            <p:spPr>
              <a:xfrm flipH="1">
                <a:off x="46482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30" name="Oval 229"/>
              <p:cNvSpPr/>
              <p:nvPr/>
            </p:nvSpPr>
            <p:spPr>
              <a:xfrm flipH="1">
                <a:off x="5715000" y="3636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31" name="Oval 230"/>
              <p:cNvSpPr/>
              <p:nvPr/>
            </p:nvSpPr>
            <p:spPr>
              <a:xfrm flipH="1">
                <a:off x="4953000" y="3712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32" name="Oval 231"/>
              <p:cNvSpPr/>
              <p:nvPr/>
            </p:nvSpPr>
            <p:spPr>
              <a:xfrm flipH="1">
                <a:off x="4419600" y="3407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33" name="Oval 232"/>
              <p:cNvSpPr/>
              <p:nvPr/>
            </p:nvSpPr>
            <p:spPr>
              <a:xfrm flipH="1">
                <a:off x="4495800" y="3179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34" name="Oval 233"/>
              <p:cNvSpPr/>
              <p:nvPr/>
            </p:nvSpPr>
            <p:spPr>
              <a:xfrm flipH="1">
                <a:off x="5029200" y="3331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35" name="Oval 234"/>
              <p:cNvSpPr/>
              <p:nvPr/>
            </p:nvSpPr>
            <p:spPr>
              <a:xfrm flipH="1">
                <a:off x="5410200" y="3788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36" name="Oval 235"/>
              <p:cNvSpPr/>
              <p:nvPr/>
            </p:nvSpPr>
            <p:spPr>
              <a:xfrm flipH="1">
                <a:off x="4800600" y="4017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37" name="Oval 236"/>
              <p:cNvSpPr/>
              <p:nvPr/>
            </p:nvSpPr>
            <p:spPr>
              <a:xfrm flipH="1">
                <a:off x="5334000" y="3941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sp>
          <p:nvSpPr>
            <p:cNvPr id="196" name="Oval 195"/>
            <p:cNvSpPr/>
            <p:nvPr/>
          </p:nvSpPr>
          <p:spPr>
            <a:xfrm>
              <a:off x="3733800" y="2324912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3048000" y="2143328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198" name="Oval 197"/>
            <p:cNvSpPr/>
            <p:nvPr/>
          </p:nvSpPr>
          <p:spPr>
            <a:xfrm>
              <a:off x="5410200" y="2401112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199" name="Oval 198"/>
            <p:cNvSpPr/>
            <p:nvPr/>
          </p:nvSpPr>
          <p:spPr>
            <a:xfrm>
              <a:off x="4876800" y="2248712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200" name="Oval 199"/>
            <p:cNvSpPr/>
            <p:nvPr/>
          </p:nvSpPr>
          <p:spPr>
            <a:xfrm>
              <a:off x="4191000" y="2172512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201" name="Oval 200"/>
            <p:cNvSpPr/>
            <p:nvPr/>
          </p:nvSpPr>
          <p:spPr>
            <a:xfrm>
              <a:off x="5638800" y="2133600"/>
              <a:ext cx="107004" cy="97276"/>
            </a:xfrm>
            <a:prstGeom prst="ellipse">
              <a:avLst/>
            </a:prstGeom>
            <a:solidFill>
              <a:srgbClr val="3891A7">
                <a:lumMod val="20000"/>
                <a:lumOff val="80000"/>
              </a:srgbClr>
            </a:solidFill>
            <a:ln w="12700" cap="flat" cmpd="sng" algn="ctr">
              <a:solidFill>
                <a:srgbClr val="3891A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</a:t>
              </a:r>
            </a:p>
          </p:txBody>
        </p:sp>
        <p:grpSp>
          <p:nvGrpSpPr>
            <p:cNvPr id="202" name="Group 114"/>
            <p:cNvGrpSpPr/>
            <p:nvPr/>
          </p:nvGrpSpPr>
          <p:grpSpPr>
            <a:xfrm>
              <a:off x="2895600" y="3429000"/>
              <a:ext cx="1478604" cy="706876"/>
              <a:chOff x="2743200" y="5236724"/>
              <a:chExt cx="1478604" cy="706876"/>
            </a:xfrm>
          </p:grpSpPr>
          <p:sp>
            <p:nvSpPr>
              <p:cNvPr id="217" name="Oval 216"/>
              <p:cNvSpPr/>
              <p:nvPr/>
            </p:nvSpPr>
            <p:spPr>
              <a:xfrm>
                <a:off x="41148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8" name="Oval 217"/>
              <p:cNvSpPr/>
              <p:nvPr/>
            </p:nvSpPr>
            <p:spPr>
              <a:xfrm>
                <a:off x="3505200" y="55415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3733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2819400" y="5389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3886200" y="52367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32766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2743200" y="5693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3810000" y="5465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3276600" y="53129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6" name="Oval 225"/>
              <p:cNvSpPr/>
              <p:nvPr/>
            </p:nvSpPr>
            <p:spPr>
              <a:xfrm>
                <a:off x="4114800" y="57701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27" name="Oval 226"/>
              <p:cNvSpPr/>
              <p:nvPr/>
            </p:nvSpPr>
            <p:spPr>
              <a:xfrm>
                <a:off x="2971800" y="5846324"/>
                <a:ext cx="107004" cy="97276"/>
              </a:xfrm>
              <a:prstGeom prst="ellipse">
                <a:avLst/>
              </a:prstGeom>
              <a:solidFill>
                <a:srgbClr val="3891A7">
                  <a:lumMod val="20000"/>
                  <a:lumOff val="80000"/>
                </a:srgbClr>
              </a:solidFill>
              <a:ln w="12700" cap="flat" cmpd="sng" algn="ctr">
                <a:solidFill>
                  <a:srgbClr val="3891A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</a:p>
            </p:txBody>
          </p:sp>
        </p:grpSp>
        <p:sp>
          <p:nvSpPr>
            <p:cNvPr id="203" name="Freeform 202"/>
            <p:cNvSpPr/>
            <p:nvPr/>
          </p:nvSpPr>
          <p:spPr>
            <a:xfrm>
              <a:off x="2352675" y="1133475"/>
              <a:ext cx="3981450" cy="447675"/>
            </a:xfrm>
            <a:custGeom>
              <a:avLst/>
              <a:gdLst>
                <a:gd name="connsiteX0" fmla="*/ 9525 w 3981450"/>
                <a:gd name="connsiteY0" fmla="*/ 0 h 447675"/>
                <a:gd name="connsiteX1" fmla="*/ 0 w 3981450"/>
                <a:gd name="connsiteY1" fmla="*/ 447675 h 447675"/>
                <a:gd name="connsiteX2" fmla="*/ 381000 w 3981450"/>
                <a:gd name="connsiteY2" fmla="*/ 447675 h 447675"/>
                <a:gd name="connsiteX3" fmla="*/ 381000 w 3981450"/>
                <a:gd name="connsiteY3" fmla="*/ 190500 h 447675"/>
                <a:gd name="connsiteX4" fmla="*/ 1543050 w 3981450"/>
                <a:gd name="connsiteY4" fmla="*/ 190500 h 447675"/>
                <a:gd name="connsiteX5" fmla="*/ 1552575 w 3981450"/>
                <a:gd name="connsiteY5" fmla="*/ 447675 h 447675"/>
                <a:gd name="connsiteX6" fmla="*/ 2124075 w 3981450"/>
                <a:gd name="connsiteY6" fmla="*/ 447675 h 447675"/>
                <a:gd name="connsiteX7" fmla="*/ 2124075 w 3981450"/>
                <a:gd name="connsiteY7" fmla="*/ 180975 h 447675"/>
                <a:gd name="connsiteX8" fmla="*/ 3629025 w 3981450"/>
                <a:gd name="connsiteY8" fmla="*/ 180975 h 447675"/>
                <a:gd name="connsiteX9" fmla="*/ 3638550 w 3981450"/>
                <a:gd name="connsiteY9" fmla="*/ 447675 h 447675"/>
                <a:gd name="connsiteX10" fmla="*/ 3981450 w 3981450"/>
                <a:gd name="connsiteY10" fmla="*/ 447675 h 447675"/>
                <a:gd name="connsiteX11" fmla="*/ 3981450 w 3981450"/>
                <a:gd name="connsiteY11" fmla="*/ 0 h 447675"/>
                <a:gd name="connsiteX12" fmla="*/ 9525 w 3981450"/>
                <a:gd name="connsiteY12" fmla="*/ 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81450" h="447675">
                  <a:moveTo>
                    <a:pt x="9525" y="0"/>
                  </a:moveTo>
                  <a:lnTo>
                    <a:pt x="0" y="447675"/>
                  </a:lnTo>
                  <a:lnTo>
                    <a:pt x="381000" y="447675"/>
                  </a:lnTo>
                  <a:lnTo>
                    <a:pt x="381000" y="190500"/>
                  </a:lnTo>
                  <a:lnTo>
                    <a:pt x="1543050" y="190500"/>
                  </a:lnTo>
                  <a:lnTo>
                    <a:pt x="1552575" y="447675"/>
                  </a:lnTo>
                  <a:lnTo>
                    <a:pt x="2124075" y="447675"/>
                  </a:lnTo>
                  <a:lnTo>
                    <a:pt x="2124075" y="180975"/>
                  </a:lnTo>
                  <a:lnTo>
                    <a:pt x="3629025" y="180975"/>
                  </a:lnTo>
                  <a:lnTo>
                    <a:pt x="3638550" y="447675"/>
                  </a:lnTo>
                  <a:lnTo>
                    <a:pt x="3981450" y="447675"/>
                  </a:lnTo>
                  <a:lnTo>
                    <a:pt x="3981450" y="0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475A8D"/>
            </a:solidFill>
            <a:ln w="25400" cap="flat" cmpd="sng" algn="ctr">
              <a:solidFill>
                <a:srgbClr val="475A8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3886200" y="1600200"/>
              <a:ext cx="609600" cy="76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5943600" y="1600200"/>
              <a:ext cx="381000" cy="76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4495800" y="1295400"/>
              <a:ext cx="1447800" cy="76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2743200" y="1295400"/>
              <a:ext cx="1143000" cy="76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8" name="Rectangle 207"/>
            <p:cNvSpPr/>
            <p:nvPr/>
          </p:nvSpPr>
          <p:spPr>
            <a:xfrm rot="5400000">
              <a:off x="2590800" y="1447800"/>
              <a:ext cx="381000" cy="76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9" name="Rectangle 208"/>
            <p:cNvSpPr/>
            <p:nvPr/>
          </p:nvSpPr>
          <p:spPr>
            <a:xfrm rot="5400000">
              <a:off x="3657600" y="1447800"/>
              <a:ext cx="381000" cy="76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 rot="5400000">
              <a:off x="4343400" y="1447800"/>
              <a:ext cx="381000" cy="76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 rot="5400000">
              <a:off x="5743575" y="1447800"/>
              <a:ext cx="381000" cy="76200"/>
            </a:xfrm>
            <a:prstGeom prst="rect">
              <a:avLst/>
            </a:prstGeom>
            <a:solidFill>
              <a:srgbClr val="FEB80A"/>
            </a:solidFill>
            <a:ln w="254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2" name="Oval 211"/>
            <p:cNvSpPr/>
            <p:nvPr/>
          </p:nvSpPr>
          <p:spPr>
            <a:xfrm>
              <a:off x="3705225" y="1524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3" name="Oval 212"/>
            <p:cNvSpPr/>
            <p:nvPr/>
          </p:nvSpPr>
          <p:spPr>
            <a:xfrm>
              <a:off x="5410200" y="13716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2809875" y="1362075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5" name="Oval 214"/>
            <p:cNvSpPr/>
            <p:nvPr/>
          </p:nvSpPr>
          <p:spPr>
            <a:xfrm>
              <a:off x="4876800" y="15240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6" name="Oval 215"/>
            <p:cNvSpPr/>
            <p:nvPr/>
          </p:nvSpPr>
          <p:spPr>
            <a:xfrm>
              <a:off x="4800600" y="1828800"/>
              <a:ext cx="152400" cy="152400"/>
            </a:xfrm>
            <a:prstGeom prst="ellipse">
              <a:avLst/>
            </a:prstGeom>
            <a:solidFill>
              <a:srgbClr val="FEB80A">
                <a:lumMod val="40000"/>
                <a:lumOff val="60000"/>
              </a:srgbClr>
            </a:solidFill>
            <a:ln w="12700" cap="flat" cmpd="sng" algn="ctr">
              <a:solidFill>
                <a:srgbClr val="FEB80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3" name="Slide Number Placeholder 28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6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HiPIMS: </a:t>
            </a:r>
            <a:r>
              <a:rPr lang="en-US" dirty="0" smtClean="0"/>
              <a:t>Ionization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0731"/>
            <a:ext cx="8401050" cy="5393806"/>
          </a:xfrm>
        </p:spPr>
        <p:txBody>
          <a:bodyPr/>
          <a:lstStyle/>
          <a:p>
            <a:r>
              <a:rPr lang="en-US" dirty="0" smtClean="0"/>
              <a:t>High ionization percentage</a:t>
            </a:r>
          </a:p>
          <a:p>
            <a:r>
              <a:rPr lang="en-US" dirty="0" smtClean="0"/>
              <a:t>Typical values: &gt; 90 % ionization of Ti, for Nb ~ 60 %. Nb and Ti have comparable ionization energies (6.88 </a:t>
            </a:r>
            <a:r>
              <a:rPr lang="en-US" dirty="0" err="1" smtClean="0"/>
              <a:t>eV</a:t>
            </a:r>
            <a:r>
              <a:rPr lang="en-US" dirty="0" smtClean="0"/>
              <a:t> and 6.83 </a:t>
            </a:r>
            <a:r>
              <a:rPr lang="en-US" dirty="0" err="1" smtClean="0"/>
              <a:t>eV</a:t>
            </a:r>
            <a:r>
              <a:rPr lang="en-US" dirty="0" smtClean="0"/>
              <a:t>).</a:t>
            </a:r>
          </a:p>
          <a:p>
            <a:r>
              <a:rPr lang="en-US" dirty="0" smtClean="0"/>
              <a:t>Ionized target atoms can return to the target and cause self sputtering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5972175" y="3162299"/>
            <a:ext cx="2990851" cy="2895601"/>
            <a:chOff x="2795588" y="2754873"/>
            <a:chExt cx="3271837" cy="3015848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795588" y="2754873"/>
              <a:ext cx="3271837" cy="2912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2800350" y="5524500"/>
              <a:ext cx="326707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Calibri" pitchFamily="34" charset="0"/>
                </a:rPr>
                <a:t>Courtesy: A. Anders, LNL</a:t>
              </a:r>
              <a:endParaRPr lang="en-US" sz="1000" dirty="0">
                <a:latin typeface="Calibri" pitchFamily="34" charset="0"/>
              </a:endParaRPr>
            </a:p>
          </p:txBody>
        </p: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3824" y="3152774"/>
            <a:ext cx="2847975" cy="307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3105150" y="3157128"/>
            <a:ext cx="2666999" cy="3067162"/>
            <a:chOff x="3105150" y="3157128"/>
            <a:chExt cx="2666999" cy="3067162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105150" y="3157128"/>
              <a:ext cx="2666999" cy="3031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3105150" y="5762625"/>
              <a:ext cx="266699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</a:rPr>
                <a:t>Optical emission spectra of </a:t>
              </a:r>
              <a:r>
                <a:rPr lang="en-US" sz="1200" dirty="0" err="1" smtClean="0">
                  <a:latin typeface="Calibri" pitchFamily="34" charset="0"/>
                </a:rPr>
                <a:t>dcMS</a:t>
              </a:r>
              <a:r>
                <a:rPr lang="en-US" sz="1200" dirty="0" smtClean="0">
                  <a:latin typeface="Calibri" pitchFamily="34" charset="0"/>
                </a:rPr>
                <a:t> and HiPIMS discharge</a:t>
              </a:r>
              <a:endParaRPr lang="en-US" sz="1200" dirty="0">
                <a:latin typeface="Calibri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572000" y="6211669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200" dirty="0" smtClean="0">
                <a:latin typeface="Calibri" pitchFamily="34" charset="0"/>
              </a:rPr>
              <a:t>A. Anders, AVS 56th International Symposium 2009, </a:t>
            </a:r>
            <a:r>
              <a:rPr lang="fr-FR" sz="1200" dirty="0" smtClean="0">
                <a:latin typeface="Calibri" pitchFamily="34" charset="0"/>
              </a:rPr>
              <a:t>SE2-MoM8</a:t>
            </a:r>
          </a:p>
          <a:p>
            <a:pPr algn="r"/>
            <a:r>
              <a:rPr lang="fr-FR" sz="1200" dirty="0" smtClean="0">
                <a:latin typeface="Calibri" pitchFamily="34" charset="0"/>
              </a:rPr>
              <a:t>K</a:t>
            </a:r>
            <a:r>
              <a:rPr lang="fr-FR" sz="1200" dirty="0" smtClean="0">
                <a:latin typeface="Calibri" pitchFamily="34" charset="0"/>
              </a:rPr>
              <a:t>. </a:t>
            </a:r>
            <a:r>
              <a:rPr lang="fr-FR" sz="1200" dirty="0" err="1" smtClean="0">
                <a:latin typeface="Calibri" pitchFamily="34" charset="0"/>
              </a:rPr>
              <a:t>Burcalova</a:t>
            </a:r>
            <a:r>
              <a:rPr lang="fr-FR" sz="1200" dirty="0" smtClean="0">
                <a:latin typeface="Calibri" pitchFamily="34" charset="0"/>
              </a:rPr>
              <a:t> et al., J. Phys. D: </a:t>
            </a:r>
            <a:r>
              <a:rPr lang="fr-FR" sz="1200" dirty="0" err="1" smtClean="0">
                <a:latin typeface="Calibri" pitchFamily="34" charset="0"/>
              </a:rPr>
              <a:t>Appl</a:t>
            </a:r>
            <a:r>
              <a:rPr lang="fr-FR" sz="1200" dirty="0" smtClean="0">
                <a:latin typeface="Calibri" pitchFamily="34" charset="0"/>
              </a:rPr>
              <a:t>. Phys. 41 (2008) </a:t>
            </a:r>
            <a:r>
              <a:rPr lang="fr-FR" sz="1200" dirty="0" smtClean="0">
                <a:latin typeface="Calibri" pitchFamily="34" charset="0"/>
              </a:rPr>
              <a:t>115306</a:t>
            </a:r>
          </a:p>
          <a:p>
            <a:pPr algn="r"/>
            <a:r>
              <a:rPr lang="da-DK" sz="1200" dirty="0" smtClean="0">
                <a:latin typeface="Calibri" pitchFamily="34" charset="0"/>
              </a:rPr>
              <a:t>U. Helmersson et al., Thin Solid Films 513 (2006) </a:t>
            </a:r>
            <a:r>
              <a:rPr lang="da-DK" sz="1200" dirty="0" smtClean="0">
                <a:latin typeface="Calibri" pitchFamily="34" charset="0"/>
              </a:rPr>
              <a:t>1-24</a:t>
            </a:r>
            <a:endParaRPr lang="en-US" sz="1200" dirty="0" smtClean="0">
              <a:latin typeface="Calibri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7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180974" y="1225796"/>
            <a:ext cx="3181351" cy="457200"/>
          </a:xfrm>
        </p:spPr>
        <p:txBody>
          <a:bodyPr/>
          <a:lstStyle/>
          <a:p>
            <a:r>
              <a:rPr lang="en-US" dirty="0" err="1" smtClean="0"/>
              <a:t>dcMS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3"/>
          </p:nvPr>
        </p:nvSpPr>
        <p:spPr>
          <a:xfrm>
            <a:off x="6677024" y="1225796"/>
            <a:ext cx="2028827" cy="457200"/>
          </a:xfrm>
        </p:spPr>
        <p:txBody>
          <a:bodyPr/>
          <a:lstStyle/>
          <a:p>
            <a:r>
              <a:rPr lang="en-US" dirty="0" smtClean="0"/>
              <a:t>Comment</a:t>
            </a: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03934" y="0"/>
            <a:ext cx="8229600" cy="845599"/>
          </a:xfrm>
          <a:prstGeom prst="rect">
            <a:avLst/>
          </a:prstGeom>
        </p:spPr>
        <p:txBody>
          <a:bodyPr vert="horz" lIns="91429" tIns="45715" rIns="91429" bIns="45715" anchor="ctr">
            <a:normAutofit fontScale="77500" lnSpcReduction="20000"/>
          </a:bodyPr>
          <a:lstStyle/>
          <a:p>
            <a:pPr lvl="0" eaLnBrk="1" fontAlgn="auto" hangingPunct="1">
              <a:spcAft>
                <a:spcPts val="0"/>
              </a:spcAft>
            </a:pPr>
            <a:r>
              <a:rPr lang="en-US" sz="4200" dirty="0" smtClean="0">
                <a:solidFill>
                  <a:prstClr val="white">
                    <a:lumMod val="95000"/>
                  </a:prstClr>
                </a:solidFill>
                <a:latin typeface="Trebuchet MS"/>
                <a:ea typeface="+mj-ea"/>
                <a:cs typeface="+mj-cs"/>
              </a:rPr>
              <a:t>Enhanced properties of films with HiPIMS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Content Placeholder 2"/>
          <p:cNvSpPr>
            <a:spLocks noGrp="1"/>
          </p:cNvSpPr>
          <p:nvPr/>
        </p:nvSpPr>
        <p:spPr>
          <a:xfrm>
            <a:off x="381000" y="541597"/>
            <a:ext cx="8229600" cy="791903"/>
          </a:xfrm>
          <a:prstGeom prst="rect">
            <a:avLst/>
          </a:prstGeom>
        </p:spPr>
        <p:txBody>
          <a:bodyPr vert="horz" lIns="91429" tIns="45715" rIns="91429" bIns="45715">
            <a:normAutofit/>
          </a:bodyPr>
          <a:lstStyle>
            <a:lvl1pPr marL="365716" indent="-256001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658289" indent="-24685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23433" indent="-219429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Calibri" pitchFamily="34" charset="0"/>
                <a:ea typeface="+mn-ea"/>
                <a:cs typeface="+mn-cs"/>
              </a:defRPr>
            </a:lvl3pPr>
            <a:lvl4pPr marL="1179434" indent="-201144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accent1"/>
                </a:solidFill>
                <a:latin typeface="Calibri" pitchFamily="34" charset="0"/>
                <a:ea typeface="+mn-ea"/>
                <a:cs typeface="+mn-cs"/>
              </a:defRPr>
            </a:lvl4pPr>
            <a:lvl5pPr marL="1389721" indent="-182858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Calibri" pitchFamily="34" charset="0"/>
                <a:ea typeface="+mn-ea"/>
                <a:cs typeface="+mn-cs"/>
              </a:defRPr>
            </a:lvl5pPr>
            <a:lvl6pPr marL="1609151" indent="-182858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581" indent="-182858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724" indent="-182858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011" indent="-182858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auto">
              <a:spcAft>
                <a:spcPts val="0"/>
              </a:spcAft>
              <a:defRPr/>
            </a:pPr>
            <a:endParaRPr lang="en-US" dirty="0" smtClean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409951" y="1695450"/>
            <a:ext cx="3209924" cy="5162549"/>
          </a:xfrm>
          <a:prstGeom prst="rect">
            <a:avLst/>
          </a:prstGeom>
        </p:spPr>
        <p:txBody>
          <a:bodyPr vert="horz" lIns="91429" tIns="45715" rIns="91429" bIns="45715">
            <a:normAutofit/>
          </a:bodyPr>
          <a:lstStyle/>
          <a:p>
            <a:pPr marL="365716" marR="0" lvl="0" indent="-256001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0" name="Text Placeholder 10"/>
          <p:cNvSpPr txBox="1">
            <a:spLocks/>
          </p:cNvSpPr>
          <p:nvPr/>
        </p:nvSpPr>
        <p:spPr>
          <a:xfrm>
            <a:off x="3419475" y="1225796"/>
            <a:ext cx="3200400" cy="457200"/>
          </a:xfrm>
          <a:prstGeom prst="rect">
            <a:avLst/>
          </a:prstGeo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lIns="91429" tIns="45715" rIns="91429" bIns="45715" anchor="ctr">
            <a:noAutofit/>
          </a:bodyPr>
          <a:lstStyle/>
          <a:p>
            <a:pPr marL="4571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9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HiPIMS</a:t>
            </a:r>
            <a:endParaRPr kumimoji="0" lang="en-US" sz="1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9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15125" y="1819275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SEM image of a Ti-Si-C film</a:t>
            </a:r>
            <a:endParaRPr lang="en-US" sz="1800" dirty="0">
              <a:latin typeface="Calibri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screen"/>
          <a:srcRect t="16960" b="3084"/>
          <a:stretch>
            <a:fillRect/>
          </a:stretch>
        </p:blipFill>
        <p:spPr bwMode="auto">
          <a:xfrm>
            <a:off x="581025" y="1800225"/>
            <a:ext cx="18764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96100" y="4705350"/>
            <a:ext cx="14668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6715125" y="3990975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SEM image of a Ta film grown on Si.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8</a:t>
            </a:fld>
            <a:endParaRPr kumimoji="0"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52825" y="1905000"/>
            <a:ext cx="29908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5" name="Group 44"/>
          <p:cNvGrpSpPr/>
          <p:nvPr/>
        </p:nvGrpSpPr>
        <p:grpSpPr>
          <a:xfrm>
            <a:off x="666750" y="4219575"/>
            <a:ext cx="1657350" cy="2076450"/>
            <a:chOff x="666750" y="4219575"/>
            <a:chExt cx="1657350" cy="2076450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66750" y="4219575"/>
              <a:ext cx="1657350" cy="207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Rectangle 20"/>
            <p:cNvSpPr/>
            <p:nvPr/>
          </p:nvSpPr>
          <p:spPr>
            <a:xfrm>
              <a:off x="723900" y="4267200"/>
              <a:ext cx="152400" cy="23812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219575" y="4300538"/>
            <a:ext cx="1638300" cy="2028825"/>
            <a:chOff x="4219575" y="4300538"/>
            <a:chExt cx="1638300" cy="2028825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4219575" y="4300538"/>
              <a:ext cx="1638300" cy="2028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Rectangle 21"/>
            <p:cNvSpPr/>
            <p:nvPr/>
          </p:nvSpPr>
          <p:spPr>
            <a:xfrm>
              <a:off x="4238625" y="4314825"/>
              <a:ext cx="152400" cy="23812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Straight Connector 24"/>
          <p:cNvCxnSpPr/>
          <p:nvPr/>
        </p:nvCxnSpPr>
        <p:spPr>
          <a:xfrm rot="5400000">
            <a:off x="809624" y="4076702"/>
            <a:ext cx="5086353" cy="1905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-2371726" y="4076702"/>
            <a:ext cx="5086353" cy="1905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866775" y="4067176"/>
            <a:ext cx="5086353" cy="1905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4043366" y="4157661"/>
            <a:ext cx="5133974" cy="19055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4100517" y="4119562"/>
            <a:ext cx="5133974" cy="19058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6276980" y="4010025"/>
            <a:ext cx="4838698" cy="19057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71450" y="3924300"/>
            <a:ext cx="8524875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61925" y="6629400"/>
            <a:ext cx="853440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/>
          <p:cNvSpPr/>
          <p:nvPr/>
        </p:nvSpPr>
        <p:spPr>
          <a:xfrm>
            <a:off x="5857875" y="6396335"/>
            <a:ext cx="32861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200" dirty="0" smtClean="0">
                <a:latin typeface="Calibri" pitchFamily="34" charset="0"/>
              </a:rPr>
              <a:t>J. </a:t>
            </a:r>
            <a:r>
              <a:rPr lang="fr-FR" sz="1200" dirty="0" smtClean="0">
                <a:latin typeface="Calibri" pitchFamily="34" charset="0"/>
              </a:rPr>
              <a:t>Alami et </a:t>
            </a:r>
            <a:r>
              <a:rPr lang="fr-FR" sz="1200" dirty="0" smtClean="0">
                <a:latin typeface="Calibri" pitchFamily="34" charset="0"/>
              </a:rPr>
              <a:t>al., J. </a:t>
            </a:r>
            <a:r>
              <a:rPr lang="fr-FR" sz="1200" dirty="0" err="1" smtClean="0">
                <a:latin typeface="Calibri" pitchFamily="34" charset="0"/>
              </a:rPr>
              <a:t>Vac</a:t>
            </a:r>
            <a:r>
              <a:rPr lang="fr-FR" sz="1200" dirty="0" smtClean="0">
                <a:latin typeface="Calibri" pitchFamily="34" charset="0"/>
              </a:rPr>
              <a:t>. </a:t>
            </a:r>
            <a:r>
              <a:rPr lang="fr-FR" sz="1200" dirty="0" err="1" smtClean="0">
                <a:latin typeface="Calibri" pitchFamily="34" charset="0"/>
              </a:rPr>
              <a:t>Sci</a:t>
            </a:r>
            <a:r>
              <a:rPr lang="fr-FR" sz="1200" dirty="0" smtClean="0">
                <a:latin typeface="Calibri" pitchFamily="34" charset="0"/>
              </a:rPr>
              <a:t>. </a:t>
            </a:r>
            <a:r>
              <a:rPr lang="fr-FR" sz="1200" dirty="0" err="1" smtClean="0">
                <a:latin typeface="Calibri" pitchFamily="34" charset="0"/>
              </a:rPr>
              <a:t>Technol</a:t>
            </a:r>
            <a:r>
              <a:rPr lang="fr-FR" sz="1200" dirty="0" smtClean="0">
                <a:latin typeface="Calibri" pitchFamily="34" charset="0"/>
              </a:rPr>
              <a:t>. A 23 (2005) </a:t>
            </a:r>
            <a:r>
              <a:rPr lang="fr-FR" sz="1200" dirty="0" smtClean="0">
                <a:latin typeface="Calibri" pitchFamily="34" charset="0"/>
              </a:rPr>
              <a:t>278</a:t>
            </a:r>
          </a:p>
          <a:p>
            <a:pPr algn="r"/>
            <a:r>
              <a:rPr lang="fr-FR" sz="1200" dirty="0" smtClean="0">
                <a:latin typeface="Calibri" pitchFamily="34" charset="0"/>
              </a:rPr>
              <a:t>J. </a:t>
            </a:r>
            <a:r>
              <a:rPr lang="fr-FR" sz="1200" dirty="0" smtClean="0">
                <a:latin typeface="Calibri" pitchFamily="34" charset="0"/>
              </a:rPr>
              <a:t>Alami et </a:t>
            </a:r>
            <a:r>
              <a:rPr lang="fr-FR" sz="1200" dirty="0" smtClean="0">
                <a:latin typeface="Calibri" pitchFamily="34" charset="0"/>
              </a:rPr>
              <a:t>al., </a:t>
            </a:r>
            <a:r>
              <a:rPr lang="fr-FR" sz="1200" dirty="0" err="1" smtClean="0">
                <a:latin typeface="Calibri" pitchFamily="34" charset="0"/>
              </a:rPr>
              <a:t>Thin</a:t>
            </a:r>
            <a:r>
              <a:rPr lang="fr-FR" sz="1200" dirty="0" smtClean="0">
                <a:latin typeface="Calibri" pitchFamily="34" charset="0"/>
              </a:rPr>
              <a:t> </a:t>
            </a:r>
            <a:r>
              <a:rPr lang="fr-FR" sz="1200" dirty="0" err="1" smtClean="0">
                <a:latin typeface="Calibri" pitchFamily="34" charset="0"/>
              </a:rPr>
              <a:t>Solid</a:t>
            </a:r>
            <a:r>
              <a:rPr lang="fr-FR" sz="1200" dirty="0" smtClean="0">
                <a:latin typeface="Calibri" pitchFamily="34" charset="0"/>
              </a:rPr>
              <a:t> Films 515 (2006) </a:t>
            </a:r>
            <a:r>
              <a:rPr lang="fr-FR" sz="1200" dirty="0" smtClean="0">
                <a:latin typeface="Calibri" pitchFamily="34" charset="0"/>
              </a:rPr>
              <a:t>1731</a:t>
            </a:r>
            <a:endParaRPr lang="fr-FR" sz="12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applications of HiPIMS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0731"/>
            <a:ext cx="5943600" cy="5393806"/>
          </a:xfrm>
        </p:spPr>
        <p:txBody>
          <a:bodyPr/>
          <a:lstStyle/>
          <a:p>
            <a:r>
              <a:rPr lang="en-US" dirty="0" smtClean="0"/>
              <a:t>HiPIMS can be used on large cathodes (up to </a:t>
            </a:r>
            <a:r>
              <a:rPr lang="en-US" dirty="0" smtClean="0"/>
              <a:t>1 m </a:t>
            </a:r>
            <a:r>
              <a:rPr lang="en-US" dirty="0" smtClean="0"/>
              <a:t>length</a:t>
            </a:r>
            <a:r>
              <a:rPr lang="en-US" dirty="0" smtClean="0"/>
              <a:t>).</a:t>
            </a:r>
            <a:endParaRPr lang="en-US" dirty="0" smtClean="0"/>
          </a:p>
          <a:p>
            <a:r>
              <a:rPr lang="en-US" dirty="0" smtClean="0"/>
              <a:t>Semiconductor applications (trench filling</a:t>
            </a:r>
            <a:r>
              <a:rPr lang="en-US" dirty="0" smtClean="0"/>
              <a:t>).</a:t>
            </a:r>
            <a:endParaRPr lang="en-US" dirty="0" smtClean="0"/>
          </a:p>
          <a:p>
            <a:r>
              <a:rPr lang="en-US" dirty="0" smtClean="0"/>
              <a:t>Sputter etching and implantation of Cr and Nb for enhanced adhesion of hard coatings.</a:t>
            </a:r>
          </a:p>
          <a:p>
            <a:r>
              <a:rPr lang="en-US" dirty="0" smtClean="0"/>
              <a:t>Improved wear </a:t>
            </a:r>
            <a:r>
              <a:rPr lang="en-US" dirty="0" err="1" smtClean="0"/>
              <a:t>behaviour</a:t>
            </a:r>
            <a:r>
              <a:rPr lang="en-US" dirty="0" smtClean="0"/>
              <a:t> of HiPIMS coatings of e.g. </a:t>
            </a:r>
            <a:r>
              <a:rPr lang="en-US" dirty="0" err="1" smtClean="0"/>
              <a:t>CrN</a:t>
            </a:r>
            <a:r>
              <a:rPr lang="en-US" dirty="0" smtClean="0"/>
              <a:t> and Cr</a:t>
            </a:r>
            <a:r>
              <a:rPr lang="en-US" baseline="-25000" dirty="0" smtClean="0"/>
              <a:t>2</a:t>
            </a:r>
            <a:r>
              <a:rPr lang="en-US" dirty="0" smtClean="0"/>
              <a:t>N </a:t>
            </a:r>
            <a:r>
              <a:rPr lang="en-US" dirty="0" smtClean="0"/>
              <a:t>coatings.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763" y="4390395"/>
            <a:ext cx="3214687" cy="2177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75" y="1533525"/>
            <a:ext cx="25717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4914900" y="4010024"/>
            <a:ext cx="3499106" cy="2352675"/>
            <a:chOff x="5495925" y="4381499"/>
            <a:chExt cx="3499106" cy="235267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495925" y="4381499"/>
              <a:ext cx="3499106" cy="2352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5514975" y="6467475"/>
              <a:ext cx="3409950" cy="209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Calibri" pitchFamily="34" charset="0"/>
                </a:rPr>
                <a:t>Abrasive and sliding wear properties</a:t>
              </a:r>
              <a:endParaRPr lang="en-US" sz="1200" dirty="0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4572000" y="6600825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latin typeface="Calibri" pitchFamily="34" charset="0"/>
              </a:rPr>
              <a:t>W.-D. </a:t>
            </a:r>
            <a:r>
              <a:rPr lang="en-US" sz="1200" dirty="0" err="1" smtClean="0">
                <a:latin typeface="Calibri" pitchFamily="34" charset="0"/>
              </a:rPr>
              <a:t>Münz</a:t>
            </a:r>
            <a:r>
              <a:rPr lang="en-US" sz="1200" dirty="0" smtClean="0">
                <a:latin typeface="Calibri" pitchFamily="34" charset="0"/>
              </a:rPr>
              <a:t> et </a:t>
            </a:r>
            <a:r>
              <a:rPr lang="en-US" sz="1200" dirty="0" smtClean="0">
                <a:latin typeface="Calibri" pitchFamily="34" charset="0"/>
              </a:rPr>
              <a:t>al., J. of. Phys: Conf Series 100 (2008) 082001</a:t>
            </a:r>
          </a:p>
          <a:p>
            <a:pPr algn="r"/>
            <a:endParaRPr lang="en-US" sz="1200" dirty="0" smtClean="0">
              <a:latin typeface="Calibri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9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595959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211257122</TotalTime>
  <Pages>2</Pages>
  <Words>1268</Words>
  <Application>Microsoft Office PowerPoint</Application>
  <PresentationFormat>On-screen Show (4:3)</PresentationFormat>
  <Paragraphs>409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High Power Impulse Magnetron Sputtering / High Power Pulse Magnetron Sputtering (HiPIMS/HPPMS) </vt:lpstr>
      <vt:lpstr>Overview</vt:lpstr>
      <vt:lpstr>Introduction: Magnetron Sputtering</vt:lpstr>
      <vt:lpstr>HiPIMS: Physical processes</vt:lpstr>
      <vt:lpstr>HiPIMS: Physical processes</vt:lpstr>
      <vt:lpstr>HiPIMS: Physical processes</vt:lpstr>
      <vt:lpstr>HiPIMS: Ionization</vt:lpstr>
      <vt:lpstr>Slide 8</vt:lpstr>
      <vt:lpstr>Industrial applications of HiPIMS</vt:lpstr>
      <vt:lpstr>Benefits</vt:lpstr>
      <vt:lpstr>Drawbacks</vt:lpstr>
      <vt:lpstr>The power supply</vt:lpstr>
      <vt:lpstr>Outlook</vt:lpstr>
      <vt:lpstr>Summary</vt:lpstr>
      <vt:lpstr>Thanks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rfq</dc:title>
  <dc:subject>rex poster</dc:subject>
  <dc:creator>fredrik</dc:creator>
  <cp:keywords/>
  <dc:description/>
  <cp:lastModifiedBy>Anna Gustafsson</cp:lastModifiedBy>
  <cp:revision>2058</cp:revision>
  <cp:lastPrinted>1997-10-30T21:20:40Z</cp:lastPrinted>
  <dcterms:created xsi:type="dcterms:W3CDTF">1997-09-11T15:38:57Z</dcterms:created>
  <dcterms:modified xsi:type="dcterms:W3CDTF">2009-12-03T15:33:41Z</dcterms:modified>
</cp:coreProperties>
</file>