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24" r:id="rId2"/>
    <p:sldId id="265" r:id="rId3"/>
    <p:sldId id="268" r:id="rId4"/>
    <p:sldId id="325" r:id="rId5"/>
    <p:sldId id="330" r:id="rId6"/>
    <p:sldId id="328" r:id="rId7"/>
    <p:sldId id="287" r:id="rId8"/>
    <p:sldId id="343" r:id="rId9"/>
    <p:sldId id="289" r:id="rId10"/>
    <p:sldId id="311" r:id="rId11"/>
    <p:sldId id="271" r:id="rId12"/>
    <p:sldId id="327" r:id="rId13"/>
    <p:sldId id="339" r:id="rId14"/>
    <p:sldId id="348" r:id="rId15"/>
    <p:sldId id="277" r:id="rId16"/>
    <p:sldId id="349" r:id="rId17"/>
    <p:sldId id="350" r:id="rId18"/>
    <p:sldId id="344" r:id="rId19"/>
    <p:sldId id="323" r:id="rId20"/>
    <p:sldId id="293" r:id="rId21"/>
    <p:sldId id="295" r:id="rId22"/>
    <p:sldId id="296" r:id="rId23"/>
    <p:sldId id="281" r:id="rId24"/>
    <p:sldId id="283" r:id="rId25"/>
    <p:sldId id="341" r:id="rId26"/>
    <p:sldId id="285" r:id="rId27"/>
    <p:sldId id="342" r:id="rId28"/>
    <p:sldId id="301" r:id="rId29"/>
    <p:sldId id="314" r:id="rId30"/>
    <p:sldId id="351" r:id="rId31"/>
    <p:sldId id="308" r:id="rId32"/>
    <p:sldId id="332" r:id="rId33"/>
    <p:sldId id="338" r:id="rId34"/>
    <p:sldId id="331" r:id="rId35"/>
    <p:sldId id="345" r:id="rId36"/>
    <p:sldId id="346" r:id="rId37"/>
    <p:sldId id="34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F3004F08-8982-3C41-AF1D-F698164DEBA9}">
          <p14:sldIdLst>
            <p14:sldId id="324"/>
            <p14:sldId id="265"/>
            <p14:sldId id="268"/>
            <p14:sldId id="325"/>
            <p14:sldId id="330"/>
            <p14:sldId id="328"/>
            <p14:sldId id="287"/>
            <p14:sldId id="343"/>
            <p14:sldId id="289"/>
            <p14:sldId id="311"/>
            <p14:sldId id="271"/>
            <p14:sldId id="327"/>
            <p14:sldId id="339"/>
            <p14:sldId id="348"/>
            <p14:sldId id="277"/>
            <p14:sldId id="349"/>
            <p14:sldId id="350"/>
            <p14:sldId id="344"/>
            <p14:sldId id="323"/>
            <p14:sldId id="293"/>
            <p14:sldId id="295"/>
            <p14:sldId id="296"/>
            <p14:sldId id="281"/>
            <p14:sldId id="283"/>
            <p14:sldId id="341"/>
            <p14:sldId id="285"/>
            <p14:sldId id="342"/>
            <p14:sldId id="301"/>
            <p14:sldId id="314"/>
            <p14:sldId id="351"/>
            <p14:sldId id="308"/>
            <p14:sldId id="332"/>
            <p14:sldId id="338"/>
            <p14:sldId id="331"/>
            <p14:sldId id="345"/>
            <p14:sldId id="346"/>
            <p14:sldId id="34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00"/>
    <a:srgbClr val="FAFE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36" autoAdjust="0"/>
    <p:restoredTop sz="99829" autoAdjust="0"/>
  </p:normalViewPr>
  <p:slideViewPr>
    <p:cSldViewPr snapToGrid="0" snapToObjects="1">
      <p:cViewPr varScale="1">
        <p:scale>
          <a:sx n="107" d="100"/>
          <a:sy n="107" d="100"/>
        </p:scale>
        <p:origin x="-1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AE57AF-6997-E040-9CDB-C3EE711391EA}" type="datetimeFigureOut">
              <a:rPr lang="en-US" smtClean="0"/>
              <a:t>14/02/18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A19F9-7CCB-2942-B73D-98968D90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60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1682B-A973-1741-AF00-A8817104781B}" type="datetimeFigureOut">
              <a:rPr lang="en-US" smtClean="0"/>
              <a:t>14/02/18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00552-3BF7-4E43-94CE-5D503DDB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306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00552-3BF7-4E43-94CE-5D503DDBC4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18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00552-3BF7-4E43-94CE-5D503DDBC4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70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A5A21-99A0-9E41-BC97-0F3F26EF56B3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7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73E4-65DD-7244-B5E6-B3370B474C73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73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760A-C809-174E-B118-D0462DF85631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97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  <a:latin typeface="Arial Rounded MT Bold"/>
                <a:cs typeface="Arial Rounded MT Bold"/>
              </a:defRPr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9059"/>
            <a:ext cx="8229600" cy="540729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dirty="0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2011-Nov-24-ALICE_logo_WithoutStrap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353" y="113222"/>
            <a:ext cx="435398" cy="69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5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BB48-036F-6948-B884-E02986864C83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3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D2E2-5565-5149-B128-D6247C254343}" type="datetime1">
              <a:rPr lang="it-IT" smtClean="0"/>
              <a:t>14/02/18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64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7D2C-2E0B-544A-9A16-CD5202BF1D06}" type="datetime1">
              <a:rPr lang="it-IT" smtClean="0"/>
              <a:t>14/02/18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2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5319"/>
          </a:xfrm>
        </p:spPr>
        <p:txBody>
          <a:bodyPr>
            <a:normAutofit/>
          </a:bodyPr>
          <a:lstStyle>
            <a:lvl1pPr>
              <a:defRPr sz="3600">
                <a:solidFill>
                  <a:srgbClr val="465E9C"/>
                </a:solidFill>
                <a:latin typeface="Arial Rounded MT Bold"/>
                <a:cs typeface="Arial Rounded MT Bold"/>
              </a:defRPr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81963"/>
            <a:ext cx="2133600" cy="365125"/>
          </a:xfrm>
        </p:spPr>
        <p:txBody>
          <a:bodyPr/>
          <a:lstStyle/>
          <a:p>
            <a:fld id="{2FBBC740-CFEB-B54A-AB6A-26883A27298D}" type="datetime1">
              <a:rPr lang="it-IT" smtClean="0"/>
              <a:t>14/02/18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81963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57895" y="6468006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2011-Nov-24-ALICE_logo_WithoutStrap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353" y="113222"/>
            <a:ext cx="435398" cy="69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A878-9EBA-AE49-8A1B-27DDFEA5F288}" type="datetime1">
              <a:rPr lang="it-IT" smtClean="0"/>
              <a:t>14/02/18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2011-Nov-24-ALICE_logo_WithoutStrap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353" y="113222"/>
            <a:ext cx="435398" cy="69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021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C630-2F66-8543-A976-5D38EFF0D99C}" type="datetime1">
              <a:rPr lang="it-IT" smtClean="0"/>
              <a:t>14/02/18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41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C561-C42F-BD49-BBC1-F64EF453ECBD}" type="datetime1">
              <a:rPr lang="it-IT" smtClean="0"/>
              <a:t>14/02/18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77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52A83-801D-2D41-8A83-D794D1E45BAF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6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auth/ALICE/AliceDQM" TargetMode="External"/><Relationship Id="rId3" Type="http://schemas.openxmlformats.org/officeDocument/2006/relationships/hyperlink" Target="https://twiki.cern.ch/twiki/bin/viewauth/ALICE/DQMBlackboard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02175"/>
            <a:ext cx="7772400" cy="181941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"/>
                <a:cs typeface="Arial"/>
              </a:rPr>
              <a:t>ALICE Data Quality Monitoring</a:t>
            </a:r>
            <a:br>
              <a:rPr lang="en-US" sz="40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>Introduction to</a:t>
            </a:r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sz="2800" b="1" dirty="0" smtClean="0">
                <a:latin typeface="Arial"/>
                <a:cs typeface="Arial"/>
              </a:rPr>
              <a:t>shifter’s operations</a:t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>Part 2</a:t>
            </a:r>
            <a:endParaRPr lang="en-US" sz="2800" b="1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5136" y="4383545"/>
            <a:ext cx="6400800" cy="83811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D. De Gruttola for the DQM core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CERN, </a:t>
            </a:r>
            <a:r>
              <a:rPr lang="en-US" sz="2000" dirty="0">
                <a:solidFill>
                  <a:schemeClr val="accent2"/>
                </a:solidFill>
              </a:rPr>
              <a:t>14</a:t>
            </a:r>
            <a:r>
              <a:rPr lang="en-US" sz="2000" baseline="30000" dirty="0">
                <a:solidFill>
                  <a:schemeClr val="accent2"/>
                </a:solidFill>
              </a:rPr>
              <a:t>th</a:t>
            </a:r>
            <a:r>
              <a:rPr lang="en-US" sz="2000" dirty="0">
                <a:solidFill>
                  <a:schemeClr val="accent2"/>
                </a:solidFill>
              </a:rPr>
              <a:t> February 2018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4" name="Picture 3" descr="2011-Nov-24-ALICE_logo_WithoutStrap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163" y="285751"/>
            <a:ext cx="1112838" cy="177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06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InfoBrowser</a:t>
            </a:r>
            <a:r>
              <a:rPr lang="en-US" sz="2400" dirty="0" smtClean="0"/>
              <a:t> – Retrieve previous messages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 descr="infobrows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6"/>
          <a:stretch/>
        </p:blipFill>
        <p:spPr>
          <a:xfrm>
            <a:off x="592848" y="2717358"/>
            <a:ext cx="8089708" cy="18470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0561" y="793869"/>
            <a:ext cx="8121995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To retrieve previous messages coming from AMORE (</a:t>
            </a:r>
            <a:r>
              <a:rPr lang="en-US" dirty="0" err="1" smtClean="0"/>
              <a:t>eg</a:t>
            </a:r>
            <a:r>
              <a:rPr lang="en-US" dirty="0" smtClean="0"/>
              <a:t>. From the last 10 minutes):</a:t>
            </a:r>
            <a:endParaRPr lang="en-US" dirty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click the </a:t>
            </a:r>
            <a:r>
              <a:rPr lang="en-US" b="1" dirty="0"/>
              <a:t>Online</a:t>
            </a:r>
            <a:r>
              <a:rPr lang="en-US" dirty="0"/>
              <a:t> </a:t>
            </a:r>
            <a:r>
              <a:rPr lang="en-US" dirty="0" smtClean="0"/>
              <a:t>button (green -&gt; gray)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type </a:t>
            </a:r>
            <a:r>
              <a:rPr lang="en-US" b="1" dirty="0"/>
              <a:t>AMORE</a:t>
            </a:r>
            <a:r>
              <a:rPr lang="en-US" dirty="0"/>
              <a:t> in the textbox marked </a:t>
            </a:r>
            <a:r>
              <a:rPr lang="en-US" b="1" dirty="0"/>
              <a:t>Facility</a:t>
            </a:r>
            <a:r>
              <a:rPr lang="en-US" dirty="0"/>
              <a:t> </a:t>
            </a:r>
            <a:endParaRPr lang="en-US" dirty="0" smtClean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Write </a:t>
            </a:r>
            <a:r>
              <a:rPr lang="en-US" b="1" dirty="0" smtClean="0"/>
              <a:t>-10 min</a:t>
            </a:r>
            <a:r>
              <a:rPr lang="en-US" dirty="0" smtClean="0"/>
              <a:t> in the </a:t>
            </a:r>
            <a:r>
              <a:rPr lang="en-US" b="1" dirty="0" smtClean="0"/>
              <a:t>Time min. </a:t>
            </a:r>
            <a:r>
              <a:rPr lang="en-US" dirty="0" smtClean="0"/>
              <a:t>textbox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</a:t>
            </a:r>
            <a:r>
              <a:rPr lang="en-US" dirty="0" smtClean="0"/>
              <a:t>lick </a:t>
            </a:r>
            <a:r>
              <a:rPr lang="en-US" dirty="0"/>
              <a:t>the </a:t>
            </a:r>
            <a:r>
              <a:rPr lang="en-US" b="1" dirty="0" smtClean="0"/>
              <a:t>Query </a:t>
            </a:r>
            <a:r>
              <a:rPr lang="en-US" dirty="0" smtClean="0"/>
              <a:t>button</a:t>
            </a:r>
          </a:p>
        </p:txBody>
      </p:sp>
      <p:sp>
        <p:nvSpPr>
          <p:cNvPr id="9" name="Rectangle 8"/>
          <p:cNvSpPr/>
          <p:nvPr/>
        </p:nvSpPr>
        <p:spPr>
          <a:xfrm>
            <a:off x="7559813" y="3144663"/>
            <a:ext cx="911650" cy="394893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243892" y="2666287"/>
            <a:ext cx="974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1282" y="2821819"/>
            <a:ext cx="694660" cy="62718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57281" y="3218172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92848" y="2862235"/>
            <a:ext cx="988769" cy="62718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160523" y="2572828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65058" y="2976742"/>
            <a:ext cx="694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AMORE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937084" y="2990642"/>
            <a:ext cx="694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-10 min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662347" y="2558075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29940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amoreAgentsManager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49059"/>
            <a:ext cx="8515533" cy="538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AMORE </a:t>
            </a:r>
            <a:r>
              <a:rPr lang="en-US" sz="2400" dirty="0" smtClean="0"/>
              <a:t>agents:</a:t>
            </a:r>
          </a:p>
          <a:p>
            <a:pPr lvl="1"/>
            <a:r>
              <a:rPr lang="en-US" sz="2000" dirty="0" smtClean="0"/>
              <a:t>are </a:t>
            </a:r>
            <a:r>
              <a:rPr lang="en-US" sz="2000" dirty="0"/>
              <a:t>monitoring </a:t>
            </a:r>
            <a:r>
              <a:rPr lang="en-US" sz="2000" dirty="0" smtClean="0"/>
              <a:t>processes</a:t>
            </a:r>
            <a:endParaRPr lang="en-US" sz="2000" dirty="0"/>
          </a:p>
          <a:p>
            <a:pPr lvl="1"/>
            <a:r>
              <a:rPr lang="en-US" sz="2000" dirty="0" smtClean="0"/>
              <a:t>analyze </a:t>
            </a:r>
            <a:r>
              <a:rPr lang="en-US" sz="2000" dirty="0"/>
              <a:t>raw data samples and produce </a:t>
            </a:r>
            <a:r>
              <a:rPr lang="en-US" sz="2000" dirty="0" smtClean="0"/>
              <a:t>monitoring histograms</a:t>
            </a:r>
          </a:p>
          <a:p>
            <a:pPr lvl="1"/>
            <a:r>
              <a:rPr lang="en-US" sz="2000" dirty="0"/>
              <a:t>e</a:t>
            </a:r>
            <a:r>
              <a:rPr lang="en-US" sz="2000" dirty="0" smtClean="0"/>
              <a:t>ach of them receive </a:t>
            </a:r>
            <a:r>
              <a:rPr lang="en-US" sz="2000" dirty="0"/>
              <a:t>data from a </a:t>
            </a:r>
            <a:r>
              <a:rPr lang="en-US" sz="2000" dirty="0" smtClean="0"/>
              <a:t>specific source </a:t>
            </a:r>
          </a:p>
          <a:p>
            <a:pPr lvl="1"/>
            <a:r>
              <a:rPr lang="en-US" sz="2000" dirty="0" smtClean="0"/>
              <a:t>produce </a:t>
            </a:r>
            <a:r>
              <a:rPr lang="en-US" sz="2000" dirty="0"/>
              <a:t>expert and shifter histograms that </a:t>
            </a:r>
            <a:r>
              <a:rPr lang="en-US" sz="2000" dirty="0" smtClean="0"/>
              <a:t>can</a:t>
            </a:r>
            <a:r>
              <a:rPr lang="en-US" sz="2000" dirty="0"/>
              <a:t> </a:t>
            </a:r>
            <a:r>
              <a:rPr lang="en-US" sz="2000" dirty="0" smtClean="0"/>
              <a:t>be displayed on the AMORE GUI (Graphical User Interface)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400" dirty="0"/>
              <a:t>Production agents:</a:t>
            </a:r>
          </a:p>
          <a:p>
            <a:pPr lvl="1"/>
            <a:r>
              <a:rPr lang="en-US" sz="2000" dirty="0" smtClean="0"/>
              <a:t>Are marked with the flag  Prod = 1 in the manager</a:t>
            </a:r>
          </a:p>
          <a:p>
            <a:pPr lvl="1"/>
            <a:r>
              <a:rPr lang="en-US" sz="2000" dirty="0" smtClean="0"/>
              <a:t>They have to run all the time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82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amoreAgentsManager</a:t>
            </a:r>
            <a:r>
              <a:rPr lang="en-US" dirty="0" smtClean="0"/>
              <a:t> (by web tools)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 descr="Schermata 2014-10-21 alle 18.03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0"/>
            <a:ext cx="9144000" cy="48115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00" y="5860092"/>
            <a:ext cx="80831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/>
              <a:t>s</a:t>
            </a:r>
            <a:r>
              <a:rPr lang="en-US" sz="2000" dirty="0" smtClean="0"/>
              <a:t>ame features and layout as the old one, but provided a web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543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0270" y="809492"/>
            <a:ext cx="8812272" cy="55624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– </a:t>
            </a:r>
            <a:r>
              <a:rPr lang="en-US" sz="2400" dirty="0"/>
              <a:t>F</a:t>
            </a:r>
            <a:r>
              <a:rPr lang="en-US" sz="2400" dirty="0" smtClean="0"/>
              <a:t>ilter agent name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593075" y="2017520"/>
            <a:ext cx="2206625" cy="26582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57911" y="2283348"/>
            <a:ext cx="5334631" cy="203132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Filter field: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filter here agent name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press “Enter” to apply filter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Press “Refresh” to update the list of running agents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You can filter also by detector or agent name</a:t>
            </a:r>
          </a:p>
          <a:p>
            <a:pPr marL="285750" indent="-285750">
              <a:buFontTx/>
              <a:buChar char="-"/>
            </a:pPr>
            <a:r>
              <a:rPr lang="en-US" dirty="0"/>
              <a:t>T</a:t>
            </a:r>
            <a:r>
              <a:rPr lang="en-US" dirty="0" smtClean="0"/>
              <a:t>his will allow you to act only filtered agents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513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98" y="788883"/>
            <a:ext cx="9105450" cy="574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– not running agents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542" y="3674414"/>
            <a:ext cx="9094908" cy="139152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54873" y="2050035"/>
            <a:ext cx="5227252" cy="147732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Available agents table:</a:t>
            </a:r>
          </a:p>
          <a:p>
            <a:r>
              <a:rPr lang="en-US" dirty="0" smtClean="0"/>
              <a:t>-    see which agent are not running but available</a:t>
            </a:r>
          </a:p>
          <a:p>
            <a:r>
              <a:rPr lang="en-US" dirty="0" smtClean="0"/>
              <a:t>-    Verify agents options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Start agents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Inspect the logs of the agents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807241" y="3127989"/>
            <a:ext cx="1209634" cy="8860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078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98" y="788883"/>
            <a:ext cx="9105450" cy="574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– running agents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542" y="2292083"/>
            <a:ext cx="9094908" cy="157000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06174" y="3950821"/>
            <a:ext cx="5227252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Running agents table:</a:t>
            </a:r>
          </a:p>
          <a:p>
            <a:r>
              <a:rPr lang="en-US" dirty="0" smtClean="0"/>
              <a:t>-    see which agent are running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Stop / restart agents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Inspect the logs of the agents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82511" y="3063492"/>
            <a:ext cx="989339" cy="1092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427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7" b="50477"/>
          <a:stretch/>
        </p:blipFill>
        <p:spPr>
          <a:xfrm>
            <a:off x="14598" y="2404604"/>
            <a:ext cx="9105450" cy="17665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check if an agent is running?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99" y="949059"/>
            <a:ext cx="8939135" cy="5407291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en-US" sz="1800" dirty="0" smtClean="0"/>
              <a:t>If the agent appears in the </a:t>
            </a:r>
            <a:r>
              <a:rPr lang="en-US" sz="1800" b="1" dirty="0" smtClean="0">
                <a:solidFill>
                  <a:srgbClr val="FDA023"/>
                </a:solidFill>
              </a:rPr>
              <a:t>“Running agents</a:t>
            </a:r>
            <a:r>
              <a:rPr lang="en-US" sz="1800" dirty="0" smtClean="0"/>
              <a:t>” table, it is running.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If the “auto-refresh” option is not selected, check </a:t>
            </a:r>
            <a:r>
              <a:rPr lang="en-US" sz="1800" dirty="0"/>
              <a:t>the status in the </a:t>
            </a:r>
            <a:r>
              <a:rPr lang="en-US" sz="1800" dirty="0" err="1"/>
              <a:t>amoreAgentsManager</a:t>
            </a:r>
            <a:r>
              <a:rPr lang="en-US" sz="1800" dirty="0"/>
              <a:t> by clicking on the </a:t>
            </a:r>
            <a:r>
              <a:rPr lang="en-US" sz="1800" b="1" dirty="0">
                <a:solidFill>
                  <a:srgbClr val="0000FF"/>
                </a:solidFill>
              </a:rPr>
              <a:t>"Refresh"</a:t>
            </a:r>
            <a:r>
              <a:rPr lang="en-US" sz="1800" dirty="0"/>
              <a:t> button. </a:t>
            </a:r>
            <a:endParaRPr lang="en-US" sz="1800" dirty="0" smtClean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Note that it is good to refresh especially after stop/restart/start of the agents.</a:t>
            </a:r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r>
              <a:rPr lang="en-US" sz="1800" dirty="0" smtClean="0"/>
              <a:t>Also </a:t>
            </a:r>
            <a:r>
              <a:rPr lang="en-US" sz="1800" dirty="0"/>
              <a:t>the background color of the detector’s histograms in the </a:t>
            </a:r>
            <a:r>
              <a:rPr lang="en-US" sz="1800" dirty="0" smtClean="0"/>
              <a:t>GUI </a:t>
            </a:r>
            <a:r>
              <a:rPr lang="en-US" sz="1800" dirty="0"/>
              <a:t>can provide this </a:t>
            </a:r>
            <a:r>
              <a:rPr lang="en-US" sz="1800" dirty="0" smtClean="0"/>
              <a:t>info</a:t>
            </a:r>
          </a:p>
          <a:p>
            <a:pPr marL="400050" lvl="1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</a:t>
            </a:r>
            <a:r>
              <a:rPr lang="en-US" sz="1800" dirty="0" smtClean="0">
                <a:sym typeface="Wingdings"/>
              </a:rPr>
              <a:t> see next slide</a:t>
            </a:r>
            <a:r>
              <a:rPr lang="en-US" sz="1800" dirty="0" smtClean="0"/>
              <a:t>. </a:t>
            </a:r>
          </a:p>
          <a:p>
            <a:pPr marL="400050" lvl="1" indent="0">
              <a:buNone/>
            </a:pPr>
            <a:r>
              <a:rPr lang="en-US" sz="1800" dirty="0" smtClean="0"/>
              <a:t>If </a:t>
            </a:r>
            <a:r>
              <a:rPr lang="en-US" sz="1800" dirty="0"/>
              <a:t>it is </a:t>
            </a:r>
            <a:r>
              <a:rPr lang="en-US" sz="1800" b="1" dirty="0">
                <a:solidFill>
                  <a:schemeClr val="accent1"/>
                </a:solidFill>
              </a:rPr>
              <a:t>white or hatched </a:t>
            </a:r>
            <a:r>
              <a:rPr lang="en-US" sz="1800" dirty="0"/>
              <a:t>the agent is running.</a:t>
            </a:r>
          </a:p>
          <a:p>
            <a:pPr marL="400050" lvl="1" indent="0">
              <a:buNone/>
            </a:pPr>
            <a:r>
              <a:rPr lang="en-US" sz="1800" dirty="0" smtClean="0"/>
              <a:t>However, the </a:t>
            </a:r>
            <a:r>
              <a:rPr lang="en-US" sz="1800" u="sng" dirty="0" smtClean="0"/>
              <a:t>best is checking from the Amore Agents Manager.</a:t>
            </a:r>
            <a:endParaRPr lang="en-US" sz="1800" u="sng" dirty="0"/>
          </a:p>
          <a:p>
            <a:pPr marL="514350" indent="-514350">
              <a:buFont typeface="+mj-lt"/>
              <a:buAutoNum type="arabicPeriod"/>
            </a:pPr>
            <a:endParaRPr lang="en-US" sz="1800" u="sng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35866" y="2382009"/>
            <a:ext cx="923840" cy="22271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85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moreAg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65057"/>
            <a:ext cx="9144000" cy="14515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– Default options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5900" y="1069539"/>
            <a:ext cx="86995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Auto-refresh: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Will refresh automatically every 1 minute the lists of running and available agents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accent4"/>
                </a:solidFill>
              </a:rPr>
              <a:t>Keep it selected</a:t>
            </a:r>
            <a:r>
              <a:rPr lang="en-US" dirty="0" smtClean="0"/>
              <a:t>, unless different instructions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b="1" dirty="0" smtClean="0"/>
              <a:t>Show only production agents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Allow to display only agents marked as production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4"/>
                </a:solidFill>
              </a:rPr>
              <a:t>Keep it selected</a:t>
            </a:r>
            <a:r>
              <a:rPr lang="en-US" dirty="0" smtClean="0"/>
              <a:t>, unless the experts ask for inspection of the other agents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928055" y="4349729"/>
            <a:ext cx="429087" cy="351231"/>
          </a:xfrm>
          <a:prstGeom prst="ellipse">
            <a:avLst/>
          </a:prstGeom>
          <a:noFill/>
          <a:ln w="3810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934079" y="4027696"/>
            <a:ext cx="429087" cy="351231"/>
          </a:xfrm>
          <a:prstGeom prst="ellipse">
            <a:avLst/>
          </a:prstGeom>
          <a:noFill/>
          <a:ln w="3810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8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- details</a:t>
            </a:r>
            <a:endParaRPr lang="en-US" sz="2400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18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0" y="863916"/>
            <a:ext cx="9144000" cy="2533381"/>
            <a:chOff x="0" y="2086917"/>
            <a:chExt cx="9144000" cy="2533381"/>
          </a:xfrm>
        </p:grpSpPr>
        <p:pic>
          <p:nvPicPr>
            <p:cNvPr id="19" name="Picture 18" descr="AmoreAgentsManager_avaialbl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97848"/>
              <a:ext cx="9144000" cy="25064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Rectangle 19"/>
            <p:cNvSpPr/>
            <p:nvPr/>
          </p:nvSpPr>
          <p:spPr>
            <a:xfrm>
              <a:off x="0" y="2097848"/>
              <a:ext cx="1727651" cy="2506403"/>
            </a:xfrm>
            <a:prstGeom prst="rect">
              <a:avLst/>
            </a:prstGeom>
            <a:noFill/>
            <a:ln w="38100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727651" y="2113895"/>
              <a:ext cx="863149" cy="2506403"/>
            </a:xfrm>
            <a:prstGeom prst="rect">
              <a:avLst/>
            </a:prstGeom>
            <a:noFill/>
            <a:ln w="3810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28455" y="2113895"/>
              <a:ext cx="1235627" cy="2506403"/>
            </a:xfrm>
            <a:prstGeom prst="rect">
              <a:avLst/>
            </a:prstGeom>
            <a:noFill/>
            <a:ln w="38100" cmpd="sng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01084" y="2086917"/>
              <a:ext cx="994075" cy="2506403"/>
            </a:xfrm>
            <a:prstGeom prst="rect">
              <a:avLst/>
            </a:prstGeom>
            <a:noFill/>
            <a:ln w="3810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708617" y="2086917"/>
              <a:ext cx="777872" cy="2506403"/>
            </a:xfrm>
            <a:prstGeom prst="rect">
              <a:avLst/>
            </a:prstGeom>
            <a:noFill/>
            <a:ln w="38100" cmpd="sng"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304634" y="2086917"/>
              <a:ext cx="403984" cy="2506403"/>
            </a:xfrm>
            <a:prstGeom prst="rect">
              <a:avLst/>
            </a:prstGeom>
            <a:noFill/>
            <a:ln w="3810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72512" y="3498945"/>
            <a:ext cx="8505360" cy="27422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8C800"/>
                </a:solidFill>
              </a:rPr>
              <a:t>Agent name: 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b="1" dirty="0"/>
              <a:t>&lt;</a:t>
            </a:r>
            <a:r>
              <a:rPr lang="en-US" b="1" dirty="0" err="1" smtClean="0"/>
              <a:t>det</a:t>
            </a:r>
            <a:r>
              <a:rPr lang="en-US" b="1" dirty="0" smtClean="0"/>
              <a:t>&gt;</a:t>
            </a:r>
            <a:r>
              <a:rPr lang="en-US" b="1" dirty="0" err="1" smtClean="0"/>
              <a:t>QAshifter</a:t>
            </a:r>
            <a:r>
              <a:rPr lang="en-US" b="1" dirty="0" smtClean="0"/>
              <a:t>/</a:t>
            </a:r>
            <a:r>
              <a:rPr lang="en-US" b="1" dirty="0"/>
              <a:t>&lt;</a:t>
            </a:r>
            <a:r>
              <a:rPr lang="en-US" b="1" dirty="0" err="1"/>
              <a:t>det</a:t>
            </a:r>
            <a:r>
              <a:rPr lang="en-US" b="1" dirty="0"/>
              <a:t>&gt;QA</a:t>
            </a:r>
            <a:r>
              <a:rPr lang="en-US" b="1" dirty="0" smtClean="0"/>
              <a:t>: </a:t>
            </a:r>
            <a:r>
              <a:rPr lang="en-US" dirty="0" smtClean="0"/>
              <a:t>common agents producing plots for the shifter/expert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b="1" dirty="0" smtClean="0"/>
              <a:t>&lt;</a:t>
            </a:r>
            <a:r>
              <a:rPr lang="en-US" b="1" dirty="0" err="1" smtClean="0"/>
              <a:t>agentName</a:t>
            </a:r>
            <a:r>
              <a:rPr lang="en-US" b="1" dirty="0" smtClean="0"/>
              <a:t>&gt;_DUP</a:t>
            </a:r>
            <a:r>
              <a:rPr lang="en-US" dirty="0" smtClean="0"/>
              <a:t>: created time by time and used by DQM experts for testing 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accent4"/>
                </a:solidFill>
              </a:rPr>
              <a:t>Host</a:t>
            </a:r>
            <a:r>
              <a:rPr lang="en-US" dirty="0" smtClean="0"/>
              <a:t>: name of the machine on which the agents run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Default source</a:t>
            </a:r>
            <a:r>
              <a:rPr lang="en-US" dirty="0" smtClean="0"/>
              <a:t>: data source</a:t>
            </a:r>
          </a:p>
          <a:p>
            <a:pPr>
              <a:lnSpc>
                <a:spcPct val="120000"/>
              </a:lnSpc>
            </a:pPr>
            <a:r>
              <a:rPr lang="en-US" b="1" dirty="0" err="1" smtClean="0">
                <a:solidFill>
                  <a:schemeClr val="accent2"/>
                </a:solidFill>
              </a:rPr>
              <a:t>Config</a:t>
            </a:r>
            <a:r>
              <a:rPr lang="en-US" b="1" dirty="0" smtClean="0">
                <a:solidFill>
                  <a:schemeClr val="accent2"/>
                </a:solidFill>
              </a:rPr>
              <a:t> file: </a:t>
            </a:r>
            <a:r>
              <a:rPr lang="en-US" dirty="0" smtClean="0"/>
              <a:t>configuration file that can be edited by detector experts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3366FF"/>
                </a:solidFill>
              </a:rPr>
              <a:t>Production flag</a:t>
            </a:r>
            <a:r>
              <a:rPr lang="en-US" dirty="0" smtClean="0"/>
              <a:t>: </a:t>
            </a:r>
            <a:r>
              <a:rPr lang="en-US" b="1" dirty="0" smtClean="0"/>
              <a:t>agents marked as  Prod=“1” must be running all the tim</a:t>
            </a:r>
            <a:r>
              <a:rPr lang="en-US" dirty="0" smtClean="0"/>
              <a:t>e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660066"/>
                </a:solidFill>
              </a:rPr>
              <a:t>Default flag</a:t>
            </a:r>
            <a:r>
              <a:rPr lang="en-US" dirty="0" smtClean="0"/>
              <a:t>: options for running the agents (you cannot change them!)</a:t>
            </a:r>
            <a:endParaRPr lang="en-US" dirty="0"/>
          </a:p>
        </p:txBody>
      </p:sp>
      <p:sp>
        <p:nvSpPr>
          <p:cNvPr id="27" name="Left Arrow 26"/>
          <p:cNvSpPr/>
          <p:nvPr/>
        </p:nvSpPr>
        <p:spPr>
          <a:xfrm>
            <a:off x="7589851" y="5375638"/>
            <a:ext cx="575883" cy="64980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37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GUI: histograms background color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47" y="949059"/>
            <a:ext cx="8924359" cy="54072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The background color around the histograms is </a:t>
            </a:r>
            <a:r>
              <a:rPr lang="en-US" sz="2000" dirty="0" smtClean="0"/>
              <a:t>meaningful: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000" b="1" dirty="0" smtClean="0"/>
              <a:t>Black</a:t>
            </a:r>
            <a:r>
              <a:rPr lang="en-US" sz="2000" dirty="0" smtClean="0"/>
              <a:t>: agent </a:t>
            </a:r>
            <a:r>
              <a:rPr lang="en-US" sz="2000" dirty="0"/>
              <a:t>is not running </a:t>
            </a:r>
            <a:endParaRPr lang="en-US" sz="2000" dirty="0" smtClean="0"/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000" b="1" dirty="0" smtClean="0"/>
              <a:t>Hatched</a:t>
            </a:r>
            <a:r>
              <a:rPr lang="en-US" sz="2000" dirty="0" smtClean="0"/>
              <a:t>: agent is “idle”, i.e. </a:t>
            </a:r>
            <a:r>
              <a:rPr lang="en-US" sz="2000" dirty="0"/>
              <a:t>running but not processing data (i.e. detector not included in the </a:t>
            </a:r>
            <a:r>
              <a:rPr lang="en-US" sz="2000" dirty="0" smtClean="0"/>
              <a:t>running partition </a:t>
            </a:r>
            <a:r>
              <a:rPr lang="en-US" sz="2000" dirty="0"/>
              <a:t>or </a:t>
            </a:r>
            <a:r>
              <a:rPr lang="en-US" sz="2000" dirty="0" smtClean="0"/>
              <a:t>low rate) 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000" b="1" dirty="0" smtClean="0"/>
              <a:t>White</a:t>
            </a:r>
            <a:r>
              <a:rPr lang="en-US" sz="2000" dirty="0" smtClean="0"/>
              <a:t>: agent is running and </a:t>
            </a:r>
            <a:r>
              <a:rPr lang="en-US" sz="2000" dirty="0"/>
              <a:t>processing </a:t>
            </a:r>
            <a:r>
              <a:rPr lang="en-US" sz="2000" dirty="0" smtClean="0"/>
              <a:t>data</a:t>
            </a:r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So, if it </a:t>
            </a:r>
            <a:r>
              <a:rPr lang="en-US" sz="2000" dirty="0"/>
              <a:t>is </a:t>
            </a:r>
            <a:r>
              <a:rPr lang="en-US" sz="2000" b="1" dirty="0">
                <a:solidFill>
                  <a:schemeClr val="accent1"/>
                </a:solidFill>
              </a:rPr>
              <a:t>white or hatched </a:t>
            </a:r>
            <a:r>
              <a:rPr lang="en-US" sz="2000" dirty="0"/>
              <a:t>the agent is running.</a:t>
            </a:r>
          </a:p>
          <a:p>
            <a:pPr marL="0" indent="0">
              <a:buNone/>
            </a:pPr>
            <a:r>
              <a:rPr lang="en-US" sz="2000" dirty="0"/>
              <a:t>However, the </a:t>
            </a:r>
            <a:r>
              <a:rPr lang="en-US" sz="2000" u="sng" dirty="0"/>
              <a:t>best </a:t>
            </a:r>
            <a:r>
              <a:rPr lang="en-US" sz="2000" u="sng" dirty="0" smtClean="0"/>
              <a:t>way to find out if an agent is running is </a:t>
            </a:r>
            <a:r>
              <a:rPr lang="en-US" sz="2000" u="sng" dirty="0"/>
              <a:t>checking from the Amore Agents Manager.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19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07247" y="2767394"/>
            <a:ext cx="8924359" cy="2688299"/>
            <a:chOff x="139809" y="2685994"/>
            <a:chExt cx="8924359" cy="2688299"/>
          </a:xfrm>
        </p:grpSpPr>
        <p:sp>
          <p:nvSpPr>
            <p:cNvPr id="10" name="TextBox 9"/>
            <p:cNvSpPr txBox="1"/>
            <p:nvPr/>
          </p:nvSpPr>
          <p:spPr>
            <a:xfrm>
              <a:off x="2057681" y="4789517"/>
              <a:ext cx="60246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</a:rPr>
                <a:t>1					 2		           		3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t="51928" r="50000" b="1146"/>
            <a:stretch/>
          </p:blipFill>
          <p:spPr>
            <a:xfrm>
              <a:off x="139809" y="2704946"/>
              <a:ext cx="2842147" cy="22146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/>
            <a:srcRect l="50000" t="4920" b="48154"/>
            <a:stretch/>
          </p:blipFill>
          <p:spPr>
            <a:xfrm>
              <a:off x="6224469" y="2703388"/>
              <a:ext cx="2839699" cy="22127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t="3935" r="50000" b="49139"/>
            <a:stretch/>
          </p:blipFill>
          <p:spPr>
            <a:xfrm>
              <a:off x="3180100" y="2685994"/>
              <a:ext cx="2839700" cy="22127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03474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49300" y="117476"/>
            <a:ext cx="7772400" cy="181927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  <a:t>Introduction to DQM shifter’s operations</a:t>
            </a:r>
            <a:br>
              <a:rPr lang="en-US" sz="24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</a:br>
            <a:r>
              <a:rPr lang="en-US" sz="24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  <a:t/>
            </a:r>
            <a:br>
              <a:rPr lang="en-US" sz="24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</a:br>
            <a:r>
              <a:rPr lang="en-US" sz="28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  <a:t>- </a:t>
            </a:r>
            <a:r>
              <a:rPr lang="en-US" sz="2800" dirty="0">
                <a:solidFill>
                  <a:schemeClr val="accent2"/>
                </a:solidFill>
              </a:rPr>
              <a:t>Using the DQM </a:t>
            </a:r>
            <a:r>
              <a:rPr lang="en-US" sz="2800" dirty="0" smtClean="0">
                <a:solidFill>
                  <a:schemeClr val="accent2"/>
                </a:solidFill>
              </a:rPr>
              <a:t>framework - </a:t>
            </a:r>
            <a:endParaRPr lang="en-US" sz="2800" dirty="0">
              <a:solidFill>
                <a:schemeClr val="accent2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90834"/>
            <a:ext cx="8229600" cy="3737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4"/>
              </a:buClr>
            </a:pPr>
            <a:r>
              <a:rPr lang="en-US" sz="2000" dirty="0" smtClean="0"/>
              <a:t>Preliminary instructions</a:t>
            </a:r>
          </a:p>
          <a:p>
            <a:pPr>
              <a:buClr>
                <a:schemeClr val="accent4"/>
              </a:buClr>
            </a:pPr>
            <a:r>
              <a:rPr lang="en-US" sz="2000" dirty="0" smtClean="0"/>
              <a:t>Start the DQM session </a:t>
            </a:r>
          </a:p>
          <a:p>
            <a:pPr>
              <a:buClr>
                <a:schemeClr val="accent4"/>
              </a:buClr>
            </a:pPr>
            <a:r>
              <a:rPr lang="en-US" sz="2000" dirty="0" smtClean="0"/>
              <a:t>The </a:t>
            </a:r>
            <a:r>
              <a:rPr lang="en-US" sz="2000" dirty="0" err="1" smtClean="0"/>
              <a:t>InfoBrowser</a:t>
            </a:r>
            <a:endParaRPr lang="en-US" sz="2000" dirty="0" smtClean="0"/>
          </a:p>
          <a:p>
            <a:pPr>
              <a:buClr>
                <a:schemeClr val="accent4"/>
              </a:buClr>
            </a:pPr>
            <a:r>
              <a:rPr lang="en-US" sz="2000" dirty="0" smtClean="0"/>
              <a:t>The </a:t>
            </a:r>
            <a:r>
              <a:rPr lang="en-US" sz="2000" dirty="0" err="1" smtClean="0"/>
              <a:t>amoreAgentsManager</a:t>
            </a:r>
            <a:r>
              <a:rPr lang="en-US" sz="2000" dirty="0" smtClean="0"/>
              <a:t> window</a:t>
            </a:r>
          </a:p>
          <a:p>
            <a:pPr>
              <a:buClr>
                <a:schemeClr val="accent4"/>
              </a:buClr>
            </a:pPr>
            <a:r>
              <a:rPr lang="en-US" sz="2000" dirty="0" err="1" smtClean="0"/>
              <a:t>AmoreVisualization</a:t>
            </a:r>
            <a:r>
              <a:rPr lang="en-US" sz="2000" dirty="0" smtClean="0"/>
              <a:t> window (the GUI)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DQM histograms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Histograms by trigger classes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Quality flags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GUI layout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NOT TO DO</a:t>
            </a:r>
          </a:p>
          <a:p>
            <a:pPr>
              <a:buClr>
                <a:schemeClr val="accent4"/>
              </a:buClr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0412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08" b="22119"/>
          <a:stretch/>
        </p:blipFill>
        <p:spPr>
          <a:xfrm>
            <a:off x="23430" y="2672136"/>
            <a:ext cx="9105450" cy="34296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stop/restart an agent?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8" y="949059"/>
            <a:ext cx="9144000" cy="540729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Select </a:t>
            </a:r>
            <a:r>
              <a:rPr lang="en-US" sz="2000" dirty="0"/>
              <a:t>it </a:t>
            </a:r>
            <a:r>
              <a:rPr lang="en-US" sz="2000" dirty="0" smtClean="0"/>
              <a:t>from </a:t>
            </a:r>
            <a:r>
              <a:rPr lang="en-US" sz="2000" dirty="0"/>
              <a:t>the </a:t>
            </a:r>
            <a:r>
              <a:rPr lang="en-US" sz="2000" dirty="0" smtClean="0"/>
              <a:t>running agents list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</a:t>
            </a:r>
            <a:r>
              <a:rPr lang="en-US" sz="2000" dirty="0" smtClean="0"/>
              <a:t>lick </a:t>
            </a:r>
            <a:r>
              <a:rPr lang="en-US" sz="2000" dirty="0"/>
              <a:t>on the </a:t>
            </a:r>
            <a:r>
              <a:rPr lang="en-US" sz="2000" b="1" dirty="0" smtClean="0">
                <a:solidFill>
                  <a:srgbClr val="0000FF"/>
                </a:solidFill>
              </a:rPr>
              <a:t>“Stop”</a:t>
            </a:r>
            <a:r>
              <a:rPr lang="en-US" sz="2000" dirty="0" smtClean="0"/>
              <a:t> </a:t>
            </a:r>
            <a:r>
              <a:rPr lang="en-US" sz="2000" dirty="0"/>
              <a:t>or </a:t>
            </a:r>
            <a:r>
              <a:rPr lang="en-US" sz="2000" b="1" dirty="0">
                <a:solidFill>
                  <a:srgbClr val="0000FF"/>
                </a:solidFill>
              </a:rPr>
              <a:t>“Restart with default parameters” </a:t>
            </a:r>
            <a:r>
              <a:rPr lang="en-US" sz="2000" dirty="0"/>
              <a:t>buttons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Click on </a:t>
            </a:r>
            <a:r>
              <a:rPr lang="en-US" sz="2000" b="1" dirty="0" smtClean="0">
                <a:solidFill>
                  <a:srgbClr val="0000FF"/>
                </a:solidFill>
              </a:rPr>
              <a:t>“Refresh” </a:t>
            </a:r>
            <a:r>
              <a:rPr lang="en-US" sz="2000" dirty="0"/>
              <a:t>if the auto-refresh option is disabled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if </a:t>
            </a:r>
            <a:r>
              <a:rPr lang="en-US" sz="2000" dirty="0"/>
              <a:t>the agent is still running, hold </a:t>
            </a:r>
            <a:r>
              <a:rPr lang="en-US" sz="2000" b="1" dirty="0">
                <a:solidFill>
                  <a:srgbClr val="0000FF"/>
                </a:solidFill>
              </a:rPr>
              <a:t>the </a:t>
            </a:r>
            <a:r>
              <a:rPr lang="en-US" sz="2000" b="1" dirty="0" smtClean="0">
                <a:solidFill>
                  <a:srgbClr val="0000FF"/>
                </a:solidFill>
              </a:rPr>
              <a:t>Ctrl </a:t>
            </a:r>
            <a:r>
              <a:rPr lang="en-US" sz="2000" b="1" dirty="0">
                <a:solidFill>
                  <a:srgbClr val="0000FF"/>
                </a:solidFill>
              </a:rPr>
              <a:t>key </a:t>
            </a:r>
            <a:r>
              <a:rPr lang="en-US" sz="2000" dirty="0"/>
              <a:t>down and click again on </a:t>
            </a:r>
            <a:r>
              <a:rPr lang="en-US" sz="2000" b="1" dirty="0" smtClean="0">
                <a:solidFill>
                  <a:srgbClr val="0000FF"/>
                </a:solidFill>
              </a:rPr>
              <a:t>“Force Stop” </a:t>
            </a:r>
            <a:r>
              <a:rPr lang="en-US" sz="2000" dirty="0"/>
              <a:t>or</a:t>
            </a:r>
            <a:r>
              <a:rPr lang="en-US" sz="2000" b="1" dirty="0"/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“Force Restart”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948643" y="3562432"/>
            <a:ext cx="1669521" cy="32583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618164" y="3562432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4691" y="3888266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40949" y="2360696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271116" y="2672136"/>
            <a:ext cx="710303" cy="22654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30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inspect the logs for an agent?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Select </a:t>
            </a:r>
            <a:r>
              <a:rPr lang="en-US" sz="2000" dirty="0"/>
              <a:t>it </a:t>
            </a:r>
            <a:r>
              <a:rPr lang="en-US" sz="2000" dirty="0" smtClean="0"/>
              <a:t>from the corresponding agent list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</a:t>
            </a:r>
            <a:r>
              <a:rPr lang="en-US" sz="2000" dirty="0" smtClean="0"/>
              <a:t>lick </a:t>
            </a:r>
            <a:r>
              <a:rPr lang="en-US" sz="2000" dirty="0"/>
              <a:t>on the </a:t>
            </a:r>
            <a:r>
              <a:rPr lang="en-US" sz="2000" b="1" dirty="0" smtClean="0">
                <a:solidFill>
                  <a:srgbClr val="0000FF"/>
                </a:solidFill>
              </a:rPr>
              <a:t>“Show logs” </a:t>
            </a:r>
            <a:r>
              <a:rPr lang="en-US" sz="2000" dirty="0" smtClean="0"/>
              <a:t>button and a window will pop-up.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You will send the log to the detector expert, by adding it to the EOS report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AmoreAgentsManager_avaialble_select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12"/>
          <a:stretch/>
        </p:blipFill>
        <p:spPr>
          <a:xfrm>
            <a:off x="5748" y="3007062"/>
            <a:ext cx="9144000" cy="2575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948644" y="4768039"/>
            <a:ext cx="788872" cy="25316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767048" y="4620357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70963" y="4673096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84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inspect the logs for an agent?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22</a:t>
            </a:fld>
            <a:endParaRPr lang="en-US"/>
          </a:p>
        </p:txBody>
      </p:sp>
      <p:pic>
        <p:nvPicPr>
          <p:cNvPr id="11" name="Picture 10" descr="AmoreAgentsManager_running_log_waitingSor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0"/>
          <a:stretch/>
        </p:blipFill>
        <p:spPr>
          <a:xfrm>
            <a:off x="2824484" y="848438"/>
            <a:ext cx="5862316" cy="553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 rot="19503221">
            <a:off x="-93984" y="2047195"/>
            <a:ext cx="3095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his should be done by experts</a:t>
            </a:r>
          </a:p>
          <a:p>
            <a:r>
              <a:rPr lang="en-US" dirty="0"/>
              <a:t>i</a:t>
            </a:r>
            <a:r>
              <a:rPr lang="en-US" dirty="0" smtClean="0"/>
              <a:t>f needed see back 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571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40"/>
            <a:ext cx="8229600" cy="80949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AMORE Visualization window: the GUI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55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more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5"/>
          <a:stretch/>
        </p:blipFill>
        <p:spPr>
          <a:xfrm>
            <a:off x="81543" y="462141"/>
            <a:ext cx="8605257" cy="61221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8627"/>
            <a:ext cx="8229600" cy="809492"/>
          </a:xfrm>
        </p:spPr>
        <p:txBody>
          <a:bodyPr>
            <a:norm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he GUI: tabs &amp; histograms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55615" y="738753"/>
            <a:ext cx="5624554" cy="20675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9196" y="1990952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Detector tabs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54644" y="4219024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Histograms </a:t>
            </a:r>
          </a:p>
        </p:txBody>
      </p:sp>
      <p:cxnSp>
        <p:nvCxnSpPr>
          <p:cNvPr id="23" name="Straight Arrow Connector 22"/>
          <p:cNvCxnSpPr>
            <a:endCxn id="3" idx="1"/>
          </p:cNvCxnSpPr>
          <p:nvPr/>
        </p:nvCxnSpPr>
        <p:spPr>
          <a:xfrm flipV="1">
            <a:off x="978085" y="842130"/>
            <a:ext cx="477530" cy="114882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170766" y="5769362"/>
            <a:ext cx="1138509" cy="206755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309275" y="5652951"/>
            <a:ext cx="2643159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sng">
            <a:solidFill>
              <a:srgbClr val="00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Timestamp of last update of the histogram + run n.</a:t>
            </a:r>
          </a:p>
        </p:txBody>
      </p:sp>
    </p:spTree>
    <p:extLst>
      <p:ext uri="{BB962C8B-B14F-4D97-AF65-F5344CB8AC3E}">
        <p14:creationId xmlns:p14="http://schemas.microsoft.com/office/powerpoint/2010/main" val="22071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more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5"/>
          <a:stretch/>
        </p:blipFill>
        <p:spPr>
          <a:xfrm>
            <a:off x="81543" y="462141"/>
            <a:ext cx="8605257" cy="612212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7284" y="600314"/>
            <a:ext cx="1174495" cy="19474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2686" y="1726048"/>
            <a:ext cx="1420938" cy="485821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03624" y="5960852"/>
            <a:ext cx="7183175" cy="58799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089" y="809493"/>
            <a:ext cx="1435536" cy="90075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00654" y="809493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Menu bar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59831" y="1210162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Tools panel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706" y="4588356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AMORE Agents Tree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74145" y="5591520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Histograms description</a:t>
            </a:r>
          </a:p>
        </p:txBody>
      </p:sp>
      <p:cxnSp>
        <p:nvCxnSpPr>
          <p:cNvPr id="23" name="Straight Arrow Connector 22"/>
          <p:cNvCxnSpPr>
            <a:stCxn id="12" idx="1"/>
            <a:endCxn id="3" idx="3"/>
          </p:cNvCxnSpPr>
          <p:nvPr/>
        </p:nvCxnSpPr>
        <p:spPr>
          <a:xfrm flipH="1" flipV="1">
            <a:off x="1271779" y="697688"/>
            <a:ext cx="1128875" cy="29647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457200" y="-188627"/>
            <a:ext cx="8229600" cy="8094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Arial Rounded MT Bold"/>
                <a:ea typeface="+mj-ea"/>
                <a:cs typeface="Arial Rounded MT Bold"/>
              </a:defRPr>
            </a:lvl1pPr>
          </a:lstStyle>
          <a:p>
            <a:r>
              <a:rPr lang="en-US" sz="2400" dirty="0" smtClean="0"/>
              <a:t>The GUI: </a:t>
            </a:r>
            <a:r>
              <a:rPr lang="en-US" sz="2400" dirty="0"/>
              <a:t>tools and agents tree </a:t>
            </a:r>
          </a:p>
        </p:txBody>
      </p:sp>
    </p:spTree>
    <p:extLst>
      <p:ext uri="{BB962C8B-B14F-4D97-AF65-F5344CB8AC3E}">
        <p14:creationId xmlns:p14="http://schemas.microsoft.com/office/powerpoint/2010/main" val="111116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more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3814" b="78911"/>
          <a:stretch/>
        </p:blipFill>
        <p:spPr>
          <a:xfrm>
            <a:off x="337820" y="988184"/>
            <a:ext cx="3530723" cy="33433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GUI: the menu bar and tools panel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32425" y="927561"/>
            <a:ext cx="2660106" cy="1754327"/>
          </a:xfrm>
          <a:prstGeom prst="rect">
            <a:avLst/>
          </a:prstGeom>
          <a:solidFill>
            <a:srgbClr val="FFFFFF"/>
          </a:solidFill>
          <a:ln w="38100" cmpd="sng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Amore</a:t>
            </a:r>
            <a:r>
              <a:rPr lang="en-US" dirty="0" smtClean="0"/>
              <a:t> menu: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open/close tabs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Create new </a:t>
            </a:r>
            <a:r>
              <a:rPr lang="en-US" dirty="0" smtClean="0"/>
              <a:t>tab</a:t>
            </a:r>
          </a:p>
          <a:p>
            <a:endParaRPr lang="en-US" dirty="0" smtClean="0"/>
          </a:p>
          <a:p>
            <a:r>
              <a:rPr lang="en-US" b="1" dirty="0" smtClean="0"/>
              <a:t>Objects</a:t>
            </a:r>
            <a:r>
              <a:rPr lang="en-US" dirty="0" smtClean="0"/>
              <a:t> menu:</a:t>
            </a:r>
          </a:p>
          <a:p>
            <a:r>
              <a:rPr lang="en-US" dirty="0" smtClean="0"/>
              <a:t>- Toggle statistics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854253" y="3372443"/>
            <a:ext cx="276878" cy="17553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0710" y="4830098"/>
            <a:ext cx="4966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Filter field:</a:t>
            </a:r>
          </a:p>
          <a:p>
            <a:r>
              <a:rPr lang="en-US" dirty="0" smtClean="0"/>
              <a:t> type “shifter” or the name of agents/detector that you want to display in the AMORE agents tree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05649" y="4386695"/>
            <a:ext cx="301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Open/close tab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47345" y="2548723"/>
            <a:ext cx="0" cy="18379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2590800" y="2623659"/>
            <a:ext cx="1971971" cy="8468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154053" y="3431199"/>
            <a:ext cx="301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Refresh agents tree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263028" y="1943224"/>
            <a:ext cx="887357" cy="605498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7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more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3814" b="78911"/>
          <a:stretch/>
        </p:blipFill>
        <p:spPr>
          <a:xfrm>
            <a:off x="337820" y="988184"/>
            <a:ext cx="3530723" cy="33433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GUI: the menu bar and tools panel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32425" y="927561"/>
            <a:ext cx="2660106" cy="2031325"/>
          </a:xfrm>
          <a:prstGeom prst="rect">
            <a:avLst/>
          </a:prstGeom>
          <a:solidFill>
            <a:srgbClr val="FFFFFF"/>
          </a:solidFill>
          <a:ln w="38100" cmpd="sng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Amore</a:t>
            </a:r>
            <a:r>
              <a:rPr lang="en-US" dirty="0" smtClean="0"/>
              <a:t> menu: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open/close tabs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Create new tab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Load/Save layouts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r>
              <a:rPr lang="en-US" b="1" dirty="0" smtClean="0"/>
              <a:t>Objects</a:t>
            </a:r>
            <a:r>
              <a:rPr lang="en-US" dirty="0" smtClean="0"/>
              <a:t> menu:</a:t>
            </a:r>
          </a:p>
          <a:p>
            <a:r>
              <a:rPr lang="en-US" dirty="0" smtClean="0"/>
              <a:t>- Toggle statistics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86909" y="4540556"/>
            <a:ext cx="3879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Show only shifter’s objects</a:t>
            </a:r>
          </a:p>
          <a:p>
            <a:r>
              <a:rPr lang="en-US" dirty="0" smtClean="0"/>
              <a:t>(as default it is checked)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2983482" y="3854826"/>
            <a:ext cx="1141375" cy="7295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3832" y="4907519"/>
            <a:ext cx="3016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Hide idle agents</a:t>
            </a:r>
          </a:p>
          <a:p>
            <a:r>
              <a:rPr lang="en-US" dirty="0" smtClean="0"/>
              <a:t>(as default it is checked)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11758" y="4133226"/>
            <a:ext cx="533796" cy="7742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834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DQM shifter histograms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581" y="809492"/>
            <a:ext cx="8728607" cy="5407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3 categories of plots with different priorities:</a:t>
            </a:r>
            <a:endParaRPr lang="en-US" sz="2400" dirty="0"/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dirty="0" smtClean="0"/>
              <a:t>global conditions plots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dirty="0" smtClean="0"/>
              <a:t>detector </a:t>
            </a:r>
            <a:r>
              <a:rPr lang="en-US" sz="2400" dirty="0"/>
              <a:t>main histograms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dirty="0" smtClean="0"/>
              <a:t>detector </a:t>
            </a:r>
            <a:r>
              <a:rPr lang="en-US" sz="2400" dirty="0"/>
              <a:t>“backup” </a:t>
            </a:r>
            <a:r>
              <a:rPr lang="en-US" sz="2400" dirty="0" smtClean="0"/>
              <a:t>histograms</a:t>
            </a:r>
          </a:p>
          <a:p>
            <a:pPr>
              <a:buClr>
                <a:schemeClr val="tx2"/>
              </a:buClr>
            </a:pPr>
            <a:endParaRPr lang="en-US" sz="2400" dirty="0"/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2200" dirty="0"/>
              <a:t>A</a:t>
            </a:r>
            <a:r>
              <a:rPr lang="en-US" sz="2200" dirty="0" smtClean="0"/>
              <a:t>ll plots are produced </a:t>
            </a:r>
            <a:r>
              <a:rPr lang="en-US" sz="2200" dirty="0"/>
              <a:t>by </a:t>
            </a:r>
            <a:r>
              <a:rPr lang="en-US" sz="2200" dirty="0" smtClean="0"/>
              <a:t>production agents (Prod = 1)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2200" dirty="0" smtClean="0">
                <a:solidFill>
                  <a:schemeClr val="accent2"/>
                </a:solidFill>
              </a:rPr>
              <a:t>All plots have an automatic check </a:t>
            </a:r>
            <a:endParaRPr lang="en-US" sz="2200" dirty="0">
              <a:solidFill>
                <a:schemeClr val="accent2"/>
              </a:solidFill>
            </a:endParaRPr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2200" b="1" dirty="0" smtClean="0">
                <a:solidFill>
                  <a:schemeClr val="accent2"/>
                </a:solidFill>
              </a:rPr>
              <a:t>Depending on the result of the check, a quality flag/color box is set in the agent’s tree  per event specie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endParaRPr lang="en-US" sz="2200" dirty="0" smtClean="0"/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2200" dirty="0" smtClean="0"/>
              <a:t>All plots appear in the summary image in the logbook, under the corresponding detector’s agent tab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endParaRPr lang="en-US" sz="2400" dirty="0"/>
          </a:p>
          <a:p>
            <a:pPr>
              <a:buClr>
                <a:schemeClr val="tx2"/>
              </a:buClr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356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DQM shifter histograms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83" y="809492"/>
            <a:ext cx="8802765" cy="5407291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b="1" dirty="0" smtClean="0">
                <a:solidFill>
                  <a:srgbClr val="64A73B"/>
                </a:solidFill>
              </a:rPr>
              <a:t>global conditions plots</a:t>
            </a:r>
            <a:endParaRPr lang="en-US" sz="1800" b="1" dirty="0" smtClean="0">
              <a:solidFill>
                <a:srgbClr val="64A73B"/>
              </a:solidFill>
            </a:endParaRP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Monitor </a:t>
            </a:r>
            <a:r>
              <a:rPr lang="en-US" sz="2000" dirty="0"/>
              <a:t>depend from beam </a:t>
            </a:r>
            <a:r>
              <a:rPr lang="en-US" sz="2000" dirty="0" smtClean="0"/>
              <a:t>and</a:t>
            </a:r>
            <a:r>
              <a:rPr lang="en-US" sz="2000" dirty="0"/>
              <a:t>/or running conditions </a:t>
            </a:r>
            <a:r>
              <a:rPr lang="en-US" sz="2000" dirty="0" smtClean="0"/>
              <a:t>(beams, trigger </a:t>
            </a:r>
            <a:r>
              <a:rPr lang="en-US" sz="2000" dirty="0"/>
              <a:t>configuration, …)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/>
              <a:t>Have highest priority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/>
              <a:t>Have to be monitored continuously during each run by the DQM shifter and the Shift Leader (SL)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/>
              <a:t>if problem, the </a:t>
            </a:r>
            <a:r>
              <a:rPr lang="en-US" sz="2000" b="1" dirty="0">
                <a:solidFill>
                  <a:srgbClr val="64A73B"/>
                </a:solidFill>
              </a:rPr>
              <a:t>SL is informed and run can be stopped </a:t>
            </a:r>
            <a:r>
              <a:rPr lang="en-US" sz="2000" dirty="0"/>
              <a:t>immediately if necessary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/>
                </a:solidFill>
              </a:rPr>
              <a:t>detector </a:t>
            </a:r>
            <a:r>
              <a:rPr lang="en-US" sz="2400" b="1" dirty="0">
                <a:solidFill>
                  <a:schemeClr val="accent2"/>
                </a:solidFill>
              </a:rPr>
              <a:t>main </a:t>
            </a:r>
            <a:r>
              <a:rPr lang="en-US" sz="2400" b="1" dirty="0" smtClean="0">
                <a:solidFill>
                  <a:schemeClr val="accent2"/>
                </a:solidFill>
              </a:rPr>
              <a:t>histograms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Monitor detector behavior and data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Have </a:t>
            </a:r>
            <a:r>
              <a:rPr lang="en-US" sz="2000" dirty="0"/>
              <a:t>high </a:t>
            </a:r>
            <a:r>
              <a:rPr lang="en-US" sz="2000" dirty="0" smtClean="0"/>
              <a:t>priority (help with quality flags)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If </a:t>
            </a:r>
            <a:r>
              <a:rPr lang="en-US" sz="2000" dirty="0"/>
              <a:t>problem</a:t>
            </a:r>
            <a:r>
              <a:rPr lang="en-US" sz="2000" b="1" dirty="0"/>
              <a:t>, </a:t>
            </a:r>
            <a:r>
              <a:rPr lang="en-US" sz="2000" b="1" dirty="0">
                <a:solidFill>
                  <a:schemeClr val="accent2"/>
                </a:solidFill>
              </a:rPr>
              <a:t>the detector on-call is </a:t>
            </a:r>
            <a:r>
              <a:rPr lang="en-US" sz="2000" b="1" dirty="0" smtClean="0">
                <a:solidFill>
                  <a:schemeClr val="accent2"/>
                </a:solidFill>
              </a:rPr>
              <a:t>informed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Not </a:t>
            </a:r>
            <a:r>
              <a:rPr lang="en-US" sz="2000" dirty="0"/>
              <a:t>mandatory to stop the run, but still quick action to be taken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</a:rPr>
              <a:t>detector </a:t>
            </a:r>
            <a:r>
              <a:rPr lang="en-US" sz="2400" b="1" dirty="0">
                <a:solidFill>
                  <a:schemeClr val="tx2"/>
                </a:solidFill>
              </a:rPr>
              <a:t>“backup” </a:t>
            </a:r>
            <a:r>
              <a:rPr lang="en-US" sz="2400" b="1" dirty="0" smtClean="0">
                <a:solidFill>
                  <a:schemeClr val="tx2"/>
                </a:solidFill>
              </a:rPr>
              <a:t>histograms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Available in the amore Agents tree but </a:t>
            </a:r>
            <a:r>
              <a:rPr lang="en-US" sz="2000" u="sng" dirty="0" smtClean="0"/>
              <a:t>not in the GUI tabs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</a:rPr>
              <a:t>To be looked at only if requested by detector expert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850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At the beginning of your shift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1971"/>
            <a:ext cx="8229600" cy="540729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Get a report from the previous </a:t>
            </a:r>
            <a:r>
              <a:rPr lang="en-US" sz="2000" dirty="0"/>
              <a:t>shifter </a:t>
            </a:r>
            <a:r>
              <a:rPr lang="en-US" sz="2000" dirty="0" smtClean="0"/>
              <a:t>about the </a:t>
            </a:r>
            <a:r>
              <a:rPr lang="en-US" sz="2000" dirty="0"/>
              <a:t>current </a:t>
            </a:r>
            <a:r>
              <a:rPr lang="en-US" sz="2000" dirty="0" smtClean="0"/>
              <a:t>activity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C</a:t>
            </a:r>
            <a:r>
              <a:rPr lang="en-US" sz="2000" dirty="0" smtClean="0"/>
              <a:t>heck </a:t>
            </a:r>
            <a:r>
              <a:rPr lang="en-US" sz="2000" dirty="0"/>
              <a:t>the </a:t>
            </a:r>
            <a:r>
              <a:rPr lang="en-US" sz="2000" dirty="0" smtClean="0"/>
              <a:t>blackboard in the </a:t>
            </a:r>
            <a:r>
              <a:rPr lang="en-US" sz="2000" dirty="0" err="1" smtClean="0"/>
              <a:t>TWiki</a:t>
            </a:r>
            <a:r>
              <a:rPr lang="en-US" sz="2000" dirty="0" smtClean="0"/>
              <a:t> for the pending and solved issues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AA2B1E"/>
                </a:solidFill>
              </a:rPr>
              <a:t>Inspect the previous End-Of-Shift (EOS) report and take note of the open issues for your own report (</a:t>
            </a:r>
            <a:r>
              <a:rPr lang="en-US" sz="2000" dirty="0" smtClean="0">
                <a:solidFill>
                  <a:srgbClr val="AA2B1E"/>
                </a:solidFill>
                <a:sym typeface="Wingdings"/>
              </a:rPr>
              <a:t> </a:t>
            </a:r>
            <a:r>
              <a:rPr lang="en-US" sz="2000" dirty="0" smtClean="0">
                <a:solidFill>
                  <a:srgbClr val="AA2B1E"/>
                </a:solidFill>
              </a:rPr>
              <a:t>see “Reporting” session of this training)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Open on the web browser the following pages :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Shifter’s </a:t>
            </a:r>
            <a:r>
              <a:rPr lang="en-US" sz="1600" dirty="0">
                <a:solidFill>
                  <a:schemeClr val="tx2"/>
                </a:solidFill>
              </a:rPr>
              <a:t>guide: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  <a:hlinkClick r:id="rId2"/>
              </a:rPr>
              <a:t>https://</a:t>
            </a:r>
            <a:r>
              <a:rPr lang="en-US" sz="1600" dirty="0" err="1">
                <a:solidFill>
                  <a:schemeClr val="tx2"/>
                </a:solidFill>
                <a:hlinkClick r:id="rId2"/>
              </a:rPr>
              <a:t>twiki.cern.ch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/</a:t>
            </a:r>
            <a:r>
              <a:rPr lang="en-US" sz="1600" dirty="0" err="1">
                <a:solidFill>
                  <a:schemeClr val="tx2"/>
                </a:solidFill>
                <a:hlinkClick r:id="rId2"/>
              </a:rPr>
              <a:t>twiki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/bin/</a:t>
            </a:r>
            <a:r>
              <a:rPr lang="en-US" sz="1600" dirty="0" err="1">
                <a:solidFill>
                  <a:schemeClr val="tx2"/>
                </a:solidFill>
                <a:hlinkClick r:id="rId2"/>
              </a:rPr>
              <a:t>viewauth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/ALICE/</a:t>
            </a:r>
            <a:r>
              <a:rPr lang="en-US" sz="1600" dirty="0" err="1">
                <a:solidFill>
                  <a:schemeClr val="tx2"/>
                </a:solidFill>
                <a:hlinkClick r:id="rId2"/>
              </a:rPr>
              <a:t>AliceDQM</a:t>
            </a:r>
            <a:endParaRPr lang="en-US" sz="1600" dirty="0">
              <a:solidFill>
                <a:schemeClr val="tx2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Blackboard: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      </a:t>
            </a:r>
            <a:r>
              <a:rPr lang="en-US" sz="1600" dirty="0" smtClean="0">
                <a:solidFill>
                  <a:schemeClr val="tx2"/>
                </a:solidFill>
                <a:hlinkClick r:id="rId3"/>
              </a:rPr>
              <a:t>https</a:t>
            </a:r>
            <a:r>
              <a:rPr lang="en-US" sz="1600" dirty="0">
                <a:solidFill>
                  <a:schemeClr val="tx2"/>
                </a:solidFill>
                <a:hlinkClick r:id="rId3"/>
              </a:rPr>
              <a:t>://twiki.cern.ch/twiki/bin/viewauth/ALICE/</a:t>
            </a:r>
            <a:r>
              <a:rPr lang="en-US" sz="1600" dirty="0" smtClean="0">
                <a:solidFill>
                  <a:schemeClr val="tx2"/>
                </a:solidFill>
                <a:hlinkClick r:id="rId3"/>
              </a:rPr>
              <a:t>DQMBlackboard</a:t>
            </a:r>
            <a:endParaRPr lang="en-US" sz="1600" dirty="0" smtClean="0">
              <a:solidFill>
                <a:schemeClr val="tx2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ALICE </a:t>
            </a:r>
            <a:r>
              <a:rPr lang="en-US" sz="1600" dirty="0">
                <a:solidFill>
                  <a:schemeClr val="tx2"/>
                </a:solidFill>
              </a:rPr>
              <a:t>logbook (Runs view)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Start the DQM framework if not already open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98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GUI: the AMORE agents tree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 descr="GUI1_agentsTre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4" y="915630"/>
            <a:ext cx="2267850" cy="5128119"/>
          </a:xfrm>
          <a:prstGeom prst="rect">
            <a:avLst/>
          </a:prstGeom>
        </p:spPr>
      </p:pic>
      <p:pic>
        <p:nvPicPr>
          <p:cNvPr id="9" name="Picture 8" descr="GUI3_agentsTree_open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3936"/>
          <a:stretch/>
        </p:blipFill>
        <p:spPr>
          <a:xfrm>
            <a:off x="3021047" y="915630"/>
            <a:ext cx="2235738" cy="5180244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2179371" y="3332289"/>
            <a:ext cx="900741" cy="5316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GUI3_agentsTree_open_shift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346" y="949884"/>
            <a:ext cx="2796454" cy="4962128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5119059" y="2781147"/>
            <a:ext cx="900741" cy="5316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624558" y="1432519"/>
            <a:ext cx="2290156" cy="339670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19059" y="4974986"/>
            <a:ext cx="3812960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Color boxes </a:t>
            </a:r>
            <a:r>
              <a:rPr lang="en-US" sz="2000" dirty="0" smtClean="0"/>
              <a:t>on the right of the name of the agents/ plots are </a:t>
            </a:r>
            <a:r>
              <a:rPr lang="en-US" sz="2000" b="1" dirty="0" smtClean="0">
                <a:solidFill>
                  <a:srgbClr val="0000FF"/>
                </a:solidFill>
              </a:rPr>
              <a:t>quality flags set automatically </a:t>
            </a:r>
            <a:r>
              <a:rPr lang="en-US" sz="2000" dirty="0" smtClean="0"/>
              <a:t>by </a:t>
            </a:r>
            <a:r>
              <a:rPr lang="en-US" sz="2000" dirty="0" err="1" smtClean="0"/>
              <a:t>QAchecker</a:t>
            </a:r>
            <a:r>
              <a:rPr lang="en-US" sz="2000" dirty="0" smtClean="0"/>
              <a:t> algorithms (next slides)</a:t>
            </a:r>
          </a:p>
        </p:txBody>
      </p:sp>
    </p:spTree>
    <p:extLst>
      <p:ext uri="{BB962C8B-B14F-4D97-AF65-F5344CB8AC3E}">
        <p14:creationId xmlns:p14="http://schemas.microsoft.com/office/powerpoint/2010/main" val="4086913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uality flags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9492"/>
            <a:ext cx="8229600" cy="5407291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Quality flags are the small boxes that appear in the AMORE agents tree </a:t>
            </a:r>
            <a:endParaRPr lang="en-US" sz="2000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hey are set by automatic checks of the content of the plots</a:t>
            </a:r>
          </a:p>
          <a:p>
            <a:r>
              <a:rPr lang="en-US" sz="2000" dirty="0" smtClean="0"/>
              <a:t>If Yellow/Red/Purple it means that </a:t>
            </a:r>
            <a:r>
              <a:rPr lang="en-US" sz="2000" b="1" dirty="0" smtClean="0"/>
              <a:t>at least one of the plots produced by that agent exhibits a problem</a:t>
            </a:r>
          </a:p>
          <a:p>
            <a:r>
              <a:rPr lang="en-US" sz="2000" dirty="0" smtClean="0"/>
              <a:t>If green all plots are ok</a:t>
            </a:r>
          </a:p>
          <a:p>
            <a:r>
              <a:rPr lang="en-US" sz="2000" dirty="0" smtClean="0"/>
              <a:t>Always rely on alarms if present</a:t>
            </a:r>
          </a:p>
          <a:p>
            <a:r>
              <a:rPr lang="en-US" sz="2000" dirty="0" smtClean="0"/>
              <a:t>Always check the </a:t>
            </a:r>
            <a:r>
              <a:rPr lang="en-US" sz="2000" dirty="0" err="1" smtClean="0"/>
              <a:t>Twiki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6128" y="4075482"/>
            <a:ext cx="4572000" cy="175432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dirty="0" smtClean="0"/>
              <a:t>Meaning: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red </a:t>
            </a:r>
            <a:r>
              <a:rPr lang="en-US" b="1" dirty="0">
                <a:solidFill>
                  <a:srgbClr val="FF0000"/>
                </a:solidFill>
              </a:rPr>
              <a:t>= error </a:t>
            </a:r>
            <a:r>
              <a:rPr lang="en-US" dirty="0"/>
              <a:t>-&gt; look at these plots </a:t>
            </a:r>
            <a:r>
              <a:rPr lang="en-US" dirty="0" smtClean="0"/>
              <a:t>first</a:t>
            </a:r>
          </a:p>
          <a:p>
            <a:r>
              <a:rPr lang="en-US" b="1" dirty="0" smtClean="0">
                <a:solidFill>
                  <a:srgbClr val="C8C800"/>
                </a:solidFill>
              </a:rPr>
              <a:t>Yellow </a:t>
            </a:r>
            <a:r>
              <a:rPr lang="en-US" b="1" dirty="0">
                <a:solidFill>
                  <a:srgbClr val="C8C800"/>
                </a:solidFill>
              </a:rPr>
              <a:t>= </a:t>
            </a:r>
            <a:r>
              <a:rPr lang="en-US" b="1" dirty="0" smtClean="0">
                <a:solidFill>
                  <a:srgbClr val="C8C800"/>
                </a:solidFill>
              </a:rPr>
              <a:t>warning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Green </a:t>
            </a:r>
            <a:r>
              <a:rPr lang="en-US" b="1" dirty="0">
                <a:solidFill>
                  <a:srgbClr val="008000"/>
                </a:solidFill>
              </a:rPr>
              <a:t>= </a:t>
            </a:r>
            <a:r>
              <a:rPr lang="en-US" b="1" dirty="0" smtClean="0">
                <a:solidFill>
                  <a:srgbClr val="008000"/>
                </a:solidFill>
              </a:rPr>
              <a:t>ok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Purple </a:t>
            </a:r>
            <a:r>
              <a:rPr lang="en-US" b="1" dirty="0">
                <a:solidFill>
                  <a:srgbClr val="660066"/>
                </a:solidFill>
              </a:rPr>
              <a:t>= fatal or empty </a:t>
            </a:r>
            <a:r>
              <a:rPr lang="en-US" dirty="0"/>
              <a:t>(then you have to understand why…</a:t>
            </a:r>
            <a:r>
              <a:rPr lang="en-US" dirty="0" smtClean="0"/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4765650" y="2196218"/>
            <a:ext cx="392115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ctr"/>
            <a:r>
              <a:rPr lang="en-US" dirty="0" smtClean="0"/>
              <a:t>Notice: if </a:t>
            </a:r>
            <a:r>
              <a:rPr lang="en-US" dirty="0"/>
              <a:t>empty not necessarily a problem…see </a:t>
            </a:r>
            <a:r>
              <a:rPr lang="en-US" dirty="0" smtClean="0"/>
              <a:t>dedicated troubleshooting </a:t>
            </a:r>
            <a:r>
              <a:rPr lang="en-US" dirty="0"/>
              <a:t>section of the </a:t>
            </a:r>
            <a:r>
              <a:rPr lang="en-US" dirty="0" err="1"/>
              <a:t>Twiki</a:t>
            </a:r>
            <a:r>
              <a:rPr lang="en-US" dirty="0"/>
              <a:t>!</a:t>
            </a:r>
          </a:p>
        </p:txBody>
      </p:sp>
      <p:pic>
        <p:nvPicPr>
          <p:cNvPr id="9" name="Picture 8" descr="GUI3_agentsTree_open_shift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28"/>
          <a:stretch/>
        </p:blipFill>
        <p:spPr>
          <a:xfrm>
            <a:off x="6083948" y="3322431"/>
            <a:ext cx="2602852" cy="3310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emaforo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7" b="37507"/>
          <a:stretch/>
        </p:blipFill>
        <p:spPr>
          <a:xfrm>
            <a:off x="4026765" y="3772733"/>
            <a:ext cx="1874520" cy="605498"/>
          </a:xfrm>
          <a:prstGeom prst="rect">
            <a:avLst/>
          </a:prstGeom>
          <a:ln>
            <a:solidFill>
              <a:srgbClr val="7F7F7F"/>
            </a:solidFill>
          </a:ln>
        </p:spPr>
      </p:pic>
    </p:spTree>
    <p:extLst>
      <p:ext uri="{BB962C8B-B14F-4D97-AF65-F5344CB8AC3E}">
        <p14:creationId xmlns:p14="http://schemas.microsoft.com/office/powerpoint/2010/main" val="403160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343" y="2817998"/>
            <a:ext cx="8229600" cy="809492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93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refresh histograms manually?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8136" y="1033777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the timestamp of the plot is not up-to-date (older than 5 minutes) or if the troubleshooting section suggests to refresh manually the histograms: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Go to the detector tab in the GUI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Expand the </a:t>
            </a:r>
            <a:r>
              <a:rPr lang="en-US" b="1" dirty="0" smtClean="0">
                <a:solidFill>
                  <a:srgbClr val="0000FF"/>
                </a:solidFill>
              </a:rPr>
              <a:t>Detector’s folder </a:t>
            </a:r>
            <a:r>
              <a:rPr lang="en-US" dirty="0" smtClean="0"/>
              <a:t>from the AMORE agents tree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Expand the </a:t>
            </a:r>
            <a:r>
              <a:rPr lang="en-US" b="1" dirty="0" smtClean="0">
                <a:solidFill>
                  <a:srgbClr val="0000FF"/>
                </a:solidFill>
              </a:rPr>
              <a:t>agent’s folder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Expand the </a:t>
            </a:r>
            <a:r>
              <a:rPr lang="en-US" b="1" dirty="0" smtClean="0">
                <a:solidFill>
                  <a:srgbClr val="0000FF"/>
                </a:solidFill>
              </a:rPr>
              <a:t>folder of the default or specific event specie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plot to be updated from the tab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00FF"/>
                </a:solidFill>
              </a:rPr>
              <a:t>Double-click on the histogram’s name </a:t>
            </a:r>
            <a:r>
              <a:rPr lang="en-US" dirty="0" smtClean="0"/>
              <a:t>from the tree</a:t>
            </a:r>
          </a:p>
        </p:txBody>
      </p:sp>
      <p:pic>
        <p:nvPicPr>
          <p:cNvPr id="11" name="Picture 10" descr="GUI3_agentsTree_open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67"/>
          <a:stretch/>
        </p:blipFill>
        <p:spPr>
          <a:xfrm>
            <a:off x="6296348" y="1821243"/>
            <a:ext cx="2390452" cy="465199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632179" y="4185452"/>
            <a:ext cx="4890397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Please </a:t>
            </a:r>
            <a:r>
              <a:rPr lang="en-US" dirty="0"/>
              <a:t>note that if the agent had just been restarted before trying the manual refresh, it might take up to a </a:t>
            </a:r>
            <a:r>
              <a:rPr lang="en-US" i="1" dirty="0">
                <a:solidFill>
                  <a:schemeClr val="accent2"/>
                </a:solidFill>
              </a:rPr>
              <a:t>couple of minutes </a:t>
            </a:r>
            <a:r>
              <a:rPr lang="en-US" dirty="0"/>
              <a:t>to load the </a:t>
            </a:r>
            <a:r>
              <a:rPr lang="en-US" dirty="0" smtClean="0"/>
              <a:t>histogram…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86800" y="3780669"/>
            <a:ext cx="418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A2B1E"/>
                </a:solidFill>
              </a:rPr>
              <a:t>2</a:t>
            </a:r>
          </a:p>
          <a:p>
            <a:r>
              <a:rPr lang="en-US" dirty="0" smtClean="0">
                <a:solidFill>
                  <a:srgbClr val="AA2B1E"/>
                </a:solidFill>
              </a:rPr>
              <a:t>3</a:t>
            </a:r>
          </a:p>
          <a:p>
            <a:r>
              <a:rPr lang="en-US" dirty="0" smtClean="0">
                <a:solidFill>
                  <a:srgbClr val="AA2B1E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39322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kill manually an agent?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If you cannot stop/start/restart an agent from the </a:t>
            </a:r>
            <a:r>
              <a:rPr lang="en-US" sz="1800" dirty="0" err="1" smtClean="0"/>
              <a:t>amoreAgentsManager</a:t>
            </a:r>
            <a:r>
              <a:rPr lang="en-US" sz="1800" dirty="0" smtClean="0"/>
              <a:t>, check the </a:t>
            </a:r>
            <a:r>
              <a:rPr lang="en-US" sz="1800" dirty="0" err="1" smtClean="0"/>
              <a:t>trobleshooting</a:t>
            </a:r>
            <a:r>
              <a:rPr lang="en-US" sz="1800" dirty="0" smtClean="0"/>
              <a:t> section of the </a:t>
            </a:r>
            <a:r>
              <a:rPr lang="en-US" sz="1800" dirty="0" err="1" smtClean="0"/>
              <a:t>Twiki</a:t>
            </a:r>
            <a:r>
              <a:rPr lang="en-US" sz="1800" dirty="0" smtClean="0"/>
              <a:t>. </a:t>
            </a:r>
          </a:p>
          <a:p>
            <a:pPr marL="0" indent="0">
              <a:buNone/>
            </a:pPr>
            <a:r>
              <a:rPr lang="en-US" sz="1800" dirty="0" smtClean="0"/>
              <a:t>Most likely you will have to kill the agent manually. </a:t>
            </a:r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AA2B1E"/>
                </a:solidFill>
              </a:rPr>
              <a:t>The agent &lt;</a:t>
            </a:r>
            <a:r>
              <a:rPr lang="en-US" sz="1800" b="1" dirty="0" err="1">
                <a:solidFill>
                  <a:srgbClr val="AA2B1E"/>
                </a:solidFill>
              </a:rPr>
              <a:t>agentname</a:t>
            </a:r>
            <a:r>
              <a:rPr lang="en-US" sz="1800" b="1" dirty="0" smtClean="0">
                <a:solidFill>
                  <a:srgbClr val="AA2B1E"/>
                </a:solidFill>
              </a:rPr>
              <a:t>&gt;</a:t>
            </a:r>
            <a:r>
              <a:rPr lang="en-US" sz="1800" b="1" dirty="0">
                <a:solidFill>
                  <a:srgbClr val="AA2B1E"/>
                </a:solidFill>
              </a:rPr>
              <a:t> </a:t>
            </a:r>
            <a:r>
              <a:rPr lang="en-US" sz="1800" b="1" dirty="0" smtClean="0">
                <a:solidFill>
                  <a:srgbClr val="AA2B1E"/>
                </a:solidFill>
              </a:rPr>
              <a:t>is </a:t>
            </a:r>
            <a:r>
              <a:rPr lang="en-US" sz="1800" b="1" dirty="0">
                <a:solidFill>
                  <a:srgbClr val="AA2B1E"/>
                </a:solidFill>
              </a:rPr>
              <a:t>running </a:t>
            </a:r>
            <a:r>
              <a:rPr lang="en-US" sz="1800" b="1" dirty="0" smtClean="0">
                <a:solidFill>
                  <a:srgbClr val="AA2B1E"/>
                </a:solidFill>
              </a:rPr>
              <a:t>on a </a:t>
            </a:r>
            <a:r>
              <a:rPr lang="en-US" sz="1800" b="1" dirty="0">
                <a:solidFill>
                  <a:srgbClr val="AA2B1E"/>
                </a:solidFill>
              </a:rPr>
              <a:t>different machines and can be killed </a:t>
            </a:r>
            <a:r>
              <a:rPr lang="en-US" sz="1800" b="1" dirty="0" smtClean="0">
                <a:solidFill>
                  <a:srgbClr val="AA2B1E"/>
                </a:solidFill>
              </a:rPr>
              <a:t>via terminal.</a:t>
            </a:r>
            <a:endParaRPr lang="en-US" sz="1800" dirty="0" smtClean="0"/>
          </a:p>
          <a:p>
            <a:pPr marL="514350" indent="-514350">
              <a:buFont typeface="+mj-lt"/>
              <a:buAutoNum type="alphaLcPeriod"/>
            </a:pPr>
            <a:r>
              <a:rPr lang="en-US" sz="1800" dirty="0" smtClean="0"/>
              <a:t>Open </a:t>
            </a:r>
            <a:r>
              <a:rPr lang="en-US" sz="1800" dirty="0" err="1" smtClean="0"/>
              <a:t>xterm</a:t>
            </a:r>
            <a:r>
              <a:rPr lang="en-US" sz="1800" dirty="0" smtClean="0"/>
              <a:t> and type:</a:t>
            </a:r>
          </a:p>
          <a:p>
            <a:pPr marL="514350" indent="-514350">
              <a:buFont typeface="+mj-lt"/>
              <a:buAutoNum type="alphaLcPeriod"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514350" indent="-514350">
              <a:buFont typeface="+mj-lt"/>
              <a:buAutoNum type="alphaLcPeriod"/>
            </a:pPr>
            <a:r>
              <a:rPr lang="en-US" sz="1800" dirty="0" smtClean="0"/>
              <a:t>Alternatively this gives </a:t>
            </a:r>
            <a:r>
              <a:rPr lang="en-US" sz="1800" dirty="0"/>
              <a:t>the same result</a:t>
            </a:r>
            <a:r>
              <a:rPr lang="en-US" sz="1800" dirty="0" smtClean="0"/>
              <a:t>:</a:t>
            </a:r>
          </a:p>
          <a:p>
            <a:pPr marL="514350" indent="-514350">
              <a:buFont typeface="+mj-lt"/>
              <a:buAutoNum type="alphaLcPeriod"/>
            </a:pPr>
            <a:endParaRPr lang="en-US" sz="1800" dirty="0"/>
          </a:p>
          <a:p>
            <a:pPr marL="514350" indent="-514350">
              <a:buFont typeface="+mj-lt"/>
              <a:buAutoNum type="alphaLcPeriod"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Where, in both cases,  </a:t>
            </a:r>
            <a:r>
              <a:rPr lang="en-US" sz="1800" dirty="0" err="1"/>
              <a:t>processID</a:t>
            </a:r>
            <a:r>
              <a:rPr lang="en-US" sz="1800" dirty="0"/>
              <a:t> is referred to the process which contains "</a:t>
            </a:r>
            <a:r>
              <a:rPr lang="en-US" sz="1800" dirty="0" err="1"/>
              <a:t>amoreAgent</a:t>
            </a:r>
            <a:r>
              <a:rPr lang="en-US" sz="1800" dirty="0"/>
              <a:t> -a &lt;</a:t>
            </a:r>
            <a:r>
              <a:rPr lang="en-US" sz="1800" dirty="0" err="1"/>
              <a:t>agentname</a:t>
            </a:r>
            <a:r>
              <a:rPr lang="en-US" sz="1800" dirty="0"/>
              <a:t>&gt;”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3836" y="3298981"/>
            <a:ext cx="8229600" cy="861774"/>
          </a:xfrm>
          <a:prstGeom prst="rect">
            <a:avLst/>
          </a:prstGeom>
          <a:solidFill>
            <a:srgbClr val="FAFECA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ndale Mono"/>
                <a:cs typeface="Andale Mono"/>
              </a:rPr>
              <a:t>$ </a:t>
            </a:r>
            <a:r>
              <a:rPr lang="en-US" sz="1600" dirty="0" err="1">
                <a:latin typeface="Andale Mono"/>
                <a:cs typeface="Andale Mono"/>
              </a:rPr>
              <a:t>sshdqm</a:t>
            </a:r>
            <a:r>
              <a:rPr lang="en-US" sz="1600" dirty="0">
                <a:latin typeface="Andale Mono"/>
                <a:cs typeface="Andale Mono"/>
              </a:rPr>
              <a:t> &lt;</a:t>
            </a:r>
            <a:r>
              <a:rPr lang="en-US" sz="1600" dirty="0" err="1">
                <a:latin typeface="Andale Mono"/>
                <a:cs typeface="Andale Mono"/>
              </a:rPr>
              <a:t>agentname</a:t>
            </a:r>
            <a:r>
              <a:rPr lang="en-US" sz="1600" dirty="0">
                <a:latin typeface="Andale Mono"/>
                <a:cs typeface="Andale Mono"/>
              </a:rPr>
              <a:t>&gt; </a:t>
            </a:r>
          </a:p>
          <a:p>
            <a:r>
              <a:rPr lang="en-US" sz="1600" dirty="0">
                <a:latin typeface="Andale Mono"/>
                <a:cs typeface="Andale Mono"/>
              </a:rPr>
              <a:t>$ </a:t>
            </a:r>
            <a:r>
              <a:rPr lang="en-US" sz="1600" dirty="0" err="1">
                <a:latin typeface="Andale Mono"/>
                <a:cs typeface="Andale Mono"/>
              </a:rPr>
              <a:t>ps</a:t>
            </a:r>
            <a:r>
              <a:rPr lang="en-US" sz="1600" dirty="0">
                <a:latin typeface="Andale Mono"/>
                <a:cs typeface="Andale Mono"/>
              </a:rPr>
              <a:t> aux | </a:t>
            </a:r>
            <a:r>
              <a:rPr lang="en-US" sz="1600" dirty="0" err="1">
                <a:latin typeface="Andale Mono"/>
                <a:cs typeface="Andale Mono"/>
              </a:rPr>
              <a:t>grep</a:t>
            </a:r>
            <a:r>
              <a:rPr lang="en-US" sz="1600" dirty="0">
                <a:latin typeface="Andale Mono"/>
                <a:cs typeface="Andale Mono"/>
              </a:rPr>
              <a:t> &lt;</a:t>
            </a:r>
            <a:r>
              <a:rPr lang="en-US" sz="1600" dirty="0" err="1">
                <a:latin typeface="Andale Mono"/>
                <a:cs typeface="Andale Mono"/>
              </a:rPr>
              <a:t>agentname</a:t>
            </a:r>
            <a:r>
              <a:rPr lang="en-US" sz="1600" dirty="0">
                <a:latin typeface="Andale Mono"/>
                <a:cs typeface="Andale Mono"/>
              </a:rPr>
              <a:t>&gt; </a:t>
            </a:r>
          </a:p>
          <a:p>
            <a:r>
              <a:rPr lang="en-US" sz="1600" dirty="0">
                <a:latin typeface="Andale Mono"/>
                <a:cs typeface="Andale Mono"/>
              </a:rPr>
              <a:t>$ kill </a:t>
            </a:r>
            <a:r>
              <a:rPr lang="en-US" sz="1600" dirty="0" err="1">
                <a:latin typeface="Andale Mono"/>
                <a:cs typeface="Andale Mono"/>
              </a:rPr>
              <a:t>processID</a:t>
            </a:r>
            <a:r>
              <a:rPr lang="en-US" sz="1600" dirty="0">
                <a:latin typeface="Andale Mono"/>
                <a:cs typeface="Andale Mono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68602" y="4550396"/>
            <a:ext cx="8229600" cy="861774"/>
          </a:xfrm>
          <a:prstGeom prst="rect">
            <a:avLst/>
          </a:prstGeom>
          <a:solidFill>
            <a:srgbClr val="FAFECA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ndale Mono"/>
                <a:cs typeface="Andale Mono"/>
              </a:rPr>
              <a:t>$ </a:t>
            </a:r>
            <a:r>
              <a:rPr lang="en-US" sz="1600" dirty="0" err="1">
                <a:latin typeface="Andale Mono"/>
                <a:cs typeface="Andale Mono"/>
              </a:rPr>
              <a:t>sshdqm</a:t>
            </a:r>
            <a:r>
              <a:rPr lang="en-US" sz="1600" dirty="0">
                <a:latin typeface="Andale Mono"/>
                <a:cs typeface="Andale Mono"/>
              </a:rPr>
              <a:t> &lt;</a:t>
            </a:r>
            <a:r>
              <a:rPr lang="en-US" sz="1600" dirty="0" err="1">
                <a:latin typeface="Andale Mono"/>
                <a:cs typeface="Andale Mono"/>
              </a:rPr>
              <a:t>agentname</a:t>
            </a:r>
            <a:r>
              <a:rPr lang="en-US" sz="1600" dirty="0">
                <a:latin typeface="Andale Mono"/>
                <a:cs typeface="Andale Mono"/>
              </a:rPr>
              <a:t>&gt; </a:t>
            </a:r>
          </a:p>
          <a:p>
            <a:r>
              <a:rPr lang="en-US" sz="1600" dirty="0">
                <a:latin typeface="Andale Mono"/>
                <a:cs typeface="Andale Mono"/>
              </a:rPr>
              <a:t>$ </a:t>
            </a:r>
            <a:r>
              <a:rPr lang="en-US" sz="1600" dirty="0" err="1">
                <a:latin typeface="Andale Mono"/>
                <a:cs typeface="Andale Mono"/>
              </a:rPr>
              <a:t>ps</a:t>
            </a:r>
            <a:r>
              <a:rPr lang="en-US" sz="1600" dirty="0">
                <a:latin typeface="Andale Mono"/>
                <a:cs typeface="Andale Mono"/>
              </a:rPr>
              <a:t> -</a:t>
            </a:r>
            <a:r>
              <a:rPr lang="en-US" sz="1600" dirty="0" err="1">
                <a:latin typeface="Andale Mono"/>
                <a:cs typeface="Andale Mono"/>
              </a:rPr>
              <a:t>ef</a:t>
            </a:r>
            <a:r>
              <a:rPr lang="en-US" sz="1600" dirty="0">
                <a:latin typeface="Andale Mono"/>
                <a:cs typeface="Andale Mono"/>
              </a:rPr>
              <a:t> | </a:t>
            </a:r>
            <a:r>
              <a:rPr lang="en-US" sz="1600" dirty="0" err="1">
                <a:latin typeface="Andale Mono"/>
                <a:cs typeface="Andale Mono"/>
              </a:rPr>
              <a:t>grep</a:t>
            </a:r>
            <a:r>
              <a:rPr lang="en-US" sz="1600" dirty="0">
                <a:latin typeface="Andale Mono"/>
                <a:cs typeface="Andale Mono"/>
              </a:rPr>
              <a:t> amore </a:t>
            </a:r>
          </a:p>
          <a:p>
            <a:r>
              <a:rPr lang="en-US" sz="1600" dirty="0">
                <a:latin typeface="Andale Mono"/>
                <a:cs typeface="Andale Mono"/>
              </a:rPr>
              <a:t>$ kill </a:t>
            </a:r>
            <a:r>
              <a:rPr lang="en-US" sz="1600" dirty="0" err="1">
                <a:latin typeface="Andale Mono"/>
                <a:cs typeface="Andale Mono"/>
              </a:rPr>
              <a:t>processID</a:t>
            </a:r>
            <a:r>
              <a:rPr lang="en-US" sz="1600" dirty="0">
                <a:latin typeface="Andale Mono"/>
                <a:cs typeface="Andale Mono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093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inspect the logs for an agent?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35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70834" y="1421608"/>
            <a:ext cx="3133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12760"/>
            <a:ext cx="8229600" cy="266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chemeClr val="accent4"/>
              </a:buClr>
              <a:buSzPct val="85000"/>
            </a:pPr>
            <a:r>
              <a:rPr lang="en-US" sz="2000" dirty="0" smtClean="0"/>
              <a:t>The logs contain: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Command used to launch the agent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Info about SOR &amp; Run number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List of requests for duplication by trigger classes of the plots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Info about monitoring cycle (MC)</a:t>
            </a:r>
            <a:endParaRPr lang="en-US" sz="2000" dirty="0"/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Logs from the detector’s code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Error messages and crash stack trace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952" y="4477758"/>
            <a:ext cx="8664096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</a:rPr>
              <a:t>Monitoring cycle = </a:t>
            </a:r>
            <a:r>
              <a:rPr lang="en-US" dirty="0" smtClean="0">
                <a:solidFill>
                  <a:srgbClr val="000090"/>
                </a:solidFill>
              </a:rPr>
              <a:t>time interval during which data are collected and processed by the agents.   Typically 1 MC = 60 s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Monitoring cycle must increase in order to update the histograms.</a:t>
            </a: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If it does not, see troubleshooting section in the </a:t>
            </a:r>
            <a:r>
              <a:rPr lang="en-US" b="1" dirty="0" err="1" smtClean="0">
                <a:solidFill>
                  <a:srgbClr val="000000"/>
                </a:solidFill>
              </a:rPr>
              <a:t>Twiki</a:t>
            </a:r>
            <a:r>
              <a:rPr lang="en-US" b="1" dirty="0" smtClean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284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/>
          <a:lstStyle/>
          <a:p>
            <a:r>
              <a:rPr lang="en-US" dirty="0" smtClean="0"/>
              <a:t>Logs: Example 1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60564" y="828152"/>
            <a:ext cx="8229600" cy="5374507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/>
              <a:t>Start of session local:///local/</a:t>
            </a:r>
            <a:r>
              <a:rPr lang="en-US" sz="1100" dirty="0" err="1"/>
              <a:t>cdb</a:t>
            </a:r>
            <a:r>
              <a:rPr lang="en-US" sz="1100" dirty="0"/>
              <a:t>/</a:t>
            </a:r>
          </a:p>
          <a:p>
            <a:pPr marL="0" indent="0">
              <a:buNone/>
            </a:pPr>
            <a:r>
              <a:rPr lang="en-US" sz="1100" dirty="0" err="1"/>
              <a:t>RunSequence</a:t>
            </a:r>
            <a:r>
              <a:rPr lang="en-US" sz="1100" dirty="0"/>
              <a:t> following </a:t>
            </a:r>
            <a:r>
              <a:rPr lang="en-US" sz="1100" dirty="0" err="1"/>
              <a:t>runControl</a:t>
            </a:r>
            <a:r>
              <a:rPr lang="en-US" sz="1100" dirty="0"/>
              <a:t> "EMC" initiated</a:t>
            </a:r>
          </a:p>
          <a:p>
            <a:pPr marL="0" indent="0">
              <a:buNone/>
            </a:pPr>
            <a:r>
              <a:rPr lang="en-US" sz="1100" dirty="0" err="1"/>
              <a:t>sor</a:t>
            </a:r>
            <a:r>
              <a:rPr lang="en-US" sz="1100" dirty="0"/>
              <a:t> : 165037</a:t>
            </a:r>
          </a:p>
          <a:p>
            <a:pPr marL="0" indent="0">
              <a:buNone/>
            </a:pPr>
            <a:r>
              <a:rPr lang="en-US" sz="1100" dirty="0" err="1"/>
              <a:t>eor</a:t>
            </a:r>
            <a:r>
              <a:rPr lang="en-US" sz="1100" dirty="0"/>
              <a:t> : 165034</a:t>
            </a:r>
          </a:p>
          <a:p>
            <a:pPr marL="0" indent="0">
              <a:buNone/>
            </a:pPr>
            <a:r>
              <a:rPr lang="en-US" sz="1100" dirty="0"/>
              <a:t>Start of run received : 165037</a:t>
            </a:r>
          </a:p>
          <a:p>
            <a:pPr marL="0" indent="0">
              <a:buNone/>
            </a:pPr>
            <a:r>
              <a:rPr lang="en-US" sz="1100" dirty="0"/>
              <a:t>created run 0x1edef9a0</a:t>
            </a:r>
          </a:p>
          <a:p>
            <a:pPr marL="0" indent="0">
              <a:buNone/>
            </a:pPr>
            <a:r>
              <a:rPr lang="en-US" sz="1100" dirty="0" err="1"/>
              <a:t>PublisherQA</a:t>
            </a:r>
            <a:r>
              <a:rPr lang="en-US" sz="1100" dirty="0"/>
              <a:t> : Start of run : 165037</a:t>
            </a:r>
          </a:p>
          <a:p>
            <a:pPr marL="0" indent="0">
              <a:buNone/>
            </a:pPr>
            <a:r>
              <a:rPr lang="en-US" sz="1100" dirty="0"/>
              <a:t>Doing a reset in the </a:t>
            </a:r>
            <a:r>
              <a:rPr lang="en-US" sz="1100" dirty="0" err="1"/>
              <a:t>PublisherQA</a:t>
            </a:r>
            <a:r>
              <a:rPr lang="en-US" sz="1100" dirty="0"/>
              <a:t> : call </a:t>
            </a:r>
            <a:r>
              <a:rPr lang="en-US" sz="1100" dirty="0" err="1"/>
              <a:t>ResetDetector</a:t>
            </a:r>
            <a:r>
              <a:rPr lang="en-US" sz="1100" dirty="0"/>
              <a:t> of </a:t>
            </a:r>
            <a:r>
              <a:rPr lang="en-US" sz="1100" dirty="0" err="1"/>
              <a:t>AliQADataMakerRec</a:t>
            </a:r>
            <a:endParaRPr lang="en-US" sz="1100" dirty="0"/>
          </a:p>
          <a:p>
            <a:pPr marL="0" indent="0">
              <a:buNone/>
            </a:pPr>
            <a:r>
              <a:rPr lang="en-US" sz="1100" dirty="0"/>
              <a:t>Get the beam type </a:t>
            </a:r>
          </a:p>
          <a:p>
            <a:pPr marL="0" indent="0">
              <a:buNone/>
            </a:pPr>
            <a:r>
              <a:rPr lang="en-US" sz="1100" dirty="0"/>
              <a:t>user: </a:t>
            </a:r>
            <a:r>
              <a:rPr lang="en-US" sz="1100" dirty="0" err="1"/>
              <a:t>dateLogbook</a:t>
            </a:r>
            <a:r>
              <a:rPr lang="en-US" sz="1100" dirty="0"/>
              <a:t>, </a:t>
            </a:r>
            <a:r>
              <a:rPr lang="en-US" sz="1100" dirty="0" err="1"/>
              <a:t>pwd</a:t>
            </a:r>
            <a:r>
              <a:rPr lang="en-US" sz="1100" dirty="0"/>
              <a:t>: 2PIY5guw, host: 10.161.36.8, </a:t>
            </a:r>
            <a:r>
              <a:rPr lang="en-US" sz="1100" dirty="0" err="1"/>
              <a:t>dbname</a:t>
            </a:r>
            <a:r>
              <a:rPr lang="en-US" sz="1100" dirty="0"/>
              <a:t>: LOGBOOK</a:t>
            </a:r>
          </a:p>
          <a:p>
            <a:pPr marL="0" indent="0">
              <a:buNone/>
            </a:pPr>
            <a:r>
              <a:rPr lang="en-US" sz="1100" dirty="0"/>
              <a:t>Beam type found : NULL</a:t>
            </a:r>
          </a:p>
          <a:p>
            <a:pPr marL="0" indent="0">
              <a:buNone/>
            </a:pPr>
            <a:r>
              <a:rPr lang="en-US" sz="1100" dirty="0"/>
              <a:t>Beam type transformed : -</a:t>
            </a:r>
          </a:p>
          <a:p>
            <a:pPr marL="0" indent="0">
              <a:buNone/>
            </a:pPr>
            <a:r>
              <a:rPr lang="en-US" sz="1100" dirty="0" err="1"/>
              <a:t>beamType</a:t>
            </a:r>
            <a:r>
              <a:rPr lang="en-US" sz="1100" dirty="0"/>
              <a:t> : -</a:t>
            </a:r>
          </a:p>
          <a:p>
            <a:pPr marL="0" indent="0">
              <a:buNone/>
            </a:pPr>
            <a:r>
              <a:rPr lang="en-US" sz="1100" dirty="0" err="1"/>
              <a:t>runType</a:t>
            </a:r>
            <a:r>
              <a:rPr lang="en-US" sz="1100" dirty="0"/>
              <a:t> : STANDALONE_BC</a:t>
            </a:r>
          </a:p>
          <a:p>
            <a:pPr marL="0" indent="0">
              <a:buNone/>
            </a:pPr>
            <a:r>
              <a:rPr lang="en-US" sz="1100" dirty="0"/>
              <a:t>retrieve the name of the classes active for this run</a:t>
            </a:r>
          </a:p>
          <a:p>
            <a:pPr marL="0" indent="0">
              <a:buNone/>
            </a:pPr>
            <a:r>
              <a:rPr lang="en-US" sz="1100" dirty="0"/>
              <a:t>Get the cosmic trigger list</a:t>
            </a:r>
          </a:p>
          <a:p>
            <a:pPr marL="0" indent="0">
              <a:buNone/>
            </a:pPr>
            <a:r>
              <a:rPr lang="en-US" sz="1100" dirty="0"/>
              <a:t>cosmic trigger list found !</a:t>
            </a:r>
          </a:p>
          <a:p>
            <a:pPr marL="0" indent="0">
              <a:buNone/>
            </a:pPr>
            <a:r>
              <a:rPr lang="en-US" sz="1100" dirty="0" err="1"/>
              <a:t>MonitorCycle</a:t>
            </a:r>
            <a:r>
              <a:rPr lang="en-US" sz="1100" dirty="0"/>
              <a:t> 0 (Tue Oct 25 12:27:10 2011)</a:t>
            </a:r>
          </a:p>
          <a:p>
            <a:pPr marL="0" indent="0">
              <a:buNone/>
            </a:pPr>
            <a:r>
              <a:rPr lang="en-US" sz="1100" dirty="0"/>
              <a:t>W-</a:t>
            </a:r>
            <a:r>
              <a:rPr lang="en-US" sz="1100" dirty="0" err="1"/>
              <a:t>AliQADataMaker</a:t>
            </a:r>
            <a:r>
              <a:rPr lang="en-US" sz="1100" dirty="0"/>
              <a:t>::</a:t>
            </a:r>
            <a:r>
              <a:rPr lang="en-US" sz="1100" dirty="0" err="1"/>
              <a:t>SetEventTrigClasses</a:t>
            </a:r>
            <a:r>
              <a:rPr lang="en-US" sz="1100" dirty="0"/>
              <a:t>: The string for event triggers is empty</a:t>
            </a:r>
          </a:p>
          <a:p>
            <a:pPr marL="0" indent="0">
              <a:buNone/>
            </a:pPr>
            <a:r>
              <a:rPr lang="en-US" sz="1100" dirty="0"/>
              <a:t> &lt;message repeated 3 times&gt;</a:t>
            </a:r>
          </a:p>
          <a:p>
            <a:pPr marL="0" indent="0">
              <a:buNone/>
            </a:pPr>
            <a:r>
              <a:rPr lang="en-US" sz="1100" dirty="0"/>
              <a:t>W-AliCaloRawStreamV3::</a:t>
            </a:r>
            <a:r>
              <a:rPr lang="en-US" sz="1100" dirty="0" err="1"/>
              <a:t>NextBunch</a:t>
            </a:r>
            <a:r>
              <a:rPr lang="en-US" sz="1100" dirty="0"/>
              <a:t>: Too long bunch detected @ 0 in Address=0xb2a (DDL=005) ! Expected &lt;= 12 10-bit words, found 14 !</a:t>
            </a:r>
          </a:p>
          <a:p>
            <a:pPr marL="0" indent="0">
              <a:buNone/>
            </a:pPr>
            <a:r>
              <a:rPr lang="en-US" sz="1100" dirty="0"/>
              <a:t>W-</a:t>
            </a:r>
            <a:r>
              <a:rPr lang="en-US" sz="1100" dirty="0" err="1"/>
              <a:t>AliQADataMaker</a:t>
            </a:r>
            <a:r>
              <a:rPr lang="en-US" sz="1100" dirty="0"/>
              <a:t>::</a:t>
            </a:r>
            <a:r>
              <a:rPr lang="en-US" sz="1100" dirty="0" err="1"/>
              <a:t>SetEventTrigClasses</a:t>
            </a:r>
            <a:r>
              <a:rPr lang="en-US" sz="1100" dirty="0"/>
              <a:t>: The string for event triggers is empty</a:t>
            </a:r>
          </a:p>
          <a:p>
            <a:pPr marL="0" indent="0">
              <a:buNone/>
            </a:pPr>
            <a:r>
              <a:rPr lang="en-US" sz="1100" dirty="0"/>
              <a:t> &lt;message repeated 3 times&gt;</a:t>
            </a:r>
          </a:p>
          <a:p>
            <a:pPr marL="0" indent="0">
              <a:buNone/>
            </a:pPr>
            <a:r>
              <a:rPr lang="en-US" sz="1100" dirty="0"/>
              <a:t>W-AliCaloRawStreamV3::</a:t>
            </a:r>
            <a:r>
              <a:rPr lang="en-US" sz="1100" dirty="0" err="1"/>
              <a:t>NextBunch</a:t>
            </a:r>
            <a:r>
              <a:rPr lang="en-US" sz="1100" dirty="0"/>
              <a:t>: Too long bunch detected @ 0 in Address=0xb2a (DDL=005) ! Expected &lt;= 12 10-bit words, found 14 !</a:t>
            </a:r>
          </a:p>
          <a:p>
            <a:pPr marL="0" indent="0">
              <a:buNone/>
            </a:pPr>
            <a:r>
              <a:rPr lang="en-US" sz="1100" dirty="0"/>
              <a:t>W-</a:t>
            </a:r>
            <a:r>
              <a:rPr lang="en-US" sz="1100" dirty="0" err="1"/>
              <a:t>AliQADataMaker</a:t>
            </a:r>
            <a:r>
              <a:rPr lang="en-US" sz="1100" dirty="0"/>
              <a:t>::</a:t>
            </a:r>
            <a:r>
              <a:rPr lang="en-US" sz="1100" dirty="0" err="1"/>
              <a:t>SetEventTrigClasses</a:t>
            </a:r>
            <a:r>
              <a:rPr lang="en-US" sz="1100" dirty="0"/>
              <a:t>: The string for event triggers is empty</a:t>
            </a:r>
          </a:p>
          <a:p>
            <a:pPr marL="0" indent="0">
              <a:buNone/>
            </a:pPr>
            <a:r>
              <a:rPr lang="en-US" sz="1100" dirty="0"/>
              <a:t> &lt;message repeated 3 times&gt;</a:t>
            </a:r>
          </a:p>
          <a:p>
            <a:pPr marL="0" indent="0">
              <a:buNone/>
            </a:pPr>
            <a:endParaRPr lang="en-US" sz="110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36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31031" y="828152"/>
            <a:ext cx="3160531" cy="106218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1031" y="3491153"/>
            <a:ext cx="3160531" cy="20090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60564" y="4273869"/>
            <a:ext cx="3160531" cy="230443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0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/>
          <a:lstStyle/>
          <a:p>
            <a:r>
              <a:rPr lang="en-US" dirty="0" smtClean="0"/>
              <a:t>Logs: Example 2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37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70834" y="1421608"/>
            <a:ext cx="3133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90650" y="809492"/>
            <a:ext cx="7843647" cy="5632310"/>
          </a:xfrm>
          <a:prstGeom prst="rect">
            <a:avLst/>
          </a:prstGeom>
          <a:solidFill>
            <a:srgbClr val="D9D9D9"/>
          </a:solidFill>
          <a:ln>
            <a:solidFill>
              <a:srgbClr val="7F7F7F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&gt;&gt;&gt;&gt;&gt;&gt;   Tue Oct 25 05:21:52 CEST 2011   &lt;&lt;&lt;&lt;&lt;&lt;</a:t>
            </a:r>
          </a:p>
          <a:p>
            <a:r>
              <a:rPr lang="en-US" sz="1200" dirty="0"/>
              <a:t>Launched with : </a:t>
            </a:r>
            <a:r>
              <a:rPr lang="en-US" sz="1200" dirty="0" err="1"/>
              <a:t>amoreAgent</a:t>
            </a:r>
            <a:r>
              <a:rPr lang="en-US" sz="1200" dirty="0"/>
              <a:t> -a T00QAshifter </a:t>
            </a:r>
          </a:p>
          <a:p>
            <a:r>
              <a:rPr lang="en-US" sz="1200" dirty="0"/>
              <a:t>Warning in &lt;</a:t>
            </a:r>
            <a:r>
              <a:rPr lang="en-US" sz="1200" dirty="0" err="1"/>
              <a:t>TClassTable</a:t>
            </a:r>
            <a:r>
              <a:rPr lang="en-US" sz="1200" dirty="0"/>
              <a:t>::Add&gt;: class </a:t>
            </a:r>
            <a:r>
              <a:rPr lang="en-US" sz="1200" dirty="0" err="1"/>
              <a:t>AliQAThresholds</a:t>
            </a:r>
            <a:r>
              <a:rPr lang="en-US" sz="1200" dirty="0"/>
              <a:t> already in </a:t>
            </a:r>
            <a:r>
              <a:rPr lang="en-US" sz="1200" dirty="0" err="1"/>
              <a:t>TClassTable</a:t>
            </a:r>
            <a:endParaRPr lang="en-US" sz="1200" dirty="0"/>
          </a:p>
          <a:p>
            <a:r>
              <a:rPr lang="en-US" sz="1200" dirty="0"/>
              <a:t>Default storage set to '0x2aaab0000f30'</a:t>
            </a:r>
          </a:p>
          <a:p>
            <a:r>
              <a:rPr lang="en-US" sz="1200" dirty="0"/>
              <a:t>I-AliQAv1::</a:t>
            </a:r>
            <a:r>
              <a:rPr lang="en-US" sz="1200" dirty="0" err="1"/>
              <a:t>SetQARefStorage</a:t>
            </a:r>
            <a:r>
              <a:rPr lang="en-US" sz="1200" dirty="0"/>
              <a:t>: AliQAv1::</a:t>
            </a:r>
            <a:r>
              <a:rPr lang="en-US" sz="1200" dirty="0" err="1"/>
              <a:t>SetQARefDir</a:t>
            </a:r>
            <a:r>
              <a:rPr lang="en-US" sz="1200" dirty="0"/>
              <a:t>: QA references are in  local://$ALICE_ROOT/</a:t>
            </a:r>
            <a:r>
              <a:rPr lang="en-US" sz="1200" dirty="0" err="1" smtClean="0"/>
              <a:t>QAref</a:t>
            </a:r>
            <a:endParaRPr lang="en-US" sz="1200" dirty="0"/>
          </a:p>
          <a:p>
            <a:r>
              <a:rPr lang="en-US" sz="1200" dirty="0"/>
              <a:t>Loading class AliT0QADataMakerRec</a:t>
            </a:r>
          </a:p>
          <a:p>
            <a:r>
              <a:rPr lang="en-US" sz="1200" dirty="0" err="1"/>
              <a:t>Aliroot</a:t>
            </a:r>
            <a:r>
              <a:rPr lang="en-US" sz="1200" dirty="0"/>
              <a:t> </a:t>
            </a:r>
            <a:r>
              <a:rPr lang="en-US" sz="1200" dirty="0" err="1"/>
              <a:t>det</a:t>
            </a:r>
            <a:r>
              <a:rPr lang="en-US" sz="1200" dirty="0"/>
              <a:t> name : T0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Aliases for trigger classes: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0VHN -&gt; C0VHN-B-NOPF-CENTNOTRD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0VHO -&gt; C0VH0-B-NOPF-CENTNOTRD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0VLN -&gt; C0VLN-B-NOPF-CENTNOTRD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Histograms to clone: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VZERO/</a:t>
            </a:r>
            <a:r>
              <a:rPr lang="en-US" sz="1200" dirty="0" err="1"/>
              <a:t>Raws</a:t>
            </a:r>
            <a:r>
              <a:rPr lang="en-US" sz="1200" dirty="0"/>
              <a:t>/H1D_Trigger_Type -&gt; 0VHN 0VLN 0VHO * 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VZERO/</a:t>
            </a:r>
            <a:r>
              <a:rPr lang="en-US" sz="1200" dirty="0" err="1"/>
              <a:t>Raws</a:t>
            </a:r>
            <a:r>
              <a:rPr lang="en-US" sz="1200" dirty="0"/>
              <a:t>/H2D_CentrChargeV0A_V0C -&gt; 0VHN 0VLN 0VHO * 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VZERO/</a:t>
            </a:r>
            <a:r>
              <a:rPr lang="en-US" sz="1200" dirty="0" err="1"/>
              <a:t>Raws</a:t>
            </a:r>
            <a:r>
              <a:rPr lang="en-US" sz="1200" dirty="0"/>
              <a:t>/H2D_TimeV0A_V0C -&gt; 0VHN 0VLN 0VHO * </a:t>
            </a:r>
          </a:p>
          <a:p>
            <a:r>
              <a:rPr lang="en-US" sz="1200" dirty="0"/>
              <a:t>Downloading macro t0DQMMacroLoader.C</a:t>
            </a:r>
          </a:p>
          <a:p>
            <a:r>
              <a:rPr lang="en-US" sz="1200" dirty="0"/>
              <a:t>Downloading macro t0DQMMacro.C</a:t>
            </a:r>
          </a:p>
          <a:p>
            <a:r>
              <a:rPr lang="en-US" sz="1200" dirty="0"/>
              <a:t>Loading macro </a:t>
            </a:r>
            <a:r>
              <a:rPr lang="en-US" sz="1200" dirty="0" smtClean="0"/>
              <a:t>t0DQMMacro.C</a:t>
            </a:r>
            <a:endParaRPr lang="en-US" sz="1200" dirty="0"/>
          </a:p>
          <a:p>
            <a:r>
              <a:rPr lang="en-US" sz="1200" dirty="0"/>
              <a:t> *** Break *** segmentation </a:t>
            </a:r>
            <a:r>
              <a:rPr lang="en-US" sz="1200" dirty="0" smtClean="0"/>
              <a:t>violation</a:t>
            </a:r>
            <a:endParaRPr lang="en-US" sz="1200" dirty="0"/>
          </a:p>
          <a:p>
            <a:r>
              <a:rPr lang="en-US" sz="1200" dirty="0"/>
              <a:t>===========================================================</a:t>
            </a:r>
          </a:p>
          <a:p>
            <a:r>
              <a:rPr lang="en-US" sz="1200" dirty="0"/>
              <a:t>There was a crash (</a:t>
            </a:r>
            <a:r>
              <a:rPr lang="en-US" sz="1200" dirty="0" err="1"/>
              <a:t>kSigSegmentationViolation</a:t>
            </a:r>
            <a:r>
              <a:rPr lang="en-US" sz="1200" dirty="0"/>
              <a:t>).</a:t>
            </a:r>
          </a:p>
          <a:p>
            <a:r>
              <a:rPr lang="en-US" sz="1200" dirty="0"/>
              <a:t>This is the entire stack trace of all threads:</a:t>
            </a:r>
          </a:p>
          <a:p>
            <a:r>
              <a:rPr lang="en-US" sz="1200" dirty="0"/>
              <a:t>==========================================================</a:t>
            </a:r>
            <a:r>
              <a:rPr lang="en-US" sz="1200" dirty="0" smtClean="0"/>
              <a:t>=</a:t>
            </a:r>
            <a:endParaRPr lang="en-US" sz="1200" dirty="0"/>
          </a:p>
          <a:p>
            <a:r>
              <a:rPr lang="en-US" sz="1200" dirty="0"/>
              <a:t>Thread 3 (Thread 0x40da2940 (LWP 18032)):</a:t>
            </a:r>
          </a:p>
          <a:p>
            <a:r>
              <a:rPr lang="en-US" sz="1200" dirty="0"/>
              <a:t>#0  0x00002b38cb99b372 in select () from /lib64/libc.so.6</a:t>
            </a:r>
          </a:p>
          <a:p>
            <a:r>
              <a:rPr lang="en-US" sz="1200" dirty="0"/>
              <a:t>#1  0x00002b38c45713f6 in </a:t>
            </a:r>
            <a:r>
              <a:rPr lang="en-US" sz="1200" dirty="0" err="1"/>
              <a:t>dim_usleep</a:t>
            </a:r>
            <a:r>
              <a:rPr lang="en-US" sz="1200" dirty="0"/>
              <a:t> (</a:t>
            </a:r>
            <a:r>
              <a:rPr lang="en-US" sz="1200" dirty="0" err="1"/>
              <a:t>usecs</a:t>
            </a:r>
            <a:r>
              <a:rPr lang="en-US" sz="1200" dirty="0"/>
              <a:t>=100000) at ./</a:t>
            </a:r>
            <a:r>
              <a:rPr lang="en-US" sz="1200" dirty="0" err="1"/>
              <a:t>src</a:t>
            </a:r>
            <a:r>
              <a:rPr lang="en-US" sz="1200" dirty="0"/>
              <a:t>/dtq.c:291</a:t>
            </a:r>
          </a:p>
          <a:p>
            <a:r>
              <a:rPr lang="en-US" sz="1200" dirty="0"/>
              <a:t>#2  0x00002b38c4571504 in </a:t>
            </a:r>
            <a:r>
              <a:rPr lang="en-US" sz="1200" dirty="0" err="1"/>
              <a:t>dtq_task</a:t>
            </a:r>
            <a:r>
              <a:rPr lang="en-US" sz="1200" dirty="0"/>
              <a:t> (dummy=0x2b38c47a1d80) at ./</a:t>
            </a:r>
            <a:r>
              <a:rPr lang="en-US" sz="1200" dirty="0" err="1"/>
              <a:t>src</a:t>
            </a:r>
            <a:r>
              <a:rPr lang="en-US" sz="1200" dirty="0"/>
              <a:t>/dtq.c:325</a:t>
            </a:r>
          </a:p>
          <a:p>
            <a:r>
              <a:rPr lang="en-US" sz="1200" dirty="0"/>
              <a:t>#3  0x00002b38c457279c in </a:t>
            </a:r>
            <a:r>
              <a:rPr lang="en-US" sz="1200" dirty="0" err="1"/>
              <a:t>dim_dtq_thread</a:t>
            </a:r>
            <a:r>
              <a:rPr lang="en-US" sz="1200" dirty="0"/>
              <a:t> (tag=0x0) at ./</a:t>
            </a:r>
            <a:r>
              <a:rPr lang="en-US" sz="1200" dirty="0" err="1"/>
              <a:t>src</a:t>
            </a:r>
            <a:r>
              <a:rPr lang="en-US" sz="1200" dirty="0"/>
              <a:t>/dim_thr.c:99</a:t>
            </a:r>
          </a:p>
          <a:p>
            <a:r>
              <a:rPr lang="en-US" sz="1200" dirty="0"/>
              <a:t>#4  0x00002b38ca8f173d in </a:t>
            </a:r>
            <a:r>
              <a:rPr lang="en-US" sz="1200" dirty="0" err="1"/>
              <a:t>start_thread</a:t>
            </a:r>
            <a:r>
              <a:rPr lang="en-US" sz="1200" dirty="0"/>
              <a:t> () from /lib64/libpthread.so.0</a:t>
            </a:r>
          </a:p>
          <a:p>
            <a:r>
              <a:rPr lang="en-US" sz="1200" dirty="0"/>
              <a:t>#5  0x00002b38cb9a20cd in clone () from /lib64/libc.so.6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7200" y="1033776"/>
            <a:ext cx="3470622" cy="23629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1966" y="2130868"/>
            <a:ext cx="7206484" cy="1502118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1966" y="4144065"/>
            <a:ext cx="7206484" cy="230953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68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B17B-01F3-F349-9C23-9C3AECD8AC7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slides for shift courses</a:t>
            </a:r>
            <a:endParaRPr lang="en-US"/>
          </a:p>
        </p:txBody>
      </p:sp>
      <p:pic>
        <p:nvPicPr>
          <p:cNvPr id="13" name="Picture 12" descr="ARCview.jpg"/>
          <p:cNvPicPr>
            <a:picLocks noChangeAspect="1"/>
          </p:cNvPicPr>
          <p:nvPr/>
        </p:nvPicPr>
        <p:blipFill rotWithShape="1">
          <a:blip r:embed="rId2"/>
          <a:srcRect l="3753" t="19420" r="61130" b="8131"/>
          <a:stretch/>
        </p:blipFill>
        <p:spPr>
          <a:xfrm>
            <a:off x="2450131" y="684138"/>
            <a:ext cx="3569669" cy="414253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>
            <a:normAutofit/>
          </a:bodyPr>
          <a:lstStyle/>
          <a:p>
            <a:r>
              <a:rPr lang="en-US" dirty="0" smtClean="0"/>
              <a:t>DQM station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64130" y="5094060"/>
            <a:ext cx="8758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/>
              <a:t>a</a:t>
            </a:r>
            <a:r>
              <a:rPr lang="en-US" dirty="0" smtClean="0"/>
              <a:t>s </a:t>
            </a:r>
            <a:r>
              <a:rPr lang="en-US" dirty="0"/>
              <a:t>DQM </a:t>
            </a:r>
            <a:r>
              <a:rPr lang="en-US" dirty="0" smtClean="0"/>
              <a:t>shifter </a:t>
            </a:r>
            <a:r>
              <a:rPr lang="en-US" dirty="0"/>
              <a:t>you </a:t>
            </a:r>
            <a:r>
              <a:rPr lang="en-US" dirty="0" smtClean="0"/>
              <a:t>have </a:t>
            </a:r>
            <a:r>
              <a:rPr lang="en-US" dirty="0"/>
              <a:t>will </a:t>
            </a:r>
            <a:r>
              <a:rPr lang="en-US" dirty="0" smtClean="0"/>
              <a:t>use the </a:t>
            </a:r>
            <a:r>
              <a:rPr lang="en-US" dirty="0"/>
              <a:t>DQM station 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arcdqm</a:t>
            </a:r>
            <a:r>
              <a:rPr lang="en-US" dirty="0" smtClean="0"/>
              <a:t>) </a:t>
            </a:r>
            <a:r>
              <a:rPr lang="en-US" dirty="0" smtClean="0">
                <a:sym typeface="Wingdings"/>
              </a:rPr>
              <a:t> </a:t>
            </a:r>
            <a:r>
              <a:rPr lang="en-US" u="sng" dirty="0" err="1" smtClean="0"/>
              <a:t>autologin</a:t>
            </a:r>
            <a:endParaRPr lang="en-US" dirty="0" smtClean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this means you </a:t>
            </a:r>
            <a:r>
              <a:rPr lang="en-US" i="1" dirty="0" smtClean="0"/>
              <a:t>don’t need a password </a:t>
            </a:r>
            <a:r>
              <a:rPr lang="en-US" dirty="0" smtClean="0"/>
              <a:t>to login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577888" y="344542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irst line on the left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226186" y="2817656"/>
            <a:ext cx="1416033" cy="7299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149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AMORE </a:t>
            </a:r>
            <a:r>
              <a:rPr lang="en-US" dirty="0" err="1" smtClean="0"/>
              <a:t>Visualisation</a:t>
            </a:r>
            <a:r>
              <a:rPr lang="en-US" dirty="0" smtClean="0"/>
              <a:t> Windows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amoreGuiNew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579" y="687727"/>
            <a:ext cx="3427099" cy="2893698"/>
          </a:xfrm>
          <a:prstGeom prst="rect">
            <a:avLst/>
          </a:prstGeom>
        </p:spPr>
      </p:pic>
      <p:pic>
        <p:nvPicPr>
          <p:cNvPr id="11" name="Picture 10" descr="amoreGuiNew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770" y="687728"/>
            <a:ext cx="3427098" cy="2893698"/>
          </a:xfrm>
          <a:prstGeom prst="rect">
            <a:avLst/>
          </a:prstGeom>
        </p:spPr>
      </p:pic>
      <p:pic>
        <p:nvPicPr>
          <p:cNvPr id="13" name="Picture 12" descr="amoreGuiNew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220" y="3700832"/>
            <a:ext cx="3427099" cy="289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781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397"/>
            <a:ext cx="8229600" cy="809492"/>
          </a:xfrm>
        </p:spPr>
        <p:txBody>
          <a:bodyPr/>
          <a:lstStyle/>
          <a:p>
            <a:r>
              <a:rPr lang="en-US" dirty="0" smtClean="0"/>
              <a:t>Start the DQM session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099" y="222000"/>
            <a:ext cx="9526654" cy="60239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alternatively you can do the following: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000" dirty="0" smtClean="0"/>
              <a:t>Open </a:t>
            </a:r>
            <a:r>
              <a:rPr lang="en-US" sz="2000" dirty="0"/>
              <a:t>an </a:t>
            </a:r>
            <a:r>
              <a:rPr lang="en-US" sz="2000" b="1" dirty="0" err="1"/>
              <a:t>xterm</a:t>
            </a:r>
            <a:r>
              <a:rPr lang="en-US" sz="2000" dirty="0"/>
              <a:t> by clicking on the </a:t>
            </a:r>
            <a:r>
              <a:rPr lang="en-US" sz="2000" dirty="0" err="1"/>
              <a:t>xterm</a:t>
            </a:r>
            <a:r>
              <a:rPr lang="en-US" sz="2000" dirty="0"/>
              <a:t> icon in the </a:t>
            </a:r>
            <a:r>
              <a:rPr lang="en-US" sz="2000" dirty="0" smtClean="0"/>
              <a:t>menu bar and type:</a:t>
            </a:r>
          </a:p>
          <a:p>
            <a:pPr marL="0" indent="0">
              <a:lnSpc>
                <a:spcPct val="110000"/>
              </a:lnSpc>
              <a:buNone/>
            </a:pPr>
            <a:endParaRPr lang="en-US" sz="2000" dirty="0"/>
          </a:p>
          <a:p>
            <a:pPr marL="0" indent="0">
              <a:lnSpc>
                <a:spcPct val="110000"/>
              </a:lnSpc>
              <a:buNone/>
            </a:pPr>
            <a:r>
              <a:rPr lang="en-US" sz="2000" dirty="0" smtClean="0"/>
              <a:t>The </a:t>
            </a:r>
            <a:r>
              <a:rPr lang="en-US" sz="2000" dirty="0"/>
              <a:t>following windows will open automatically:</a:t>
            </a: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Amore </a:t>
            </a:r>
            <a:r>
              <a:rPr lang="en-US" sz="2000" b="1" dirty="0">
                <a:latin typeface="Adobe Caslon Pro"/>
                <a:cs typeface="Adobe Caslon Pro"/>
              </a:rPr>
              <a:t>Visualization Window 1 </a:t>
            </a:r>
            <a:r>
              <a:rPr lang="en-US" sz="1600" dirty="0">
                <a:latin typeface="Adobe Caslon Pro"/>
                <a:cs typeface="Adobe Caslon Pro"/>
              </a:rPr>
              <a:t>(event size plots for partitions PHYSICS1 and </a:t>
            </a:r>
            <a:r>
              <a:rPr lang="en-US" sz="1600" dirty="0" smtClean="0">
                <a:latin typeface="Adobe Caslon Pro"/>
                <a:cs typeface="Adobe Caslon Pro"/>
              </a:rPr>
              <a:t>2)</a:t>
            </a: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Amore </a:t>
            </a:r>
            <a:r>
              <a:rPr lang="en-US" sz="2000" b="1" dirty="0">
                <a:latin typeface="Adobe Caslon Pro"/>
                <a:cs typeface="Adobe Caslon Pro"/>
              </a:rPr>
              <a:t>Visualization Window 8 </a:t>
            </a:r>
            <a:r>
              <a:rPr lang="en-US" sz="1600" dirty="0">
                <a:latin typeface="Adobe Caslon Pro"/>
                <a:cs typeface="Adobe Caslon Pro"/>
              </a:rPr>
              <a:t>(ACO EMC FMD HMPID MCH PHOS PMD </a:t>
            </a:r>
            <a:r>
              <a:rPr lang="en-US" sz="1600" dirty="0" smtClean="0">
                <a:latin typeface="Adobe Caslon Pro"/>
                <a:cs typeface="Adobe Caslon Pro"/>
              </a:rPr>
              <a:t>MTR)</a:t>
            </a: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Amore </a:t>
            </a:r>
            <a:r>
              <a:rPr lang="en-US" sz="2000" b="1" dirty="0">
                <a:latin typeface="Adobe Caslon Pro"/>
                <a:cs typeface="Adobe Caslon Pro"/>
              </a:rPr>
              <a:t>Visualization Window 9 </a:t>
            </a:r>
            <a:r>
              <a:rPr lang="en-US" sz="1600" dirty="0">
                <a:latin typeface="Adobe Caslon Pro"/>
                <a:cs typeface="Adobe Caslon Pro"/>
              </a:rPr>
              <a:t>(SDD SSD SPD TOF TRD V0 ZDC TPC </a:t>
            </a:r>
            <a:r>
              <a:rPr lang="en-US" sz="1600" dirty="0" smtClean="0">
                <a:latin typeface="Adobe Caslon Pro"/>
                <a:cs typeface="Adobe Caslon Pro"/>
              </a:rPr>
              <a:t>T0 </a:t>
            </a:r>
            <a:r>
              <a:rPr lang="en-US" sz="1600" dirty="0" err="1" smtClean="0">
                <a:latin typeface="Adobe Caslon Pro"/>
                <a:cs typeface="Adobe Caslon Pro"/>
              </a:rPr>
              <a:t>AD_Charge</a:t>
            </a:r>
            <a:r>
              <a:rPr lang="en-US" sz="1600" dirty="0">
                <a:latin typeface="Adobe Caslon Pro"/>
                <a:cs typeface="Adobe Caslon Pro"/>
              </a:rPr>
              <a:t> </a:t>
            </a:r>
            <a:r>
              <a:rPr lang="en-US" sz="1600" dirty="0" err="1">
                <a:latin typeface="Adobe Caslon Pro"/>
                <a:cs typeface="Adobe Caslon Pro"/>
              </a:rPr>
              <a:t>AD_Time</a:t>
            </a:r>
            <a:r>
              <a:rPr lang="en-US" sz="1600" dirty="0">
                <a:latin typeface="Adobe Caslon Pro"/>
                <a:cs typeface="Adobe Caslon Pro"/>
              </a:rPr>
              <a:t> T0_beam V0_trigger ) </a:t>
            </a:r>
            <a:r>
              <a:rPr lang="en-US" sz="2000" dirty="0">
                <a:latin typeface="Adobe Caslon Pro"/>
                <a:cs typeface="Adobe Caslon Pro"/>
              </a:rPr>
              <a:t> </a:t>
            </a:r>
            <a:endParaRPr lang="en-US" sz="2000" dirty="0" smtClean="0">
              <a:latin typeface="Adobe Caslon Pro"/>
              <a:cs typeface="Adobe Caslon Pro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Amore </a:t>
            </a:r>
            <a:r>
              <a:rPr lang="en-US" sz="2000" b="1" dirty="0">
                <a:latin typeface="Adobe Caslon Pro"/>
                <a:cs typeface="Adobe Caslon Pro"/>
              </a:rPr>
              <a:t>Visualization Window 10 </a:t>
            </a:r>
            <a:r>
              <a:rPr lang="en-US" sz="1600" dirty="0">
                <a:latin typeface="Adobe Caslon Pro"/>
                <a:cs typeface="Adobe Caslon Pro"/>
              </a:rPr>
              <a:t>(SPD vertex and Global plots</a:t>
            </a:r>
            <a:r>
              <a:rPr lang="en-US" sz="1600" dirty="0" smtClean="0">
                <a:latin typeface="Adobe Caslon Pro"/>
                <a:cs typeface="Adobe Caslon Pro"/>
              </a:rPr>
              <a:t>)</a:t>
            </a: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TRIGGER GUI</a:t>
            </a:r>
          </a:p>
          <a:p>
            <a:pPr marL="0" indent="0">
              <a:buNone/>
            </a:pPr>
            <a:r>
              <a:rPr lang="en-US" sz="2000" dirty="0" smtClean="0"/>
              <a:t>Please </a:t>
            </a:r>
            <a:r>
              <a:rPr lang="en-US" sz="2000" dirty="0"/>
              <a:t>make sure that </a:t>
            </a:r>
            <a:r>
              <a:rPr lang="en-US" sz="2000" b="1" dirty="0">
                <a:solidFill>
                  <a:schemeClr val="accent1"/>
                </a:solidFill>
              </a:rPr>
              <a:t>only one instance </a:t>
            </a:r>
            <a:r>
              <a:rPr lang="en-US" sz="2000" dirty="0"/>
              <a:t>of every window is open at the </a:t>
            </a:r>
            <a:r>
              <a:rPr lang="en-US" sz="2000" dirty="0" smtClean="0"/>
              <a:t>time</a:t>
            </a:r>
            <a:endParaRPr lang="en-US" sz="2000" dirty="0"/>
          </a:p>
          <a:p>
            <a:pPr>
              <a:buFont typeface="Courier New"/>
              <a:buChar char="o"/>
            </a:pPr>
            <a:r>
              <a:rPr lang="en-US" sz="2000" dirty="0"/>
              <a:t>If the </a:t>
            </a:r>
            <a:r>
              <a:rPr lang="en-US" sz="2000" b="1" dirty="0">
                <a:solidFill>
                  <a:schemeClr val="accent4"/>
                </a:solidFill>
              </a:rPr>
              <a:t>run type changes </a:t>
            </a:r>
            <a:r>
              <a:rPr lang="en-US" sz="2000" dirty="0"/>
              <a:t>(e.g. from beam to </a:t>
            </a:r>
            <a:r>
              <a:rPr lang="en-US" sz="2000" dirty="0" err="1"/>
              <a:t>cosmics</a:t>
            </a:r>
            <a:r>
              <a:rPr lang="en-US" sz="2000" dirty="0"/>
              <a:t> or </a:t>
            </a:r>
            <a:r>
              <a:rPr lang="en-US" sz="2000" dirty="0" err="1"/>
              <a:t>viceversa</a:t>
            </a:r>
            <a:r>
              <a:rPr lang="en-US" sz="2000" dirty="0"/>
              <a:t>) during a session, nothing has to be done, </a:t>
            </a:r>
            <a:r>
              <a:rPr lang="en-US" sz="2000" b="1" dirty="0">
                <a:solidFill>
                  <a:srgbClr val="64A73B"/>
                </a:solidFill>
              </a:rPr>
              <a:t>just wait the GUI(s) to refresh!</a:t>
            </a:r>
          </a:p>
          <a:p>
            <a:pPr>
              <a:buFont typeface="Courier New"/>
              <a:buChar char="o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ALICE DQM operations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85832" y="1783921"/>
            <a:ext cx="6483092" cy="338554"/>
          </a:xfrm>
          <a:prstGeom prst="rect">
            <a:avLst/>
          </a:prstGeom>
          <a:solidFill>
            <a:srgbClr val="FAFECA"/>
          </a:solidFill>
          <a:ln>
            <a:solidFill>
              <a:srgbClr val="7F7F7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ndale Mono"/>
                <a:cs typeface="Andale Mono"/>
              </a:rPr>
              <a:t>arcdqm</a:t>
            </a:r>
            <a:r>
              <a:rPr lang="en-US" sz="1600" dirty="0" smtClean="0">
                <a:latin typeface="Andale Mono"/>
                <a:cs typeface="Andale Mono"/>
              </a:rPr>
              <a:t>&gt; ./</a:t>
            </a:r>
            <a:r>
              <a:rPr lang="en-US" sz="1600" dirty="0" err="1" smtClean="0">
                <a:latin typeface="Andale Mono"/>
                <a:cs typeface="Andale Mono"/>
              </a:rPr>
              <a:t>dqm</a:t>
            </a:r>
            <a:r>
              <a:rPr lang="en-US" sz="1600" dirty="0" smtClean="0">
                <a:latin typeface="Andale Mono"/>
                <a:cs typeface="Andale Mono"/>
              </a:rPr>
              <a:t>-shifter-setup </a:t>
            </a:r>
            <a:r>
              <a:rPr lang="en-US" sz="1600" dirty="0">
                <a:latin typeface="Andale Mono"/>
                <a:cs typeface="Andale Mono"/>
              </a:rPr>
              <a:t>(in local/home/</a:t>
            </a:r>
            <a:r>
              <a:rPr lang="en-US" sz="1600" dirty="0" err="1">
                <a:latin typeface="Andale Mono"/>
                <a:cs typeface="Andale Mono"/>
              </a:rPr>
              <a:t>dqm</a:t>
            </a:r>
            <a:r>
              <a:rPr lang="en-US" sz="1600" dirty="0">
                <a:latin typeface="Andale Mono"/>
                <a:cs typeface="Andale Mono"/>
              </a:rPr>
              <a:t>/</a:t>
            </a:r>
            <a:r>
              <a:rPr lang="en-US" sz="1600" dirty="0" smtClean="0">
                <a:latin typeface="Andale Mono"/>
                <a:cs typeface="Andale Mono"/>
              </a:rPr>
              <a:t>bin)</a:t>
            </a:r>
            <a:endParaRPr lang="en-US" sz="1600" dirty="0">
              <a:latin typeface="Andale Mono"/>
              <a:cs typeface="Andale Mono"/>
            </a:endParaRPr>
          </a:p>
        </p:txBody>
      </p:sp>
      <p:pic>
        <p:nvPicPr>
          <p:cNvPr id="7" name="Picture 6" descr="dqm_launch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52"/>
          <a:stretch/>
        </p:blipFill>
        <p:spPr>
          <a:xfrm>
            <a:off x="5677051" y="757680"/>
            <a:ext cx="3323421" cy="68165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965797" y="719204"/>
            <a:ext cx="4054003" cy="3375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47058" y="5847606"/>
            <a:ext cx="2459986" cy="338554"/>
          </a:xfrm>
          <a:prstGeom prst="rect">
            <a:avLst/>
          </a:prstGeom>
          <a:solidFill>
            <a:srgbClr val="FAFECA"/>
          </a:solidFill>
          <a:ln>
            <a:solidFill>
              <a:srgbClr val="7F7F7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ndale Mono"/>
                <a:cs typeface="Andale Mono"/>
              </a:rPr>
              <a:t>arcdqm</a:t>
            </a:r>
            <a:r>
              <a:rPr lang="en-US" sz="1600" dirty="0" smtClean="0">
                <a:latin typeface="Andale Mono"/>
                <a:cs typeface="Andale Mono"/>
              </a:rPr>
              <a:t>&gt; </a:t>
            </a:r>
            <a:r>
              <a:rPr lang="en-US" sz="1600" dirty="0" err="1" smtClean="0">
                <a:latin typeface="Andale Mono"/>
                <a:cs typeface="Andale Mono"/>
              </a:rPr>
              <a:t>amoreGui</a:t>
            </a:r>
            <a:r>
              <a:rPr lang="en-US" sz="1600" dirty="0" smtClean="0">
                <a:latin typeface="Andale Mono"/>
                <a:cs typeface="Andale Mono"/>
              </a:rPr>
              <a:t> #   </a:t>
            </a:r>
            <a:endParaRPr lang="en-US" sz="1600" dirty="0">
              <a:latin typeface="Andale Mono"/>
              <a:cs typeface="Andale Mon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50991" y="6220026"/>
            <a:ext cx="4106015" cy="338554"/>
          </a:xfrm>
          <a:prstGeom prst="rect">
            <a:avLst/>
          </a:prstGeom>
          <a:solidFill>
            <a:srgbClr val="FAFECA"/>
          </a:solidFill>
          <a:ln>
            <a:solidFill>
              <a:srgbClr val="7F7F7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ndale Mono"/>
                <a:cs typeface="Andale Mono"/>
              </a:rPr>
              <a:t>arcdqm</a:t>
            </a:r>
            <a:r>
              <a:rPr lang="en-US" sz="1600" dirty="0">
                <a:latin typeface="Andale Mono"/>
                <a:cs typeface="Andale Mono"/>
              </a:rPr>
              <a:t>&gt; </a:t>
            </a:r>
            <a:r>
              <a:rPr lang="en-US" sz="1600" dirty="0" smtClean="0">
                <a:latin typeface="Andale Mono"/>
                <a:cs typeface="Andale Mono"/>
              </a:rPr>
              <a:t>amore –d TRI –m Shifter </a:t>
            </a:r>
            <a:endParaRPr lang="en-US" sz="1600" dirty="0">
              <a:latin typeface="Andale Mono"/>
              <a:cs typeface="Andale Mon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731" y="5749919"/>
            <a:ext cx="4444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If you need to open only one of the windows: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7730" y="410404"/>
            <a:ext cx="6536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click on the button on the top left part of the tool bar </a:t>
            </a:r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35469" y="5830673"/>
            <a:ext cx="8769532" cy="74484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57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InfoBrowser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infobrows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0" y="809492"/>
            <a:ext cx="4970479" cy="5937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247646" y="1028343"/>
            <a:ext cx="38658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opens up automatically when the DQM session starts</a:t>
            </a:r>
          </a:p>
          <a:p>
            <a:endParaRPr lang="en-US" b="1" dirty="0" smtClean="0">
              <a:solidFill>
                <a:srgbClr val="64A73B"/>
              </a:solidFill>
            </a:endParaRPr>
          </a:p>
          <a:p>
            <a:r>
              <a:rPr lang="en-US" b="1" dirty="0" smtClean="0">
                <a:solidFill>
                  <a:srgbClr val="64A73B"/>
                </a:solidFill>
              </a:rPr>
              <a:t>The </a:t>
            </a:r>
            <a:r>
              <a:rPr lang="en-US" b="1" dirty="0" err="1">
                <a:solidFill>
                  <a:srgbClr val="64A73B"/>
                </a:solidFill>
              </a:rPr>
              <a:t>infoBrowser</a:t>
            </a:r>
            <a:r>
              <a:rPr lang="en-US" b="1" dirty="0">
                <a:solidFill>
                  <a:srgbClr val="64A73B"/>
                </a:solidFill>
              </a:rPr>
              <a:t> receives error messages from the Amore system.</a:t>
            </a:r>
          </a:p>
          <a:p>
            <a:endParaRPr lang="en-US" dirty="0"/>
          </a:p>
          <a:p>
            <a:r>
              <a:rPr lang="en-US" dirty="0" smtClean="0"/>
              <a:t>It shows </a:t>
            </a:r>
            <a:r>
              <a:rPr lang="en-US" dirty="0"/>
              <a:t>by default all messages from the current </a:t>
            </a:r>
            <a:r>
              <a:rPr lang="en-US" dirty="0" smtClean="0"/>
              <a:t>run, including SOR/EOR.</a:t>
            </a:r>
          </a:p>
          <a:p>
            <a:endParaRPr lang="en-US" dirty="0" smtClean="0"/>
          </a:p>
          <a:p>
            <a:r>
              <a:rPr lang="en-US" b="1" dirty="0">
                <a:solidFill>
                  <a:schemeClr val="accent2"/>
                </a:solidFill>
              </a:rPr>
              <a:t>W</a:t>
            </a:r>
            <a:r>
              <a:rPr lang="en-US" b="1" dirty="0" smtClean="0">
                <a:solidFill>
                  <a:schemeClr val="accent2"/>
                </a:solidFill>
              </a:rPr>
              <a:t>e filter only messages coming from AMORE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021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InfoBrowser</a:t>
            </a:r>
            <a:r>
              <a:rPr lang="en-US" sz="2400" dirty="0" smtClean="0"/>
              <a:t> - details</a:t>
            </a:r>
            <a:endParaRPr lang="en-US" sz="24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8</a:t>
            </a:fld>
            <a:endParaRPr lang="en-US"/>
          </a:p>
        </p:txBody>
      </p:sp>
      <p:pic>
        <p:nvPicPr>
          <p:cNvPr id="13" name="Picture 12" descr="infobrows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785"/>
          <a:stretch/>
        </p:blipFill>
        <p:spPr>
          <a:xfrm>
            <a:off x="604862" y="1001479"/>
            <a:ext cx="7790251" cy="24395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4862" y="4135106"/>
            <a:ext cx="8081938" cy="174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tx2"/>
                </a:solidFill>
              </a:rPr>
              <a:t>Level</a:t>
            </a:r>
            <a:r>
              <a:rPr lang="en-US" dirty="0" smtClean="0"/>
              <a:t>: Debug/Info/Warning/Error/Fatal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Host</a:t>
            </a:r>
            <a:r>
              <a:rPr lang="en-US" dirty="0" smtClean="0"/>
              <a:t>: machines on which the agents run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accent4"/>
                </a:solidFill>
              </a:rPr>
              <a:t>Facility</a:t>
            </a:r>
            <a:r>
              <a:rPr lang="en-US" dirty="0" smtClean="0"/>
              <a:t>: DQM shifter has to be concerned only about facility “AMORE”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More fields to be displayed in the table can be selected from the first raw (e.g. run)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04862" y="1780907"/>
            <a:ext cx="724100" cy="1763469"/>
          </a:xfrm>
          <a:prstGeom prst="rect">
            <a:avLst/>
          </a:prstGeom>
          <a:noFill/>
          <a:ln w="5715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056693" y="1756088"/>
            <a:ext cx="822728" cy="1763469"/>
          </a:xfrm>
          <a:prstGeom prst="rect">
            <a:avLst/>
          </a:prstGeom>
          <a:noFill/>
          <a:ln w="5715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132721" y="1766139"/>
            <a:ext cx="824636" cy="1763469"/>
          </a:xfrm>
          <a:prstGeom prst="rect">
            <a:avLst/>
          </a:prstGeom>
          <a:noFill/>
          <a:ln w="5715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264995" y="1756089"/>
            <a:ext cx="738312" cy="37376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39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InfoBrowser</a:t>
            </a:r>
            <a:r>
              <a:rPr lang="en-US" sz="2400" dirty="0" smtClean="0"/>
              <a:t> – Filter AMORE messages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14/02/18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infobrows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6"/>
          <a:stretch/>
        </p:blipFill>
        <p:spPr>
          <a:xfrm>
            <a:off x="592848" y="2717358"/>
            <a:ext cx="8089708" cy="18470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0561" y="879708"/>
            <a:ext cx="7280315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To filter only messages coming from AMORE: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click the </a:t>
            </a:r>
            <a:r>
              <a:rPr lang="en-US" b="1" dirty="0"/>
              <a:t>Online</a:t>
            </a:r>
            <a:r>
              <a:rPr lang="en-US" dirty="0"/>
              <a:t> </a:t>
            </a:r>
            <a:r>
              <a:rPr lang="en-US" dirty="0" smtClean="0"/>
              <a:t>button (green -&gt; gray)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type </a:t>
            </a:r>
            <a:r>
              <a:rPr lang="en-US" b="1" dirty="0"/>
              <a:t>AMORE</a:t>
            </a:r>
            <a:r>
              <a:rPr lang="en-US" dirty="0"/>
              <a:t> in the textbox marked </a:t>
            </a:r>
            <a:r>
              <a:rPr lang="en-US" b="1" dirty="0"/>
              <a:t>Facility</a:t>
            </a:r>
            <a:r>
              <a:rPr lang="en-US" dirty="0"/>
              <a:t> </a:t>
            </a:r>
            <a:endParaRPr lang="en-US" dirty="0" smtClean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/>
              <a:t>the </a:t>
            </a:r>
            <a:r>
              <a:rPr lang="en-US" b="1" dirty="0"/>
              <a:t>Online</a:t>
            </a:r>
            <a:r>
              <a:rPr lang="en-US" dirty="0"/>
              <a:t> button </a:t>
            </a:r>
            <a:r>
              <a:rPr lang="en-US" dirty="0" smtClean="0"/>
              <a:t>again (gray -&gt; green).</a:t>
            </a:r>
          </a:p>
        </p:txBody>
      </p:sp>
      <p:sp>
        <p:nvSpPr>
          <p:cNvPr id="9" name="Rectangle 8"/>
          <p:cNvSpPr/>
          <p:nvPr/>
        </p:nvSpPr>
        <p:spPr>
          <a:xfrm>
            <a:off x="7509686" y="3050979"/>
            <a:ext cx="1058986" cy="47186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243892" y="2666287"/>
            <a:ext cx="974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1282" y="2821819"/>
            <a:ext cx="694660" cy="62718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57281" y="3218172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2" name="Picture 11" descr="infobrows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6"/>
          <a:stretch/>
        </p:blipFill>
        <p:spPr>
          <a:xfrm>
            <a:off x="597092" y="4626208"/>
            <a:ext cx="8089708" cy="184703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513930" y="4959829"/>
            <a:ext cx="1058986" cy="47186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935526" y="4730669"/>
            <a:ext cx="694660" cy="62718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61525" y="5350350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2b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35685" y="4970030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3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65058" y="4896190"/>
            <a:ext cx="694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AMORE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75901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27573</TotalTime>
  <Words>2958</Words>
  <Application>Microsoft Macintosh PowerPoint</Application>
  <PresentationFormat>On-screen Show (4:3)</PresentationFormat>
  <Paragraphs>471</Paragraphs>
  <Slides>37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ALICE Data Quality Monitoring Introduction to shifter’s operations Part 2</vt:lpstr>
      <vt:lpstr>Introduction to DQM shifter’s operations  - Using the DQM framework - </vt:lpstr>
      <vt:lpstr>At the beginning of your shift…</vt:lpstr>
      <vt:lpstr>DQM station</vt:lpstr>
      <vt:lpstr>AMORE Visualisation Windows</vt:lpstr>
      <vt:lpstr>Start the DQM session  </vt:lpstr>
      <vt:lpstr>The InfoBrowser</vt:lpstr>
      <vt:lpstr>The InfoBrowser - details</vt:lpstr>
      <vt:lpstr>The InfoBrowser – Filter AMORE messages</vt:lpstr>
      <vt:lpstr>The InfoBrowser – Retrieve previous messages</vt:lpstr>
      <vt:lpstr>amoreAgentsManager</vt:lpstr>
      <vt:lpstr>New amoreAgentsManager (by web tools)</vt:lpstr>
      <vt:lpstr>amoreAgentsManager – Filter agent name</vt:lpstr>
      <vt:lpstr>amoreAgentsManager – not running agents</vt:lpstr>
      <vt:lpstr>amoreAgentsManager – running agents</vt:lpstr>
      <vt:lpstr>How to check if an agent is running?</vt:lpstr>
      <vt:lpstr>amoreAgentsManager – Default options</vt:lpstr>
      <vt:lpstr>amoreAgentsManager - details</vt:lpstr>
      <vt:lpstr>The GUI: histograms background color</vt:lpstr>
      <vt:lpstr>How to stop/restart an agent?</vt:lpstr>
      <vt:lpstr>How to inspect the logs for an agent?</vt:lpstr>
      <vt:lpstr>How to inspect the logs for an agent?</vt:lpstr>
      <vt:lpstr> AMORE Visualization window: the GUI</vt:lpstr>
      <vt:lpstr>The GUI: tabs &amp; histograms</vt:lpstr>
      <vt:lpstr>PowerPoint Presentation</vt:lpstr>
      <vt:lpstr>The GUI: the menu bar and tools panel</vt:lpstr>
      <vt:lpstr>The GUI: the menu bar and tools panel</vt:lpstr>
      <vt:lpstr>DQM shifter histograms</vt:lpstr>
      <vt:lpstr>DQM shifter histograms</vt:lpstr>
      <vt:lpstr>The GUI: the AMORE agents tree </vt:lpstr>
      <vt:lpstr>Quality flags</vt:lpstr>
      <vt:lpstr>backup</vt:lpstr>
      <vt:lpstr>How to refresh histograms manually?</vt:lpstr>
      <vt:lpstr>How to kill manually an agent?</vt:lpstr>
      <vt:lpstr>How to inspect the logs for an agent?</vt:lpstr>
      <vt:lpstr>Logs: Example 1</vt:lpstr>
      <vt:lpstr>Logs: Example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DQM Introduction to shifter’s operations</dc:title>
  <dc:creator>Francesca Bellini</dc:creator>
  <cp:lastModifiedBy>daniele_de_gruttola</cp:lastModifiedBy>
  <cp:revision>542</cp:revision>
  <dcterms:created xsi:type="dcterms:W3CDTF">2011-10-30T21:49:10Z</dcterms:created>
  <dcterms:modified xsi:type="dcterms:W3CDTF">2018-02-14T09:02:05Z</dcterms:modified>
</cp:coreProperties>
</file>