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1"/>
  </p:notesMasterIdLst>
  <p:handoutMasterIdLst>
    <p:handoutMasterId r:id="rId32"/>
  </p:handoutMasterIdLst>
  <p:sldIdLst>
    <p:sldId id="264" r:id="rId2"/>
    <p:sldId id="259" r:id="rId3"/>
    <p:sldId id="279" r:id="rId4"/>
    <p:sldId id="269" r:id="rId5"/>
    <p:sldId id="266" r:id="rId6"/>
    <p:sldId id="265" r:id="rId7"/>
    <p:sldId id="271" r:id="rId8"/>
    <p:sldId id="272" r:id="rId9"/>
    <p:sldId id="270" r:id="rId10"/>
    <p:sldId id="274" r:id="rId11"/>
    <p:sldId id="267" r:id="rId12"/>
    <p:sldId id="268" r:id="rId13"/>
    <p:sldId id="275" r:id="rId14"/>
    <p:sldId id="276" r:id="rId15"/>
    <p:sldId id="277" r:id="rId16"/>
    <p:sldId id="280" r:id="rId17"/>
    <p:sldId id="292" r:id="rId18"/>
    <p:sldId id="285" r:id="rId19"/>
    <p:sldId id="284" r:id="rId20"/>
    <p:sldId id="273" r:id="rId21"/>
    <p:sldId id="286" r:id="rId22"/>
    <p:sldId id="287" r:id="rId23"/>
    <p:sldId id="289" r:id="rId24"/>
    <p:sldId id="290" r:id="rId25"/>
    <p:sldId id="291" r:id="rId26"/>
    <p:sldId id="282" r:id="rId27"/>
    <p:sldId id="288" r:id="rId28"/>
    <p:sldId id="293" r:id="rId29"/>
    <p:sldId id="278" r:id="rId3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pos="2856"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22B45"/>
    <a:srgbClr val="032B44"/>
    <a:srgbClr val="062A44"/>
    <a:srgbClr val="062E44"/>
    <a:srgbClr val="003366"/>
    <a:srgbClr val="336699"/>
    <a:srgbClr val="99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765" autoAdjust="0"/>
    <p:restoredTop sz="93620" autoAdjust="0"/>
  </p:normalViewPr>
  <p:slideViewPr>
    <p:cSldViewPr snapToGrid="0">
      <p:cViewPr varScale="1">
        <p:scale>
          <a:sx n="65" d="100"/>
          <a:sy n="65" d="100"/>
        </p:scale>
        <p:origin x="968" y="44"/>
      </p:cViewPr>
      <p:guideLst>
        <p:guide pos="2856"/>
        <p:guide orient="horz" pos="2160"/>
      </p:guideLst>
    </p:cSldViewPr>
  </p:slideViewPr>
  <p:notesTextViewPr>
    <p:cViewPr>
      <p:scale>
        <a:sx n="1" d="1"/>
        <a:sy n="1" d="1"/>
      </p:scale>
      <p:origin x="0" y="0"/>
    </p:cViewPr>
  </p:notesTextViewPr>
  <p:notesViewPr>
    <p:cSldViewPr snapToGrid="0">
      <p:cViewPr varScale="1">
        <p:scale>
          <a:sx n="50" d="100"/>
          <a:sy n="50" d="100"/>
        </p:scale>
        <p:origin x="2640" y="3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2018-06-14%20Summary.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Joyce%20Lin\Documents\Google%20Drive\Berkeley%20Lab%20Project\simulation_data.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tx1"/>
              </a:solidFill>
              <a:round/>
            </a:ln>
            <a:effectLst/>
          </c:spPr>
          <c:marker>
            <c:symbol val="none"/>
          </c:marker>
          <c:trendline>
            <c:spPr>
              <a:ln w="25400" cap="rnd">
                <a:solidFill>
                  <a:schemeClr val="bg2"/>
                </a:solidFill>
                <a:prstDash val="sysDot"/>
              </a:ln>
              <a:effectLst/>
            </c:spPr>
            <c:trendlineType val="log"/>
            <c:dispRSqr val="0"/>
            <c:dispEq val="1"/>
            <c:trendlineLbl>
              <c:layout>
                <c:manualLayout>
                  <c:x val="9.1235458711403428E-2"/>
                  <c:y val="0.44440279124659887"/>
                </c:manualLayout>
              </c:layout>
              <c:tx>
                <c:rich>
                  <a:bodyPr rot="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r>
                      <a:rPr lang="en-US" sz="1200" baseline="0" dirty="0"/>
                      <a:t>y = 0.0286ln(x) + 0.1174</a:t>
                    </a:r>
                    <a:endParaRPr lang="en-US" sz="1200" dirty="0"/>
                  </a:p>
                </c:rich>
              </c:tx>
              <c:numFmt formatCode="General" sourceLinked="0"/>
              <c:spPr>
                <a:noFill/>
                <a:ln>
                  <a:noFill/>
                </a:ln>
                <a:effectLst/>
              </c:spPr>
              <c:txPr>
                <a:bodyPr rot="0" spcFirstLastPara="1" vertOverflow="ellipsis" vert="horz" wrap="square" anchor="ctr" anchorCtr="1"/>
                <a:lstStyle/>
                <a:p>
                  <a:pPr>
                    <a:defRPr sz="900" b="1" i="0" u="none" strike="noStrike" kern="1200" baseline="0">
                      <a:solidFill>
                        <a:sysClr val="windowText" lastClr="000000"/>
                      </a:solidFill>
                      <a:latin typeface="+mn-lt"/>
                      <a:ea typeface="+mn-ea"/>
                      <a:cs typeface="+mn-cs"/>
                    </a:defRPr>
                  </a:pPr>
                  <a:endParaRPr lang="en-US"/>
                </a:p>
              </c:txPr>
            </c:trendlineLbl>
          </c:trendline>
          <c:xVal>
            <c:numRef>
              <c:f>'0606 Trial'!$D$41:$D$43</c:f>
              <c:numCache>
                <c:formatCode>General</c:formatCode>
                <c:ptCount val="3"/>
                <c:pt idx="0">
                  <c:v>0.1</c:v>
                </c:pt>
                <c:pt idx="1">
                  <c:v>1.1000000000000001</c:v>
                </c:pt>
                <c:pt idx="2">
                  <c:v>3.5</c:v>
                </c:pt>
              </c:numCache>
            </c:numRef>
          </c:xVal>
          <c:yVal>
            <c:numRef>
              <c:f>'0606 Trial'!$E$41:$E$43</c:f>
              <c:numCache>
                <c:formatCode>General</c:formatCode>
                <c:ptCount val="3"/>
                <c:pt idx="0">
                  <c:v>0.05</c:v>
                </c:pt>
                <c:pt idx="1">
                  <c:v>0.125</c:v>
                </c:pt>
                <c:pt idx="2">
                  <c:v>0.15</c:v>
                </c:pt>
              </c:numCache>
            </c:numRef>
          </c:yVal>
          <c:smooth val="1"/>
          <c:extLst>
            <c:ext xmlns:c16="http://schemas.microsoft.com/office/drawing/2014/chart" uri="{C3380CC4-5D6E-409C-BE32-E72D297353CC}">
              <c16:uniqueId val="{00000001-7FB1-4CC2-B041-8806F15C3377}"/>
            </c:ext>
          </c:extLst>
        </c:ser>
        <c:dLbls>
          <c:showLegendKey val="0"/>
          <c:showVal val="0"/>
          <c:showCatName val="0"/>
          <c:showSerName val="0"/>
          <c:showPercent val="0"/>
          <c:showBubbleSize val="0"/>
        </c:dLbls>
        <c:axId val="329353375"/>
        <c:axId val="217693135"/>
      </c:scatterChart>
      <c:valAx>
        <c:axId val="329353375"/>
        <c:scaling>
          <c:orientation val="minMax"/>
        </c:scaling>
        <c:delete val="0"/>
        <c:axPos val="b"/>
        <c:title>
          <c:tx>
            <c:rich>
              <a:bodyPr rot="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r>
                  <a:rPr lang="en-US" sz="1200" dirty="0"/>
                  <a:t>Thermal Conductivity of</a:t>
                </a:r>
              </a:p>
              <a:p>
                <a:pPr>
                  <a:defRPr/>
                </a:pPr>
                <a:r>
                  <a:rPr lang="en-US" sz="1200" dirty="0"/>
                  <a:t> the Filler (W/</a:t>
                </a:r>
                <a:r>
                  <a:rPr lang="en-US" sz="1200" dirty="0" err="1"/>
                  <a:t>mK</a:t>
                </a:r>
                <a:r>
                  <a:rPr lang="en-US" sz="1200" dirty="0"/>
                  <a:t>)</a:t>
                </a:r>
              </a:p>
            </c:rich>
          </c:tx>
          <c:overlay val="0"/>
          <c:spPr>
            <a:noFill/>
            <a:ln>
              <a:noFill/>
            </a:ln>
            <a:effectLst/>
          </c:spPr>
          <c:txPr>
            <a:bodyPr rot="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217693135"/>
        <c:crosses val="autoZero"/>
        <c:crossBetween val="midCat"/>
      </c:valAx>
      <c:valAx>
        <c:axId val="217693135"/>
        <c:scaling>
          <c:orientation val="minMax"/>
        </c:scaling>
        <c:delete val="0"/>
        <c:axPos val="l"/>
        <c:title>
          <c:tx>
            <c:rich>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r>
                  <a:rPr lang="en-US" sz="1200"/>
                  <a:t>Thickness of the Glue  for Reaching the Saturation</a:t>
                </a:r>
              </a:p>
            </c:rich>
          </c:tx>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329353375"/>
        <c:crosses val="autoZero"/>
        <c:crossBetween val="midCat"/>
      </c:valAx>
      <c:spPr>
        <a:noFill/>
        <a:ln w="19050">
          <a:solidFill>
            <a:sysClr val="windowText" lastClr="000000"/>
          </a:solidFill>
        </a:ln>
        <a:effectLst/>
      </c:spPr>
    </c:plotArea>
    <c:plotVisOnly val="1"/>
    <c:dispBlanksAs val="gap"/>
    <c:showDLblsOverMax val="0"/>
  </c:chart>
  <c:spPr>
    <a:noFill/>
    <a:ln>
      <a:solidFill>
        <a:schemeClr val="tx1"/>
      </a:solidFill>
    </a:ln>
    <a:effectLst/>
  </c:spPr>
  <c:txPr>
    <a:bodyPr/>
    <a:lstStyle/>
    <a:p>
      <a:pPr>
        <a:defRPr b="1">
          <a:solidFill>
            <a:sysClr val="windowText" lastClr="000000"/>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000042365627257"/>
          <c:y val="3.1641663259770809E-2"/>
          <c:w val="0.75695459024138745"/>
          <c:h val="0.82552854462036829"/>
        </c:manualLayout>
      </c:layout>
      <c:scatterChart>
        <c:scatterStyle val="lineMarker"/>
        <c:varyColors val="0"/>
        <c:dLbls>
          <c:showLegendKey val="0"/>
          <c:showVal val="0"/>
          <c:showCatName val="0"/>
          <c:showSerName val="0"/>
          <c:showPercent val="0"/>
          <c:showBubbleSize val="0"/>
        </c:dLbls>
        <c:axId val="856363424"/>
        <c:axId val="915601184"/>
        <c:extLst>
          <c:ext xmlns:c15="http://schemas.microsoft.com/office/drawing/2012/chart" uri="{02D57815-91ED-43cb-92C2-25804820EDAC}">
            <c15:filteredScatterSeries>
              <c15:ser>
                <c:idx val="6"/>
                <c:order val="6"/>
                <c:spPr>
                  <a:ln w="19050" cap="rnd">
                    <a:solidFill>
                      <a:schemeClr val="accent1">
                        <a:lumMod val="60000"/>
                      </a:schemeClr>
                    </a:solidFill>
                    <a:round/>
                  </a:ln>
                  <a:effectLst/>
                </c:spPr>
                <c:marker>
                  <c:symbol val="none"/>
                </c:marker>
                <c:xVal>
                  <c:numRef>
                    <c:extLst>
                      <c:ext uri="{02D57815-91ED-43cb-92C2-25804820EDAC}">
                        <c15:formulaRef>
                          <c15:sqref>Area!$AG$5:$AG$7</c15:sqref>
                        </c15:formulaRef>
                      </c:ext>
                    </c:extLst>
                    <c:numCache>
                      <c:formatCode>General</c:formatCode>
                      <c:ptCount val="3"/>
                      <c:pt idx="0">
                        <c:v>0</c:v>
                      </c:pt>
                      <c:pt idx="1">
                        <c:v>6.6076846229253361E-2</c:v>
                      </c:pt>
                      <c:pt idx="2">
                        <c:v>6.6076846229253361E-2</c:v>
                      </c:pt>
                    </c:numCache>
                  </c:numRef>
                </c:xVal>
                <c:yVal>
                  <c:numRef>
                    <c:extLst>
                      <c:ext uri="{02D57815-91ED-43cb-92C2-25804820EDAC}">
                        <c15:formulaRef>
                          <c15:sqref>Area!$AH$5:$AH$7</c15:sqref>
                        </c15:formulaRef>
                      </c:ext>
                    </c:extLst>
                    <c:numCache>
                      <c:formatCode>General</c:formatCode>
                      <c:ptCount val="3"/>
                      <c:pt idx="0">
                        <c:v>3.4636059005827467E-2</c:v>
                      </c:pt>
                      <c:pt idx="1">
                        <c:v>3.4636059005827467E-2</c:v>
                      </c:pt>
                      <c:pt idx="2">
                        <c:v>0</c:v>
                      </c:pt>
                    </c:numCache>
                  </c:numRef>
                </c:yVal>
                <c:smooth val="0"/>
                <c:extLst>
                  <c:ext xmlns:c16="http://schemas.microsoft.com/office/drawing/2014/chart" uri="{C3380CC4-5D6E-409C-BE32-E72D297353CC}">
                    <c16:uniqueId val="{00000006-D236-48DD-888E-3F4A33A84B0E}"/>
                  </c:ext>
                </c:extLst>
              </c15:ser>
            </c15:filteredScatterSeries>
          </c:ext>
        </c:extLst>
      </c:scatterChart>
      <c:scatterChart>
        <c:scatterStyle val="lineMarker"/>
        <c:varyColors val="0"/>
        <c:ser>
          <c:idx val="3"/>
          <c:order val="3"/>
          <c:tx>
            <c:v>A=0.035, 130PPI (Equivalent)</c:v>
          </c:tx>
          <c:spPr>
            <a:ln w="19050" cap="rnd">
              <a:solidFill>
                <a:srgbClr val="C00000"/>
              </a:solidFill>
              <a:prstDash val="sysDash"/>
              <a:round/>
            </a:ln>
            <a:effectLst/>
          </c:spPr>
          <c:marker>
            <c:symbol val="none"/>
          </c:marker>
          <c:xVal>
            <c:numRef>
              <c:f>Area!$AG$5:$AG$7</c:f>
              <c:numCache>
                <c:formatCode>General</c:formatCode>
                <c:ptCount val="3"/>
                <c:pt idx="0">
                  <c:v>0</c:v>
                </c:pt>
                <c:pt idx="1">
                  <c:v>6.6076846229253361E-2</c:v>
                </c:pt>
                <c:pt idx="2">
                  <c:v>6.6076846229253361E-2</c:v>
                </c:pt>
              </c:numCache>
            </c:numRef>
          </c:xVal>
          <c:yVal>
            <c:numRef>
              <c:f>Area!$AH$5:$AH$7</c:f>
              <c:numCache>
                <c:formatCode>General</c:formatCode>
                <c:ptCount val="3"/>
                <c:pt idx="0">
                  <c:v>3.4636059005827467E-2</c:v>
                </c:pt>
                <c:pt idx="1">
                  <c:v>3.4636059005827467E-2</c:v>
                </c:pt>
                <c:pt idx="2">
                  <c:v>0</c:v>
                </c:pt>
              </c:numCache>
            </c:numRef>
          </c:yVal>
          <c:smooth val="0"/>
          <c:extLst>
            <c:ext xmlns:c16="http://schemas.microsoft.com/office/drawing/2014/chart" uri="{C3380CC4-5D6E-409C-BE32-E72D297353CC}">
              <c16:uniqueId val="{00000001-D236-48DD-888E-3F4A33A84B0E}"/>
            </c:ext>
          </c:extLst>
        </c:ser>
        <c:ser>
          <c:idx val="4"/>
          <c:order val="4"/>
          <c:tx>
            <c:v>h=0.12 mm, 130PPI (Analysis)</c:v>
          </c:tx>
          <c:spPr>
            <a:ln w="19050" cap="rnd">
              <a:solidFill>
                <a:srgbClr val="C00000"/>
              </a:solidFill>
              <a:prstDash val="lgDash"/>
              <a:round/>
            </a:ln>
            <a:effectLst/>
          </c:spPr>
          <c:marker>
            <c:symbol val="none"/>
          </c:marker>
          <c:xVal>
            <c:numRef>
              <c:f>Area!$AJ$5:$AJ$7</c:f>
              <c:numCache>
                <c:formatCode>General</c:formatCode>
                <c:ptCount val="3"/>
                <c:pt idx="0">
                  <c:v>0</c:v>
                </c:pt>
                <c:pt idx="1">
                  <c:v>0.12</c:v>
                </c:pt>
                <c:pt idx="2">
                  <c:v>0.12</c:v>
                </c:pt>
              </c:numCache>
            </c:numRef>
          </c:xVal>
          <c:yVal>
            <c:numRef>
              <c:f>Area!$AK$5:$AK$7</c:f>
              <c:numCache>
                <c:formatCode>General</c:formatCode>
                <c:ptCount val="3"/>
                <c:pt idx="0">
                  <c:v>5.8497872017309299E-2</c:v>
                </c:pt>
                <c:pt idx="1">
                  <c:v>5.8497872017309299E-2</c:v>
                </c:pt>
                <c:pt idx="2">
                  <c:v>0</c:v>
                </c:pt>
              </c:numCache>
            </c:numRef>
          </c:yVal>
          <c:smooth val="0"/>
          <c:extLst>
            <c:ext xmlns:c16="http://schemas.microsoft.com/office/drawing/2014/chart" uri="{C3380CC4-5D6E-409C-BE32-E72D297353CC}">
              <c16:uniqueId val="{00000002-D236-48DD-888E-3F4A33A84B0E}"/>
            </c:ext>
          </c:extLst>
        </c:ser>
        <c:dLbls>
          <c:showLegendKey val="0"/>
          <c:showVal val="0"/>
          <c:showCatName val="0"/>
          <c:showSerName val="0"/>
          <c:showPercent val="0"/>
          <c:showBubbleSize val="0"/>
        </c:dLbls>
        <c:axId val="1166737248"/>
        <c:axId val="1166743728"/>
        <c:extLst>
          <c:ext xmlns:c15="http://schemas.microsoft.com/office/drawing/2012/chart" uri="{02D57815-91ED-43cb-92C2-25804820EDAC}">
            <c15:filteredScatterSeries>
              <c15:ser>
                <c:idx val="2"/>
                <c:order val="2"/>
                <c:tx>
                  <c:v>A=0.059, 100PPI</c:v>
                </c:tx>
                <c:spPr>
                  <a:ln w="19050" cap="rnd">
                    <a:solidFill>
                      <a:schemeClr val="tx1"/>
                    </a:solidFill>
                    <a:prstDash val="sysDash"/>
                    <a:round/>
                  </a:ln>
                  <a:effectLst/>
                </c:spPr>
                <c:marker>
                  <c:symbol val="none"/>
                </c:marker>
                <c:xVal>
                  <c:numRef>
                    <c:extLst>
                      <c:ext uri="{02D57815-91ED-43cb-92C2-25804820EDAC}">
                        <c15:formulaRef>
                          <c15:sqref>Area!$AG$13:$AG$15</c15:sqref>
                        </c15:formulaRef>
                      </c:ext>
                    </c:extLst>
                    <c:numCache>
                      <c:formatCode>General</c:formatCode>
                      <c:ptCount val="3"/>
                      <c:pt idx="0">
                        <c:v>0</c:v>
                      </c:pt>
                      <c:pt idx="1">
                        <c:v>0.12012366250017668</c:v>
                      </c:pt>
                      <c:pt idx="2">
                        <c:v>0.12012366250017668</c:v>
                      </c:pt>
                    </c:numCache>
                  </c:numRef>
                </c:xVal>
                <c:yVal>
                  <c:numRef>
                    <c:extLst>
                      <c:ext uri="{02D57815-91ED-43cb-92C2-25804820EDAC}">
                        <c15:formulaRef>
                          <c15:sqref>Area!$AH$13:$AH$15</c15:sqref>
                        </c15:formulaRef>
                      </c:ext>
                    </c:extLst>
                    <c:numCache>
                      <c:formatCode>General</c:formatCode>
                      <c:ptCount val="3"/>
                      <c:pt idx="0">
                        <c:v>5.8534939719848432E-2</c:v>
                      </c:pt>
                      <c:pt idx="1">
                        <c:v>5.8534939719848432E-2</c:v>
                      </c:pt>
                      <c:pt idx="2">
                        <c:v>0</c:v>
                      </c:pt>
                    </c:numCache>
                  </c:numRef>
                </c:yVal>
                <c:smooth val="0"/>
                <c:extLst>
                  <c:ext xmlns:c16="http://schemas.microsoft.com/office/drawing/2014/chart" uri="{C3380CC4-5D6E-409C-BE32-E72D297353CC}">
                    <c16:uniqueId val="{00000004-D236-48DD-888E-3F4A33A84B0E}"/>
                  </c:ext>
                </c:extLst>
              </c15:ser>
            </c15:filteredScatterSeries>
            <c15:filteredScatterSeries>
              <c15:ser>
                <c:idx val="5"/>
                <c:order val="5"/>
                <c:tx>
                  <c:v>h=0.2 mm, 100 PPI, simulated</c:v>
                </c:tx>
                <c:spPr>
                  <a:ln w="19050" cap="rnd">
                    <a:solidFill>
                      <a:schemeClr val="tx1"/>
                    </a:solidFill>
                    <a:prstDash val="lgDash"/>
                    <a:round/>
                  </a:ln>
                  <a:effectLst/>
                </c:spPr>
                <c:marker>
                  <c:symbol val="none"/>
                </c:marker>
                <c:xVal>
                  <c:numRef>
                    <c:extLst xmlns:c15="http://schemas.microsoft.com/office/drawing/2012/chart">
                      <c:ext xmlns:c15="http://schemas.microsoft.com/office/drawing/2012/chart" uri="{02D57815-91ED-43cb-92C2-25804820EDAC}">
                        <c15:formulaRef>
                          <c15:sqref>Area!$AJ$13:$AJ$15</c15:sqref>
                        </c15:formulaRef>
                      </c:ext>
                    </c:extLst>
                    <c:numCache>
                      <c:formatCode>General</c:formatCode>
                      <c:ptCount val="3"/>
                      <c:pt idx="0">
                        <c:v>0</c:v>
                      </c:pt>
                      <c:pt idx="1">
                        <c:v>0.2</c:v>
                      </c:pt>
                      <c:pt idx="2">
                        <c:v>0.2</c:v>
                      </c:pt>
                    </c:numCache>
                  </c:numRef>
                </c:xVal>
                <c:yVal>
                  <c:numRef>
                    <c:extLst xmlns:c15="http://schemas.microsoft.com/office/drawing/2012/chart">
                      <c:ext xmlns:c15="http://schemas.microsoft.com/office/drawing/2012/chart" uri="{02D57815-91ED-43cb-92C2-25804820EDAC}">
                        <c15:formulaRef>
                          <c15:sqref>Area!$AK$13:$AK$15</c15:sqref>
                        </c15:formulaRef>
                      </c:ext>
                    </c:extLst>
                    <c:numCache>
                      <c:formatCode>General</c:formatCode>
                      <c:ptCount val="3"/>
                      <c:pt idx="0">
                        <c:v>0.10836094939886903</c:v>
                      </c:pt>
                      <c:pt idx="1">
                        <c:v>0.10836094939886903</c:v>
                      </c:pt>
                      <c:pt idx="2">
                        <c:v>0</c:v>
                      </c:pt>
                    </c:numCache>
                  </c:numRef>
                </c:yVal>
                <c:smooth val="0"/>
                <c:extLst xmlns:c15="http://schemas.microsoft.com/office/drawing/2012/chart">
                  <c:ext xmlns:c16="http://schemas.microsoft.com/office/drawing/2014/chart" uri="{C3380CC4-5D6E-409C-BE32-E72D297353CC}">
                    <c16:uniqueId val="{00000005-D236-48DD-888E-3F4A33A84B0E}"/>
                  </c:ext>
                </c:extLst>
              </c15:ser>
            </c15:filteredScatterSeries>
          </c:ext>
        </c:extLst>
      </c:scatterChart>
      <c:scatterChart>
        <c:scatterStyle val="smoothMarker"/>
        <c:varyColors val="0"/>
        <c:ser>
          <c:idx val="1"/>
          <c:order val="1"/>
          <c:tx>
            <c:v>130 PPI</c:v>
          </c:tx>
          <c:spPr>
            <a:ln w="19050" cap="rnd">
              <a:solidFill>
                <a:srgbClr val="C00000"/>
              </a:solidFill>
              <a:round/>
            </a:ln>
            <a:effectLst/>
          </c:spPr>
          <c:marker>
            <c:symbol val="none"/>
          </c:marker>
          <c:xVal>
            <c:numRef>
              <c:f>Area!$K$6:$K$26</c:f>
              <c:numCache>
                <c:formatCode>General</c:formatCode>
                <c:ptCount val="21"/>
                <c:pt idx="0">
                  <c:v>0</c:v>
                </c:pt>
                <c:pt idx="1">
                  <c:v>7.2539500000000003E-3</c:v>
                </c:pt>
                <c:pt idx="2">
                  <c:v>1.4507900000000001E-2</c:v>
                </c:pt>
                <c:pt idx="3">
                  <c:v>2.1761849999999999E-2</c:v>
                </c:pt>
                <c:pt idx="4">
                  <c:v>2.9015800000000001E-2</c:v>
                </c:pt>
                <c:pt idx="5">
                  <c:v>3.6269750000000003E-2</c:v>
                </c:pt>
                <c:pt idx="6">
                  <c:v>4.3523700000000005E-2</c:v>
                </c:pt>
                <c:pt idx="7">
                  <c:v>5.0777650000000008E-2</c:v>
                </c:pt>
                <c:pt idx="8">
                  <c:v>5.803160000000001E-2</c:v>
                </c:pt>
                <c:pt idx="9">
                  <c:v>6.5285550000000012E-2</c:v>
                </c:pt>
                <c:pt idx="10">
                  <c:v>7.2539500000000007E-2</c:v>
                </c:pt>
                <c:pt idx="11">
                  <c:v>7.9793450000000002E-2</c:v>
                </c:pt>
                <c:pt idx="12">
                  <c:v>8.7047399999999997E-2</c:v>
                </c:pt>
                <c:pt idx="13">
                  <c:v>9.4301349999999992E-2</c:v>
                </c:pt>
                <c:pt idx="14">
                  <c:v>0.10155529999999999</c:v>
                </c:pt>
                <c:pt idx="15">
                  <c:v>0.10880924999999998</c:v>
                </c:pt>
                <c:pt idx="16">
                  <c:v>0.11606319999999998</c:v>
                </c:pt>
                <c:pt idx="17">
                  <c:v>0.12331714999999997</c:v>
                </c:pt>
                <c:pt idx="18">
                  <c:v>0.13057109999999997</c:v>
                </c:pt>
                <c:pt idx="19">
                  <c:v>0.13782504999999998</c:v>
                </c:pt>
                <c:pt idx="20">
                  <c:v>0.14507899999999999</c:v>
                </c:pt>
              </c:numCache>
            </c:numRef>
          </c:xVal>
          <c:yVal>
            <c:numRef>
              <c:f>Area!$N$6:$N$26</c:f>
              <c:numCache>
                <c:formatCode>General</c:formatCode>
                <c:ptCount val="21"/>
                <c:pt idx="0">
                  <c:v>4.7010000000000003E-3</c:v>
                </c:pt>
                <c:pt idx="1">
                  <c:v>7.8180000000000003E-3</c:v>
                </c:pt>
                <c:pt idx="2">
                  <c:v>1.0671000000000002E-2</c:v>
                </c:pt>
                <c:pt idx="3">
                  <c:v>1.3248000000000001E-2</c:v>
                </c:pt>
                <c:pt idx="4">
                  <c:v>1.5823999999999998E-2</c:v>
                </c:pt>
                <c:pt idx="5">
                  <c:v>1.8401000000000001E-2</c:v>
                </c:pt>
                <c:pt idx="6">
                  <c:v>2.2911999999999998E-2</c:v>
                </c:pt>
                <c:pt idx="7">
                  <c:v>2.7718E-2</c:v>
                </c:pt>
                <c:pt idx="8">
                  <c:v>3.2114000000000004E-2</c:v>
                </c:pt>
                <c:pt idx="9">
                  <c:v>3.4388000000000002E-2</c:v>
                </c:pt>
                <c:pt idx="10">
                  <c:v>3.6663000000000001E-2</c:v>
                </c:pt>
                <c:pt idx="11">
                  <c:v>3.8938E-2</c:v>
                </c:pt>
                <c:pt idx="12">
                  <c:v>4.1213E-2</c:v>
                </c:pt>
                <c:pt idx="13">
                  <c:v>4.5607000000000002E-2</c:v>
                </c:pt>
                <c:pt idx="14">
                  <c:v>5.0414E-2</c:v>
                </c:pt>
                <c:pt idx="15">
                  <c:v>5.4925000000000002E-2</c:v>
                </c:pt>
                <c:pt idx="16">
                  <c:v>5.7501999999999998E-2</c:v>
                </c:pt>
                <c:pt idx="17">
                  <c:v>6.0077999999999993E-2</c:v>
                </c:pt>
                <c:pt idx="18">
                  <c:v>6.2655000000000002E-2</c:v>
                </c:pt>
                <c:pt idx="19">
                  <c:v>6.5507999999999997E-2</c:v>
                </c:pt>
                <c:pt idx="20">
                  <c:v>7.3326000000000002E-2</c:v>
                </c:pt>
              </c:numCache>
            </c:numRef>
          </c:yVal>
          <c:smooth val="1"/>
          <c:extLst>
            <c:ext xmlns:c16="http://schemas.microsoft.com/office/drawing/2014/chart" uri="{C3380CC4-5D6E-409C-BE32-E72D297353CC}">
              <c16:uniqueId val="{00000000-D236-48DD-888E-3F4A33A84B0E}"/>
            </c:ext>
          </c:extLst>
        </c:ser>
        <c:dLbls>
          <c:showLegendKey val="0"/>
          <c:showVal val="0"/>
          <c:showCatName val="0"/>
          <c:showSerName val="0"/>
          <c:showPercent val="0"/>
          <c:showBubbleSize val="0"/>
        </c:dLbls>
        <c:axId val="1166737248"/>
        <c:axId val="1166743728"/>
        <c:extLst>
          <c:ext xmlns:c15="http://schemas.microsoft.com/office/drawing/2012/chart" uri="{02D57815-91ED-43cb-92C2-25804820EDAC}">
            <c15:filteredScatterSeries>
              <c15:ser>
                <c:idx val="0"/>
                <c:order val="0"/>
                <c:tx>
                  <c:v>100 PPI</c:v>
                </c:tx>
                <c:spPr>
                  <a:ln w="19050" cap="rnd">
                    <a:solidFill>
                      <a:schemeClr val="tx1"/>
                    </a:solidFill>
                    <a:round/>
                  </a:ln>
                  <a:effectLst/>
                </c:spPr>
                <c:marker>
                  <c:symbol val="none"/>
                </c:marker>
                <c:xVal>
                  <c:numRef>
                    <c:extLst>
                      <c:ext uri="{02D57815-91ED-43cb-92C2-25804820EDAC}">
                        <c15:formulaRef>
                          <c15:sqref>Area!$P$6:$P$29</c15:sqref>
                        </c15:formulaRef>
                      </c:ext>
                    </c:extLst>
                    <c:numCache>
                      <c:formatCode>General</c:formatCode>
                      <c:ptCount val="24"/>
                      <c:pt idx="0">
                        <c:v>0</c:v>
                      </c:pt>
                      <c:pt idx="1">
                        <c:v>9.7982E-3</c:v>
                      </c:pt>
                      <c:pt idx="2">
                        <c:v>1.95964E-2</c:v>
                      </c:pt>
                      <c:pt idx="3">
                        <c:v>2.93946E-2</c:v>
                      </c:pt>
                      <c:pt idx="4">
                        <c:v>3.91928E-2</c:v>
                      </c:pt>
                      <c:pt idx="5">
                        <c:v>4.8991E-2</c:v>
                      </c:pt>
                      <c:pt idx="6">
                        <c:v>5.87892E-2</c:v>
                      </c:pt>
                      <c:pt idx="7">
                        <c:v>6.8587399999999993E-2</c:v>
                      </c:pt>
                      <c:pt idx="8">
                        <c:v>7.83856E-2</c:v>
                      </c:pt>
                      <c:pt idx="9">
                        <c:v>8.8183800000000007E-2</c:v>
                      </c:pt>
                      <c:pt idx="10">
                        <c:v>9.7982000000000014E-2</c:v>
                      </c:pt>
                      <c:pt idx="11">
                        <c:v>0.10778020000000002</c:v>
                      </c:pt>
                      <c:pt idx="12">
                        <c:v>0.11757840000000003</c:v>
                      </c:pt>
                      <c:pt idx="13">
                        <c:v>0.12737660000000003</c:v>
                      </c:pt>
                      <c:pt idx="14">
                        <c:v>0.13717480000000004</c:v>
                      </c:pt>
                      <c:pt idx="15">
                        <c:v>0.14697300000000005</c:v>
                      </c:pt>
                      <c:pt idx="16">
                        <c:v>0.15677120000000005</c:v>
                      </c:pt>
                      <c:pt idx="17">
                        <c:v>0.16656940000000006</c:v>
                      </c:pt>
                      <c:pt idx="18">
                        <c:v>0.17636760000000007</c:v>
                      </c:pt>
                      <c:pt idx="19">
                        <c:v>0.18616580000000008</c:v>
                      </c:pt>
                      <c:pt idx="20">
                        <c:v>0.19596400000000008</c:v>
                      </c:pt>
                      <c:pt idx="21">
                        <c:v>0.20576220000000009</c:v>
                      </c:pt>
                      <c:pt idx="22">
                        <c:v>0.2155604000000001</c:v>
                      </c:pt>
                      <c:pt idx="23">
                        <c:v>0.2253586000000001</c:v>
                      </c:pt>
                    </c:numCache>
                  </c:numRef>
                </c:xVal>
                <c:yVal>
                  <c:numRef>
                    <c:extLst>
                      <c:ext uri="{02D57815-91ED-43cb-92C2-25804820EDAC}">
                        <c15:formulaRef>
                          <c15:sqref>Area!$S$6:$S$29</c15:sqref>
                        </c15:formulaRef>
                      </c:ext>
                    </c:extLst>
                    <c:numCache>
                      <c:formatCode>General</c:formatCode>
                      <c:ptCount val="24"/>
                      <c:pt idx="0">
                        <c:v>5.9610000000000002E-3</c:v>
                      </c:pt>
                      <c:pt idx="1">
                        <c:v>1.2404E-2</c:v>
                      </c:pt>
                      <c:pt idx="2">
                        <c:v>1.5884999999999996E-2</c:v>
                      </c:pt>
                      <c:pt idx="3">
                        <c:v>1.9366000000000001E-2</c:v>
                      </c:pt>
                      <c:pt idx="4">
                        <c:v>2.2848E-2</c:v>
                      </c:pt>
                      <c:pt idx="5">
                        <c:v>2.6507999999999997E-2</c:v>
                      </c:pt>
                      <c:pt idx="6">
                        <c:v>3.1418000000000001E-2</c:v>
                      </c:pt>
                      <c:pt idx="7">
                        <c:v>3.9801999999999997E-2</c:v>
                      </c:pt>
                      <c:pt idx="8">
                        <c:v>4.5481000000000001E-2</c:v>
                      </c:pt>
                      <c:pt idx="9">
                        <c:v>4.8554E-2</c:v>
                      </c:pt>
                      <c:pt idx="10">
                        <c:v>5.1626999999999999E-2</c:v>
                      </c:pt>
                      <c:pt idx="11">
                        <c:v>5.4835000000000002E-2</c:v>
                      </c:pt>
                      <c:pt idx="12">
                        <c:v>5.7772000000000004E-2</c:v>
                      </c:pt>
                      <c:pt idx="13">
                        <c:v>6.3453999999999997E-2</c:v>
                      </c:pt>
                      <c:pt idx="14">
                        <c:v>7.1837000000000012E-2</c:v>
                      </c:pt>
                      <c:pt idx="15">
                        <c:v>7.6924000000000006E-2</c:v>
                      </c:pt>
                      <c:pt idx="16">
                        <c:v>8.0406000000000005E-2</c:v>
                      </c:pt>
                      <c:pt idx="17">
                        <c:v>8.3887000000000003E-2</c:v>
                      </c:pt>
                      <c:pt idx="18">
                        <c:v>8.7368000000000001E-2</c:v>
                      </c:pt>
                      <c:pt idx="19">
                        <c:v>9.0848999999999999E-2</c:v>
                      </c:pt>
                      <c:pt idx="20">
                        <c:v>0.103252</c:v>
                      </c:pt>
                      <c:pt idx="21">
                        <c:v>0.11565599999999999</c:v>
                      </c:pt>
                      <c:pt idx="22">
                        <c:v>0.13154099999999999</c:v>
                      </c:pt>
                      <c:pt idx="23">
                        <c:v>0.15090699999999999</c:v>
                      </c:pt>
                    </c:numCache>
                  </c:numRef>
                </c:yVal>
                <c:smooth val="1"/>
                <c:extLst>
                  <c:ext xmlns:c16="http://schemas.microsoft.com/office/drawing/2014/chart" uri="{C3380CC4-5D6E-409C-BE32-E72D297353CC}">
                    <c16:uniqueId val="{00000003-D236-48DD-888E-3F4A33A84B0E}"/>
                  </c:ext>
                </c:extLst>
              </c15:ser>
            </c15:filteredScatterSeries>
          </c:ext>
        </c:extLst>
      </c:scatterChart>
      <c:valAx>
        <c:axId val="856363424"/>
        <c:scaling>
          <c:orientation val="minMax"/>
        </c:scaling>
        <c:delete val="0"/>
        <c:axPos val="b"/>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a:t>Height of the Cell [mm]</a:t>
                </a:r>
              </a:p>
            </c:rich>
          </c:tx>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915601184"/>
        <c:crosses val="autoZero"/>
        <c:crossBetween val="midCat"/>
      </c:valAx>
      <c:valAx>
        <c:axId val="915601184"/>
        <c:scaling>
          <c:orientation val="minMax"/>
        </c:scaling>
        <c:delete val="0"/>
        <c:axPos val="l"/>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dirty="0"/>
                  <a:t>Area of the foam where the glue enters [mm2]</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856363424"/>
        <c:crosses val="autoZero"/>
        <c:crossBetween val="midCat"/>
      </c:valAx>
      <c:valAx>
        <c:axId val="1166743728"/>
        <c:scaling>
          <c:orientation val="minMax"/>
        </c:scaling>
        <c:delete val="1"/>
        <c:axPos val="r"/>
        <c:numFmt formatCode="General" sourceLinked="1"/>
        <c:majorTickMark val="out"/>
        <c:minorTickMark val="none"/>
        <c:tickLblPos val="nextTo"/>
        <c:crossAx val="1166737248"/>
        <c:crosses val="max"/>
        <c:crossBetween val="midCat"/>
      </c:valAx>
      <c:valAx>
        <c:axId val="1166737248"/>
        <c:scaling>
          <c:orientation val="minMax"/>
        </c:scaling>
        <c:delete val="1"/>
        <c:axPos val="t"/>
        <c:numFmt formatCode="General" sourceLinked="1"/>
        <c:majorTickMark val="out"/>
        <c:minorTickMark val="none"/>
        <c:tickLblPos val="nextTo"/>
        <c:crossAx val="1166743728"/>
        <c:crosses val="max"/>
        <c:crossBetween val="midCat"/>
      </c:valAx>
      <c:spPr>
        <a:noFill/>
        <a:ln w="19050">
          <a:solidFill>
            <a:schemeClr val="tx1"/>
          </a:solidFill>
        </a:ln>
        <a:effectLst/>
      </c:spPr>
    </c:plotArea>
    <c:legend>
      <c:legendPos val="r"/>
      <c:legendEntry>
        <c:idx val="1"/>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legendEntry>
      <c:layout>
        <c:manualLayout>
          <c:xMode val="edge"/>
          <c:yMode val="edge"/>
          <c:x val="0.18537860625014399"/>
          <c:y val="4.1732667851120356E-2"/>
          <c:w val="0.56845777472436942"/>
          <c:h val="0.16187741855691681"/>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792132280417927"/>
          <c:y val="3.1641663259770809E-2"/>
          <c:w val="0.70903355798250822"/>
          <c:h val="0.84063156488069823"/>
        </c:manualLayout>
      </c:layout>
      <c:scatterChart>
        <c:scatterStyle val="lineMarker"/>
        <c:varyColors val="0"/>
        <c:dLbls>
          <c:showLegendKey val="0"/>
          <c:showVal val="0"/>
          <c:showCatName val="0"/>
          <c:showSerName val="0"/>
          <c:showPercent val="0"/>
          <c:showBubbleSize val="0"/>
        </c:dLbls>
        <c:axId val="856363424"/>
        <c:axId val="915601184"/>
        <c:extLst>
          <c:ext xmlns:c15="http://schemas.microsoft.com/office/drawing/2012/chart" uri="{02D57815-91ED-43cb-92C2-25804820EDAC}">
            <c15:filteredScatterSeries>
              <c15:ser>
                <c:idx val="6"/>
                <c:order val="6"/>
                <c:spPr>
                  <a:ln w="19050" cap="rnd">
                    <a:solidFill>
                      <a:schemeClr val="accent1">
                        <a:lumMod val="60000"/>
                      </a:schemeClr>
                    </a:solidFill>
                    <a:round/>
                  </a:ln>
                  <a:effectLst/>
                </c:spPr>
                <c:marker>
                  <c:symbol val="none"/>
                </c:marker>
                <c:xVal>
                  <c:numRef>
                    <c:extLst>
                      <c:ext uri="{02D57815-91ED-43cb-92C2-25804820EDAC}">
                        <c15:formulaRef>
                          <c15:sqref>Area!$AG$5:$AG$7</c15:sqref>
                        </c15:formulaRef>
                      </c:ext>
                    </c:extLst>
                    <c:numCache>
                      <c:formatCode>General</c:formatCode>
                      <c:ptCount val="3"/>
                      <c:pt idx="0">
                        <c:v>0</c:v>
                      </c:pt>
                      <c:pt idx="1">
                        <c:v>6.6076846229253361E-2</c:v>
                      </c:pt>
                      <c:pt idx="2">
                        <c:v>6.6076846229253361E-2</c:v>
                      </c:pt>
                    </c:numCache>
                  </c:numRef>
                </c:xVal>
                <c:yVal>
                  <c:numRef>
                    <c:extLst>
                      <c:ext uri="{02D57815-91ED-43cb-92C2-25804820EDAC}">
                        <c15:formulaRef>
                          <c15:sqref>Area!$AH$5:$AH$7</c15:sqref>
                        </c15:formulaRef>
                      </c:ext>
                    </c:extLst>
                    <c:numCache>
                      <c:formatCode>General</c:formatCode>
                      <c:ptCount val="3"/>
                      <c:pt idx="0">
                        <c:v>3.4636059005827467E-2</c:v>
                      </c:pt>
                      <c:pt idx="1">
                        <c:v>3.4636059005827467E-2</c:v>
                      </c:pt>
                      <c:pt idx="2">
                        <c:v>0</c:v>
                      </c:pt>
                    </c:numCache>
                  </c:numRef>
                </c:yVal>
                <c:smooth val="0"/>
                <c:extLst>
                  <c:ext xmlns:c16="http://schemas.microsoft.com/office/drawing/2014/chart" uri="{C3380CC4-5D6E-409C-BE32-E72D297353CC}">
                    <c16:uniqueId val="{00000006-BF60-48D3-A1E3-6AE079B41D35}"/>
                  </c:ext>
                </c:extLst>
              </c15:ser>
            </c15:filteredScatterSeries>
          </c:ext>
        </c:extLst>
      </c:scatterChart>
      <c:scatterChart>
        <c:scatterStyle val="lineMarker"/>
        <c:varyColors val="0"/>
        <c:ser>
          <c:idx val="2"/>
          <c:order val="2"/>
          <c:tx>
            <c:v>A=0.059, 100PPI (Equivalent)</c:v>
          </c:tx>
          <c:spPr>
            <a:ln w="19050" cap="rnd">
              <a:solidFill>
                <a:schemeClr val="tx1"/>
              </a:solidFill>
              <a:prstDash val="sysDash"/>
              <a:round/>
            </a:ln>
            <a:effectLst/>
          </c:spPr>
          <c:marker>
            <c:symbol val="none"/>
          </c:marker>
          <c:xVal>
            <c:numRef>
              <c:f>Area!$AG$13:$AG$15</c:f>
              <c:numCache>
                <c:formatCode>General</c:formatCode>
                <c:ptCount val="3"/>
                <c:pt idx="0">
                  <c:v>0</c:v>
                </c:pt>
                <c:pt idx="1">
                  <c:v>0.12012366250017668</c:v>
                </c:pt>
                <c:pt idx="2">
                  <c:v>0.12012366250017668</c:v>
                </c:pt>
              </c:numCache>
              <c:extLst xmlns:c15="http://schemas.microsoft.com/office/drawing/2012/chart"/>
            </c:numRef>
          </c:xVal>
          <c:yVal>
            <c:numRef>
              <c:f>Area!$AH$13:$AH$15</c:f>
              <c:numCache>
                <c:formatCode>General</c:formatCode>
                <c:ptCount val="3"/>
                <c:pt idx="0">
                  <c:v>5.8534939719848432E-2</c:v>
                </c:pt>
                <c:pt idx="1">
                  <c:v>5.8534939719848432E-2</c:v>
                </c:pt>
                <c:pt idx="2">
                  <c:v>0</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1-BF60-48D3-A1E3-6AE079B41D35}"/>
            </c:ext>
          </c:extLst>
        </c:ser>
        <c:ser>
          <c:idx val="5"/>
          <c:order val="5"/>
          <c:tx>
            <c:v>h=0.2 mm, 100 PPI (Analysis)</c:v>
          </c:tx>
          <c:spPr>
            <a:ln w="19050" cap="rnd">
              <a:solidFill>
                <a:schemeClr val="tx1"/>
              </a:solidFill>
              <a:prstDash val="lgDash"/>
              <a:round/>
            </a:ln>
            <a:effectLst/>
          </c:spPr>
          <c:marker>
            <c:symbol val="none"/>
          </c:marker>
          <c:xVal>
            <c:numRef>
              <c:f>Area!$AJ$13:$AJ$15</c:f>
              <c:numCache>
                <c:formatCode>General</c:formatCode>
                <c:ptCount val="3"/>
                <c:pt idx="0">
                  <c:v>0</c:v>
                </c:pt>
                <c:pt idx="1">
                  <c:v>0.2</c:v>
                </c:pt>
                <c:pt idx="2">
                  <c:v>0.2</c:v>
                </c:pt>
              </c:numCache>
              <c:extLst xmlns:c15="http://schemas.microsoft.com/office/drawing/2012/chart"/>
            </c:numRef>
          </c:xVal>
          <c:yVal>
            <c:numRef>
              <c:f>Area!$AK$13:$AK$15</c:f>
              <c:numCache>
                <c:formatCode>General</c:formatCode>
                <c:ptCount val="3"/>
                <c:pt idx="0">
                  <c:v>0.10836094939886903</c:v>
                </c:pt>
                <c:pt idx="1">
                  <c:v>0.10836094939886903</c:v>
                </c:pt>
                <c:pt idx="2">
                  <c:v>0</c:v>
                </c:pt>
              </c:numCache>
              <c:extLst xmlns:c15="http://schemas.microsoft.com/office/drawing/2012/chart"/>
            </c:numRef>
          </c:yVal>
          <c:smooth val="0"/>
          <c:extLst>
            <c:ext xmlns:c16="http://schemas.microsoft.com/office/drawing/2014/chart" uri="{C3380CC4-5D6E-409C-BE32-E72D297353CC}">
              <c16:uniqueId val="{00000002-BF60-48D3-A1E3-6AE079B41D35}"/>
            </c:ext>
          </c:extLst>
        </c:ser>
        <c:dLbls>
          <c:showLegendKey val="0"/>
          <c:showVal val="0"/>
          <c:showCatName val="0"/>
          <c:showSerName val="0"/>
          <c:showPercent val="0"/>
          <c:showBubbleSize val="0"/>
        </c:dLbls>
        <c:axId val="1166737248"/>
        <c:axId val="1166743728"/>
        <c:extLst>
          <c:ext xmlns:c15="http://schemas.microsoft.com/office/drawing/2012/chart" uri="{02D57815-91ED-43cb-92C2-25804820EDAC}">
            <c15:filteredScatterSeries>
              <c15:ser>
                <c:idx val="3"/>
                <c:order val="3"/>
                <c:tx>
                  <c:v>A=0.035, 130PPI (Equivalent)</c:v>
                </c:tx>
                <c:spPr>
                  <a:ln w="19050" cap="rnd">
                    <a:solidFill>
                      <a:srgbClr val="C00000"/>
                    </a:solidFill>
                    <a:prstDash val="sysDash"/>
                    <a:round/>
                  </a:ln>
                  <a:effectLst/>
                </c:spPr>
                <c:marker>
                  <c:symbol val="none"/>
                </c:marker>
                <c:xVal>
                  <c:numRef>
                    <c:extLst>
                      <c:ext uri="{02D57815-91ED-43cb-92C2-25804820EDAC}">
                        <c15:formulaRef>
                          <c15:sqref>Area!$AG$5:$AG$7</c15:sqref>
                        </c15:formulaRef>
                      </c:ext>
                    </c:extLst>
                    <c:numCache>
                      <c:formatCode>General</c:formatCode>
                      <c:ptCount val="3"/>
                      <c:pt idx="0">
                        <c:v>0</c:v>
                      </c:pt>
                      <c:pt idx="1">
                        <c:v>6.6076846229253361E-2</c:v>
                      </c:pt>
                      <c:pt idx="2">
                        <c:v>6.6076846229253361E-2</c:v>
                      </c:pt>
                    </c:numCache>
                  </c:numRef>
                </c:xVal>
                <c:yVal>
                  <c:numRef>
                    <c:extLst>
                      <c:ext uri="{02D57815-91ED-43cb-92C2-25804820EDAC}">
                        <c15:formulaRef>
                          <c15:sqref>Area!$AH$5:$AH$7</c15:sqref>
                        </c15:formulaRef>
                      </c:ext>
                    </c:extLst>
                    <c:numCache>
                      <c:formatCode>General</c:formatCode>
                      <c:ptCount val="3"/>
                      <c:pt idx="0">
                        <c:v>3.4636059005827467E-2</c:v>
                      </c:pt>
                      <c:pt idx="1">
                        <c:v>3.4636059005827467E-2</c:v>
                      </c:pt>
                      <c:pt idx="2">
                        <c:v>0</c:v>
                      </c:pt>
                    </c:numCache>
                  </c:numRef>
                </c:yVal>
                <c:smooth val="0"/>
                <c:extLst>
                  <c:ext xmlns:c16="http://schemas.microsoft.com/office/drawing/2014/chart" uri="{C3380CC4-5D6E-409C-BE32-E72D297353CC}">
                    <c16:uniqueId val="{00000004-BF60-48D3-A1E3-6AE079B41D35}"/>
                  </c:ext>
                </c:extLst>
              </c15:ser>
            </c15:filteredScatterSeries>
            <c15:filteredScatterSeries>
              <c15:ser>
                <c:idx val="4"/>
                <c:order val="4"/>
                <c:tx>
                  <c:v>h=0.12 mm, 130PPI (Analysis)</c:v>
                </c:tx>
                <c:spPr>
                  <a:ln w="19050" cap="rnd">
                    <a:solidFill>
                      <a:srgbClr val="C00000"/>
                    </a:solidFill>
                    <a:prstDash val="lgDash"/>
                    <a:round/>
                  </a:ln>
                  <a:effectLst/>
                </c:spPr>
                <c:marker>
                  <c:symbol val="none"/>
                </c:marker>
                <c:xVal>
                  <c:numRef>
                    <c:extLst xmlns:c15="http://schemas.microsoft.com/office/drawing/2012/chart">
                      <c:ext xmlns:c15="http://schemas.microsoft.com/office/drawing/2012/chart" uri="{02D57815-91ED-43cb-92C2-25804820EDAC}">
                        <c15:formulaRef>
                          <c15:sqref>Area!$AJ$5:$AJ$7</c15:sqref>
                        </c15:formulaRef>
                      </c:ext>
                    </c:extLst>
                    <c:numCache>
                      <c:formatCode>General</c:formatCode>
                      <c:ptCount val="3"/>
                      <c:pt idx="0">
                        <c:v>0</c:v>
                      </c:pt>
                      <c:pt idx="1">
                        <c:v>0.12</c:v>
                      </c:pt>
                      <c:pt idx="2">
                        <c:v>0.12</c:v>
                      </c:pt>
                    </c:numCache>
                  </c:numRef>
                </c:xVal>
                <c:yVal>
                  <c:numRef>
                    <c:extLst xmlns:c15="http://schemas.microsoft.com/office/drawing/2012/chart">
                      <c:ext xmlns:c15="http://schemas.microsoft.com/office/drawing/2012/chart" uri="{02D57815-91ED-43cb-92C2-25804820EDAC}">
                        <c15:formulaRef>
                          <c15:sqref>Area!$AK$5:$AK$7</c15:sqref>
                        </c15:formulaRef>
                      </c:ext>
                    </c:extLst>
                    <c:numCache>
                      <c:formatCode>General</c:formatCode>
                      <c:ptCount val="3"/>
                      <c:pt idx="0">
                        <c:v>5.8497872017309299E-2</c:v>
                      </c:pt>
                      <c:pt idx="1">
                        <c:v>5.8497872017309299E-2</c:v>
                      </c:pt>
                      <c:pt idx="2">
                        <c:v>0</c:v>
                      </c:pt>
                    </c:numCache>
                  </c:numRef>
                </c:yVal>
                <c:smooth val="0"/>
                <c:extLst xmlns:c15="http://schemas.microsoft.com/office/drawing/2012/chart">
                  <c:ext xmlns:c16="http://schemas.microsoft.com/office/drawing/2014/chart" uri="{C3380CC4-5D6E-409C-BE32-E72D297353CC}">
                    <c16:uniqueId val="{00000005-BF60-48D3-A1E3-6AE079B41D35}"/>
                  </c:ext>
                </c:extLst>
              </c15:ser>
            </c15:filteredScatterSeries>
          </c:ext>
        </c:extLst>
      </c:scatterChart>
      <c:scatterChart>
        <c:scatterStyle val="smoothMarker"/>
        <c:varyColors val="0"/>
        <c:ser>
          <c:idx val="0"/>
          <c:order val="0"/>
          <c:tx>
            <c:v>100 PPI</c:v>
          </c:tx>
          <c:spPr>
            <a:ln w="19050" cap="rnd">
              <a:solidFill>
                <a:schemeClr val="tx1"/>
              </a:solidFill>
              <a:round/>
            </a:ln>
            <a:effectLst/>
          </c:spPr>
          <c:marker>
            <c:symbol val="none"/>
          </c:marker>
          <c:xVal>
            <c:numRef>
              <c:f>Area!$P$6:$P$29</c:f>
              <c:numCache>
                <c:formatCode>General</c:formatCode>
                <c:ptCount val="24"/>
                <c:pt idx="0">
                  <c:v>0</c:v>
                </c:pt>
                <c:pt idx="1">
                  <c:v>9.7982E-3</c:v>
                </c:pt>
                <c:pt idx="2">
                  <c:v>1.95964E-2</c:v>
                </c:pt>
                <c:pt idx="3">
                  <c:v>2.93946E-2</c:v>
                </c:pt>
                <c:pt idx="4">
                  <c:v>3.91928E-2</c:v>
                </c:pt>
                <c:pt idx="5">
                  <c:v>4.8991E-2</c:v>
                </c:pt>
                <c:pt idx="6">
                  <c:v>5.87892E-2</c:v>
                </c:pt>
                <c:pt idx="7">
                  <c:v>6.8587399999999993E-2</c:v>
                </c:pt>
                <c:pt idx="8">
                  <c:v>7.83856E-2</c:v>
                </c:pt>
                <c:pt idx="9">
                  <c:v>8.8183800000000007E-2</c:v>
                </c:pt>
                <c:pt idx="10">
                  <c:v>9.7982000000000014E-2</c:v>
                </c:pt>
                <c:pt idx="11">
                  <c:v>0.10778020000000002</c:v>
                </c:pt>
                <c:pt idx="12">
                  <c:v>0.11757840000000003</c:v>
                </c:pt>
                <c:pt idx="13">
                  <c:v>0.12737660000000003</c:v>
                </c:pt>
                <c:pt idx="14">
                  <c:v>0.13717480000000004</c:v>
                </c:pt>
                <c:pt idx="15">
                  <c:v>0.14697300000000005</c:v>
                </c:pt>
                <c:pt idx="16">
                  <c:v>0.15677120000000005</c:v>
                </c:pt>
                <c:pt idx="17">
                  <c:v>0.16656940000000006</c:v>
                </c:pt>
                <c:pt idx="18">
                  <c:v>0.17636760000000007</c:v>
                </c:pt>
                <c:pt idx="19">
                  <c:v>0.18616580000000008</c:v>
                </c:pt>
                <c:pt idx="20">
                  <c:v>0.19596400000000008</c:v>
                </c:pt>
                <c:pt idx="21">
                  <c:v>0.20576220000000009</c:v>
                </c:pt>
                <c:pt idx="22">
                  <c:v>0.2155604000000001</c:v>
                </c:pt>
                <c:pt idx="23">
                  <c:v>0.2253586000000001</c:v>
                </c:pt>
              </c:numCache>
              <c:extLst xmlns:c15="http://schemas.microsoft.com/office/drawing/2012/chart"/>
            </c:numRef>
          </c:xVal>
          <c:yVal>
            <c:numRef>
              <c:f>Area!$S$6:$S$29</c:f>
              <c:numCache>
                <c:formatCode>General</c:formatCode>
                <c:ptCount val="24"/>
                <c:pt idx="0">
                  <c:v>5.9610000000000002E-3</c:v>
                </c:pt>
                <c:pt idx="1">
                  <c:v>1.2404E-2</c:v>
                </c:pt>
                <c:pt idx="2">
                  <c:v>1.5884999999999996E-2</c:v>
                </c:pt>
                <c:pt idx="3">
                  <c:v>1.9366000000000001E-2</c:v>
                </c:pt>
                <c:pt idx="4">
                  <c:v>2.2848E-2</c:v>
                </c:pt>
                <c:pt idx="5">
                  <c:v>2.6507999999999997E-2</c:v>
                </c:pt>
                <c:pt idx="6">
                  <c:v>3.1418000000000001E-2</c:v>
                </c:pt>
                <c:pt idx="7">
                  <c:v>3.9801999999999997E-2</c:v>
                </c:pt>
                <c:pt idx="8">
                  <c:v>4.5481000000000001E-2</c:v>
                </c:pt>
                <c:pt idx="9">
                  <c:v>4.8554E-2</c:v>
                </c:pt>
                <c:pt idx="10">
                  <c:v>5.1626999999999999E-2</c:v>
                </c:pt>
                <c:pt idx="11">
                  <c:v>5.4835000000000002E-2</c:v>
                </c:pt>
                <c:pt idx="12">
                  <c:v>5.7772000000000004E-2</c:v>
                </c:pt>
                <c:pt idx="13">
                  <c:v>6.3453999999999997E-2</c:v>
                </c:pt>
                <c:pt idx="14">
                  <c:v>7.1837000000000012E-2</c:v>
                </c:pt>
                <c:pt idx="15">
                  <c:v>7.6924000000000006E-2</c:v>
                </c:pt>
                <c:pt idx="16">
                  <c:v>8.0406000000000005E-2</c:v>
                </c:pt>
                <c:pt idx="17">
                  <c:v>8.3887000000000003E-2</c:v>
                </c:pt>
                <c:pt idx="18">
                  <c:v>8.7368000000000001E-2</c:v>
                </c:pt>
                <c:pt idx="19">
                  <c:v>9.0848999999999999E-2</c:v>
                </c:pt>
                <c:pt idx="20">
                  <c:v>0.103252</c:v>
                </c:pt>
                <c:pt idx="21">
                  <c:v>0.11565599999999999</c:v>
                </c:pt>
                <c:pt idx="22">
                  <c:v>0.13154099999999999</c:v>
                </c:pt>
                <c:pt idx="23">
                  <c:v>0.15090699999999999</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0-BF60-48D3-A1E3-6AE079B41D35}"/>
            </c:ext>
          </c:extLst>
        </c:ser>
        <c:dLbls>
          <c:showLegendKey val="0"/>
          <c:showVal val="0"/>
          <c:showCatName val="0"/>
          <c:showSerName val="0"/>
          <c:showPercent val="0"/>
          <c:showBubbleSize val="0"/>
        </c:dLbls>
        <c:axId val="1166737248"/>
        <c:axId val="1166743728"/>
        <c:extLst>
          <c:ext xmlns:c15="http://schemas.microsoft.com/office/drawing/2012/chart" uri="{02D57815-91ED-43cb-92C2-25804820EDAC}">
            <c15:filteredScatterSeries>
              <c15:ser>
                <c:idx val="1"/>
                <c:order val="1"/>
                <c:tx>
                  <c:v>130 PPI</c:v>
                </c:tx>
                <c:spPr>
                  <a:ln w="19050" cap="rnd">
                    <a:solidFill>
                      <a:srgbClr val="C00000"/>
                    </a:solidFill>
                    <a:round/>
                  </a:ln>
                  <a:effectLst/>
                </c:spPr>
                <c:marker>
                  <c:symbol val="none"/>
                </c:marker>
                <c:xVal>
                  <c:numRef>
                    <c:extLst>
                      <c:ext uri="{02D57815-91ED-43cb-92C2-25804820EDAC}">
                        <c15:formulaRef>
                          <c15:sqref>Area!$K$6:$K$26</c15:sqref>
                        </c15:formulaRef>
                      </c:ext>
                    </c:extLst>
                    <c:numCache>
                      <c:formatCode>General</c:formatCode>
                      <c:ptCount val="21"/>
                      <c:pt idx="0">
                        <c:v>0</c:v>
                      </c:pt>
                      <c:pt idx="1">
                        <c:v>7.2539500000000003E-3</c:v>
                      </c:pt>
                      <c:pt idx="2">
                        <c:v>1.4507900000000001E-2</c:v>
                      </c:pt>
                      <c:pt idx="3">
                        <c:v>2.1761849999999999E-2</c:v>
                      </c:pt>
                      <c:pt idx="4">
                        <c:v>2.9015800000000001E-2</c:v>
                      </c:pt>
                      <c:pt idx="5">
                        <c:v>3.6269750000000003E-2</c:v>
                      </c:pt>
                      <c:pt idx="6">
                        <c:v>4.3523700000000005E-2</c:v>
                      </c:pt>
                      <c:pt idx="7">
                        <c:v>5.0777650000000008E-2</c:v>
                      </c:pt>
                      <c:pt idx="8">
                        <c:v>5.803160000000001E-2</c:v>
                      </c:pt>
                      <c:pt idx="9">
                        <c:v>6.5285550000000012E-2</c:v>
                      </c:pt>
                      <c:pt idx="10">
                        <c:v>7.2539500000000007E-2</c:v>
                      </c:pt>
                      <c:pt idx="11">
                        <c:v>7.9793450000000002E-2</c:v>
                      </c:pt>
                      <c:pt idx="12">
                        <c:v>8.7047399999999997E-2</c:v>
                      </c:pt>
                      <c:pt idx="13">
                        <c:v>9.4301349999999992E-2</c:v>
                      </c:pt>
                      <c:pt idx="14">
                        <c:v>0.10155529999999999</c:v>
                      </c:pt>
                      <c:pt idx="15">
                        <c:v>0.10880924999999998</c:v>
                      </c:pt>
                      <c:pt idx="16">
                        <c:v>0.11606319999999998</c:v>
                      </c:pt>
                      <c:pt idx="17">
                        <c:v>0.12331714999999997</c:v>
                      </c:pt>
                      <c:pt idx="18">
                        <c:v>0.13057109999999997</c:v>
                      </c:pt>
                      <c:pt idx="19">
                        <c:v>0.13782504999999998</c:v>
                      </c:pt>
                      <c:pt idx="20">
                        <c:v>0.14507899999999999</c:v>
                      </c:pt>
                    </c:numCache>
                  </c:numRef>
                </c:xVal>
                <c:yVal>
                  <c:numRef>
                    <c:extLst>
                      <c:ext uri="{02D57815-91ED-43cb-92C2-25804820EDAC}">
                        <c15:formulaRef>
                          <c15:sqref>Area!$N$6:$N$26</c15:sqref>
                        </c15:formulaRef>
                      </c:ext>
                    </c:extLst>
                    <c:numCache>
                      <c:formatCode>General</c:formatCode>
                      <c:ptCount val="21"/>
                      <c:pt idx="0">
                        <c:v>4.7010000000000003E-3</c:v>
                      </c:pt>
                      <c:pt idx="1">
                        <c:v>7.8180000000000003E-3</c:v>
                      </c:pt>
                      <c:pt idx="2">
                        <c:v>1.0671000000000002E-2</c:v>
                      </c:pt>
                      <c:pt idx="3">
                        <c:v>1.3248000000000001E-2</c:v>
                      </c:pt>
                      <c:pt idx="4">
                        <c:v>1.5823999999999998E-2</c:v>
                      </c:pt>
                      <c:pt idx="5">
                        <c:v>1.8401000000000001E-2</c:v>
                      </c:pt>
                      <c:pt idx="6">
                        <c:v>2.2911999999999998E-2</c:v>
                      </c:pt>
                      <c:pt idx="7">
                        <c:v>2.7718E-2</c:v>
                      </c:pt>
                      <c:pt idx="8">
                        <c:v>3.2114000000000004E-2</c:v>
                      </c:pt>
                      <c:pt idx="9">
                        <c:v>3.4388000000000002E-2</c:v>
                      </c:pt>
                      <c:pt idx="10">
                        <c:v>3.6663000000000001E-2</c:v>
                      </c:pt>
                      <c:pt idx="11">
                        <c:v>3.8938E-2</c:v>
                      </c:pt>
                      <c:pt idx="12">
                        <c:v>4.1213E-2</c:v>
                      </c:pt>
                      <c:pt idx="13">
                        <c:v>4.5607000000000002E-2</c:v>
                      </c:pt>
                      <c:pt idx="14">
                        <c:v>5.0414E-2</c:v>
                      </c:pt>
                      <c:pt idx="15">
                        <c:v>5.4925000000000002E-2</c:v>
                      </c:pt>
                      <c:pt idx="16">
                        <c:v>5.7501999999999998E-2</c:v>
                      </c:pt>
                      <c:pt idx="17">
                        <c:v>6.0077999999999993E-2</c:v>
                      </c:pt>
                      <c:pt idx="18">
                        <c:v>6.2655000000000002E-2</c:v>
                      </c:pt>
                      <c:pt idx="19">
                        <c:v>6.5507999999999997E-2</c:v>
                      </c:pt>
                      <c:pt idx="20">
                        <c:v>7.3326000000000002E-2</c:v>
                      </c:pt>
                    </c:numCache>
                  </c:numRef>
                </c:yVal>
                <c:smooth val="1"/>
                <c:extLst>
                  <c:ext xmlns:c16="http://schemas.microsoft.com/office/drawing/2014/chart" uri="{C3380CC4-5D6E-409C-BE32-E72D297353CC}">
                    <c16:uniqueId val="{00000003-BF60-48D3-A1E3-6AE079B41D35}"/>
                  </c:ext>
                </c:extLst>
              </c15:ser>
            </c15:filteredScatterSeries>
          </c:ext>
        </c:extLst>
      </c:scatterChart>
      <c:valAx>
        <c:axId val="856363424"/>
        <c:scaling>
          <c:orientation val="minMax"/>
        </c:scaling>
        <c:delete val="0"/>
        <c:axPos val="b"/>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a:t>Height of the Cell [mm]</a:t>
                </a:r>
              </a:p>
            </c:rich>
          </c:tx>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915601184"/>
        <c:crosses val="autoZero"/>
        <c:crossBetween val="midCat"/>
      </c:valAx>
      <c:valAx>
        <c:axId val="915601184"/>
        <c:scaling>
          <c:orientation val="minMax"/>
        </c:scaling>
        <c:delete val="0"/>
        <c:axPos val="l"/>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a:t>Area of the foam where the glue enters [mm2]</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856363424"/>
        <c:crosses val="autoZero"/>
        <c:crossBetween val="midCat"/>
      </c:valAx>
      <c:valAx>
        <c:axId val="1166743728"/>
        <c:scaling>
          <c:orientation val="minMax"/>
        </c:scaling>
        <c:delete val="1"/>
        <c:axPos val="r"/>
        <c:numFmt formatCode="General" sourceLinked="1"/>
        <c:majorTickMark val="out"/>
        <c:minorTickMark val="none"/>
        <c:tickLblPos val="nextTo"/>
        <c:crossAx val="1166737248"/>
        <c:crosses val="max"/>
        <c:crossBetween val="midCat"/>
      </c:valAx>
      <c:valAx>
        <c:axId val="1166737248"/>
        <c:scaling>
          <c:orientation val="minMax"/>
        </c:scaling>
        <c:delete val="1"/>
        <c:axPos val="t"/>
        <c:numFmt formatCode="General" sourceLinked="1"/>
        <c:majorTickMark val="out"/>
        <c:minorTickMark val="none"/>
        <c:tickLblPos val="nextTo"/>
        <c:crossAx val="1166743728"/>
        <c:crosses val="max"/>
        <c:crossBetween val="midCat"/>
      </c:valAx>
      <c:spPr>
        <a:noFill/>
        <a:ln w="19050">
          <a:solidFill>
            <a:schemeClr val="tx1"/>
          </a:solidFill>
        </a:ln>
        <a:effectLst/>
      </c:spPr>
    </c:plotArea>
    <c:legend>
      <c:legendPos val="r"/>
      <c:layout>
        <c:manualLayout>
          <c:xMode val="edge"/>
          <c:yMode val="edge"/>
          <c:x val="0.21943187888686247"/>
          <c:y val="7.6554445379416219E-2"/>
          <c:w val="0.53506533150604052"/>
          <c:h val="0.16187736877876427"/>
        </c:manualLayout>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solidFill>
            <a:sysClr val="windowText" lastClr="000000"/>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004677299952891"/>
          <c:y val="3.2803695710852211E-2"/>
          <c:w val="0.76358452789555153"/>
          <c:h val="0.85676666627922149"/>
        </c:manualLayout>
      </c:layout>
      <c:scatterChart>
        <c:scatterStyle val="smoothMarker"/>
        <c:varyColors val="0"/>
        <c:ser>
          <c:idx val="4"/>
          <c:order val="3"/>
          <c:tx>
            <c:v>Graphite Filler - Glue</c:v>
          </c:tx>
          <c:spPr>
            <a:ln w="19050" cap="rnd">
              <a:solidFill>
                <a:schemeClr val="tx1"/>
              </a:solidFill>
              <a:prstDash val="sysDash"/>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Trial'!$W$4:$W$52</c:f>
              <c:numCache>
                <c:formatCode>General</c:formatCode>
                <c:ptCount val="49"/>
                <c:pt idx="0">
                  <c:v>4.6191000000000003E-2</c:v>
                </c:pt>
                <c:pt idx="1">
                  <c:v>3.0724999999999999E-2</c:v>
                </c:pt>
                <c:pt idx="2">
                  <c:v>2.4264999999999998E-2</c:v>
                </c:pt>
                <c:pt idx="3">
                  <c:v>1.8751E-2</c:v>
                </c:pt>
                <c:pt idx="4">
                  <c:v>1.6659E-2</c:v>
                </c:pt>
                <c:pt idx="5">
                  <c:v>1.4527E-2</c:v>
                </c:pt>
                <c:pt idx="6">
                  <c:v>1.357E-2</c:v>
                </c:pt>
                <c:pt idx="7">
                  <c:v>1.2834999999999999E-2</c:v>
                </c:pt>
                <c:pt idx="8">
                  <c:v>1.1937E-2</c:v>
                </c:pt>
                <c:pt idx="9">
                  <c:v>1.1571E-2</c:v>
                </c:pt>
                <c:pt idx="10">
                  <c:v>1.1138E-2</c:v>
                </c:pt>
                <c:pt idx="11">
                  <c:v>1.0874E-2</c:v>
                </c:pt>
                <c:pt idx="12">
                  <c:v>1.0666E-2</c:v>
                </c:pt>
                <c:pt idx="13">
                  <c:v>1.0654E-2</c:v>
                </c:pt>
                <c:pt idx="14">
                  <c:v>1.0744E-2</c:v>
                </c:pt>
                <c:pt idx="15">
                  <c:v>1.0834999999999999E-2</c:v>
                </c:pt>
                <c:pt idx="16">
                  <c:v>1.0978E-2</c:v>
                </c:pt>
                <c:pt idx="17">
                  <c:v>1.1010000000000001E-2</c:v>
                </c:pt>
                <c:pt idx="18">
                  <c:v>1.1011999999999999E-2</c:v>
                </c:pt>
                <c:pt idx="19">
                  <c:v>1.0921E-2</c:v>
                </c:pt>
                <c:pt idx="20">
                  <c:v>1.0770999999999999E-2</c:v>
                </c:pt>
                <c:pt idx="21">
                  <c:v>1.0593999999999999E-2</c:v>
                </c:pt>
                <c:pt idx="22">
                  <c:v>1.0459E-2</c:v>
                </c:pt>
                <c:pt idx="23">
                  <c:v>1.0366999999999999E-2</c:v>
                </c:pt>
                <c:pt idx="24">
                  <c:v>1.014E-2</c:v>
                </c:pt>
                <c:pt idx="25">
                  <c:v>1.0449E-2</c:v>
                </c:pt>
                <c:pt idx="26">
                  <c:v>1.0670000000000001E-2</c:v>
                </c:pt>
                <c:pt idx="27">
                  <c:v>1.0822E-2</c:v>
                </c:pt>
                <c:pt idx="28">
                  <c:v>1.0902E-2</c:v>
                </c:pt>
                <c:pt idx="29">
                  <c:v>1.0926999999999999E-2</c:v>
                </c:pt>
                <c:pt idx="30">
                  <c:v>1.0891E-2</c:v>
                </c:pt>
                <c:pt idx="31">
                  <c:v>1.0808999999999999E-2</c:v>
                </c:pt>
                <c:pt idx="32">
                  <c:v>1.1256E-2</c:v>
                </c:pt>
                <c:pt idx="33">
                  <c:v>1.0697999999999999E-2</c:v>
                </c:pt>
                <c:pt idx="34">
                  <c:v>1.0402E-2</c:v>
                </c:pt>
                <c:pt idx="35">
                  <c:v>1.0168999999999999E-2</c:v>
                </c:pt>
                <c:pt idx="36">
                  <c:v>1.0297000000000001E-2</c:v>
                </c:pt>
                <c:pt idx="37">
                  <c:v>1.04E-2</c:v>
                </c:pt>
                <c:pt idx="38">
                  <c:v>1.0517E-2</c:v>
                </c:pt>
                <c:pt idx="39">
                  <c:v>1.0599000000000001E-2</c:v>
                </c:pt>
                <c:pt idx="40">
                  <c:v>1.0527E-2</c:v>
                </c:pt>
                <c:pt idx="41">
                  <c:v>1.0407E-2</c:v>
                </c:pt>
                <c:pt idx="42">
                  <c:v>1.0159E-2</c:v>
                </c:pt>
                <c:pt idx="43">
                  <c:v>9.6865000000000007E-3</c:v>
                </c:pt>
                <c:pt idx="44">
                  <c:v>8.6792999999999992E-3</c:v>
                </c:pt>
                <c:pt idx="45">
                  <c:v>7.3899999999999999E-3</c:v>
                </c:pt>
                <c:pt idx="46">
                  <c:v>5.1317999999999997E-3</c:v>
                </c:pt>
                <c:pt idx="47">
                  <c:v>2.7114000000000001E-3</c:v>
                </c:pt>
                <c:pt idx="48">
                  <c:v>5.3335999999999999E-5</c:v>
                </c:pt>
              </c:numCache>
            </c:numRef>
          </c:yVal>
          <c:smooth val="1"/>
          <c:extLst>
            <c:ext xmlns:c16="http://schemas.microsoft.com/office/drawing/2014/chart" uri="{C3380CC4-5D6E-409C-BE32-E72D297353CC}">
              <c16:uniqueId val="{00000000-67C8-4B10-B050-60F77AD590E4}"/>
            </c:ext>
          </c:extLst>
        </c:ser>
        <c:ser>
          <c:idx val="3"/>
          <c:order val="4"/>
          <c:tx>
            <c:v>BN Filler - Glue</c:v>
          </c:tx>
          <c:spPr>
            <a:ln w="19050" cap="rnd">
              <a:solidFill>
                <a:srgbClr val="C00000"/>
              </a:solidFill>
              <a:prstDash val="sysDash"/>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Trial'!$U$4:$U$52</c:f>
              <c:numCache>
                <c:formatCode>General</c:formatCode>
                <c:ptCount val="49"/>
                <c:pt idx="0">
                  <c:v>1.9945000000000001E-2</c:v>
                </c:pt>
                <c:pt idx="1">
                  <c:v>1.2952E-2</c:v>
                </c:pt>
                <c:pt idx="2">
                  <c:v>1.0045E-2</c:v>
                </c:pt>
                <c:pt idx="3">
                  <c:v>7.5634999999999999E-3</c:v>
                </c:pt>
                <c:pt idx="4">
                  <c:v>6.6205999999999999E-3</c:v>
                </c:pt>
                <c:pt idx="5">
                  <c:v>5.6601000000000004E-3</c:v>
                </c:pt>
                <c:pt idx="6">
                  <c:v>5.2350000000000001E-3</c:v>
                </c:pt>
                <c:pt idx="7">
                  <c:v>4.9056000000000004E-3</c:v>
                </c:pt>
                <c:pt idx="8">
                  <c:v>4.5246000000000001E-3</c:v>
                </c:pt>
                <c:pt idx="9">
                  <c:v>4.3502999999999997E-3</c:v>
                </c:pt>
                <c:pt idx="10">
                  <c:v>4.1523000000000003E-3</c:v>
                </c:pt>
                <c:pt idx="11">
                  <c:v>4.0223999999999998E-3</c:v>
                </c:pt>
                <c:pt idx="12">
                  <c:v>3.9205999999999998E-3</c:v>
                </c:pt>
                <c:pt idx="13">
                  <c:v>3.9061E-3</c:v>
                </c:pt>
                <c:pt idx="14">
                  <c:v>3.9375E-3</c:v>
                </c:pt>
                <c:pt idx="15">
                  <c:v>3.9712999999999997E-3</c:v>
                </c:pt>
                <c:pt idx="16">
                  <c:v>4.0315999999999998E-3</c:v>
                </c:pt>
                <c:pt idx="17">
                  <c:v>4.0378000000000002E-3</c:v>
                </c:pt>
                <c:pt idx="18">
                  <c:v>4.0340000000000003E-3</c:v>
                </c:pt>
                <c:pt idx="19">
                  <c:v>3.9987E-3</c:v>
                </c:pt>
                <c:pt idx="20">
                  <c:v>3.9383999999999999E-3</c:v>
                </c:pt>
                <c:pt idx="21">
                  <c:v>3.8674999999999998E-3</c:v>
                </c:pt>
                <c:pt idx="22">
                  <c:v>3.8108E-3</c:v>
                </c:pt>
                <c:pt idx="23">
                  <c:v>3.7829000000000001E-3</c:v>
                </c:pt>
                <c:pt idx="24">
                  <c:v>3.6784000000000001E-3</c:v>
                </c:pt>
                <c:pt idx="25">
                  <c:v>3.8045000000000002E-3</c:v>
                </c:pt>
                <c:pt idx="26">
                  <c:v>3.8966999999999999E-3</c:v>
                </c:pt>
                <c:pt idx="27">
                  <c:v>3.9598000000000003E-3</c:v>
                </c:pt>
                <c:pt idx="28">
                  <c:v>3.9911E-3</c:v>
                </c:pt>
                <c:pt idx="29">
                  <c:v>4.0007999999999997E-3</c:v>
                </c:pt>
                <c:pt idx="30">
                  <c:v>3.9874000000000003E-3</c:v>
                </c:pt>
                <c:pt idx="31">
                  <c:v>3.9544999999999997E-3</c:v>
                </c:pt>
                <c:pt idx="32">
                  <c:v>4.1127000000000004E-3</c:v>
                </c:pt>
                <c:pt idx="33">
                  <c:v>3.9003000000000002E-3</c:v>
                </c:pt>
                <c:pt idx="34">
                  <c:v>3.7854E-3</c:v>
                </c:pt>
                <c:pt idx="35">
                  <c:v>3.6939999999999998E-3</c:v>
                </c:pt>
                <c:pt idx="36">
                  <c:v>3.7490000000000002E-3</c:v>
                </c:pt>
                <c:pt idx="37">
                  <c:v>3.7935999999999998E-3</c:v>
                </c:pt>
                <c:pt idx="38">
                  <c:v>3.8425E-3</c:v>
                </c:pt>
                <c:pt idx="39">
                  <c:v>3.8766E-3</c:v>
                </c:pt>
                <c:pt idx="40">
                  <c:v>3.8527000000000001E-3</c:v>
                </c:pt>
                <c:pt idx="41">
                  <c:v>3.8092999999999998E-3</c:v>
                </c:pt>
                <c:pt idx="42">
                  <c:v>3.7193E-3</c:v>
                </c:pt>
                <c:pt idx="43">
                  <c:v>3.5463000000000001E-3</c:v>
                </c:pt>
                <c:pt idx="44">
                  <c:v>3.1749999999999999E-3</c:v>
                </c:pt>
                <c:pt idx="45">
                  <c:v>2.7001999999999998E-3</c:v>
                </c:pt>
                <c:pt idx="46">
                  <c:v>1.8714999999999999E-3</c:v>
                </c:pt>
                <c:pt idx="47">
                  <c:v>9.8612999999999999E-4</c:v>
                </c:pt>
                <c:pt idx="48">
                  <c:v>1.8389E-5</c:v>
                </c:pt>
              </c:numCache>
            </c:numRef>
          </c:yVal>
          <c:smooth val="1"/>
          <c:extLst>
            <c:ext xmlns:c16="http://schemas.microsoft.com/office/drawing/2014/chart" uri="{C3380CC4-5D6E-409C-BE32-E72D297353CC}">
              <c16:uniqueId val="{00000001-67C8-4B10-B050-60F77AD590E4}"/>
            </c:ext>
          </c:extLst>
        </c:ser>
        <c:ser>
          <c:idx val="5"/>
          <c:order val="5"/>
          <c:tx>
            <c:v>0.1W/mK - Glue</c:v>
          </c:tx>
          <c:spPr>
            <a:ln w="19050" cap="rnd">
              <a:solidFill>
                <a:srgbClr val="0033CC"/>
              </a:solidFill>
              <a:prstDash val="sysDash"/>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Trial'!$Y$4:$Y$52</c:f>
              <c:numCache>
                <c:formatCode>General</c:formatCode>
                <c:ptCount val="49"/>
                <c:pt idx="0">
                  <c:v>1.8969E-3</c:v>
                </c:pt>
                <c:pt idx="1">
                  <c:v>1.2171E-3</c:v>
                </c:pt>
                <c:pt idx="2">
                  <c:v>9.3470999999999995E-4</c:v>
                </c:pt>
                <c:pt idx="3">
                  <c:v>6.9335000000000002E-4</c:v>
                </c:pt>
                <c:pt idx="4">
                  <c:v>6.0150000000000004E-4</c:v>
                </c:pt>
                <c:pt idx="5">
                  <c:v>5.0798E-4</c:v>
                </c:pt>
                <c:pt idx="6">
                  <c:v>4.6690000000000002E-4</c:v>
                </c:pt>
                <c:pt idx="7">
                  <c:v>4.3496000000000002E-4</c:v>
                </c:pt>
                <c:pt idx="8">
                  <c:v>3.9903999999999997E-4</c:v>
                </c:pt>
                <c:pt idx="9">
                  <c:v>3.8169000000000001E-4</c:v>
                </c:pt>
                <c:pt idx="10">
                  <c:v>3.6233000000000001E-4</c:v>
                </c:pt>
                <c:pt idx="11">
                  <c:v>3.4916E-4</c:v>
                </c:pt>
                <c:pt idx="12">
                  <c:v>3.3885000000000002E-4</c:v>
                </c:pt>
                <c:pt idx="13">
                  <c:v>3.3692999999999999E-4</c:v>
                </c:pt>
                <c:pt idx="14">
                  <c:v>3.3952E-4</c:v>
                </c:pt>
                <c:pt idx="15">
                  <c:v>3.4213000000000001E-4</c:v>
                </c:pt>
                <c:pt idx="16">
                  <c:v>3.4947999999999999E-4</c:v>
                </c:pt>
                <c:pt idx="17">
                  <c:v>3.4912000000000002E-4</c:v>
                </c:pt>
                <c:pt idx="18">
                  <c:v>3.4766000000000002E-4</c:v>
                </c:pt>
                <c:pt idx="19">
                  <c:v>3.4448999999999998E-4</c:v>
                </c:pt>
                <c:pt idx="20">
                  <c:v>3.3904999999999997E-4</c:v>
                </c:pt>
                <c:pt idx="21">
                  <c:v>3.3261E-4</c:v>
                </c:pt>
                <c:pt idx="22">
                  <c:v>3.2802999999999999E-4</c:v>
                </c:pt>
                <c:pt idx="23">
                  <c:v>3.2823999999999999E-4</c:v>
                </c:pt>
                <c:pt idx="24">
                  <c:v>3.0985000000000002E-4</c:v>
                </c:pt>
                <c:pt idx="25">
                  <c:v>3.2411000000000001E-4</c:v>
                </c:pt>
                <c:pt idx="26">
                  <c:v>3.3501000000000001E-4</c:v>
                </c:pt>
                <c:pt idx="27">
                  <c:v>3.4122999999999998E-4</c:v>
                </c:pt>
                <c:pt idx="28">
                  <c:v>3.4406999999999998E-4</c:v>
                </c:pt>
                <c:pt idx="29">
                  <c:v>3.4493000000000002E-4</c:v>
                </c:pt>
                <c:pt idx="30">
                  <c:v>3.4372999999999999E-4</c:v>
                </c:pt>
                <c:pt idx="31">
                  <c:v>3.4071999999999998E-4</c:v>
                </c:pt>
                <c:pt idx="32">
                  <c:v>3.5408999999999999E-4</c:v>
                </c:pt>
                <c:pt idx="33">
                  <c:v>3.3527999999999997E-4</c:v>
                </c:pt>
                <c:pt idx="34">
                  <c:v>3.2500999999999998E-4</c:v>
                </c:pt>
                <c:pt idx="35">
                  <c:v>3.1679000000000001E-4</c:v>
                </c:pt>
                <c:pt idx="36">
                  <c:v>3.2197999999999998E-4</c:v>
                </c:pt>
                <c:pt idx="37">
                  <c:v>3.2623E-4</c:v>
                </c:pt>
                <c:pt idx="38">
                  <c:v>3.3080000000000002E-4</c:v>
                </c:pt>
                <c:pt idx="39">
                  <c:v>3.3396000000000001E-4</c:v>
                </c:pt>
                <c:pt idx="40">
                  <c:v>3.3168E-4</c:v>
                </c:pt>
                <c:pt idx="41">
                  <c:v>3.2809000000000001E-4</c:v>
                </c:pt>
                <c:pt idx="42">
                  <c:v>3.2054000000000002E-4</c:v>
                </c:pt>
                <c:pt idx="43">
                  <c:v>3.0566000000000002E-4</c:v>
                </c:pt>
                <c:pt idx="44">
                  <c:v>2.7354000000000001E-4</c:v>
                </c:pt>
                <c:pt idx="45">
                  <c:v>2.3248999999999999E-4</c:v>
                </c:pt>
                <c:pt idx="46">
                  <c:v>1.6096E-4</c:v>
                </c:pt>
                <c:pt idx="47">
                  <c:v>8.4667999999999996E-5</c:v>
                </c:pt>
                <c:pt idx="48">
                  <c:v>1.525E-6</c:v>
                </c:pt>
              </c:numCache>
            </c:numRef>
          </c:yVal>
          <c:smooth val="1"/>
          <c:extLst>
            <c:ext xmlns:c16="http://schemas.microsoft.com/office/drawing/2014/chart" uri="{C3380CC4-5D6E-409C-BE32-E72D297353CC}">
              <c16:uniqueId val="{00000002-67C8-4B10-B050-60F77AD590E4}"/>
            </c:ext>
          </c:extLst>
        </c:ser>
        <c:dLbls>
          <c:showLegendKey val="0"/>
          <c:showVal val="0"/>
          <c:showCatName val="0"/>
          <c:showSerName val="0"/>
          <c:showPercent val="0"/>
          <c:showBubbleSize val="0"/>
        </c:dLbls>
        <c:axId val="1697723679"/>
        <c:axId val="168630927"/>
      </c:scatterChart>
      <c:scatterChart>
        <c:scatterStyle val="smoothMarker"/>
        <c:varyColors val="0"/>
        <c:ser>
          <c:idx val="1"/>
          <c:order val="0"/>
          <c:tx>
            <c:v>Graphite Filler - Carbon Foam</c:v>
          </c:tx>
          <c:spPr>
            <a:ln w="19050" cap="rnd">
              <a:solidFill>
                <a:schemeClr val="accent2"/>
              </a:solidFill>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Trial'!$R$4:$R$52</c:f>
              <c:numCache>
                <c:formatCode>General</c:formatCode>
                <c:ptCount val="49"/>
                <c:pt idx="0">
                  <c:v>0.60093823704740434</c:v>
                </c:pt>
                <c:pt idx="1">
                  <c:v>0.73455494215932748</c:v>
                </c:pt>
                <c:pt idx="2">
                  <c:v>0.79036535952794418</c:v>
                </c:pt>
                <c:pt idx="3">
                  <c:v>0.83800292011162081</c:v>
                </c:pt>
                <c:pt idx="4">
                  <c:v>0.85607651038021937</c:v>
                </c:pt>
                <c:pt idx="5">
                  <c:v>0.87449567598856148</c:v>
                </c:pt>
                <c:pt idx="6">
                  <c:v>0.88276356599193084</c:v>
                </c:pt>
                <c:pt idx="7">
                  <c:v>0.88911351285972229</c:v>
                </c:pt>
                <c:pt idx="8">
                  <c:v>0.89687167923696964</c:v>
                </c:pt>
                <c:pt idx="9">
                  <c:v>0.90003369359562502</c:v>
                </c:pt>
                <c:pt idx="10">
                  <c:v>0.90377454664835122</c:v>
                </c:pt>
                <c:pt idx="11">
                  <c:v>0.90605534389066</c:v>
                </c:pt>
                <c:pt idx="12">
                  <c:v>0.90785233565732759</c:v>
                </c:pt>
                <c:pt idx="13">
                  <c:v>0.9079560082592506</c:v>
                </c:pt>
                <c:pt idx="14">
                  <c:v>0.90717846374482713</c:v>
                </c:pt>
                <c:pt idx="15">
                  <c:v>0.90639227984691018</c:v>
                </c:pt>
                <c:pt idx="16">
                  <c:v>0.90515684800732621</c:v>
                </c:pt>
                <c:pt idx="17">
                  <c:v>0.90488038773553114</c:v>
                </c:pt>
                <c:pt idx="18">
                  <c:v>0.90486310896854405</c:v>
                </c:pt>
                <c:pt idx="19">
                  <c:v>0.90564929286646101</c:v>
                </c:pt>
                <c:pt idx="20">
                  <c:v>0.90694520039050008</c:v>
                </c:pt>
                <c:pt idx="21">
                  <c:v>0.90847437126886621</c:v>
                </c:pt>
                <c:pt idx="22">
                  <c:v>0.90964068804050147</c:v>
                </c:pt>
                <c:pt idx="23">
                  <c:v>0.91043551132191203</c:v>
                </c:pt>
                <c:pt idx="24">
                  <c:v>0.91239665137495796</c:v>
                </c:pt>
                <c:pt idx="25">
                  <c:v>0.90972708187543738</c:v>
                </c:pt>
                <c:pt idx="26">
                  <c:v>0.90781777812335318</c:v>
                </c:pt>
                <c:pt idx="27">
                  <c:v>0.9065045918323269</c:v>
                </c:pt>
                <c:pt idx="28">
                  <c:v>0.90581344115283935</c:v>
                </c:pt>
                <c:pt idx="29">
                  <c:v>0.90559745656549939</c:v>
                </c:pt>
                <c:pt idx="30">
                  <c:v>0.90590847437126887</c:v>
                </c:pt>
                <c:pt idx="31">
                  <c:v>0.90661690381774362</c:v>
                </c:pt>
                <c:pt idx="32">
                  <c:v>0.9027550993961071</c:v>
                </c:pt>
                <c:pt idx="33">
                  <c:v>0.90757587538553253</c:v>
                </c:pt>
                <c:pt idx="34">
                  <c:v>0.91013313289963638</c:v>
                </c:pt>
                <c:pt idx="35">
                  <c:v>0.9121461092536437</c:v>
                </c:pt>
                <c:pt idx="36">
                  <c:v>0.91104026816646366</c:v>
                </c:pt>
                <c:pt idx="37">
                  <c:v>0.91015041166662347</c:v>
                </c:pt>
                <c:pt idx="38">
                  <c:v>0.90913960379787295</c:v>
                </c:pt>
                <c:pt idx="39">
                  <c:v>0.90843117435139831</c:v>
                </c:pt>
                <c:pt idx="40">
                  <c:v>0.90905320996293715</c:v>
                </c:pt>
                <c:pt idx="41">
                  <c:v>0.91008993598216836</c:v>
                </c:pt>
                <c:pt idx="42">
                  <c:v>0.91223250308857962</c:v>
                </c:pt>
                <c:pt idx="43">
                  <c:v>0.91631461178930274</c:v>
                </c:pt>
                <c:pt idx="44">
                  <c:v>0.92501619884405051</c:v>
                </c:pt>
                <c:pt idx="45">
                  <c:v>0.93615495598234111</c:v>
                </c:pt>
                <c:pt idx="46">
                  <c:v>0.95566441178757477</c:v>
                </c:pt>
                <c:pt idx="47">
                  <c:v>0.97657517559546947</c:v>
                </c:pt>
                <c:pt idx="48">
                  <c:v>0.99953920984198563</c:v>
                </c:pt>
              </c:numCache>
            </c:numRef>
          </c:yVal>
          <c:smooth val="1"/>
          <c:extLst>
            <c:ext xmlns:c16="http://schemas.microsoft.com/office/drawing/2014/chart" uri="{C3380CC4-5D6E-409C-BE32-E72D297353CC}">
              <c16:uniqueId val="{00000003-67C8-4B10-B050-60F77AD590E4}"/>
            </c:ext>
          </c:extLst>
        </c:ser>
        <c:ser>
          <c:idx val="0"/>
          <c:order val="1"/>
          <c:tx>
            <c:v>BN Filler - Carbon Foam</c:v>
          </c:tx>
          <c:spPr>
            <a:ln w="19050" cap="rnd">
              <a:solidFill>
                <a:srgbClr val="C00000"/>
              </a:solidFill>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Trial'!$Q$4:$Q$52</c:f>
              <c:numCache>
                <c:formatCode>General</c:formatCode>
                <c:ptCount val="49"/>
                <c:pt idx="0">
                  <c:v>0.82768749622026971</c:v>
                </c:pt>
                <c:pt idx="1">
                  <c:v>0.88810270499097177</c:v>
                </c:pt>
                <c:pt idx="2">
                  <c:v>0.91321739280684933</c:v>
                </c:pt>
                <c:pt idx="3">
                  <c:v>0.93465602294620254</c:v>
                </c:pt>
                <c:pt idx="4">
                  <c:v>0.94280209764231226</c:v>
                </c:pt>
                <c:pt idx="5">
                  <c:v>0.95110022548790918</c:v>
                </c:pt>
                <c:pt idx="6">
                  <c:v>0.95477282741103597</c:v>
                </c:pt>
                <c:pt idx="7">
                  <c:v>0.95761864033382582</c:v>
                </c:pt>
                <c:pt idx="8">
                  <c:v>0.96091024544488501</c:v>
                </c:pt>
                <c:pt idx="9">
                  <c:v>0.96241608998781847</c:v>
                </c:pt>
                <c:pt idx="10">
                  <c:v>0.96412668791955003</c:v>
                </c:pt>
                <c:pt idx="11">
                  <c:v>0.96524894383536797</c:v>
                </c:pt>
                <c:pt idx="12">
                  <c:v>0.96612843307501584</c:v>
                </c:pt>
                <c:pt idx="13">
                  <c:v>0.96625370413567291</c:v>
                </c:pt>
                <c:pt idx="14">
                  <c:v>0.96598242749397412</c:v>
                </c:pt>
                <c:pt idx="15">
                  <c:v>0.96569041633189057</c:v>
                </c:pt>
                <c:pt idx="16">
                  <c:v>0.96516946150722682</c:v>
                </c:pt>
                <c:pt idx="17">
                  <c:v>0.9651158973295666</c:v>
                </c:pt>
                <c:pt idx="18">
                  <c:v>0.96514872698684229</c:v>
                </c:pt>
                <c:pt idx="19">
                  <c:v>0.96545369722416619</c:v>
                </c:pt>
                <c:pt idx="20">
                  <c:v>0.96597465204882982</c:v>
                </c:pt>
                <c:pt idx="21">
                  <c:v>0.96658718433852564</c:v>
                </c:pt>
                <c:pt idx="22">
                  <c:v>0.9670770373826123</c:v>
                </c:pt>
                <c:pt idx="23">
                  <c:v>0.96731807618208365</c:v>
                </c:pt>
                <c:pt idx="24">
                  <c:v>0.96822089175716419</c:v>
                </c:pt>
                <c:pt idx="25">
                  <c:v>0.96713146549862195</c:v>
                </c:pt>
                <c:pt idx="26">
                  <c:v>0.96633491434051266</c:v>
                </c:pt>
                <c:pt idx="27">
                  <c:v>0.96578976924206694</c:v>
                </c:pt>
                <c:pt idx="28">
                  <c:v>0.96551935653871745</c:v>
                </c:pt>
                <c:pt idx="29">
                  <c:v>0.96543555451882956</c:v>
                </c:pt>
                <c:pt idx="30">
                  <c:v>0.96555132225764373</c:v>
                </c:pt>
                <c:pt idx="31">
                  <c:v>0.96583555797458298</c:v>
                </c:pt>
                <c:pt idx="32">
                  <c:v>0.96446880750589636</c:v>
                </c:pt>
                <c:pt idx="33">
                  <c:v>0.9663038125599358</c:v>
                </c:pt>
                <c:pt idx="34">
                  <c:v>0.9672964777233497</c:v>
                </c:pt>
                <c:pt idx="35">
                  <c:v>0.9680861173746641</c:v>
                </c:pt>
                <c:pt idx="36">
                  <c:v>0.96761095128251651</c:v>
                </c:pt>
                <c:pt idx="37">
                  <c:v>0.96722563477870227</c:v>
                </c:pt>
                <c:pt idx="38">
                  <c:v>0.96680316892586549</c:v>
                </c:pt>
                <c:pt idx="39">
                  <c:v>0.96650856594873391</c:v>
                </c:pt>
                <c:pt idx="40">
                  <c:v>0.96671504721423074</c:v>
                </c:pt>
                <c:pt idx="41">
                  <c:v>0.96708999645785276</c:v>
                </c:pt>
                <c:pt idx="42">
                  <c:v>0.96786754097227623</c:v>
                </c:pt>
                <c:pt idx="43">
                  <c:v>0.96936215431666795</c:v>
                </c:pt>
                <c:pt idx="44">
                  <c:v>0.97256995740783936</c:v>
                </c:pt>
                <c:pt idx="45">
                  <c:v>0.97667193669059771</c:v>
                </c:pt>
                <c:pt idx="46">
                  <c:v>0.98383139379173901</c:v>
                </c:pt>
                <c:pt idx="47">
                  <c:v>0.99148044475546226</c:v>
                </c:pt>
                <c:pt idx="48">
                  <c:v>0.99984113037693634</c:v>
                </c:pt>
              </c:numCache>
            </c:numRef>
          </c:yVal>
          <c:smooth val="1"/>
          <c:extLst>
            <c:ext xmlns:c16="http://schemas.microsoft.com/office/drawing/2014/chart" uri="{C3380CC4-5D6E-409C-BE32-E72D297353CC}">
              <c16:uniqueId val="{00000004-67C8-4B10-B050-60F77AD590E4}"/>
            </c:ext>
          </c:extLst>
        </c:ser>
        <c:ser>
          <c:idx val="2"/>
          <c:order val="2"/>
          <c:tx>
            <c:v>0.1 W/mK Filler - Carbon Foam</c:v>
          </c:tx>
          <c:spPr>
            <a:ln w="19050" cap="rnd">
              <a:solidFill>
                <a:srgbClr val="0033CC"/>
              </a:solidFill>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Trial'!$S$4:$S$52</c:f>
              <c:numCache>
                <c:formatCode>General</c:formatCode>
                <c:ptCount val="49"/>
                <c:pt idx="0">
                  <c:v>0.98370093910098577</c:v>
                </c:pt>
                <c:pt idx="1">
                  <c:v>0.98725086177850352</c:v>
                </c:pt>
                <c:pt idx="2">
                  <c:v>0.99007421230421</c:v>
                </c:pt>
                <c:pt idx="3">
                  <c:v>0.99281246490250452</c:v>
                </c:pt>
                <c:pt idx="4">
                  <c:v>0.99659686044803841</c:v>
                </c:pt>
                <c:pt idx="5">
                  <c:v>0.99653007801363302</c:v>
                </c:pt>
                <c:pt idx="6">
                  <c:v>0.9965140087603348</c:v>
                </c:pt>
                <c:pt idx="7">
                  <c:v>0.99658441973580758</c:v>
                </c:pt>
                <c:pt idx="8">
                  <c:v>0.99665284365307694</c:v>
                </c:pt>
                <c:pt idx="9">
                  <c:v>0.99676290939878531</c:v>
                </c:pt>
                <c:pt idx="10">
                  <c:v>0.9968890443977918</c:v>
                </c:pt>
                <c:pt idx="11">
                  <c:v>0.9969749198697182</c:v>
                </c:pt>
                <c:pt idx="12">
                  <c:v>0.99702001745155466</c:v>
                </c:pt>
                <c:pt idx="13">
                  <c:v>0.99702278205427264</c:v>
                </c:pt>
                <c:pt idx="14">
                  <c:v>0.9969829544963672</c:v>
                </c:pt>
                <c:pt idx="15">
                  <c:v>0.99693993036656903</c:v>
                </c:pt>
                <c:pt idx="16">
                  <c:v>0.99697716610942644</c:v>
                </c:pt>
                <c:pt idx="17">
                  <c:v>0.99676481006315387</c:v>
                </c:pt>
                <c:pt idx="18">
                  <c:v>0.99669776844724367</c:v>
                </c:pt>
                <c:pt idx="19">
                  <c:v>0.99739453472600204</c:v>
                </c:pt>
                <c:pt idx="20">
                  <c:v>0.99758486034436578</c:v>
                </c:pt>
                <c:pt idx="21">
                  <c:v>0.99730589465135777</c:v>
                </c:pt>
                <c:pt idx="22">
                  <c:v>0.99729414508980641</c:v>
                </c:pt>
                <c:pt idx="23">
                  <c:v>0.99731099188761896</c:v>
                </c:pt>
                <c:pt idx="24">
                  <c:v>0.99718235146739931</c:v>
                </c:pt>
                <c:pt idx="25">
                  <c:v>0.99733837873329356</c:v>
                </c:pt>
                <c:pt idx="26">
                  <c:v>0.99741051758546517</c:v>
                </c:pt>
                <c:pt idx="27">
                  <c:v>0.99786624506475219</c:v>
                </c:pt>
                <c:pt idx="28">
                  <c:v>0.99682450820309465</c:v>
                </c:pt>
                <c:pt idx="29">
                  <c:v>0.99669690450889425</c:v>
                </c:pt>
                <c:pt idx="30">
                  <c:v>0.99677897865208331</c:v>
                </c:pt>
                <c:pt idx="31">
                  <c:v>0.9968839471615305</c:v>
                </c:pt>
                <c:pt idx="32">
                  <c:v>0.99701587054747765</c:v>
                </c:pt>
                <c:pt idx="33">
                  <c:v>0.99702269566043766</c:v>
                </c:pt>
                <c:pt idx="34">
                  <c:v>0.99713492125201941</c:v>
                </c:pt>
                <c:pt idx="35">
                  <c:v>0.99715029935463795</c:v>
                </c:pt>
                <c:pt idx="36">
                  <c:v>0.99712230775211885</c:v>
                </c:pt>
                <c:pt idx="37">
                  <c:v>0.99706269600601305</c:v>
                </c:pt>
                <c:pt idx="38">
                  <c:v>0.99698658303743448</c:v>
                </c:pt>
                <c:pt idx="39">
                  <c:v>0.99689275933269406</c:v>
                </c:pt>
                <c:pt idx="40">
                  <c:v>0.99659176321177712</c:v>
                </c:pt>
                <c:pt idx="41">
                  <c:v>0.99664705526613617</c:v>
                </c:pt>
                <c:pt idx="42">
                  <c:v>0.99716489991274226</c:v>
                </c:pt>
                <c:pt idx="43">
                  <c:v>0.99802227233064655</c:v>
                </c:pt>
                <c:pt idx="44">
                  <c:v>0.99793950703677781</c:v>
                </c:pt>
                <c:pt idx="45">
                  <c:v>0.99818495192183088</c:v>
                </c:pt>
                <c:pt idx="46">
                  <c:v>0.99856905891195602</c:v>
                </c:pt>
                <c:pt idx="47">
                  <c:v>0.9991656774572566</c:v>
                </c:pt>
                <c:pt idx="48">
                  <c:v>0.99976760058402236</c:v>
                </c:pt>
              </c:numCache>
            </c:numRef>
          </c:yVal>
          <c:smooth val="1"/>
          <c:extLst>
            <c:ext xmlns:c16="http://schemas.microsoft.com/office/drawing/2014/chart" uri="{C3380CC4-5D6E-409C-BE32-E72D297353CC}">
              <c16:uniqueId val="{00000005-67C8-4B10-B050-60F77AD590E4}"/>
            </c:ext>
          </c:extLst>
        </c:ser>
        <c:ser>
          <c:idx val="7"/>
          <c:order val="6"/>
          <c:tx>
            <c:v>Graphite Saturation</c:v>
          </c:tx>
          <c:spPr>
            <a:ln w="19050" cap="rnd">
              <a:noFill/>
              <a:round/>
            </a:ln>
            <a:effectLst/>
          </c:spPr>
          <c:marker>
            <c:symbol val="square"/>
            <c:size val="7"/>
            <c:spPr>
              <a:solidFill>
                <a:schemeClr val="tx1"/>
              </a:solidFill>
              <a:ln w="9525">
                <a:solidFill>
                  <a:schemeClr val="tx1"/>
                </a:solidFill>
              </a:ln>
              <a:effectLst/>
            </c:spPr>
          </c:marker>
          <c:xVal>
            <c:numRef>
              <c:f>'0606 Trial'!$T$16</c:f>
              <c:numCache>
                <c:formatCode>General</c:formatCode>
                <c:ptCount val="1"/>
                <c:pt idx="0">
                  <c:v>0.15</c:v>
                </c:pt>
              </c:numCache>
            </c:numRef>
          </c:xVal>
          <c:yVal>
            <c:numRef>
              <c:f>'0606 Trial'!$R$16</c:f>
              <c:numCache>
                <c:formatCode>General</c:formatCode>
                <c:ptCount val="1"/>
                <c:pt idx="0">
                  <c:v>0.90785233565732759</c:v>
                </c:pt>
              </c:numCache>
            </c:numRef>
          </c:yVal>
          <c:smooth val="1"/>
          <c:extLst>
            <c:ext xmlns:c16="http://schemas.microsoft.com/office/drawing/2014/chart" uri="{C3380CC4-5D6E-409C-BE32-E72D297353CC}">
              <c16:uniqueId val="{00000006-67C8-4B10-B050-60F77AD590E4}"/>
            </c:ext>
          </c:extLst>
        </c:ser>
        <c:ser>
          <c:idx val="6"/>
          <c:order val="7"/>
          <c:tx>
            <c:v>BN Saturation</c:v>
          </c:tx>
          <c:spPr>
            <a:ln w="19050" cap="rnd">
              <a:noFill/>
              <a:round/>
            </a:ln>
            <a:effectLst/>
          </c:spPr>
          <c:marker>
            <c:symbol val="triangle"/>
            <c:size val="7"/>
            <c:spPr>
              <a:solidFill>
                <a:srgbClr val="C00000"/>
              </a:solidFill>
              <a:ln w="9525">
                <a:solidFill>
                  <a:srgbClr val="C00000"/>
                </a:solidFill>
              </a:ln>
              <a:effectLst/>
            </c:spPr>
          </c:marker>
          <c:xVal>
            <c:numRef>
              <c:f>'0606 Trial'!$T$14</c:f>
              <c:numCache>
                <c:formatCode>General</c:formatCode>
                <c:ptCount val="1"/>
                <c:pt idx="0">
                  <c:v>0.125</c:v>
                </c:pt>
              </c:numCache>
            </c:numRef>
          </c:xVal>
          <c:yVal>
            <c:numRef>
              <c:f>'0606 Trial'!$Q$14</c:f>
              <c:numCache>
                <c:formatCode>General</c:formatCode>
                <c:ptCount val="1"/>
                <c:pt idx="0">
                  <c:v>0.96412668791955003</c:v>
                </c:pt>
              </c:numCache>
            </c:numRef>
          </c:yVal>
          <c:smooth val="1"/>
          <c:extLst>
            <c:ext xmlns:c16="http://schemas.microsoft.com/office/drawing/2014/chart" uri="{C3380CC4-5D6E-409C-BE32-E72D297353CC}">
              <c16:uniqueId val="{00000007-67C8-4B10-B050-60F77AD590E4}"/>
            </c:ext>
          </c:extLst>
        </c:ser>
        <c:ser>
          <c:idx val="8"/>
          <c:order val="8"/>
          <c:tx>
            <c:v>0.1 W/mK Saturation</c:v>
          </c:tx>
          <c:spPr>
            <a:ln w="19050" cap="rnd">
              <a:noFill/>
              <a:round/>
            </a:ln>
            <a:effectLst/>
          </c:spPr>
          <c:marker>
            <c:symbol val="circle"/>
            <c:size val="7"/>
            <c:spPr>
              <a:solidFill>
                <a:srgbClr val="0033CC"/>
              </a:solidFill>
              <a:ln w="9525">
                <a:solidFill>
                  <a:srgbClr val="0033CC"/>
                </a:solidFill>
              </a:ln>
              <a:effectLst/>
            </c:spPr>
          </c:marker>
          <c:xVal>
            <c:numRef>
              <c:f>'0606 Trial'!$T$8</c:f>
              <c:numCache>
                <c:formatCode>General</c:formatCode>
                <c:ptCount val="1"/>
                <c:pt idx="0">
                  <c:v>0.05</c:v>
                </c:pt>
              </c:numCache>
            </c:numRef>
          </c:xVal>
          <c:yVal>
            <c:numRef>
              <c:f>'0606 Trial'!$S$8</c:f>
              <c:numCache>
                <c:formatCode>General</c:formatCode>
                <c:ptCount val="1"/>
                <c:pt idx="0">
                  <c:v>0.99659686044803841</c:v>
                </c:pt>
              </c:numCache>
            </c:numRef>
          </c:yVal>
          <c:smooth val="1"/>
          <c:extLst>
            <c:ext xmlns:c16="http://schemas.microsoft.com/office/drawing/2014/chart" uri="{C3380CC4-5D6E-409C-BE32-E72D297353CC}">
              <c16:uniqueId val="{00000008-67C8-4B10-B050-60F77AD590E4}"/>
            </c:ext>
          </c:extLst>
        </c:ser>
        <c:dLbls>
          <c:showLegendKey val="0"/>
          <c:showVal val="0"/>
          <c:showCatName val="0"/>
          <c:showSerName val="0"/>
          <c:showPercent val="0"/>
          <c:showBubbleSize val="0"/>
        </c:dLbls>
        <c:axId val="1881394496"/>
        <c:axId val="1881391040"/>
      </c:scatterChart>
      <c:valAx>
        <c:axId val="1697723679"/>
        <c:scaling>
          <c:orientation val="minMax"/>
          <c:max val="0.5"/>
        </c:scaling>
        <c:delete val="0"/>
        <c:axPos val="b"/>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a:t>Thickness of the Glue [mm]</a:t>
                </a:r>
              </a:p>
            </c:rich>
          </c:tx>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68630927"/>
        <c:crosses val="autoZero"/>
        <c:crossBetween val="midCat"/>
      </c:valAx>
      <c:valAx>
        <c:axId val="168630927"/>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dirty="0"/>
                  <a:t>Total Heat Flux [W/m2]</a:t>
                </a:r>
              </a:p>
            </c:rich>
          </c:tx>
          <c:overlay val="0"/>
          <c:spPr>
            <a:noFill/>
            <a:ln>
              <a:solidFill>
                <a:schemeClr val="tx1"/>
              </a:solid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697723679"/>
        <c:crosses val="autoZero"/>
        <c:crossBetween val="midCat"/>
      </c:valAx>
      <c:valAx>
        <c:axId val="1881391040"/>
        <c:scaling>
          <c:orientation val="minMax"/>
        </c:scaling>
        <c:delete val="0"/>
        <c:axPos val="r"/>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dirty="0"/>
                  <a:t>Normalized Heat Flux in the Foam</a:t>
                </a:r>
              </a:p>
            </c:rich>
          </c:tx>
          <c:overlay val="0"/>
          <c:spPr>
            <a:noFill/>
            <a:ln>
              <a:solidFill>
                <a:schemeClr val="tx1"/>
              </a:solid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881394496"/>
        <c:crosses val="max"/>
        <c:crossBetween val="midCat"/>
      </c:valAx>
      <c:valAx>
        <c:axId val="1881394496"/>
        <c:scaling>
          <c:orientation val="minMax"/>
        </c:scaling>
        <c:delete val="1"/>
        <c:axPos val="b"/>
        <c:numFmt formatCode="General" sourceLinked="1"/>
        <c:majorTickMark val="none"/>
        <c:minorTickMark val="none"/>
        <c:tickLblPos val="nextTo"/>
        <c:crossAx val="1881391040"/>
        <c:crosses val="autoZero"/>
        <c:crossBetween val="midCat"/>
      </c:valAx>
      <c:spPr>
        <a:noFill/>
        <a:ln w="19050">
          <a:solidFill>
            <a:sysClr val="windowText" lastClr="000000"/>
          </a:solidFill>
        </a:ln>
        <a:effectLst/>
      </c:spPr>
    </c:plotArea>
    <c:legend>
      <c:legendPos val="r"/>
      <c:layout>
        <c:manualLayout>
          <c:xMode val="edge"/>
          <c:yMode val="edge"/>
          <c:x val="0.3655961033716939"/>
          <c:y val="0.2631463254593176"/>
          <c:w val="0.5145997375328083"/>
          <c:h val="0.41974002468960542"/>
        </c:manualLayout>
      </c:layout>
      <c:overlay val="1"/>
      <c:spPr>
        <a:solidFill>
          <a:sysClr val="window" lastClr="FFFFFF"/>
        </a:solidFill>
        <a:ln>
          <a:solidFill>
            <a:sysClr val="windowText" lastClr="000000"/>
          </a:solid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legend>
    <c:plotVisOnly val="1"/>
    <c:dispBlanksAs val="gap"/>
    <c:showDLblsOverMax val="0"/>
  </c:chart>
  <c:spPr>
    <a:noFill/>
    <a:ln>
      <a:noFill/>
    </a:ln>
    <a:effectLst/>
  </c:spPr>
  <c:txPr>
    <a:bodyPr/>
    <a:lstStyle/>
    <a:p>
      <a:pPr>
        <a:defRPr sz="1200" b="1">
          <a:solidFill>
            <a:sysClr val="windowText" lastClr="000000"/>
          </a:solidFill>
          <a:latin typeface="+mn-lt"/>
          <a:ea typeface="Adobe Heiti Std R" panose="020B0400000000000000" pitchFamily="34" charset="-128"/>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78508255971282"/>
          <c:y val="3.2803587051618538E-2"/>
          <c:w val="0.76787068391786284"/>
          <c:h val="0.85676666627922149"/>
        </c:manualLayout>
      </c:layout>
      <c:scatterChart>
        <c:scatterStyle val="smoothMarker"/>
        <c:varyColors val="0"/>
        <c:ser>
          <c:idx val="0"/>
          <c:order val="0"/>
          <c:tx>
            <c:v>0.21g/cc - Glue</c:v>
          </c:tx>
          <c:spPr>
            <a:ln w="19050" cap="rnd">
              <a:solidFill>
                <a:schemeClr val="tx1"/>
              </a:solidFill>
              <a:prstDash val="sysDash"/>
              <a:round/>
            </a:ln>
            <a:effectLst/>
          </c:spPr>
          <c:marker>
            <c:symbol val="none"/>
          </c:marker>
          <c:xVal>
            <c:numRef>
              <c:f>'0606 Trial'!$T$4:$T$53</c:f>
              <c:numCache>
                <c:formatCode>General</c:formatCode>
                <c:ptCount val="50"/>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Trial'!$W$4:$W$53</c:f>
              <c:numCache>
                <c:formatCode>General</c:formatCode>
                <c:ptCount val="50"/>
                <c:pt idx="0">
                  <c:v>4.6191000000000003E-2</c:v>
                </c:pt>
                <c:pt idx="1">
                  <c:v>3.0724999999999999E-2</c:v>
                </c:pt>
                <c:pt idx="2">
                  <c:v>2.4264999999999998E-2</c:v>
                </c:pt>
                <c:pt idx="3">
                  <c:v>1.8751E-2</c:v>
                </c:pt>
                <c:pt idx="4">
                  <c:v>1.6659E-2</c:v>
                </c:pt>
                <c:pt idx="5">
                  <c:v>1.4527E-2</c:v>
                </c:pt>
                <c:pt idx="6">
                  <c:v>1.357E-2</c:v>
                </c:pt>
                <c:pt idx="7">
                  <c:v>1.2834999999999999E-2</c:v>
                </c:pt>
                <c:pt idx="8">
                  <c:v>1.1937E-2</c:v>
                </c:pt>
                <c:pt idx="9">
                  <c:v>1.1571E-2</c:v>
                </c:pt>
                <c:pt idx="10">
                  <c:v>1.1138E-2</c:v>
                </c:pt>
                <c:pt idx="11">
                  <c:v>1.0874E-2</c:v>
                </c:pt>
                <c:pt idx="12">
                  <c:v>1.0666E-2</c:v>
                </c:pt>
                <c:pt idx="13">
                  <c:v>1.0654E-2</c:v>
                </c:pt>
                <c:pt idx="14">
                  <c:v>1.0744E-2</c:v>
                </c:pt>
                <c:pt idx="15">
                  <c:v>1.0834999999999999E-2</c:v>
                </c:pt>
                <c:pt idx="16">
                  <c:v>1.0978E-2</c:v>
                </c:pt>
                <c:pt idx="17">
                  <c:v>1.1010000000000001E-2</c:v>
                </c:pt>
                <c:pt idx="18">
                  <c:v>1.1011999999999999E-2</c:v>
                </c:pt>
                <c:pt idx="19">
                  <c:v>1.0921E-2</c:v>
                </c:pt>
                <c:pt idx="20">
                  <c:v>1.0770999999999999E-2</c:v>
                </c:pt>
                <c:pt idx="21">
                  <c:v>1.0593999999999999E-2</c:v>
                </c:pt>
                <c:pt idx="22">
                  <c:v>1.0459E-2</c:v>
                </c:pt>
                <c:pt idx="23">
                  <c:v>1.0366999999999999E-2</c:v>
                </c:pt>
                <c:pt idx="24">
                  <c:v>1.014E-2</c:v>
                </c:pt>
                <c:pt idx="25">
                  <c:v>1.0449E-2</c:v>
                </c:pt>
                <c:pt idx="26">
                  <c:v>1.0670000000000001E-2</c:v>
                </c:pt>
                <c:pt idx="27">
                  <c:v>1.0822E-2</c:v>
                </c:pt>
                <c:pt idx="28">
                  <c:v>1.0902E-2</c:v>
                </c:pt>
                <c:pt idx="29">
                  <c:v>1.0926999999999999E-2</c:v>
                </c:pt>
                <c:pt idx="30">
                  <c:v>1.0891E-2</c:v>
                </c:pt>
                <c:pt idx="31">
                  <c:v>1.0808999999999999E-2</c:v>
                </c:pt>
                <c:pt idx="32">
                  <c:v>1.1256E-2</c:v>
                </c:pt>
                <c:pt idx="33">
                  <c:v>1.0697999999999999E-2</c:v>
                </c:pt>
                <c:pt idx="34">
                  <c:v>1.0402E-2</c:v>
                </c:pt>
                <c:pt idx="35">
                  <c:v>1.0168999999999999E-2</c:v>
                </c:pt>
                <c:pt idx="36">
                  <c:v>1.0297000000000001E-2</c:v>
                </c:pt>
                <c:pt idx="37">
                  <c:v>1.04E-2</c:v>
                </c:pt>
                <c:pt idx="38">
                  <c:v>1.0517E-2</c:v>
                </c:pt>
                <c:pt idx="39">
                  <c:v>1.0599000000000001E-2</c:v>
                </c:pt>
                <c:pt idx="40">
                  <c:v>1.0527E-2</c:v>
                </c:pt>
                <c:pt idx="41">
                  <c:v>1.0407E-2</c:v>
                </c:pt>
                <c:pt idx="42">
                  <c:v>1.0159E-2</c:v>
                </c:pt>
                <c:pt idx="43">
                  <c:v>9.6865000000000007E-3</c:v>
                </c:pt>
                <c:pt idx="44">
                  <c:v>8.6792999999999992E-3</c:v>
                </c:pt>
                <c:pt idx="45">
                  <c:v>7.3899999999999999E-3</c:v>
                </c:pt>
                <c:pt idx="46">
                  <c:v>5.1317999999999997E-3</c:v>
                </c:pt>
                <c:pt idx="47">
                  <c:v>2.7114000000000001E-3</c:v>
                </c:pt>
                <c:pt idx="48">
                  <c:v>5.3335999999999999E-5</c:v>
                </c:pt>
              </c:numCache>
            </c:numRef>
          </c:yVal>
          <c:smooth val="1"/>
          <c:extLst>
            <c:ext xmlns:c16="http://schemas.microsoft.com/office/drawing/2014/chart" uri="{C3380CC4-5D6E-409C-BE32-E72D297353CC}">
              <c16:uniqueId val="{00000000-F1F1-4278-9593-16B3DDF8D93C}"/>
            </c:ext>
          </c:extLst>
        </c:ser>
        <c:ser>
          <c:idx val="1"/>
          <c:order val="1"/>
          <c:tx>
            <c:v>0.24g/cc - Glue</c:v>
          </c:tx>
          <c:spPr>
            <a:ln w="19050" cap="rnd">
              <a:solidFill>
                <a:srgbClr val="C00000"/>
              </a:solidFill>
              <a:prstDash val="sysDash"/>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Trial'!$AB$4:$AB$52</c:f>
              <c:numCache>
                <c:formatCode>General</c:formatCode>
                <c:ptCount val="49"/>
                <c:pt idx="0">
                  <c:v>3.9204999999999997E-2</c:v>
                </c:pt>
                <c:pt idx="1">
                  <c:v>2.6644000000000001E-2</c:v>
                </c:pt>
                <c:pt idx="2">
                  <c:v>1.8026E-2</c:v>
                </c:pt>
                <c:pt idx="3">
                  <c:v>1.3171E-2</c:v>
                </c:pt>
                <c:pt idx="4">
                  <c:v>1.0623E-2</c:v>
                </c:pt>
                <c:pt idx="5">
                  <c:v>9.4029000000000005E-3</c:v>
                </c:pt>
                <c:pt idx="6">
                  <c:v>8.4594000000000006E-3</c:v>
                </c:pt>
                <c:pt idx="7">
                  <c:v>7.9267000000000001E-3</c:v>
                </c:pt>
                <c:pt idx="8">
                  <c:v>7.0619000000000003E-3</c:v>
                </c:pt>
                <c:pt idx="9">
                  <c:v>6.8868999999999996E-3</c:v>
                </c:pt>
                <c:pt idx="10">
                  <c:v>6.4840000000000002E-3</c:v>
                </c:pt>
                <c:pt idx="11">
                  <c:v>6.1243000000000001E-3</c:v>
                </c:pt>
                <c:pt idx="12">
                  <c:v>5.9031999999999999E-3</c:v>
                </c:pt>
                <c:pt idx="13">
                  <c:v>6.0578999999999997E-3</c:v>
                </c:pt>
                <c:pt idx="14">
                  <c:v>6.2452000000000002E-3</c:v>
                </c:pt>
                <c:pt idx="15">
                  <c:v>6.4174000000000002E-3</c:v>
                </c:pt>
                <c:pt idx="16">
                  <c:v>6.4155999999999996E-3</c:v>
                </c:pt>
                <c:pt idx="17">
                  <c:v>6.4748000000000002E-3</c:v>
                </c:pt>
                <c:pt idx="18">
                  <c:v>6.4993000000000004E-3</c:v>
                </c:pt>
                <c:pt idx="19">
                  <c:v>6.4247999999999996E-3</c:v>
                </c:pt>
                <c:pt idx="20">
                  <c:v>6.2656999999999999E-3</c:v>
                </c:pt>
                <c:pt idx="21">
                  <c:v>6.0666000000000001E-3</c:v>
                </c:pt>
                <c:pt idx="22">
                  <c:v>5.8681000000000002E-3</c:v>
                </c:pt>
                <c:pt idx="23">
                  <c:v>5.7559999999999998E-3</c:v>
                </c:pt>
                <c:pt idx="24">
                  <c:v>5.7723999999999996E-3</c:v>
                </c:pt>
                <c:pt idx="25">
                  <c:v>6.0124999999999996E-3</c:v>
                </c:pt>
                <c:pt idx="26">
                  <c:v>6.2227000000000003E-3</c:v>
                </c:pt>
                <c:pt idx="27">
                  <c:v>6.3572999999999998E-3</c:v>
                </c:pt>
                <c:pt idx="28">
                  <c:v>6.4294E-3</c:v>
                </c:pt>
                <c:pt idx="29">
                  <c:v>6.4609000000000003E-3</c:v>
                </c:pt>
                <c:pt idx="30">
                  <c:v>6.4266000000000002E-3</c:v>
                </c:pt>
                <c:pt idx="31">
                  <c:v>6.3671999999999999E-3</c:v>
                </c:pt>
                <c:pt idx="32">
                  <c:v>6.2748999999999999E-3</c:v>
                </c:pt>
                <c:pt idx="33">
                  <c:v>5.9534999999999996E-3</c:v>
                </c:pt>
                <c:pt idx="34">
                  <c:v>5.7283000000000004E-3</c:v>
                </c:pt>
                <c:pt idx="35">
                  <c:v>5.7013000000000003E-3</c:v>
                </c:pt>
                <c:pt idx="36">
                  <c:v>5.8780999999999998E-3</c:v>
                </c:pt>
                <c:pt idx="37">
                  <c:v>6.0869000000000001E-3</c:v>
                </c:pt>
                <c:pt idx="38">
                  <c:v>6.2471000000000002E-3</c:v>
                </c:pt>
                <c:pt idx="39">
                  <c:v>6.2852999999999997E-3</c:v>
                </c:pt>
                <c:pt idx="40">
                  <c:v>6.4603999999999998E-3</c:v>
                </c:pt>
                <c:pt idx="41">
                  <c:v>6.3191999999999996E-3</c:v>
                </c:pt>
                <c:pt idx="42">
                  <c:v>6.0600000000000003E-3</c:v>
                </c:pt>
                <c:pt idx="43">
                  <c:v>5.7369999999999999E-3</c:v>
                </c:pt>
                <c:pt idx="44">
                  <c:v>4.9684000000000004E-3</c:v>
                </c:pt>
                <c:pt idx="45">
                  <c:v>4.0556000000000004E-3</c:v>
                </c:pt>
                <c:pt idx="46">
                  <c:v>2.8433999999999998E-3</c:v>
                </c:pt>
                <c:pt idx="47">
                  <c:v>1.4096E-3</c:v>
                </c:pt>
                <c:pt idx="48">
                  <c:v>3.5179999999999999E-5</c:v>
                </c:pt>
              </c:numCache>
            </c:numRef>
          </c:yVal>
          <c:smooth val="1"/>
          <c:extLst>
            <c:ext xmlns:c16="http://schemas.microsoft.com/office/drawing/2014/chart" uri="{C3380CC4-5D6E-409C-BE32-E72D297353CC}">
              <c16:uniqueId val="{00000001-F1F1-4278-9593-16B3DDF8D93C}"/>
            </c:ext>
          </c:extLst>
        </c:ser>
        <c:dLbls>
          <c:showLegendKey val="0"/>
          <c:showVal val="0"/>
          <c:showCatName val="0"/>
          <c:showSerName val="0"/>
          <c:showPercent val="0"/>
          <c:showBubbleSize val="0"/>
        </c:dLbls>
        <c:axId val="1697723679"/>
        <c:axId val="168630927"/>
      </c:scatterChart>
      <c:scatterChart>
        <c:scatterStyle val="smoothMarker"/>
        <c:varyColors val="0"/>
        <c:ser>
          <c:idx val="2"/>
          <c:order val="2"/>
          <c:tx>
            <c:v>0.21g/cc - Carbon Foam</c:v>
          </c:tx>
          <c:spPr>
            <a:ln w="19050" cap="rnd">
              <a:solidFill>
                <a:schemeClr val="tx1"/>
              </a:solidFill>
              <a:round/>
            </a:ln>
            <a:effectLst/>
          </c:spPr>
          <c:marker>
            <c:symbol val="none"/>
          </c:marker>
          <c:xVal>
            <c:numRef>
              <c:f>'0606 Trial'!$T$4:$T$53</c:f>
              <c:numCache>
                <c:formatCode>General</c:formatCode>
                <c:ptCount val="50"/>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Trial'!$R$4:$R$52</c:f>
              <c:numCache>
                <c:formatCode>General</c:formatCode>
                <c:ptCount val="49"/>
                <c:pt idx="0">
                  <c:v>0.60093823704740434</c:v>
                </c:pt>
                <c:pt idx="1">
                  <c:v>0.73455494215932748</c:v>
                </c:pt>
                <c:pt idx="2">
                  <c:v>0.79036535952794418</c:v>
                </c:pt>
                <c:pt idx="3">
                  <c:v>0.83800292011162081</c:v>
                </c:pt>
                <c:pt idx="4">
                  <c:v>0.85607651038021937</c:v>
                </c:pt>
                <c:pt idx="5">
                  <c:v>0.87449567598856148</c:v>
                </c:pt>
                <c:pt idx="6">
                  <c:v>0.88276356599193084</c:v>
                </c:pt>
                <c:pt idx="7">
                  <c:v>0.88911351285972229</c:v>
                </c:pt>
                <c:pt idx="8">
                  <c:v>0.89687167923696964</c:v>
                </c:pt>
                <c:pt idx="9">
                  <c:v>0.90003369359562502</c:v>
                </c:pt>
                <c:pt idx="10">
                  <c:v>0.90377454664835122</c:v>
                </c:pt>
                <c:pt idx="11">
                  <c:v>0.90605534389066</c:v>
                </c:pt>
                <c:pt idx="12">
                  <c:v>0.90785233565732759</c:v>
                </c:pt>
                <c:pt idx="13">
                  <c:v>0.9079560082592506</c:v>
                </c:pt>
                <c:pt idx="14">
                  <c:v>0.90717846374482713</c:v>
                </c:pt>
                <c:pt idx="15">
                  <c:v>0.90639227984691018</c:v>
                </c:pt>
                <c:pt idx="16">
                  <c:v>0.90515684800732621</c:v>
                </c:pt>
                <c:pt idx="17">
                  <c:v>0.90488038773553114</c:v>
                </c:pt>
                <c:pt idx="18">
                  <c:v>0.90486310896854405</c:v>
                </c:pt>
                <c:pt idx="19">
                  <c:v>0.90564929286646101</c:v>
                </c:pt>
                <c:pt idx="20">
                  <c:v>0.90694520039050008</c:v>
                </c:pt>
                <c:pt idx="21">
                  <c:v>0.90847437126886621</c:v>
                </c:pt>
                <c:pt idx="22">
                  <c:v>0.90964068804050147</c:v>
                </c:pt>
                <c:pt idx="23">
                  <c:v>0.91043551132191203</c:v>
                </c:pt>
                <c:pt idx="24">
                  <c:v>0.91239665137495796</c:v>
                </c:pt>
                <c:pt idx="25">
                  <c:v>0.90972708187543738</c:v>
                </c:pt>
                <c:pt idx="26">
                  <c:v>0.90781777812335318</c:v>
                </c:pt>
                <c:pt idx="27">
                  <c:v>0.9065045918323269</c:v>
                </c:pt>
                <c:pt idx="28">
                  <c:v>0.90581344115283935</c:v>
                </c:pt>
                <c:pt idx="29">
                  <c:v>0.90559745656549939</c:v>
                </c:pt>
                <c:pt idx="30">
                  <c:v>0.90590847437126887</c:v>
                </c:pt>
                <c:pt idx="31">
                  <c:v>0.90661690381774362</c:v>
                </c:pt>
                <c:pt idx="32">
                  <c:v>0.9027550993961071</c:v>
                </c:pt>
                <c:pt idx="33">
                  <c:v>0.90757587538553253</c:v>
                </c:pt>
                <c:pt idx="34">
                  <c:v>0.91013313289963638</c:v>
                </c:pt>
                <c:pt idx="35">
                  <c:v>0.9121461092536437</c:v>
                </c:pt>
                <c:pt idx="36">
                  <c:v>0.91104026816646366</c:v>
                </c:pt>
                <c:pt idx="37">
                  <c:v>0.91015041166662347</c:v>
                </c:pt>
                <c:pt idx="38">
                  <c:v>0.90913960379787295</c:v>
                </c:pt>
                <c:pt idx="39">
                  <c:v>0.90843117435139831</c:v>
                </c:pt>
                <c:pt idx="40">
                  <c:v>0.90905320996293715</c:v>
                </c:pt>
                <c:pt idx="41">
                  <c:v>0.91008993598216836</c:v>
                </c:pt>
                <c:pt idx="42">
                  <c:v>0.91223250308857962</c:v>
                </c:pt>
                <c:pt idx="43">
                  <c:v>0.91631461178930274</c:v>
                </c:pt>
                <c:pt idx="44">
                  <c:v>0.92501619884405051</c:v>
                </c:pt>
                <c:pt idx="45">
                  <c:v>0.93615495598234111</c:v>
                </c:pt>
                <c:pt idx="46">
                  <c:v>0.95566441178757477</c:v>
                </c:pt>
                <c:pt idx="47">
                  <c:v>0.97657517559546947</c:v>
                </c:pt>
                <c:pt idx="48">
                  <c:v>0.99953920984198563</c:v>
                </c:pt>
              </c:numCache>
            </c:numRef>
          </c:yVal>
          <c:smooth val="1"/>
          <c:extLst>
            <c:ext xmlns:c16="http://schemas.microsoft.com/office/drawing/2014/chart" uri="{C3380CC4-5D6E-409C-BE32-E72D297353CC}">
              <c16:uniqueId val="{00000002-F1F1-4278-9593-16B3DDF8D93C}"/>
            </c:ext>
          </c:extLst>
        </c:ser>
        <c:ser>
          <c:idx val="3"/>
          <c:order val="3"/>
          <c:tx>
            <c:v>0.24g/cc - Carbon Foam</c:v>
          </c:tx>
          <c:spPr>
            <a:ln w="19050" cap="rnd">
              <a:solidFill>
                <a:srgbClr val="C00000"/>
              </a:solidFill>
              <a:round/>
            </a:ln>
            <a:effectLst/>
          </c:spPr>
          <c:marker>
            <c:symbol val="none"/>
          </c:marker>
          <c:xVal>
            <c:numRef>
              <c:f>'0606 Trial'!$T$4:$T$52</c:f>
              <c:numCache>
                <c:formatCode>General</c:formatCode>
                <c:ptCount val="49"/>
                <c:pt idx="0">
                  <c:v>0</c:v>
                </c:pt>
                <c:pt idx="1">
                  <c:v>1.2500000000000001E-2</c:v>
                </c:pt>
                <c:pt idx="2">
                  <c:v>2.5000000000000001E-2</c:v>
                </c:pt>
                <c:pt idx="3">
                  <c:v>3.7499999999999999E-2</c:v>
                </c:pt>
                <c:pt idx="4">
                  <c:v>0.05</c:v>
                </c:pt>
                <c:pt idx="5">
                  <c:v>6.25E-2</c:v>
                </c:pt>
                <c:pt idx="6">
                  <c:v>7.4999999999999997E-2</c:v>
                </c:pt>
                <c:pt idx="7">
                  <c:v>8.7499999999999994E-2</c:v>
                </c:pt>
                <c:pt idx="8">
                  <c:v>0.1</c:v>
                </c:pt>
                <c:pt idx="9">
                  <c:v>0.1125</c:v>
                </c:pt>
                <c:pt idx="10">
                  <c:v>0.125</c:v>
                </c:pt>
                <c:pt idx="11">
                  <c:v>0.13750000000000001</c:v>
                </c:pt>
                <c:pt idx="12">
                  <c:v>0.15</c:v>
                </c:pt>
                <c:pt idx="13">
                  <c:v>0.16250000000000001</c:v>
                </c:pt>
                <c:pt idx="14">
                  <c:v>0.17499999999999999</c:v>
                </c:pt>
                <c:pt idx="15">
                  <c:v>0.1875</c:v>
                </c:pt>
                <c:pt idx="16">
                  <c:v>0.2</c:v>
                </c:pt>
                <c:pt idx="17">
                  <c:v>0.21249999999999999</c:v>
                </c:pt>
                <c:pt idx="18">
                  <c:v>0.22500000000000001</c:v>
                </c:pt>
                <c:pt idx="19">
                  <c:v>0.23749999999999999</c:v>
                </c:pt>
                <c:pt idx="20">
                  <c:v>0.25</c:v>
                </c:pt>
                <c:pt idx="21">
                  <c:v>0.26250000000000001</c:v>
                </c:pt>
                <c:pt idx="22">
                  <c:v>0.27500000000000002</c:v>
                </c:pt>
                <c:pt idx="23">
                  <c:v>0.28749999999999998</c:v>
                </c:pt>
                <c:pt idx="24">
                  <c:v>0.3</c:v>
                </c:pt>
                <c:pt idx="25">
                  <c:v>0.3125</c:v>
                </c:pt>
                <c:pt idx="26">
                  <c:v>0.32500000000000001</c:v>
                </c:pt>
                <c:pt idx="27">
                  <c:v>0.33750000000000002</c:v>
                </c:pt>
                <c:pt idx="28">
                  <c:v>0.35</c:v>
                </c:pt>
                <c:pt idx="29">
                  <c:v>0.36249999999999999</c:v>
                </c:pt>
                <c:pt idx="30">
                  <c:v>0.375</c:v>
                </c:pt>
                <c:pt idx="31">
                  <c:v>0.38750000000000001</c:v>
                </c:pt>
                <c:pt idx="32">
                  <c:v>0.4</c:v>
                </c:pt>
                <c:pt idx="33">
                  <c:v>0.41249999999999998</c:v>
                </c:pt>
                <c:pt idx="34">
                  <c:v>0.42499999999999999</c:v>
                </c:pt>
                <c:pt idx="35">
                  <c:v>0.4375</c:v>
                </c:pt>
                <c:pt idx="36">
                  <c:v>0.45</c:v>
                </c:pt>
                <c:pt idx="37">
                  <c:v>0.46250000000000002</c:v>
                </c:pt>
                <c:pt idx="38">
                  <c:v>0.47499999999999998</c:v>
                </c:pt>
                <c:pt idx="39">
                  <c:v>0.48749999999999999</c:v>
                </c:pt>
                <c:pt idx="40">
                  <c:v>0.5</c:v>
                </c:pt>
                <c:pt idx="41">
                  <c:v>0.51249999999999996</c:v>
                </c:pt>
                <c:pt idx="42">
                  <c:v>0.52500000000000002</c:v>
                </c:pt>
                <c:pt idx="43">
                  <c:v>0.53749999999999998</c:v>
                </c:pt>
                <c:pt idx="44">
                  <c:v>0.55000000000000004</c:v>
                </c:pt>
                <c:pt idx="45">
                  <c:v>0.5625</c:v>
                </c:pt>
                <c:pt idx="46">
                  <c:v>0.57499999999999996</c:v>
                </c:pt>
                <c:pt idx="47">
                  <c:v>0.58750000000000002</c:v>
                </c:pt>
                <c:pt idx="48">
                  <c:v>0.6</c:v>
                </c:pt>
              </c:numCache>
            </c:numRef>
          </c:xVal>
          <c:yVal>
            <c:numRef>
              <c:f>'0606 Trial'!$AC$4:$AC$52</c:f>
              <c:numCache>
                <c:formatCode>General</c:formatCode>
                <c:ptCount val="49"/>
                <c:pt idx="0">
                  <c:v>0.66129297013365129</c:v>
                </c:pt>
                <c:pt idx="1">
                  <c:v>0.76981226619668419</c:v>
                </c:pt>
                <c:pt idx="2">
                  <c:v>0.84426647314447645</c:v>
                </c:pt>
                <c:pt idx="3">
                  <c:v>0.88621068000587477</c:v>
                </c:pt>
                <c:pt idx="4">
                  <c:v>0.90822382914755195</c:v>
                </c:pt>
                <c:pt idx="5">
                  <c:v>0.91876474094808591</c:v>
                </c:pt>
                <c:pt idx="6">
                  <c:v>0.92691599927429169</c:v>
                </c:pt>
                <c:pt idx="7">
                  <c:v>0.93151819886132925</c:v>
                </c:pt>
                <c:pt idx="8">
                  <c:v>0.93898953770658933</c:v>
                </c:pt>
                <c:pt idx="9">
                  <c:v>0.94050142981796814</c:v>
                </c:pt>
                <c:pt idx="10">
                  <c:v>0.94398223742753717</c:v>
                </c:pt>
                <c:pt idx="11">
                  <c:v>0.94708982367018291</c:v>
                </c:pt>
                <c:pt idx="12">
                  <c:v>0.94899999136061652</c:v>
                </c:pt>
                <c:pt idx="13">
                  <c:v>0.94766347873415746</c:v>
                </c:pt>
                <c:pt idx="14">
                  <c:v>0.94604532220580739</c:v>
                </c:pt>
                <c:pt idx="15">
                  <c:v>0.94455762036821045</c:v>
                </c:pt>
                <c:pt idx="16">
                  <c:v>0.94457317125849904</c:v>
                </c:pt>
                <c:pt idx="17">
                  <c:v>0.94406171975567821</c:v>
                </c:pt>
                <c:pt idx="18">
                  <c:v>0.94385005486008522</c:v>
                </c:pt>
                <c:pt idx="19">
                  <c:v>0.94449368893035801</c:v>
                </c:pt>
                <c:pt idx="20">
                  <c:v>0.9458682148441887</c:v>
                </c:pt>
                <c:pt idx="21">
                  <c:v>0.94758831609776317</c:v>
                </c:pt>
                <c:pt idx="22">
                  <c:v>0.94930323372124159</c:v>
                </c:pt>
                <c:pt idx="23">
                  <c:v>0.95027170861087351</c:v>
                </c:pt>
                <c:pt idx="24">
                  <c:v>0.95013002272157865</c:v>
                </c:pt>
                <c:pt idx="25">
                  <c:v>0.94805570674476669</c:v>
                </c:pt>
                <c:pt idx="26">
                  <c:v>0.94623970833441329</c:v>
                </c:pt>
                <c:pt idx="27">
                  <c:v>0.94507684731617558</c:v>
                </c:pt>
                <c:pt idx="28">
                  <c:v>0.94445394776628744</c:v>
                </c:pt>
                <c:pt idx="29">
                  <c:v>0.94418180718623912</c:v>
                </c:pt>
                <c:pt idx="30">
                  <c:v>0.94447813804006941</c:v>
                </c:pt>
                <c:pt idx="31">
                  <c:v>0.94499131741958886</c:v>
                </c:pt>
                <c:pt idx="32">
                  <c:v>0.94578873251604767</c:v>
                </c:pt>
                <c:pt idx="33">
                  <c:v>0.9485654303708887</c:v>
                </c:pt>
                <c:pt idx="34">
                  <c:v>0.95051101953364603</c:v>
                </c:pt>
                <c:pt idx="35">
                  <c:v>0.95074428288797308</c:v>
                </c:pt>
                <c:pt idx="36">
                  <c:v>0.94921683988630579</c:v>
                </c:pt>
                <c:pt idx="37">
                  <c:v>0.9474129366128432</c:v>
                </c:pt>
                <c:pt idx="38">
                  <c:v>0.94602890737716949</c:v>
                </c:pt>
                <c:pt idx="39">
                  <c:v>0.94569888292771431</c:v>
                </c:pt>
                <c:pt idx="40">
                  <c:v>0.94418612687798598</c:v>
                </c:pt>
                <c:pt idx="41">
                  <c:v>0.94540600782728146</c:v>
                </c:pt>
                <c:pt idx="42">
                  <c:v>0.94764533602882106</c:v>
                </c:pt>
                <c:pt idx="43">
                  <c:v>0.95043585689725174</c:v>
                </c:pt>
                <c:pt idx="44">
                  <c:v>0.95707608705042813</c:v>
                </c:pt>
                <c:pt idx="45">
                  <c:v>0.96496211630338058</c:v>
                </c:pt>
                <c:pt idx="46">
                  <c:v>0.97543477697431513</c:v>
                </c:pt>
                <c:pt idx="47">
                  <c:v>0.98782192502743005</c:v>
                </c:pt>
                <c:pt idx="48">
                  <c:v>0.99969606648869536</c:v>
                </c:pt>
              </c:numCache>
            </c:numRef>
          </c:yVal>
          <c:smooth val="1"/>
          <c:extLst>
            <c:ext xmlns:c16="http://schemas.microsoft.com/office/drawing/2014/chart" uri="{C3380CC4-5D6E-409C-BE32-E72D297353CC}">
              <c16:uniqueId val="{00000003-F1F1-4278-9593-16B3DDF8D93C}"/>
            </c:ext>
          </c:extLst>
        </c:ser>
        <c:ser>
          <c:idx val="4"/>
          <c:order val="4"/>
          <c:tx>
            <c:v>0.21g/cc - Saturation</c:v>
          </c:tx>
          <c:spPr>
            <a:ln w="19050" cap="rnd">
              <a:noFill/>
              <a:round/>
            </a:ln>
            <a:effectLst/>
          </c:spPr>
          <c:marker>
            <c:symbol val="triangle"/>
            <c:size val="7"/>
            <c:spPr>
              <a:solidFill>
                <a:schemeClr val="tx1"/>
              </a:solidFill>
              <a:ln w="9525">
                <a:solidFill>
                  <a:schemeClr val="tx1"/>
                </a:solidFill>
              </a:ln>
              <a:effectLst/>
            </c:spPr>
          </c:marker>
          <c:xVal>
            <c:numRef>
              <c:f>'0606 Trial'!$T$16</c:f>
              <c:numCache>
                <c:formatCode>General</c:formatCode>
                <c:ptCount val="1"/>
                <c:pt idx="0">
                  <c:v>0.15</c:v>
                </c:pt>
              </c:numCache>
            </c:numRef>
          </c:xVal>
          <c:yVal>
            <c:numRef>
              <c:f>'0606 Trial'!$R$16</c:f>
              <c:numCache>
                <c:formatCode>General</c:formatCode>
                <c:ptCount val="1"/>
                <c:pt idx="0">
                  <c:v>0.90785233565732759</c:v>
                </c:pt>
              </c:numCache>
            </c:numRef>
          </c:yVal>
          <c:smooth val="1"/>
          <c:extLst>
            <c:ext xmlns:c16="http://schemas.microsoft.com/office/drawing/2014/chart" uri="{C3380CC4-5D6E-409C-BE32-E72D297353CC}">
              <c16:uniqueId val="{00000004-F1F1-4278-9593-16B3DDF8D93C}"/>
            </c:ext>
          </c:extLst>
        </c:ser>
        <c:ser>
          <c:idx val="5"/>
          <c:order val="5"/>
          <c:tx>
            <c:v>0.24g/cc - Saturation</c:v>
          </c:tx>
          <c:spPr>
            <a:ln w="19050" cap="rnd">
              <a:noFill/>
              <a:round/>
            </a:ln>
            <a:effectLst/>
          </c:spPr>
          <c:marker>
            <c:symbol val="square"/>
            <c:size val="7"/>
            <c:spPr>
              <a:solidFill>
                <a:srgbClr val="C00000"/>
              </a:solidFill>
              <a:ln w="9525">
                <a:solidFill>
                  <a:srgbClr val="C00000"/>
                </a:solidFill>
              </a:ln>
              <a:effectLst/>
            </c:spPr>
          </c:marker>
          <c:xVal>
            <c:numRef>
              <c:f>'0606 Trial'!$T$16</c:f>
              <c:numCache>
                <c:formatCode>General</c:formatCode>
                <c:ptCount val="1"/>
                <c:pt idx="0">
                  <c:v>0.15</c:v>
                </c:pt>
              </c:numCache>
            </c:numRef>
          </c:xVal>
          <c:yVal>
            <c:numRef>
              <c:f>'0606 Trial'!$AC$16</c:f>
              <c:numCache>
                <c:formatCode>General</c:formatCode>
                <c:ptCount val="1"/>
                <c:pt idx="0">
                  <c:v>0.94899999136061652</c:v>
                </c:pt>
              </c:numCache>
            </c:numRef>
          </c:yVal>
          <c:smooth val="1"/>
          <c:extLst>
            <c:ext xmlns:c16="http://schemas.microsoft.com/office/drawing/2014/chart" uri="{C3380CC4-5D6E-409C-BE32-E72D297353CC}">
              <c16:uniqueId val="{00000005-F1F1-4278-9593-16B3DDF8D93C}"/>
            </c:ext>
          </c:extLst>
        </c:ser>
        <c:dLbls>
          <c:showLegendKey val="0"/>
          <c:showVal val="0"/>
          <c:showCatName val="0"/>
          <c:showSerName val="0"/>
          <c:showPercent val="0"/>
          <c:showBubbleSize val="0"/>
        </c:dLbls>
        <c:axId val="1923458431"/>
        <c:axId val="1923461455"/>
      </c:scatterChart>
      <c:valAx>
        <c:axId val="1697723679"/>
        <c:scaling>
          <c:orientation val="minMax"/>
          <c:max val="0.5"/>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a:t>Thickness of the Glue [mm]</a:t>
                </a:r>
              </a:p>
            </c:rich>
          </c:tx>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68630927"/>
        <c:crosses val="autoZero"/>
        <c:crossBetween val="midCat"/>
      </c:valAx>
      <c:valAx>
        <c:axId val="168630927"/>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dirty="0"/>
                  <a:t>Total Heat Flux [W/m2]</a:t>
                </a:r>
              </a:p>
            </c:rich>
          </c:tx>
          <c:overlay val="0"/>
          <c:spPr>
            <a:noFill/>
            <a:ln>
              <a:solidFill>
                <a:schemeClr val="tx1"/>
              </a:solid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697723679"/>
        <c:crosses val="autoZero"/>
        <c:crossBetween val="midCat"/>
      </c:valAx>
      <c:valAx>
        <c:axId val="1923461455"/>
        <c:scaling>
          <c:orientation val="minMax"/>
        </c:scaling>
        <c:delete val="0"/>
        <c:axPos val="r"/>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r>
                  <a:rPr lang="en-US" dirty="0"/>
                  <a:t>Normalized Heat Flux in the Foam</a:t>
                </a:r>
              </a:p>
            </c:rich>
          </c:tx>
          <c:overlay val="0"/>
          <c:spPr>
            <a:noFill/>
            <a:ln>
              <a:solidFill>
                <a:schemeClr val="tx1"/>
              </a:solid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title>
        <c:numFmt formatCode="General" sourceLinked="0"/>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crossAx val="1923458431"/>
        <c:crosses val="max"/>
        <c:crossBetween val="midCat"/>
      </c:valAx>
      <c:valAx>
        <c:axId val="1923458431"/>
        <c:scaling>
          <c:orientation val="minMax"/>
        </c:scaling>
        <c:delete val="1"/>
        <c:axPos val="b"/>
        <c:numFmt formatCode="General" sourceLinked="1"/>
        <c:majorTickMark val="out"/>
        <c:minorTickMark val="none"/>
        <c:tickLblPos val="nextTo"/>
        <c:crossAx val="1923461455"/>
        <c:crosses val="autoZero"/>
        <c:crossBetween val="midCat"/>
      </c:valAx>
      <c:spPr>
        <a:noFill/>
        <a:ln w="19050">
          <a:solidFill>
            <a:schemeClr val="tx1"/>
          </a:solidFill>
        </a:ln>
        <a:effectLst/>
      </c:spPr>
    </c:plotArea>
    <c:legend>
      <c:legendPos val="r"/>
      <c:layout>
        <c:manualLayout>
          <c:xMode val="edge"/>
          <c:yMode val="edge"/>
          <c:x val="0.49775949881264842"/>
          <c:y val="0.33492279090113736"/>
          <c:w val="0.37681383577052868"/>
          <c:h val="0.2758418692042468"/>
        </c:manualLayout>
      </c:layout>
      <c:overlay val="1"/>
      <c:spPr>
        <a:solidFill>
          <a:sysClr val="window" lastClr="FFFFFF"/>
        </a:solidFill>
        <a:ln>
          <a:solidFill>
            <a:sysClr val="windowText" lastClr="000000"/>
          </a:solid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legend>
    <c:plotVisOnly val="1"/>
    <c:dispBlanksAs val="gap"/>
    <c:showDLblsOverMax val="0"/>
  </c:chart>
  <c:spPr>
    <a:noFill/>
    <a:ln>
      <a:noFill/>
    </a:ln>
    <a:effectLst/>
  </c:spPr>
  <c:txPr>
    <a:bodyPr/>
    <a:lstStyle/>
    <a:p>
      <a:pPr>
        <a:defRPr sz="1200" b="1">
          <a:solidFill>
            <a:sysClr val="windowText" lastClr="000000"/>
          </a:solidFill>
          <a:latin typeface="+mn-lt"/>
          <a:ea typeface="Adobe Heiti Std R" panose="020B0400000000000000" pitchFamily="34" charset="-128"/>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605199341877762"/>
          <c:y val="3.2803695710852211E-2"/>
          <c:w val="0.78235989927540717"/>
          <c:h val="0.85676666627922149"/>
        </c:manualLayout>
      </c:layout>
      <c:scatterChart>
        <c:scatterStyle val="smoothMarker"/>
        <c:varyColors val="0"/>
        <c:ser>
          <c:idx val="0"/>
          <c:order val="0"/>
          <c:tx>
            <c:v>100PPI - Glue</c:v>
          </c:tx>
          <c:spPr>
            <a:ln w="19050" cap="rnd">
              <a:solidFill>
                <a:srgbClr val="C00000"/>
              </a:solidFill>
              <a:prstDash val="sysDash"/>
              <a:round/>
            </a:ln>
            <a:effectLst/>
          </c:spPr>
          <c:marker>
            <c:symbol val="none"/>
          </c:marker>
          <c:xVal>
            <c:numRef>
              <c:f>'100ppi'!$B$4:$B$52</c:f>
              <c:numCache>
                <c:formatCode>0.00E+00</c:formatCode>
                <c:ptCount val="49"/>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pt idx="32" formatCode="General">
                  <c:v>0.4</c:v>
                </c:pt>
                <c:pt idx="33" formatCode="General">
                  <c:v>0.41249999999999998</c:v>
                </c:pt>
                <c:pt idx="34" formatCode="General">
                  <c:v>0.42499999999999999</c:v>
                </c:pt>
                <c:pt idx="35" formatCode="General">
                  <c:v>0.4375</c:v>
                </c:pt>
                <c:pt idx="36" formatCode="General">
                  <c:v>0.45</c:v>
                </c:pt>
                <c:pt idx="37" formatCode="General">
                  <c:v>0.46250000000000002</c:v>
                </c:pt>
                <c:pt idx="38" formatCode="General">
                  <c:v>0.47499999999999998</c:v>
                </c:pt>
                <c:pt idx="39" formatCode="General">
                  <c:v>0.48749999999999999</c:v>
                </c:pt>
                <c:pt idx="40" formatCode="General">
                  <c:v>0.5</c:v>
                </c:pt>
                <c:pt idx="41" formatCode="General">
                  <c:v>0.51249999999999996</c:v>
                </c:pt>
                <c:pt idx="42" formatCode="General">
                  <c:v>0.52500000000000002</c:v>
                </c:pt>
                <c:pt idx="43" formatCode="General">
                  <c:v>0.53749999999999998</c:v>
                </c:pt>
                <c:pt idx="44" formatCode="General">
                  <c:v>0.55000000000000004</c:v>
                </c:pt>
                <c:pt idx="45" formatCode="General">
                  <c:v>0.5625</c:v>
                </c:pt>
                <c:pt idx="46" formatCode="General">
                  <c:v>0.57499999999999996</c:v>
                </c:pt>
                <c:pt idx="47" formatCode="General">
                  <c:v>0.58750000000000002</c:v>
                </c:pt>
                <c:pt idx="48" formatCode="General">
                  <c:v>0.6</c:v>
                </c:pt>
              </c:numCache>
            </c:numRef>
          </c:xVal>
          <c:yVal>
            <c:numRef>
              <c:f>'100ppi'!$C$4:$C$52</c:f>
              <c:numCache>
                <c:formatCode>0.00E+00</c:formatCode>
                <c:ptCount val="49"/>
                <c:pt idx="0">
                  <c:v>0</c:v>
                </c:pt>
                <c:pt idx="1">
                  <c:v>3.8367999999999999E-2</c:v>
                </c:pt>
                <c:pt idx="2">
                  <c:v>3.2897999999999997E-2</c:v>
                </c:pt>
                <c:pt idx="3">
                  <c:v>2.8673000000000001E-2</c:v>
                </c:pt>
                <c:pt idx="4">
                  <c:v>2.5427000000000002E-2</c:v>
                </c:pt>
                <c:pt idx="5">
                  <c:v>2.3473999999999998E-2</c:v>
                </c:pt>
                <c:pt idx="6">
                  <c:v>2.2297999999999998E-2</c:v>
                </c:pt>
                <c:pt idx="7">
                  <c:v>2.1474E-2</c:v>
                </c:pt>
                <c:pt idx="8">
                  <c:v>1.9917000000000001E-2</c:v>
                </c:pt>
                <c:pt idx="9">
                  <c:v>1.9626000000000001E-2</c:v>
                </c:pt>
                <c:pt idx="10">
                  <c:v>1.9396E-2</c:v>
                </c:pt>
                <c:pt idx="11">
                  <c:v>1.8880999999999998E-2</c:v>
                </c:pt>
                <c:pt idx="12">
                  <c:v>1.8374999999999999E-2</c:v>
                </c:pt>
                <c:pt idx="13">
                  <c:v>1.7947000000000001E-2</c:v>
                </c:pt>
                <c:pt idx="14">
                  <c:v>1.7524999999999999E-2</c:v>
                </c:pt>
                <c:pt idx="15">
                  <c:v>1.7177000000000001E-2</c:v>
                </c:pt>
                <c:pt idx="16">
                  <c:v>1.7155E-2</c:v>
                </c:pt>
                <c:pt idx="17">
                  <c:v>1.7128999999999998E-2</c:v>
                </c:pt>
                <c:pt idx="18">
                  <c:v>1.7044E-2</c:v>
                </c:pt>
                <c:pt idx="19">
                  <c:v>1.7145000000000001E-2</c:v>
                </c:pt>
                <c:pt idx="20">
                  <c:v>1.7255E-2</c:v>
                </c:pt>
                <c:pt idx="21">
                  <c:v>1.7364999999999998E-2</c:v>
                </c:pt>
                <c:pt idx="22">
                  <c:v>1.7458000000000001E-2</c:v>
                </c:pt>
                <c:pt idx="23">
                  <c:v>1.7537000000000001E-2</c:v>
                </c:pt>
                <c:pt idx="24">
                  <c:v>1.7183E-2</c:v>
                </c:pt>
                <c:pt idx="25">
                  <c:v>1.7184999999999999E-2</c:v>
                </c:pt>
                <c:pt idx="26">
                  <c:v>1.7219999999999999E-2</c:v>
                </c:pt>
                <c:pt idx="27">
                  <c:v>1.7146999999999999E-2</c:v>
                </c:pt>
                <c:pt idx="28">
                  <c:v>1.6964E-2</c:v>
                </c:pt>
                <c:pt idx="29">
                  <c:v>1.6841999999999999E-2</c:v>
                </c:pt>
                <c:pt idx="30">
                  <c:v>1.6695000000000002E-2</c:v>
                </c:pt>
                <c:pt idx="31">
                  <c:v>1.6685999999999999E-2</c:v>
                </c:pt>
                <c:pt idx="32">
                  <c:v>1.6357E-2</c:v>
                </c:pt>
                <c:pt idx="33">
                  <c:v>1.6400999999999999E-2</c:v>
                </c:pt>
                <c:pt idx="34">
                  <c:v>1.6480000000000002E-2</c:v>
                </c:pt>
                <c:pt idx="35">
                  <c:v>1.6542000000000001E-2</c:v>
                </c:pt>
                <c:pt idx="36">
                  <c:v>1.6621E-2</c:v>
                </c:pt>
                <c:pt idx="37">
                  <c:v>1.6601000000000001E-2</c:v>
                </c:pt>
                <c:pt idx="38">
                  <c:v>1.6596E-2</c:v>
                </c:pt>
                <c:pt idx="39">
                  <c:v>1.6414000000000002E-2</c:v>
                </c:pt>
                <c:pt idx="40">
                  <c:v>1.6281E-2</c:v>
                </c:pt>
                <c:pt idx="41">
                  <c:v>1.5817999999999999E-2</c:v>
                </c:pt>
                <c:pt idx="42">
                  <c:v>1.5181E-2</c:v>
                </c:pt>
                <c:pt idx="43">
                  <c:v>1.4142999999999999E-2</c:v>
                </c:pt>
                <c:pt idx="44">
                  <c:v>1.2617E-2</c:v>
                </c:pt>
                <c:pt idx="45">
                  <c:v>1.0699E-2</c:v>
                </c:pt>
                <c:pt idx="46">
                  <c:v>7.6528999999999998E-3</c:v>
                </c:pt>
                <c:pt idx="47">
                  <c:v>3.8023000000000002E-3</c:v>
                </c:pt>
                <c:pt idx="48">
                  <c:v>2.5888000000000002E-4</c:v>
                </c:pt>
              </c:numCache>
            </c:numRef>
          </c:yVal>
          <c:smooth val="1"/>
          <c:extLst>
            <c:ext xmlns:c16="http://schemas.microsoft.com/office/drawing/2014/chart" uri="{C3380CC4-5D6E-409C-BE32-E72D297353CC}">
              <c16:uniqueId val="{00000000-44B1-4CD3-AC67-28DF74EB6B1B}"/>
            </c:ext>
          </c:extLst>
        </c:ser>
        <c:ser>
          <c:idx val="1"/>
          <c:order val="1"/>
          <c:tx>
            <c:v>130PPI - Glue</c:v>
          </c:tx>
          <c:spPr>
            <a:ln w="19050" cap="rnd">
              <a:solidFill>
                <a:schemeClr val="tx1"/>
              </a:solidFill>
              <a:prstDash val="sysDash"/>
              <a:round/>
            </a:ln>
            <a:effectLst/>
          </c:spPr>
          <c:marker>
            <c:symbol val="none"/>
          </c:marker>
          <c:xVal>
            <c:numRef>
              <c:f>'100ppi'!$B$4:$B$52</c:f>
              <c:numCache>
                <c:formatCode>0.00E+00</c:formatCode>
                <c:ptCount val="49"/>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pt idx="32" formatCode="General">
                  <c:v>0.4</c:v>
                </c:pt>
                <c:pt idx="33" formatCode="General">
                  <c:v>0.41249999999999998</c:v>
                </c:pt>
                <c:pt idx="34" formatCode="General">
                  <c:v>0.42499999999999999</c:v>
                </c:pt>
                <c:pt idx="35" formatCode="General">
                  <c:v>0.4375</c:v>
                </c:pt>
                <c:pt idx="36" formatCode="General">
                  <c:v>0.45</c:v>
                </c:pt>
                <c:pt idx="37" formatCode="General">
                  <c:v>0.46250000000000002</c:v>
                </c:pt>
                <c:pt idx="38" formatCode="General">
                  <c:v>0.47499999999999998</c:v>
                </c:pt>
                <c:pt idx="39" formatCode="General">
                  <c:v>0.48749999999999999</c:v>
                </c:pt>
                <c:pt idx="40" formatCode="General">
                  <c:v>0.5</c:v>
                </c:pt>
                <c:pt idx="41" formatCode="General">
                  <c:v>0.51249999999999996</c:v>
                </c:pt>
                <c:pt idx="42" formatCode="General">
                  <c:v>0.52500000000000002</c:v>
                </c:pt>
                <c:pt idx="43" formatCode="General">
                  <c:v>0.53749999999999998</c:v>
                </c:pt>
                <c:pt idx="44" formatCode="General">
                  <c:v>0.55000000000000004</c:v>
                </c:pt>
                <c:pt idx="45" formatCode="General">
                  <c:v>0.5625</c:v>
                </c:pt>
                <c:pt idx="46" formatCode="General">
                  <c:v>0.57499999999999996</c:v>
                </c:pt>
                <c:pt idx="47" formatCode="General">
                  <c:v>0.58750000000000002</c:v>
                </c:pt>
                <c:pt idx="48" formatCode="General">
                  <c:v>0.6</c:v>
                </c:pt>
              </c:numCache>
            </c:numRef>
          </c:xVal>
          <c:yVal>
            <c:numRef>
              <c:f>'100ppi'!$G$4:$G$52</c:f>
              <c:numCache>
                <c:formatCode>0.00E+00</c:formatCode>
                <c:ptCount val="49"/>
                <c:pt idx="0">
                  <c:v>4.6191000000000003E-2</c:v>
                </c:pt>
                <c:pt idx="1">
                  <c:v>3.0724999999999999E-2</c:v>
                </c:pt>
                <c:pt idx="2">
                  <c:v>2.4264999999999998E-2</c:v>
                </c:pt>
                <c:pt idx="3">
                  <c:v>1.8751E-2</c:v>
                </c:pt>
                <c:pt idx="4">
                  <c:v>1.6659E-2</c:v>
                </c:pt>
                <c:pt idx="5">
                  <c:v>1.4527E-2</c:v>
                </c:pt>
                <c:pt idx="6">
                  <c:v>1.357E-2</c:v>
                </c:pt>
                <c:pt idx="7">
                  <c:v>1.2834999999999999E-2</c:v>
                </c:pt>
                <c:pt idx="8">
                  <c:v>1.1937E-2</c:v>
                </c:pt>
                <c:pt idx="9">
                  <c:v>1.1571E-2</c:v>
                </c:pt>
                <c:pt idx="10">
                  <c:v>1.1138E-2</c:v>
                </c:pt>
                <c:pt idx="11">
                  <c:v>1.0874E-2</c:v>
                </c:pt>
                <c:pt idx="12">
                  <c:v>1.0666E-2</c:v>
                </c:pt>
                <c:pt idx="13">
                  <c:v>1.0654E-2</c:v>
                </c:pt>
                <c:pt idx="14">
                  <c:v>1.0744E-2</c:v>
                </c:pt>
                <c:pt idx="15">
                  <c:v>1.0834999999999999E-2</c:v>
                </c:pt>
                <c:pt idx="16">
                  <c:v>1.0978E-2</c:v>
                </c:pt>
                <c:pt idx="17">
                  <c:v>1.1010000000000001E-2</c:v>
                </c:pt>
                <c:pt idx="18">
                  <c:v>1.1011999999999999E-2</c:v>
                </c:pt>
                <c:pt idx="19">
                  <c:v>1.0921E-2</c:v>
                </c:pt>
                <c:pt idx="20">
                  <c:v>1.0770999999999999E-2</c:v>
                </c:pt>
                <c:pt idx="21">
                  <c:v>1.0593999999999999E-2</c:v>
                </c:pt>
                <c:pt idx="22">
                  <c:v>1.0459E-2</c:v>
                </c:pt>
                <c:pt idx="23">
                  <c:v>1.0366999999999999E-2</c:v>
                </c:pt>
                <c:pt idx="24">
                  <c:v>1.014E-2</c:v>
                </c:pt>
                <c:pt idx="25">
                  <c:v>1.0449E-2</c:v>
                </c:pt>
                <c:pt idx="26">
                  <c:v>1.0670000000000001E-2</c:v>
                </c:pt>
                <c:pt idx="27">
                  <c:v>1.0822E-2</c:v>
                </c:pt>
                <c:pt idx="28">
                  <c:v>1.0902E-2</c:v>
                </c:pt>
                <c:pt idx="29">
                  <c:v>1.0926999999999999E-2</c:v>
                </c:pt>
                <c:pt idx="30">
                  <c:v>1.0891E-2</c:v>
                </c:pt>
                <c:pt idx="31">
                  <c:v>1.0808999999999999E-2</c:v>
                </c:pt>
                <c:pt idx="32">
                  <c:v>1.1256E-2</c:v>
                </c:pt>
                <c:pt idx="33">
                  <c:v>1.0697999999999999E-2</c:v>
                </c:pt>
                <c:pt idx="34">
                  <c:v>1.0402E-2</c:v>
                </c:pt>
                <c:pt idx="35">
                  <c:v>1.0168999999999999E-2</c:v>
                </c:pt>
                <c:pt idx="36">
                  <c:v>1.0297000000000001E-2</c:v>
                </c:pt>
                <c:pt idx="37">
                  <c:v>1.04E-2</c:v>
                </c:pt>
                <c:pt idx="38">
                  <c:v>1.0517E-2</c:v>
                </c:pt>
                <c:pt idx="39">
                  <c:v>1.0599000000000001E-2</c:v>
                </c:pt>
                <c:pt idx="40">
                  <c:v>1.0527E-2</c:v>
                </c:pt>
                <c:pt idx="41">
                  <c:v>1.0407E-2</c:v>
                </c:pt>
                <c:pt idx="42">
                  <c:v>1.0159E-2</c:v>
                </c:pt>
                <c:pt idx="43">
                  <c:v>9.6865000000000007E-3</c:v>
                </c:pt>
                <c:pt idx="44">
                  <c:v>8.6792999999999992E-3</c:v>
                </c:pt>
                <c:pt idx="45">
                  <c:v>7.3899999999999999E-3</c:v>
                </c:pt>
                <c:pt idx="46">
                  <c:v>5.1317999999999997E-3</c:v>
                </c:pt>
                <c:pt idx="47">
                  <c:v>2.7114000000000001E-3</c:v>
                </c:pt>
                <c:pt idx="48">
                  <c:v>5.3335999999999999E-5</c:v>
                </c:pt>
              </c:numCache>
            </c:numRef>
          </c:yVal>
          <c:smooth val="1"/>
          <c:extLst>
            <c:ext xmlns:c16="http://schemas.microsoft.com/office/drawing/2014/chart" uri="{C3380CC4-5D6E-409C-BE32-E72D297353CC}">
              <c16:uniqueId val="{00000001-44B1-4CD3-AC67-28DF74EB6B1B}"/>
            </c:ext>
          </c:extLst>
        </c:ser>
        <c:dLbls>
          <c:showLegendKey val="0"/>
          <c:showVal val="0"/>
          <c:showCatName val="0"/>
          <c:showSerName val="0"/>
          <c:showPercent val="0"/>
          <c:showBubbleSize val="0"/>
        </c:dLbls>
        <c:axId val="1697723679"/>
        <c:axId val="168630927"/>
      </c:scatterChart>
      <c:scatterChart>
        <c:scatterStyle val="smoothMarker"/>
        <c:varyColors val="0"/>
        <c:ser>
          <c:idx val="2"/>
          <c:order val="2"/>
          <c:tx>
            <c:v>100PPI - Carbon Foam</c:v>
          </c:tx>
          <c:spPr>
            <a:ln w="19050" cap="rnd">
              <a:solidFill>
                <a:srgbClr val="C00000"/>
              </a:solidFill>
              <a:round/>
            </a:ln>
            <a:effectLst/>
          </c:spPr>
          <c:marker>
            <c:symbol val="none"/>
          </c:marker>
          <c:xVal>
            <c:numRef>
              <c:f>'100ppi'!$B$4:$B$52</c:f>
              <c:numCache>
                <c:formatCode>0.00E+00</c:formatCode>
                <c:ptCount val="49"/>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pt idx="32" formatCode="General">
                  <c:v>0.4</c:v>
                </c:pt>
                <c:pt idx="33" formatCode="General">
                  <c:v>0.41249999999999998</c:v>
                </c:pt>
                <c:pt idx="34" formatCode="General">
                  <c:v>0.42499999999999999</c:v>
                </c:pt>
                <c:pt idx="35" formatCode="General">
                  <c:v>0.4375</c:v>
                </c:pt>
                <c:pt idx="36" formatCode="General">
                  <c:v>0.45</c:v>
                </c:pt>
                <c:pt idx="37" formatCode="General">
                  <c:v>0.46250000000000002</c:v>
                </c:pt>
                <c:pt idx="38" formatCode="General">
                  <c:v>0.47499999999999998</c:v>
                </c:pt>
                <c:pt idx="39" formatCode="General">
                  <c:v>0.48749999999999999</c:v>
                </c:pt>
                <c:pt idx="40" formatCode="General">
                  <c:v>0.5</c:v>
                </c:pt>
                <c:pt idx="41" formatCode="General">
                  <c:v>0.51249999999999996</c:v>
                </c:pt>
                <c:pt idx="42" formatCode="General">
                  <c:v>0.52500000000000002</c:v>
                </c:pt>
                <c:pt idx="43" formatCode="General">
                  <c:v>0.53749999999999998</c:v>
                </c:pt>
                <c:pt idx="44" formatCode="General">
                  <c:v>0.55000000000000004</c:v>
                </c:pt>
                <c:pt idx="45" formatCode="General">
                  <c:v>0.5625</c:v>
                </c:pt>
                <c:pt idx="46" formatCode="General">
                  <c:v>0.57499999999999996</c:v>
                </c:pt>
                <c:pt idx="47" formatCode="General">
                  <c:v>0.58750000000000002</c:v>
                </c:pt>
                <c:pt idx="48" formatCode="General">
                  <c:v>0.6</c:v>
                </c:pt>
              </c:numCache>
            </c:numRef>
          </c:xVal>
          <c:yVal>
            <c:numRef>
              <c:f>'100ppi'!$E$4:$E$52</c:f>
              <c:numCache>
                <c:formatCode>0.00E+00</c:formatCode>
                <c:ptCount val="49"/>
                <c:pt idx="0">
                  <c:v>0</c:v>
                </c:pt>
                <c:pt idx="1">
                  <c:v>0.66852413411778933</c:v>
                </c:pt>
                <c:pt idx="2">
                  <c:v>0.71578156182774799</c:v>
                </c:pt>
                <c:pt idx="3">
                  <c:v>0.75228295708818216</c:v>
                </c:pt>
                <c:pt idx="4">
                  <c:v>0.78032639590838793</c:v>
                </c:pt>
                <c:pt idx="5">
                  <c:v>0.79719911187137693</c:v>
                </c:pt>
                <c:pt idx="6">
                  <c:v>0.80735902685984329</c:v>
                </c:pt>
                <c:pt idx="7">
                  <c:v>0.8144778788585646</c:v>
                </c:pt>
                <c:pt idx="8">
                  <c:v>0.82792939895809037</c:v>
                </c:pt>
                <c:pt idx="9">
                  <c:v>0.83044345955472609</c:v>
                </c:pt>
                <c:pt idx="10">
                  <c:v>0.83243051775825283</c:v>
                </c:pt>
                <c:pt idx="11">
                  <c:v>0.83687980025745368</c:v>
                </c:pt>
                <c:pt idx="12">
                  <c:v>0.8412513283052121</c:v>
                </c:pt>
                <c:pt idx="13">
                  <c:v>0.84494898444047029</c:v>
                </c:pt>
                <c:pt idx="14">
                  <c:v>0.84859480427476697</c:v>
                </c:pt>
                <c:pt idx="15">
                  <c:v>0.8516013097305376</c:v>
                </c:pt>
                <c:pt idx="16">
                  <c:v>0.85179137616739664</c:v>
                </c:pt>
                <c:pt idx="17">
                  <c:v>0.8520160001382302</c:v>
                </c:pt>
                <c:pt idx="18">
                  <c:v>0.85275034773518554</c:v>
                </c:pt>
                <c:pt idx="19">
                  <c:v>0.85187777000233256</c:v>
                </c:pt>
                <c:pt idx="20">
                  <c:v>0.85092743781803726</c:v>
                </c:pt>
                <c:pt idx="21">
                  <c:v>0.84997710563374196</c:v>
                </c:pt>
                <c:pt idx="22">
                  <c:v>0.84917364296883779</c:v>
                </c:pt>
                <c:pt idx="23">
                  <c:v>0.84849113167284385</c:v>
                </c:pt>
                <c:pt idx="24">
                  <c:v>0.85154947342957599</c:v>
                </c:pt>
                <c:pt idx="25">
                  <c:v>0.851532194662589</c:v>
                </c:pt>
                <c:pt idx="26">
                  <c:v>0.85122981624031313</c:v>
                </c:pt>
                <c:pt idx="27">
                  <c:v>0.85186049123534546</c:v>
                </c:pt>
                <c:pt idx="28">
                  <c:v>0.85344149841467321</c:v>
                </c:pt>
                <c:pt idx="29">
                  <c:v>0.85449550320089163</c:v>
                </c:pt>
                <c:pt idx="30">
                  <c:v>0.85576549257444989</c:v>
                </c:pt>
                <c:pt idx="31">
                  <c:v>0.85584324702589232</c:v>
                </c:pt>
                <c:pt idx="32">
                  <c:v>0.85868560419528461</c:v>
                </c:pt>
                <c:pt idx="33">
                  <c:v>0.85830547132156654</c:v>
                </c:pt>
                <c:pt idx="34">
                  <c:v>0.85762296002557248</c:v>
                </c:pt>
                <c:pt idx="35">
                  <c:v>0.85708731824896978</c:v>
                </c:pt>
                <c:pt idx="36">
                  <c:v>0.85640480695297583</c:v>
                </c:pt>
                <c:pt idx="37">
                  <c:v>0.85657759462284766</c:v>
                </c:pt>
                <c:pt idx="38">
                  <c:v>0.85662079154031567</c:v>
                </c:pt>
                <c:pt idx="39">
                  <c:v>0.85819315933614981</c:v>
                </c:pt>
                <c:pt idx="40">
                  <c:v>0.85934219734079775</c:v>
                </c:pt>
                <c:pt idx="41">
                  <c:v>0.8633422318983317</c:v>
                </c:pt>
                <c:pt idx="42">
                  <c:v>0.86884551918375108</c:v>
                </c:pt>
                <c:pt idx="43">
                  <c:v>0.87781319925010148</c:v>
                </c:pt>
                <c:pt idx="44">
                  <c:v>0.89099689846132579</c:v>
                </c:pt>
                <c:pt idx="45">
                  <c:v>0.90756723600203892</c:v>
                </c:pt>
                <c:pt idx="46">
                  <c:v>0.93388366206187523</c:v>
                </c:pt>
                <c:pt idx="47">
                  <c:v>0.96715047214230798</c:v>
                </c:pt>
                <c:pt idx="48">
                  <c:v>0.99776343640117837</c:v>
                </c:pt>
              </c:numCache>
            </c:numRef>
          </c:yVal>
          <c:smooth val="1"/>
          <c:extLst>
            <c:ext xmlns:c16="http://schemas.microsoft.com/office/drawing/2014/chart" uri="{C3380CC4-5D6E-409C-BE32-E72D297353CC}">
              <c16:uniqueId val="{00000002-44B1-4CD3-AC67-28DF74EB6B1B}"/>
            </c:ext>
          </c:extLst>
        </c:ser>
        <c:ser>
          <c:idx val="3"/>
          <c:order val="3"/>
          <c:tx>
            <c:v>130PPI - Carbon Foam</c:v>
          </c:tx>
          <c:spPr>
            <a:ln w="19050" cap="rnd">
              <a:solidFill>
                <a:schemeClr val="tx1"/>
              </a:solidFill>
              <a:round/>
            </a:ln>
            <a:effectLst/>
          </c:spPr>
          <c:marker>
            <c:symbol val="none"/>
          </c:marker>
          <c:xVal>
            <c:numRef>
              <c:f>'100ppi'!$B$4:$B$52</c:f>
              <c:numCache>
                <c:formatCode>0.00E+00</c:formatCode>
                <c:ptCount val="49"/>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pt idx="32" formatCode="General">
                  <c:v>0.4</c:v>
                </c:pt>
                <c:pt idx="33" formatCode="General">
                  <c:v>0.41249999999999998</c:v>
                </c:pt>
                <c:pt idx="34" formatCode="General">
                  <c:v>0.42499999999999999</c:v>
                </c:pt>
                <c:pt idx="35" formatCode="General">
                  <c:v>0.4375</c:v>
                </c:pt>
                <c:pt idx="36" formatCode="General">
                  <c:v>0.45</c:v>
                </c:pt>
                <c:pt idx="37" formatCode="General">
                  <c:v>0.46250000000000002</c:v>
                </c:pt>
                <c:pt idx="38" formatCode="General">
                  <c:v>0.47499999999999998</c:v>
                </c:pt>
                <c:pt idx="39" formatCode="General">
                  <c:v>0.48749999999999999</c:v>
                </c:pt>
                <c:pt idx="40" formatCode="General">
                  <c:v>0.5</c:v>
                </c:pt>
                <c:pt idx="41" formatCode="General">
                  <c:v>0.51249999999999996</c:v>
                </c:pt>
                <c:pt idx="42" formatCode="General">
                  <c:v>0.52500000000000002</c:v>
                </c:pt>
                <c:pt idx="43" formatCode="General">
                  <c:v>0.53749999999999998</c:v>
                </c:pt>
                <c:pt idx="44" formatCode="General">
                  <c:v>0.55000000000000004</c:v>
                </c:pt>
                <c:pt idx="45" formatCode="General">
                  <c:v>0.5625</c:v>
                </c:pt>
                <c:pt idx="46" formatCode="General">
                  <c:v>0.57499999999999996</c:v>
                </c:pt>
                <c:pt idx="47" formatCode="General">
                  <c:v>0.58750000000000002</c:v>
                </c:pt>
                <c:pt idx="48" formatCode="General">
                  <c:v>0.6</c:v>
                </c:pt>
              </c:numCache>
            </c:numRef>
          </c:xVal>
          <c:yVal>
            <c:numRef>
              <c:f>'100ppi'!$H$4:$H$52</c:f>
              <c:numCache>
                <c:formatCode>General</c:formatCode>
                <c:ptCount val="49"/>
                <c:pt idx="0">
                  <c:v>0.60093823704740434</c:v>
                </c:pt>
                <c:pt idx="1">
                  <c:v>0.73455494215932748</c:v>
                </c:pt>
                <c:pt idx="2">
                  <c:v>0.79036535952794418</c:v>
                </c:pt>
                <c:pt idx="3">
                  <c:v>0.83800292011162081</c:v>
                </c:pt>
                <c:pt idx="4">
                  <c:v>0.85607651038021937</c:v>
                </c:pt>
                <c:pt idx="5">
                  <c:v>0.87449567598856148</c:v>
                </c:pt>
                <c:pt idx="6">
                  <c:v>0.88276356599193084</c:v>
                </c:pt>
                <c:pt idx="7">
                  <c:v>0.88911351285972229</c:v>
                </c:pt>
                <c:pt idx="8">
                  <c:v>0.89687167923696964</c:v>
                </c:pt>
                <c:pt idx="9">
                  <c:v>0.90003369359562502</c:v>
                </c:pt>
                <c:pt idx="10">
                  <c:v>0.90377454664835122</c:v>
                </c:pt>
                <c:pt idx="11">
                  <c:v>0.90605534389066</c:v>
                </c:pt>
                <c:pt idx="12">
                  <c:v>0.90785233565732759</c:v>
                </c:pt>
                <c:pt idx="13">
                  <c:v>0.9079560082592506</c:v>
                </c:pt>
                <c:pt idx="14">
                  <c:v>0.90717846374482713</c:v>
                </c:pt>
                <c:pt idx="15">
                  <c:v>0.90639227984691018</c:v>
                </c:pt>
                <c:pt idx="16">
                  <c:v>0.90515684800732621</c:v>
                </c:pt>
                <c:pt idx="17">
                  <c:v>0.90488038773553114</c:v>
                </c:pt>
                <c:pt idx="18">
                  <c:v>0.90486310896854405</c:v>
                </c:pt>
                <c:pt idx="19">
                  <c:v>0.90564929286646101</c:v>
                </c:pt>
                <c:pt idx="20">
                  <c:v>0.90694520039050008</c:v>
                </c:pt>
                <c:pt idx="21">
                  <c:v>0.90847437126886621</c:v>
                </c:pt>
                <c:pt idx="22">
                  <c:v>0.90964068804050147</c:v>
                </c:pt>
                <c:pt idx="23">
                  <c:v>0.91043551132191203</c:v>
                </c:pt>
                <c:pt idx="24">
                  <c:v>0.91239665137495796</c:v>
                </c:pt>
                <c:pt idx="25">
                  <c:v>0.90972708187543738</c:v>
                </c:pt>
                <c:pt idx="26">
                  <c:v>0.90781777812335318</c:v>
                </c:pt>
                <c:pt idx="27">
                  <c:v>0.9065045918323269</c:v>
                </c:pt>
                <c:pt idx="28">
                  <c:v>0.90581344115283935</c:v>
                </c:pt>
                <c:pt idx="29">
                  <c:v>0.90559745656549939</c:v>
                </c:pt>
                <c:pt idx="30">
                  <c:v>0.90590847437126887</c:v>
                </c:pt>
                <c:pt idx="31">
                  <c:v>0.90661690381774362</c:v>
                </c:pt>
                <c:pt idx="32">
                  <c:v>0.9027550993961071</c:v>
                </c:pt>
                <c:pt idx="33">
                  <c:v>0.90757587538553253</c:v>
                </c:pt>
                <c:pt idx="34">
                  <c:v>0.91013313289963638</c:v>
                </c:pt>
                <c:pt idx="35">
                  <c:v>0.9121461092536437</c:v>
                </c:pt>
                <c:pt idx="36">
                  <c:v>0.91104026816646366</c:v>
                </c:pt>
                <c:pt idx="37">
                  <c:v>0.91015041166662347</c:v>
                </c:pt>
                <c:pt idx="38">
                  <c:v>0.90913960379787295</c:v>
                </c:pt>
                <c:pt idx="39">
                  <c:v>0.90843117435139831</c:v>
                </c:pt>
                <c:pt idx="40">
                  <c:v>0.90905320996293715</c:v>
                </c:pt>
                <c:pt idx="41">
                  <c:v>0.91008993598216836</c:v>
                </c:pt>
                <c:pt idx="42">
                  <c:v>0.91223250308857962</c:v>
                </c:pt>
                <c:pt idx="43">
                  <c:v>0.91631461178930274</c:v>
                </c:pt>
                <c:pt idx="44">
                  <c:v>0.92501619884405051</c:v>
                </c:pt>
                <c:pt idx="45">
                  <c:v>0.93615495598234111</c:v>
                </c:pt>
                <c:pt idx="46">
                  <c:v>0.95566441178757477</c:v>
                </c:pt>
                <c:pt idx="47">
                  <c:v>0.97657517559546947</c:v>
                </c:pt>
                <c:pt idx="48">
                  <c:v>0.99953920984198563</c:v>
                </c:pt>
              </c:numCache>
            </c:numRef>
          </c:yVal>
          <c:smooth val="1"/>
          <c:extLst>
            <c:ext xmlns:c16="http://schemas.microsoft.com/office/drawing/2014/chart" uri="{C3380CC4-5D6E-409C-BE32-E72D297353CC}">
              <c16:uniqueId val="{00000003-44B1-4CD3-AC67-28DF74EB6B1B}"/>
            </c:ext>
          </c:extLst>
        </c:ser>
        <c:ser>
          <c:idx val="4"/>
          <c:order val="4"/>
          <c:tx>
            <c:v>100PPI - Saturation</c:v>
          </c:tx>
          <c:spPr>
            <a:ln w="19050" cap="rnd">
              <a:noFill/>
              <a:round/>
            </a:ln>
            <a:effectLst/>
          </c:spPr>
          <c:marker>
            <c:symbol val="square"/>
            <c:size val="8"/>
            <c:spPr>
              <a:solidFill>
                <a:srgbClr val="C00000">
                  <a:alpha val="98000"/>
                </a:srgbClr>
              </a:solidFill>
              <a:ln w="9525">
                <a:solidFill>
                  <a:srgbClr val="C00000"/>
                </a:solidFill>
              </a:ln>
              <a:effectLst/>
            </c:spPr>
          </c:marker>
          <c:xVal>
            <c:numRef>
              <c:f>'100ppi'!$B$20</c:f>
              <c:numCache>
                <c:formatCode>General</c:formatCode>
                <c:ptCount val="1"/>
                <c:pt idx="0">
                  <c:v>0.2</c:v>
                </c:pt>
              </c:numCache>
            </c:numRef>
          </c:xVal>
          <c:yVal>
            <c:numRef>
              <c:f>'100ppi'!$E$20</c:f>
              <c:numCache>
                <c:formatCode>0.00E+00</c:formatCode>
                <c:ptCount val="1"/>
                <c:pt idx="0">
                  <c:v>0.85179137616739664</c:v>
                </c:pt>
              </c:numCache>
            </c:numRef>
          </c:yVal>
          <c:smooth val="1"/>
          <c:extLst>
            <c:ext xmlns:c16="http://schemas.microsoft.com/office/drawing/2014/chart" uri="{C3380CC4-5D6E-409C-BE32-E72D297353CC}">
              <c16:uniqueId val="{00000004-44B1-4CD3-AC67-28DF74EB6B1B}"/>
            </c:ext>
          </c:extLst>
        </c:ser>
        <c:ser>
          <c:idx val="5"/>
          <c:order val="5"/>
          <c:tx>
            <c:v>130PPI - Saturation</c:v>
          </c:tx>
          <c:spPr>
            <a:ln w="19050" cap="rnd">
              <a:noFill/>
              <a:round/>
            </a:ln>
            <a:effectLst/>
          </c:spPr>
          <c:marker>
            <c:symbol val="diamond"/>
            <c:size val="8"/>
            <c:spPr>
              <a:solidFill>
                <a:schemeClr val="tx1"/>
              </a:solidFill>
              <a:ln w="9525">
                <a:solidFill>
                  <a:schemeClr val="tx1"/>
                </a:solidFill>
              </a:ln>
              <a:effectLst/>
            </c:spPr>
          </c:marker>
          <c:xVal>
            <c:numRef>
              <c:f>'100ppi'!$B$14</c:f>
              <c:numCache>
                <c:formatCode>General</c:formatCode>
                <c:ptCount val="1"/>
                <c:pt idx="0">
                  <c:v>0.125</c:v>
                </c:pt>
              </c:numCache>
            </c:numRef>
          </c:xVal>
          <c:yVal>
            <c:numRef>
              <c:f>'100ppi'!$H$14</c:f>
              <c:numCache>
                <c:formatCode>General</c:formatCode>
                <c:ptCount val="1"/>
                <c:pt idx="0">
                  <c:v>0.90377454664835122</c:v>
                </c:pt>
              </c:numCache>
            </c:numRef>
          </c:yVal>
          <c:smooth val="1"/>
          <c:extLst>
            <c:ext xmlns:c16="http://schemas.microsoft.com/office/drawing/2014/chart" uri="{C3380CC4-5D6E-409C-BE32-E72D297353CC}">
              <c16:uniqueId val="{00000005-44B1-4CD3-AC67-28DF74EB6B1B}"/>
            </c:ext>
          </c:extLst>
        </c:ser>
        <c:dLbls>
          <c:showLegendKey val="0"/>
          <c:showVal val="0"/>
          <c:showCatName val="0"/>
          <c:showSerName val="0"/>
          <c:showPercent val="0"/>
          <c:showBubbleSize val="0"/>
        </c:dLbls>
        <c:axId val="1923458431"/>
        <c:axId val="1923461455"/>
      </c:scatterChart>
      <c:valAx>
        <c:axId val="1697723679"/>
        <c:scaling>
          <c:orientation val="minMax"/>
          <c:max val="0.5"/>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r>
                  <a:rPr lang="en-US" sz="1200" dirty="0">
                    <a:latin typeface="+mn-lt"/>
                  </a:rPr>
                  <a:t>Thickness of the Glue [mm]</a:t>
                </a:r>
              </a:p>
            </c:rich>
          </c:tx>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crossAx val="168630927"/>
        <c:crosses val="autoZero"/>
        <c:crossBetween val="midCat"/>
      </c:valAx>
      <c:valAx>
        <c:axId val="168630927"/>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r>
                  <a:rPr lang="en-US" sz="1200" dirty="0">
                    <a:latin typeface="+mn-lt"/>
                    <a:cs typeface="Times New Roman" panose="02020603050405020304" pitchFamily="18" charset="0"/>
                  </a:rPr>
                  <a:t>Total Heat Flux [W/m</a:t>
                </a:r>
                <a:r>
                  <a:rPr lang="en-US" sz="1200" baseline="30000" dirty="0">
                    <a:latin typeface="+mn-lt"/>
                    <a:cs typeface="Times New Roman" panose="02020603050405020304" pitchFamily="18" charset="0"/>
                  </a:rPr>
                  <a:t>2</a:t>
                </a:r>
                <a:r>
                  <a:rPr lang="en-US" sz="1200" dirty="0">
                    <a:latin typeface="+mn-lt"/>
                    <a:cs typeface="Times New Roman" panose="02020603050405020304" pitchFamily="18" charset="0"/>
                  </a:rPr>
                  <a:t>]</a:t>
                </a:r>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crossAx val="1697723679"/>
        <c:crosses val="autoZero"/>
        <c:crossBetween val="midCat"/>
      </c:valAx>
      <c:valAx>
        <c:axId val="1923461455"/>
        <c:scaling>
          <c:orientation val="minMax"/>
        </c:scaling>
        <c:delete val="0"/>
        <c:axPos val="r"/>
        <c:title>
          <c:tx>
            <c:rich>
              <a:bodyPr rot="-54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r>
                  <a:rPr lang="en-US" sz="1200" dirty="0">
                    <a:latin typeface="+mn-lt"/>
                  </a:rPr>
                  <a:t>Normalized Heat Flux in the </a:t>
                </a:r>
                <a:r>
                  <a:rPr lang="en-US" sz="1200" baseline="0" dirty="0">
                    <a:latin typeface="+mn-lt"/>
                  </a:rPr>
                  <a:t>Foam</a:t>
                </a:r>
                <a:endParaRPr lang="en-US" sz="1200" dirty="0">
                  <a:latin typeface="+mn-lt"/>
                </a:endParaRPr>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title>
        <c:numFmt formatCode="General" sourceLinked="0"/>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dobe Heiti Std R" panose="020B0400000000000000" pitchFamily="34" charset="-128"/>
                <a:ea typeface="Adobe Heiti Std R" panose="020B0400000000000000" pitchFamily="34" charset="-128"/>
                <a:cs typeface="+mn-cs"/>
              </a:defRPr>
            </a:pPr>
            <a:endParaRPr lang="en-US"/>
          </a:p>
        </c:txPr>
        <c:crossAx val="1923458431"/>
        <c:crosses val="max"/>
        <c:crossBetween val="midCat"/>
      </c:valAx>
      <c:valAx>
        <c:axId val="1923458431"/>
        <c:scaling>
          <c:orientation val="minMax"/>
        </c:scaling>
        <c:delete val="1"/>
        <c:axPos val="b"/>
        <c:numFmt formatCode="General" sourceLinked="1"/>
        <c:majorTickMark val="out"/>
        <c:minorTickMark val="none"/>
        <c:tickLblPos val="nextTo"/>
        <c:crossAx val="1923461455"/>
        <c:crosses val="autoZero"/>
        <c:crossBetween val="midCat"/>
      </c:valAx>
      <c:spPr>
        <a:noFill/>
        <a:ln w="19050">
          <a:solidFill>
            <a:sysClr val="windowText" lastClr="000000"/>
          </a:solidFill>
        </a:ln>
        <a:effectLst/>
      </c:spPr>
    </c:plotArea>
    <c:legend>
      <c:legendPos val="r"/>
      <c:layout>
        <c:manualLayout>
          <c:xMode val="edge"/>
          <c:yMode val="edge"/>
          <c:x val="0.54684948073857853"/>
          <c:y val="0.30488324277778023"/>
          <c:w val="0.33993078362602092"/>
          <c:h val="0.2758418692042468"/>
        </c:manualLayout>
      </c:layout>
      <c:overlay val="1"/>
      <c:spPr>
        <a:solidFill>
          <a:sysClr val="window" lastClr="FFFFFF"/>
        </a:solidFill>
        <a:ln>
          <a:solidFill>
            <a:sysClr val="windowText" lastClr="000000"/>
          </a:solid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Adobe Heiti Std R" panose="020B0400000000000000" pitchFamily="34" charset="-128"/>
              <a:cs typeface="+mn-cs"/>
            </a:defRPr>
          </a:pPr>
          <a:endParaRPr lang="en-US"/>
        </a:p>
      </c:txPr>
    </c:legend>
    <c:plotVisOnly val="1"/>
    <c:dispBlanksAs val="gap"/>
    <c:showDLblsOverMax val="0"/>
  </c:chart>
  <c:spPr>
    <a:noFill/>
    <a:ln>
      <a:noFill/>
    </a:ln>
    <a:effectLst/>
  </c:spPr>
  <c:txPr>
    <a:bodyPr/>
    <a:lstStyle/>
    <a:p>
      <a:pPr>
        <a:defRPr sz="1200" b="1">
          <a:solidFill>
            <a:sysClr val="windowText" lastClr="000000"/>
          </a:solidFill>
          <a:latin typeface="Adobe Heiti Std R" panose="020B0400000000000000" pitchFamily="34" charset="-128"/>
          <a:ea typeface="Adobe Heiti Std R" panose="020B0400000000000000" pitchFamily="34" charset="-128"/>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Separate (w/ Glue)</c:v>
          </c:tx>
          <c:spPr>
            <a:ln w="25400" cap="rnd">
              <a:noFill/>
              <a:round/>
            </a:ln>
            <a:effectLst/>
          </c:spPr>
          <c:marker>
            <c:symbol val="x"/>
            <c:size val="8"/>
            <c:spPr>
              <a:noFill/>
              <a:ln w="9525">
                <a:solidFill>
                  <a:schemeClr val="tx1"/>
                </a:solidFill>
              </a:ln>
              <a:effectLst/>
            </c:spPr>
          </c:marker>
          <c:trendline>
            <c:spPr>
              <a:ln w="19050" cap="rnd">
                <a:solidFill>
                  <a:schemeClr val="tx1"/>
                </a:solidFill>
                <a:prstDash val="solid"/>
              </a:ln>
              <a:effectLst/>
            </c:spPr>
            <c:trendlineType val="linear"/>
            <c:dispRSqr val="1"/>
            <c:dispEq val="1"/>
            <c:trendlineLbl>
              <c:layout>
                <c:manualLayout>
                  <c:x val="-5.1650896856987857E-2"/>
                  <c:y val="-8.9936228513462529E-2"/>
                </c:manualLayout>
              </c:layout>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Test'!$E$25:$E$28</c:f>
              <c:numCache>
                <c:formatCode>General</c:formatCode>
                <c:ptCount val="4"/>
                <c:pt idx="0">
                  <c:v>0</c:v>
                </c:pt>
                <c:pt idx="1">
                  <c:v>1</c:v>
                </c:pt>
                <c:pt idx="2">
                  <c:v>2</c:v>
                </c:pt>
                <c:pt idx="3">
                  <c:v>3</c:v>
                </c:pt>
              </c:numCache>
            </c:numRef>
          </c:xVal>
          <c:yVal>
            <c:numRef>
              <c:f>'Titanium Test'!$F$25:$F$28</c:f>
              <c:numCache>
                <c:formatCode>General</c:formatCode>
                <c:ptCount val="4"/>
                <c:pt idx="0">
                  <c:v>30.377500000000001</c:v>
                </c:pt>
                <c:pt idx="1">
                  <c:v>27.788434158474008</c:v>
                </c:pt>
                <c:pt idx="2">
                  <c:v>25.434377016562703</c:v>
                </c:pt>
                <c:pt idx="3">
                  <c:v>26.927791114737918</c:v>
                </c:pt>
              </c:numCache>
            </c:numRef>
          </c:yVal>
          <c:smooth val="0"/>
          <c:extLst>
            <c:ext xmlns:c16="http://schemas.microsoft.com/office/drawing/2014/chart" uri="{C3380CC4-5D6E-409C-BE32-E72D297353CC}">
              <c16:uniqueId val="{00000001-9235-47F3-AF94-70709250179B}"/>
            </c:ext>
          </c:extLst>
        </c:ser>
        <c:ser>
          <c:idx val="1"/>
          <c:order val="1"/>
          <c:tx>
            <c:v>Adjacent (w/ Glue)</c:v>
          </c:tx>
          <c:spPr>
            <a:ln w="25400" cap="rnd">
              <a:noFill/>
              <a:round/>
            </a:ln>
            <a:effectLst/>
          </c:spPr>
          <c:marker>
            <c:symbol val="circle"/>
            <c:size val="8"/>
            <c:spPr>
              <a:solidFill>
                <a:schemeClr val="tx1"/>
              </a:solidFill>
              <a:ln w="9525">
                <a:noFill/>
              </a:ln>
              <a:effectLst/>
            </c:spPr>
          </c:marker>
          <c:trendline>
            <c:spPr>
              <a:ln w="19050" cap="rnd">
                <a:solidFill>
                  <a:schemeClr val="tx1"/>
                </a:solidFill>
                <a:prstDash val="sysDot"/>
              </a:ln>
              <a:effectLst/>
            </c:spPr>
            <c:trendlineType val="linear"/>
            <c:dispRSqr val="1"/>
            <c:dispEq val="1"/>
            <c:trendlineLbl>
              <c:layout>
                <c:manualLayout>
                  <c:x val="7.7296798328717872E-2"/>
                  <c:y val="-7.6418447694038244E-2"/>
                </c:manualLayout>
              </c:layout>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Test'!$E$29:$E$31</c:f>
              <c:numCache>
                <c:formatCode>General</c:formatCode>
                <c:ptCount val="3"/>
                <c:pt idx="0">
                  <c:v>2</c:v>
                </c:pt>
                <c:pt idx="1">
                  <c:v>3</c:v>
                </c:pt>
                <c:pt idx="2">
                  <c:v>4</c:v>
                </c:pt>
              </c:numCache>
            </c:numRef>
          </c:xVal>
          <c:yVal>
            <c:numRef>
              <c:f>'Titanium Test'!$F$29:$F$31</c:f>
              <c:numCache>
                <c:formatCode>General</c:formatCode>
                <c:ptCount val="3"/>
                <c:pt idx="0">
                  <c:v>25.130760954270123</c:v>
                </c:pt>
                <c:pt idx="1">
                  <c:v>23.77728106776593</c:v>
                </c:pt>
                <c:pt idx="2">
                  <c:v>22.548516161327228</c:v>
                </c:pt>
              </c:numCache>
            </c:numRef>
          </c:yVal>
          <c:smooth val="0"/>
          <c:extLst>
            <c:ext xmlns:c16="http://schemas.microsoft.com/office/drawing/2014/chart" uri="{C3380CC4-5D6E-409C-BE32-E72D297353CC}">
              <c16:uniqueId val="{00000003-9235-47F3-AF94-70709250179B}"/>
            </c:ext>
          </c:extLst>
        </c:ser>
        <c:ser>
          <c:idx val="2"/>
          <c:order val="2"/>
          <c:tx>
            <c:v>Adjacent X 2 (w/ Glue)</c:v>
          </c:tx>
          <c:spPr>
            <a:ln w="25400" cap="rnd">
              <a:noFill/>
              <a:round/>
            </a:ln>
            <a:effectLst/>
          </c:spPr>
          <c:marker>
            <c:symbol val="triangle"/>
            <c:size val="8"/>
            <c:spPr>
              <a:solidFill>
                <a:schemeClr val="tx1"/>
              </a:solidFill>
              <a:ln w="9525">
                <a:solidFill>
                  <a:schemeClr val="accent3"/>
                </a:solidFill>
              </a:ln>
              <a:effectLst/>
            </c:spPr>
          </c:marker>
          <c:trendline>
            <c:spPr>
              <a:ln w="19050" cap="rnd">
                <a:solidFill>
                  <a:schemeClr val="tx1"/>
                </a:solidFill>
                <a:prstDash val="sysDot"/>
              </a:ln>
              <a:effectLst/>
            </c:spPr>
            <c:trendlineType val="linear"/>
            <c:dispRSqr val="0"/>
            <c:dispEq val="1"/>
            <c:trendlineLbl>
              <c:layout>
                <c:manualLayout>
                  <c:x val="0.10202396649300789"/>
                  <c:y val="-3.8596008832229307E-2"/>
                </c:manualLayout>
              </c:layout>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Test'!$E$32:$E$33</c:f>
              <c:numCache>
                <c:formatCode>General</c:formatCode>
                <c:ptCount val="2"/>
                <c:pt idx="0">
                  <c:v>4</c:v>
                </c:pt>
                <c:pt idx="1">
                  <c:v>5</c:v>
                </c:pt>
              </c:numCache>
            </c:numRef>
          </c:xVal>
          <c:yVal>
            <c:numRef>
              <c:f>'Titanium Test'!$F$32:$F$33</c:f>
              <c:numCache>
                <c:formatCode>General</c:formatCode>
                <c:ptCount val="2"/>
                <c:pt idx="0">
                  <c:v>22.138312868599243</c:v>
                </c:pt>
                <c:pt idx="1">
                  <c:v>21.008780352383774</c:v>
                </c:pt>
              </c:numCache>
            </c:numRef>
          </c:yVal>
          <c:smooth val="0"/>
          <c:extLst>
            <c:ext xmlns:c16="http://schemas.microsoft.com/office/drawing/2014/chart" uri="{C3380CC4-5D6E-409C-BE32-E72D297353CC}">
              <c16:uniqueId val="{00000005-9235-47F3-AF94-70709250179B}"/>
            </c:ext>
          </c:extLst>
        </c:ser>
        <c:ser>
          <c:idx val="3"/>
          <c:order val="3"/>
          <c:tx>
            <c:v>Separate (w/o Glue)</c:v>
          </c:tx>
          <c:spPr>
            <a:ln w="25400" cap="rnd">
              <a:noFill/>
              <a:round/>
            </a:ln>
            <a:effectLst/>
          </c:spPr>
          <c:marker>
            <c:symbol val="diamond"/>
            <c:size val="8"/>
            <c:spPr>
              <a:solidFill>
                <a:schemeClr val="tx1"/>
              </a:solidFill>
              <a:ln w="9525">
                <a:noFill/>
              </a:ln>
              <a:effectLst/>
            </c:spPr>
          </c:marker>
          <c:trendline>
            <c:spPr>
              <a:ln w="19050" cap="rnd">
                <a:solidFill>
                  <a:schemeClr val="tx1"/>
                </a:solidFill>
                <a:prstDash val="solid"/>
              </a:ln>
              <a:effectLst/>
            </c:spPr>
            <c:trendlineType val="linear"/>
            <c:dispRSqr val="1"/>
            <c:dispEq val="1"/>
            <c:trendlineLbl>
              <c:layout>
                <c:manualLayout>
                  <c:x val="-0.11502860228976498"/>
                  <c:y val="-2.7900179144273632E-2"/>
                </c:manualLayout>
              </c:layout>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Test'!$E$25:$E$28</c:f>
              <c:numCache>
                <c:formatCode>General</c:formatCode>
                <c:ptCount val="4"/>
                <c:pt idx="0">
                  <c:v>0</c:v>
                </c:pt>
                <c:pt idx="1">
                  <c:v>1</c:v>
                </c:pt>
                <c:pt idx="2">
                  <c:v>2</c:v>
                </c:pt>
                <c:pt idx="3">
                  <c:v>3</c:v>
                </c:pt>
              </c:numCache>
            </c:numRef>
          </c:xVal>
          <c:yVal>
            <c:numRef>
              <c:f>'Titanium Test'!$G$25:$G$28</c:f>
              <c:numCache>
                <c:formatCode>General</c:formatCode>
                <c:ptCount val="4"/>
                <c:pt idx="0">
                  <c:v>28.73</c:v>
                </c:pt>
                <c:pt idx="1">
                  <c:v>24.289552555740936</c:v>
                </c:pt>
                <c:pt idx="2">
                  <c:v>21.168674157303371</c:v>
                </c:pt>
                <c:pt idx="3">
                  <c:v>22.783550534941952</c:v>
                </c:pt>
              </c:numCache>
            </c:numRef>
          </c:yVal>
          <c:smooth val="0"/>
          <c:extLst xmlns:c15="http://schemas.microsoft.com/office/drawing/2012/chart">
            <c:ext xmlns:c16="http://schemas.microsoft.com/office/drawing/2014/chart" uri="{C3380CC4-5D6E-409C-BE32-E72D297353CC}">
              <c16:uniqueId val="{00000007-9235-47F3-AF94-70709250179B}"/>
            </c:ext>
          </c:extLst>
        </c:ser>
        <c:ser>
          <c:idx val="4"/>
          <c:order val="4"/>
          <c:tx>
            <c:v>Adjacent (w/o Glue)</c:v>
          </c:tx>
          <c:spPr>
            <a:ln w="25400" cap="rnd">
              <a:noFill/>
              <a:round/>
            </a:ln>
            <a:effectLst/>
          </c:spPr>
          <c:marker>
            <c:symbol val="dash"/>
            <c:size val="9"/>
            <c:spPr>
              <a:solidFill>
                <a:schemeClr val="tx1"/>
              </a:solidFill>
              <a:ln w="9525">
                <a:noFill/>
              </a:ln>
              <a:effectLst/>
            </c:spPr>
          </c:marker>
          <c:trendline>
            <c:spPr>
              <a:ln w="19050" cap="rnd">
                <a:solidFill>
                  <a:schemeClr val="tx1"/>
                </a:solidFill>
                <a:prstDash val="sysDot"/>
              </a:ln>
              <a:effectLst/>
            </c:spPr>
            <c:trendlineType val="linear"/>
            <c:dispRSqr val="1"/>
            <c:dispEq val="1"/>
            <c:trendlineLbl>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Test'!$E$29:$E$31</c:f>
              <c:numCache>
                <c:formatCode>General</c:formatCode>
                <c:ptCount val="3"/>
                <c:pt idx="0">
                  <c:v>2</c:v>
                </c:pt>
                <c:pt idx="1">
                  <c:v>3</c:v>
                </c:pt>
                <c:pt idx="2">
                  <c:v>4</c:v>
                </c:pt>
              </c:numCache>
            </c:numRef>
          </c:xVal>
          <c:yVal>
            <c:numRef>
              <c:f>'Titanium Test'!$G$29:$G$31</c:f>
              <c:numCache>
                <c:formatCode>General</c:formatCode>
                <c:ptCount val="3"/>
                <c:pt idx="0">
                  <c:v>20.427192713913978</c:v>
                </c:pt>
                <c:pt idx="1">
                  <c:v>17.77093681336973</c:v>
                </c:pt>
                <c:pt idx="2">
                  <c:v>15.233535634108291</c:v>
                </c:pt>
              </c:numCache>
            </c:numRef>
          </c:yVal>
          <c:smooth val="0"/>
          <c:extLst xmlns:c15="http://schemas.microsoft.com/office/drawing/2012/chart">
            <c:ext xmlns:c16="http://schemas.microsoft.com/office/drawing/2014/chart" uri="{C3380CC4-5D6E-409C-BE32-E72D297353CC}">
              <c16:uniqueId val="{00000009-9235-47F3-AF94-70709250179B}"/>
            </c:ext>
          </c:extLst>
        </c:ser>
        <c:ser>
          <c:idx val="5"/>
          <c:order val="5"/>
          <c:tx>
            <c:v>Adjacent X 2 (w/o Glue)</c:v>
          </c:tx>
          <c:spPr>
            <a:ln w="25400" cap="rnd">
              <a:noFill/>
              <a:round/>
            </a:ln>
            <a:effectLst/>
          </c:spPr>
          <c:marker>
            <c:symbol val="plus"/>
            <c:size val="9"/>
            <c:spPr>
              <a:noFill/>
              <a:ln w="9525">
                <a:solidFill>
                  <a:schemeClr val="tx1"/>
                </a:solidFill>
              </a:ln>
              <a:effectLst/>
            </c:spPr>
          </c:marker>
          <c:trendline>
            <c:spPr>
              <a:ln w="19050" cap="rnd">
                <a:solidFill>
                  <a:schemeClr val="tx1"/>
                </a:solidFill>
                <a:prstDash val="sysDot"/>
              </a:ln>
              <a:effectLst/>
            </c:spPr>
            <c:trendlineType val="linear"/>
            <c:dispRSqr val="0"/>
            <c:dispEq val="1"/>
            <c:trendlineLbl>
              <c:numFmt formatCode="General" sourceLinked="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rendlineLbl>
          </c:trendline>
          <c:xVal>
            <c:numRef>
              <c:f>'Titanium Test'!$E$32:$E$33</c:f>
              <c:numCache>
                <c:formatCode>General</c:formatCode>
                <c:ptCount val="2"/>
                <c:pt idx="0">
                  <c:v>4</c:v>
                </c:pt>
                <c:pt idx="1">
                  <c:v>5</c:v>
                </c:pt>
              </c:numCache>
            </c:numRef>
          </c:xVal>
          <c:yVal>
            <c:numRef>
              <c:f>'Titanium Test'!$G$32:$G$33</c:f>
              <c:numCache>
                <c:formatCode>General</c:formatCode>
                <c:ptCount val="2"/>
                <c:pt idx="0">
                  <c:v>14.322346438664903</c:v>
                </c:pt>
                <c:pt idx="1">
                  <c:v>11.41076940616494</c:v>
                </c:pt>
              </c:numCache>
            </c:numRef>
          </c:yVal>
          <c:smooth val="0"/>
          <c:extLst xmlns:c15="http://schemas.microsoft.com/office/drawing/2012/chart">
            <c:ext xmlns:c16="http://schemas.microsoft.com/office/drawing/2014/chart" uri="{C3380CC4-5D6E-409C-BE32-E72D297353CC}">
              <c16:uniqueId val="{0000000B-9235-47F3-AF94-70709250179B}"/>
            </c:ext>
          </c:extLst>
        </c:ser>
        <c:ser>
          <c:idx val="6"/>
          <c:order val="6"/>
          <c:tx>
            <c:v>First Layer Removed (w/Glue</c:v>
          </c:tx>
          <c:spPr>
            <a:ln w="25400" cap="rnd">
              <a:noFill/>
              <a:round/>
            </a:ln>
            <a:effectLst/>
          </c:spPr>
          <c:marker>
            <c:symbol val="square"/>
            <c:size val="8"/>
            <c:spPr>
              <a:noFill/>
              <a:ln w="9525">
                <a:solidFill>
                  <a:schemeClr val="accent1">
                    <a:lumMod val="60000"/>
                  </a:schemeClr>
                </a:solidFill>
              </a:ln>
              <a:effectLst/>
            </c:spPr>
          </c:marker>
          <c:xVal>
            <c:numRef>
              <c:f>'Titanium Test'!$E$34</c:f>
              <c:numCache>
                <c:formatCode>General</c:formatCode>
                <c:ptCount val="1"/>
                <c:pt idx="0">
                  <c:v>6</c:v>
                </c:pt>
              </c:numCache>
            </c:numRef>
          </c:xVal>
          <c:yVal>
            <c:numRef>
              <c:f>'Titanium Test'!$F$34</c:f>
              <c:numCache>
                <c:formatCode>General</c:formatCode>
                <c:ptCount val="1"/>
                <c:pt idx="0">
                  <c:v>18.326785299132052</c:v>
                </c:pt>
              </c:numCache>
            </c:numRef>
          </c:yVal>
          <c:smooth val="0"/>
          <c:extLst>
            <c:ext xmlns:c16="http://schemas.microsoft.com/office/drawing/2014/chart" uri="{C3380CC4-5D6E-409C-BE32-E72D297353CC}">
              <c16:uniqueId val="{0000000C-9235-47F3-AF94-70709250179B}"/>
            </c:ext>
          </c:extLst>
        </c:ser>
        <c:ser>
          <c:idx val="7"/>
          <c:order val="7"/>
          <c:tx>
            <c:v>First Layer Removed (w/o Glue)</c:v>
          </c:tx>
          <c:spPr>
            <a:ln w="25400" cap="rnd">
              <a:noFill/>
              <a:round/>
            </a:ln>
            <a:effectLst/>
          </c:spPr>
          <c:marker>
            <c:symbol val="star"/>
            <c:size val="9"/>
            <c:spPr>
              <a:noFill/>
              <a:ln w="9525">
                <a:solidFill>
                  <a:schemeClr val="tx1"/>
                </a:solidFill>
              </a:ln>
              <a:effectLst/>
            </c:spPr>
          </c:marker>
          <c:xVal>
            <c:numRef>
              <c:f>'Titanium Test'!$E$34</c:f>
              <c:numCache>
                <c:formatCode>General</c:formatCode>
                <c:ptCount val="1"/>
                <c:pt idx="0">
                  <c:v>6</c:v>
                </c:pt>
              </c:numCache>
            </c:numRef>
          </c:xVal>
          <c:yVal>
            <c:numRef>
              <c:f>'Titanium Test'!$G$34</c:f>
              <c:numCache>
                <c:formatCode>General</c:formatCode>
                <c:ptCount val="1"/>
                <c:pt idx="0">
                  <c:v>2.0290021032359422</c:v>
                </c:pt>
              </c:numCache>
            </c:numRef>
          </c:yVal>
          <c:smooth val="0"/>
          <c:extLst>
            <c:ext xmlns:c16="http://schemas.microsoft.com/office/drawing/2014/chart" uri="{C3380CC4-5D6E-409C-BE32-E72D297353CC}">
              <c16:uniqueId val="{0000000D-9235-47F3-AF94-70709250179B}"/>
            </c:ext>
          </c:extLst>
        </c:ser>
        <c:dLbls>
          <c:showLegendKey val="0"/>
          <c:showVal val="0"/>
          <c:showCatName val="0"/>
          <c:showSerName val="0"/>
          <c:showPercent val="0"/>
          <c:showBubbleSize val="0"/>
        </c:dLbls>
        <c:axId val="954698495"/>
        <c:axId val="1145076479"/>
        <c:extLst/>
      </c:scatterChart>
      <c:scatterChart>
        <c:scatterStyle val="lineMarker"/>
        <c:varyColors val="0"/>
        <c:ser>
          <c:idx val="8"/>
          <c:order val="8"/>
          <c:tx>
            <c:v>Glue Improvement</c:v>
          </c:tx>
          <c:spPr>
            <a:ln w="25400" cap="rnd">
              <a:noFill/>
              <a:round/>
            </a:ln>
            <a:effectLst/>
          </c:spPr>
          <c:marker>
            <c:symbol val="square"/>
            <c:size val="7"/>
            <c:spPr>
              <a:solidFill>
                <a:srgbClr val="C00000"/>
              </a:solidFill>
              <a:ln w="9525">
                <a:solidFill>
                  <a:srgbClr val="C00000"/>
                </a:solidFill>
              </a:ln>
              <a:effectLst/>
            </c:spPr>
          </c:marker>
          <c:trendline>
            <c:spPr>
              <a:ln w="19050" cap="rnd">
                <a:solidFill>
                  <a:srgbClr val="C00000"/>
                </a:solidFill>
                <a:prstDash val="sysDot"/>
              </a:ln>
              <a:effectLst/>
            </c:spPr>
            <c:trendlineType val="linear"/>
            <c:dispRSqr val="0"/>
            <c:dispEq val="0"/>
          </c:trendline>
          <c:xVal>
            <c:numRef>
              <c:f>'Titanium Test'!$E$25:$E$34</c:f>
              <c:numCache>
                <c:formatCode>General</c:formatCode>
                <c:ptCount val="10"/>
                <c:pt idx="0">
                  <c:v>0</c:v>
                </c:pt>
                <c:pt idx="1">
                  <c:v>1</c:v>
                </c:pt>
                <c:pt idx="2">
                  <c:v>2</c:v>
                </c:pt>
                <c:pt idx="3">
                  <c:v>3</c:v>
                </c:pt>
                <c:pt idx="4">
                  <c:v>2</c:v>
                </c:pt>
                <c:pt idx="5">
                  <c:v>3</c:v>
                </c:pt>
                <c:pt idx="6">
                  <c:v>4</c:v>
                </c:pt>
                <c:pt idx="7">
                  <c:v>4</c:v>
                </c:pt>
                <c:pt idx="8">
                  <c:v>5</c:v>
                </c:pt>
                <c:pt idx="9">
                  <c:v>6</c:v>
                </c:pt>
              </c:numCache>
            </c:numRef>
          </c:xVal>
          <c:yVal>
            <c:numRef>
              <c:f>'Titanium Test'!$E$22:$M$22</c:f>
              <c:numCache>
                <c:formatCode>General</c:formatCode>
                <c:ptCount val="9"/>
                <c:pt idx="0">
                  <c:v>5.4234219405810249</c:v>
                </c:pt>
                <c:pt idx="1">
                  <c:v>12.591143433197358</c:v>
                </c:pt>
                <c:pt idx="2">
                  <c:v>16.771406889508373</c:v>
                </c:pt>
                <c:pt idx="3">
                  <c:v>15.390198780648484</c:v>
                </c:pt>
                <c:pt idx="4">
                  <c:v>18.716378102975558</c:v>
                </c:pt>
                <c:pt idx="5">
                  <c:v>25.260853994525057</c:v>
                </c:pt>
                <c:pt idx="6">
                  <c:v>32.441072729055229</c:v>
                </c:pt>
                <c:pt idx="7">
                  <c:v>35.305158420723323</c:v>
                </c:pt>
                <c:pt idx="8">
                  <c:v>45.685712284243998</c:v>
                </c:pt>
              </c:numCache>
            </c:numRef>
          </c:yVal>
          <c:smooth val="0"/>
          <c:extLst>
            <c:ext xmlns:c16="http://schemas.microsoft.com/office/drawing/2014/chart" uri="{C3380CC4-5D6E-409C-BE32-E72D297353CC}">
              <c16:uniqueId val="{0000000F-9235-47F3-AF94-70709250179B}"/>
            </c:ext>
          </c:extLst>
        </c:ser>
        <c:dLbls>
          <c:showLegendKey val="0"/>
          <c:showVal val="0"/>
          <c:showCatName val="0"/>
          <c:showSerName val="0"/>
          <c:showPercent val="0"/>
          <c:showBubbleSize val="0"/>
        </c:dLbls>
        <c:axId val="915175808"/>
        <c:axId val="915179264"/>
      </c:scatterChart>
      <c:valAx>
        <c:axId val="954698495"/>
        <c:scaling>
          <c:orientation val="minMax"/>
          <c:max val="6"/>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t># of Removed Ligands</a:t>
                </a: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145076479"/>
        <c:crosses val="autoZero"/>
        <c:crossBetween val="midCat"/>
        <c:majorUnit val="1"/>
        <c:minorUnit val="1"/>
      </c:valAx>
      <c:valAx>
        <c:axId val="1145076479"/>
        <c:scaling>
          <c:orientation val="minMax"/>
          <c:min val="2"/>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t>Effective Thermal Conductivity [W/mK]</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954698495"/>
        <c:crosses val="autoZero"/>
        <c:crossBetween val="midCat"/>
      </c:valAx>
      <c:valAx>
        <c:axId val="915179264"/>
        <c:scaling>
          <c:orientation val="minMax"/>
        </c:scaling>
        <c:delete val="0"/>
        <c:axPos val="r"/>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t>Improvement [%]</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915175808"/>
        <c:crosses val="max"/>
        <c:crossBetween val="midCat"/>
      </c:valAx>
      <c:valAx>
        <c:axId val="915175808"/>
        <c:scaling>
          <c:orientation val="minMax"/>
        </c:scaling>
        <c:delete val="1"/>
        <c:axPos val="b"/>
        <c:numFmt formatCode="General" sourceLinked="1"/>
        <c:majorTickMark val="out"/>
        <c:minorTickMark val="none"/>
        <c:tickLblPos val="nextTo"/>
        <c:crossAx val="91517926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b="1"/>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96857273364505"/>
          <c:y val="2.0502700452674872E-2"/>
          <c:w val="0.76184079885281397"/>
          <c:h val="0.80398744491281415"/>
        </c:manualLayout>
      </c:layout>
      <c:scatterChart>
        <c:scatterStyle val="smoothMarker"/>
        <c:varyColors val="0"/>
        <c:ser>
          <c:idx val="0"/>
          <c:order val="0"/>
          <c:tx>
            <c:v>Non-Adjacent. Missing 2 ligands</c:v>
          </c:tx>
          <c:spPr>
            <a:ln w="19050" cap="rnd">
              <a:solidFill>
                <a:srgbClr val="C00000"/>
              </a:solidFill>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ligand'!$F$6:$F$30</c:f>
              <c:numCache>
                <c:formatCode>General</c:formatCode>
                <c:ptCount val="25"/>
                <c:pt idx="0">
                  <c:v>0.55832015827350556</c:v>
                </c:pt>
                <c:pt idx="1">
                  <c:v>0.68024777751859622</c:v>
                </c:pt>
                <c:pt idx="2">
                  <c:v>0.736481524678399</c:v>
                </c:pt>
                <c:pt idx="3">
                  <c:v>0.78557050168899956</c:v>
                </c:pt>
                <c:pt idx="4">
                  <c:v>0.81082341964077442</c:v>
                </c:pt>
                <c:pt idx="5">
                  <c:v>0.83487546328693985</c:v>
                </c:pt>
                <c:pt idx="6">
                  <c:v>0.8516013097305376</c:v>
                </c:pt>
                <c:pt idx="7">
                  <c:v>0.86342862573326762</c:v>
                </c:pt>
                <c:pt idx="8">
                  <c:v>0.87636178282317767</c:v>
                </c:pt>
                <c:pt idx="9">
                  <c:v>0.88443960638968799</c:v>
                </c:pt>
                <c:pt idx="10">
                  <c:v>0.89247423303873041</c:v>
                </c:pt>
                <c:pt idx="11">
                  <c:v>0.89818486552799592</c:v>
                </c:pt>
                <c:pt idx="12">
                  <c:v>0.90320434733777388</c:v>
                </c:pt>
                <c:pt idx="13">
                  <c:v>0.90586527745380085</c:v>
                </c:pt>
                <c:pt idx="14">
                  <c:v>0.90689336408953858</c:v>
                </c:pt>
                <c:pt idx="15">
                  <c:v>0.90754995723505172</c:v>
                </c:pt>
                <c:pt idx="16">
                  <c:v>0.90772274490492366</c:v>
                </c:pt>
                <c:pt idx="17">
                  <c:v>0.90901001304546913</c:v>
                </c:pt>
                <c:pt idx="18">
                  <c:v>0.91056510207431596</c:v>
                </c:pt>
                <c:pt idx="19">
                  <c:v>0.91393186982176955</c:v>
                </c:pt>
                <c:pt idx="20">
                  <c:v>0.92077512548704521</c:v>
                </c:pt>
                <c:pt idx="21">
                  <c:v>0.92849355070022199</c:v>
                </c:pt>
                <c:pt idx="22">
                  <c:v>0.94807730520350064</c:v>
                </c:pt>
                <c:pt idx="23">
                  <c:v>0.97211120614432955</c:v>
                </c:pt>
                <c:pt idx="24">
                  <c:v>0.99751151197850518</c:v>
                </c:pt>
              </c:numCache>
            </c:numRef>
          </c:yVal>
          <c:smooth val="1"/>
          <c:extLst>
            <c:ext xmlns:c16="http://schemas.microsoft.com/office/drawing/2014/chart" uri="{C3380CC4-5D6E-409C-BE32-E72D297353CC}">
              <c16:uniqueId val="{00000000-BD69-4275-82B1-F940CFE1CD95}"/>
            </c:ext>
          </c:extLst>
        </c:ser>
        <c:ser>
          <c:idx val="1"/>
          <c:order val="1"/>
          <c:tx>
            <c:v>Adjacent. Missing 2 ligands</c:v>
          </c:tx>
          <c:spPr>
            <a:ln w="34925" cap="rnd">
              <a:solidFill>
                <a:schemeClr val="tx1"/>
              </a:solidFill>
              <a:prstDash val="sysDot"/>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ligand'!$G$6:$G$30</c:f>
              <c:numCache>
                <c:formatCode>General</c:formatCode>
                <c:ptCount val="25"/>
                <c:pt idx="0">
                  <c:v>0.54966349601292464</c:v>
                </c:pt>
                <c:pt idx="1">
                  <c:v>0.67842486760144805</c:v>
                </c:pt>
                <c:pt idx="2">
                  <c:v>0.735565750028078</c:v>
                </c:pt>
                <c:pt idx="3">
                  <c:v>0.78374759177185116</c:v>
                </c:pt>
                <c:pt idx="4">
                  <c:v>0.80938928198083782</c:v>
                </c:pt>
                <c:pt idx="5">
                  <c:v>0.83270697803004778</c:v>
                </c:pt>
                <c:pt idx="6">
                  <c:v>0.84856888612428616</c:v>
                </c:pt>
                <c:pt idx="7">
                  <c:v>0.8609664014375934</c:v>
                </c:pt>
                <c:pt idx="8">
                  <c:v>0.87426241263423443</c:v>
                </c:pt>
                <c:pt idx="9">
                  <c:v>0.88223656359882152</c:v>
                </c:pt>
                <c:pt idx="10">
                  <c:v>0.89087594709241547</c:v>
                </c:pt>
                <c:pt idx="11">
                  <c:v>0.89694943368841207</c:v>
                </c:pt>
                <c:pt idx="12">
                  <c:v>0.90228857268745299</c:v>
                </c:pt>
                <c:pt idx="13">
                  <c:v>0.90520868430828783</c:v>
                </c:pt>
                <c:pt idx="14">
                  <c:v>0.90646139491485889</c:v>
                </c:pt>
                <c:pt idx="15">
                  <c:v>0.90733397264771187</c:v>
                </c:pt>
                <c:pt idx="16">
                  <c:v>0.90752403908457091</c:v>
                </c:pt>
                <c:pt idx="17">
                  <c:v>0.90889770106005241</c:v>
                </c:pt>
                <c:pt idx="18">
                  <c:v>0.91047006885588644</c:v>
                </c:pt>
                <c:pt idx="19">
                  <c:v>0.91381696602130469</c:v>
                </c:pt>
                <c:pt idx="20">
                  <c:v>0.92069650709725348</c:v>
                </c:pt>
                <c:pt idx="21">
                  <c:v>0.9284684964880906</c:v>
                </c:pt>
                <c:pt idx="22">
                  <c:v>0.94810322335398145</c:v>
                </c:pt>
                <c:pt idx="23">
                  <c:v>0.97199457446716608</c:v>
                </c:pt>
                <c:pt idx="24">
                  <c:v>0.99748023741025837</c:v>
                </c:pt>
              </c:numCache>
            </c:numRef>
          </c:yVal>
          <c:smooth val="1"/>
          <c:extLst>
            <c:ext xmlns:c16="http://schemas.microsoft.com/office/drawing/2014/chart" uri="{C3380CC4-5D6E-409C-BE32-E72D297353CC}">
              <c16:uniqueId val="{00000001-BD69-4275-82B1-F940CFE1CD95}"/>
            </c:ext>
          </c:extLst>
        </c:ser>
        <c:ser>
          <c:idx val="7"/>
          <c:order val="7"/>
          <c:tx>
            <c:v>Saturation</c:v>
          </c:tx>
          <c:spPr>
            <a:ln w="19050" cap="rnd">
              <a:noFill/>
              <a:round/>
            </a:ln>
            <a:effectLst/>
          </c:spPr>
          <c:marker>
            <c:symbol val="square"/>
            <c:size val="7"/>
            <c:spPr>
              <a:solidFill>
                <a:schemeClr val="tx1"/>
              </a:solidFill>
              <a:ln w="9525">
                <a:solidFill>
                  <a:schemeClr val="tx1">
                    <a:alpha val="99000"/>
                  </a:schemeClr>
                </a:solidFill>
              </a:ln>
              <a:effectLst/>
            </c:spPr>
          </c:marker>
          <c:xVal>
            <c:numRef>
              <c:f>'Missing ligand'!$A$19</c:f>
              <c:numCache>
                <c:formatCode>General</c:formatCode>
                <c:ptCount val="1"/>
                <c:pt idx="0">
                  <c:v>0.16250000000000001</c:v>
                </c:pt>
              </c:numCache>
            </c:numRef>
          </c:xVal>
          <c:yVal>
            <c:numRef>
              <c:f>'Missing ligand'!$F$19</c:f>
              <c:numCache>
                <c:formatCode>General</c:formatCode>
                <c:ptCount val="1"/>
                <c:pt idx="0">
                  <c:v>0.90586527745380085</c:v>
                </c:pt>
              </c:numCache>
            </c:numRef>
          </c:yVal>
          <c:smooth val="1"/>
          <c:extLst>
            <c:ext xmlns:c16="http://schemas.microsoft.com/office/drawing/2014/chart" uri="{C3380CC4-5D6E-409C-BE32-E72D297353CC}">
              <c16:uniqueId val="{00000002-BD69-4275-82B1-F940CFE1CD95}"/>
            </c:ext>
          </c:extLst>
        </c:ser>
        <c:dLbls>
          <c:showLegendKey val="0"/>
          <c:showVal val="0"/>
          <c:showCatName val="0"/>
          <c:showSerName val="0"/>
          <c:showPercent val="0"/>
          <c:showBubbleSize val="0"/>
        </c:dLbls>
        <c:axId val="416747423"/>
        <c:axId val="522047"/>
        <c:extLst>
          <c:ext xmlns:c15="http://schemas.microsoft.com/office/drawing/2012/chart" uri="{02D57815-91ED-43cb-92C2-25804820EDAC}">
            <c15:filteredScatterSeries>
              <c15:ser>
                <c:idx val="2"/>
                <c:order val="2"/>
                <c:tx>
                  <c:v>Missing 3 ligands</c:v>
                </c:tx>
                <c:spPr>
                  <a:ln w="19050" cap="rnd">
                    <a:solidFill>
                      <a:schemeClr val="tx1"/>
                    </a:solidFill>
                    <a:prstDash val="lgDashDotDot"/>
                    <a:round/>
                  </a:ln>
                  <a:effectLst/>
                </c:spPr>
                <c:marker>
                  <c:symbol val="circle"/>
                  <c:size val="5"/>
                  <c:spPr>
                    <a:solidFill>
                      <a:schemeClr val="accent3"/>
                    </a:solidFill>
                    <a:ln w="9525">
                      <a:solidFill>
                        <a:schemeClr val="accent3"/>
                      </a:solidFill>
                    </a:ln>
                    <a:effectLst/>
                  </c:spPr>
                </c:marker>
                <c:xVal>
                  <c:numRef>
                    <c:extLst>
                      <c:ext uri="{02D57815-91ED-43cb-92C2-25804820EDAC}">
                        <c15:formulaRef>
                          <c15:sqref>'Missing ligand'!$A$6:$A$30</c15:sqref>
                        </c15:formulaRef>
                      </c:ext>
                    </c:extLst>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extLst>
                      <c:ext uri="{02D57815-91ED-43cb-92C2-25804820EDAC}">
                        <c15:formulaRef>
                          <c15:sqref>'Missing ligand'!$I$6:$I$30</c15:sqref>
                        </c15:formulaRef>
                      </c:ext>
                    </c:extLst>
                    <c:numCache>
                      <c:formatCode>General</c:formatCode>
                      <c:ptCount val="25"/>
                      <c:pt idx="0">
                        <c:v>0.51732628359640254</c:v>
                      </c:pt>
                      <c:pt idx="1">
                        <c:v>0.63942669051136503</c:v>
                      </c:pt>
                      <c:pt idx="2">
                        <c:v>0.69753518388927771</c:v>
                      </c:pt>
                      <c:pt idx="3">
                        <c:v>0.74752265678321195</c:v>
                      </c:pt>
                      <c:pt idx="4">
                        <c:v>0.7778296140787393</c:v>
                      </c:pt>
                      <c:pt idx="5">
                        <c:v>0.80519918098644483</c:v>
                      </c:pt>
                      <c:pt idx="6">
                        <c:v>0.82712593629318609</c:v>
                      </c:pt>
                      <c:pt idx="7">
                        <c:v>0.84330750157668755</c:v>
                      </c:pt>
                      <c:pt idx="8">
                        <c:v>0.860059266170766</c:v>
                      </c:pt>
                      <c:pt idx="9">
                        <c:v>0.87147189176580364</c:v>
                      </c:pt>
                      <c:pt idx="10">
                        <c:v>0.88278084475891805</c:v>
                      </c:pt>
                      <c:pt idx="11">
                        <c:v>0.8910228166118066</c:v>
                      </c:pt>
                      <c:pt idx="12">
                        <c:v>0.89833173504738706</c:v>
                      </c:pt>
                      <c:pt idx="13">
                        <c:v>0.90272054186213269</c:v>
                      </c:pt>
                      <c:pt idx="14">
                        <c:v>0.90488038773553114</c:v>
                      </c:pt>
                      <c:pt idx="15">
                        <c:v>0.90631452539546775</c:v>
                      </c:pt>
                      <c:pt idx="16">
                        <c:v>0.90697111854098089</c:v>
                      </c:pt>
                      <c:pt idx="17">
                        <c:v>0.90850892880284062</c:v>
                      </c:pt>
                      <c:pt idx="18">
                        <c:v>0.91016769043361068</c:v>
                      </c:pt>
                      <c:pt idx="19">
                        <c:v>0.91360789294075972</c:v>
                      </c:pt>
                      <c:pt idx="20">
                        <c:v>0.9205876508652342</c:v>
                      </c:pt>
                      <c:pt idx="21">
                        <c:v>0.92838383052985329</c:v>
                      </c:pt>
                      <c:pt idx="22">
                        <c:v>0.94796585715643333</c:v>
                      </c:pt>
                      <c:pt idx="23">
                        <c:v>0.97197211207008261</c:v>
                      </c:pt>
                      <c:pt idx="24">
                        <c:v>0.9967295613785</c:v>
                      </c:pt>
                    </c:numCache>
                  </c:numRef>
                </c:yVal>
                <c:smooth val="1"/>
                <c:extLst>
                  <c:ext xmlns:c16="http://schemas.microsoft.com/office/drawing/2014/chart" uri="{C3380CC4-5D6E-409C-BE32-E72D297353CC}">
                    <c16:uniqueId val="{00000003-BD69-4275-82B1-F940CFE1CD95}"/>
                  </c:ext>
                </c:extLst>
              </c15:ser>
            </c15:filteredScatterSeries>
            <c15:filteredScatterSeries>
              <c15:ser>
                <c:idx val="3"/>
                <c:order val="3"/>
                <c:tx>
                  <c:v>Complete (No missing ligand)</c:v>
                </c:tx>
                <c:spPr>
                  <a:ln w="19050" cap="rnd">
                    <a:solidFill>
                      <a:schemeClr val="tx1"/>
                    </a:solidFill>
                    <a:round/>
                  </a:ln>
                  <a:effectLst/>
                </c:spPr>
                <c:marker>
                  <c:symbol val="circle"/>
                  <c:size val="5"/>
                  <c:spPr>
                    <a:solidFill>
                      <a:schemeClr val="accent4"/>
                    </a:solidFill>
                    <a:ln w="9525">
                      <a:solidFill>
                        <a:schemeClr val="accent4"/>
                      </a:solidFill>
                    </a:ln>
                    <a:effectLst/>
                  </c:spPr>
                </c:marker>
                <c:xVal>
                  <c:numRef>
                    <c:extLst xmlns:c15="http://schemas.microsoft.com/office/drawing/2012/chart">
                      <c:ext xmlns:c15="http://schemas.microsoft.com/office/drawing/2012/chart" uri="{02D57815-91ED-43cb-92C2-25804820EDAC}">
                        <c15:formulaRef>
                          <c15:sqref>'Missing ligand'!$A$6:$A$30</c15:sqref>
                        </c15:formulaRef>
                      </c:ext>
                    </c:extLst>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extLst xmlns:c15="http://schemas.microsoft.com/office/drawing/2012/chart">
                      <c:ext xmlns:c15="http://schemas.microsoft.com/office/drawing/2012/chart" uri="{02D57815-91ED-43cb-92C2-25804820EDAC}">
                        <c15:formulaRef>
                          <c15:sqref>'Missing ligand'!$C$6:$C$30</c15:sqref>
                        </c15:formulaRef>
                      </c:ext>
                    </c:extLst>
                    <c:numCache>
                      <c:formatCode>General</c:formatCode>
                      <c:ptCount val="25"/>
                      <c:pt idx="0">
                        <c:v>0.60094687643089795</c:v>
                      </c:pt>
                      <c:pt idx="1">
                        <c:v>0.73457222092631469</c:v>
                      </c:pt>
                      <c:pt idx="2">
                        <c:v>0.79038263829493138</c:v>
                      </c:pt>
                      <c:pt idx="3">
                        <c:v>0.83802883826210162</c:v>
                      </c:pt>
                      <c:pt idx="4">
                        <c:v>0.85611106791419367</c:v>
                      </c:pt>
                      <c:pt idx="5">
                        <c:v>0.87453023352253589</c:v>
                      </c:pt>
                      <c:pt idx="6">
                        <c:v>0.88281540229289235</c:v>
                      </c:pt>
                      <c:pt idx="7">
                        <c:v>0.8891999066946582</c:v>
                      </c:pt>
                      <c:pt idx="8">
                        <c:v>0.89700126998937357</c:v>
                      </c:pt>
                      <c:pt idx="9">
                        <c:v>0.90024967818296486</c:v>
                      </c:pt>
                      <c:pt idx="10">
                        <c:v>0.9041719582890565</c:v>
                      </c:pt>
                      <c:pt idx="11">
                        <c:v>0.90668601888569222</c:v>
                      </c:pt>
                      <c:pt idx="12">
                        <c:v>0.90883722537559719</c:v>
                      </c:pt>
                      <c:pt idx="13">
                        <c:v>0.90938150653569361</c:v>
                      </c:pt>
                      <c:pt idx="14">
                        <c:v>0.90912232503088575</c:v>
                      </c:pt>
                      <c:pt idx="15">
                        <c:v>0.90895817674450752</c:v>
                      </c:pt>
                      <c:pt idx="16">
                        <c:v>0.90848301065235981</c:v>
                      </c:pt>
                      <c:pt idx="17">
                        <c:v>0.90951973667159114</c:v>
                      </c:pt>
                      <c:pt idx="18">
                        <c:v>0.91099707124899565</c:v>
                      </c:pt>
                      <c:pt idx="19">
                        <c:v>0.91423770399744275</c:v>
                      </c:pt>
                      <c:pt idx="20">
                        <c:v>0.92091940319138832</c:v>
                      </c:pt>
                      <c:pt idx="21">
                        <c:v>0.92859031179535034</c:v>
                      </c:pt>
                      <c:pt idx="22">
                        <c:v>0.94824231742822829</c:v>
                      </c:pt>
                      <c:pt idx="23">
                        <c:v>0.97213798823315967</c:v>
                      </c:pt>
                      <c:pt idx="24">
                        <c:v>0.99863048492859552</c:v>
                      </c:pt>
                    </c:numCache>
                  </c:numRef>
                </c:yVal>
                <c:smooth val="1"/>
                <c:extLst xmlns:c15="http://schemas.microsoft.com/office/drawing/2012/chart">
                  <c:ext xmlns:c16="http://schemas.microsoft.com/office/drawing/2014/chart" uri="{C3380CC4-5D6E-409C-BE32-E72D297353CC}">
                    <c16:uniqueId val="{00000004-BD69-4275-82B1-F940CFE1CD95}"/>
                  </c:ext>
                </c:extLst>
              </c15:ser>
            </c15:filteredScatterSeries>
            <c15:filteredScatterSeries>
              <c15:ser>
                <c:idx val="4"/>
                <c:order val="4"/>
                <c:tx>
                  <c:v>Missing 4 ligands</c:v>
                </c:tx>
                <c:spPr>
                  <a:ln w="19050" cap="rnd">
                    <a:solidFill>
                      <a:schemeClr val="tx1"/>
                    </a:solidFill>
                    <a:prstDash val="lgDash"/>
                    <a:round/>
                  </a:ln>
                  <a:effectLst/>
                </c:spPr>
                <c:marker>
                  <c:symbol val="circle"/>
                  <c:size val="5"/>
                  <c:spPr>
                    <a:solidFill>
                      <a:schemeClr val="accent5"/>
                    </a:solidFill>
                    <a:ln w="9525">
                      <a:solidFill>
                        <a:schemeClr val="accent5"/>
                      </a:solidFill>
                    </a:ln>
                    <a:effectLst/>
                  </c:spPr>
                </c:marker>
                <c:xVal>
                  <c:numRef>
                    <c:extLst xmlns:c15="http://schemas.microsoft.com/office/drawing/2012/chart">
                      <c:ext xmlns:c15="http://schemas.microsoft.com/office/drawing/2012/chart" uri="{02D57815-91ED-43cb-92C2-25804820EDAC}">
                        <c15:formulaRef>
                          <c15:sqref>'Missing ligand'!$A$6:$A$30</c15:sqref>
                        </c15:formulaRef>
                      </c:ext>
                    </c:extLst>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extLst xmlns:c15="http://schemas.microsoft.com/office/drawing/2012/chart">
                      <c:ext xmlns:c15="http://schemas.microsoft.com/office/drawing/2012/chart" uri="{02D57815-91ED-43cb-92C2-25804820EDAC}">
                        <c15:formulaRef>
                          <c15:sqref>'Missing ligand'!$K$6:$K$30</c15:sqref>
                        </c15:formulaRef>
                      </c:ext>
                    </c:extLst>
                    <c:numCache>
                      <c:formatCode>General</c:formatCode>
                      <c:ptCount val="25"/>
                      <c:pt idx="0">
                        <c:v>0.44039257358594897</c:v>
                      </c:pt>
                      <c:pt idx="1">
                        <c:v>0.55564194939049161</c:v>
                      </c:pt>
                      <c:pt idx="2">
                        <c:v>0.61362949139949374</c:v>
                      </c:pt>
                      <c:pt idx="3">
                        <c:v>0.66484375674951834</c:v>
                      </c:pt>
                      <c:pt idx="4">
                        <c:v>0.70458492082005031</c:v>
                      </c:pt>
                      <c:pt idx="5">
                        <c:v>0.74086169210965103</c:v>
                      </c:pt>
                      <c:pt idx="6">
                        <c:v>0.77652506717120662</c:v>
                      </c:pt>
                      <c:pt idx="7">
                        <c:v>0.80189893649189203</c:v>
                      </c:pt>
                      <c:pt idx="8">
                        <c:v>0.82720369074462841</c:v>
                      </c:pt>
                      <c:pt idx="9">
                        <c:v>0.84662502483822755</c:v>
                      </c:pt>
                      <c:pt idx="10">
                        <c:v>0.86396426750987054</c:v>
                      </c:pt>
                      <c:pt idx="11">
                        <c:v>0.87757993589577443</c:v>
                      </c:pt>
                      <c:pt idx="12">
                        <c:v>0.88943317004898526</c:v>
                      </c:pt>
                      <c:pt idx="13">
                        <c:v>0.897079024440816</c:v>
                      </c:pt>
                      <c:pt idx="14">
                        <c:v>0.9013555192701449</c:v>
                      </c:pt>
                      <c:pt idx="15">
                        <c:v>0.90410284322110779</c:v>
                      </c:pt>
                      <c:pt idx="16">
                        <c:v>0.90575296546838413</c:v>
                      </c:pt>
                      <c:pt idx="17">
                        <c:v>0.90759315415251973</c:v>
                      </c:pt>
                      <c:pt idx="18">
                        <c:v>0.90952837605508474</c:v>
                      </c:pt>
                      <c:pt idx="19">
                        <c:v>0.91320011403986212</c:v>
                      </c:pt>
                      <c:pt idx="20">
                        <c:v>0.92032242179198098</c:v>
                      </c:pt>
                      <c:pt idx="21">
                        <c:v>0.92813328840853926</c:v>
                      </c:pt>
                      <c:pt idx="22">
                        <c:v>0.94767384599434989</c:v>
                      </c:pt>
                      <c:pt idx="23">
                        <c:v>0.97191768395407296</c:v>
                      </c:pt>
                      <c:pt idx="24">
                        <c:v>0.99557888189098831</c:v>
                      </c:pt>
                    </c:numCache>
                  </c:numRef>
                </c:yVal>
                <c:smooth val="1"/>
                <c:extLst xmlns:c15="http://schemas.microsoft.com/office/drawing/2012/chart">
                  <c:ext xmlns:c16="http://schemas.microsoft.com/office/drawing/2014/chart" uri="{C3380CC4-5D6E-409C-BE32-E72D297353CC}">
                    <c16:uniqueId val="{00000005-BD69-4275-82B1-F940CFE1CD95}"/>
                  </c:ext>
                </c:extLst>
              </c15:ser>
            </c15:filteredScatterSeries>
            <c15:filteredScatterSeries>
              <c15:ser>
                <c:idx val="5"/>
                <c:order val="5"/>
                <c:tx>
                  <c:v>Missing 5 ligands</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extLst xmlns:c15="http://schemas.microsoft.com/office/drawing/2012/chart">
                      <c:ext xmlns:c15="http://schemas.microsoft.com/office/drawing/2012/chart" uri="{02D57815-91ED-43cb-92C2-25804820EDAC}">
                        <c15:formulaRef>
                          <c15:sqref>'Missing ligand'!$A$6:$A$30</c15:sqref>
                        </c15:formulaRef>
                      </c:ext>
                    </c:extLst>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extLst xmlns:c15="http://schemas.microsoft.com/office/drawing/2012/chart">
                      <c:ext xmlns:c15="http://schemas.microsoft.com/office/drawing/2012/chart" uri="{02D57815-91ED-43cb-92C2-25804820EDAC}">
                        <c15:formulaRef>
                          <c15:sqref>'Missing ligand'!$M$6:$M$30</c15:sqref>
                        </c15:formulaRef>
                      </c:ext>
                    </c:extLst>
                    <c:numCache>
                      <c:formatCode>General</c:formatCode>
                      <c:ptCount val="25"/>
                      <c:pt idx="0">
                        <c:v>0.39463839860387573</c:v>
                      </c:pt>
                      <c:pt idx="1">
                        <c:v>0.49166731462042867</c:v>
                      </c:pt>
                      <c:pt idx="2">
                        <c:v>0.54708895973183358</c:v>
                      </c:pt>
                      <c:pt idx="3">
                        <c:v>0.59816499494596065</c:v>
                      </c:pt>
                      <c:pt idx="4">
                        <c:v>0.64592350689854772</c:v>
                      </c:pt>
                      <c:pt idx="5">
                        <c:v>0.69109020380305664</c:v>
                      </c:pt>
                      <c:pt idx="6">
                        <c:v>0.73591132536782178</c:v>
                      </c:pt>
                      <c:pt idx="7">
                        <c:v>0.77002825078402404</c:v>
                      </c:pt>
                      <c:pt idx="8">
                        <c:v>0.8041624549672135</c:v>
                      </c:pt>
                      <c:pt idx="9">
                        <c:v>0.82892292805985368</c:v>
                      </c:pt>
                      <c:pt idx="10">
                        <c:v>0.8506855350802166</c:v>
                      </c:pt>
                      <c:pt idx="11">
                        <c:v>0.86829259864016106</c:v>
                      </c:pt>
                      <c:pt idx="12">
                        <c:v>0.88358430742382221</c:v>
                      </c:pt>
                      <c:pt idx="13">
                        <c:v>0.89352823782494883</c:v>
                      </c:pt>
                      <c:pt idx="14">
                        <c:v>0.89925614908120155</c:v>
                      </c:pt>
                      <c:pt idx="15">
                        <c:v>0.90292788706597904</c:v>
                      </c:pt>
                      <c:pt idx="16">
                        <c:v>0.9051136510898582</c:v>
                      </c:pt>
                      <c:pt idx="17">
                        <c:v>0.90709206990989122</c:v>
                      </c:pt>
                      <c:pt idx="18">
                        <c:v>0.90923463701630247</c:v>
                      </c:pt>
                      <c:pt idx="19">
                        <c:v>0.91301868698649657</c:v>
                      </c:pt>
                      <c:pt idx="20">
                        <c:v>0.92013926686191672</c:v>
                      </c:pt>
                      <c:pt idx="21">
                        <c:v>0.92799073858089487</c:v>
                      </c:pt>
                      <c:pt idx="22">
                        <c:v>0.94763324089193002</c:v>
                      </c:pt>
                      <c:pt idx="23">
                        <c:v>0.97194014635115644</c:v>
                      </c:pt>
                      <c:pt idx="24">
                        <c:v>0.99605689897968874</c:v>
                      </c:pt>
                    </c:numCache>
                  </c:numRef>
                </c:yVal>
                <c:smooth val="1"/>
                <c:extLst xmlns:c15="http://schemas.microsoft.com/office/drawing/2012/chart">
                  <c:ext xmlns:c16="http://schemas.microsoft.com/office/drawing/2014/chart" uri="{C3380CC4-5D6E-409C-BE32-E72D297353CC}">
                    <c16:uniqueId val="{00000006-BD69-4275-82B1-F940CFE1CD95}"/>
                  </c:ext>
                </c:extLst>
              </c15:ser>
            </c15:filteredScatterSeries>
            <c15:filteredScatterSeries>
              <c15:ser>
                <c:idx val="6"/>
                <c:order val="6"/>
                <c:tx>
                  <c:v>Missing First Layer</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extLst xmlns:c15="http://schemas.microsoft.com/office/drawing/2012/chart">
                      <c:ext xmlns:c15="http://schemas.microsoft.com/office/drawing/2012/chart" uri="{02D57815-91ED-43cb-92C2-25804820EDAC}">
                        <c15:formulaRef>
                          <c15:sqref>'Missing ligand'!$A$6:$A$37</c15:sqref>
                        </c15:formulaRef>
                      </c:ext>
                    </c:extLst>
                    <c:numCache>
                      <c:formatCode>0.00E+00</c:formatCode>
                      <c:ptCount val="32"/>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numCache>
                  </c:numRef>
                </c:xVal>
                <c:yVal>
                  <c:numRef>
                    <c:extLst xmlns:c15="http://schemas.microsoft.com/office/drawing/2012/chart">
                      <c:ext xmlns:c15="http://schemas.microsoft.com/office/drawing/2012/chart" uri="{02D57815-91ED-43cb-92C2-25804820EDAC}">
                        <c15:formulaRef>
                          <c15:sqref>'Missing ligand'!$O$6:$O$37</c15:sqref>
                        </c15:formulaRef>
                      </c:ext>
                    </c:extLst>
                    <c:numCache>
                      <c:formatCode>General</c:formatCode>
                      <c:ptCount val="32"/>
                      <c:pt idx="0">
                        <c:v>0.21029123361756905</c:v>
                      </c:pt>
                      <c:pt idx="1">
                        <c:v>0.23853337825812757</c:v>
                      </c:pt>
                      <c:pt idx="2">
                        <c:v>0.28850357238507462</c:v>
                      </c:pt>
                      <c:pt idx="3">
                        <c:v>0.34185176545801699</c:v>
                      </c:pt>
                      <c:pt idx="4">
                        <c:v>0.42116130592920886</c:v>
                      </c:pt>
                      <c:pt idx="5">
                        <c:v>0.4990539875074515</c:v>
                      </c:pt>
                      <c:pt idx="6">
                        <c:v>0.57649742114402724</c:v>
                      </c:pt>
                      <c:pt idx="7">
                        <c:v>0.64569024354422067</c:v>
                      </c:pt>
                      <c:pt idx="8">
                        <c:v>0.7134402889009841</c:v>
                      </c:pt>
                      <c:pt idx="9">
                        <c:v>0.75839100121815306</c:v>
                      </c:pt>
                      <c:pt idx="10">
                        <c:v>0.79764835981304372</c:v>
                      </c:pt>
                      <c:pt idx="11">
                        <c:v>0.83065944414206605</c:v>
                      </c:pt>
                      <c:pt idx="12">
                        <c:v>0.859549542544644</c:v>
                      </c:pt>
                      <c:pt idx="13">
                        <c:v>0.878824007118852</c:v>
                      </c:pt>
                      <c:pt idx="14">
                        <c:v>0.89049581421869728</c:v>
                      </c:pt>
                      <c:pt idx="15">
                        <c:v>0.89790840525620097</c:v>
                      </c:pt>
                      <c:pt idx="16">
                        <c:v>0.90224537576998498</c:v>
                      </c:pt>
                      <c:pt idx="17">
                        <c:v>0.90492358465299916</c:v>
                      </c:pt>
                      <c:pt idx="18">
                        <c:v>0.90788689319130178</c:v>
                      </c:pt>
                      <c:pt idx="19">
                        <c:v>0.91201651850123977</c:v>
                      </c:pt>
                      <c:pt idx="20">
                        <c:v>0.91931334179992918</c:v>
                      </c:pt>
                      <c:pt idx="21">
                        <c:v>0.92747928707807403</c:v>
                      </c:pt>
                      <c:pt idx="22">
                        <c:v>0.94751747315311574</c:v>
                      </c:pt>
                      <c:pt idx="23">
                        <c:v>0.97178377350992229</c:v>
                      </c:pt>
                      <c:pt idx="24">
                        <c:v>0.99855368080933737</c:v>
                      </c:pt>
                    </c:numCache>
                  </c:numRef>
                </c:yVal>
                <c:smooth val="1"/>
                <c:extLst xmlns:c15="http://schemas.microsoft.com/office/drawing/2012/chart">
                  <c:ext xmlns:c16="http://schemas.microsoft.com/office/drawing/2014/chart" uri="{C3380CC4-5D6E-409C-BE32-E72D297353CC}">
                    <c16:uniqueId val="{00000007-BD69-4275-82B1-F940CFE1CD95}"/>
                  </c:ext>
                </c:extLst>
              </c15:ser>
            </c15:filteredScatterSeries>
          </c:ext>
        </c:extLst>
      </c:scatterChart>
      <c:valAx>
        <c:axId val="416747423"/>
        <c:scaling>
          <c:orientation val="minMax"/>
          <c:max val="0.2"/>
        </c:scaling>
        <c:delete val="0"/>
        <c:axPos val="b"/>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a:t>Thickness of the Glue [mm]</a:t>
                </a:r>
              </a:p>
            </c:rich>
          </c:tx>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522047"/>
        <c:crosses val="autoZero"/>
        <c:crossBetween val="midCat"/>
      </c:valAx>
      <c:valAx>
        <c:axId val="522047"/>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dirty="0"/>
                  <a:t>Normalized Heat Flux in the</a:t>
                </a:r>
                <a:r>
                  <a:rPr lang="en-US" baseline="0" dirty="0"/>
                  <a:t> </a:t>
                </a:r>
                <a:r>
                  <a:rPr lang="en-US" dirty="0"/>
                  <a:t>Foam [W/m2]</a:t>
                </a:r>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416747423"/>
        <c:crosses val="autoZero"/>
        <c:crossBetween val="midCat"/>
      </c:valAx>
      <c:spPr>
        <a:noFill/>
        <a:ln w="19050">
          <a:solidFill>
            <a:sysClr val="windowText" lastClr="000000"/>
          </a:solidFill>
        </a:ln>
        <a:effectLst/>
      </c:spPr>
    </c:plotArea>
    <c:legend>
      <c:legendPos val="r"/>
      <c:layout>
        <c:manualLayout>
          <c:xMode val="edge"/>
          <c:yMode val="edge"/>
          <c:x val="0.32248468110363188"/>
          <c:y val="0.5678024005100818"/>
          <c:w val="0.55566634432935402"/>
          <c:h val="0.15238774168456007"/>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sz="1200" b="1">
          <a:solidFill>
            <a:sysClr val="windowText" lastClr="000000"/>
          </a:solidFill>
          <a:latin typeface="+mn-lt"/>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168765556294322E-2"/>
          <c:y val="2.0502778838532434E-2"/>
          <c:w val="0.82929695642466217"/>
          <c:h val="0.86347198400546243"/>
        </c:manualLayout>
      </c:layout>
      <c:scatterChart>
        <c:scatterStyle val="smoothMarker"/>
        <c:varyColors val="0"/>
        <c:ser>
          <c:idx val="3"/>
          <c:order val="0"/>
          <c:tx>
            <c:v>Complete (No missing ligand)</c:v>
          </c:tx>
          <c:spPr>
            <a:ln w="19050" cap="rnd">
              <a:solidFill>
                <a:schemeClr val="tx1"/>
              </a:solidFill>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ligand'!$C$6:$C$30</c:f>
              <c:numCache>
                <c:formatCode>General</c:formatCode>
                <c:ptCount val="25"/>
                <c:pt idx="0">
                  <c:v>0.60094687643089795</c:v>
                </c:pt>
                <c:pt idx="1">
                  <c:v>0.73457222092631469</c:v>
                </c:pt>
                <c:pt idx="2">
                  <c:v>0.79038263829493138</c:v>
                </c:pt>
                <c:pt idx="3">
                  <c:v>0.83802883826210162</c:v>
                </c:pt>
                <c:pt idx="4">
                  <c:v>0.85611106791419367</c:v>
                </c:pt>
                <c:pt idx="5">
                  <c:v>0.87453023352253589</c:v>
                </c:pt>
                <c:pt idx="6">
                  <c:v>0.88281540229289235</c:v>
                </c:pt>
                <c:pt idx="7">
                  <c:v>0.8891999066946582</c:v>
                </c:pt>
                <c:pt idx="8">
                  <c:v>0.89700126998937357</c:v>
                </c:pt>
                <c:pt idx="9">
                  <c:v>0.90024967818296486</c:v>
                </c:pt>
                <c:pt idx="10">
                  <c:v>0.9041719582890565</c:v>
                </c:pt>
                <c:pt idx="11">
                  <c:v>0.90668601888569222</c:v>
                </c:pt>
                <c:pt idx="12">
                  <c:v>0.90883722537559719</c:v>
                </c:pt>
                <c:pt idx="13">
                  <c:v>0.90938150653569361</c:v>
                </c:pt>
                <c:pt idx="14">
                  <c:v>0.90912232503088575</c:v>
                </c:pt>
                <c:pt idx="15">
                  <c:v>0.90895817674450752</c:v>
                </c:pt>
                <c:pt idx="16">
                  <c:v>0.90848301065235981</c:v>
                </c:pt>
                <c:pt idx="17">
                  <c:v>0.90951973667159114</c:v>
                </c:pt>
                <c:pt idx="18">
                  <c:v>0.91099707124899565</c:v>
                </c:pt>
                <c:pt idx="19">
                  <c:v>0.91423770399744275</c:v>
                </c:pt>
                <c:pt idx="20">
                  <c:v>0.92091940319138832</c:v>
                </c:pt>
                <c:pt idx="21">
                  <c:v>0.92859031179535034</c:v>
                </c:pt>
                <c:pt idx="22">
                  <c:v>0.94824231742822829</c:v>
                </c:pt>
                <c:pt idx="23">
                  <c:v>0.97213798823315967</c:v>
                </c:pt>
                <c:pt idx="24">
                  <c:v>0.99863048492859552</c:v>
                </c:pt>
              </c:numCache>
            </c:numRef>
          </c:yVal>
          <c:smooth val="1"/>
          <c:extLst>
            <c:ext xmlns:c16="http://schemas.microsoft.com/office/drawing/2014/chart" uri="{C3380CC4-5D6E-409C-BE32-E72D297353CC}">
              <c16:uniqueId val="{00000003-4732-4792-8023-6CCB345B5B51}"/>
            </c:ext>
          </c:extLst>
        </c:ser>
        <c:ser>
          <c:idx val="0"/>
          <c:order val="1"/>
          <c:tx>
            <c:v>Separate. Missing 2 ligands</c:v>
          </c:tx>
          <c:spPr>
            <a:ln w="19050" cap="rnd">
              <a:solidFill>
                <a:srgbClr val="C00000"/>
              </a:solidFill>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ligand'!$F$6:$F$30</c:f>
              <c:numCache>
                <c:formatCode>General</c:formatCode>
                <c:ptCount val="25"/>
                <c:pt idx="0">
                  <c:v>0.55832015827350556</c:v>
                </c:pt>
                <c:pt idx="1">
                  <c:v>0.68024777751859622</c:v>
                </c:pt>
                <c:pt idx="2">
                  <c:v>0.736481524678399</c:v>
                </c:pt>
                <c:pt idx="3">
                  <c:v>0.78557050168899956</c:v>
                </c:pt>
                <c:pt idx="4">
                  <c:v>0.81082341964077442</c:v>
                </c:pt>
                <c:pt idx="5">
                  <c:v>0.83487546328693985</c:v>
                </c:pt>
                <c:pt idx="6">
                  <c:v>0.8516013097305376</c:v>
                </c:pt>
                <c:pt idx="7">
                  <c:v>0.86342862573326762</c:v>
                </c:pt>
                <c:pt idx="8">
                  <c:v>0.87636178282317767</c:v>
                </c:pt>
                <c:pt idx="9">
                  <c:v>0.88443960638968799</c:v>
                </c:pt>
                <c:pt idx="10">
                  <c:v>0.89247423303873041</c:v>
                </c:pt>
                <c:pt idx="11">
                  <c:v>0.89818486552799592</c:v>
                </c:pt>
                <c:pt idx="12">
                  <c:v>0.90320434733777388</c:v>
                </c:pt>
                <c:pt idx="13">
                  <c:v>0.90586527745380085</c:v>
                </c:pt>
                <c:pt idx="14">
                  <c:v>0.90689336408953858</c:v>
                </c:pt>
                <c:pt idx="15">
                  <c:v>0.90754995723505172</c:v>
                </c:pt>
                <c:pt idx="16">
                  <c:v>0.90772274490492366</c:v>
                </c:pt>
                <c:pt idx="17">
                  <c:v>0.90901001304546913</c:v>
                </c:pt>
                <c:pt idx="18">
                  <c:v>0.91056510207431596</c:v>
                </c:pt>
                <c:pt idx="19">
                  <c:v>0.91393186982176955</c:v>
                </c:pt>
                <c:pt idx="20">
                  <c:v>0.92077512548704521</c:v>
                </c:pt>
                <c:pt idx="21">
                  <c:v>0.92849355070022199</c:v>
                </c:pt>
                <c:pt idx="22">
                  <c:v>0.94807730520350064</c:v>
                </c:pt>
                <c:pt idx="23">
                  <c:v>0.97211120614432955</c:v>
                </c:pt>
                <c:pt idx="24">
                  <c:v>0.99751151197850518</c:v>
                </c:pt>
              </c:numCache>
            </c:numRef>
          </c:yVal>
          <c:smooth val="1"/>
          <c:extLst>
            <c:ext xmlns:c16="http://schemas.microsoft.com/office/drawing/2014/chart" uri="{C3380CC4-5D6E-409C-BE32-E72D297353CC}">
              <c16:uniqueId val="{00000000-4732-4792-8023-6CCB345B5B51}"/>
            </c:ext>
          </c:extLst>
        </c:ser>
        <c:ser>
          <c:idx val="1"/>
          <c:order val="2"/>
          <c:tx>
            <c:v>Adjacent. Missing 2 ligands</c:v>
          </c:tx>
          <c:spPr>
            <a:ln w="19050" cap="rnd">
              <a:solidFill>
                <a:schemeClr val="tx1"/>
              </a:solidFill>
              <a:prstDash val="sysDot"/>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ligand'!$G$6:$G$30</c:f>
              <c:numCache>
                <c:formatCode>General</c:formatCode>
                <c:ptCount val="25"/>
                <c:pt idx="0">
                  <c:v>0.54966349601292464</c:v>
                </c:pt>
                <c:pt idx="1">
                  <c:v>0.67842486760144805</c:v>
                </c:pt>
                <c:pt idx="2">
                  <c:v>0.735565750028078</c:v>
                </c:pt>
                <c:pt idx="3">
                  <c:v>0.78374759177185116</c:v>
                </c:pt>
                <c:pt idx="4">
                  <c:v>0.80938928198083782</c:v>
                </c:pt>
                <c:pt idx="5">
                  <c:v>0.83270697803004778</c:v>
                </c:pt>
                <c:pt idx="6">
                  <c:v>0.84856888612428616</c:v>
                </c:pt>
                <c:pt idx="7">
                  <c:v>0.8609664014375934</c:v>
                </c:pt>
                <c:pt idx="8">
                  <c:v>0.87426241263423443</c:v>
                </c:pt>
                <c:pt idx="9">
                  <c:v>0.88223656359882152</c:v>
                </c:pt>
                <c:pt idx="10">
                  <c:v>0.89087594709241547</c:v>
                </c:pt>
                <c:pt idx="11">
                  <c:v>0.89694943368841207</c:v>
                </c:pt>
                <c:pt idx="12">
                  <c:v>0.90228857268745299</c:v>
                </c:pt>
                <c:pt idx="13">
                  <c:v>0.90520868430828783</c:v>
                </c:pt>
                <c:pt idx="14">
                  <c:v>0.90646139491485889</c:v>
                </c:pt>
                <c:pt idx="15">
                  <c:v>0.90733397264771187</c:v>
                </c:pt>
                <c:pt idx="16">
                  <c:v>0.90752403908457091</c:v>
                </c:pt>
                <c:pt idx="17">
                  <c:v>0.90889770106005241</c:v>
                </c:pt>
                <c:pt idx="18">
                  <c:v>0.91047006885588644</c:v>
                </c:pt>
                <c:pt idx="19">
                  <c:v>0.91381696602130469</c:v>
                </c:pt>
                <c:pt idx="20">
                  <c:v>0.92069650709725348</c:v>
                </c:pt>
                <c:pt idx="21">
                  <c:v>0.9284684964880906</c:v>
                </c:pt>
                <c:pt idx="22">
                  <c:v>0.94810322335398145</c:v>
                </c:pt>
                <c:pt idx="23">
                  <c:v>0.97199457446716608</c:v>
                </c:pt>
                <c:pt idx="24">
                  <c:v>0.99748023741025837</c:v>
                </c:pt>
              </c:numCache>
            </c:numRef>
          </c:yVal>
          <c:smooth val="1"/>
          <c:extLst>
            <c:ext xmlns:c16="http://schemas.microsoft.com/office/drawing/2014/chart" uri="{C3380CC4-5D6E-409C-BE32-E72D297353CC}">
              <c16:uniqueId val="{00000001-4732-4792-8023-6CCB345B5B51}"/>
            </c:ext>
          </c:extLst>
        </c:ser>
        <c:ser>
          <c:idx val="2"/>
          <c:order val="3"/>
          <c:tx>
            <c:v>Missing 3 ligands</c:v>
          </c:tx>
          <c:spPr>
            <a:ln w="19050" cap="rnd">
              <a:solidFill>
                <a:schemeClr val="tx1"/>
              </a:solidFill>
              <a:prstDash val="lgDashDotDot"/>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ligand'!$I$6:$I$30</c:f>
              <c:numCache>
                <c:formatCode>General</c:formatCode>
                <c:ptCount val="25"/>
                <c:pt idx="0">
                  <c:v>0.51732628359640254</c:v>
                </c:pt>
                <c:pt idx="1">
                  <c:v>0.63942669051136503</c:v>
                </c:pt>
                <c:pt idx="2">
                  <c:v>0.69753518388927771</c:v>
                </c:pt>
                <c:pt idx="3">
                  <c:v>0.74752265678321195</c:v>
                </c:pt>
                <c:pt idx="4">
                  <c:v>0.7778296140787393</c:v>
                </c:pt>
                <c:pt idx="5">
                  <c:v>0.80519918098644483</c:v>
                </c:pt>
                <c:pt idx="6">
                  <c:v>0.82712593629318609</c:v>
                </c:pt>
                <c:pt idx="7">
                  <c:v>0.84330750157668755</c:v>
                </c:pt>
                <c:pt idx="8">
                  <c:v>0.860059266170766</c:v>
                </c:pt>
                <c:pt idx="9">
                  <c:v>0.87147189176580364</c:v>
                </c:pt>
                <c:pt idx="10">
                  <c:v>0.88278084475891805</c:v>
                </c:pt>
                <c:pt idx="11">
                  <c:v>0.8910228166118066</c:v>
                </c:pt>
                <c:pt idx="12">
                  <c:v>0.89833173504738706</c:v>
                </c:pt>
                <c:pt idx="13">
                  <c:v>0.90272054186213269</c:v>
                </c:pt>
                <c:pt idx="14">
                  <c:v>0.90488038773553114</c:v>
                </c:pt>
                <c:pt idx="15">
                  <c:v>0.90631452539546775</c:v>
                </c:pt>
                <c:pt idx="16">
                  <c:v>0.90697111854098089</c:v>
                </c:pt>
                <c:pt idx="17">
                  <c:v>0.90850892880284062</c:v>
                </c:pt>
                <c:pt idx="18">
                  <c:v>0.91016769043361068</c:v>
                </c:pt>
                <c:pt idx="19">
                  <c:v>0.91360789294075972</c:v>
                </c:pt>
                <c:pt idx="20">
                  <c:v>0.9205876508652342</c:v>
                </c:pt>
                <c:pt idx="21">
                  <c:v>0.92838383052985329</c:v>
                </c:pt>
                <c:pt idx="22">
                  <c:v>0.94796585715643333</c:v>
                </c:pt>
                <c:pt idx="23">
                  <c:v>0.97197211207008261</c:v>
                </c:pt>
                <c:pt idx="24">
                  <c:v>0.9967295613785</c:v>
                </c:pt>
              </c:numCache>
            </c:numRef>
          </c:yVal>
          <c:smooth val="1"/>
          <c:extLst>
            <c:ext xmlns:c16="http://schemas.microsoft.com/office/drawing/2014/chart" uri="{C3380CC4-5D6E-409C-BE32-E72D297353CC}">
              <c16:uniqueId val="{00000002-4732-4792-8023-6CCB345B5B51}"/>
            </c:ext>
          </c:extLst>
        </c:ser>
        <c:ser>
          <c:idx val="4"/>
          <c:order val="4"/>
          <c:tx>
            <c:v>Missing 4 ligands</c:v>
          </c:tx>
          <c:spPr>
            <a:ln w="19050" cap="rnd">
              <a:solidFill>
                <a:schemeClr val="tx1"/>
              </a:solidFill>
              <a:prstDash val="lgDash"/>
              <a:round/>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ligand'!$K$6:$K$30</c:f>
              <c:numCache>
                <c:formatCode>General</c:formatCode>
                <c:ptCount val="25"/>
                <c:pt idx="0">
                  <c:v>0.44039257358594897</c:v>
                </c:pt>
                <c:pt idx="1">
                  <c:v>0.55564194939049161</c:v>
                </c:pt>
                <c:pt idx="2">
                  <c:v>0.61362949139949374</c:v>
                </c:pt>
                <c:pt idx="3">
                  <c:v>0.66484375674951834</c:v>
                </c:pt>
                <c:pt idx="4">
                  <c:v>0.70458492082005031</c:v>
                </c:pt>
                <c:pt idx="5">
                  <c:v>0.74086169210965103</c:v>
                </c:pt>
                <c:pt idx="6">
                  <c:v>0.77652506717120662</c:v>
                </c:pt>
                <c:pt idx="7">
                  <c:v>0.80189893649189203</c:v>
                </c:pt>
                <c:pt idx="8">
                  <c:v>0.82720369074462841</c:v>
                </c:pt>
                <c:pt idx="9">
                  <c:v>0.84662502483822755</c:v>
                </c:pt>
                <c:pt idx="10">
                  <c:v>0.86396426750987054</c:v>
                </c:pt>
                <c:pt idx="11">
                  <c:v>0.87757993589577443</c:v>
                </c:pt>
                <c:pt idx="12">
                  <c:v>0.88943317004898526</c:v>
                </c:pt>
                <c:pt idx="13">
                  <c:v>0.897079024440816</c:v>
                </c:pt>
                <c:pt idx="14">
                  <c:v>0.9013555192701449</c:v>
                </c:pt>
                <c:pt idx="15">
                  <c:v>0.90410284322110779</c:v>
                </c:pt>
                <c:pt idx="16">
                  <c:v>0.90575296546838413</c:v>
                </c:pt>
                <c:pt idx="17">
                  <c:v>0.90759315415251973</c:v>
                </c:pt>
                <c:pt idx="18">
                  <c:v>0.90952837605508474</c:v>
                </c:pt>
                <c:pt idx="19">
                  <c:v>0.91320011403986212</c:v>
                </c:pt>
                <c:pt idx="20">
                  <c:v>0.92032242179198098</c:v>
                </c:pt>
                <c:pt idx="21">
                  <c:v>0.92813328840853926</c:v>
                </c:pt>
                <c:pt idx="22">
                  <c:v>0.94767384599434989</c:v>
                </c:pt>
                <c:pt idx="23">
                  <c:v>0.97191768395407296</c:v>
                </c:pt>
                <c:pt idx="24">
                  <c:v>0.99557888189098831</c:v>
                </c:pt>
              </c:numCache>
            </c:numRef>
          </c:yVal>
          <c:smooth val="1"/>
          <c:extLst>
            <c:ext xmlns:c16="http://schemas.microsoft.com/office/drawing/2014/chart" uri="{C3380CC4-5D6E-409C-BE32-E72D297353CC}">
              <c16:uniqueId val="{00000004-4732-4792-8023-6CCB345B5B51}"/>
            </c:ext>
          </c:extLst>
        </c:ser>
        <c:ser>
          <c:idx val="5"/>
          <c:order val="5"/>
          <c:tx>
            <c:v>Missing 5 ligands</c:v>
          </c:tx>
          <c:spPr>
            <a:ln w="19050" cap="rnd" cmpd="sng">
              <a:solidFill>
                <a:schemeClr val="tx1"/>
              </a:solidFill>
              <a:prstDash val="dashDot"/>
              <a:bevel/>
            </a:ln>
            <a:effectLst/>
          </c:spPr>
          <c:marker>
            <c:symbol val="none"/>
          </c:marker>
          <c:xVal>
            <c:numRef>
              <c:f>'Missing ligand'!$A$6:$A$30</c:f>
              <c:numCache>
                <c:formatCode>0.00E+00</c:formatCode>
                <c:ptCount val="25"/>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numCache>
            </c:numRef>
          </c:xVal>
          <c:yVal>
            <c:numRef>
              <c:f>'Missing ligand'!$M$6:$M$30</c:f>
              <c:numCache>
                <c:formatCode>General</c:formatCode>
                <c:ptCount val="25"/>
                <c:pt idx="0">
                  <c:v>0.39463839860387573</c:v>
                </c:pt>
                <c:pt idx="1">
                  <c:v>0.49166731462042867</c:v>
                </c:pt>
                <c:pt idx="2">
                  <c:v>0.54708895973183358</c:v>
                </c:pt>
                <c:pt idx="3">
                  <c:v>0.59816499494596065</c:v>
                </c:pt>
                <c:pt idx="4">
                  <c:v>0.64592350689854772</c:v>
                </c:pt>
                <c:pt idx="5">
                  <c:v>0.69109020380305664</c:v>
                </c:pt>
                <c:pt idx="6">
                  <c:v>0.73591132536782178</c:v>
                </c:pt>
                <c:pt idx="7">
                  <c:v>0.77002825078402404</c:v>
                </c:pt>
                <c:pt idx="8">
                  <c:v>0.8041624549672135</c:v>
                </c:pt>
                <c:pt idx="9">
                  <c:v>0.82892292805985368</c:v>
                </c:pt>
                <c:pt idx="10">
                  <c:v>0.8506855350802166</c:v>
                </c:pt>
                <c:pt idx="11">
                  <c:v>0.86829259864016106</c:v>
                </c:pt>
                <c:pt idx="12">
                  <c:v>0.88358430742382221</c:v>
                </c:pt>
                <c:pt idx="13">
                  <c:v>0.89352823782494883</c:v>
                </c:pt>
                <c:pt idx="14">
                  <c:v>0.89925614908120155</c:v>
                </c:pt>
                <c:pt idx="15">
                  <c:v>0.90292788706597904</c:v>
                </c:pt>
                <c:pt idx="16">
                  <c:v>0.9051136510898582</c:v>
                </c:pt>
                <c:pt idx="17">
                  <c:v>0.90709206990989122</c:v>
                </c:pt>
                <c:pt idx="18">
                  <c:v>0.90923463701630247</c:v>
                </c:pt>
                <c:pt idx="19">
                  <c:v>0.91301868698649657</c:v>
                </c:pt>
                <c:pt idx="20">
                  <c:v>0.92013926686191672</c:v>
                </c:pt>
                <c:pt idx="21">
                  <c:v>0.92799073858089487</c:v>
                </c:pt>
                <c:pt idx="22">
                  <c:v>0.94763324089193002</c:v>
                </c:pt>
                <c:pt idx="23">
                  <c:v>0.97194014635115644</c:v>
                </c:pt>
                <c:pt idx="24">
                  <c:v>0.99605689897968874</c:v>
                </c:pt>
              </c:numCache>
            </c:numRef>
          </c:yVal>
          <c:smooth val="1"/>
          <c:extLst>
            <c:ext xmlns:c16="http://schemas.microsoft.com/office/drawing/2014/chart" uri="{C3380CC4-5D6E-409C-BE32-E72D297353CC}">
              <c16:uniqueId val="{00000005-4732-4792-8023-6CCB345B5B51}"/>
            </c:ext>
          </c:extLst>
        </c:ser>
        <c:ser>
          <c:idx val="6"/>
          <c:order val="6"/>
          <c:tx>
            <c:v>Missing First Layer</c:v>
          </c:tx>
          <c:spPr>
            <a:ln w="25400" cap="rnd">
              <a:solidFill>
                <a:schemeClr val="tx1"/>
              </a:solidFill>
              <a:round/>
            </a:ln>
            <a:effectLst/>
          </c:spPr>
          <c:marker>
            <c:symbol val="none"/>
          </c:marker>
          <c:xVal>
            <c:numRef>
              <c:f>'Missing ligand'!$A$6:$A$37</c:f>
              <c:numCache>
                <c:formatCode>0.00E+00</c:formatCode>
                <c:ptCount val="32"/>
                <c:pt idx="0" formatCode="General">
                  <c:v>0</c:v>
                </c:pt>
                <c:pt idx="1">
                  <c:v>1.2500000000000001E-2</c:v>
                </c:pt>
                <c:pt idx="2">
                  <c:v>2.5000000000000001E-2</c:v>
                </c:pt>
                <c:pt idx="3">
                  <c:v>3.7499999999999999E-2</c:v>
                </c:pt>
                <c:pt idx="4">
                  <c:v>0.05</c:v>
                </c:pt>
                <c:pt idx="5">
                  <c:v>6.25E-2</c:v>
                </c:pt>
                <c:pt idx="6">
                  <c:v>7.4999999999999997E-2</c:v>
                </c:pt>
                <c:pt idx="7">
                  <c:v>8.7499999999999994E-2</c:v>
                </c:pt>
                <c:pt idx="8" formatCode="General">
                  <c:v>0.1</c:v>
                </c:pt>
                <c:pt idx="9" formatCode="General">
                  <c:v>0.1125</c:v>
                </c:pt>
                <c:pt idx="10" formatCode="General">
                  <c:v>0.125</c:v>
                </c:pt>
                <c:pt idx="11" formatCode="General">
                  <c:v>0.13750000000000001</c:v>
                </c:pt>
                <c:pt idx="12" formatCode="General">
                  <c:v>0.15</c:v>
                </c:pt>
                <c:pt idx="13" formatCode="General">
                  <c:v>0.16250000000000001</c:v>
                </c:pt>
                <c:pt idx="14" formatCode="General">
                  <c:v>0.17499999999999999</c:v>
                </c:pt>
                <c:pt idx="15" formatCode="General">
                  <c:v>0.1875</c:v>
                </c:pt>
                <c:pt idx="16" formatCode="General">
                  <c:v>0.2</c:v>
                </c:pt>
                <c:pt idx="17" formatCode="General">
                  <c:v>0.21249999999999999</c:v>
                </c:pt>
                <c:pt idx="18" formatCode="General">
                  <c:v>0.22500000000000001</c:v>
                </c:pt>
                <c:pt idx="19" formatCode="General">
                  <c:v>0.23749999999999999</c:v>
                </c:pt>
                <c:pt idx="20" formatCode="General">
                  <c:v>0.25</c:v>
                </c:pt>
                <c:pt idx="21" formatCode="General">
                  <c:v>0.26250000000000001</c:v>
                </c:pt>
                <c:pt idx="22" formatCode="General">
                  <c:v>0.27500000000000002</c:v>
                </c:pt>
                <c:pt idx="23" formatCode="General">
                  <c:v>0.28749999999999998</c:v>
                </c:pt>
                <c:pt idx="24" formatCode="General">
                  <c:v>0.3</c:v>
                </c:pt>
                <c:pt idx="25" formatCode="General">
                  <c:v>0.3125</c:v>
                </c:pt>
                <c:pt idx="26" formatCode="General">
                  <c:v>0.32500000000000001</c:v>
                </c:pt>
                <c:pt idx="27" formatCode="General">
                  <c:v>0.33750000000000002</c:v>
                </c:pt>
                <c:pt idx="28" formatCode="General">
                  <c:v>0.35</c:v>
                </c:pt>
                <c:pt idx="29" formatCode="General">
                  <c:v>0.36249999999999999</c:v>
                </c:pt>
                <c:pt idx="30" formatCode="General">
                  <c:v>0.375</c:v>
                </c:pt>
                <c:pt idx="31" formatCode="General">
                  <c:v>0.38750000000000001</c:v>
                </c:pt>
              </c:numCache>
            </c:numRef>
          </c:xVal>
          <c:yVal>
            <c:numRef>
              <c:f>'Missing ligand'!$O$6:$O$37</c:f>
              <c:numCache>
                <c:formatCode>General</c:formatCode>
                <c:ptCount val="32"/>
                <c:pt idx="0">
                  <c:v>0.21029123361756905</c:v>
                </c:pt>
                <c:pt idx="1">
                  <c:v>0.23853337825812757</c:v>
                </c:pt>
                <c:pt idx="2">
                  <c:v>0.28850357238507462</c:v>
                </c:pt>
                <c:pt idx="3">
                  <c:v>0.34185176545801699</c:v>
                </c:pt>
                <c:pt idx="4">
                  <c:v>0.42116130592920886</c:v>
                </c:pt>
                <c:pt idx="5">
                  <c:v>0.4990539875074515</c:v>
                </c:pt>
                <c:pt idx="6">
                  <c:v>0.57649742114402724</c:v>
                </c:pt>
                <c:pt idx="7">
                  <c:v>0.64569024354422067</c:v>
                </c:pt>
                <c:pt idx="8">
                  <c:v>0.7134402889009841</c:v>
                </c:pt>
                <c:pt idx="9">
                  <c:v>0.75839100121815306</c:v>
                </c:pt>
                <c:pt idx="10">
                  <c:v>0.79764835981304372</c:v>
                </c:pt>
                <c:pt idx="11">
                  <c:v>0.83065944414206605</c:v>
                </c:pt>
                <c:pt idx="12">
                  <c:v>0.859549542544644</c:v>
                </c:pt>
                <c:pt idx="13">
                  <c:v>0.878824007118852</c:v>
                </c:pt>
                <c:pt idx="14">
                  <c:v>0.89049581421869728</c:v>
                </c:pt>
                <c:pt idx="15">
                  <c:v>0.89790840525620097</c:v>
                </c:pt>
                <c:pt idx="16">
                  <c:v>0.90224537576998498</c:v>
                </c:pt>
                <c:pt idx="17">
                  <c:v>0.90492358465299916</c:v>
                </c:pt>
                <c:pt idx="18">
                  <c:v>0.90788689319130178</c:v>
                </c:pt>
                <c:pt idx="19">
                  <c:v>0.91201651850123977</c:v>
                </c:pt>
                <c:pt idx="20">
                  <c:v>0.91931334179992918</c:v>
                </c:pt>
                <c:pt idx="21">
                  <c:v>0.92747928707807403</c:v>
                </c:pt>
                <c:pt idx="22">
                  <c:v>0.94751747315311574</c:v>
                </c:pt>
                <c:pt idx="23">
                  <c:v>0.97178377350992229</c:v>
                </c:pt>
                <c:pt idx="24">
                  <c:v>0.99855368080933737</c:v>
                </c:pt>
              </c:numCache>
            </c:numRef>
          </c:yVal>
          <c:smooth val="1"/>
          <c:extLst>
            <c:ext xmlns:c16="http://schemas.microsoft.com/office/drawing/2014/chart" uri="{C3380CC4-5D6E-409C-BE32-E72D297353CC}">
              <c16:uniqueId val="{00000006-4732-4792-8023-6CCB345B5B51}"/>
            </c:ext>
          </c:extLst>
        </c:ser>
        <c:dLbls>
          <c:showLegendKey val="0"/>
          <c:showVal val="0"/>
          <c:showCatName val="0"/>
          <c:showSerName val="0"/>
          <c:showPercent val="0"/>
          <c:showBubbleSize val="0"/>
        </c:dLbls>
        <c:axId val="416747423"/>
        <c:axId val="522047"/>
      </c:scatterChart>
      <c:valAx>
        <c:axId val="416747423"/>
        <c:scaling>
          <c:orientation val="minMax"/>
          <c:max val="0.35000000000000003"/>
        </c:scaling>
        <c:delete val="0"/>
        <c:axPos val="b"/>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a:t>Thickness of the Glue [mm]</a:t>
                </a:r>
              </a:p>
            </c:rich>
          </c:tx>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522047"/>
        <c:crosses val="autoZero"/>
        <c:crossBetween val="midCat"/>
      </c:valAx>
      <c:valAx>
        <c:axId val="522047"/>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dirty="0"/>
                  <a:t>Normalized Heat Flux in the Foam [W/m2]</a:t>
                </a:r>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416747423"/>
        <c:crosses val="autoZero"/>
        <c:crossBetween val="midCat"/>
      </c:valAx>
      <c:spPr>
        <a:noFill/>
        <a:ln w="19050">
          <a:solidFill>
            <a:sysClr val="windowText" lastClr="000000"/>
          </a:solidFill>
        </a:ln>
        <a:effectLst/>
      </c:spPr>
    </c:plotArea>
    <c:legend>
      <c:legendPos val="r"/>
      <c:layout>
        <c:manualLayout>
          <c:xMode val="edge"/>
          <c:yMode val="edge"/>
          <c:x val="0.1768738001332783"/>
          <c:y val="0.58821016135593773"/>
          <c:w val="0.54503093093546529"/>
          <c:h val="0.2693610120433834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b="1">
          <a:solidFill>
            <a:sysClr val="windowText" lastClr="000000"/>
          </a:solidFill>
          <a:latin typeface="+mn-lt"/>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Interface </a:t>
            </a:r>
            <a:r>
              <a:rPr lang="en-US" dirty="0" err="1"/>
              <a:t>htc</a:t>
            </a:r>
            <a:r>
              <a:rPr lang="en-US" dirty="0"/>
              <a:t> [kW/m</a:t>
            </a:r>
            <a:r>
              <a:rPr lang="en-US" baseline="30000" dirty="0"/>
              <a:t>2 </a:t>
            </a:r>
            <a:r>
              <a:rPr lang="en-US" baseline="30000" dirty="0" err="1"/>
              <a:t>o</a:t>
            </a:r>
            <a:r>
              <a:rPr lang="en-US" dirty="0" err="1"/>
              <a:t>C</a:t>
            </a:r>
            <a:r>
              <a:rPr lang="en-US" dirty="0"/>
              <a:t>]</a:t>
            </a:r>
          </a:p>
        </c:rich>
      </c:tx>
      <c:layout>
        <c:manualLayout>
          <c:xMode val="edge"/>
          <c:yMode val="edge"/>
          <c:x val="0.30177777777777776"/>
          <c:y val="5.092592592592592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solidFill>
                <a:schemeClr val="accent1"/>
              </a:solidFill>
            </a:ln>
            <a:effectLst/>
          </c:spPr>
          <c:invertIfNegative val="0"/>
          <c:dPt>
            <c:idx val="0"/>
            <c:invertIfNegative val="0"/>
            <c:bubble3D val="0"/>
            <c:spPr>
              <a:solidFill>
                <a:srgbClr val="C00000"/>
              </a:solidFill>
              <a:ln>
                <a:solidFill>
                  <a:schemeClr val="accent1"/>
                </a:solidFill>
              </a:ln>
              <a:effectLst/>
            </c:spPr>
            <c:extLst>
              <c:ext xmlns:c16="http://schemas.microsoft.com/office/drawing/2014/chart" uri="{C3380CC4-5D6E-409C-BE32-E72D297353CC}">
                <c16:uniqueId val="{00000001-82DE-448A-8505-F49DAD5D8ABA}"/>
              </c:ext>
            </c:extLst>
          </c:dPt>
          <c:dPt>
            <c:idx val="1"/>
            <c:invertIfNegative val="0"/>
            <c:bubble3D val="0"/>
            <c:spPr>
              <a:solidFill>
                <a:srgbClr val="C00000"/>
              </a:solidFill>
              <a:ln>
                <a:solidFill>
                  <a:schemeClr val="accent1"/>
                </a:solidFill>
              </a:ln>
              <a:effectLst/>
            </c:spPr>
            <c:extLst>
              <c:ext xmlns:c16="http://schemas.microsoft.com/office/drawing/2014/chart" uri="{C3380CC4-5D6E-409C-BE32-E72D297353CC}">
                <c16:uniqueId val="{00000003-82DE-448A-8505-F49DAD5D8ABA}"/>
              </c:ext>
            </c:extLst>
          </c:dPt>
          <c:cat>
            <c:strRef>
              <c:f>'Tidy Results'!$B$6:$B$13</c:f>
              <c:strCache>
                <c:ptCount val="4"/>
                <c:pt idx="0">
                  <c:v>G6.1</c:v>
                </c:pt>
                <c:pt idx="1">
                  <c:v>G6.2</c:v>
                </c:pt>
                <c:pt idx="2">
                  <c:v>B6.1</c:v>
                </c:pt>
                <c:pt idx="3">
                  <c:v>B6.2</c:v>
                </c:pt>
              </c:strCache>
            </c:strRef>
          </c:cat>
          <c:val>
            <c:numRef>
              <c:f>'Tidy Results'!$I$6:$I$13</c:f>
              <c:numCache>
                <c:formatCode>0.0</c:formatCode>
                <c:ptCount val="4"/>
                <c:pt idx="0">
                  <c:v>19.8</c:v>
                </c:pt>
                <c:pt idx="1">
                  <c:v>15.8</c:v>
                </c:pt>
                <c:pt idx="2">
                  <c:v>12.5</c:v>
                </c:pt>
                <c:pt idx="3">
                  <c:v>9.7899999999999991</c:v>
                </c:pt>
              </c:numCache>
            </c:numRef>
          </c:val>
          <c:extLst>
            <c:ext xmlns:c16="http://schemas.microsoft.com/office/drawing/2014/chart" uri="{C3380CC4-5D6E-409C-BE32-E72D297353CC}">
              <c16:uniqueId val="{00000004-82DE-448A-8505-F49DAD5D8ABA}"/>
            </c:ext>
          </c:extLst>
        </c:ser>
        <c:dLbls>
          <c:showLegendKey val="0"/>
          <c:showVal val="0"/>
          <c:showCatName val="0"/>
          <c:showSerName val="0"/>
          <c:showPercent val="0"/>
          <c:showBubbleSize val="0"/>
        </c:dLbls>
        <c:gapWidth val="100"/>
        <c:axId val="2104162560"/>
        <c:axId val="2104160896"/>
      </c:barChart>
      <c:catAx>
        <c:axId val="2104162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4160896"/>
        <c:crosses val="autoZero"/>
        <c:auto val="1"/>
        <c:lblAlgn val="ctr"/>
        <c:lblOffset val="100"/>
        <c:noMultiLvlLbl val="0"/>
      </c:catAx>
      <c:valAx>
        <c:axId val="210416089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4162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err="1"/>
              <a:t>Effecitve</a:t>
            </a:r>
            <a:r>
              <a:rPr lang="en-US" dirty="0"/>
              <a:t> thermal</a:t>
            </a:r>
            <a:r>
              <a:rPr lang="en-US" baseline="0" dirty="0"/>
              <a:t> conductivity [W/m </a:t>
            </a:r>
            <a:r>
              <a:rPr lang="en-US" baseline="30000" dirty="0" err="1"/>
              <a:t>o</a:t>
            </a:r>
            <a:r>
              <a:rPr lang="en-US" baseline="0" dirty="0" err="1"/>
              <a:t>C</a:t>
            </a:r>
            <a:r>
              <a:rPr lang="en-US" baseline="0" dirty="0"/>
              <a:t>]</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C00000"/>
              </a:solidFill>
              <a:ln>
                <a:noFill/>
              </a:ln>
              <a:effectLst/>
            </c:spPr>
            <c:extLst>
              <c:ext xmlns:c16="http://schemas.microsoft.com/office/drawing/2014/chart" uri="{C3380CC4-5D6E-409C-BE32-E72D297353CC}">
                <c16:uniqueId val="{00000001-6DF9-4566-B659-89B956D4E78E}"/>
              </c:ext>
            </c:extLst>
          </c:dPt>
          <c:dPt>
            <c:idx val="1"/>
            <c:invertIfNegative val="0"/>
            <c:bubble3D val="0"/>
            <c:spPr>
              <a:solidFill>
                <a:srgbClr val="C00000"/>
              </a:solidFill>
              <a:ln>
                <a:noFill/>
              </a:ln>
              <a:effectLst/>
            </c:spPr>
            <c:extLst>
              <c:ext xmlns:c16="http://schemas.microsoft.com/office/drawing/2014/chart" uri="{C3380CC4-5D6E-409C-BE32-E72D297353CC}">
                <c16:uniqueId val="{00000002-6DF9-4566-B659-89B956D4E78E}"/>
              </c:ext>
            </c:extLst>
          </c:dPt>
          <c:cat>
            <c:strRef>
              <c:f>'Calc for K_glue'!$G$13:$G$16</c:f>
              <c:strCache>
                <c:ptCount val="4"/>
                <c:pt idx="0">
                  <c:v>G6.1</c:v>
                </c:pt>
                <c:pt idx="1">
                  <c:v>G6.2</c:v>
                </c:pt>
                <c:pt idx="2">
                  <c:v>B6.1</c:v>
                </c:pt>
                <c:pt idx="3">
                  <c:v>B6.2</c:v>
                </c:pt>
              </c:strCache>
            </c:strRef>
          </c:cat>
          <c:val>
            <c:numRef>
              <c:f>'Calc for K_glue'!$I$13:$I$16</c:f>
              <c:numCache>
                <c:formatCode>General</c:formatCode>
                <c:ptCount val="4"/>
                <c:pt idx="0">
                  <c:v>11.79</c:v>
                </c:pt>
                <c:pt idx="1">
                  <c:v>9.44</c:v>
                </c:pt>
                <c:pt idx="2">
                  <c:v>7.44</c:v>
                </c:pt>
                <c:pt idx="3">
                  <c:v>5.86</c:v>
                </c:pt>
              </c:numCache>
            </c:numRef>
          </c:val>
          <c:extLst>
            <c:ext xmlns:c16="http://schemas.microsoft.com/office/drawing/2014/chart" uri="{C3380CC4-5D6E-409C-BE32-E72D297353CC}">
              <c16:uniqueId val="{00000000-6DF9-4566-B659-89B956D4E78E}"/>
            </c:ext>
          </c:extLst>
        </c:ser>
        <c:dLbls>
          <c:showLegendKey val="0"/>
          <c:showVal val="0"/>
          <c:showCatName val="0"/>
          <c:showSerName val="0"/>
          <c:showPercent val="0"/>
          <c:showBubbleSize val="0"/>
        </c:dLbls>
        <c:gapWidth val="219"/>
        <c:overlap val="-27"/>
        <c:axId val="576570607"/>
        <c:axId val="367481103"/>
      </c:barChart>
      <c:catAx>
        <c:axId val="5765706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7481103"/>
        <c:crosses val="autoZero"/>
        <c:auto val="1"/>
        <c:lblAlgn val="ctr"/>
        <c:lblOffset val="100"/>
        <c:noMultiLvlLbl val="0"/>
      </c:catAx>
      <c:valAx>
        <c:axId val="3674811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65706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bodyPr rot="-60000000" vert="horz"/>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a:solidFill>
          <a:schemeClr val="tx1">
            <a:lumMod val="15000"/>
            <a:lumOff val="85000"/>
            <a:lumOff val="10000"/>
          </a:schemeClr>
        </a:solidFill>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bodyPr rot="-60000000" vert="horz"/>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rot="0" vert="horz"/>
  </cs:title>
  <cs:trendline>
    <cs:lnRef idx="0"/>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bodyPr rot="-60000000" vert="horz"/>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5F2B91-9684-45F0-825A-E205A5D59740}"/>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0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a:extLst>
              <a:ext uri="{FF2B5EF4-FFF2-40B4-BE49-F238E27FC236}">
                <a16:creationId xmlns:a16="http://schemas.microsoft.com/office/drawing/2014/main" id="{E867278E-EE4C-4B22-9061-64F7BD42D391}"/>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000"/>
            </a:lvl1pPr>
          </a:lstStyle>
          <a:p>
            <a:fld id="{1E9F06DA-1CE7-4A7B-A0ED-3FF7592494B7}" type="datetime1">
              <a:rPr lang="en-US" altLang="en-US"/>
              <a:pPr/>
              <a:t>6/25/2018</a:t>
            </a:fld>
            <a:endParaRPr lang="en-US" altLang="en-US"/>
          </a:p>
        </p:txBody>
      </p:sp>
      <p:sp>
        <p:nvSpPr>
          <p:cNvPr id="4" name="Footer Placeholder 3">
            <a:extLst>
              <a:ext uri="{FF2B5EF4-FFF2-40B4-BE49-F238E27FC236}">
                <a16:creationId xmlns:a16="http://schemas.microsoft.com/office/drawing/2014/main" id="{53B14C7C-8D0A-461F-BAC4-E41FEAA7346C}"/>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8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a:extLst>
              <a:ext uri="{FF2B5EF4-FFF2-40B4-BE49-F238E27FC236}">
                <a16:creationId xmlns:a16="http://schemas.microsoft.com/office/drawing/2014/main" id="{1555C6DE-E14E-436F-B3ED-B9AF1F4BEDB9}"/>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800"/>
            </a:lvl1pPr>
          </a:lstStyle>
          <a:p>
            <a:fld id="{880F1692-F786-44A0-B6E7-08A3FD1FCB55}"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55175E9-4A00-47A5-988B-1EC672B1783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075" name="Rectangle 3">
            <a:extLst>
              <a:ext uri="{FF2B5EF4-FFF2-40B4-BE49-F238E27FC236}">
                <a16:creationId xmlns:a16="http://schemas.microsoft.com/office/drawing/2014/main" id="{82823A6E-C24B-47E2-966C-2857C9FA9E50}"/>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12292" name="Rectangle 4">
            <a:extLst>
              <a:ext uri="{FF2B5EF4-FFF2-40B4-BE49-F238E27FC236}">
                <a16:creationId xmlns:a16="http://schemas.microsoft.com/office/drawing/2014/main" id="{2F53F880-B7E3-40D6-8927-943E150EF9D7}"/>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54BBC8D9-810A-445E-9F13-6B82FB149ADA}"/>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A7722CDF-B1EF-4D56-BAF8-2C01000E605D}"/>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079" name="Rectangle 7">
            <a:extLst>
              <a:ext uri="{FF2B5EF4-FFF2-40B4-BE49-F238E27FC236}">
                <a16:creationId xmlns:a16="http://schemas.microsoft.com/office/drawing/2014/main" id="{BE3EAE62-88F8-49B9-B549-90D58AF5D423}"/>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C189F2BD-DF0E-4A3F-AC93-B6181BA5BB94}"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11</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17697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12</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Smaller PPI has larger cell which also has larger surface area per unit volume</a:t>
            </a:r>
          </a:p>
        </p:txBody>
      </p:sp>
    </p:spTree>
    <p:extLst>
      <p:ext uri="{BB962C8B-B14F-4D97-AF65-F5344CB8AC3E}">
        <p14:creationId xmlns:p14="http://schemas.microsoft.com/office/powerpoint/2010/main" val="2804906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13</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9810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14</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3 and 4 are connected by a cross ligand </a:t>
            </a:r>
          </a:p>
        </p:txBody>
      </p:sp>
    </p:spTree>
    <p:extLst>
      <p:ext uri="{BB962C8B-B14F-4D97-AF65-F5344CB8AC3E}">
        <p14:creationId xmlns:p14="http://schemas.microsoft.com/office/powerpoint/2010/main" val="2597486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15</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Adjacent doesn’t matter but number of missing does matter</a:t>
            </a:r>
          </a:p>
        </p:txBody>
      </p:sp>
    </p:spTree>
    <p:extLst>
      <p:ext uri="{BB962C8B-B14F-4D97-AF65-F5344CB8AC3E}">
        <p14:creationId xmlns:p14="http://schemas.microsoft.com/office/powerpoint/2010/main" val="621297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16</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a:buFont typeface="Arial" panose="020B0604020202020204" pitchFamily="34" charset="0"/>
              <a:buChar char="•"/>
            </a:pPr>
            <a:r>
              <a:rPr lang="en-US" sz="1200" dirty="0">
                <a:latin typeface="Calibri" panose="020F0502020204030204" pitchFamily="34" charset="0"/>
                <a:cs typeface="Calibri" panose="020F0502020204030204" pitchFamily="34" charset="0"/>
              </a:rPr>
              <a:t>Adjacent cases have a higher drop in thermal conductivity.</a:t>
            </a:r>
          </a:p>
          <a:p>
            <a:pPr>
              <a:buFont typeface="Arial" panose="020B0604020202020204" pitchFamily="34" charset="0"/>
              <a:buChar char="•"/>
            </a:pPr>
            <a:r>
              <a:rPr lang="en-US" sz="1200" dirty="0">
                <a:latin typeface="Calibri" panose="020F0502020204030204" pitchFamily="34" charset="0"/>
                <a:cs typeface="Calibri" panose="020F0502020204030204" pitchFamily="34" charset="0"/>
              </a:rPr>
              <a:t>Glue has a higher impact when more ligands are removed. </a:t>
            </a:r>
          </a:p>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858030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17</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a:buFont typeface="Arial" panose="020B0604020202020204" pitchFamily="34" charset="0"/>
              <a:buChar char="•"/>
            </a:pPr>
            <a:r>
              <a:rPr lang="en-US" sz="1200" dirty="0">
                <a:latin typeface="Calibri" panose="020F0502020204030204" pitchFamily="34" charset="0"/>
                <a:cs typeface="Calibri" panose="020F0502020204030204" pitchFamily="34" charset="0"/>
              </a:rPr>
              <a:t>Adjacent cases have a higher drop in thermal conductivity.</a:t>
            </a:r>
          </a:p>
          <a:p>
            <a:pPr>
              <a:buFont typeface="Arial" panose="020B0604020202020204" pitchFamily="34" charset="0"/>
              <a:buChar char="•"/>
            </a:pPr>
            <a:r>
              <a:rPr lang="en-US" sz="1200" dirty="0">
                <a:latin typeface="Calibri" panose="020F0502020204030204" pitchFamily="34" charset="0"/>
                <a:cs typeface="Calibri" panose="020F0502020204030204" pitchFamily="34" charset="0"/>
              </a:rPr>
              <a:t>Glue has a higher impact when more ligands are removed. </a:t>
            </a:r>
          </a:p>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23131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18</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868725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19</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53042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20</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54146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3</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32574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21</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sz="1200" b="0" i="0" kern="1200" dirty="0">
                <a:solidFill>
                  <a:schemeClr val="tx1"/>
                </a:solidFill>
                <a:effectLst/>
                <a:latin typeface="Arial" charset="0"/>
                <a:ea typeface="ＭＳ Ｐゴシック" charset="-128"/>
                <a:cs typeface="ＭＳ Ｐゴシック" charset="-128"/>
              </a:rPr>
              <a:t>The reason for this is that both lead and foam (and I expect titanium) have low emissivity (don’t quote me, but around 75% for the foam).</a:t>
            </a:r>
          </a:p>
          <a:p>
            <a:r>
              <a:rPr lang="en-US" sz="1200" b="0" i="0" kern="1200" dirty="0">
                <a:solidFill>
                  <a:schemeClr val="tx1"/>
                </a:solidFill>
                <a:effectLst/>
                <a:latin typeface="Arial" charset="0"/>
                <a:ea typeface="ＭＳ Ｐゴシック" charset="-128"/>
                <a:cs typeface="ＭＳ Ｐゴシック" charset="-128"/>
              </a:rPr>
              <a:t> </a:t>
            </a:r>
          </a:p>
          <a:p>
            <a:r>
              <a:rPr lang="en-US" sz="1200" b="0" i="0" kern="1200" dirty="0">
                <a:solidFill>
                  <a:schemeClr val="tx1"/>
                </a:solidFill>
                <a:effectLst/>
                <a:latin typeface="Arial" charset="0"/>
                <a:ea typeface="ＭＳ Ｐゴシック" charset="-128"/>
                <a:cs typeface="ＭＳ Ｐゴシック" charset="-128"/>
              </a:rPr>
              <a:t>It follows that they have appreciable </a:t>
            </a:r>
            <a:r>
              <a:rPr lang="en-US" sz="1200" b="0" i="0" u="sng" kern="1200" dirty="0">
                <a:solidFill>
                  <a:schemeClr val="tx1"/>
                </a:solidFill>
                <a:effectLst/>
                <a:latin typeface="Arial" charset="0"/>
                <a:ea typeface="ＭＳ Ｐゴシック" charset="-128"/>
                <a:cs typeface="ＭＳ Ｐゴシック" charset="-128"/>
              </a:rPr>
              <a:t>reflectivity</a:t>
            </a:r>
            <a:r>
              <a:rPr lang="en-US" sz="1200" b="0" i="0" kern="1200" dirty="0">
                <a:solidFill>
                  <a:schemeClr val="tx1"/>
                </a:solidFill>
                <a:effectLst/>
                <a:latin typeface="Arial" charset="0"/>
                <a:ea typeface="ＭＳ Ｐゴシック" charset="-128"/>
                <a:cs typeface="ＭＳ Ｐゴシック" charset="-128"/>
              </a:rPr>
              <a:t>.  (emissivity+ transmissivity + reflectivity = 1).</a:t>
            </a:r>
          </a:p>
          <a:p>
            <a:r>
              <a:rPr lang="en-US" sz="1200" b="0" i="0" kern="1200" dirty="0">
                <a:solidFill>
                  <a:schemeClr val="tx1"/>
                </a:solidFill>
                <a:effectLst/>
                <a:latin typeface="Arial" charset="0"/>
                <a:ea typeface="ＭＳ Ｐゴシック" charset="-128"/>
                <a:cs typeface="ＭＳ Ｐゴシック" charset="-128"/>
              </a:rPr>
              <a:t>As a result of all this, it is difficult to get an accurate measurement of temperature from the infrared radiation emitted from the surface.</a:t>
            </a:r>
          </a:p>
        </p:txBody>
      </p:sp>
    </p:spTree>
    <p:extLst>
      <p:ext uri="{BB962C8B-B14F-4D97-AF65-F5344CB8AC3E}">
        <p14:creationId xmlns:p14="http://schemas.microsoft.com/office/powerpoint/2010/main" val="731173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22</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234626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23</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47560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24</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Show Ratio </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Maxwell no ligands loss, foam dominates</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Maxwell approximation is the upper bound</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1/3 of the equivalent K if using 200 micro</a:t>
            </a:r>
          </a:p>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805755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25</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Show Ratio </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Maxwell no ligands loss, foam dominates</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Maxwell approximation is the upper bound</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1/3 of the equivalent K if using 200 micro</a:t>
            </a:r>
          </a:p>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a:p>
            <a:pPr defTabSz="457200" eaLnBrk="1" hangingPunct="1">
              <a:spcBef>
                <a:spcPct val="0"/>
              </a:spcBef>
            </a:pPr>
            <a:r>
              <a:rPr lang="en-US" sz="1200" b="0" i="0" kern="1200" dirty="0">
                <a:solidFill>
                  <a:schemeClr val="tx1"/>
                </a:solidFill>
                <a:effectLst/>
                <a:latin typeface="Arial" charset="0"/>
                <a:ea typeface="ＭＳ Ｐゴシック" charset="-128"/>
                <a:cs typeface="ＭＳ Ｐゴシック" charset="-128"/>
              </a:rPr>
              <a:t>We could describe (‘</a:t>
            </a:r>
            <a:r>
              <a:rPr lang="en-US" sz="1200" b="0" i="0" kern="1200" dirty="0" err="1">
                <a:solidFill>
                  <a:schemeClr val="tx1"/>
                </a:solidFill>
                <a:effectLst/>
                <a:latin typeface="Arial" charset="0"/>
                <a:ea typeface="ＭＳ Ｐゴシック" charset="-128"/>
                <a:cs typeface="ＭＳ Ｐゴシック" charset="-128"/>
              </a:rPr>
              <a:t>characterise</a:t>
            </a:r>
            <a:r>
              <a:rPr lang="en-US" sz="1200" b="0" i="0" kern="1200" dirty="0">
                <a:solidFill>
                  <a:schemeClr val="tx1"/>
                </a:solidFill>
                <a:effectLst/>
                <a:latin typeface="Arial" charset="0"/>
                <a:ea typeface="ＭＳ Ｐゴシック" charset="-128"/>
                <a:cs typeface="ＭＳ Ｐゴシック" charset="-128"/>
              </a:rPr>
              <a:t>’ or ‘quantify’) the glue layer by its thickness [mm] and thermal conductivity of the glue [W/m-K]. But since the layer is thin, the effect of heat spreading </a:t>
            </a:r>
            <a:r>
              <a:rPr lang="en-US" sz="1200" b="0" i="1" kern="1200" dirty="0">
                <a:solidFill>
                  <a:schemeClr val="tx1"/>
                </a:solidFill>
                <a:effectLst/>
                <a:latin typeface="Arial" charset="0"/>
                <a:ea typeface="ＭＳ Ｐゴシック" charset="-128"/>
                <a:cs typeface="ＭＳ Ｐゴシック" charset="-128"/>
              </a:rPr>
              <a:t>laterally</a:t>
            </a:r>
            <a:r>
              <a:rPr lang="en-US" sz="1200" b="0" i="0" kern="1200" dirty="0">
                <a:solidFill>
                  <a:schemeClr val="tx1"/>
                </a:solidFill>
                <a:effectLst/>
                <a:latin typeface="Arial" charset="0"/>
                <a:ea typeface="ＭＳ Ｐゴシック" charset="-128"/>
                <a:cs typeface="ＭＳ Ｐゴシック" charset="-128"/>
              </a:rPr>
              <a:t> i.e. in the plane of the layer is negligible. So the natural way to quantify its effect is to say how much heat per unit area it conducts for a given T rise across the layer.</a:t>
            </a: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132659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26</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93336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27</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606711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28</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87730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29</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Surface area per unit volume for 130 PPI and 100 PPI cases …. Replace “the ratio”</a:t>
            </a:r>
          </a:p>
        </p:txBody>
      </p:sp>
    </p:spTree>
    <p:extLst>
      <p:ext uri="{BB962C8B-B14F-4D97-AF65-F5344CB8AC3E}">
        <p14:creationId xmlns:p14="http://schemas.microsoft.com/office/powerpoint/2010/main" val="1252694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4</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11392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5</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36967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6</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Size the ligand in the kelvin </a:t>
            </a:r>
          </a:p>
          <a:p>
            <a:pPr defTabSz="457200" eaLnBrk="1" hangingPunct="1">
              <a:spcBef>
                <a:spcPct val="0"/>
              </a:spcBef>
            </a:pPr>
            <a:r>
              <a:rPr lang="en-US" altLang="en-US" dirty="0">
                <a:latin typeface="Arial" panose="020B0604020202020204" pitchFamily="34" charset="0"/>
                <a:ea typeface="ＭＳ Ｐゴシック" panose="020B0600070205080204" pitchFamily="34" charset="-128"/>
              </a:rPr>
              <a:t>Tue the graphene thickness over the RVC until the density to be .22 g/cc</a:t>
            </a:r>
          </a:p>
        </p:txBody>
      </p:sp>
    </p:spTree>
    <p:extLst>
      <p:ext uri="{BB962C8B-B14F-4D97-AF65-F5344CB8AC3E}">
        <p14:creationId xmlns:p14="http://schemas.microsoft.com/office/powerpoint/2010/main" val="188160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7</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93650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8</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301471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9</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46864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0511EDC-0887-40B7-8B8F-A73B477E56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AFC750-FC22-4A40-A62D-765E8831F0CE}" type="slidenum">
              <a:rPr lang="en-US" altLang="en-US" sz="1200"/>
              <a:pPr/>
              <a:t>10</a:t>
            </a:fld>
            <a:endParaRPr lang="en-US" altLang="en-US" sz="1200"/>
          </a:p>
        </p:txBody>
      </p:sp>
      <p:sp>
        <p:nvSpPr>
          <p:cNvPr id="17411" name="Slide Image Placeholder 1">
            <a:extLst>
              <a:ext uri="{FF2B5EF4-FFF2-40B4-BE49-F238E27FC236}">
                <a16:creationId xmlns:a16="http://schemas.microsoft.com/office/drawing/2014/main" id="{12ECAA14-8156-4C55-919F-88287101FA71}"/>
              </a:ext>
            </a:extLst>
          </p:cNvPr>
          <p:cNvSpPr>
            <a:spLocks noGrp="1" noRot="1" noChangeAspect="1"/>
          </p:cNvSpPr>
          <p:nvPr>
            <p:ph type="sldImg"/>
          </p:nvPr>
        </p:nvSpPr>
        <p:spPr>
          <a:ln/>
        </p:spPr>
      </p:sp>
      <p:sp>
        <p:nvSpPr>
          <p:cNvPr id="17412" name="Notes Placeholder 2">
            <a:extLst>
              <a:ext uri="{FF2B5EF4-FFF2-40B4-BE49-F238E27FC236}">
                <a16:creationId xmlns:a16="http://schemas.microsoft.com/office/drawing/2014/main" id="{0E7F8550-986C-4E8A-92D7-E764851ABF27}"/>
              </a:ext>
            </a:extLst>
          </p:cNvPr>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19545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4" descr="XBD200302-00063-02.jpg">
            <a:extLst>
              <a:ext uri="{FF2B5EF4-FFF2-40B4-BE49-F238E27FC236}">
                <a16:creationId xmlns:a16="http://schemas.microsoft.com/office/drawing/2014/main" id="{D3E4AD36-49C1-40FA-9B4A-0495C1E7BA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066800"/>
            <a:ext cx="9144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50D68A91-7DC7-47FB-8C03-8180395FAE5B}"/>
              </a:ext>
            </a:extLst>
          </p:cNvPr>
          <p:cNvSpPr>
            <a:spLocks noChangeArrowheads="1"/>
          </p:cNvSpPr>
          <p:nvPr userDrawn="1"/>
        </p:nvSpPr>
        <p:spPr bwMode="auto">
          <a:xfrm>
            <a:off x="0" y="1066800"/>
            <a:ext cx="9144000" cy="5791200"/>
          </a:xfrm>
          <a:prstGeom prst="rect">
            <a:avLst/>
          </a:prstGeom>
          <a:solidFill>
            <a:srgbClr val="376092">
              <a:alpha val="90979"/>
            </a:srgbClr>
          </a:solidFill>
          <a:ln w="9525">
            <a:noFill/>
            <a:miter lim="800000"/>
            <a:headEnd/>
            <a:tailEnd/>
          </a:ln>
        </p:spPr>
        <p:txBody>
          <a:bodyPr wrap="none" anchor="ctr"/>
          <a:lstStyle/>
          <a:p>
            <a:pPr algn="ctr">
              <a:defRPr/>
            </a:pPr>
            <a:endParaRPr lang="en-US" sz="1800">
              <a:latin typeface="Arial" pitchFamily="-109" charset="0"/>
              <a:ea typeface="ＭＳ Ｐゴシック" pitchFamily="-109" charset="-128"/>
            </a:endParaRPr>
          </a:p>
        </p:txBody>
      </p:sp>
      <p:sp>
        <p:nvSpPr>
          <p:cNvPr id="6" name="Rectangle 1031">
            <a:extLst>
              <a:ext uri="{FF2B5EF4-FFF2-40B4-BE49-F238E27FC236}">
                <a16:creationId xmlns:a16="http://schemas.microsoft.com/office/drawing/2014/main" id="{9F41303D-3546-4EE6-A4A0-5D190992C860}"/>
              </a:ext>
            </a:extLst>
          </p:cNvPr>
          <p:cNvSpPr>
            <a:spLocks noChangeArrowheads="1"/>
          </p:cNvSpPr>
          <p:nvPr userDrawn="1"/>
        </p:nvSpPr>
        <p:spPr bwMode="auto">
          <a:xfrm>
            <a:off x="0" y="0"/>
            <a:ext cx="9144000" cy="1066800"/>
          </a:xfrm>
          <a:prstGeom prst="rect">
            <a:avLst/>
          </a:prstGeom>
          <a:solidFill>
            <a:srgbClr val="003366"/>
          </a:solidFill>
          <a:ln w="9525">
            <a:noFill/>
            <a:miter lim="800000"/>
            <a:headEnd/>
            <a:tailEnd/>
          </a:ln>
        </p:spPr>
        <p:txBody>
          <a:bodyPr wrap="none" anchor="ctr"/>
          <a:lstStyle/>
          <a:p>
            <a:pPr eaLnBrk="0" hangingPunct="0">
              <a:defRPr/>
            </a:pPr>
            <a:endParaRPr lang="en-US">
              <a:latin typeface="Arial" pitchFamily="-109" charset="0"/>
              <a:ea typeface="ＭＳ Ｐゴシック" pitchFamily="-109" charset="-128"/>
            </a:endParaRPr>
          </a:p>
        </p:txBody>
      </p:sp>
      <p:pic>
        <p:nvPicPr>
          <p:cNvPr id="7" name="Picture 7" descr="LBNL_Banner.psd">
            <a:extLst>
              <a:ext uri="{FF2B5EF4-FFF2-40B4-BE49-F238E27FC236}">
                <a16:creationId xmlns:a16="http://schemas.microsoft.com/office/drawing/2014/main" id="{57036159-4DF9-49D1-9E91-E440DF9023E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44450"/>
            <a:ext cx="91440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387928" y="2130425"/>
            <a:ext cx="7070271" cy="1470025"/>
          </a:xfrm>
        </p:spPr>
        <p:txBody>
          <a:bodyPr/>
          <a:lstStyle>
            <a:lvl1pPr>
              <a:defRPr>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371599" y="3886200"/>
            <a:ext cx="7082971" cy="1752600"/>
          </a:xfrm>
          <a:prstGeom prst="rect">
            <a:avLst/>
          </a:prstGeom>
        </p:spPr>
        <p:txBody>
          <a:bodyPr/>
          <a:lstStyle>
            <a:lvl1pPr marL="0" indent="0" algn="l">
              <a:buNone/>
              <a:defRPr sz="2400" b="1">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557202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82625" y="1573213"/>
            <a:ext cx="7781925" cy="4368800"/>
          </a:xfrm>
          <a:prstGeom prst="rect">
            <a:avLst/>
          </a:prstGeom>
        </p:spPr>
        <p:txBody>
          <a:bodyPr/>
          <a:lstStyle>
            <a:lvl1pPr>
              <a:spcBef>
                <a:spcPts val="1200"/>
              </a:spcBef>
              <a:defRPr/>
            </a:lvl1pPr>
            <a:lvl2pPr>
              <a:spcBef>
                <a:spcPts val="900"/>
              </a:spcBef>
              <a:buFont typeface="Arial"/>
              <a:buChar char="•"/>
              <a:defRPr/>
            </a:lvl2pPr>
            <a:lvl3pPr marL="458788" indent="-177800">
              <a:spcBef>
                <a:spcPts val="500"/>
              </a:spcBef>
              <a:defRPr/>
            </a:lvl3pPr>
            <a:lvl4pPr marL="687388" indent="-177800">
              <a:spcBef>
                <a:spcPts val="400"/>
              </a:spcBef>
              <a:buSzPct val="50000"/>
              <a:buFont typeface="Arial"/>
              <a:buChar char="•"/>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Footer Placeholder 4">
            <a:extLst>
              <a:ext uri="{FF2B5EF4-FFF2-40B4-BE49-F238E27FC236}">
                <a16:creationId xmlns:a16="http://schemas.microsoft.com/office/drawing/2014/main" id="{6E32572F-6661-43FF-9A72-E8CB40B653B6}"/>
              </a:ext>
            </a:extLst>
          </p:cNvPr>
          <p:cNvSpPr>
            <a:spLocks noGrp="1"/>
          </p:cNvSpPr>
          <p:nvPr>
            <p:ph type="ftr" sz="quarter" idx="10"/>
          </p:nvPr>
        </p:nvSpPr>
        <p:spPr/>
        <p:txBody>
          <a:bodyPr/>
          <a:lstStyle>
            <a:lvl1pPr>
              <a:defRPr/>
            </a:lvl1pPr>
          </a:lstStyle>
          <a:p>
            <a:r>
              <a:rPr lang="en-US" altLang="en-US" dirty="0"/>
              <a:t>June 26 2018</a:t>
            </a:r>
          </a:p>
        </p:txBody>
      </p:sp>
      <p:sp>
        <p:nvSpPr>
          <p:cNvPr id="5" name="Slide Number Placeholder 5">
            <a:extLst>
              <a:ext uri="{FF2B5EF4-FFF2-40B4-BE49-F238E27FC236}">
                <a16:creationId xmlns:a16="http://schemas.microsoft.com/office/drawing/2014/main" id="{BED96196-46BD-4A0B-AD71-0466EB9FE156}"/>
              </a:ext>
            </a:extLst>
          </p:cNvPr>
          <p:cNvSpPr>
            <a:spLocks noGrp="1"/>
          </p:cNvSpPr>
          <p:nvPr>
            <p:ph type="sldNum" sz="quarter" idx="11"/>
          </p:nvPr>
        </p:nvSpPr>
        <p:spPr/>
        <p:txBody>
          <a:bodyPr/>
          <a:lstStyle>
            <a:lvl1pPr>
              <a:defRPr/>
            </a:lvl1pPr>
          </a:lstStyle>
          <a:p>
            <a:fld id="{40F12008-49C6-45EB-899F-981C5DDA05C5}" type="slidenum">
              <a:rPr lang="en-US" altLang="en-US"/>
              <a:pPr/>
              <a:t>‹#›</a:t>
            </a:fld>
            <a:endParaRPr lang="en-US" altLang="en-US"/>
          </a:p>
        </p:txBody>
      </p:sp>
    </p:spTree>
    <p:extLst>
      <p:ext uri="{BB962C8B-B14F-4D97-AF65-F5344CB8AC3E}">
        <p14:creationId xmlns:p14="http://schemas.microsoft.com/office/powerpoint/2010/main" val="1598357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1" cap="none"/>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Tree>
    <p:extLst>
      <p:ext uri="{BB962C8B-B14F-4D97-AF65-F5344CB8AC3E}">
        <p14:creationId xmlns:p14="http://schemas.microsoft.com/office/powerpoint/2010/main" val="290009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Footer Placeholder 4">
            <a:extLst>
              <a:ext uri="{FF2B5EF4-FFF2-40B4-BE49-F238E27FC236}">
                <a16:creationId xmlns:a16="http://schemas.microsoft.com/office/drawing/2014/main" id="{C46E9175-7801-42DD-B053-49F74581AF96}"/>
              </a:ext>
            </a:extLst>
          </p:cNvPr>
          <p:cNvSpPr>
            <a:spLocks noGrp="1"/>
          </p:cNvSpPr>
          <p:nvPr>
            <p:ph type="ftr" sz="quarter" idx="10"/>
          </p:nvPr>
        </p:nvSpPr>
        <p:spPr>
          <a:xfrm>
            <a:off x="592138" y="6356350"/>
            <a:ext cx="2895600" cy="365125"/>
          </a:xfrm>
        </p:spPr>
        <p:txBody>
          <a:bodyPr/>
          <a:lstStyle>
            <a:lvl1pPr>
              <a:defRPr/>
            </a:lvl1pPr>
          </a:lstStyle>
          <a:p>
            <a:r>
              <a:rPr lang="en-US" altLang="en-US"/>
              <a:t>June 26 2018</a:t>
            </a:r>
          </a:p>
        </p:txBody>
      </p:sp>
      <p:sp>
        <p:nvSpPr>
          <p:cNvPr id="6" name="Slide Number Placeholder 5">
            <a:extLst>
              <a:ext uri="{FF2B5EF4-FFF2-40B4-BE49-F238E27FC236}">
                <a16:creationId xmlns:a16="http://schemas.microsoft.com/office/drawing/2014/main" id="{FC857EB0-E3DC-4628-884D-1128220F293B}"/>
              </a:ext>
            </a:extLst>
          </p:cNvPr>
          <p:cNvSpPr>
            <a:spLocks noGrp="1"/>
          </p:cNvSpPr>
          <p:nvPr>
            <p:ph type="sldNum" sz="quarter" idx="11"/>
          </p:nvPr>
        </p:nvSpPr>
        <p:spPr/>
        <p:txBody>
          <a:bodyPr/>
          <a:lstStyle>
            <a:lvl1pPr>
              <a:defRPr/>
            </a:lvl1pPr>
          </a:lstStyle>
          <a:p>
            <a:fld id="{A3CF88D0-B99F-4BA1-9C00-81484683843D}" type="slidenum">
              <a:rPr lang="en-US" altLang="en-US"/>
              <a:pPr/>
              <a:t>‹#›</a:t>
            </a:fld>
            <a:endParaRPr lang="en-US" altLang="en-US"/>
          </a:p>
        </p:txBody>
      </p:sp>
    </p:spTree>
    <p:extLst>
      <p:ext uri="{BB962C8B-B14F-4D97-AF65-F5344CB8AC3E}">
        <p14:creationId xmlns:p14="http://schemas.microsoft.com/office/powerpoint/2010/main" val="17700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Footer Placeholder 4">
            <a:extLst>
              <a:ext uri="{FF2B5EF4-FFF2-40B4-BE49-F238E27FC236}">
                <a16:creationId xmlns:a16="http://schemas.microsoft.com/office/drawing/2014/main" id="{EC579885-011B-4CE0-995E-F718083E8F93}"/>
              </a:ext>
            </a:extLst>
          </p:cNvPr>
          <p:cNvSpPr>
            <a:spLocks noGrp="1"/>
          </p:cNvSpPr>
          <p:nvPr>
            <p:ph type="ftr" sz="quarter" idx="10"/>
          </p:nvPr>
        </p:nvSpPr>
        <p:spPr/>
        <p:txBody>
          <a:bodyPr/>
          <a:lstStyle>
            <a:lvl1pPr>
              <a:defRPr/>
            </a:lvl1pPr>
          </a:lstStyle>
          <a:p>
            <a:r>
              <a:rPr lang="en-US" altLang="en-US"/>
              <a:t>June 26 2018</a:t>
            </a:r>
          </a:p>
        </p:txBody>
      </p:sp>
      <p:sp>
        <p:nvSpPr>
          <p:cNvPr id="8" name="Slide Number Placeholder 5">
            <a:extLst>
              <a:ext uri="{FF2B5EF4-FFF2-40B4-BE49-F238E27FC236}">
                <a16:creationId xmlns:a16="http://schemas.microsoft.com/office/drawing/2014/main" id="{12E0C24D-E0AE-4A03-9488-A7210AC25F4C}"/>
              </a:ext>
            </a:extLst>
          </p:cNvPr>
          <p:cNvSpPr>
            <a:spLocks noGrp="1"/>
          </p:cNvSpPr>
          <p:nvPr>
            <p:ph type="sldNum" sz="quarter" idx="11"/>
          </p:nvPr>
        </p:nvSpPr>
        <p:spPr/>
        <p:txBody>
          <a:bodyPr/>
          <a:lstStyle>
            <a:lvl1pPr>
              <a:defRPr/>
            </a:lvl1pPr>
          </a:lstStyle>
          <a:p>
            <a:fld id="{B9B19331-E9C0-4B05-8D1B-B37F953C21F5}" type="slidenum">
              <a:rPr lang="en-US" altLang="en-US"/>
              <a:pPr/>
              <a:t>‹#›</a:t>
            </a:fld>
            <a:endParaRPr lang="en-US" altLang="en-US"/>
          </a:p>
        </p:txBody>
      </p:sp>
    </p:spTree>
    <p:extLst>
      <p:ext uri="{BB962C8B-B14F-4D97-AF65-F5344CB8AC3E}">
        <p14:creationId xmlns:p14="http://schemas.microsoft.com/office/powerpoint/2010/main" val="2691329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4">
            <a:extLst>
              <a:ext uri="{FF2B5EF4-FFF2-40B4-BE49-F238E27FC236}">
                <a16:creationId xmlns:a16="http://schemas.microsoft.com/office/drawing/2014/main" id="{D4338CD6-6A02-4A83-856E-777A498FC805}"/>
              </a:ext>
            </a:extLst>
          </p:cNvPr>
          <p:cNvSpPr>
            <a:spLocks noGrp="1"/>
          </p:cNvSpPr>
          <p:nvPr>
            <p:ph type="ftr" sz="quarter" idx="10"/>
          </p:nvPr>
        </p:nvSpPr>
        <p:spPr/>
        <p:txBody>
          <a:bodyPr/>
          <a:lstStyle>
            <a:lvl1pPr>
              <a:defRPr/>
            </a:lvl1pPr>
          </a:lstStyle>
          <a:p>
            <a:r>
              <a:rPr lang="en-US" altLang="en-US"/>
              <a:t>June 26 2018</a:t>
            </a:r>
          </a:p>
        </p:txBody>
      </p:sp>
      <p:sp>
        <p:nvSpPr>
          <p:cNvPr id="4" name="Slide Number Placeholder 5">
            <a:extLst>
              <a:ext uri="{FF2B5EF4-FFF2-40B4-BE49-F238E27FC236}">
                <a16:creationId xmlns:a16="http://schemas.microsoft.com/office/drawing/2014/main" id="{B7F45260-9CBF-4133-92DB-EC99F6F56913}"/>
              </a:ext>
            </a:extLst>
          </p:cNvPr>
          <p:cNvSpPr>
            <a:spLocks noGrp="1"/>
          </p:cNvSpPr>
          <p:nvPr>
            <p:ph type="sldNum" sz="quarter" idx="11"/>
          </p:nvPr>
        </p:nvSpPr>
        <p:spPr/>
        <p:txBody>
          <a:bodyPr/>
          <a:lstStyle>
            <a:lvl1pPr>
              <a:defRPr/>
            </a:lvl1pPr>
          </a:lstStyle>
          <a:p>
            <a:fld id="{0FEDB89D-61DD-40B5-A1CF-01280C0263CC}" type="slidenum">
              <a:rPr lang="en-US" altLang="en-US"/>
              <a:pPr/>
              <a:t>‹#›</a:t>
            </a:fld>
            <a:endParaRPr lang="en-US" altLang="en-US"/>
          </a:p>
        </p:txBody>
      </p:sp>
    </p:spTree>
    <p:extLst>
      <p:ext uri="{BB962C8B-B14F-4D97-AF65-F5344CB8AC3E}">
        <p14:creationId xmlns:p14="http://schemas.microsoft.com/office/powerpoint/2010/main" val="132970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2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a:extLst>
              <a:ext uri="{FF2B5EF4-FFF2-40B4-BE49-F238E27FC236}">
                <a16:creationId xmlns:a16="http://schemas.microsoft.com/office/drawing/2014/main" id="{E904F550-CD7F-4868-87D3-517B88EBA2AF}"/>
              </a:ext>
            </a:extLst>
          </p:cNvPr>
          <p:cNvSpPr>
            <a:spLocks noGrp="1"/>
          </p:cNvSpPr>
          <p:nvPr>
            <p:ph type="ftr" sz="quarter" idx="10"/>
          </p:nvPr>
        </p:nvSpPr>
        <p:spPr/>
        <p:txBody>
          <a:bodyPr/>
          <a:lstStyle>
            <a:lvl1pPr>
              <a:defRPr/>
            </a:lvl1pPr>
          </a:lstStyle>
          <a:p>
            <a:r>
              <a:rPr lang="en-US" altLang="en-US"/>
              <a:t>June 26 2018</a:t>
            </a:r>
          </a:p>
        </p:txBody>
      </p:sp>
      <p:sp>
        <p:nvSpPr>
          <p:cNvPr id="6" name="Slide Number Placeholder 5">
            <a:extLst>
              <a:ext uri="{FF2B5EF4-FFF2-40B4-BE49-F238E27FC236}">
                <a16:creationId xmlns:a16="http://schemas.microsoft.com/office/drawing/2014/main" id="{7A4E83FA-DC98-4A18-BFE1-20D9E3DB0B9A}"/>
              </a:ext>
            </a:extLst>
          </p:cNvPr>
          <p:cNvSpPr>
            <a:spLocks noGrp="1"/>
          </p:cNvSpPr>
          <p:nvPr>
            <p:ph type="sldNum" sz="quarter" idx="11"/>
          </p:nvPr>
        </p:nvSpPr>
        <p:spPr/>
        <p:txBody>
          <a:bodyPr/>
          <a:lstStyle>
            <a:lvl1pPr>
              <a:defRPr/>
            </a:lvl1pPr>
          </a:lstStyle>
          <a:p>
            <a:fld id="{03058442-2502-4396-BDCC-C23C577C5BF1}" type="slidenum">
              <a:rPr lang="en-US" altLang="en-US"/>
              <a:pPr/>
              <a:t>‹#›</a:t>
            </a:fld>
            <a:endParaRPr lang="en-US" altLang="en-US"/>
          </a:p>
        </p:txBody>
      </p:sp>
    </p:spTree>
    <p:extLst>
      <p:ext uri="{BB962C8B-B14F-4D97-AF65-F5344CB8AC3E}">
        <p14:creationId xmlns:p14="http://schemas.microsoft.com/office/powerpoint/2010/main" val="2697221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a:extLst>
              <a:ext uri="{FF2B5EF4-FFF2-40B4-BE49-F238E27FC236}">
                <a16:creationId xmlns:a16="http://schemas.microsoft.com/office/drawing/2014/main" id="{4A9F5CF1-BB0F-462F-AAF1-34C103CB12D6}"/>
              </a:ext>
            </a:extLst>
          </p:cNvPr>
          <p:cNvSpPr>
            <a:spLocks noGrp="1"/>
          </p:cNvSpPr>
          <p:nvPr>
            <p:ph type="ftr" sz="quarter" idx="10"/>
          </p:nvPr>
        </p:nvSpPr>
        <p:spPr/>
        <p:txBody>
          <a:bodyPr/>
          <a:lstStyle>
            <a:lvl1pPr>
              <a:defRPr/>
            </a:lvl1pPr>
          </a:lstStyle>
          <a:p>
            <a:r>
              <a:rPr lang="en-US" altLang="en-US"/>
              <a:t>June 26 2018</a:t>
            </a:r>
          </a:p>
        </p:txBody>
      </p:sp>
      <p:sp>
        <p:nvSpPr>
          <p:cNvPr id="6" name="Slide Number Placeholder 5">
            <a:extLst>
              <a:ext uri="{FF2B5EF4-FFF2-40B4-BE49-F238E27FC236}">
                <a16:creationId xmlns:a16="http://schemas.microsoft.com/office/drawing/2014/main" id="{A3722B92-A563-4646-BAE0-23B8BB3396FC}"/>
              </a:ext>
            </a:extLst>
          </p:cNvPr>
          <p:cNvSpPr>
            <a:spLocks noGrp="1"/>
          </p:cNvSpPr>
          <p:nvPr>
            <p:ph type="sldNum" sz="quarter" idx="11"/>
          </p:nvPr>
        </p:nvSpPr>
        <p:spPr/>
        <p:txBody>
          <a:bodyPr/>
          <a:lstStyle>
            <a:lvl1pPr>
              <a:defRPr/>
            </a:lvl1pPr>
          </a:lstStyle>
          <a:p>
            <a:fld id="{C5365CBA-47F3-4B65-B0D5-8BE90999F755}" type="slidenum">
              <a:rPr lang="en-US" altLang="en-US"/>
              <a:pPr/>
              <a:t>‹#›</a:t>
            </a:fld>
            <a:endParaRPr lang="en-US" altLang="en-US"/>
          </a:p>
        </p:txBody>
      </p:sp>
    </p:spTree>
    <p:extLst>
      <p:ext uri="{BB962C8B-B14F-4D97-AF65-F5344CB8AC3E}">
        <p14:creationId xmlns:p14="http://schemas.microsoft.com/office/powerpoint/2010/main" val="1595620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CAA1A1BC-4246-454E-93CB-1DC6B12CE2FF}"/>
              </a:ext>
            </a:extLst>
          </p:cNvPr>
          <p:cNvSpPr>
            <a:spLocks noGrp="1"/>
          </p:cNvSpPr>
          <p:nvPr>
            <p:ph type="title"/>
          </p:nvPr>
        </p:nvSpPr>
        <p:spPr bwMode="auto">
          <a:xfrm>
            <a:off x="682625" y="260350"/>
            <a:ext cx="7781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cxnSp>
        <p:nvCxnSpPr>
          <p:cNvPr id="22" name="Straight Connector 21">
            <a:extLst>
              <a:ext uri="{FF2B5EF4-FFF2-40B4-BE49-F238E27FC236}">
                <a16:creationId xmlns:a16="http://schemas.microsoft.com/office/drawing/2014/main" id="{C0C7B0B7-4883-4588-895E-BD8F43EB426A}"/>
              </a:ext>
            </a:extLst>
          </p:cNvPr>
          <p:cNvCxnSpPr/>
          <p:nvPr/>
        </p:nvCxnSpPr>
        <p:spPr>
          <a:xfrm>
            <a:off x="0" y="6043613"/>
            <a:ext cx="9144000" cy="1587"/>
          </a:xfrm>
          <a:prstGeom prst="line">
            <a:avLst/>
          </a:prstGeom>
          <a:ln w="6350" cap="flat" cmpd="sng" algn="ctr">
            <a:solidFill>
              <a:schemeClr val="tx2">
                <a:lumMod val="7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28" name="Picture 7" descr="LBNL_small_logo.psd">
            <a:extLst>
              <a:ext uri="{FF2B5EF4-FFF2-40B4-BE49-F238E27FC236}">
                <a16:creationId xmlns:a16="http://schemas.microsoft.com/office/drawing/2014/main" id="{E1B04CD7-8314-405E-956A-F660CB03899F}"/>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347075" y="6242050"/>
            <a:ext cx="5683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a16="http://schemas.microsoft.com/office/drawing/2014/main" id="{A35D9577-14D5-47AD-9D57-F06B051A1BA4}"/>
              </a:ext>
            </a:extLst>
          </p:cNvPr>
          <p:cNvSpPr>
            <a:spLocks noGrp="1"/>
          </p:cNvSpPr>
          <p:nvPr>
            <p:ph type="ftr" sz="quarter" idx="3"/>
          </p:nvPr>
        </p:nvSpPr>
        <p:spPr>
          <a:xfrm>
            <a:off x="592138" y="6356350"/>
            <a:ext cx="2895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600">
                <a:solidFill>
                  <a:srgbClr val="898989"/>
                </a:solidFill>
              </a:defRPr>
            </a:lvl1pPr>
          </a:lstStyle>
          <a:p>
            <a:r>
              <a:rPr lang="en-US" altLang="en-US"/>
              <a:t>June 26 2018</a:t>
            </a:r>
          </a:p>
        </p:txBody>
      </p:sp>
      <p:sp>
        <p:nvSpPr>
          <p:cNvPr id="6" name="Slide Number Placeholder 5">
            <a:extLst>
              <a:ext uri="{FF2B5EF4-FFF2-40B4-BE49-F238E27FC236}">
                <a16:creationId xmlns:a16="http://schemas.microsoft.com/office/drawing/2014/main" id="{68509C08-E6BA-4AE1-8D7C-964661F66984}"/>
              </a:ext>
            </a:extLst>
          </p:cNvPr>
          <p:cNvSpPr>
            <a:spLocks noGrp="1"/>
          </p:cNvSpPr>
          <p:nvPr>
            <p:ph type="sldNum" sz="quarter" idx="4"/>
          </p:nvPr>
        </p:nvSpPr>
        <p:spPr>
          <a:xfrm>
            <a:off x="3505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ctr" eaLnBrk="0" hangingPunct="0">
              <a:defRPr sz="600">
                <a:solidFill>
                  <a:srgbClr val="898989"/>
                </a:solidFill>
              </a:defRPr>
            </a:lvl1pPr>
          </a:lstStyle>
          <a:p>
            <a:fld id="{7640C620-FAE7-4EEA-B81D-C59FD9754E5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05" r:id="rId1"/>
    <p:sldLayoutId id="2147483699" r:id="rId2"/>
    <p:sldLayoutId id="2147483706" r:id="rId3"/>
    <p:sldLayoutId id="2147483700" r:id="rId4"/>
    <p:sldLayoutId id="2147483701" r:id="rId5"/>
    <p:sldLayoutId id="2147483702" r:id="rId6"/>
    <p:sldLayoutId id="2147483707" r:id="rId7"/>
    <p:sldLayoutId id="2147483703" r:id="rId8"/>
    <p:sldLayoutId id="2147483704" r:id="rId9"/>
  </p:sldLayoutIdLst>
  <p:hf hdr="0"/>
  <p:txStyles>
    <p:titleStyle>
      <a:lvl1pPr algn="l" rtl="0" eaLnBrk="1" fontAlgn="base" hangingPunct="1">
        <a:spcBef>
          <a:spcPct val="0"/>
        </a:spcBef>
        <a:spcAft>
          <a:spcPct val="0"/>
        </a:spcAft>
        <a:defRPr sz="3200" b="1">
          <a:solidFill>
            <a:srgbClr val="003366"/>
          </a:solidFill>
          <a:latin typeface="+mj-lt"/>
          <a:ea typeface="+mj-ea"/>
          <a:cs typeface="+mj-cs"/>
        </a:defRPr>
      </a:lvl1pPr>
      <a:lvl2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9pPr>
    </p:titleStyle>
    <p:bodyStyle>
      <a:lvl1pPr marL="342900" indent="-342900" algn="l" rtl="0" eaLnBrk="1" fontAlgn="base" hangingPunct="1">
        <a:spcBef>
          <a:spcPts val="900"/>
        </a:spcBef>
        <a:spcAft>
          <a:spcPct val="0"/>
        </a:spcAft>
        <a:defRPr sz="24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4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4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5.png"/><Relationship Id="rId4" Type="http://schemas.openxmlformats.org/officeDocument/2006/relationships/image" Target="../media/image4.tif"/></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tif"/></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tif"/></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6.png"/><Relationship Id="rId7" Type="http://schemas.openxmlformats.org/officeDocument/2006/relationships/image" Target="../media/image4.ti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7.wdp"/><Relationship Id="rId5" Type="http://schemas.openxmlformats.org/officeDocument/2006/relationships/image" Target="../media/image27.png"/><Relationship Id="rId4" Type="http://schemas.microsoft.com/office/2007/relationships/hdphoto" Target="../media/hdphoto6.wdp"/></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tif"/></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tif"/></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7" Type="http://schemas.openxmlformats.org/officeDocument/2006/relationships/image" Target="../media/image4.ti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0.png"/><Relationship Id="rId9"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4.tif"/><Relationship Id="rId7" Type="http://schemas.microsoft.com/office/2007/relationships/hdphoto" Target="../media/hdphoto8.wdp"/><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chart" Target="../charts/chart7.xml"/><Relationship Id="rId4" Type="http://schemas.openxmlformats.org/officeDocument/2006/relationships/image" Target="../media/image5.png"/><Relationship Id="rId9" Type="http://schemas.microsoft.com/office/2007/relationships/hdphoto" Target="../media/hdphoto9.wdp"/></Relationships>
</file>

<file path=ppt/slides/_rels/slide19.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microsoft.com/office/2007/relationships/hdphoto" Target="../media/hdphoto12.wdp"/><Relationship Id="rId13" Type="http://schemas.openxmlformats.org/officeDocument/2006/relationships/image" Target="../media/image40.jpeg"/><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39.jpeg"/><Relationship Id="rId2" Type="http://schemas.openxmlformats.org/officeDocument/2006/relationships/notesSlide" Target="../notesSlides/notesSlide19.xml"/><Relationship Id="rId16" Type="http://schemas.openxmlformats.org/officeDocument/2006/relationships/image" Target="../media/image5.png"/><Relationship Id="rId1" Type="http://schemas.openxmlformats.org/officeDocument/2006/relationships/slideLayout" Target="../slideLayouts/slideLayout2.xml"/><Relationship Id="rId6" Type="http://schemas.microsoft.com/office/2007/relationships/hdphoto" Target="../media/hdphoto11.wdp"/><Relationship Id="rId11" Type="http://schemas.openxmlformats.org/officeDocument/2006/relationships/image" Target="../media/image38.jpeg"/><Relationship Id="rId5" Type="http://schemas.openxmlformats.org/officeDocument/2006/relationships/image" Target="../media/image35.png"/><Relationship Id="rId15" Type="http://schemas.openxmlformats.org/officeDocument/2006/relationships/image" Target="../media/image4.tif"/><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37.png"/><Relationship Id="rId1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4.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5.png"/><Relationship Id="rId4" Type="http://schemas.openxmlformats.org/officeDocument/2006/relationships/image" Target="../media/image4.tif"/></Relationships>
</file>

<file path=ppt/slides/_rels/slide24.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tif"/><Relationship Id="rId7" Type="http://schemas.openxmlformats.org/officeDocument/2006/relationships/image" Target="../media/image50.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9.JPG"/><Relationship Id="rId5" Type="http://schemas.openxmlformats.org/officeDocument/2006/relationships/image" Target="../media/image48.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250.png"/><Relationship Id="rId7"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tif"/><Relationship Id="rId5" Type="http://schemas.openxmlformats.org/officeDocument/2006/relationships/chart" Target="../charts/chart11.xml"/><Relationship Id="rId4" Type="http://schemas.openxmlformats.org/officeDocument/2006/relationships/chart" Target="../charts/chart10.xml"/><Relationship Id="rId9" Type="http://schemas.microsoft.com/office/2007/relationships/hdphoto" Target="../media/hdphoto14.wdp"/></Relationships>
</file>

<file path=ppt/slides/_rels/slide3.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4.tif"/><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11" Type="http://schemas.microsoft.com/office/2007/relationships/hdphoto" Target="../media/hdphoto1.wdp"/><Relationship Id="rId5" Type="http://schemas.openxmlformats.org/officeDocument/2006/relationships/image" Target="../media/image90.png"/><Relationship Id="rId10" Type="http://schemas.openxmlformats.org/officeDocument/2006/relationships/image" Target="../media/image10.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9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tif"/><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5.png"/><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tif"/><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2.mp4"/><Relationship Id="rId7" Type="http://schemas.openxmlformats.org/officeDocument/2006/relationships/image" Target="../media/image4.tif"/><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7.xml"/><Relationship Id="rId11" Type="http://schemas.openxmlformats.org/officeDocument/2006/relationships/image" Target="../media/image22.png"/><Relationship Id="rId5" Type="http://schemas.openxmlformats.org/officeDocument/2006/relationships/slideLayout" Target="../slideLayouts/slideLayout4.xml"/><Relationship Id="rId10" Type="http://schemas.openxmlformats.org/officeDocument/2006/relationships/image" Target="../media/image21.png"/><Relationship Id="rId4" Type="http://schemas.openxmlformats.org/officeDocument/2006/relationships/video" Target="../media/media2.mp4"/><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4.tif"/><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4.png"/><Relationship Id="rId4" Type="http://schemas.microsoft.com/office/2007/relationships/hdphoto" Target="../media/hdphoto4.wdp"/><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15BA08C1-7844-4AAD-910B-DC488D3D434B}"/>
              </a:ext>
            </a:extLst>
          </p:cNvPr>
          <p:cNvSpPr>
            <a:spLocks noGrp="1"/>
          </p:cNvSpPr>
          <p:nvPr>
            <p:ph type="ctrTitle"/>
          </p:nvPr>
        </p:nvSpPr>
        <p:spPr>
          <a:xfrm>
            <a:off x="1387475" y="2130425"/>
            <a:ext cx="6592743" cy="1470025"/>
          </a:xfrm>
        </p:spPr>
        <p:txBody>
          <a:bodyPr/>
          <a:lstStyle/>
          <a:p>
            <a:r>
              <a:rPr lang="fr-CH" dirty="0" err="1"/>
              <a:t>Heat</a:t>
            </a:r>
            <a:r>
              <a:rPr lang="fr-CH" dirty="0"/>
              <a:t> Transfer Interface to </a:t>
            </a:r>
            <a:r>
              <a:rPr lang="fr-CH" dirty="0" err="1"/>
              <a:t>Graphitic</a:t>
            </a:r>
            <a:r>
              <a:rPr lang="fr-CH" dirty="0"/>
              <a:t> </a:t>
            </a:r>
            <a:r>
              <a:rPr lang="fr-CH" dirty="0" err="1"/>
              <a:t>Foam</a:t>
            </a:r>
            <a:endParaRPr lang="en-US" altLang="en-US" dirty="0"/>
          </a:p>
        </p:txBody>
      </p:sp>
      <p:sp>
        <p:nvSpPr>
          <p:cNvPr id="15363" name="Subtitle 2">
            <a:extLst>
              <a:ext uri="{FF2B5EF4-FFF2-40B4-BE49-F238E27FC236}">
                <a16:creationId xmlns:a16="http://schemas.microsoft.com/office/drawing/2014/main" id="{47ABF37F-9FF4-4700-B37C-BAAB7A0928B9}"/>
              </a:ext>
            </a:extLst>
          </p:cNvPr>
          <p:cNvSpPr>
            <a:spLocks noGrp="1"/>
          </p:cNvSpPr>
          <p:nvPr>
            <p:ph type="subTitle" idx="1"/>
          </p:nvPr>
        </p:nvSpPr>
        <p:spPr bwMode="auto">
          <a:xfrm>
            <a:off x="1387475" y="3481578"/>
            <a:ext cx="7083425" cy="175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a:t>Fang-Ming Lin, Eric </a:t>
            </a:r>
            <a:r>
              <a:rPr lang="en-US" altLang="en-US" dirty="0" err="1"/>
              <a:t>Anderssen</a:t>
            </a:r>
            <a:endParaRPr lang="en-US" altLang="en-US" dirty="0"/>
          </a:p>
          <a:p>
            <a:r>
              <a:rPr lang="en-US" altLang="en-US" sz="1800" b="0" dirty="0"/>
              <a:t>Lawrence Berkeley National Laboratory</a:t>
            </a:r>
          </a:p>
          <a:p>
            <a:r>
              <a:rPr lang="en-US" altLang="en-US" dirty="0"/>
              <a:t>Graham Beck</a:t>
            </a:r>
          </a:p>
          <a:p>
            <a:r>
              <a:rPr lang="en-US" altLang="en-US" sz="1800" b="0" dirty="0"/>
              <a:t>Queen Mary University</a:t>
            </a:r>
            <a:r>
              <a:rPr lang="zh-TW" altLang="en-US" sz="1800" b="0" dirty="0"/>
              <a:t> </a:t>
            </a:r>
            <a:r>
              <a:rPr lang="en-US" altLang="zh-TW" sz="1800" b="0" dirty="0"/>
              <a:t>of</a:t>
            </a:r>
            <a:r>
              <a:rPr lang="en-US" altLang="en-US" sz="1800" b="0" dirty="0"/>
              <a:t> London</a:t>
            </a:r>
          </a:p>
          <a:p>
            <a:endParaRPr lang="en-US" altLang="en-US" dirty="0"/>
          </a:p>
          <a:p>
            <a:r>
              <a:rPr lang="en-US" altLang="en-US" sz="2000" dirty="0"/>
              <a:t>June 26</a:t>
            </a:r>
            <a:r>
              <a:rPr lang="en-US" altLang="en-US" sz="2000" baseline="30000" dirty="0"/>
              <a:t>th</a:t>
            </a:r>
            <a:r>
              <a:rPr lang="en-US" altLang="en-US" sz="2000" dirty="0"/>
              <a:t>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Varying the Filler</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10</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aphicFrame>
        <p:nvGraphicFramePr>
          <p:cNvPr id="12" name="Chart 11">
            <a:extLst>
              <a:ext uri="{FF2B5EF4-FFF2-40B4-BE49-F238E27FC236}">
                <a16:creationId xmlns:a16="http://schemas.microsoft.com/office/drawing/2014/main" id="{56B7BABD-038D-4D06-9A85-AD98D11F71C1}"/>
              </a:ext>
            </a:extLst>
          </p:cNvPr>
          <p:cNvGraphicFramePr>
            <a:graphicFrameLocks/>
          </p:cNvGraphicFramePr>
          <p:nvPr>
            <p:extLst>
              <p:ext uri="{D42A27DB-BD31-4B8C-83A1-F6EECF244321}">
                <p14:modId xmlns:p14="http://schemas.microsoft.com/office/powerpoint/2010/main" val="3285467124"/>
              </p:ext>
            </p:extLst>
          </p:nvPr>
        </p:nvGraphicFramePr>
        <p:xfrm>
          <a:off x="6212004" y="549797"/>
          <a:ext cx="2931996" cy="2718212"/>
        </p:xfrm>
        <a:graphic>
          <a:graphicData uri="http://schemas.openxmlformats.org/drawingml/2006/chart">
            <c:chart xmlns:c="http://schemas.openxmlformats.org/drawingml/2006/chart" xmlns:r="http://schemas.openxmlformats.org/officeDocument/2006/relationships" r:id="rId3"/>
          </a:graphicData>
        </a:graphic>
      </p:graphicFrame>
      <p:sp>
        <p:nvSpPr>
          <p:cNvPr id="13" name="Content Placeholder 9">
            <a:extLst>
              <a:ext uri="{FF2B5EF4-FFF2-40B4-BE49-F238E27FC236}">
                <a16:creationId xmlns:a16="http://schemas.microsoft.com/office/drawing/2014/main" id="{7337E601-1D44-4D3D-BB53-C247CDBF755E}"/>
              </a:ext>
            </a:extLst>
          </p:cNvPr>
          <p:cNvSpPr>
            <a:spLocks noGrp="1"/>
          </p:cNvSpPr>
          <p:nvPr>
            <p:ph idx="1"/>
          </p:nvPr>
        </p:nvSpPr>
        <p:spPr bwMode="auto">
          <a:xfrm>
            <a:off x="6212004" y="3429000"/>
            <a:ext cx="3030540"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The desired thickness of the glue increases as the thermal conductivity of the filler increases.</a:t>
            </a:r>
          </a:p>
          <a:p>
            <a:pPr marL="285750" indent="-285750">
              <a:buFont typeface="Arial" panose="020B0604020202020204" pitchFamily="34" charset="0"/>
              <a:buChar char="•"/>
            </a:pPr>
            <a:r>
              <a:rPr lang="en-US" altLang="en-US" sz="1600" dirty="0"/>
              <a:t>Curve can be fitted with a logarithmic function </a:t>
            </a:r>
            <a:r>
              <a:rPr lang="en-US" altLang="en-US" sz="1600" dirty="0">
                <a:sym typeface="Wingdings" panose="05000000000000000000" pitchFamily="2" charset="2"/>
              </a:rPr>
              <a:t> can be used to predict the thickness as the type of filler is changed.</a:t>
            </a:r>
            <a:endParaRPr lang="en-US" altLang="en-US" sz="1600" dirty="0"/>
          </a:p>
        </p:txBody>
      </p:sp>
      <p:pic>
        <p:nvPicPr>
          <p:cNvPr id="10" name="Picture 9">
            <a:extLst>
              <a:ext uri="{FF2B5EF4-FFF2-40B4-BE49-F238E27FC236}">
                <a16:creationId xmlns:a16="http://schemas.microsoft.com/office/drawing/2014/main" id="{A13E4DF7-2140-45B4-9D0F-639AA88243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4" name="Picture 7" descr="Image result for berkeley lab logo">
            <a:extLst>
              <a:ext uri="{FF2B5EF4-FFF2-40B4-BE49-F238E27FC236}">
                <a16:creationId xmlns:a16="http://schemas.microsoft.com/office/drawing/2014/main" id="{F2E37B10-286F-4725-99EA-6A0247A386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Chart 14">
            <a:extLst>
              <a:ext uri="{FF2B5EF4-FFF2-40B4-BE49-F238E27FC236}">
                <a16:creationId xmlns:a16="http://schemas.microsoft.com/office/drawing/2014/main" id="{3C6A98AE-8A25-46E1-9239-1668322685F1}"/>
              </a:ext>
            </a:extLst>
          </p:cNvPr>
          <p:cNvGraphicFramePr>
            <a:graphicFrameLocks/>
          </p:cNvGraphicFramePr>
          <p:nvPr>
            <p:extLst>
              <p:ext uri="{D42A27DB-BD31-4B8C-83A1-F6EECF244321}">
                <p14:modId xmlns:p14="http://schemas.microsoft.com/office/powerpoint/2010/main" val="1889994739"/>
              </p:ext>
            </p:extLst>
          </p:nvPr>
        </p:nvGraphicFramePr>
        <p:xfrm>
          <a:off x="160491" y="1143000"/>
          <a:ext cx="5943600" cy="4572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625279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8188906" cy="1143000"/>
          </a:xfrm>
        </p:spPr>
        <p:txBody>
          <a:bodyPr/>
          <a:lstStyle/>
          <a:p>
            <a:r>
              <a:rPr lang="en-US" altLang="en-US" dirty="0"/>
              <a:t>Varying the Density (the thickness of the graphene coating) of the Graphitic Foam</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838314" y="1659359"/>
            <a:ext cx="2095374"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altLang="en-US" sz="1600" dirty="0"/>
              <a:t>Changing density of the carbon foam while keeping the cell size constant, essentially changing the thickness of the graphene layers. </a:t>
            </a:r>
          </a:p>
          <a:p>
            <a:pPr>
              <a:buFont typeface="Arial" panose="020B0604020202020204" pitchFamily="34" charset="0"/>
              <a:buChar char="•"/>
            </a:pPr>
            <a:r>
              <a:rPr lang="en-US" altLang="en-US" sz="1600" dirty="0"/>
              <a:t>The required thickness of the glue to reach the saturation does not vary significantly.</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11</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aphicFrame>
        <p:nvGraphicFramePr>
          <p:cNvPr id="9" name="Chart 8">
            <a:extLst>
              <a:ext uri="{FF2B5EF4-FFF2-40B4-BE49-F238E27FC236}">
                <a16:creationId xmlns:a16="http://schemas.microsoft.com/office/drawing/2014/main" id="{759B7D7F-7DE7-48F8-AD70-6583C5D40A02}"/>
              </a:ext>
            </a:extLst>
          </p:cNvPr>
          <p:cNvGraphicFramePr>
            <a:graphicFrameLocks/>
          </p:cNvGraphicFramePr>
          <p:nvPr>
            <p:extLst>
              <p:ext uri="{D42A27DB-BD31-4B8C-83A1-F6EECF244321}">
                <p14:modId xmlns:p14="http://schemas.microsoft.com/office/powerpoint/2010/main" val="1708253447"/>
              </p:ext>
            </p:extLst>
          </p:nvPr>
        </p:nvGraphicFramePr>
        <p:xfrm>
          <a:off x="319548" y="1475235"/>
          <a:ext cx="6510621" cy="4572000"/>
        </p:xfrm>
        <a:graphic>
          <a:graphicData uri="http://schemas.openxmlformats.org/drawingml/2006/chart">
            <c:chart xmlns:c="http://schemas.openxmlformats.org/drawingml/2006/chart" xmlns:r="http://schemas.openxmlformats.org/officeDocument/2006/relationships" r:id="rId3"/>
          </a:graphicData>
        </a:graphic>
      </p:graphicFrame>
      <p:pic>
        <p:nvPicPr>
          <p:cNvPr id="10" name="Picture 9">
            <a:extLst>
              <a:ext uri="{FF2B5EF4-FFF2-40B4-BE49-F238E27FC236}">
                <a16:creationId xmlns:a16="http://schemas.microsoft.com/office/drawing/2014/main" id="{ED089840-E5E1-4CE8-9F03-964928C30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1" name="Picture 7" descr="Image result for berkeley lab logo">
            <a:extLst>
              <a:ext uri="{FF2B5EF4-FFF2-40B4-BE49-F238E27FC236}">
                <a16:creationId xmlns:a16="http://schemas.microsoft.com/office/drawing/2014/main" id="{938C4F3D-7C0A-431D-82B4-2A48ECE831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104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Varying the Size of the Graphitic Foam</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567948" y="1874200"/>
            <a:ext cx="2392073" cy="140977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100 PPI has larger cell (pore) size, the required thickness of the glue layer to reach the saturation point decreases as the cell size increases.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12</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aphicFrame>
        <p:nvGraphicFramePr>
          <p:cNvPr id="8" name="Chart 7">
            <a:extLst>
              <a:ext uri="{FF2B5EF4-FFF2-40B4-BE49-F238E27FC236}">
                <a16:creationId xmlns:a16="http://schemas.microsoft.com/office/drawing/2014/main" id="{02774382-3C72-4C3B-8B1C-06084F631723}"/>
              </a:ext>
            </a:extLst>
          </p:cNvPr>
          <p:cNvGraphicFramePr>
            <a:graphicFrameLocks/>
          </p:cNvGraphicFramePr>
          <p:nvPr>
            <p:extLst>
              <p:ext uri="{D42A27DB-BD31-4B8C-83A1-F6EECF244321}">
                <p14:modId xmlns:p14="http://schemas.microsoft.com/office/powerpoint/2010/main" val="3106026326"/>
              </p:ext>
            </p:extLst>
          </p:nvPr>
        </p:nvGraphicFramePr>
        <p:xfrm>
          <a:off x="319549" y="1475235"/>
          <a:ext cx="6400800" cy="45720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a:extLst>
              <a:ext uri="{FF2B5EF4-FFF2-40B4-BE49-F238E27FC236}">
                <a16:creationId xmlns:a16="http://schemas.microsoft.com/office/drawing/2014/main" id="{B2BCE711-E4CE-4403-A692-A358BE27E2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0" name="Picture 7" descr="Image result for berkeley lab logo">
            <a:extLst>
              <a:ext uri="{FF2B5EF4-FFF2-40B4-BE49-F238E27FC236}">
                <a16:creationId xmlns:a16="http://schemas.microsoft.com/office/drawing/2014/main" id="{CF9644AB-72FD-453D-9D20-D817BAD476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883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Ligands at the Interface in microscale</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761282" y="1397987"/>
            <a:ext cx="6383797" cy="16384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sz="1600" dirty="0">
                <a:latin typeface="+mj-lt"/>
                <a:cs typeface="Calibri" panose="020F0502020204030204" pitchFamily="34" charset="0"/>
              </a:rPr>
              <a:t>When ligands break, a stochastic distribution of distances are created between ligand ends to the tube, with some touch.</a:t>
            </a:r>
          </a:p>
          <a:p>
            <a:pPr>
              <a:buFont typeface="Arial" panose="020B0604020202020204" pitchFamily="34" charset="0"/>
              <a:buChar char="•"/>
            </a:pPr>
            <a:r>
              <a:rPr lang="en-US" sz="1600" dirty="0">
                <a:latin typeface="+mj-lt"/>
                <a:cs typeface="Calibri" panose="020F0502020204030204" pitchFamily="34" charset="0"/>
              </a:rPr>
              <a:t>Try to understand how the amount of contact area and the distance affect the thermal behavior.</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13</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16" name="Content Placeholder 3">
            <a:extLst>
              <a:ext uri="{FF2B5EF4-FFF2-40B4-BE49-F238E27FC236}">
                <a16:creationId xmlns:a16="http://schemas.microsoft.com/office/drawing/2014/main" id="{DBA6BA28-4CB5-4BD5-BA6E-2697CB93482C}"/>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saturation sat="0"/>
                    </a14:imgEffect>
                  </a14:imgLayer>
                </a14:imgProps>
              </a:ext>
              <a:ext uri="{28A0092B-C50C-407E-A947-70E740481C1C}">
                <a14:useLocalDpi xmlns:a14="http://schemas.microsoft.com/office/drawing/2010/main" val="0"/>
              </a:ext>
            </a:extLst>
          </a:blip>
          <a:srcRect/>
          <a:stretch/>
        </p:blipFill>
        <p:spPr>
          <a:xfrm>
            <a:off x="761282" y="3622155"/>
            <a:ext cx="4002663" cy="2085039"/>
          </a:xfrm>
          <a:prstGeom prst="rect">
            <a:avLst/>
          </a:prstGeom>
        </p:spPr>
      </p:pic>
      <p:pic>
        <p:nvPicPr>
          <p:cNvPr id="17" name="Content Placeholder 11">
            <a:extLst>
              <a:ext uri="{FF2B5EF4-FFF2-40B4-BE49-F238E27FC236}">
                <a16:creationId xmlns:a16="http://schemas.microsoft.com/office/drawing/2014/main" id="{F694563B-E010-48E1-B25B-999608FE2575}"/>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Effect>
                      <a14:saturation sat="0"/>
                    </a14:imgEffect>
                  </a14:imgLayer>
                </a14:imgProps>
              </a:ext>
              <a:ext uri="{28A0092B-C50C-407E-A947-70E740481C1C}">
                <a14:useLocalDpi xmlns:a14="http://schemas.microsoft.com/office/drawing/2010/main" val="0"/>
              </a:ext>
            </a:extLst>
          </a:blip>
          <a:srcRect/>
          <a:stretch/>
        </p:blipFill>
        <p:spPr>
          <a:xfrm>
            <a:off x="4725247" y="3650537"/>
            <a:ext cx="3519349" cy="2056657"/>
          </a:xfrm>
          <a:prstGeom prst="rect">
            <a:avLst/>
          </a:prstGeom>
        </p:spPr>
      </p:pic>
      <p:cxnSp>
        <p:nvCxnSpPr>
          <p:cNvPr id="18" name="Straight Arrow Connector 17">
            <a:extLst>
              <a:ext uri="{FF2B5EF4-FFF2-40B4-BE49-F238E27FC236}">
                <a16:creationId xmlns:a16="http://schemas.microsoft.com/office/drawing/2014/main" id="{7FD87007-EE24-41AB-ACB9-71BD5E5CF9BA}"/>
              </a:ext>
            </a:extLst>
          </p:cNvPr>
          <p:cNvCxnSpPr>
            <a:cxnSpLocks/>
          </p:cNvCxnSpPr>
          <p:nvPr/>
        </p:nvCxnSpPr>
        <p:spPr>
          <a:xfrm>
            <a:off x="1671672" y="3622155"/>
            <a:ext cx="0" cy="519878"/>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7F9A290-FA59-46F4-BAB1-044F407F4BF0}"/>
              </a:ext>
            </a:extLst>
          </p:cNvPr>
          <p:cNvCxnSpPr>
            <a:cxnSpLocks/>
          </p:cNvCxnSpPr>
          <p:nvPr/>
        </p:nvCxnSpPr>
        <p:spPr>
          <a:xfrm>
            <a:off x="2994779" y="3622155"/>
            <a:ext cx="0" cy="297976"/>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2E53791-9FC1-4126-BF79-2B5EB48D68EF}"/>
              </a:ext>
            </a:extLst>
          </p:cNvPr>
          <p:cNvCxnSpPr>
            <a:cxnSpLocks/>
          </p:cNvCxnSpPr>
          <p:nvPr/>
        </p:nvCxnSpPr>
        <p:spPr>
          <a:xfrm>
            <a:off x="5705082" y="3622155"/>
            <a:ext cx="0" cy="379347"/>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A6C022E-7DF4-4DFE-A4CA-07257316277D}"/>
              </a:ext>
            </a:extLst>
          </p:cNvPr>
          <p:cNvCxnSpPr>
            <a:cxnSpLocks/>
          </p:cNvCxnSpPr>
          <p:nvPr/>
        </p:nvCxnSpPr>
        <p:spPr>
          <a:xfrm>
            <a:off x="6687599" y="3650537"/>
            <a:ext cx="0" cy="375097"/>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19E07A4-EA93-4B72-B78A-E3064EB8F765}"/>
              </a:ext>
            </a:extLst>
          </p:cNvPr>
          <p:cNvCxnSpPr>
            <a:cxnSpLocks/>
          </p:cNvCxnSpPr>
          <p:nvPr/>
        </p:nvCxnSpPr>
        <p:spPr>
          <a:xfrm>
            <a:off x="7671271" y="3650537"/>
            <a:ext cx="0" cy="350965"/>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04832C4B-90D5-46A7-B1A6-09E84E81D8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25" name="Picture 7" descr="Image result for berkeley lab logo">
            <a:extLst>
              <a:ext uri="{FF2B5EF4-FFF2-40B4-BE49-F238E27FC236}">
                <a16:creationId xmlns:a16="http://schemas.microsoft.com/office/drawing/2014/main" id="{F8821600-52E8-456D-BBE8-F690B098261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84B3EAD-B82C-48D1-BA9B-601F2A3BB089}"/>
              </a:ext>
            </a:extLst>
          </p:cNvPr>
          <p:cNvSpPr/>
          <p:nvPr/>
        </p:nvSpPr>
        <p:spPr bwMode="auto">
          <a:xfrm>
            <a:off x="761282" y="3180347"/>
            <a:ext cx="7552907" cy="470190"/>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a:solidFill>
                  <a:schemeClr val="bg1"/>
                </a:solidFill>
              </a:rPr>
              <a:t>Titanium Tube</a:t>
            </a:r>
          </a:p>
        </p:txBody>
      </p:sp>
    </p:spTree>
    <p:extLst>
      <p:ext uri="{BB962C8B-B14F-4D97-AF65-F5344CB8AC3E}">
        <p14:creationId xmlns:p14="http://schemas.microsoft.com/office/powerpoint/2010/main" val="3582341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1D7DD972-FC8E-4C74-9B46-0C4C6DF4B93B}"/>
              </a:ext>
            </a:extLst>
          </p:cNvPr>
          <p:cNvGrpSpPr/>
          <p:nvPr/>
        </p:nvGrpSpPr>
        <p:grpSpPr>
          <a:xfrm>
            <a:off x="4534737" y="3470008"/>
            <a:ext cx="4280026" cy="2331720"/>
            <a:chOff x="2233340" y="391824"/>
            <a:chExt cx="7041690" cy="3827042"/>
          </a:xfrm>
        </p:grpSpPr>
        <p:pic>
          <p:nvPicPr>
            <p:cNvPr id="27" name="Picture 26">
              <a:extLst>
                <a:ext uri="{FF2B5EF4-FFF2-40B4-BE49-F238E27FC236}">
                  <a16:creationId xmlns:a16="http://schemas.microsoft.com/office/drawing/2014/main" id="{E213DF11-B7F0-45B1-9FF5-406A914A4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9935" y="391824"/>
              <a:ext cx="3955056" cy="3561340"/>
            </a:xfrm>
            <a:prstGeom prst="rect">
              <a:avLst/>
            </a:prstGeom>
          </p:spPr>
        </p:pic>
        <p:sp>
          <p:nvSpPr>
            <p:cNvPr id="28" name="Oval 27">
              <a:extLst>
                <a:ext uri="{FF2B5EF4-FFF2-40B4-BE49-F238E27FC236}">
                  <a16:creationId xmlns:a16="http://schemas.microsoft.com/office/drawing/2014/main" id="{F8C35737-88D0-4DEB-BA69-B3620163895F}"/>
                </a:ext>
              </a:extLst>
            </p:cNvPr>
            <p:cNvSpPr/>
            <p:nvPr/>
          </p:nvSpPr>
          <p:spPr>
            <a:xfrm>
              <a:off x="3559558" y="3225209"/>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2E81CA9F-7618-4050-B1EB-F75C2D52F136}"/>
                </a:ext>
              </a:extLst>
            </p:cNvPr>
            <p:cNvSpPr/>
            <p:nvPr/>
          </p:nvSpPr>
          <p:spPr>
            <a:xfrm>
              <a:off x="3584370" y="2853072"/>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9F78612-BACE-4C83-AD25-E6DFBF4E3B99}"/>
                </a:ext>
              </a:extLst>
            </p:cNvPr>
            <p:cNvSpPr/>
            <p:nvPr/>
          </p:nvSpPr>
          <p:spPr>
            <a:xfrm>
              <a:off x="4442055" y="2583716"/>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1285BCC3-A8FD-4B1F-9DA3-C4EAB8B4868F}"/>
                </a:ext>
              </a:extLst>
            </p:cNvPr>
            <p:cNvSpPr/>
            <p:nvPr/>
          </p:nvSpPr>
          <p:spPr>
            <a:xfrm>
              <a:off x="5484049" y="2434860"/>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F495CCC-1358-4832-8D64-55FF4162FE01}"/>
                </a:ext>
              </a:extLst>
            </p:cNvPr>
            <p:cNvSpPr/>
            <p:nvPr/>
          </p:nvSpPr>
          <p:spPr>
            <a:xfrm>
              <a:off x="5023302" y="3384697"/>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56F5755B-5C0B-4A41-AA6C-C23DBE3AED26}"/>
                </a:ext>
              </a:extLst>
            </p:cNvPr>
            <p:cNvSpPr/>
            <p:nvPr/>
          </p:nvSpPr>
          <p:spPr>
            <a:xfrm>
              <a:off x="5746321" y="3136607"/>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A233C95D-64F7-496D-BF14-38D2F928BDD9}"/>
                </a:ext>
              </a:extLst>
            </p:cNvPr>
            <p:cNvCxnSpPr>
              <a:cxnSpLocks/>
            </p:cNvCxnSpPr>
            <p:nvPr/>
          </p:nvCxnSpPr>
          <p:spPr>
            <a:xfrm flipH="1">
              <a:off x="3239388" y="3271544"/>
              <a:ext cx="450733" cy="584529"/>
            </a:xfrm>
            <a:prstGeom prst="straightConnector1">
              <a:avLst/>
            </a:prstGeom>
            <a:solidFill>
              <a:srgbClr val="C00000"/>
            </a:solidFill>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35" name="Straight Arrow Connector 34">
              <a:extLst>
                <a:ext uri="{FF2B5EF4-FFF2-40B4-BE49-F238E27FC236}">
                  <a16:creationId xmlns:a16="http://schemas.microsoft.com/office/drawing/2014/main" id="{6165B8C9-E78B-44E3-BEC8-B37D515BDDD2}"/>
                </a:ext>
              </a:extLst>
            </p:cNvPr>
            <p:cNvCxnSpPr>
              <a:cxnSpLocks/>
            </p:cNvCxnSpPr>
            <p:nvPr/>
          </p:nvCxnSpPr>
          <p:spPr>
            <a:xfrm flipH="1">
              <a:off x="2876786" y="2882188"/>
              <a:ext cx="808691" cy="5881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6" name="Oval 35">
              <a:extLst>
                <a:ext uri="{FF2B5EF4-FFF2-40B4-BE49-F238E27FC236}">
                  <a16:creationId xmlns:a16="http://schemas.microsoft.com/office/drawing/2014/main" id="{1A222DB6-A740-412D-832C-EDAD74A861BC}"/>
                </a:ext>
              </a:extLst>
            </p:cNvPr>
            <p:cNvSpPr/>
            <p:nvPr/>
          </p:nvSpPr>
          <p:spPr>
            <a:xfrm>
              <a:off x="2890962" y="3841066"/>
              <a:ext cx="406400" cy="377800"/>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5</a:t>
              </a:r>
            </a:p>
          </p:txBody>
        </p:sp>
        <p:sp>
          <p:nvSpPr>
            <p:cNvPr id="37" name="Oval 36">
              <a:extLst>
                <a:ext uri="{FF2B5EF4-FFF2-40B4-BE49-F238E27FC236}">
                  <a16:creationId xmlns:a16="http://schemas.microsoft.com/office/drawing/2014/main" id="{881D44FB-E075-436D-8E42-84D3D05F1C89}"/>
                </a:ext>
              </a:extLst>
            </p:cNvPr>
            <p:cNvSpPr/>
            <p:nvPr/>
          </p:nvSpPr>
          <p:spPr>
            <a:xfrm>
              <a:off x="2465742" y="3345939"/>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6</a:t>
              </a:r>
            </a:p>
          </p:txBody>
        </p:sp>
        <p:sp>
          <p:nvSpPr>
            <p:cNvPr id="38" name="Oval 37">
              <a:extLst>
                <a:ext uri="{FF2B5EF4-FFF2-40B4-BE49-F238E27FC236}">
                  <a16:creationId xmlns:a16="http://schemas.microsoft.com/office/drawing/2014/main" id="{BA534316-86EF-428D-97AA-4DADB09EEA44}"/>
                </a:ext>
              </a:extLst>
            </p:cNvPr>
            <p:cNvSpPr/>
            <p:nvPr/>
          </p:nvSpPr>
          <p:spPr>
            <a:xfrm>
              <a:off x="2233340" y="2377111"/>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1</a:t>
              </a:r>
            </a:p>
          </p:txBody>
        </p:sp>
        <p:cxnSp>
          <p:nvCxnSpPr>
            <p:cNvPr id="39" name="Straight Arrow Connector 38">
              <a:extLst>
                <a:ext uri="{FF2B5EF4-FFF2-40B4-BE49-F238E27FC236}">
                  <a16:creationId xmlns:a16="http://schemas.microsoft.com/office/drawing/2014/main" id="{4C1C8CB5-C0FD-46DE-A43A-8F813A1446F9}"/>
                </a:ext>
              </a:extLst>
            </p:cNvPr>
            <p:cNvCxnSpPr>
              <a:cxnSpLocks/>
              <a:stCxn id="30" idx="2"/>
            </p:cNvCxnSpPr>
            <p:nvPr/>
          </p:nvCxnSpPr>
          <p:spPr>
            <a:xfrm flipH="1" flipV="1">
              <a:off x="2675641" y="2573578"/>
              <a:ext cx="1766414" cy="957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0" name="Straight Arrow Connector 39">
              <a:extLst>
                <a:ext uri="{FF2B5EF4-FFF2-40B4-BE49-F238E27FC236}">
                  <a16:creationId xmlns:a16="http://schemas.microsoft.com/office/drawing/2014/main" id="{BB7608D2-B924-429E-922E-C7F4565C492C}"/>
                </a:ext>
              </a:extLst>
            </p:cNvPr>
            <p:cNvCxnSpPr>
              <a:cxnSpLocks/>
              <a:stCxn id="31" idx="6"/>
              <a:endCxn id="27" idx="3"/>
            </p:cNvCxnSpPr>
            <p:nvPr/>
          </p:nvCxnSpPr>
          <p:spPr>
            <a:xfrm flipV="1">
              <a:off x="5649538" y="2172494"/>
              <a:ext cx="925453" cy="3479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1" name="Oval 40">
              <a:extLst>
                <a:ext uri="{FF2B5EF4-FFF2-40B4-BE49-F238E27FC236}">
                  <a16:creationId xmlns:a16="http://schemas.microsoft.com/office/drawing/2014/main" id="{0C8E3F8D-8521-4DA8-924A-CCBB0062DB6F}"/>
                </a:ext>
              </a:extLst>
            </p:cNvPr>
            <p:cNvSpPr/>
            <p:nvPr/>
          </p:nvSpPr>
          <p:spPr>
            <a:xfrm>
              <a:off x="6615904" y="1923659"/>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2</a:t>
              </a:r>
            </a:p>
          </p:txBody>
        </p:sp>
        <p:sp>
          <p:nvSpPr>
            <p:cNvPr id="42" name="Oval 41">
              <a:extLst>
                <a:ext uri="{FF2B5EF4-FFF2-40B4-BE49-F238E27FC236}">
                  <a16:creationId xmlns:a16="http://schemas.microsoft.com/office/drawing/2014/main" id="{C198D7EE-373C-4791-A16B-B56A995FD792}"/>
                </a:ext>
              </a:extLst>
            </p:cNvPr>
            <p:cNvSpPr/>
            <p:nvPr/>
          </p:nvSpPr>
          <p:spPr>
            <a:xfrm>
              <a:off x="6485586" y="3033304"/>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3</a:t>
              </a:r>
            </a:p>
          </p:txBody>
        </p:sp>
        <p:sp>
          <p:nvSpPr>
            <p:cNvPr id="43" name="Oval 42">
              <a:extLst>
                <a:ext uri="{FF2B5EF4-FFF2-40B4-BE49-F238E27FC236}">
                  <a16:creationId xmlns:a16="http://schemas.microsoft.com/office/drawing/2014/main" id="{5ADDFFD0-20A6-458F-B7D1-236A97F8E546}"/>
                </a:ext>
              </a:extLst>
            </p:cNvPr>
            <p:cNvSpPr/>
            <p:nvPr/>
          </p:nvSpPr>
          <p:spPr>
            <a:xfrm>
              <a:off x="5566793" y="3694538"/>
              <a:ext cx="406400" cy="377800"/>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4</a:t>
              </a:r>
            </a:p>
          </p:txBody>
        </p:sp>
        <p:cxnSp>
          <p:nvCxnSpPr>
            <p:cNvPr id="44" name="Straight Arrow Connector 43">
              <a:extLst>
                <a:ext uri="{FF2B5EF4-FFF2-40B4-BE49-F238E27FC236}">
                  <a16:creationId xmlns:a16="http://schemas.microsoft.com/office/drawing/2014/main" id="{1D7F5802-12CE-4398-99B2-C139558F655A}"/>
                </a:ext>
              </a:extLst>
            </p:cNvPr>
            <p:cNvCxnSpPr>
              <a:cxnSpLocks/>
              <a:stCxn id="33" idx="3"/>
            </p:cNvCxnSpPr>
            <p:nvPr/>
          </p:nvCxnSpPr>
          <p:spPr>
            <a:xfrm flipV="1">
              <a:off x="5770556" y="3252303"/>
              <a:ext cx="675460" cy="3042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a:extLst>
                <a:ext uri="{FF2B5EF4-FFF2-40B4-BE49-F238E27FC236}">
                  <a16:creationId xmlns:a16="http://schemas.microsoft.com/office/drawing/2014/main" id="{B049AD19-585D-413B-BB65-6B9351062B86}"/>
                </a:ext>
              </a:extLst>
            </p:cNvPr>
            <p:cNvCxnSpPr>
              <a:cxnSpLocks/>
            </p:cNvCxnSpPr>
            <p:nvPr/>
          </p:nvCxnSpPr>
          <p:spPr>
            <a:xfrm>
              <a:off x="5114532" y="3470294"/>
              <a:ext cx="369517" cy="309841"/>
            </a:xfrm>
            <a:prstGeom prst="straightConnector1">
              <a:avLst/>
            </a:prstGeom>
            <a:solidFill>
              <a:srgbClr val="C00000"/>
            </a:solidFill>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46" name="Straight Connector 45">
              <a:extLst>
                <a:ext uri="{FF2B5EF4-FFF2-40B4-BE49-F238E27FC236}">
                  <a16:creationId xmlns:a16="http://schemas.microsoft.com/office/drawing/2014/main" id="{624B5F89-656C-4E27-A392-37BA6F1C46B4}"/>
                </a:ext>
              </a:extLst>
            </p:cNvPr>
            <p:cNvCxnSpPr>
              <a:cxnSpLocks/>
            </p:cNvCxnSpPr>
            <p:nvPr/>
          </p:nvCxnSpPr>
          <p:spPr>
            <a:xfrm>
              <a:off x="2955636" y="2573578"/>
              <a:ext cx="193964" cy="450689"/>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47" name="Straight Connector 46">
              <a:extLst>
                <a:ext uri="{FF2B5EF4-FFF2-40B4-BE49-F238E27FC236}">
                  <a16:creationId xmlns:a16="http://schemas.microsoft.com/office/drawing/2014/main" id="{A157BE8B-829A-4886-B016-9D3773D2607A}"/>
                </a:ext>
              </a:extLst>
            </p:cNvPr>
            <p:cNvCxnSpPr>
              <a:cxnSpLocks/>
            </p:cNvCxnSpPr>
            <p:nvPr/>
          </p:nvCxnSpPr>
          <p:spPr>
            <a:xfrm>
              <a:off x="3138026" y="3024267"/>
              <a:ext cx="2174754" cy="112340"/>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48" name="Straight Connector 47">
              <a:extLst>
                <a:ext uri="{FF2B5EF4-FFF2-40B4-BE49-F238E27FC236}">
                  <a16:creationId xmlns:a16="http://schemas.microsoft.com/office/drawing/2014/main" id="{D137A83E-654E-4AB0-8A69-0DA5D2BFD7EA}"/>
                </a:ext>
              </a:extLst>
            </p:cNvPr>
            <p:cNvCxnSpPr>
              <a:cxnSpLocks/>
            </p:cNvCxnSpPr>
            <p:nvPr/>
          </p:nvCxnSpPr>
          <p:spPr>
            <a:xfrm flipV="1">
              <a:off x="5312780" y="2826760"/>
              <a:ext cx="887927" cy="309847"/>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49" name="Straight Connector 48">
              <a:extLst>
                <a:ext uri="{FF2B5EF4-FFF2-40B4-BE49-F238E27FC236}">
                  <a16:creationId xmlns:a16="http://schemas.microsoft.com/office/drawing/2014/main" id="{C7B32994-9A74-4006-B440-2512A0C576D6}"/>
                </a:ext>
              </a:extLst>
            </p:cNvPr>
            <p:cNvCxnSpPr>
              <a:cxnSpLocks/>
            </p:cNvCxnSpPr>
            <p:nvPr/>
          </p:nvCxnSpPr>
          <p:spPr>
            <a:xfrm>
              <a:off x="3094322" y="1452147"/>
              <a:ext cx="453319" cy="822278"/>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50" name="Straight Connector 49">
              <a:extLst>
                <a:ext uri="{FF2B5EF4-FFF2-40B4-BE49-F238E27FC236}">
                  <a16:creationId xmlns:a16="http://schemas.microsoft.com/office/drawing/2014/main" id="{A5904554-F50A-4FD7-A3E5-F329249E16E6}"/>
                </a:ext>
              </a:extLst>
            </p:cNvPr>
            <p:cNvCxnSpPr>
              <a:cxnSpLocks/>
            </p:cNvCxnSpPr>
            <p:nvPr/>
          </p:nvCxnSpPr>
          <p:spPr>
            <a:xfrm>
              <a:off x="3547641" y="2291357"/>
              <a:ext cx="1059903" cy="74439"/>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51" name="Straight Connector 50">
              <a:extLst>
                <a:ext uri="{FF2B5EF4-FFF2-40B4-BE49-F238E27FC236}">
                  <a16:creationId xmlns:a16="http://schemas.microsoft.com/office/drawing/2014/main" id="{E0EA2CB5-BB36-41BB-8753-AD6B8B64D131}"/>
                </a:ext>
              </a:extLst>
            </p:cNvPr>
            <p:cNvCxnSpPr>
              <a:cxnSpLocks/>
            </p:cNvCxnSpPr>
            <p:nvPr/>
          </p:nvCxnSpPr>
          <p:spPr>
            <a:xfrm flipV="1">
              <a:off x="4607544" y="1689904"/>
              <a:ext cx="1741170" cy="659359"/>
            </a:xfrm>
            <a:prstGeom prst="line">
              <a:avLst/>
            </a:prstGeom>
            <a:ln w="38100">
              <a:solidFill>
                <a:srgbClr val="C00000"/>
              </a:solidFill>
              <a:prstDash val="sysDash"/>
            </a:ln>
          </p:spPr>
          <p:style>
            <a:lnRef idx="3">
              <a:schemeClr val="accent2"/>
            </a:lnRef>
            <a:fillRef idx="0">
              <a:schemeClr val="accent2"/>
            </a:fillRef>
            <a:effectRef idx="2">
              <a:schemeClr val="accent2"/>
            </a:effectRef>
            <a:fontRef idx="minor">
              <a:schemeClr val="tx1"/>
            </a:fontRef>
          </p:style>
        </p:cxnSp>
        <p:cxnSp>
          <p:nvCxnSpPr>
            <p:cNvPr id="52" name="Straight Arrow Connector 51">
              <a:extLst>
                <a:ext uri="{FF2B5EF4-FFF2-40B4-BE49-F238E27FC236}">
                  <a16:creationId xmlns:a16="http://schemas.microsoft.com/office/drawing/2014/main" id="{713D7158-34E1-4042-822B-27ABB967195C}"/>
                </a:ext>
              </a:extLst>
            </p:cNvPr>
            <p:cNvCxnSpPr>
              <a:cxnSpLocks/>
            </p:cNvCxnSpPr>
            <p:nvPr/>
          </p:nvCxnSpPr>
          <p:spPr>
            <a:xfrm>
              <a:off x="7315201" y="3136607"/>
              <a:ext cx="0" cy="641921"/>
            </a:xfrm>
            <a:prstGeom prst="straightConnector1">
              <a:avLst/>
            </a:prstGeom>
            <a:ln w="28575">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AB48B9D5-35B2-404F-84E8-675DBB015496}"/>
                </a:ext>
              </a:extLst>
            </p:cNvPr>
            <p:cNvCxnSpPr>
              <a:cxnSpLocks/>
            </p:cNvCxnSpPr>
            <p:nvPr/>
          </p:nvCxnSpPr>
          <p:spPr>
            <a:xfrm flipH="1">
              <a:off x="7315201" y="2394029"/>
              <a:ext cx="14872" cy="709694"/>
            </a:xfrm>
            <a:prstGeom prst="straightConnector1">
              <a:avLst/>
            </a:prstGeom>
            <a:ln w="28575">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07F46227-6364-4F10-AAF8-E00405E35430}"/>
                </a:ext>
              </a:extLst>
            </p:cNvPr>
            <p:cNvCxnSpPr>
              <a:cxnSpLocks/>
            </p:cNvCxnSpPr>
            <p:nvPr/>
          </p:nvCxnSpPr>
          <p:spPr>
            <a:xfrm>
              <a:off x="7321557" y="1489521"/>
              <a:ext cx="10761" cy="868276"/>
            </a:xfrm>
            <a:prstGeom prst="straightConnector1">
              <a:avLst/>
            </a:prstGeom>
            <a:ln w="28575">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0ECEB61-8EC8-4160-8E43-08449F3D3C8C}"/>
                </a:ext>
              </a:extLst>
            </p:cNvPr>
            <p:cNvCxnSpPr>
              <a:cxnSpLocks/>
            </p:cNvCxnSpPr>
            <p:nvPr/>
          </p:nvCxnSpPr>
          <p:spPr>
            <a:xfrm>
              <a:off x="4607544" y="2377111"/>
              <a:ext cx="25869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FFE36D1-0B0E-4EF5-9E41-F4C22A8025EA}"/>
                </a:ext>
              </a:extLst>
            </p:cNvPr>
            <p:cNvCxnSpPr>
              <a:cxnSpLocks/>
            </p:cNvCxnSpPr>
            <p:nvPr/>
          </p:nvCxnSpPr>
          <p:spPr>
            <a:xfrm>
              <a:off x="5299290" y="3136607"/>
              <a:ext cx="189515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7E2C314-A599-4382-938C-32FA55A125A2}"/>
                </a:ext>
              </a:extLst>
            </p:cNvPr>
            <p:cNvCxnSpPr>
              <a:cxnSpLocks/>
            </p:cNvCxnSpPr>
            <p:nvPr/>
          </p:nvCxnSpPr>
          <p:spPr>
            <a:xfrm>
              <a:off x="5007037" y="3758782"/>
              <a:ext cx="2231847"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5C23A0CC-99FA-4EB5-A344-39CBF4FF815E}"/>
                </a:ext>
              </a:extLst>
            </p:cNvPr>
            <p:cNvCxnSpPr>
              <a:cxnSpLocks/>
            </p:cNvCxnSpPr>
            <p:nvPr/>
          </p:nvCxnSpPr>
          <p:spPr>
            <a:xfrm>
              <a:off x="4710275" y="1452589"/>
              <a:ext cx="253563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92DED1F-8A71-4B14-85FD-52FE55FD081C}"/>
                </a:ext>
              </a:extLst>
            </p:cNvPr>
            <p:cNvSpPr txBox="1"/>
            <p:nvPr/>
          </p:nvSpPr>
          <p:spPr>
            <a:xfrm>
              <a:off x="7425159" y="3096049"/>
              <a:ext cx="1536088" cy="459843"/>
            </a:xfrm>
            <a:prstGeom prst="rect">
              <a:avLst/>
            </a:prstGeom>
            <a:noFill/>
            <a:ln>
              <a:solidFill>
                <a:schemeClr val="tx1"/>
              </a:solidFill>
            </a:ln>
          </p:spPr>
          <p:txBody>
            <a:bodyPr wrap="square" rtlCol="0">
              <a:spAutoFit/>
            </a:bodyPr>
            <a:lstStyle/>
            <a:p>
              <a:r>
                <a:rPr lang="en-US" sz="1200" dirty="0"/>
                <a:t>First level</a:t>
              </a:r>
            </a:p>
          </p:txBody>
        </p:sp>
        <p:sp>
          <p:nvSpPr>
            <p:cNvPr id="60" name="TextBox 59">
              <a:extLst>
                <a:ext uri="{FF2B5EF4-FFF2-40B4-BE49-F238E27FC236}">
                  <a16:creationId xmlns:a16="http://schemas.microsoft.com/office/drawing/2014/main" id="{0EEC7EB4-7D05-40B1-AD6D-6552B3F5C344}"/>
                </a:ext>
              </a:extLst>
            </p:cNvPr>
            <p:cNvSpPr txBox="1"/>
            <p:nvPr/>
          </p:nvSpPr>
          <p:spPr>
            <a:xfrm>
              <a:off x="7425160" y="2400138"/>
              <a:ext cx="1849870" cy="452935"/>
            </a:xfrm>
            <a:prstGeom prst="rect">
              <a:avLst/>
            </a:prstGeom>
            <a:noFill/>
            <a:ln>
              <a:solidFill>
                <a:schemeClr val="tx1"/>
              </a:solidFill>
            </a:ln>
          </p:spPr>
          <p:txBody>
            <a:bodyPr wrap="square" rtlCol="0">
              <a:spAutoFit/>
            </a:bodyPr>
            <a:lstStyle/>
            <a:p>
              <a:r>
                <a:rPr lang="en-US" sz="1200" dirty="0"/>
                <a:t>Second level</a:t>
              </a:r>
            </a:p>
          </p:txBody>
        </p:sp>
        <p:sp>
          <p:nvSpPr>
            <p:cNvPr id="61" name="TextBox 60">
              <a:extLst>
                <a:ext uri="{FF2B5EF4-FFF2-40B4-BE49-F238E27FC236}">
                  <a16:creationId xmlns:a16="http://schemas.microsoft.com/office/drawing/2014/main" id="{76DBF218-B5D9-47D9-8EBA-2E61B4C893DF}"/>
                </a:ext>
              </a:extLst>
            </p:cNvPr>
            <p:cNvSpPr txBox="1"/>
            <p:nvPr/>
          </p:nvSpPr>
          <p:spPr>
            <a:xfrm>
              <a:off x="7425156" y="1696416"/>
              <a:ext cx="1671697" cy="454637"/>
            </a:xfrm>
            <a:prstGeom prst="rect">
              <a:avLst/>
            </a:prstGeom>
            <a:noFill/>
            <a:ln>
              <a:solidFill>
                <a:schemeClr val="tx1"/>
              </a:solidFill>
            </a:ln>
          </p:spPr>
          <p:txBody>
            <a:bodyPr wrap="square" rtlCol="0">
              <a:spAutoFit/>
            </a:bodyPr>
            <a:lstStyle/>
            <a:p>
              <a:r>
                <a:rPr lang="en-US" sz="1200" dirty="0"/>
                <a:t>Third level</a:t>
              </a:r>
            </a:p>
          </p:txBody>
        </p:sp>
      </p:grpSp>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318831" y="127820"/>
            <a:ext cx="8382717" cy="1143000"/>
          </a:xfrm>
        </p:spPr>
        <p:txBody>
          <a:bodyPr/>
          <a:lstStyle/>
          <a:p>
            <a:r>
              <a:rPr lang="en-US" altLang="en-US" dirty="0"/>
              <a:t>Approximation on the ligands’ touch area</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721016" y="1722813"/>
            <a:ext cx="3477358" cy="24558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95478"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Adjacent: there is a horizontal ligand connects the ligands at the first level with the ligands at the second level.</a:t>
            </a:r>
          </a:p>
          <a:p>
            <a:pPr marL="395478"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Non-adjacent: there is not a horizontal ligand connects the ligands at the first level with the ligands at the second level.</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14</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131" name="Picture 130">
            <a:extLst>
              <a:ext uri="{FF2B5EF4-FFF2-40B4-BE49-F238E27FC236}">
                <a16:creationId xmlns:a16="http://schemas.microsoft.com/office/drawing/2014/main" id="{29FA311E-BC87-4395-BE00-BA4AFC8B2F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32" name="Picture 7" descr="Image result for berkeley lab logo">
            <a:extLst>
              <a:ext uri="{FF2B5EF4-FFF2-40B4-BE49-F238E27FC236}">
                <a16:creationId xmlns:a16="http://schemas.microsoft.com/office/drawing/2014/main" id="{370B9C24-A5ED-4DCD-8C20-CBA87915EA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pSp>
        <p:nvGrpSpPr>
          <p:cNvPr id="133" name="Group 132">
            <a:extLst>
              <a:ext uri="{FF2B5EF4-FFF2-40B4-BE49-F238E27FC236}">
                <a16:creationId xmlns:a16="http://schemas.microsoft.com/office/drawing/2014/main" id="{767C092E-A5BC-4463-B18C-3550F05FF21B}"/>
              </a:ext>
            </a:extLst>
          </p:cNvPr>
          <p:cNvGrpSpPr/>
          <p:nvPr/>
        </p:nvGrpSpPr>
        <p:grpSpPr>
          <a:xfrm>
            <a:off x="4421282" y="1038456"/>
            <a:ext cx="4280026" cy="2331720"/>
            <a:chOff x="2233340" y="391824"/>
            <a:chExt cx="7041690" cy="3827042"/>
          </a:xfrm>
        </p:grpSpPr>
        <p:pic>
          <p:nvPicPr>
            <p:cNvPr id="134" name="Picture 133">
              <a:extLst>
                <a:ext uri="{FF2B5EF4-FFF2-40B4-BE49-F238E27FC236}">
                  <a16:creationId xmlns:a16="http://schemas.microsoft.com/office/drawing/2014/main" id="{D31D73F2-055F-4059-9734-FECC2BC191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9935" y="391824"/>
              <a:ext cx="3955056" cy="3561340"/>
            </a:xfrm>
            <a:prstGeom prst="rect">
              <a:avLst/>
            </a:prstGeom>
          </p:spPr>
        </p:pic>
        <p:sp>
          <p:nvSpPr>
            <p:cNvPr id="135" name="Oval 134">
              <a:extLst>
                <a:ext uri="{FF2B5EF4-FFF2-40B4-BE49-F238E27FC236}">
                  <a16:creationId xmlns:a16="http://schemas.microsoft.com/office/drawing/2014/main" id="{5F5A47AC-9037-461B-BA53-EDCCF2823202}"/>
                </a:ext>
              </a:extLst>
            </p:cNvPr>
            <p:cNvSpPr/>
            <p:nvPr/>
          </p:nvSpPr>
          <p:spPr>
            <a:xfrm>
              <a:off x="3559558" y="3225209"/>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CFAD84FA-0538-4148-BF58-94CF26ED3186}"/>
                </a:ext>
              </a:extLst>
            </p:cNvPr>
            <p:cNvSpPr/>
            <p:nvPr/>
          </p:nvSpPr>
          <p:spPr>
            <a:xfrm>
              <a:off x="3584370" y="2853072"/>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A897852E-3373-4B80-91FD-9A18C29F2240}"/>
                </a:ext>
              </a:extLst>
            </p:cNvPr>
            <p:cNvSpPr/>
            <p:nvPr/>
          </p:nvSpPr>
          <p:spPr>
            <a:xfrm>
              <a:off x="4442055" y="2583716"/>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877F3510-6AB2-4675-B50C-4A858757F323}"/>
                </a:ext>
              </a:extLst>
            </p:cNvPr>
            <p:cNvSpPr/>
            <p:nvPr/>
          </p:nvSpPr>
          <p:spPr>
            <a:xfrm>
              <a:off x="5484049" y="2434860"/>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46D9B780-2A54-4D1A-BD7E-4DE4743D3701}"/>
                </a:ext>
              </a:extLst>
            </p:cNvPr>
            <p:cNvSpPr/>
            <p:nvPr/>
          </p:nvSpPr>
          <p:spPr>
            <a:xfrm>
              <a:off x="5023302" y="3384697"/>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0" name="Oval 139">
              <a:extLst>
                <a:ext uri="{FF2B5EF4-FFF2-40B4-BE49-F238E27FC236}">
                  <a16:creationId xmlns:a16="http://schemas.microsoft.com/office/drawing/2014/main" id="{229F09C1-1104-4577-B4CF-721E8B240D27}"/>
                </a:ext>
              </a:extLst>
            </p:cNvPr>
            <p:cNvSpPr/>
            <p:nvPr/>
          </p:nvSpPr>
          <p:spPr>
            <a:xfrm>
              <a:off x="5746321" y="3136607"/>
              <a:ext cx="165489" cy="17119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41" name="Straight Arrow Connector 140">
              <a:extLst>
                <a:ext uri="{FF2B5EF4-FFF2-40B4-BE49-F238E27FC236}">
                  <a16:creationId xmlns:a16="http://schemas.microsoft.com/office/drawing/2014/main" id="{5EC565C9-09AE-40C8-B8C9-DC5F1E313B24}"/>
                </a:ext>
              </a:extLst>
            </p:cNvPr>
            <p:cNvCxnSpPr>
              <a:cxnSpLocks/>
            </p:cNvCxnSpPr>
            <p:nvPr/>
          </p:nvCxnSpPr>
          <p:spPr>
            <a:xfrm flipH="1">
              <a:off x="3239388" y="3271544"/>
              <a:ext cx="450733" cy="58452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2" name="Straight Arrow Connector 141">
              <a:extLst>
                <a:ext uri="{FF2B5EF4-FFF2-40B4-BE49-F238E27FC236}">
                  <a16:creationId xmlns:a16="http://schemas.microsoft.com/office/drawing/2014/main" id="{33B33125-2C0C-4326-9940-5AFE43DCCA60}"/>
                </a:ext>
              </a:extLst>
            </p:cNvPr>
            <p:cNvCxnSpPr>
              <a:cxnSpLocks/>
            </p:cNvCxnSpPr>
            <p:nvPr/>
          </p:nvCxnSpPr>
          <p:spPr>
            <a:xfrm flipH="1">
              <a:off x="2876786" y="2882188"/>
              <a:ext cx="808691" cy="5881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3" name="Oval 142">
              <a:extLst>
                <a:ext uri="{FF2B5EF4-FFF2-40B4-BE49-F238E27FC236}">
                  <a16:creationId xmlns:a16="http://schemas.microsoft.com/office/drawing/2014/main" id="{6947F3C8-14E7-4289-B50F-2A62680AC526}"/>
                </a:ext>
              </a:extLst>
            </p:cNvPr>
            <p:cNvSpPr/>
            <p:nvPr/>
          </p:nvSpPr>
          <p:spPr>
            <a:xfrm>
              <a:off x="2890962" y="3841066"/>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5</a:t>
              </a:r>
            </a:p>
          </p:txBody>
        </p:sp>
        <p:sp>
          <p:nvSpPr>
            <p:cNvPr id="144" name="Oval 143">
              <a:extLst>
                <a:ext uri="{FF2B5EF4-FFF2-40B4-BE49-F238E27FC236}">
                  <a16:creationId xmlns:a16="http://schemas.microsoft.com/office/drawing/2014/main" id="{162461F5-D0EB-4E5E-A059-018646931A91}"/>
                </a:ext>
              </a:extLst>
            </p:cNvPr>
            <p:cNvSpPr/>
            <p:nvPr/>
          </p:nvSpPr>
          <p:spPr>
            <a:xfrm>
              <a:off x="2465742" y="3345939"/>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6</a:t>
              </a:r>
            </a:p>
          </p:txBody>
        </p:sp>
        <p:sp>
          <p:nvSpPr>
            <p:cNvPr id="145" name="Oval 144">
              <a:extLst>
                <a:ext uri="{FF2B5EF4-FFF2-40B4-BE49-F238E27FC236}">
                  <a16:creationId xmlns:a16="http://schemas.microsoft.com/office/drawing/2014/main" id="{B8024D3A-E1F9-417D-8C01-389E9C5C9DCE}"/>
                </a:ext>
              </a:extLst>
            </p:cNvPr>
            <p:cNvSpPr/>
            <p:nvPr/>
          </p:nvSpPr>
          <p:spPr>
            <a:xfrm>
              <a:off x="2233340" y="2377111"/>
              <a:ext cx="406400" cy="3778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1</a:t>
              </a:r>
            </a:p>
          </p:txBody>
        </p:sp>
        <p:cxnSp>
          <p:nvCxnSpPr>
            <p:cNvPr id="146" name="Straight Arrow Connector 145">
              <a:extLst>
                <a:ext uri="{FF2B5EF4-FFF2-40B4-BE49-F238E27FC236}">
                  <a16:creationId xmlns:a16="http://schemas.microsoft.com/office/drawing/2014/main" id="{B966C506-EC01-4642-8E45-217C4B0089CE}"/>
                </a:ext>
              </a:extLst>
            </p:cNvPr>
            <p:cNvCxnSpPr>
              <a:cxnSpLocks/>
              <a:stCxn id="137" idx="2"/>
            </p:cNvCxnSpPr>
            <p:nvPr/>
          </p:nvCxnSpPr>
          <p:spPr>
            <a:xfrm flipH="1" flipV="1">
              <a:off x="2675641" y="2573578"/>
              <a:ext cx="1766414" cy="957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7" name="Straight Arrow Connector 146">
              <a:extLst>
                <a:ext uri="{FF2B5EF4-FFF2-40B4-BE49-F238E27FC236}">
                  <a16:creationId xmlns:a16="http://schemas.microsoft.com/office/drawing/2014/main" id="{9D0F3D9B-A722-48B0-8923-3BE21153D018}"/>
                </a:ext>
              </a:extLst>
            </p:cNvPr>
            <p:cNvCxnSpPr>
              <a:cxnSpLocks/>
              <a:stCxn id="138" idx="6"/>
              <a:endCxn id="134" idx="3"/>
            </p:cNvCxnSpPr>
            <p:nvPr/>
          </p:nvCxnSpPr>
          <p:spPr>
            <a:xfrm flipV="1">
              <a:off x="5649538" y="2172494"/>
              <a:ext cx="925453" cy="347964"/>
            </a:xfrm>
            <a:prstGeom prst="straightConnector1">
              <a:avLst/>
            </a:prstGeom>
            <a:ln>
              <a:solidFill>
                <a:srgbClr val="0070C0"/>
              </a:solidFill>
              <a:tailEnd type="triangle"/>
            </a:ln>
          </p:spPr>
          <p:style>
            <a:lnRef idx="3">
              <a:schemeClr val="dk1"/>
            </a:lnRef>
            <a:fillRef idx="0">
              <a:schemeClr val="dk1"/>
            </a:fillRef>
            <a:effectRef idx="2">
              <a:schemeClr val="dk1"/>
            </a:effectRef>
            <a:fontRef idx="minor">
              <a:schemeClr val="tx1"/>
            </a:fontRef>
          </p:style>
        </p:cxnSp>
        <p:sp>
          <p:nvSpPr>
            <p:cNvPr id="148" name="Oval 147">
              <a:extLst>
                <a:ext uri="{FF2B5EF4-FFF2-40B4-BE49-F238E27FC236}">
                  <a16:creationId xmlns:a16="http://schemas.microsoft.com/office/drawing/2014/main" id="{CF96F34C-CCE8-4A17-ABE3-0A936F5B6C59}"/>
                </a:ext>
              </a:extLst>
            </p:cNvPr>
            <p:cNvSpPr/>
            <p:nvPr/>
          </p:nvSpPr>
          <p:spPr>
            <a:xfrm>
              <a:off x="6615904" y="1923659"/>
              <a:ext cx="406400" cy="377800"/>
            </a:xfrm>
            <a:prstGeom prst="ellipse">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2</a:t>
              </a:r>
            </a:p>
          </p:txBody>
        </p:sp>
        <p:sp>
          <p:nvSpPr>
            <p:cNvPr id="149" name="Oval 148">
              <a:extLst>
                <a:ext uri="{FF2B5EF4-FFF2-40B4-BE49-F238E27FC236}">
                  <a16:creationId xmlns:a16="http://schemas.microsoft.com/office/drawing/2014/main" id="{DC3AD851-17D2-4E04-A334-5DFA4B88903D}"/>
                </a:ext>
              </a:extLst>
            </p:cNvPr>
            <p:cNvSpPr/>
            <p:nvPr/>
          </p:nvSpPr>
          <p:spPr>
            <a:xfrm>
              <a:off x="6485586" y="3033304"/>
              <a:ext cx="406400" cy="377800"/>
            </a:xfrm>
            <a:prstGeom prst="ellipse">
              <a:avLst/>
            </a:prstGeom>
            <a:solidFill>
              <a:srgbClr val="0070C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3</a:t>
              </a:r>
            </a:p>
          </p:txBody>
        </p:sp>
        <p:sp>
          <p:nvSpPr>
            <p:cNvPr id="150" name="Oval 149">
              <a:extLst>
                <a:ext uri="{FF2B5EF4-FFF2-40B4-BE49-F238E27FC236}">
                  <a16:creationId xmlns:a16="http://schemas.microsoft.com/office/drawing/2014/main" id="{990089D7-42E6-4AED-BA6A-F4B44D4754AE}"/>
                </a:ext>
              </a:extLst>
            </p:cNvPr>
            <p:cNvSpPr/>
            <p:nvPr/>
          </p:nvSpPr>
          <p:spPr>
            <a:xfrm>
              <a:off x="5566793" y="3694538"/>
              <a:ext cx="406400" cy="377800"/>
            </a:xfrm>
            <a:prstGeom prst="ellipse">
              <a:avLst/>
            </a:prstGeom>
            <a:solidFill>
              <a:srgbClr val="0070C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4</a:t>
              </a:r>
            </a:p>
          </p:txBody>
        </p:sp>
        <p:cxnSp>
          <p:nvCxnSpPr>
            <p:cNvPr id="151" name="Straight Arrow Connector 150">
              <a:extLst>
                <a:ext uri="{FF2B5EF4-FFF2-40B4-BE49-F238E27FC236}">
                  <a16:creationId xmlns:a16="http://schemas.microsoft.com/office/drawing/2014/main" id="{2D206850-E88E-47BA-90B2-94D89EF3EE18}"/>
                </a:ext>
              </a:extLst>
            </p:cNvPr>
            <p:cNvCxnSpPr>
              <a:cxnSpLocks/>
              <a:stCxn id="140" idx="3"/>
            </p:cNvCxnSpPr>
            <p:nvPr/>
          </p:nvCxnSpPr>
          <p:spPr>
            <a:xfrm flipV="1">
              <a:off x="5770556" y="3252303"/>
              <a:ext cx="675460" cy="30428"/>
            </a:xfrm>
            <a:prstGeom prst="straightConnector1">
              <a:avLst/>
            </a:prstGeom>
            <a:ln>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52" name="Straight Arrow Connector 151">
              <a:extLst>
                <a:ext uri="{FF2B5EF4-FFF2-40B4-BE49-F238E27FC236}">
                  <a16:creationId xmlns:a16="http://schemas.microsoft.com/office/drawing/2014/main" id="{60C2AEC3-C302-4ABD-AC38-F17898AD72E8}"/>
                </a:ext>
              </a:extLst>
            </p:cNvPr>
            <p:cNvCxnSpPr>
              <a:cxnSpLocks/>
            </p:cNvCxnSpPr>
            <p:nvPr/>
          </p:nvCxnSpPr>
          <p:spPr>
            <a:xfrm>
              <a:off x="5114532" y="3470294"/>
              <a:ext cx="369517" cy="30984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3" name="Straight Connector 152">
              <a:extLst>
                <a:ext uri="{FF2B5EF4-FFF2-40B4-BE49-F238E27FC236}">
                  <a16:creationId xmlns:a16="http://schemas.microsoft.com/office/drawing/2014/main" id="{597DE0F6-2CD4-42C5-BA00-6BB55160F118}"/>
                </a:ext>
              </a:extLst>
            </p:cNvPr>
            <p:cNvCxnSpPr>
              <a:cxnSpLocks/>
            </p:cNvCxnSpPr>
            <p:nvPr/>
          </p:nvCxnSpPr>
          <p:spPr>
            <a:xfrm>
              <a:off x="2955636" y="2573578"/>
              <a:ext cx="193964" cy="450689"/>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4" name="Straight Connector 153">
              <a:extLst>
                <a:ext uri="{FF2B5EF4-FFF2-40B4-BE49-F238E27FC236}">
                  <a16:creationId xmlns:a16="http://schemas.microsoft.com/office/drawing/2014/main" id="{1A3AF846-5427-4B3E-A05E-64C175595018}"/>
                </a:ext>
              </a:extLst>
            </p:cNvPr>
            <p:cNvCxnSpPr>
              <a:cxnSpLocks/>
            </p:cNvCxnSpPr>
            <p:nvPr/>
          </p:nvCxnSpPr>
          <p:spPr>
            <a:xfrm>
              <a:off x="3138026" y="3024267"/>
              <a:ext cx="2174754" cy="112340"/>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5" name="Straight Connector 154">
              <a:extLst>
                <a:ext uri="{FF2B5EF4-FFF2-40B4-BE49-F238E27FC236}">
                  <a16:creationId xmlns:a16="http://schemas.microsoft.com/office/drawing/2014/main" id="{96D8F31A-FE85-449D-91AF-DC78FBE99310}"/>
                </a:ext>
              </a:extLst>
            </p:cNvPr>
            <p:cNvCxnSpPr>
              <a:cxnSpLocks/>
            </p:cNvCxnSpPr>
            <p:nvPr/>
          </p:nvCxnSpPr>
          <p:spPr>
            <a:xfrm flipV="1">
              <a:off x="5312780" y="2826760"/>
              <a:ext cx="887927" cy="309847"/>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6" name="Straight Connector 155">
              <a:extLst>
                <a:ext uri="{FF2B5EF4-FFF2-40B4-BE49-F238E27FC236}">
                  <a16:creationId xmlns:a16="http://schemas.microsoft.com/office/drawing/2014/main" id="{05700959-D5FA-4F48-8D2C-C5DB3B4E9FBB}"/>
                </a:ext>
              </a:extLst>
            </p:cNvPr>
            <p:cNvCxnSpPr>
              <a:cxnSpLocks/>
            </p:cNvCxnSpPr>
            <p:nvPr/>
          </p:nvCxnSpPr>
          <p:spPr>
            <a:xfrm>
              <a:off x="3094322" y="1452147"/>
              <a:ext cx="453319" cy="822278"/>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7" name="Straight Connector 156">
              <a:extLst>
                <a:ext uri="{FF2B5EF4-FFF2-40B4-BE49-F238E27FC236}">
                  <a16:creationId xmlns:a16="http://schemas.microsoft.com/office/drawing/2014/main" id="{EDE1F7D0-0728-470A-89E7-678DD405D7B2}"/>
                </a:ext>
              </a:extLst>
            </p:cNvPr>
            <p:cNvCxnSpPr>
              <a:cxnSpLocks/>
            </p:cNvCxnSpPr>
            <p:nvPr/>
          </p:nvCxnSpPr>
          <p:spPr>
            <a:xfrm>
              <a:off x="3547641" y="2291357"/>
              <a:ext cx="1059903" cy="74439"/>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8" name="Straight Connector 157">
              <a:extLst>
                <a:ext uri="{FF2B5EF4-FFF2-40B4-BE49-F238E27FC236}">
                  <a16:creationId xmlns:a16="http://schemas.microsoft.com/office/drawing/2014/main" id="{DFCF35FC-E8CA-4E99-B706-FDD144543497}"/>
                </a:ext>
              </a:extLst>
            </p:cNvPr>
            <p:cNvCxnSpPr>
              <a:cxnSpLocks/>
            </p:cNvCxnSpPr>
            <p:nvPr/>
          </p:nvCxnSpPr>
          <p:spPr>
            <a:xfrm flipV="1">
              <a:off x="4607544" y="1689904"/>
              <a:ext cx="1741170" cy="659359"/>
            </a:xfrm>
            <a:prstGeom prst="line">
              <a:avLst/>
            </a:prstGeom>
            <a:ln w="38100">
              <a:solidFill>
                <a:srgbClr val="0070C0"/>
              </a:solidFill>
              <a:prstDash val="sysDash"/>
            </a:ln>
          </p:spPr>
          <p:style>
            <a:lnRef idx="3">
              <a:schemeClr val="accent2"/>
            </a:lnRef>
            <a:fillRef idx="0">
              <a:schemeClr val="accent2"/>
            </a:fillRef>
            <a:effectRef idx="2">
              <a:schemeClr val="accent2"/>
            </a:effectRef>
            <a:fontRef idx="minor">
              <a:schemeClr val="tx1"/>
            </a:fontRef>
          </p:style>
        </p:cxnSp>
        <p:cxnSp>
          <p:nvCxnSpPr>
            <p:cNvPr id="159" name="Straight Arrow Connector 158">
              <a:extLst>
                <a:ext uri="{FF2B5EF4-FFF2-40B4-BE49-F238E27FC236}">
                  <a16:creationId xmlns:a16="http://schemas.microsoft.com/office/drawing/2014/main" id="{D81795FE-CBD1-47EB-A6FC-969B4BDE30A7}"/>
                </a:ext>
              </a:extLst>
            </p:cNvPr>
            <p:cNvCxnSpPr>
              <a:cxnSpLocks/>
            </p:cNvCxnSpPr>
            <p:nvPr/>
          </p:nvCxnSpPr>
          <p:spPr>
            <a:xfrm>
              <a:off x="7315201" y="3136607"/>
              <a:ext cx="0" cy="641921"/>
            </a:xfrm>
            <a:prstGeom prst="straightConnector1">
              <a:avLst/>
            </a:prstGeom>
            <a:ln w="28575">
              <a:solidFill>
                <a:srgbClr val="0070C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80495169-5BEC-44E9-9A66-F9838E3FCF5E}"/>
                </a:ext>
              </a:extLst>
            </p:cNvPr>
            <p:cNvCxnSpPr>
              <a:cxnSpLocks/>
            </p:cNvCxnSpPr>
            <p:nvPr/>
          </p:nvCxnSpPr>
          <p:spPr>
            <a:xfrm flipH="1">
              <a:off x="7315201" y="2394029"/>
              <a:ext cx="14872" cy="709694"/>
            </a:xfrm>
            <a:prstGeom prst="straightConnector1">
              <a:avLst/>
            </a:prstGeom>
            <a:ln w="28575">
              <a:solidFill>
                <a:srgbClr val="0070C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8F68FCF7-3284-4D29-92FC-AA988A0C4994}"/>
                </a:ext>
              </a:extLst>
            </p:cNvPr>
            <p:cNvCxnSpPr>
              <a:cxnSpLocks/>
            </p:cNvCxnSpPr>
            <p:nvPr/>
          </p:nvCxnSpPr>
          <p:spPr>
            <a:xfrm>
              <a:off x="7321557" y="1489521"/>
              <a:ext cx="10761" cy="868276"/>
            </a:xfrm>
            <a:prstGeom prst="straightConnector1">
              <a:avLst/>
            </a:prstGeom>
            <a:ln w="28575">
              <a:solidFill>
                <a:srgbClr val="0070C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0E757D6A-9E9A-47D9-B4D5-3410221DEBBA}"/>
                </a:ext>
              </a:extLst>
            </p:cNvPr>
            <p:cNvCxnSpPr>
              <a:cxnSpLocks/>
            </p:cNvCxnSpPr>
            <p:nvPr/>
          </p:nvCxnSpPr>
          <p:spPr>
            <a:xfrm>
              <a:off x="4607544" y="2377111"/>
              <a:ext cx="25869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928B37DE-429F-4EC7-A7FC-E096590014D2}"/>
                </a:ext>
              </a:extLst>
            </p:cNvPr>
            <p:cNvCxnSpPr>
              <a:cxnSpLocks/>
            </p:cNvCxnSpPr>
            <p:nvPr/>
          </p:nvCxnSpPr>
          <p:spPr>
            <a:xfrm>
              <a:off x="5299290" y="3136607"/>
              <a:ext cx="1895154"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180F2778-AE1B-43A0-AEFE-DF642AD71CAA}"/>
                </a:ext>
              </a:extLst>
            </p:cNvPr>
            <p:cNvCxnSpPr>
              <a:cxnSpLocks/>
            </p:cNvCxnSpPr>
            <p:nvPr/>
          </p:nvCxnSpPr>
          <p:spPr>
            <a:xfrm>
              <a:off x="5007037" y="3758782"/>
              <a:ext cx="2231847"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498F7B21-2078-49DF-889B-825959E1A8F7}"/>
                </a:ext>
              </a:extLst>
            </p:cNvPr>
            <p:cNvCxnSpPr>
              <a:cxnSpLocks/>
            </p:cNvCxnSpPr>
            <p:nvPr/>
          </p:nvCxnSpPr>
          <p:spPr>
            <a:xfrm>
              <a:off x="4710275" y="1452589"/>
              <a:ext cx="2535634"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127923A7-D670-477D-961A-0D6D32C8E01C}"/>
                </a:ext>
              </a:extLst>
            </p:cNvPr>
            <p:cNvSpPr txBox="1"/>
            <p:nvPr/>
          </p:nvSpPr>
          <p:spPr>
            <a:xfrm>
              <a:off x="7359250" y="3096051"/>
              <a:ext cx="1475472" cy="454637"/>
            </a:xfrm>
            <a:prstGeom prst="rect">
              <a:avLst/>
            </a:prstGeom>
            <a:noFill/>
            <a:ln>
              <a:solidFill>
                <a:schemeClr val="tx1"/>
              </a:solidFill>
            </a:ln>
          </p:spPr>
          <p:txBody>
            <a:bodyPr wrap="square" rtlCol="0">
              <a:spAutoFit/>
            </a:bodyPr>
            <a:lstStyle/>
            <a:p>
              <a:r>
                <a:rPr lang="en-US" sz="1200" dirty="0"/>
                <a:t>First level</a:t>
              </a:r>
            </a:p>
          </p:txBody>
        </p:sp>
        <p:sp>
          <p:nvSpPr>
            <p:cNvPr id="167" name="TextBox 166">
              <a:extLst>
                <a:ext uri="{FF2B5EF4-FFF2-40B4-BE49-F238E27FC236}">
                  <a16:creationId xmlns:a16="http://schemas.microsoft.com/office/drawing/2014/main" id="{6AA65DE7-5965-49C8-9B0E-E080E6050E7E}"/>
                </a:ext>
              </a:extLst>
            </p:cNvPr>
            <p:cNvSpPr txBox="1"/>
            <p:nvPr/>
          </p:nvSpPr>
          <p:spPr>
            <a:xfrm>
              <a:off x="7425160" y="2400138"/>
              <a:ext cx="1849870" cy="452935"/>
            </a:xfrm>
            <a:prstGeom prst="rect">
              <a:avLst/>
            </a:prstGeom>
            <a:noFill/>
            <a:ln>
              <a:solidFill>
                <a:schemeClr val="tx1"/>
              </a:solidFill>
            </a:ln>
          </p:spPr>
          <p:txBody>
            <a:bodyPr wrap="square" rtlCol="0">
              <a:spAutoFit/>
            </a:bodyPr>
            <a:lstStyle/>
            <a:p>
              <a:r>
                <a:rPr lang="en-US" sz="1200" dirty="0"/>
                <a:t>Second level</a:t>
              </a:r>
            </a:p>
          </p:txBody>
        </p:sp>
        <p:sp>
          <p:nvSpPr>
            <p:cNvPr id="168" name="TextBox 167">
              <a:extLst>
                <a:ext uri="{FF2B5EF4-FFF2-40B4-BE49-F238E27FC236}">
                  <a16:creationId xmlns:a16="http://schemas.microsoft.com/office/drawing/2014/main" id="{0C4478F1-485E-4D26-A9B5-42F686D73AE0}"/>
                </a:ext>
              </a:extLst>
            </p:cNvPr>
            <p:cNvSpPr txBox="1"/>
            <p:nvPr/>
          </p:nvSpPr>
          <p:spPr>
            <a:xfrm>
              <a:off x="7425156" y="1696416"/>
              <a:ext cx="1671697" cy="454637"/>
            </a:xfrm>
            <a:prstGeom prst="rect">
              <a:avLst/>
            </a:prstGeom>
            <a:noFill/>
            <a:ln>
              <a:solidFill>
                <a:schemeClr val="tx1"/>
              </a:solidFill>
            </a:ln>
          </p:spPr>
          <p:txBody>
            <a:bodyPr wrap="square" rtlCol="0">
              <a:spAutoFit/>
            </a:bodyPr>
            <a:lstStyle/>
            <a:p>
              <a:r>
                <a:rPr lang="en-US" sz="1200" dirty="0"/>
                <a:t>Third level</a:t>
              </a:r>
            </a:p>
          </p:txBody>
        </p:sp>
      </p:grpSp>
      <p:sp>
        <p:nvSpPr>
          <p:cNvPr id="2" name="TextBox 1">
            <a:extLst>
              <a:ext uri="{FF2B5EF4-FFF2-40B4-BE49-F238E27FC236}">
                <a16:creationId xmlns:a16="http://schemas.microsoft.com/office/drawing/2014/main" id="{F92061B9-0DAB-46D8-8D3A-6D7A5ECE4E64}"/>
              </a:ext>
            </a:extLst>
          </p:cNvPr>
          <p:cNvSpPr txBox="1"/>
          <p:nvPr/>
        </p:nvSpPr>
        <p:spPr>
          <a:xfrm>
            <a:off x="6883881" y="3208291"/>
            <a:ext cx="1507952" cy="338554"/>
          </a:xfrm>
          <a:prstGeom prst="rect">
            <a:avLst/>
          </a:prstGeom>
          <a:noFill/>
        </p:spPr>
        <p:txBody>
          <a:bodyPr wrap="square" rtlCol="0">
            <a:spAutoFit/>
          </a:bodyPr>
          <a:lstStyle/>
          <a:p>
            <a:r>
              <a:rPr lang="en-US" sz="1600" dirty="0"/>
              <a:t>Adjacent Case</a:t>
            </a:r>
          </a:p>
        </p:txBody>
      </p:sp>
      <p:sp>
        <p:nvSpPr>
          <p:cNvPr id="169" name="TextBox 168">
            <a:extLst>
              <a:ext uri="{FF2B5EF4-FFF2-40B4-BE49-F238E27FC236}">
                <a16:creationId xmlns:a16="http://schemas.microsoft.com/office/drawing/2014/main" id="{D046A005-BBAD-4F29-B13B-C048AF1344C2}"/>
              </a:ext>
            </a:extLst>
          </p:cNvPr>
          <p:cNvSpPr txBox="1"/>
          <p:nvPr/>
        </p:nvSpPr>
        <p:spPr>
          <a:xfrm>
            <a:off x="7021796" y="5618606"/>
            <a:ext cx="1926615" cy="338554"/>
          </a:xfrm>
          <a:prstGeom prst="rect">
            <a:avLst/>
          </a:prstGeom>
          <a:noFill/>
        </p:spPr>
        <p:txBody>
          <a:bodyPr wrap="square" rtlCol="0">
            <a:spAutoFit/>
          </a:bodyPr>
          <a:lstStyle/>
          <a:p>
            <a:r>
              <a:rPr lang="en-US" sz="1600" dirty="0"/>
              <a:t>Non-adjacent Case</a:t>
            </a:r>
          </a:p>
        </p:txBody>
      </p:sp>
      <p:cxnSp>
        <p:nvCxnSpPr>
          <p:cNvPr id="8" name="Straight Arrow Connector 7">
            <a:extLst>
              <a:ext uri="{FF2B5EF4-FFF2-40B4-BE49-F238E27FC236}">
                <a16:creationId xmlns:a16="http://schemas.microsoft.com/office/drawing/2014/main" id="{26B41001-1620-4E3B-96CE-D7ED9D644E8D}"/>
              </a:ext>
            </a:extLst>
          </p:cNvPr>
          <p:cNvCxnSpPr/>
          <p:nvPr/>
        </p:nvCxnSpPr>
        <p:spPr bwMode="auto">
          <a:xfrm flipH="1">
            <a:off x="5579164" y="2561773"/>
            <a:ext cx="914400" cy="755374"/>
          </a:xfrm>
          <a:prstGeom prst="straightConnector1">
            <a:avLst/>
          </a:prstGeom>
          <a:solidFill>
            <a:schemeClr val="accent1"/>
          </a:solidFill>
          <a:ln w="28575" cap="flat" cmpd="sng" algn="ctr">
            <a:solidFill>
              <a:srgbClr val="FF0000"/>
            </a:solidFill>
            <a:prstDash val="solid"/>
            <a:round/>
            <a:headEnd type="oval" w="med" len="med"/>
            <a:tailEnd type="triangle" w="med" len="med"/>
          </a:ln>
          <a:effectLst/>
        </p:spPr>
      </p:cxnSp>
      <p:sp>
        <p:nvSpPr>
          <p:cNvPr id="9" name="Rectangle 8">
            <a:extLst>
              <a:ext uri="{FF2B5EF4-FFF2-40B4-BE49-F238E27FC236}">
                <a16:creationId xmlns:a16="http://schemas.microsoft.com/office/drawing/2014/main" id="{714943C3-8D10-4C8F-86CD-270E06D5DB7E}"/>
              </a:ext>
            </a:extLst>
          </p:cNvPr>
          <p:cNvSpPr/>
          <p:nvPr/>
        </p:nvSpPr>
        <p:spPr>
          <a:xfrm>
            <a:off x="5058585" y="3247329"/>
            <a:ext cx="1324402" cy="276999"/>
          </a:xfrm>
          <a:prstGeom prst="rect">
            <a:avLst/>
          </a:prstGeom>
        </p:spPr>
        <p:txBody>
          <a:bodyPr wrap="none">
            <a:spAutoFit/>
          </a:bodyPr>
          <a:lstStyle/>
          <a:p>
            <a:r>
              <a:rPr lang="en-US" sz="1200" dirty="0">
                <a:solidFill>
                  <a:srgbClr val="FF0000"/>
                </a:solidFill>
              </a:rPr>
              <a:t>Horizontal ligand</a:t>
            </a:r>
          </a:p>
        </p:txBody>
      </p:sp>
    </p:spTree>
    <p:extLst>
      <p:ext uri="{BB962C8B-B14F-4D97-AF65-F5344CB8AC3E}">
        <p14:creationId xmlns:p14="http://schemas.microsoft.com/office/powerpoint/2010/main" val="2336745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Differences and Combinations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15</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pSp>
        <p:nvGrpSpPr>
          <p:cNvPr id="6" name="Group 5">
            <a:extLst>
              <a:ext uri="{FF2B5EF4-FFF2-40B4-BE49-F238E27FC236}">
                <a16:creationId xmlns:a16="http://schemas.microsoft.com/office/drawing/2014/main" id="{045BA3D0-0A72-4B55-98F1-EF3D35F405EF}"/>
              </a:ext>
            </a:extLst>
          </p:cNvPr>
          <p:cNvGrpSpPr/>
          <p:nvPr/>
        </p:nvGrpSpPr>
        <p:grpSpPr>
          <a:xfrm>
            <a:off x="127818" y="3727324"/>
            <a:ext cx="3841033" cy="1532933"/>
            <a:chOff x="55170" y="3805983"/>
            <a:chExt cx="4045491" cy="1614531"/>
          </a:xfrm>
        </p:grpSpPr>
        <p:pic>
          <p:nvPicPr>
            <p:cNvPr id="141" name="Picture 2" descr="Image result for resistance symbol">
              <a:extLst>
                <a:ext uri="{FF2B5EF4-FFF2-40B4-BE49-F238E27FC236}">
                  <a16:creationId xmlns:a16="http://schemas.microsoft.com/office/drawing/2014/main" id="{E968A523-930C-43A1-8303-6347343D132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779017" y="4146873"/>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2" descr="Image result for resistance symbol">
              <a:extLst>
                <a:ext uri="{FF2B5EF4-FFF2-40B4-BE49-F238E27FC236}">
                  <a16:creationId xmlns:a16="http://schemas.microsoft.com/office/drawing/2014/main" id="{FC25E1BA-168F-45EA-8977-197CC281C05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3653306" y="4267960"/>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2" descr="Image result for resistance symbol">
              <a:extLst>
                <a:ext uri="{FF2B5EF4-FFF2-40B4-BE49-F238E27FC236}">
                  <a16:creationId xmlns:a16="http://schemas.microsoft.com/office/drawing/2014/main" id="{362E0E31-6BF4-4AD6-BC30-B0F48C57E6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938388" y="4219101"/>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2" descr="Image result for resistance symbol">
              <a:extLst>
                <a:ext uri="{FF2B5EF4-FFF2-40B4-BE49-F238E27FC236}">
                  <a16:creationId xmlns:a16="http://schemas.microsoft.com/office/drawing/2014/main" id="{C06F03A8-BADF-4289-AE61-B26717A6D84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1494618" y="4164793"/>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2" descr="Image result for resistance symbol">
              <a:extLst>
                <a:ext uri="{FF2B5EF4-FFF2-40B4-BE49-F238E27FC236}">
                  <a16:creationId xmlns:a16="http://schemas.microsoft.com/office/drawing/2014/main" id="{40BF7797-C23B-461D-9844-8007901BA3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200387" y="4202646"/>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2" descr="Image result for resistance symbol">
              <a:extLst>
                <a:ext uri="{FF2B5EF4-FFF2-40B4-BE49-F238E27FC236}">
                  <a16:creationId xmlns:a16="http://schemas.microsoft.com/office/drawing/2014/main" id="{101B60A7-7F10-4AF5-BDF9-6D144519627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88155" y="4121001"/>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Image result for resistance symbol">
              <a:extLst>
                <a:ext uri="{FF2B5EF4-FFF2-40B4-BE49-F238E27FC236}">
                  <a16:creationId xmlns:a16="http://schemas.microsoft.com/office/drawing/2014/main" id="{9B3D0AE3-6330-4086-A853-1296405751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432416" y="4486687"/>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2" descr="Image result for resistance symbol">
              <a:extLst>
                <a:ext uri="{FF2B5EF4-FFF2-40B4-BE49-F238E27FC236}">
                  <a16:creationId xmlns:a16="http://schemas.microsoft.com/office/drawing/2014/main" id="{BB5203CF-1DF6-4BC9-B9B5-900CBCF564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1846935" y="4546738"/>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49" name="Picture 2" descr="Image result for resistance symbol">
              <a:extLst>
                <a:ext uri="{FF2B5EF4-FFF2-40B4-BE49-F238E27FC236}">
                  <a16:creationId xmlns:a16="http://schemas.microsoft.com/office/drawing/2014/main" id="{CF15B7B3-5175-4DCA-A0A3-9282840993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1148365" y="3805983"/>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0" name="Picture 2" descr="Image result for resistance symbol">
              <a:extLst>
                <a:ext uri="{FF2B5EF4-FFF2-40B4-BE49-F238E27FC236}">
                  <a16:creationId xmlns:a16="http://schemas.microsoft.com/office/drawing/2014/main" id="{DC6EC044-882C-4427-832C-4198B614DEB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2569140" y="3858429"/>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1" name="Picture 2" descr="Image result for resistance symbol">
              <a:extLst>
                <a:ext uri="{FF2B5EF4-FFF2-40B4-BE49-F238E27FC236}">
                  <a16:creationId xmlns:a16="http://schemas.microsoft.com/office/drawing/2014/main" id="{C7024D33-A845-474A-996B-DFCE32E4B6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3291840" y="4601046"/>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2" descr="Image result for resistance symbol">
              <a:extLst>
                <a:ext uri="{FF2B5EF4-FFF2-40B4-BE49-F238E27FC236}">
                  <a16:creationId xmlns:a16="http://schemas.microsoft.com/office/drawing/2014/main" id="{4DA722C7-1BA0-463C-898E-80890DE5E84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92305" y="4813467"/>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descr="Image result for resistance symbol">
              <a:extLst>
                <a:ext uri="{FF2B5EF4-FFF2-40B4-BE49-F238E27FC236}">
                  <a16:creationId xmlns:a16="http://schemas.microsoft.com/office/drawing/2014/main" id="{1901814F-D66B-44F6-AEF7-A56FE797E4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215935" y="4919612"/>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2" descr="Image result for resistance symbol">
              <a:extLst>
                <a:ext uri="{FF2B5EF4-FFF2-40B4-BE49-F238E27FC236}">
                  <a16:creationId xmlns:a16="http://schemas.microsoft.com/office/drawing/2014/main" id="{3BA11F41-11C0-41D7-B297-AEE730C3BC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945820" y="4918914"/>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2" descr="Image result for resistance symbol">
              <a:extLst>
                <a:ext uri="{FF2B5EF4-FFF2-40B4-BE49-F238E27FC236}">
                  <a16:creationId xmlns:a16="http://schemas.microsoft.com/office/drawing/2014/main" id="{E121F0A0-1EC0-4B34-B90A-F7F8F9C8649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3653306" y="4973159"/>
              <a:ext cx="731371" cy="163339"/>
            </a:xfrm>
            <a:prstGeom prst="rect">
              <a:avLst/>
            </a:prstGeom>
            <a:noFill/>
            <a:extLst>
              <a:ext uri="{909E8E84-426E-40DD-AFC4-6F175D3DCCD1}">
                <a14:hiddenFill xmlns:a14="http://schemas.microsoft.com/office/drawing/2010/main">
                  <a:solidFill>
                    <a:srgbClr val="FFFFFF"/>
                  </a:solidFill>
                </a14:hiddenFill>
              </a:ext>
            </a:extLst>
          </p:spPr>
        </p:pic>
        <p:sp>
          <p:nvSpPr>
            <p:cNvPr id="158" name="Oval 157">
              <a:extLst>
                <a:ext uri="{FF2B5EF4-FFF2-40B4-BE49-F238E27FC236}">
                  <a16:creationId xmlns:a16="http://schemas.microsoft.com/office/drawing/2014/main" id="{CC41DE97-58BB-42C3-96A7-86BA8486B81E}"/>
                </a:ext>
              </a:extLst>
            </p:cNvPr>
            <p:cNvSpPr/>
            <p:nvPr/>
          </p:nvSpPr>
          <p:spPr>
            <a:xfrm>
              <a:off x="55170" y="4780815"/>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1</a:t>
              </a:r>
            </a:p>
          </p:txBody>
        </p:sp>
        <p:sp>
          <p:nvSpPr>
            <p:cNvPr id="161" name="Oval 160">
              <a:extLst>
                <a:ext uri="{FF2B5EF4-FFF2-40B4-BE49-F238E27FC236}">
                  <a16:creationId xmlns:a16="http://schemas.microsoft.com/office/drawing/2014/main" id="{F763E45F-D636-4CCF-9E4B-301B1DC777D4}"/>
                </a:ext>
              </a:extLst>
            </p:cNvPr>
            <p:cNvSpPr/>
            <p:nvPr/>
          </p:nvSpPr>
          <p:spPr>
            <a:xfrm>
              <a:off x="2257486" y="4793078"/>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4</a:t>
              </a:r>
            </a:p>
          </p:txBody>
        </p:sp>
        <p:sp>
          <p:nvSpPr>
            <p:cNvPr id="162" name="Oval 161">
              <a:extLst>
                <a:ext uri="{FF2B5EF4-FFF2-40B4-BE49-F238E27FC236}">
                  <a16:creationId xmlns:a16="http://schemas.microsoft.com/office/drawing/2014/main" id="{37077856-D7C1-41BF-9093-FE57B3F1C513}"/>
                </a:ext>
              </a:extLst>
            </p:cNvPr>
            <p:cNvSpPr/>
            <p:nvPr/>
          </p:nvSpPr>
          <p:spPr>
            <a:xfrm>
              <a:off x="2947539" y="4780815"/>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5</a:t>
              </a:r>
            </a:p>
          </p:txBody>
        </p:sp>
        <p:sp>
          <p:nvSpPr>
            <p:cNvPr id="163" name="Oval 162">
              <a:extLst>
                <a:ext uri="{FF2B5EF4-FFF2-40B4-BE49-F238E27FC236}">
                  <a16:creationId xmlns:a16="http://schemas.microsoft.com/office/drawing/2014/main" id="{22863BF2-63D8-4E5C-8663-DE3176B5D3CE}"/>
                </a:ext>
              </a:extLst>
            </p:cNvPr>
            <p:cNvSpPr/>
            <p:nvPr/>
          </p:nvSpPr>
          <p:spPr>
            <a:xfrm>
              <a:off x="3690306" y="4780815"/>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6</a:t>
              </a:r>
            </a:p>
          </p:txBody>
        </p:sp>
        <p:cxnSp>
          <p:nvCxnSpPr>
            <p:cNvPr id="166" name="Straight Arrow Connector 165">
              <a:extLst>
                <a:ext uri="{FF2B5EF4-FFF2-40B4-BE49-F238E27FC236}">
                  <a16:creationId xmlns:a16="http://schemas.microsoft.com/office/drawing/2014/main" id="{CE874439-47CD-424E-83F1-F000A2316DE7}"/>
                </a:ext>
              </a:extLst>
            </p:cNvPr>
            <p:cNvCxnSpPr>
              <a:cxnSpLocks/>
            </p:cNvCxnSpPr>
            <p:nvPr/>
          </p:nvCxnSpPr>
          <p:spPr>
            <a:xfrm flipV="1">
              <a:off x="302814" y="3864671"/>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68" name="Straight Arrow Connector 167">
              <a:extLst>
                <a:ext uri="{FF2B5EF4-FFF2-40B4-BE49-F238E27FC236}">
                  <a16:creationId xmlns:a16="http://schemas.microsoft.com/office/drawing/2014/main" id="{E8B0FEAE-A52E-45EF-AC7B-A83CAC6F3522}"/>
                </a:ext>
              </a:extLst>
            </p:cNvPr>
            <p:cNvCxnSpPr>
              <a:cxnSpLocks/>
            </p:cNvCxnSpPr>
            <p:nvPr/>
          </p:nvCxnSpPr>
          <p:spPr>
            <a:xfrm flipV="1">
              <a:off x="1005276" y="3851197"/>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69" name="Straight Arrow Connector 168">
              <a:extLst>
                <a:ext uri="{FF2B5EF4-FFF2-40B4-BE49-F238E27FC236}">
                  <a16:creationId xmlns:a16="http://schemas.microsoft.com/office/drawing/2014/main" id="{4058A8E3-DE33-4579-8AF2-77772A0A790A}"/>
                </a:ext>
              </a:extLst>
            </p:cNvPr>
            <p:cNvCxnSpPr>
              <a:cxnSpLocks/>
            </p:cNvCxnSpPr>
            <p:nvPr/>
          </p:nvCxnSpPr>
          <p:spPr>
            <a:xfrm flipV="1">
              <a:off x="1733466" y="3914281"/>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70" name="Straight Arrow Connector 169">
              <a:extLst>
                <a:ext uri="{FF2B5EF4-FFF2-40B4-BE49-F238E27FC236}">
                  <a16:creationId xmlns:a16="http://schemas.microsoft.com/office/drawing/2014/main" id="{04B99D6F-F814-4CE4-9049-0C62D1A53E84}"/>
                </a:ext>
              </a:extLst>
            </p:cNvPr>
            <p:cNvCxnSpPr>
              <a:cxnSpLocks/>
            </p:cNvCxnSpPr>
            <p:nvPr/>
          </p:nvCxnSpPr>
          <p:spPr>
            <a:xfrm flipV="1">
              <a:off x="2451990" y="3908209"/>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71" name="Straight Arrow Connector 170">
              <a:extLst>
                <a:ext uri="{FF2B5EF4-FFF2-40B4-BE49-F238E27FC236}">
                  <a16:creationId xmlns:a16="http://schemas.microsoft.com/office/drawing/2014/main" id="{4AA5C113-33F5-4685-B1CA-B253B300F93C}"/>
                </a:ext>
              </a:extLst>
            </p:cNvPr>
            <p:cNvCxnSpPr>
              <a:cxnSpLocks/>
            </p:cNvCxnSpPr>
            <p:nvPr/>
          </p:nvCxnSpPr>
          <p:spPr>
            <a:xfrm flipV="1">
              <a:off x="3169975" y="3966024"/>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72" name="Straight Arrow Connector 171">
              <a:extLst>
                <a:ext uri="{FF2B5EF4-FFF2-40B4-BE49-F238E27FC236}">
                  <a16:creationId xmlns:a16="http://schemas.microsoft.com/office/drawing/2014/main" id="{35F5402B-FCBA-44B0-AA8D-13DDA3F050C4}"/>
                </a:ext>
              </a:extLst>
            </p:cNvPr>
            <p:cNvCxnSpPr>
              <a:cxnSpLocks/>
            </p:cNvCxnSpPr>
            <p:nvPr/>
          </p:nvCxnSpPr>
          <p:spPr>
            <a:xfrm flipV="1">
              <a:off x="3875411" y="3935085"/>
              <a:ext cx="0" cy="628204"/>
            </a:xfrm>
            <a:prstGeom prst="straightConnector1">
              <a:avLst/>
            </a:prstGeom>
            <a:ln w="38100">
              <a:solidFill>
                <a:srgbClr val="C00000"/>
              </a:solidFill>
              <a:tailEnd type="triangle"/>
            </a:ln>
          </p:spPr>
          <p:style>
            <a:lnRef idx="3">
              <a:schemeClr val="dk1"/>
            </a:lnRef>
            <a:fillRef idx="0">
              <a:schemeClr val="dk1"/>
            </a:fillRef>
            <a:effectRef idx="2">
              <a:schemeClr val="dk1"/>
            </a:effectRef>
            <a:fontRef idx="minor">
              <a:schemeClr val="tx1"/>
            </a:fontRef>
          </p:style>
        </p:cxnSp>
      </p:grpSp>
      <p:grpSp>
        <p:nvGrpSpPr>
          <p:cNvPr id="8" name="Group 7">
            <a:extLst>
              <a:ext uri="{FF2B5EF4-FFF2-40B4-BE49-F238E27FC236}">
                <a16:creationId xmlns:a16="http://schemas.microsoft.com/office/drawing/2014/main" id="{7A871027-920D-4738-9866-CE55D2F83123}"/>
              </a:ext>
            </a:extLst>
          </p:cNvPr>
          <p:cNvGrpSpPr/>
          <p:nvPr/>
        </p:nvGrpSpPr>
        <p:grpSpPr>
          <a:xfrm>
            <a:off x="80515" y="1495657"/>
            <a:ext cx="3865032" cy="1542511"/>
            <a:chOff x="80514" y="1495657"/>
            <a:chExt cx="4045491" cy="1614531"/>
          </a:xfrm>
        </p:grpSpPr>
        <p:pic>
          <p:nvPicPr>
            <p:cNvPr id="122" name="Picture 2" descr="Image result for resistance symbol">
              <a:extLst>
                <a:ext uri="{FF2B5EF4-FFF2-40B4-BE49-F238E27FC236}">
                  <a16:creationId xmlns:a16="http://schemas.microsoft.com/office/drawing/2014/main" id="{86A0FF13-D68F-46B4-B9F0-C38B0BE646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3317184" y="2290720"/>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2" descr="Image result for resistance symbol">
              <a:extLst>
                <a:ext uri="{FF2B5EF4-FFF2-40B4-BE49-F238E27FC236}">
                  <a16:creationId xmlns:a16="http://schemas.microsoft.com/office/drawing/2014/main" id="{08C50608-F6CD-4B53-823E-287F93961C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804361" y="1836547"/>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2" descr="Image result for resistance symbol">
              <a:extLst>
                <a:ext uri="{FF2B5EF4-FFF2-40B4-BE49-F238E27FC236}">
                  <a16:creationId xmlns:a16="http://schemas.microsoft.com/office/drawing/2014/main" id="{77E27E0E-D2C6-4208-9007-F6E44C51872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3678650" y="1957634"/>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2" descr="Image result for resistance symbol">
              <a:extLst>
                <a:ext uri="{FF2B5EF4-FFF2-40B4-BE49-F238E27FC236}">
                  <a16:creationId xmlns:a16="http://schemas.microsoft.com/office/drawing/2014/main" id="{4304D7B9-BB88-452C-AE04-B2C50BFF0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963732" y="1908775"/>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2" descr="Image result for resistance symbol">
              <a:extLst>
                <a:ext uri="{FF2B5EF4-FFF2-40B4-BE49-F238E27FC236}">
                  <a16:creationId xmlns:a16="http://schemas.microsoft.com/office/drawing/2014/main" id="{7B95B432-8CF1-4350-A9D6-F7FCDD527F5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1519962" y="1854467"/>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2" descr="Image result for resistance symbol">
              <a:extLst>
                <a:ext uri="{FF2B5EF4-FFF2-40B4-BE49-F238E27FC236}">
                  <a16:creationId xmlns:a16="http://schemas.microsoft.com/office/drawing/2014/main" id="{DC5B79B6-FE88-4B65-9138-9CA274DE12B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225731" y="1892320"/>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2" descr="Image result for resistance symbol">
              <a:extLst>
                <a:ext uri="{FF2B5EF4-FFF2-40B4-BE49-F238E27FC236}">
                  <a16:creationId xmlns:a16="http://schemas.microsoft.com/office/drawing/2014/main" id="{AD12DF38-585B-47EF-B778-B7052F519C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113499" y="1810675"/>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Image result for resistance symbol">
              <a:extLst>
                <a:ext uri="{FF2B5EF4-FFF2-40B4-BE49-F238E27FC236}">
                  <a16:creationId xmlns:a16="http://schemas.microsoft.com/office/drawing/2014/main" id="{4EE0E75B-151C-4D61-AEBA-A1E9C2FDA1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457760" y="2176361"/>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2" descr="Image result for resistance symbol">
              <a:extLst>
                <a:ext uri="{FF2B5EF4-FFF2-40B4-BE49-F238E27FC236}">
                  <a16:creationId xmlns:a16="http://schemas.microsoft.com/office/drawing/2014/main" id="{0B265F50-AB87-4431-A249-FD8710034C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1872279" y="2236412"/>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2" descr="Image result for resistance symbol">
              <a:extLst>
                <a:ext uri="{FF2B5EF4-FFF2-40B4-BE49-F238E27FC236}">
                  <a16:creationId xmlns:a16="http://schemas.microsoft.com/office/drawing/2014/main" id="{B97D1738-FBA1-4B13-B6EB-CDDD7E79E6B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1173709" y="1495657"/>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21" name="Picture 2" descr="Image result for resistance symbol">
              <a:extLst>
                <a:ext uri="{FF2B5EF4-FFF2-40B4-BE49-F238E27FC236}">
                  <a16:creationId xmlns:a16="http://schemas.microsoft.com/office/drawing/2014/main" id="{C61FCE8B-9B86-4A15-88FF-21F2A78A19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55289" flipH="1">
              <a:off x="2594484" y="1548103"/>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29" name="Picture 2" descr="Image result for resistance symbol">
              <a:extLst>
                <a:ext uri="{FF2B5EF4-FFF2-40B4-BE49-F238E27FC236}">
                  <a16:creationId xmlns:a16="http://schemas.microsoft.com/office/drawing/2014/main" id="{6C5534A7-9452-456D-AC97-841087D396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117649" y="2503141"/>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2" descr="Image result for resistance symbol">
              <a:extLst>
                <a:ext uri="{FF2B5EF4-FFF2-40B4-BE49-F238E27FC236}">
                  <a16:creationId xmlns:a16="http://schemas.microsoft.com/office/drawing/2014/main" id="{A59767D3-0179-4E5A-8076-2EB4BEA00DD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808511" y="2516175"/>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2" descr="Image result for resistance symbol">
              <a:extLst>
                <a:ext uri="{FF2B5EF4-FFF2-40B4-BE49-F238E27FC236}">
                  <a16:creationId xmlns:a16="http://schemas.microsoft.com/office/drawing/2014/main" id="{F52616DF-2C96-4F34-9223-745250FF3A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2971164" y="2608588"/>
              <a:ext cx="731371" cy="163339"/>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2" descr="Image result for resistance symbol">
              <a:extLst>
                <a:ext uri="{FF2B5EF4-FFF2-40B4-BE49-F238E27FC236}">
                  <a16:creationId xmlns:a16="http://schemas.microsoft.com/office/drawing/2014/main" id="{CFF1E1CD-1830-4DFE-B2D4-E1348C3CFE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a:off x="3678650" y="2662833"/>
              <a:ext cx="731371" cy="163339"/>
            </a:xfrm>
            <a:prstGeom prst="rect">
              <a:avLst/>
            </a:prstGeom>
            <a:noFill/>
            <a:extLst>
              <a:ext uri="{909E8E84-426E-40DD-AFC4-6F175D3DCCD1}">
                <a14:hiddenFill xmlns:a14="http://schemas.microsoft.com/office/drawing/2010/main">
                  <a:solidFill>
                    <a:srgbClr val="FFFFFF"/>
                  </a:solidFill>
                </a14:hiddenFill>
              </a:ext>
            </a:extLst>
          </p:spPr>
        </p:pic>
        <p:sp>
          <p:nvSpPr>
            <p:cNvPr id="135" name="Oval 134">
              <a:extLst>
                <a:ext uri="{FF2B5EF4-FFF2-40B4-BE49-F238E27FC236}">
                  <a16:creationId xmlns:a16="http://schemas.microsoft.com/office/drawing/2014/main" id="{7381FA5D-F3DD-4A84-B60E-B5FBE270156A}"/>
                </a:ext>
              </a:extLst>
            </p:cNvPr>
            <p:cNvSpPr/>
            <p:nvPr/>
          </p:nvSpPr>
          <p:spPr>
            <a:xfrm>
              <a:off x="80514" y="2470489"/>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1</a:t>
              </a:r>
            </a:p>
          </p:txBody>
        </p:sp>
        <p:sp>
          <p:nvSpPr>
            <p:cNvPr id="136" name="Oval 135">
              <a:extLst>
                <a:ext uri="{FF2B5EF4-FFF2-40B4-BE49-F238E27FC236}">
                  <a16:creationId xmlns:a16="http://schemas.microsoft.com/office/drawing/2014/main" id="{DA163D44-6855-4429-8FFA-537F86B15511}"/>
                </a:ext>
              </a:extLst>
            </p:cNvPr>
            <p:cNvSpPr/>
            <p:nvPr/>
          </p:nvSpPr>
          <p:spPr>
            <a:xfrm>
              <a:off x="816018" y="2482752"/>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2</a:t>
              </a:r>
            </a:p>
          </p:txBody>
        </p:sp>
        <p:sp>
          <p:nvSpPr>
            <p:cNvPr id="139" name="Oval 138">
              <a:extLst>
                <a:ext uri="{FF2B5EF4-FFF2-40B4-BE49-F238E27FC236}">
                  <a16:creationId xmlns:a16="http://schemas.microsoft.com/office/drawing/2014/main" id="{F829CBA5-1C0F-46DD-B395-99606B881E29}"/>
                </a:ext>
              </a:extLst>
            </p:cNvPr>
            <p:cNvSpPr/>
            <p:nvPr/>
          </p:nvSpPr>
          <p:spPr>
            <a:xfrm>
              <a:off x="2972883" y="2470489"/>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5</a:t>
              </a:r>
            </a:p>
          </p:txBody>
        </p:sp>
        <p:sp>
          <p:nvSpPr>
            <p:cNvPr id="140" name="Oval 139">
              <a:extLst>
                <a:ext uri="{FF2B5EF4-FFF2-40B4-BE49-F238E27FC236}">
                  <a16:creationId xmlns:a16="http://schemas.microsoft.com/office/drawing/2014/main" id="{B57C99D3-2E38-472C-86FC-BA710006A8CB}"/>
                </a:ext>
              </a:extLst>
            </p:cNvPr>
            <p:cNvSpPr/>
            <p:nvPr/>
          </p:nvSpPr>
          <p:spPr>
            <a:xfrm>
              <a:off x="3715650" y="2470489"/>
              <a:ext cx="247015" cy="2301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a:t>6</a:t>
              </a:r>
            </a:p>
          </p:txBody>
        </p:sp>
        <p:cxnSp>
          <p:nvCxnSpPr>
            <p:cNvPr id="173" name="Straight Arrow Connector 172">
              <a:extLst>
                <a:ext uri="{FF2B5EF4-FFF2-40B4-BE49-F238E27FC236}">
                  <a16:creationId xmlns:a16="http://schemas.microsoft.com/office/drawing/2014/main" id="{D85C7B82-6E71-43EE-9767-D601BEEBFF0E}"/>
                </a:ext>
              </a:extLst>
            </p:cNvPr>
            <p:cNvCxnSpPr>
              <a:cxnSpLocks/>
            </p:cNvCxnSpPr>
            <p:nvPr/>
          </p:nvCxnSpPr>
          <p:spPr>
            <a:xfrm flipV="1">
              <a:off x="352108" y="1552531"/>
              <a:ext cx="0" cy="628204"/>
            </a:xfrm>
            <a:prstGeom prst="straightConnector1">
              <a:avLst/>
            </a:prstGeom>
            <a:ln w="38100">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75" name="Straight Arrow Connector 174">
              <a:extLst>
                <a:ext uri="{FF2B5EF4-FFF2-40B4-BE49-F238E27FC236}">
                  <a16:creationId xmlns:a16="http://schemas.microsoft.com/office/drawing/2014/main" id="{9971BAE7-2DEA-49C6-9E35-7D3F1F428109}"/>
                </a:ext>
              </a:extLst>
            </p:cNvPr>
            <p:cNvCxnSpPr>
              <a:cxnSpLocks/>
            </p:cNvCxnSpPr>
            <p:nvPr/>
          </p:nvCxnSpPr>
          <p:spPr>
            <a:xfrm flipV="1">
              <a:off x="1055199" y="1552531"/>
              <a:ext cx="0" cy="628204"/>
            </a:xfrm>
            <a:prstGeom prst="straightConnector1">
              <a:avLst/>
            </a:prstGeom>
            <a:ln w="38100">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76" name="Straight Arrow Connector 175">
              <a:extLst>
                <a:ext uri="{FF2B5EF4-FFF2-40B4-BE49-F238E27FC236}">
                  <a16:creationId xmlns:a16="http://schemas.microsoft.com/office/drawing/2014/main" id="{057268A3-BEA1-49D1-BBFA-D70FED9B4B2A}"/>
                </a:ext>
              </a:extLst>
            </p:cNvPr>
            <p:cNvCxnSpPr>
              <a:cxnSpLocks/>
            </p:cNvCxnSpPr>
            <p:nvPr/>
          </p:nvCxnSpPr>
          <p:spPr>
            <a:xfrm flipV="1">
              <a:off x="3444468" y="1590921"/>
              <a:ext cx="0" cy="628204"/>
            </a:xfrm>
            <a:prstGeom prst="straightConnector1">
              <a:avLst/>
            </a:prstGeom>
            <a:ln w="38100">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77" name="Straight Arrow Connector 176">
              <a:extLst>
                <a:ext uri="{FF2B5EF4-FFF2-40B4-BE49-F238E27FC236}">
                  <a16:creationId xmlns:a16="http://schemas.microsoft.com/office/drawing/2014/main" id="{446B4A9D-E2AA-4358-A502-70B7ECCD1106}"/>
                </a:ext>
              </a:extLst>
            </p:cNvPr>
            <p:cNvCxnSpPr>
              <a:cxnSpLocks/>
            </p:cNvCxnSpPr>
            <p:nvPr/>
          </p:nvCxnSpPr>
          <p:spPr>
            <a:xfrm flipV="1">
              <a:off x="3887374" y="1570451"/>
              <a:ext cx="0" cy="628204"/>
            </a:xfrm>
            <a:prstGeom prst="straightConnector1">
              <a:avLst/>
            </a:prstGeom>
            <a:ln w="38100">
              <a:solidFill>
                <a:srgbClr val="0070C0"/>
              </a:solidFill>
              <a:tailEnd type="triangle"/>
            </a:ln>
          </p:spPr>
          <p:style>
            <a:lnRef idx="3">
              <a:schemeClr val="dk1"/>
            </a:lnRef>
            <a:fillRef idx="0">
              <a:schemeClr val="dk1"/>
            </a:fillRef>
            <a:effectRef idx="2">
              <a:schemeClr val="dk1"/>
            </a:effectRef>
            <a:fontRef idx="minor">
              <a:schemeClr val="tx1"/>
            </a:fontRef>
          </p:style>
        </p:cxnSp>
      </p:grpSp>
      <p:pic>
        <p:nvPicPr>
          <p:cNvPr id="64" name="Picture 63">
            <a:extLst>
              <a:ext uri="{FF2B5EF4-FFF2-40B4-BE49-F238E27FC236}">
                <a16:creationId xmlns:a16="http://schemas.microsoft.com/office/drawing/2014/main" id="{C1D3BF24-7EF3-4B6E-90F3-808C18685F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65" name="Picture 7" descr="Image result for berkeley lab logo">
            <a:extLst>
              <a:ext uri="{FF2B5EF4-FFF2-40B4-BE49-F238E27FC236}">
                <a16:creationId xmlns:a16="http://schemas.microsoft.com/office/drawing/2014/main" id="{C469DC5D-9F69-4A86-B355-D95A3BBC4E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D0CDE1A-DA64-4380-9148-457E62739264}"/>
              </a:ext>
            </a:extLst>
          </p:cNvPr>
          <p:cNvSpPr txBox="1"/>
          <p:nvPr/>
        </p:nvSpPr>
        <p:spPr>
          <a:xfrm>
            <a:off x="560854" y="3110188"/>
            <a:ext cx="3154796" cy="584775"/>
          </a:xfrm>
          <a:prstGeom prst="rect">
            <a:avLst/>
          </a:prstGeom>
          <a:noFill/>
        </p:spPr>
        <p:txBody>
          <a:bodyPr wrap="square" rtlCol="0">
            <a:spAutoFit/>
          </a:bodyPr>
          <a:lstStyle/>
          <a:p>
            <a:r>
              <a:rPr lang="en-US" sz="1600" dirty="0"/>
              <a:t>Heat goes through four out of six ligands at the second level.</a:t>
            </a:r>
          </a:p>
        </p:txBody>
      </p:sp>
      <p:sp>
        <p:nvSpPr>
          <p:cNvPr id="77" name="TextBox 76">
            <a:extLst>
              <a:ext uri="{FF2B5EF4-FFF2-40B4-BE49-F238E27FC236}">
                <a16:creationId xmlns:a16="http://schemas.microsoft.com/office/drawing/2014/main" id="{746408CD-7650-491A-83FE-B391421AF483}"/>
              </a:ext>
            </a:extLst>
          </p:cNvPr>
          <p:cNvSpPr txBox="1"/>
          <p:nvPr/>
        </p:nvSpPr>
        <p:spPr>
          <a:xfrm>
            <a:off x="635222" y="5346558"/>
            <a:ext cx="3154796" cy="584775"/>
          </a:xfrm>
          <a:prstGeom prst="rect">
            <a:avLst/>
          </a:prstGeom>
          <a:noFill/>
        </p:spPr>
        <p:txBody>
          <a:bodyPr wrap="square" rtlCol="0">
            <a:spAutoFit/>
          </a:bodyPr>
          <a:lstStyle/>
          <a:p>
            <a:r>
              <a:rPr lang="en-US" sz="1600" dirty="0"/>
              <a:t>Heat goes through six out of six ligands at the second level.</a:t>
            </a:r>
          </a:p>
        </p:txBody>
      </p:sp>
      <p:grpSp>
        <p:nvGrpSpPr>
          <p:cNvPr id="60" name="Group 59">
            <a:extLst>
              <a:ext uri="{FF2B5EF4-FFF2-40B4-BE49-F238E27FC236}">
                <a16:creationId xmlns:a16="http://schemas.microsoft.com/office/drawing/2014/main" id="{553AAAC6-47AD-49A1-94EF-37E37CE9BC46}"/>
              </a:ext>
            </a:extLst>
          </p:cNvPr>
          <p:cNvGrpSpPr/>
          <p:nvPr/>
        </p:nvGrpSpPr>
        <p:grpSpPr>
          <a:xfrm>
            <a:off x="4177613" y="3146003"/>
            <a:ext cx="832402" cy="731482"/>
            <a:chOff x="3908134" y="1719116"/>
            <a:chExt cx="3644579" cy="3202711"/>
          </a:xfrm>
        </p:grpSpPr>
        <p:sp>
          <p:nvSpPr>
            <p:cNvPr id="61" name="Hexagon 60">
              <a:extLst>
                <a:ext uri="{FF2B5EF4-FFF2-40B4-BE49-F238E27FC236}">
                  <a16:creationId xmlns:a16="http://schemas.microsoft.com/office/drawing/2014/main" id="{75EEA06C-8EFF-4BD4-B8DD-8AD3BAB1F4BE}"/>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2" name="Flowchart: Connector 61">
              <a:extLst>
                <a:ext uri="{FF2B5EF4-FFF2-40B4-BE49-F238E27FC236}">
                  <a16:creationId xmlns:a16="http://schemas.microsoft.com/office/drawing/2014/main" id="{D71135D3-F150-4015-8320-0DB95FDAF9D7}"/>
                </a:ext>
              </a:extLst>
            </p:cNvPr>
            <p:cNvSpPr/>
            <p:nvPr/>
          </p:nvSpPr>
          <p:spPr>
            <a:xfrm>
              <a:off x="4627418"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3" name="Flowchart: Connector 62">
              <a:extLst>
                <a:ext uri="{FF2B5EF4-FFF2-40B4-BE49-F238E27FC236}">
                  <a16:creationId xmlns:a16="http://schemas.microsoft.com/office/drawing/2014/main" id="{B9BD5F6F-0F89-461C-8CDE-7A31E378DA35}"/>
                </a:ext>
              </a:extLst>
            </p:cNvPr>
            <p:cNvSpPr/>
            <p:nvPr/>
          </p:nvSpPr>
          <p:spPr>
            <a:xfrm>
              <a:off x="6460837"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6" name="Flowchart: Connector 65">
              <a:extLst>
                <a:ext uri="{FF2B5EF4-FFF2-40B4-BE49-F238E27FC236}">
                  <a16:creationId xmlns:a16="http://schemas.microsoft.com/office/drawing/2014/main" id="{21C5C325-2CD4-43BD-8A56-82C88DB9F4F3}"/>
                </a:ext>
              </a:extLst>
            </p:cNvPr>
            <p:cNvSpPr/>
            <p:nvPr/>
          </p:nvSpPr>
          <p:spPr>
            <a:xfrm>
              <a:off x="3908134"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7" name="Flowchart: Connector 66">
              <a:extLst>
                <a:ext uri="{FF2B5EF4-FFF2-40B4-BE49-F238E27FC236}">
                  <a16:creationId xmlns:a16="http://schemas.microsoft.com/office/drawing/2014/main" id="{605582C8-6C11-4197-A34C-90D08355698E}"/>
                </a:ext>
              </a:extLst>
            </p:cNvPr>
            <p:cNvSpPr/>
            <p:nvPr/>
          </p:nvSpPr>
          <p:spPr>
            <a:xfrm>
              <a:off x="7111675"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8" name="Flowchart: Connector 67">
              <a:extLst>
                <a:ext uri="{FF2B5EF4-FFF2-40B4-BE49-F238E27FC236}">
                  <a16:creationId xmlns:a16="http://schemas.microsoft.com/office/drawing/2014/main" id="{235F4C7F-BA76-4068-BB1A-0899412637B1}"/>
                </a:ext>
              </a:extLst>
            </p:cNvPr>
            <p:cNvSpPr/>
            <p:nvPr/>
          </p:nvSpPr>
          <p:spPr>
            <a:xfrm>
              <a:off x="4627418"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69" name="Flowchart: Connector 68">
              <a:extLst>
                <a:ext uri="{FF2B5EF4-FFF2-40B4-BE49-F238E27FC236}">
                  <a16:creationId xmlns:a16="http://schemas.microsoft.com/office/drawing/2014/main" id="{0D2CF073-A383-4FDD-86CE-CAEC3A8B66DF}"/>
                </a:ext>
              </a:extLst>
            </p:cNvPr>
            <p:cNvSpPr/>
            <p:nvPr/>
          </p:nvSpPr>
          <p:spPr>
            <a:xfrm>
              <a:off x="6460837"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sp>
        <p:nvSpPr>
          <p:cNvPr id="70" name="TextBox 69">
            <a:extLst>
              <a:ext uri="{FF2B5EF4-FFF2-40B4-BE49-F238E27FC236}">
                <a16:creationId xmlns:a16="http://schemas.microsoft.com/office/drawing/2014/main" id="{188BD3A5-94C2-4B20-8F2D-00C7122A1FFE}"/>
              </a:ext>
            </a:extLst>
          </p:cNvPr>
          <p:cNvSpPr txBox="1"/>
          <p:nvPr/>
        </p:nvSpPr>
        <p:spPr>
          <a:xfrm>
            <a:off x="4185564" y="2600945"/>
            <a:ext cx="979172" cy="461665"/>
          </a:xfrm>
          <a:prstGeom prst="rect">
            <a:avLst/>
          </a:prstGeom>
          <a:noFill/>
        </p:spPr>
        <p:txBody>
          <a:bodyPr wrap="square" rtlCol="0">
            <a:spAutoFit/>
          </a:bodyPr>
          <a:lstStyle/>
          <a:p>
            <a:r>
              <a:rPr lang="en-US" sz="1200" dirty="0"/>
              <a:t>1 ligand Removed</a:t>
            </a:r>
          </a:p>
        </p:txBody>
      </p:sp>
      <p:sp>
        <p:nvSpPr>
          <p:cNvPr id="71" name="TextBox 70">
            <a:extLst>
              <a:ext uri="{FF2B5EF4-FFF2-40B4-BE49-F238E27FC236}">
                <a16:creationId xmlns:a16="http://schemas.microsoft.com/office/drawing/2014/main" id="{6E369EEE-F3C0-46F8-AC43-CA15EA7B5DE3}"/>
              </a:ext>
            </a:extLst>
          </p:cNvPr>
          <p:cNvSpPr txBox="1"/>
          <p:nvPr/>
        </p:nvSpPr>
        <p:spPr>
          <a:xfrm>
            <a:off x="5081940" y="2591658"/>
            <a:ext cx="979945" cy="461665"/>
          </a:xfrm>
          <a:prstGeom prst="rect">
            <a:avLst/>
          </a:prstGeom>
          <a:noFill/>
        </p:spPr>
        <p:txBody>
          <a:bodyPr wrap="square" rtlCol="0">
            <a:spAutoFit/>
          </a:bodyPr>
          <a:lstStyle/>
          <a:p>
            <a:r>
              <a:rPr lang="en-US" sz="1200" dirty="0"/>
              <a:t>2 ligands Removed</a:t>
            </a:r>
          </a:p>
        </p:txBody>
      </p:sp>
      <p:sp>
        <p:nvSpPr>
          <p:cNvPr id="72" name="TextBox 71">
            <a:extLst>
              <a:ext uri="{FF2B5EF4-FFF2-40B4-BE49-F238E27FC236}">
                <a16:creationId xmlns:a16="http://schemas.microsoft.com/office/drawing/2014/main" id="{F4946F42-BB34-451B-8AF7-71CB228153B2}"/>
              </a:ext>
            </a:extLst>
          </p:cNvPr>
          <p:cNvSpPr txBox="1"/>
          <p:nvPr/>
        </p:nvSpPr>
        <p:spPr>
          <a:xfrm>
            <a:off x="6057897" y="2600945"/>
            <a:ext cx="930099" cy="461665"/>
          </a:xfrm>
          <a:prstGeom prst="rect">
            <a:avLst/>
          </a:prstGeom>
          <a:noFill/>
        </p:spPr>
        <p:txBody>
          <a:bodyPr wrap="square" rtlCol="0">
            <a:spAutoFit/>
          </a:bodyPr>
          <a:lstStyle/>
          <a:p>
            <a:r>
              <a:rPr lang="en-US" sz="1200" dirty="0"/>
              <a:t>3 ligands Removed</a:t>
            </a:r>
          </a:p>
        </p:txBody>
      </p:sp>
      <p:sp>
        <p:nvSpPr>
          <p:cNvPr id="73" name="TextBox 72">
            <a:extLst>
              <a:ext uri="{FF2B5EF4-FFF2-40B4-BE49-F238E27FC236}">
                <a16:creationId xmlns:a16="http://schemas.microsoft.com/office/drawing/2014/main" id="{64A5C36E-7FCA-4733-B84F-763502E21EE6}"/>
              </a:ext>
            </a:extLst>
          </p:cNvPr>
          <p:cNvSpPr txBox="1"/>
          <p:nvPr/>
        </p:nvSpPr>
        <p:spPr>
          <a:xfrm>
            <a:off x="6947443" y="2610682"/>
            <a:ext cx="886208" cy="461665"/>
          </a:xfrm>
          <a:prstGeom prst="rect">
            <a:avLst/>
          </a:prstGeom>
          <a:noFill/>
        </p:spPr>
        <p:txBody>
          <a:bodyPr wrap="square" rtlCol="0">
            <a:spAutoFit/>
          </a:bodyPr>
          <a:lstStyle/>
          <a:p>
            <a:r>
              <a:rPr lang="en-US" sz="1200" dirty="0"/>
              <a:t>4 ligands Removed</a:t>
            </a:r>
          </a:p>
        </p:txBody>
      </p:sp>
      <p:sp>
        <p:nvSpPr>
          <p:cNvPr id="74" name="TextBox 73">
            <a:extLst>
              <a:ext uri="{FF2B5EF4-FFF2-40B4-BE49-F238E27FC236}">
                <a16:creationId xmlns:a16="http://schemas.microsoft.com/office/drawing/2014/main" id="{A27E516D-5E4C-4D7B-A319-C6A32EDEBEF7}"/>
              </a:ext>
            </a:extLst>
          </p:cNvPr>
          <p:cNvSpPr txBox="1"/>
          <p:nvPr/>
        </p:nvSpPr>
        <p:spPr>
          <a:xfrm>
            <a:off x="7873554" y="2610681"/>
            <a:ext cx="998190" cy="461665"/>
          </a:xfrm>
          <a:prstGeom prst="rect">
            <a:avLst/>
          </a:prstGeom>
          <a:noFill/>
        </p:spPr>
        <p:txBody>
          <a:bodyPr wrap="square" rtlCol="0">
            <a:spAutoFit/>
          </a:bodyPr>
          <a:lstStyle/>
          <a:p>
            <a:r>
              <a:rPr lang="en-US" sz="1200" dirty="0"/>
              <a:t>5 ligands Removed</a:t>
            </a:r>
          </a:p>
        </p:txBody>
      </p:sp>
      <p:grpSp>
        <p:nvGrpSpPr>
          <p:cNvPr id="75" name="Group 74">
            <a:extLst>
              <a:ext uri="{FF2B5EF4-FFF2-40B4-BE49-F238E27FC236}">
                <a16:creationId xmlns:a16="http://schemas.microsoft.com/office/drawing/2014/main" id="{D26F9432-FD7B-4191-ADA6-539B2487F685}"/>
              </a:ext>
            </a:extLst>
          </p:cNvPr>
          <p:cNvGrpSpPr/>
          <p:nvPr/>
        </p:nvGrpSpPr>
        <p:grpSpPr>
          <a:xfrm>
            <a:off x="5090779" y="3148996"/>
            <a:ext cx="832402" cy="731482"/>
            <a:chOff x="3908134" y="1719116"/>
            <a:chExt cx="3644579" cy="3202711"/>
          </a:xfrm>
        </p:grpSpPr>
        <p:sp>
          <p:nvSpPr>
            <p:cNvPr id="76" name="Hexagon 75">
              <a:extLst>
                <a:ext uri="{FF2B5EF4-FFF2-40B4-BE49-F238E27FC236}">
                  <a16:creationId xmlns:a16="http://schemas.microsoft.com/office/drawing/2014/main" id="{82F603CA-45D8-481F-B251-94801F2B5F80}"/>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79" name="Flowchart: Connector 78">
              <a:extLst>
                <a:ext uri="{FF2B5EF4-FFF2-40B4-BE49-F238E27FC236}">
                  <a16:creationId xmlns:a16="http://schemas.microsoft.com/office/drawing/2014/main" id="{0135DA01-C241-43AA-8211-C9B0113B479E}"/>
                </a:ext>
              </a:extLst>
            </p:cNvPr>
            <p:cNvSpPr/>
            <p:nvPr/>
          </p:nvSpPr>
          <p:spPr>
            <a:xfrm>
              <a:off x="4627418"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0" name="Flowchart: Connector 79">
              <a:extLst>
                <a:ext uri="{FF2B5EF4-FFF2-40B4-BE49-F238E27FC236}">
                  <a16:creationId xmlns:a16="http://schemas.microsoft.com/office/drawing/2014/main" id="{DA9A773F-4579-46B1-848B-894883C441B3}"/>
                </a:ext>
              </a:extLst>
            </p:cNvPr>
            <p:cNvSpPr/>
            <p:nvPr/>
          </p:nvSpPr>
          <p:spPr>
            <a:xfrm>
              <a:off x="6460837"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1" name="Flowchart: Connector 80">
              <a:extLst>
                <a:ext uri="{FF2B5EF4-FFF2-40B4-BE49-F238E27FC236}">
                  <a16:creationId xmlns:a16="http://schemas.microsoft.com/office/drawing/2014/main" id="{0D52EE67-CBD5-462E-9940-5A114CA49EAC}"/>
                </a:ext>
              </a:extLst>
            </p:cNvPr>
            <p:cNvSpPr/>
            <p:nvPr/>
          </p:nvSpPr>
          <p:spPr>
            <a:xfrm>
              <a:off x="3908134"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2" name="Flowchart: Connector 81">
              <a:extLst>
                <a:ext uri="{FF2B5EF4-FFF2-40B4-BE49-F238E27FC236}">
                  <a16:creationId xmlns:a16="http://schemas.microsoft.com/office/drawing/2014/main" id="{F46CC1A2-EE89-46C7-B840-408EA3CC6C1E}"/>
                </a:ext>
              </a:extLst>
            </p:cNvPr>
            <p:cNvSpPr/>
            <p:nvPr/>
          </p:nvSpPr>
          <p:spPr>
            <a:xfrm>
              <a:off x="7111675"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3" name="Flowchart: Connector 82">
              <a:extLst>
                <a:ext uri="{FF2B5EF4-FFF2-40B4-BE49-F238E27FC236}">
                  <a16:creationId xmlns:a16="http://schemas.microsoft.com/office/drawing/2014/main" id="{3D8A39F3-7893-41B6-A3D3-71DB7AB8F9A0}"/>
                </a:ext>
              </a:extLst>
            </p:cNvPr>
            <p:cNvSpPr/>
            <p:nvPr/>
          </p:nvSpPr>
          <p:spPr>
            <a:xfrm>
              <a:off x="4627418"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4" name="Flowchart: Connector 83">
              <a:extLst>
                <a:ext uri="{FF2B5EF4-FFF2-40B4-BE49-F238E27FC236}">
                  <a16:creationId xmlns:a16="http://schemas.microsoft.com/office/drawing/2014/main" id="{1F58FB0C-5E36-4C02-B428-D624A8E5C01E}"/>
                </a:ext>
              </a:extLst>
            </p:cNvPr>
            <p:cNvSpPr/>
            <p:nvPr/>
          </p:nvSpPr>
          <p:spPr>
            <a:xfrm>
              <a:off x="6460837"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85" name="Group 84">
            <a:extLst>
              <a:ext uri="{FF2B5EF4-FFF2-40B4-BE49-F238E27FC236}">
                <a16:creationId xmlns:a16="http://schemas.microsoft.com/office/drawing/2014/main" id="{12FF22DC-489E-4D06-B018-62346D110BBC}"/>
              </a:ext>
            </a:extLst>
          </p:cNvPr>
          <p:cNvGrpSpPr/>
          <p:nvPr/>
        </p:nvGrpSpPr>
        <p:grpSpPr>
          <a:xfrm>
            <a:off x="6018746" y="3141551"/>
            <a:ext cx="832402" cy="731482"/>
            <a:chOff x="3908134" y="1719116"/>
            <a:chExt cx="3644579" cy="3202711"/>
          </a:xfrm>
        </p:grpSpPr>
        <p:sp>
          <p:nvSpPr>
            <p:cNvPr id="86" name="Hexagon 85">
              <a:extLst>
                <a:ext uri="{FF2B5EF4-FFF2-40B4-BE49-F238E27FC236}">
                  <a16:creationId xmlns:a16="http://schemas.microsoft.com/office/drawing/2014/main" id="{17051519-9080-416B-8518-2FB347E4A2AF}"/>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7" name="Flowchart: Connector 86">
              <a:extLst>
                <a:ext uri="{FF2B5EF4-FFF2-40B4-BE49-F238E27FC236}">
                  <a16:creationId xmlns:a16="http://schemas.microsoft.com/office/drawing/2014/main" id="{CA4D9335-BAA9-4542-BDB8-B8B1F6E69927}"/>
                </a:ext>
              </a:extLst>
            </p:cNvPr>
            <p:cNvSpPr/>
            <p:nvPr/>
          </p:nvSpPr>
          <p:spPr>
            <a:xfrm>
              <a:off x="4627418"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8" name="Flowchart: Connector 87">
              <a:extLst>
                <a:ext uri="{FF2B5EF4-FFF2-40B4-BE49-F238E27FC236}">
                  <a16:creationId xmlns:a16="http://schemas.microsoft.com/office/drawing/2014/main" id="{FAE050CC-37FB-4729-843B-5B3FF52806BB}"/>
                </a:ext>
              </a:extLst>
            </p:cNvPr>
            <p:cNvSpPr/>
            <p:nvPr/>
          </p:nvSpPr>
          <p:spPr>
            <a:xfrm>
              <a:off x="6460837"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89" name="Flowchart: Connector 88">
              <a:extLst>
                <a:ext uri="{FF2B5EF4-FFF2-40B4-BE49-F238E27FC236}">
                  <a16:creationId xmlns:a16="http://schemas.microsoft.com/office/drawing/2014/main" id="{5ED4FDD4-3B9C-4A84-B2E6-9447A4831CE5}"/>
                </a:ext>
              </a:extLst>
            </p:cNvPr>
            <p:cNvSpPr/>
            <p:nvPr/>
          </p:nvSpPr>
          <p:spPr>
            <a:xfrm>
              <a:off x="3908134"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0" name="Flowchart: Connector 89">
              <a:extLst>
                <a:ext uri="{FF2B5EF4-FFF2-40B4-BE49-F238E27FC236}">
                  <a16:creationId xmlns:a16="http://schemas.microsoft.com/office/drawing/2014/main" id="{B1197385-C200-450C-B62A-CD3F4EE19A18}"/>
                </a:ext>
              </a:extLst>
            </p:cNvPr>
            <p:cNvSpPr/>
            <p:nvPr/>
          </p:nvSpPr>
          <p:spPr>
            <a:xfrm>
              <a:off x="7111675"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dirty="0"/>
            </a:p>
          </p:txBody>
        </p:sp>
        <p:sp>
          <p:nvSpPr>
            <p:cNvPr id="91" name="Flowchart: Connector 90">
              <a:extLst>
                <a:ext uri="{FF2B5EF4-FFF2-40B4-BE49-F238E27FC236}">
                  <a16:creationId xmlns:a16="http://schemas.microsoft.com/office/drawing/2014/main" id="{26916BEC-6365-4608-8C5C-D48A3A79104D}"/>
                </a:ext>
              </a:extLst>
            </p:cNvPr>
            <p:cNvSpPr/>
            <p:nvPr/>
          </p:nvSpPr>
          <p:spPr>
            <a:xfrm>
              <a:off x="4627418"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2" name="Flowchart: Connector 91">
              <a:extLst>
                <a:ext uri="{FF2B5EF4-FFF2-40B4-BE49-F238E27FC236}">
                  <a16:creationId xmlns:a16="http://schemas.microsoft.com/office/drawing/2014/main" id="{387B73D6-CFB1-417C-9853-45CEE26F9627}"/>
                </a:ext>
              </a:extLst>
            </p:cNvPr>
            <p:cNvSpPr/>
            <p:nvPr/>
          </p:nvSpPr>
          <p:spPr>
            <a:xfrm>
              <a:off x="6460837"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93" name="Group 92">
            <a:extLst>
              <a:ext uri="{FF2B5EF4-FFF2-40B4-BE49-F238E27FC236}">
                <a16:creationId xmlns:a16="http://schemas.microsoft.com/office/drawing/2014/main" id="{F7D96FD4-28E5-4435-917B-836D5F2397B1}"/>
              </a:ext>
            </a:extLst>
          </p:cNvPr>
          <p:cNvGrpSpPr/>
          <p:nvPr/>
        </p:nvGrpSpPr>
        <p:grpSpPr>
          <a:xfrm>
            <a:off x="6941092" y="3146537"/>
            <a:ext cx="832402" cy="731482"/>
            <a:chOff x="3908134" y="1719116"/>
            <a:chExt cx="3644579" cy="3202711"/>
          </a:xfrm>
        </p:grpSpPr>
        <p:sp>
          <p:nvSpPr>
            <p:cNvPr id="94" name="Hexagon 93">
              <a:extLst>
                <a:ext uri="{FF2B5EF4-FFF2-40B4-BE49-F238E27FC236}">
                  <a16:creationId xmlns:a16="http://schemas.microsoft.com/office/drawing/2014/main" id="{CDB449D8-BCFA-4C2B-B8CA-765EDAE7627D}"/>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5" name="Flowchart: Connector 94">
              <a:extLst>
                <a:ext uri="{FF2B5EF4-FFF2-40B4-BE49-F238E27FC236}">
                  <a16:creationId xmlns:a16="http://schemas.microsoft.com/office/drawing/2014/main" id="{9F634DDB-F8B1-4454-BD36-C9378DDA3E42}"/>
                </a:ext>
              </a:extLst>
            </p:cNvPr>
            <p:cNvSpPr/>
            <p:nvPr/>
          </p:nvSpPr>
          <p:spPr>
            <a:xfrm>
              <a:off x="4627418"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6" name="Flowchart: Connector 95">
              <a:extLst>
                <a:ext uri="{FF2B5EF4-FFF2-40B4-BE49-F238E27FC236}">
                  <a16:creationId xmlns:a16="http://schemas.microsoft.com/office/drawing/2014/main" id="{2AE162D5-2368-4455-8597-BDC04C9EF54B}"/>
                </a:ext>
              </a:extLst>
            </p:cNvPr>
            <p:cNvSpPr/>
            <p:nvPr/>
          </p:nvSpPr>
          <p:spPr>
            <a:xfrm>
              <a:off x="6460837"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7" name="Flowchart: Connector 96">
              <a:extLst>
                <a:ext uri="{FF2B5EF4-FFF2-40B4-BE49-F238E27FC236}">
                  <a16:creationId xmlns:a16="http://schemas.microsoft.com/office/drawing/2014/main" id="{C916C1E6-4695-4022-82FB-258911987906}"/>
                </a:ext>
              </a:extLst>
            </p:cNvPr>
            <p:cNvSpPr/>
            <p:nvPr/>
          </p:nvSpPr>
          <p:spPr>
            <a:xfrm>
              <a:off x="3908134"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8" name="Flowchart: Connector 97">
              <a:extLst>
                <a:ext uri="{FF2B5EF4-FFF2-40B4-BE49-F238E27FC236}">
                  <a16:creationId xmlns:a16="http://schemas.microsoft.com/office/drawing/2014/main" id="{BC4A67E9-4077-45A9-9612-F28FC7E81F70}"/>
                </a:ext>
              </a:extLst>
            </p:cNvPr>
            <p:cNvSpPr/>
            <p:nvPr/>
          </p:nvSpPr>
          <p:spPr>
            <a:xfrm>
              <a:off x="7111675"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99" name="Flowchart: Connector 98">
              <a:extLst>
                <a:ext uri="{FF2B5EF4-FFF2-40B4-BE49-F238E27FC236}">
                  <a16:creationId xmlns:a16="http://schemas.microsoft.com/office/drawing/2014/main" id="{24E4F778-D13D-498F-97F2-2A4062EFE2E8}"/>
                </a:ext>
              </a:extLst>
            </p:cNvPr>
            <p:cNvSpPr/>
            <p:nvPr/>
          </p:nvSpPr>
          <p:spPr>
            <a:xfrm>
              <a:off x="4627418"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0" name="Flowchart: Connector 99">
              <a:extLst>
                <a:ext uri="{FF2B5EF4-FFF2-40B4-BE49-F238E27FC236}">
                  <a16:creationId xmlns:a16="http://schemas.microsoft.com/office/drawing/2014/main" id="{002EC111-F938-4A78-A29B-2BEB182A0A87}"/>
                </a:ext>
              </a:extLst>
            </p:cNvPr>
            <p:cNvSpPr/>
            <p:nvPr/>
          </p:nvSpPr>
          <p:spPr>
            <a:xfrm>
              <a:off x="6460837"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101" name="Group 100">
            <a:extLst>
              <a:ext uri="{FF2B5EF4-FFF2-40B4-BE49-F238E27FC236}">
                <a16:creationId xmlns:a16="http://schemas.microsoft.com/office/drawing/2014/main" id="{96BD99A8-DBEF-48C9-8D9F-814DE253C4FB}"/>
              </a:ext>
            </a:extLst>
          </p:cNvPr>
          <p:cNvGrpSpPr/>
          <p:nvPr/>
        </p:nvGrpSpPr>
        <p:grpSpPr>
          <a:xfrm>
            <a:off x="7845143" y="3137722"/>
            <a:ext cx="832402" cy="731482"/>
            <a:chOff x="3908134" y="1719116"/>
            <a:chExt cx="3644579" cy="3202711"/>
          </a:xfrm>
        </p:grpSpPr>
        <p:sp>
          <p:nvSpPr>
            <p:cNvPr id="102" name="Hexagon 101">
              <a:extLst>
                <a:ext uri="{FF2B5EF4-FFF2-40B4-BE49-F238E27FC236}">
                  <a16:creationId xmlns:a16="http://schemas.microsoft.com/office/drawing/2014/main" id="{20F6C784-2C6C-4D18-8FC7-AE1B4BF20003}"/>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3" name="Flowchart: Connector 102">
              <a:extLst>
                <a:ext uri="{FF2B5EF4-FFF2-40B4-BE49-F238E27FC236}">
                  <a16:creationId xmlns:a16="http://schemas.microsoft.com/office/drawing/2014/main" id="{74812208-F4BA-4516-AB4D-ACDEA77843A6}"/>
                </a:ext>
              </a:extLst>
            </p:cNvPr>
            <p:cNvSpPr/>
            <p:nvPr/>
          </p:nvSpPr>
          <p:spPr>
            <a:xfrm>
              <a:off x="4627418"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4" name="Flowchart: Connector 103">
              <a:extLst>
                <a:ext uri="{FF2B5EF4-FFF2-40B4-BE49-F238E27FC236}">
                  <a16:creationId xmlns:a16="http://schemas.microsoft.com/office/drawing/2014/main" id="{8A955D70-03BE-4864-94FC-6E037239F9ED}"/>
                </a:ext>
              </a:extLst>
            </p:cNvPr>
            <p:cNvSpPr/>
            <p:nvPr/>
          </p:nvSpPr>
          <p:spPr>
            <a:xfrm>
              <a:off x="6460837"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6" name="Flowchart: Connector 105">
              <a:extLst>
                <a:ext uri="{FF2B5EF4-FFF2-40B4-BE49-F238E27FC236}">
                  <a16:creationId xmlns:a16="http://schemas.microsoft.com/office/drawing/2014/main" id="{76A375A0-8DEB-48AF-B5E7-2E9B7095062E}"/>
                </a:ext>
              </a:extLst>
            </p:cNvPr>
            <p:cNvSpPr/>
            <p:nvPr/>
          </p:nvSpPr>
          <p:spPr>
            <a:xfrm>
              <a:off x="3908134"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7" name="Flowchart: Connector 106">
              <a:extLst>
                <a:ext uri="{FF2B5EF4-FFF2-40B4-BE49-F238E27FC236}">
                  <a16:creationId xmlns:a16="http://schemas.microsoft.com/office/drawing/2014/main" id="{B3222B2C-BACC-4F48-8655-CA6617CE4670}"/>
                </a:ext>
              </a:extLst>
            </p:cNvPr>
            <p:cNvSpPr/>
            <p:nvPr/>
          </p:nvSpPr>
          <p:spPr>
            <a:xfrm>
              <a:off x="7111675"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8" name="Flowchart: Connector 107">
              <a:extLst>
                <a:ext uri="{FF2B5EF4-FFF2-40B4-BE49-F238E27FC236}">
                  <a16:creationId xmlns:a16="http://schemas.microsoft.com/office/drawing/2014/main" id="{3F65DA5F-0CFA-42C6-93C6-814E858F9827}"/>
                </a:ext>
              </a:extLst>
            </p:cNvPr>
            <p:cNvSpPr/>
            <p:nvPr/>
          </p:nvSpPr>
          <p:spPr>
            <a:xfrm>
              <a:off x="4627418"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09" name="Flowchart: Connector 108">
              <a:extLst>
                <a:ext uri="{FF2B5EF4-FFF2-40B4-BE49-F238E27FC236}">
                  <a16:creationId xmlns:a16="http://schemas.microsoft.com/office/drawing/2014/main" id="{EBEF0DF6-9055-4E1D-BA6C-C227B91308D6}"/>
                </a:ext>
              </a:extLst>
            </p:cNvPr>
            <p:cNvSpPr/>
            <p:nvPr/>
          </p:nvSpPr>
          <p:spPr>
            <a:xfrm>
              <a:off x="6460837"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111" name="Group 110">
            <a:extLst>
              <a:ext uri="{FF2B5EF4-FFF2-40B4-BE49-F238E27FC236}">
                <a16:creationId xmlns:a16="http://schemas.microsoft.com/office/drawing/2014/main" id="{128C46A3-E101-47C0-A07D-DAB9FF91E815}"/>
              </a:ext>
            </a:extLst>
          </p:cNvPr>
          <p:cNvGrpSpPr/>
          <p:nvPr/>
        </p:nvGrpSpPr>
        <p:grpSpPr>
          <a:xfrm>
            <a:off x="5162340" y="4452597"/>
            <a:ext cx="832402" cy="731482"/>
            <a:chOff x="3908134" y="1719116"/>
            <a:chExt cx="3644579" cy="3202711"/>
          </a:xfrm>
        </p:grpSpPr>
        <p:sp>
          <p:nvSpPr>
            <p:cNvPr id="118" name="Hexagon 117">
              <a:extLst>
                <a:ext uri="{FF2B5EF4-FFF2-40B4-BE49-F238E27FC236}">
                  <a16:creationId xmlns:a16="http://schemas.microsoft.com/office/drawing/2014/main" id="{50445767-A2A7-4CC2-BD1D-0CD315997D0C}"/>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3" name="Flowchart: Connector 122">
              <a:extLst>
                <a:ext uri="{FF2B5EF4-FFF2-40B4-BE49-F238E27FC236}">
                  <a16:creationId xmlns:a16="http://schemas.microsoft.com/office/drawing/2014/main" id="{314917A9-BCB7-4A33-B0DE-2E0209F3918A}"/>
                </a:ext>
              </a:extLst>
            </p:cNvPr>
            <p:cNvSpPr/>
            <p:nvPr/>
          </p:nvSpPr>
          <p:spPr>
            <a:xfrm>
              <a:off x="4627418"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4" name="Flowchart: Connector 123">
              <a:extLst>
                <a:ext uri="{FF2B5EF4-FFF2-40B4-BE49-F238E27FC236}">
                  <a16:creationId xmlns:a16="http://schemas.microsoft.com/office/drawing/2014/main" id="{567102E7-1201-47DA-AC03-2C4D2CF18800}"/>
                </a:ext>
              </a:extLst>
            </p:cNvPr>
            <p:cNvSpPr/>
            <p:nvPr/>
          </p:nvSpPr>
          <p:spPr>
            <a:xfrm>
              <a:off x="6460837"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5" name="Flowchart: Connector 124">
              <a:extLst>
                <a:ext uri="{FF2B5EF4-FFF2-40B4-BE49-F238E27FC236}">
                  <a16:creationId xmlns:a16="http://schemas.microsoft.com/office/drawing/2014/main" id="{4E242AEC-D93C-4F95-96FC-38896009C505}"/>
                </a:ext>
              </a:extLst>
            </p:cNvPr>
            <p:cNvSpPr/>
            <p:nvPr/>
          </p:nvSpPr>
          <p:spPr>
            <a:xfrm>
              <a:off x="3908134"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6" name="Flowchart: Connector 125">
              <a:extLst>
                <a:ext uri="{FF2B5EF4-FFF2-40B4-BE49-F238E27FC236}">
                  <a16:creationId xmlns:a16="http://schemas.microsoft.com/office/drawing/2014/main" id="{653D0F25-1276-42DF-9CC5-207A72114007}"/>
                </a:ext>
              </a:extLst>
            </p:cNvPr>
            <p:cNvSpPr/>
            <p:nvPr/>
          </p:nvSpPr>
          <p:spPr>
            <a:xfrm>
              <a:off x="7111675"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7" name="Flowchart: Connector 126">
              <a:extLst>
                <a:ext uri="{FF2B5EF4-FFF2-40B4-BE49-F238E27FC236}">
                  <a16:creationId xmlns:a16="http://schemas.microsoft.com/office/drawing/2014/main" id="{C37CBC3D-E32F-46B1-B7D9-A16EC71A8911}"/>
                </a:ext>
              </a:extLst>
            </p:cNvPr>
            <p:cNvSpPr/>
            <p:nvPr/>
          </p:nvSpPr>
          <p:spPr>
            <a:xfrm>
              <a:off x="4627418"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28" name="Flowchart: Connector 127">
              <a:extLst>
                <a:ext uri="{FF2B5EF4-FFF2-40B4-BE49-F238E27FC236}">
                  <a16:creationId xmlns:a16="http://schemas.microsoft.com/office/drawing/2014/main" id="{E83944E0-6A4C-4955-8C06-2099EFBF961B}"/>
                </a:ext>
              </a:extLst>
            </p:cNvPr>
            <p:cNvSpPr/>
            <p:nvPr/>
          </p:nvSpPr>
          <p:spPr>
            <a:xfrm>
              <a:off x="6460837"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131" name="Group 130">
            <a:extLst>
              <a:ext uri="{FF2B5EF4-FFF2-40B4-BE49-F238E27FC236}">
                <a16:creationId xmlns:a16="http://schemas.microsoft.com/office/drawing/2014/main" id="{6024EC49-2E03-4D70-91CC-10D67CC1FE50}"/>
              </a:ext>
            </a:extLst>
          </p:cNvPr>
          <p:cNvGrpSpPr/>
          <p:nvPr/>
        </p:nvGrpSpPr>
        <p:grpSpPr>
          <a:xfrm>
            <a:off x="6134054" y="4452597"/>
            <a:ext cx="832402" cy="731482"/>
            <a:chOff x="3908134" y="1719116"/>
            <a:chExt cx="3644579" cy="3202711"/>
          </a:xfrm>
        </p:grpSpPr>
        <p:sp>
          <p:nvSpPr>
            <p:cNvPr id="132" name="Hexagon 131">
              <a:extLst>
                <a:ext uri="{FF2B5EF4-FFF2-40B4-BE49-F238E27FC236}">
                  <a16:creationId xmlns:a16="http://schemas.microsoft.com/office/drawing/2014/main" id="{C394321E-1946-48B3-A663-D002B098E79E}"/>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37" name="Flowchart: Connector 136">
              <a:extLst>
                <a:ext uri="{FF2B5EF4-FFF2-40B4-BE49-F238E27FC236}">
                  <a16:creationId xmlns:a16="http://schemas.microsoft.com/office/drawing/2014/main" id="{012A579C-2F53-43A4-BE10-4657DCF81DE2}"/>
                </a:ext>
              </a:extLst>
            </p:cNvPr>
            <p:cNvSpPr/>
            <p:nvPr/>
          </p:nvSpPr>
          <p:spPr>
            <a:xfrm>
              <a:off x="4627418" y="1719116"/>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dirty="0"/>
            </a:p>
          </p:txBody>
        </p:sp>
        <p:sp>
          <p:nvSpPr>
            <p:cNvPr id="138" name="Flowchart: Connector 137">
              <a:extLst>
                <a:ext uri="{FF2B5EF4-FFF2-40B4-BE49-F238E27FC236}">
                  <a16:creationId xmlns:a16="http://schemas.microsoft.com/office/drawing/2014/main" id="{9536227C-8E06-4833-A520-3D865F51B4D7}"/>
                </a:ext>
              </a:extLst>
            </p:cNvPr>
            <p:cNvSpPr/>
            <p:nvPr/>
          </p:nvSpPr>
          <p:spPr>
            <a:xfrm>
              <a:off x="6460837"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dirty="0"/>
            </a:p>
          </p:txBody>
        </p:sp>
        <p:sp>
          <p:nvSpPr>
            <p:cNvPr id="153" name="Flowchart: Connector 152">
              <a:extLst>
                <a:ext uri="{FF2B5EF4-FFF2-40B4-BE49-F238E27FC236}">
                  <a16:creationId xmlns:a16="http://schemas.microsoft.com/office/drawing/2014/main" id="{443E2CB0-34D2-44E0-86E9-9B8A5E75F7BE}"/>
                </a:ext>
              </a:extLst>
            </p:cNvPr>
            <p:cNvSpPr/>
            <p:nvPr/>
          </p:nvSpPr>
          <p:spPr>
            <a:xfrm>
              <a:off x="3908134"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55" name="Flowchart: Connector 154">
              <a:extLst>
                <a:ext uri="{FF2B5EF4-FFF2-40B4-BE49-F238E27FC236}">
                  <a16:creationId xmlns:a16="http://schemas.microsoft.com/office/drawing/2014/main" id="{04459B86-4A29-4D09-A26E-6B7ABFFBCC10}"/>
                </a:ext>
              </a:extLst>
            </p:cNvPr>
            <p:cNvSpPr/>
            <p:nvPr/>
          </p:nvSpPr>
          <p:spPr>
            <a:xfrm>
              <a:off x="7111675" y="3099952"/>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59" name="Flowchart: Connector 158">
              <a:extLst>
                <a:ext uri="{FF2B5EF4-FFF2-40B4-BE49-F238E27FC236}">
                  <a16:creationId xmlns:a16="http://schemas.microsoft.com/office/drawing/2014/main" id="{60A327E9-B8CA-4A8F-98A4-65FEE9726F25}"/>
                </a:ext>
              </a:extLst>
            </p:cNvPr>
            <p:cNvSpPr/>
            <p:nvPr/>
          </p:nvSpPr>
          <p:spPr>
            <a:xfrm>
              <a:off x="4627418" y="4480789"/>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60" name="Flowchart: Connector 159">
              <a:extLst>
                <a:ext uri="{FF2B5EF4-FFF2-40B4-BE49-F238E27FC236}">
                  <a16:creationId xmlns:a16="http://schemas.microsoft.com/office/drawing/2014/main" id="{15FF7787-2F2B-4945-A62C-D0A9D3D2B045}"/>
                </a:ext>
              </a:extLst>
            </p:cNvPr>
            <p:cNvSpPr/>
            <p:nvPr/>
          </p:nvSpPr>
          <p:spPr>
            <a:xfrm>
              <a:off x="6460837"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grpSp>
        <p:nvGrpSpPr>
          <p:cNvPr id="164" name="Group 163">
            <a:extLst>
              <a:ext uri="{FF2B5EF4-FFF2-40B4-BE49-F238E27FC236}">
                <a16:creationId xmlns:a16="http://schemas.microsoft.com/office/drawing/2014/main" id="{E643AD2D-0436-46C3-871B-6C8020C54E2F}"/>
              </a:ext>
            </a:extLst>
          </p:cNvPr>
          <p:cNvGrpSpPr/>
          <p:nvPr/>
        </p:nvGrpSpPr>
        <p:grpSpPr>
          <a:xfrm>
            <a:off x="7030006" y="4459564"/>
            <a:ext cx="832402" cy="731482"/>
            <a:chOff x="3908134" y="1719116"/>
            <a:chExt cx="3644579" cy="3202711"/>
          </a:xfrm>
        </p:grpSpPr>
        <p:sp>
          <p:nvSpPr>
            <p:cNvPr id="165" name="Hexagon 164">
              <a:extLst>
                <a:ext uri="{FF2B5EF4-FFF2-40B4-BE49-F238E27FC236}">
                  <a16:creationId xmlns:a16="http://schemas.microsoft.com/office/drawing/2014/main" id="{A71C8193-FDCE-418E-8E8A-A5CBBEA3B6C1}"/>
                </a:ext>
              </a:extLst>
            </p:cNvPr>
            <p:cNvSpPr/>
            <p:nvPr/>
          </p:nvSpPr>
          <p:spPr>
            <a:xfrm>
              <a:off x="4128653" y="1939635"/>
              <a:ext cx="3203541" cy="2761673"/>
            </a:xfrm>
            <a:prstGeom prst="hexagon">
              <a:avLst/>
            </a:prstGeom>
            <a:no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67" name="Flowchart: Connector 166">
              <a:extLst>
                <a:ext uri="{FF2B5EF4-FFF2-40B4-BE49-F238E27FC236}">
                  <a16:creationId xmlns:a16="http://schemas.microsoft.com/office/drawing/2014/main" id="{051883F1-AE91-419F-8BF2-2BB03301E5BD}"/>
                </a:ext>
              </a:extLst>
            </p:cNvPr>
            <p:cNvSpPr/>
            <p:nvPr/>
          </p:nvSpPr>
          <p:spPr>
            <a:xfrm>
              <a:off x="4627418"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74" name="Flowchart: Connector 173">
              <a:extLst>
                <a:ext uri="{FF2B5EF4-FFF2-40B4-BE49-F238E27FC236}">
                  <a16:creationId xmlns:a16="http://schemas.microsoft.com/office/drawing/2014/main" id="{94CDE74F-863A-407F-957D-31E108B96127}"/>
                </a:ext>
              </a:extLst>
            </p:cNvPr>
            <p:cNvSpPr/>
            <p:nvPr/>
          </p:nvSpPr>
          <p:spPr>
            <a:xfrm>
              <a:off x="6460837" y="1719116"/>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78" name="Flowchart: Connector 177">
              <a:extLst>
                <a:ext uri="{FF2B5EF4-FFF2-40B4-BE49-F238E27FC236}">
                  <a16:creationId xmlns:a16="http://schemas.microsoft.com/office/drawing/2014/main" id="{A01CC379-452F-4E03-8E05-5813655C978D}"/>
                </a:ext>
              </a:extLst>
            </p:cNvPr>
            <p:cNvSpPr/>
            <p:nvPr/>
          </p:nvSpPr>
          <p:spPr>
            <a:xfrm>
              <a:off x="3908134"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79" name="Flowchart: Connector 178">
              <a:extLst>
                <a:ext uri="{FF2B5EF4-FFF2-40B4-BE49-F238E27FC236}">
                  <a16:creationId xmlns:a16="http://schemas.microsoft.com/office/drawing/2014/main" id="{615AC4BD-BDE0-4280-BEF9-AAE252E6C763}"/>
                </a:ext>
              </a:extLst>
            </p:cNvPr>
            <p:cNvSpPr/>
            <p:nvPr/>
          </p:nvSpPr>
          <p:spPr>
            <a:xfrm>
              <a:off x="7111675" y="3099952"/>
              <a:ext cx="441038" cy="441038"/>
            </a:xfrm>
            <a:prstGeom prst="flowChartConnector">
              <a:avLst/>
            </a:prstGeom>
            <a:solidFill>
              <a:srgbClr val="FFC000"/>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80" name="Flowchart: Connector 179">
              <a:extLst>
                <a:ext uri="{FF2B5EF4-FFF2-40B4-BE49-F238E27FC236}">
                  <a16:creationId xmlns:a16="http://schemas.microsoft.com/office/drawing/2014/main" id="{D8120B76-FC2F-4ED0-BE86-C3201387C43D}"/>
                </a:ext>
              </a:extLst>
            </p:cNvPr>
            <p:cNvSpPr/>
            <p:nvPr/>
          </p:nvSpPr>
          <p:spPr>
            <a:xfrm>
              <a:off x="4627418"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sp>
          <p:nvSpPr>
            <p:cNvPr id="181" name="Flowchart: Connector 180">
              <a:extLst>
                <a:ext uri="{FF2B5EF4-FFF2-40B4-BE49-F238E27FC236}">
                  <a16:creationId xmlns:a16="http://schemas.microsoft.com/office/drawing/2014/main" id="{BF0FAA0F-F465-41D4-9DF8-09B5E6D4BA09}"/>
                </a:ext>
              </a:extLst>
            </p:cNvPr>
            <p:cNvSpPr/>
            <p:nvPr/>
          </p:nvSpPr>
          <p:spPr>
            <a:xfrm>
              <a:off x="6460837" y="4480789"/>
              <a:ext cx="441038" cy="441038"/>
            </a:xfrm>
            <a:prstGeom prst="flowChartConnector">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US" sz="1200"/>
            </a:p>
          </p:txBody>
        </p:sp>
      </p:grpSp>
      <p:sp>
        <p:nvSpPr>
          <p:cNvPr id="182" name="Rectangle 181">
            <a:extLst>
              <a:ext uri="{FF2B5EF4-FFF2-40B4-BE49-F238E27FC236}">
                <a16:creationId xmlns:a16="http://schemas.microsoft.com/office/drawing/2014/main" id="{60E571EC-D9D3-4112-A77C-B6177EBCDE89}"/>
              </a:ext>
            </a:extLst>
          </p:cNvPr>
          <p:cNvSpPr/>
          <p:nvPr/>
        </p:nvSpPr>
        <p:spPr>
          <a:xfrm>
            <a:off x="5085109" y="3891899"/>
            <a:ext cx="780983" cy="276999"/>
          </a:xfrm>
          <a:prstGeom prst="rect">
            <a:avLst/>
          </a:prstGeom>
        </p:spPr>
        <p:txBody>
          <a:bodyPr wrap="none">
            <a:spAutoFit/>
          </a:bodyPr>
          <a:lstStyle/>
          <a:p>
            <a:r>
              <a:rPr lang="en-US" sz="1200" dirty="0">
                <a:solidFill>
                  <a:srgbClr val="0070C0"/>
                </a:solidFill>
              </a:rPr>
              <a:t>Adjacent</a:t>
            </a:r>
          </a:p>
        </p:txBody>
      </p:sp>
      <p:sp>
        <p:nvSpPr>
          <p:cNvPr id="183" name="Rectangle 182">
            <a:extLst>
              <a:ext uri="{FF2B5EF4-FFF2-40B4-BE49-F238E27FC236}">
                <a16:creationId xmlns:a16="http://schemas.microsoft.com/office/drawing/2014/main" id="{2AAB1011-EC07-4EA7-9948-D24EC8BC7A12}"/>
              </a:ext>
            </a:extLst>
          </p:cNvPr>
          <p:cNvSpPr/>
          <p:nvPr/>
        </p:nvSpPr>
        <p:spPr>
          <a:xfrm>
            <a:off x="5030774" y="5197238"/>
            <a:ext cx="1095172" cy="276999"/>
          </a:xfrm>
          <a:prstGeom prst="rect">
            <a:avLst/>
          </a:prstGeom>
        </p:spPr>
        <p:txBody>
          <a:bodyPr wrap="none">
            <a:spAutoFit/>
          </a:bodyPr>
          <a:lstStyle/>
          <a:p>
            <a:r>
              <a:rPr lang="en-US" sz="1200" dirty="0">
                <a:solidFill>
                  <a:srgbClr val="C00000"/>
                </a:solidFill>
              </a:rPr>
              <a:t>Non-adjacent</a:t>
            </a:r>
          </a:p>
        </p:txBody>
      </p:sp>
      <p:sp>
        <p:nvSpPr>
          <p:cNvPr id="184" name="Rectangle 183">
            <a:extLst>
              <a:ext uri="{FF2B5EF4-FFF2-40B4-BE49-F238E27FC236}">
                <a16:creationId xmlns:a16="http://schemas.microsoft.com/office/drawing/2014/main" id="{087DF828-455D-4B05-9CBE-0BA9D2F56CDE}"/>
              </a:ext>
            </a:extLst>
          </p:cNvPr>
          <p:cNvSpPr/>
          <p:nvPr/>
        </p:nvSpPr>
        <p:spPr>
          <a:xfrm>
            <a:off x="6000835" y="3901175"/>
            <a:ext cx="780983" cy="276999"/>
          </a:xfrm>
          <a:prstGeom prst="rect">
            <a:avLst/>
          </a:prstGeom>
        </p:spPr>
        <p:txBody>
          <a:bodyPr wrap="none">
            <a:spAutoFit/>
          </a:bodyPr>
          <a:lstStyle/>
          <a:p>
            <a:r>
              <a:rPr lang="en-US" sz="1200" dirty="0">
                <a:solidFill>
                  <a:srgbClr val="0070C0"/>
                </a:solidFill>
              </a:rPr>
              <a:t>Adjacent</a:t>
            </a:r>
          </a:p>
        </p:txBody>
      </p:sp>
      <p:sp>
        <p:nvSpPr>
          <p:cNvPr id="185" name="Rectangle 184">
            <a:extLst>
              <a:ext uri="{FF2B5EF4-FFF2-40B4-BE49-F238E27FC236}">
                <a16:creationId xmlns:a16="http://schemas.microsoft.com/office/drawing/2014/main" id="{5247CED8-7F8C-403B-9502-4602E34E9FE5}"/>
              </a:ext>
            </a:extLst>
          </p:cNvPr>
          <p:cNvSpPr/>
          <p:nvPr/>
        </p:nvSpPr>
        <p:spPr>
          <a:xfrm>
            <a:off x="6002157" y="5198563"/>
            <a:ext cx="1095172" cy="276999"/>
          </a:xfrm>
          <a:prstGeom prst="rect">
            <a:avLst/>
          </a:prstGeom>
        </p:spPr>
        <p:txBody>
          <a:bodyPr wrap="none">
            <a:spAutoFit/>
          </a:bodyPr>
          <a:lstStyle/>
          <a:p>
            <a:r>
              <a:rPr lang="en-US" sz="1200" dirty="0">
                <a:solidFill>
                  <a:srgbClr val="C00000"/>
                </a:solidFill>
              </a:rPr>
              <a:t>Non-adjacent</a:t>
            </a:r>
          </a:p>
        </p:txBody>
      </p:sp>
      <p:sp>
        <p:nvSpPr>
          <p:cNvPr id="186" name="Rectangle 185">
            <a:extLst>
              <a:ext uri="{FF2B5EF4-FFF2-40B4-BE49-F238E27FC236}">
                <a16:creationId xmlns:a16="http://schemas.microsoft.com/office/drawing/2014/main" id="{67885B22-DF28-4FDA-8C06-43D610604CE3}"/>
              </a:ext>
            </a:extLst>
          </p:cNvPr>
          <p:cNvSpPr/>
          <p:nvPr/>
        </p:nvSpPr>
        <p:spPr>
          <a:xfrm>
            <a:off x="6686269" y="3868258"/>
            <a:ext cx="1326004" cy="461665"/>
          </a:xfrm>
          <a:prstGeom prst="rect">
            <a:avLst/>
          </a:prstGeom>
        </p:spPr>
        <p:txBody>
          <a:bodyPr wrap="none">
            <a:spAutoFit/>
          </a:bodyPr>
          <a:lstStyle/>
          <a:p>
            <a:r>
              <a:rPr lang="en-US" sz="1200" dirty="0">
                <a:solidFill>
                  <a:srgbClr val="0070C0"/>
                </a:solidFill>
              </a:rPr>
              <a:t>(2) Adjacent </a:t>
            </a:r>
            <a:r>
              <a:rPr lang="en-US" sz="1200" dirty="0"/>
              <a:t>+</a:t>
            </a:r>
          </a:p>
          <a:p>
            <a:r>
              <a:rPr lang="en-US" sz="1200" dirty="0">
                <a:solidFill>
                  <a:srgbClr val="C00000"/>
                </a:solidFill>
              </a:rPr>
              <a:t>(1) Non-adjacent</a:t>
            </a:r>
          </a:p>
        </p:txBody>
      </p:sp>
      <p:sp>
        <p:nvSpPr>
          <p:cNvPr id="187" name="Rectangle 186">
            <a:extLst>
              <a:ext uri="{FF2B5EF4-FFF2-40B4-BE49-F238E27FC236}">
                <a16:creationId xmlns:a16="http://schemas.microsoft.com/office/drawing/2014/main" id="{A8CBA816-2320-4AA4-9748-7B95FC5D0C01}"/>
              </a:ext>
            </a:extLst>
          </p:cNvPr>
          <p:cNvSpPr/>
          <p:nvPr/>
        </p:nvSpPr>
        <p:spPr>
          <a:xfrm>
            <a:off x="7006672" y="5201212"/>
            <a:ext cx="1326004" cy="461665"/>
          </a:xfrm>
          <a:prstGeom prst="rect">
            <a:avLst/>
          </a:prstGeom>
        </p:spPr>
        <p:txBody>
          <a:bodyPr wrap="none">
            <a:spAutoFit/>
          </a:bodyPr>
          <a:lstStyle/>
          <a:p>
            <a:r>
              <a:rPr lang="en-US" sz="1200" dirty="0">
                <a:solidFill>
                  <a:srgbClr val="0070C0"/>
                </a:solidFill>
              </a:rPr>
              <a:t>(1) Adjacent </a:t>
            </a:r>
            <a:r>
              <a:rPr lang="en-US" sz="1200" dirty="0"/>
              <a:t>+</a:t>
            </a:r>
          </a:p>
          <a:p>
            <a:r>
              <a:rPr lang="en-US" sz="1200" dirty="0">
                <a:solidFill>
                  <a:srgbClr val="C00000"/>
                </a:solidFill>
              </a:rPr>
              <a:t>(2) Non-adjacent</a:t>
            </a:r>
          </a:p>
        </p:txBody>
      </p:sp>
      <p:sp>
        <p:nvSpPr>
          <p:cNvPr id="188" name="Rectangle 187">
            <a:extLst>
              <a:ext uri="{FF2B5EF4-FFF2-40B4-BE49-F238E27FC236}">
                <a16:creationId xmlns:a16="http://schemas.microsoft.com/office/drawing/2014/main" id="{95790F98-6E7D-4047-BEAA-C44DCC760644}"/>
              </a:ext>
            </a:extLst>
          </p:cNvPr>
          <p:cNvSpPr/>
          <p:nvPr/>
        </p:nvSpPr>
        <p:spPr>
          <a:xfrm>
            <a:off x="7833010" y="3867273"/>
            <a:ext cx="1326004" cy="461665"/>
          </a:xfrm>
          <a:prstGeom prst="rect">
            <a:avLst/>
          </a:prstGeom>
        </p:spPr>
        <p:txBody>
          <a:bodyPr wrap="none">
            <a:spAutoFit/>
          </a:bodyPr>
          <a:lstStyle/>
          <a:p>
            <a:r>
              <a:rPr lang="en-US" sz="1200" dirty="0">
                <a:solidFill>
                  <a:srgbClr val="0070C0"/>
                </a:solidFill>
              </a:rPr>
              <a:t>(2) Adjacent </a:t>
            </a:r>
            <a:r>
              <a:rPr lang="en-US" sz="1200" dirty="0"/>
              <a:t>+</a:t>
            </a:r>
          </a:p>
          <a:p>
            <a:r>
              <a:rPr lang="en-US" sz="1200" dirty="0">
                <a:solidFill>
                  <a:srgbClr val="C00000"/>
                </a:solidFill>
              </a:rPr>
              <a:t>(2) Non-adjacent</a:t>
            </a:r>
          </a:p>
        </p:txBody>
      </p:sp>
    </p:spTree>
    <p:extLst>
      <p:ext uri="{BB962C8B-B14F-4D97-AF65-F5344CB8AC3E}">
        <p14:creationId xmlns:p14="http://schemas.microsoft.com/office/powerpoint/2010/main" val="1689954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603966" y="181692"/>
            <a:ext cx="5216731" cy="1143000"/>
          </a:xfrm>
        </p:spPr>
        <p:txBody>
          <a:bodyPr/>
          <a:lstStyle/>
          <a:p>
            <a:r>
              <a:rPr lang="en-US" altLang="en-US" dirty="0" err="1"/>
              <a:t>K</a:t>
            </a:r>
            <a:r>
              <a:rPr lang="en-US" altLang="en-US" baseline="-25000" dirty="0" err="1"/>
              <a:t>eff</a:t>
            </a:r>
            <a:r>
              <a:rPr lang="en-US" altLang="en-US" dirty="0"/>
              <a:t> for the Missing Ligands Cases</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5916846" y="631543"/>
            <a:ext cx="3227154"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sz="1600" dirty="0">
                <a:latin typeface="Calibri" panose="020F0502020204030204" pitchFamily="34" charset="0"/>
                <a:cs typeface="Calibri" panose="020F0502020204030204" pitchFamily="34" charset="0"/>
              </a:rPr>
              <a:t>Adjacent cases have a higher drop in thermal conductivity.</a:t>
            </a:r>
          </a:p>
          <a:p>
            <a:pPr>
              <a:buFont typeface="Arial" panose="020B0604020202020204" pitchFamily="34" charset="0"/>
              <a:buChar char="•"/>
            </a:pPr>
            <a:r>
              <a:rPr lang="en-US" sz="1600" dirty="0">
                <a:latin typeface="Calibri" panose="020F0502020204030204" pitchFamily="34" charset="0"/>
                <a:cs typeface="Calibri" panose="020F0502020204030204" pitchFamily="34" charset="0"/>
              </a:rPr>
              <a:t>Glue has a higher impact when more ligands are removed. </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16</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3DAFA23-D7F5-4AA8-B4DB-42BFCE700A02}"/>
                  </a:ext>
                </a:extLst>
              </p:cNvPr>
              <p:cNvSpPr txBox="1"/>
              <p:nvPr/>
            </p:nvSpPr>
            <p:spPr>
              <a:xfrm>
                <a:off x="5726979" y="5386833"/>
                <a:ext cx="2589634" cy="77835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1400" b="0" i="1" smtClean="0">
                              <a:solidFill>
                                <a:srgbClr val="FF0000"/>
                              </a:solidFill>
                              <a:latin typeface="Cambria Math" panose="02040503050406030204" pitchFamily="18" charset="0"/>
                            </a:rPr>
                          </m:ctrlPr>
                        </m:fPr>
                        <m:num>
                          <m:sSub>
                            <m:sSubPr>
                              <m:ctrlPr>
                                <a:rPr lang="en-US" sz="1400" b="0" i="1" smtClean="0">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𝐾</m:t>
                              </m:r>
                            </m:e>
                            <m:sub>
                              <m:r>
                                <a:rPr lang="en-US" sz="1400" b="0" i="1" smtClean="0">
                                  <a:solidFill>
                                    <a:srgbClr val="FF0000"/>
                                  </a:solidFill>
                                  <a:latin typeface="Cambria Math" panose="02040503050406030204" pitchFamily="18" charset="0"/>
                                </a:rPr>
                                <m:t>𝑔𝑙𝑢𝑒</m:t>
                              </m:r>
                            </m:sub>
                          </m:sSub>
                          <m:r>
                            <a:rPr lang="en-US" sz="1400" b="0" i="1" smtClean="0">
                              <a:solidFill>
                                <a:srgbClr val="FF0000"/>
                              </a:solidFill>
                              <a:latin typeface="Cambria Math" panose="02040503050406030204" pitchFamily="18" charset="0"/>
                            </a:rPr>
                            <m:t>−</m:t>
                          </m:r>
                          <m:sSub>
                            <m:sSubPr>
                              <m:ctrlPr>
                                <a:rPr lang="en-US" sz="1400" b="0" i="1" smtClean="0">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𝐾</m:t>
                              </m:r>
                            </m:e>
                            <m:sub>
                              <m:r>
                                <a:rPr lang="en-US" sz="1400" b="0" i="1" smtClean="0">
                                  <a:solidFill>
                                    <a:srgbClr val="FF0000"/>
                                  </a:solidFill>
                                  <a:latin typeface="Cambria Math" panose="02040503050406030204" pitchFamily="18" charset="0"/>
                                </a:rPr>
                                <m:t>𝑛𝑜</m:t>
                              </m:r>
                              <m:r>
                                <a:rPr lang="en-US" sz="1400" b="0" i="1" smtClean="0">
                                  <a:solidFill>
                                    <a:srgbClr val="FF0000"/>
                                  </a:solidFill>
                                  <a:latin typeface="Cambria Math" panose="02040503050406030204" pitchFamily="18" charset="0"/>
                                </a:rPr>
                                <m:t> </m:t>
                              </m:r>
                              <m:r>
                                <a:rPr lang="en-US" sz="1400" b="0" i="1" smtClean="0">
                                  <a:solidFill>
                                    <a:srgbClr val="FF0000"/>
                                  </a:solidFill>
                                  <a:latin typeface="Cambria Math" panose="02040503050406030204" pitchFamily="18" charset="0"/>
                                </a:rPr>
                                <m:t>𝑔𝑙𝑢𝑒</m:t>
                              </m:r>
                            </m:sub>
                          </m:sSub>
                        </m:num>
                        <m:den>
                          <m:sSub>
                            <m:sSubPr>
                              <m:ctrlPr>
                                <a:rPr lang="en-US" sz="1400" b="0" i="1" smtClean="0">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𝐾</m:t>
                              </m:r>
                            </m:e>
                            <m:sub>
                              <m:r>
                                <a:rPr lang="en-US" sz="1400" b="0" i="1" smtClean="0">
                                  <a:solidFill>
                                    <a:srgbClr val="FF0000"/>
                                  </a:solidFill>
                                  <a:latin typeface="Cambria Math" panose="02040503050406030204" pitchFamily="18" charset="0"/>
                                </a:rPr>
                                <m:t>𝑛𝑜</m:t>
                              </m:r>
                              <m:r>
                                <a:rPr lang="en-US" sz="1400" b="0" i="1" smtClean="0">
                                  <a:solidFill>
                                    <a:srgbClr val="FF0000"/>
                                  </a:solidFill>
                                  <a:latin typeface="Cambria Math" panose="02040503050406030204" pitchFamily="18" charset="0"/>
                                </a:rPr>
                                <m:t> </m:t>
                              </m:r>
                              <m:r>
                                <a:rPr lang="en-US" sz="1400" b="0" i="1" smtClean="0">
                                  <a:solidFill>
                                    <a:srgbClr val="FF0000"/>
                                  </a:solidFill>
                                  <a:latin typeface="Cambria Math" panose="02040503050406030204" pitchFamily="18" charset="0"/>
                                </a:rPr>
                                <m:t>𝑔𝑙𝑢𝑒</m:t>
                              </m:r>
                            </m:sub>
                          </m:sSub>
                        </m:den>
                      </m:f>
                      <m:r>
                        <a:rPr lang="en-US" sz="1400" b="0" i="1" smtClean="0">
                          <a:solidFill>
                            <a:srgbClr val="FF0000"/>
                          </a:solidFill>
                          <a:latin typeface="Cambria Math" panose="02040503050406030204" pitchFamily="18" charset="0"/>
                          <a:ea typeface="Cambria Math" panose="02040503050406030204" pitchFamily="18" charset="0"/>
                        </a:rPr>
                        <m:t>×100 %</m:t>
                      </m:r>
                    </m:oMath>
                  </m:oMathPara>
                </a14:m>
                <a:endParaRPr lang="en-US" sz="1400" b="0" dirty="0">
                  <a:solidFill>
                    <a:srgbClr val="FF0000"/>
                  </a:solidFill>
                </a:endParaRPr>
              </a:p>
              <a:p>
                <a:endParaRPr lang="en-US" sz="1400" dirty="0">
                  <a:solidFill>
                    <a:srgbClr val="FF0000"/>
                  </a:solidFill>
                </a:endParaRPr>
              </a:p>
            </p:txBody>
          </p:sp>
        </mc:Choice>
        <mc:Fallback xmlns="">
          <p:sp>
            <p:nvSpPr>
              <p:cNvPr id="10" name="TextBox 9">
                <a:extLst>
                  <a:ext uri="{FF2B5EF4-FFF2-40B4-BE49-F238E27FC236}">
                    <a16:creationId xmlns:a16="http://schemas.microsoft.com/office/drawing/2014/main" id="{E3DAFA23-D7F5-4AA8-B4DB-42BFCE700A02}"/>
                  </a:ext>
                </a:extLst>
              </p:cNvPr>
              <p:cNvSpPr txBox="1">
                <a:spLocks noRot="1" noChangeAspect="1" noMove="1" noResize="1" noEditPoints="1" noAdjustHandles="1" noChangeArrowheads="1" noChangeShapeType="1" noTextEdit="1"/>
              </p:cNvSpPr>
              <p:nvPr/>
            </p:nvSpPr>
            <p:spPr>
              <a:xfrm>
                <a:off x="5726979" y="5386833"/>
                <a:ext cx="2589634" cy="778355"/>
              </a:xfrm>
              <a:prstGeom prst="rect">
                <a:avLst/>
              </a:prstGeom>
              <a:blipFill>
                <a:blip r:embed="rId6"/>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EC619145-60FF-49DA-91B9-2F82112FF9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2" name="Picture 7" descr="Image result for berkeley lab logo">
            <a:extLst>
              <a:ext uri="{FF2B5EF4-FFF2-40B4-BE49-F238E27FC236}">
                <a16:creationId xmlns:a16="http://schemas.microsoft.com/office/drawing/2014/main" id="{655CA16E-D91A-4CCB-BCEE-DF3BE452BEA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Chart 12">
            <a:extLst>
              <a:ext uri="{FF2B5EF4-FFF2-40B4-BE49-F238E27FC236}">
                <a16:creationId xmlns:a16="http://schemas.microsoft.com/office/drawing/2014/main" id="{69EA1EC2-E4A1-456C-850A-FD5864B5F7F6}"/>
              </a:ext>
            </a:extLst>
          </p:cNvPr>
          <p:cNvGraphicFramePr>
            <a:graphicFrameLocks/>
          </p:cNvGraphicFramePr>
          <p:nvPr>
            <p:extLst>
              <p:ext uri="{D42A27DB-BD31-4B8C-83A1-F6EECF244321}">
                <p14:modId xmlns:p14="http://schemas.microsoft.com/office/powerpoint/2010/main" val="3484025268"/>
              </p:ext>
            </p:extLst>
          </p:nvPr>
        </p:nvGraphicFramePr>
        <p:xfrm>
          <a:off x="0" y="1101212"/>
          <a:ext cx="8406581" cy="5087636"/>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102454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Heat Flux for the Two Cases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17</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11" name="Picture 10">
            <a:extLst>
              <a:ext uri="{FF2B5EF4-FFF2-40B4-BE49-F238E27FC236}">
                <a16:creationId xmlns:a16="http://schemas.microsoft.com/office/drawing/2014/main" id="{EC619145-60FF-49DA-91B9-2F82112FF9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2" name="Picture 7" descr="Image result for berkeley lab logo">
            <a:extLst>
              <a:ext uri="{FF2B5EF4-FFF2-40B4-BE49-F238E27FC236}">
                <a16:creationId xmlns:a16="http://schemas.microsoft.com/office/drawing/2014/main" id="{655CA16E-D91A-4CCB-BCEE-DF3BE452BE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A29E7A6-3ADE-4660-9FCA-16070FC6384C}"/>
              </a:ext>
            </a:extLst>
          </p:cNvPr>
          <p:cNvSpPr>
            <a:spLocks noGrp="1"/>
          </p:cNvSpPr>
          <p:nvPr>
            <p:ph idx="1"/>
          </p:nvPr>
        </p:nvSpPr>
        <p:spPr>
          <a:xfrm>
            <a:off x="682626" y="1573213"/>
            <a:ext cx="5079078" cy="2841471"/>
          </a:xfrm>
        </p:spPr>
        <p:txBody>
          <a:bodyPr/>
          <a:lstStyle/>
          <a:p>
            <a:endParaRPr lang="en-US" dirty="0"/>
          </a:p>
        </p:txBody>
      </p:sp>
      <p:sp>
        <p:nvSpPr>
          <p:cNvPr id="14" name="Content Placeholder 104">
            <a:extLst>
              <a:ext uri="{FF2B5EF4-FFF2-40B4-BE49-F238E27FC236}">
                <a16:creationId xmlns:a16="http://schemas.microsoft.com/office/drawing/2014/main" id="{D5729120-D265-4A8F-8477-48663BD170F3}"/>
              </a:ext>
            </a:extLst>
          </p:cNvPr>
          <p:cNvSpPr txBox="1">
            <a:spLocks/>
          </p:cNvSpPr>
          <p:nvPr/>
        </p:nvSpPr>
        <p:spPr>
          <a:xfrm>
            <a:off x="6289530" y="2356142"/>
            <a:ext cx="2569336" cy="1536461"/>
          </a:xfrm>
          <a:prstGeom prst="rect">
            <a:avLst/>
          </a:prstGeom>
        </p:spPr>
        <p:txBody>
          <a:bodyPr/>
          <a:lstStyle>
            <a:lvl1pPr marL="342900" indent="-342900" algn="l" rtl="0" eaLnBrk="1" fontAlgn="base" hangingPunct="1">
              <a:spcBef>
                <a:spcPts val="1200"/>
              </a:spcBef>
              <a:spcAft>
                <a:spcPct val="0"/>
              </a:spcAft>
              <a:defRPr sz="2400">
                <a:solidFill>
                  <a:srgbClr val="003366"/>
                </a:solidFill>
                <a:latin typeface="+mn-lt"/>
                <a:ea typeface="+mn-ea"/>
                <a:cs typeface="+mn-cs"/>
              </a:defRPr>
            </a:lvl1pPr>
            <a:lvl2pPr marL="288925" indent="-227013" algn="l" rtl="0" eaLnBrk="1" fontAlgn="base" hangingPunct="1">
              <a:spcBef>
                <a:spcPts val="900"/>
              </a:spcBef>
              <a:spcAft>
                <a:spcPct val="0"/>
              </a:spcAft>
              <a:buSzPct val="85000"/>
              <a:buFont typeface="Arial"/>
              <a:buChar char="•"/>
              <a:defRPr sz="2400">
                <a:solidFill>
                  <a:srgbClr val="003366"/>
                </a:solidFill>
                <a:latin typeface="+mn-lt"/>
                <a:ea typeface="+mn-ea"/>
              </a:defRPr>
            </a:lvl2pPr>
            <a:lvl3pPr marL="458788" indent="-177800" algn="l" rtl="0" eaLnBrk="1" fontAlgn="base" hangingPunct="1">
              <a:spcBef>
                <a:spcPts val="500"/>
              </a:spcBef>
              <a:spcAft>
                <a:spcPct val="0"/>
              </a:spcAft>
              <a:buSzPct val="75000"/>
              <a:buFont typeface="Lucida Grande" pitchFamily="-109" charset="0"/>
              <a:buChar char="–"/>
              <a:defRPr sz="2400">
                <a:solidFill>
                  <a:srgbClr val="003366"/>
                </a:solidFill>
                <a:latin typeface="+mn-lt"/>
                <a:ea typeface="+mn-ea"/>
              </a:defRPr>
            </a:lvl3pPr>
            <a:lvl4pPr marL="687388" indent="-177800" algn="l" rtl="0" eaLnBrk="1" fontAlgn="base" hangingPunct="1">
              <a:spcBef>
                <a:spcPts val="400"/>
              </a:spcBef>
              <a:spcAft>
                <a:spcPct val="0"/>
              </a:spcAft>
              <a:buSzPct val="50000"/>
              <a:buFont typeface="Arial"/>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a:lstStyle>
          <a:p>
            <a:pPr>
              <a:buFont typeface="Arial" panose="020B0604020202020204" pitchFamily="34" charset="0"/>
              <a:buChar char="•"/>
            </a:pPr>
            <a:r>
              <a:rPr lang="en-US" sz="1600" kern="0" dirty="0"/>
              <a:t>Analysis shows that the difference is negligible; but heat flux now converges around 0.165 mm.</a:t>
            </a:r>
          </a:p>
          <a:p>
            <a:pPr marL="0" indent="0"/>
            <a:r>
              <a:rPr lang="en-US" altLang="en-US" sz="1600" dirty="0"/>
              <a:t>(Analysis was run with 130 PPI with graphite filler for the glue)</a:t>
            </a:r>
          </a:p>
          <a:p>
            <a:pPr marL="0" indent="0"/>
            <a:endParaRPr lang="en-US" sz="1600" kern="0" dirty="0"/>
          </a:p>
        </p:txBody>
      </p:sp>
      <p:graphicFrame>
        <p:nvGraphicFramePr>
          <p:cNvPr id="15" name="Chart 14">
            <a:extLst>
              <a:ext uri="{FF2B5EF4-FFF2-40B4-BE49-F238E27FC236}">
                <a16:creationId xmlns:a16="http://schemas.microsoft.com/office/drawing/2014/main" id="{C42AF53E-C0EB-4BD0-8996-08256E450852}"/>
              </a:ext>
            </a:extLst>
          </p:cNvPr>
          <p:cNvGraphicFramePr>
            <a:graphicFrameLocks/>
          </p:cNvGraphicFramePr>
          <p:nvPr>
            <p:extLst>
              <p:ext uri="{D42A27DB-BD31-4B8C-83A1-F6EECF244321}">
                <p14:modId xmlns:p14="http://schemas.microsoft.com/office/powerpoint/2010/main" val="3183684701"/>
              </p:ext>
            </p:extLst>
          </p:nvPr>
        </p:nvGraphicFramePr>
        <p:xfrm>
          <a:off x="206477" y="1306552"/>
          <a:ext cx="5663380" cy="461246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7011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Heat Flux in the Foam vs. Number of Missing Ligands </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368310" y="1611694"/>
            <a:ext cx="2584173" cy="28283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The required thickness of glue to reach the saturation depends on the number of missing ligands at the interface and also the distance from the ligands to the interface. </a:t>
            </a:r>
          </a:p>
          <a:p>
            <a:pPr marL="0" indent="0"/>
            <a:r>
              <a:rPr lang="en-US" altLang="en-US" sz="1600" dirty="0"/>
              <a:t>(Analysis was run with 130 PPI with BN filler for the glue)</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18</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Chart 10">
            <a:extLst>
              <a:ext uri="{FF2B5EF4-FFF2-40B4-BE49-F238E27FC236}">
                <a16:creationId xmlns:a16="http://schemas.microsoft.com/office/drawing/2014/main" id="{2239EF43-5336-499B-954E-28BBC74CD778}"/>
              </a:ext>
            </a:extLst>
          </p:cNvPr>
          <p:cNvGraphicFramePr>
            <a:graphicFrameLocks/>
          </p:cNvGraphicFramePr>
          <p:nvPr>
            <p:extLst>
              <p:ext uri="{D42A27DB-BD31-4B8C-83A1-F6EECF244321}">
                <p14:modId xmlns:p14="http://schemas.microsoft.com/office/powerpoint/2010/main" val="1720074317"/>
              </p:ext>
            </p:extLst>
          </p:nvPr>
        </p:nvGraphicFramePr>
        <p:xfrm>
          <a:off x="319549" y="1512524"/>
          <a:ext cx="6424151" cy="4402503"/>
        </p:xfrm>
        <a:graphic>
          <a:graphicData uri="http://schemas.openxmlformats.org/drawingml/2006/chart">
            <c:chart xmlns:c="http://schemas.openxmlformats.org/drawingml/2006/chart" xmlns:r="http://schemas.openxmlformats.org/officeDocument/2006/relationships" r:id="rId5"/>
          </a:graphicData>
        </a:graphic>
      </p:graphicFrame>
      <p:pic>
        <p:nvPicPr>
          <p:cNvPr id="7" name="Picture 6">
            <a:extLst>
              <a:ext uri="{FF2B5EF4-FFF2-40B4-BE49-F238E27FC236}">
                <a16:creationId xmlns:a16="http://schemas.microsoft.com/office/drawing/2014/main" id="{89DB93D9-8586-482D-A8E9-926AAB85FC41}"/>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Effect>
                      <a14:saturation sat="0"/>
                    </a14:imgEffect>
                  </a14:imgLayer>
                </a14:imgProps>
              </a:ext>
            </a:extLst>
          </a:blip>
          <a:stretch>
            <a:fillRect/>
          </a:stretch>
        </p:blipFill>
        <p:spPr>
          <a:xfrm>
            <a:off x="4483386" y="3425112"/>
            <a:ext cx="1686362" cy="1661699"/>
          </a:xfrm>
          <a:prstGeom prst="rect">
            <a:avLst/>
          </a:prstGeom>
          <a:ln>
            <a:noFill/>
          </a:ln>
        </p:spPr>
      </p:pic>
      <p:pic>
        <p:nvPicPr>
          <p:cNvPr id="13" name="Picture 12">
            <a:extLst>
              <a:ext uri="{FF2B5EF4-FFF2-40B4-BE49-F238E27FC236}">
                <a16:creationId xmlns:a16="http://schemas.microsoft.com/office/drawing/2014/main" id="{BC48F58F-049C-4ABD-A51C-8821200D1244}"/>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Effect>
                      <a14:saturation sat="0"/>
                    </a14:imgEffect>
                  </a14:imgLayer>
                </a14:imgProps>
              </a:ext>
            </a:extLst>
          </a:blip>
          <a:stretch>
            <a:fillRect/>
          </a:stretch>
        </p:blipFill>
        <p:spPr>
          <a:xfrm>
            <a:off x="4652245" y="1650537"/>
            <a:ext cx="1348644" cy="1531055"/>
          </a:xfrm>
          <a:prstGeom prst="rect">
            <a:avLst/>
          </a:prstGeom>
          <a:ln>
            <a:noFill/>
          </a:ln>
        </p:spPr>
      </p:pic>
      <p:cxnSp>
        <p:nvCxnSpPr>
          <p:cNvPr id="23" name="Connector: Elbow 22">
            <a:extLst>
              <a:ext uri="{FF2B5EF4-FFF2-40B4-BE49-F238E27FC236}">
                <a16:creationId xmlns:a16="http://schemas.microsoft.com/office/drawing/2014/main" id="{07A05992-C3C0-44C5-8EEC-BDE401C3BAB6}"/>
              </a:ext>
            </a:extLst>
          </p:cNvPr>
          <p:cNvCxnSpPr>
            <a:cxnSpLocks/>
          </p:cNvCxnSpPr>
          <p:nvPr/>
        </p:nvCxnSpPr>
        <p:spPr bwMode="auto">
          <a:xfrm rot="10800000" flipV="1">
            <a:off x="2752345" y="1805790"/>
            <a:ext cx="1987677" cy="747626"/>
          </a:xfrm>
          <a:prstGeom prst="bentConnector3">
            <a:avLst>
              <a:gd name="adj1" fmla="val 100144"/>
            </a:avLst>
          </a:prstGeom>
          <a:solidFill>
            <a:schemeClr val="accent1"/>
          </a:solidFill>
          <a:ln w="28575" cap="flat" cmpd="sng" algn="ctr">
            <a:solidFill>
              <a:srgbClr val="FF0000"/>
            </a:solidFill>
            <a:prstDash val="solid"/>
            <a:round/>
            <a:headEnd type="none" w="med" len="med"/>
            <a:tailEnd type="triangle"/>
          </a:ln>
          <a:effectLst/>
        </p:spPr>
      </p:cxnSp>
      <p:cxnSp>
        <p:nvCxnSpPr>
          <p:cNvPr id="32" name="Connector: Elbow 31">
            <a:extLst>
              <a:ext uri="{FF2B5EF4-FFF2-40B4-BE49-F238E27FC236}">
                <a16:creationId xmlns:a16="http://schemas.microsoft.com/office/drawing/2014/main" id="{C8000811-84A2-4F6F-AD5C-9267F263C322}"/>
              </a:ext>
            </a:extLst>
          </p:cNvPr>
          <p:cNvCxnSpPr>
            <a:cxnSpLocks/>
          </p:cNvCxnSpPr>
          <p:nvPr/>
        </p:nvCxnSpPr>
        <p:spPr bwMode="auto">
          <a:xfrm rot="16200000" flipV="1">
            <a:off x="3643497" y="2862833"/>
            <a:ext cx="1362460" cy="830586"/>
          </a:xfrm>
          <a:prstGeom prst="bentConnector3">
            <a:avLst>
              <a:gd name="adj1" fmla="val 336"/>
            </a:avLst>
          </a:prstGeom>
          <a:solidFill>
            <a:schemeClr val="accent1"/>
          </a:solidFill>
          <a:ln w="285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708944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Design of Experiment</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19</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0500813D-61A5-4344-A96E-90334EBB49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512CA0B-647F-46C5-8BF0-EDCF7233A0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13F2517-0C63-4B7C-8E06-356759A60137}"/>
              </a:ext>
            </a:extLst>
          </p:cNvPr>
          <p:cNvSpPr>
            <a:spLocks noGrp="1"/>
          </p:cNvSpPr>
          <p:nvPr>
            <p:ph idx="1"/>
          </p:nvPr>
        </p:nvSpPr>
        <p:spPr>
          <a:xfrm>
            <a:off x="5194348" y="3792189"/>
            <a:ext cx="4048101" cy="1972025"/>
          </a:xfrm>
        </p:spPr>
        <p:txBody>
          <a:bodyPr/>
          <a:lstStyle/>
          <a:p>
            <a:pPr>
              <a:buFont typeface="Arial" panose="020B0604020202020204" pitchFamily="34" charset="0"/>
              <a:buChar char="•"/>
            </a:pPr>
            <a:r>
              <a:rPr lang="en-US" sz="1600" dirty="0"/>
              <a:t>Foam sets the gap between foil layers, glue penetrates foam to defined depths (0.2-0.6mm).</a:t>
            </a:r>
          </a:p>
          <a:p>
            <a:pPr>
              <a:buFont typeface="Arial" panose="020B0604020202020204" pitchFamily="34" charset="0"/>
              <a:buChar char="•"/>
            </a:pPr>
            <a:r>
              <a:rPr lang="en-US" sz="1600" dirty="0"/>
              <a:t>Glue is applied to foil in controlled thickness, then foam is bonded to foil.</a:t>
            </a:r>
          </a:p>
          <a:p>
            <a:pPr>
              <a:buFont typeface="Arial" panose="020B0604020202020204" pitchFamily="34" charset="0"/>
              <a:buChar char="•"/>
            </a:pPr>
            <a:r>
              <a:rPr lang="en-US" sz="1600" dirty="0"/>
              <a:t>Layers will repeat as 2</a:t>
            </a:r>
            <a:r>
              <a:rPr lang="en-US" sz="1600" baseline="30000" dirty="0"/>
              <a:t>n</a:t>
            </a:r>
            <a:r>
              <a:rPr lang="en-US" sz="1600" dirty="0"/>
              <a:t> as sample is cut down and glued to itself.</a:t>
            </a:r>
          </a:p>
          <a:p>
            <a:pPr>
              <a:buFont typeface="Arial" panose="020B0604020202020204" pitchFamily="34" charset="0"/>
              <a:buChar char="•"/>
            </a:pPr>
            <a:endParaRPr lang="en-US" sz="1600" dirty="0"/>
          </a:p>
        </p:txBody>
      </p:sp>
      <p:grpSp>
        <p:nvGrpSpPr>
          <p:cNvPr id="6" name="Group 5">
            <a:extLst>
              <a:ext uri="{FF2B5EF4-FFF2-40B4-BE49-F238E27FC236}">
                <a16:creationId xmlns:a16="http://schemas.microsoft.com/office/drawing/2014/main" id="{6DAABAB4-E60D-4764-9B64-D32A686A2CBD}"/>
              </a:ext>
            </a:extLst>
          </p:cNvPr>
          <p:cNvGrpSpPr/>
          <p:nvPr/>
        </p:nvGrpSpPr>
        <p:grpSpPr>
          <a:xfrm>
            <a:off x="233422" y="2514918"/>
            <a:ext cx="4987726" cy="3444341"/>
            <a:chOff x="319549" y="1686326"/>
            <a:chExt cx="6368825" cy="4398078"/>
          </a:xfrm>
        </p:grpSpPr>
        <p:sp>
          <p:nvSpPr>
            <p:cNvPr id="47" name="TextBox 46">
              <a:extLst>
                <a:ext uri="{FF2B5EF4-FFF2-40B4-BE49-F238E27FC236}">
                  <a16:creationId xmlns:a16="http://schemas.microsoft.com/office/drawing/2014/main" id="{D7DCC361-8D9D-4F17-9ECC-32486EE96DE3}"/>
                </a:ext>
              </a:extLst>
            </p:cNvPr>
            <p:cNvSpPr txBox="1"/>
            <p:nvPr/>
          </p:nvSpPr>
          <p:spPr>
            <a:xfrm>
              <a:off x="4810587" y="4526127"/>
              <a:ext cx="1877787" cy="646331"/>
            </a:xfrm>
            <a:prstGeom prst="rect">
              <a:avLst/>
            </a:prstGeom>
            <a:noFill/>
          </p:spPr>
          <p:txBody>
            <a:bodyPr wrap="square" rtlCol="0">
              <a:spAutoFit/>
            </a:bodyPr>
            <a:lstStyle/>
            <a:p>
              <a:r>
                <a:rPr lang="en-US" sz="1200" dirty="0"/>
                <a:t>Cut in half, apply glue to bottom of one half then stack</a:t>
              </a:r>
            </a:p>
          </p:txBody>
        </p:sp>
        <p:pic>
          <p:nvPicPr>
            <p:cNvPr id="49" name="Picture 48">
              <a:extLst>
                <a:ext uri="{FF2B5EF4-FFF2-40B4-BE49-F238E27FC236}">
                  <a16:creationId xmlns:a16="http://schemas.microsoft.com/office/drawing/2014/main" id="{5212843B-F4EB-4E14-8742-84113B83D2B0}"/>
                </a:ext>
              </a:extLst>
            </p:cNvPr>
            <p:cNvPicPr>
              <a:picLocks noChangeAspect="1"/>
            </p:cNvPicPr>
            <p:nvPr/>
          </p:nvPicPr>
          <p:blipFill>
            <a:blip r:embed="rId5"/>
            <a:stretch>
              <a:fillRect/>
            </a:stretch>
          </p:blipFill>
          <p:spPr>
            <a:xfrm>
              <a:off x="319550" y="5344348"/>
              <a:ext cx="6362122" cy="453884"/>
            </a:xfrm>
            <a:prstGeom prst="rect">
              <a:avLst/>
            </a:prstGeom>
          </p:spPr>
        </p:pic>
        <p:pic>
          <p:nvPicPr>
            <p:cNvPr id="50" name="Picture 49">
              <a:extLst>
                <a:ext uri="{FF2B5EF4-FFF2-40B4-BE49-F238E27FC236}">
                  <a16:creationId xmlns:a16="http://schemas.microsoft.com/office/drawing/2014/main" id="{7E604E6D-8967-4BFB-B09E-57DBB60FD7D1}"/>
                </a:ext>
              </a:extLst>
            </p:cNvPr>
            <p:cNvPicPr>
              <a:picLocks noChangeAspect="1"/>
            </p:cNvPicPr>
            <p:nvPr/>
          </p:nvPicPr>
          <p:blipFill>
            <a:blip r:embed="rId5"/>
            <a:stretch>
              <a:fillRect/>
            </a:stretch>
          </p:blipFill>
          <p:spPr>
            <a:xfrm>
              <a:off x="319550" y="4461563"/>
              <a:ext cx="3177132" cy="453884"/>
            </a:xfrm>
            <a:prstGeom prst="rect">
              <a:avLst/>
            </a:prstGeom>
          </p:spPr>
        </p:pic>
        <p:pic>
          <p:nvPicPr>
            <p:cNvPr id="51" name="Picture 50">
              <a:extLst>
                <a:ext uri="{FF2B5EF4-FFF2-40B4-BE49-F238E27FC236}">
                  <a16:creationId xmlns:a16="http://schemas.microsoft.com/office/drawing/2014/main" id="{72AC3724-AE51-4CC3-A43C-E2348814604C}"/>
                </a:ext>
              </a:extLst>
            </p:cNvPr>
            <p:cNvPicPr>
              <a:picLocks noChangeAspect="1"/>
            </p:cNvPicPr>
            <p:nvPr/>
          </p:nvPicPr>
          <p:blipFill>
            <a:blip r:embed="rId5"/>
            <a:stretch>
              <a:fillRect/>
            </a:stretch>
          </p:blipFill>
          <p:spPr>
            <a:xfrm>
              <a:off x="319549" y="4009692"/>
              <a:ext cx="3177132" cy="453884"/>
            </a:xfrm>
            <a:prstGeom prst="rect">
              <a:avLst/>
            </a:prstGeom>
          </p:spPr>
        </p:pic>
        <p:sp>
          <p:nvSpPr>
            <p:cNvPr id="52" name="Rectangle 51">
              <a:extLst>
                <a:ext uri="{FF2B5EF4-FFF2-40B4-BE49-F238E27FC236}">
                  <a16:creationId xmlns:a16="http://schemas.microsoft.com/office/drawing/2014/main" id="{F2CAD738-F5AB-4E4D-A735-F3D563CD6792}"/>
                </a:ext>
              </a:extLst>
            </p:cNvPr>
            <p:cNvSpPr/>
            <p:nvPr/>
          </p:nvSpPr>
          <p:spPr>
            <a:xfrm>
              <a:off x="319550" y="4461563"/>
              <a:ext cx="3177132" cy="80378"/>
            </a:xfrm>
            <a:prstGeom prst="rect">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9DAF2960-DBDC-43AA-AE66-B94CC9E13593}"/>
                </a:ext>
              </a:extLst>
            </p:cNvPr>
            <p:cNvPicPr>
              <a:picLocks noChangeAspect="1"/>
            </p:cNvPicPr>
            <p:nvPr/>
          </p:nvPicPr>
          <p:blipFill>
            <a:blip r:embed="rId5"/>
            <a:stretch>
              <a:fillRect/>
            </a:stretch>
          </p:blipFill>
          <p:spPr>
            <a:xfrm>
              <a:off x="319549" y="3047979"/>
              <a:ext cx="1531353" cy="453884"/>
            </a:xfrm>
            <a:prstGeom prst="rect">
              <a:avLst/>
            </a:prstGeom>
          </p:spPr>
        </p:pic>
        <p:pic>
          <p:nvPicPr>
            <p:cNvPr id="54" name="Picture 53">
              <a:extLst>
                <a:ext uri="{FF2B5EF4-FFF2-40B4-BE49-F238E27FC236}">
                  <a16:creationId xmlns:a16="http://schemas.microsoft.com/office/drawing/2014/main" id="{3562D0E7-C1E2-42CB-87B5-0D08C550FBDA}"/>
                </a:ext>
              </a:extLst>
            </p:cNvPr>
            <p:cNvPicPr>
              <a:picLocks noChangeAspect="1"/>
            </p:cNvPicPr>
            <p:nvPr/>
          </p:nvPicPr>
          <p:blipFill>
            <a:blip r:embed="rId5"/>
            <a:stretch>
              <a:fillRect/>
            </a:stretch>
          </p:blipFill>
          <p:spPr>
            <a:xfrm>
              <a:off x="319549" y="2594094"/>
              <a:ext cx="1531353" cy="453884"/>
            </a:xfrm>
            <a:prstGeom prst="rect">
              <a:avLst/>
            </a:prstGeom>
          </p:spPr>
        </p:pic>
        <p:sp>
          <p:nvSpPr>
            <p:cNvPr id="55" name="Rectangle 54">
              <a:extLst>
                <a:ext uri="{FF2B5EF4-FFF2-40B4-BE49-F238E27FC236}">
                  <a16:creationId xmlns:a16="http://schemas.microsoft.com/office/drawing/2014/main" id="{0A7E58F3-0BAE-4C4F-9045-C751C94B160C}"/>
                </a:ext>
              </a:extLst>
            </p:cNvPr>
            <p:cNvSpPr/>
            <p:nvPr/>
          </p:nvSpPr>
          <p:spPr>
            <a:xfrm>
              <a:off x="319549" y="3047979"/>
              <a:ext cx="1531353" cy="80378"/>
            </a:xfrm>
            <a:prstGeom prst="rect">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78CE35AF-5566-4AEE-ACD3-CC4BF801C812}"/>
                </a:ext>
              </a:extLst>
            </p:cNvPr>
            <p:cNvPicPr>
              <a:picLocks noChangeAspect="1"/>
            </p:cNvPicPr>
            <p:nvPr/>
          </p:nvPicPr>
          <p:blipFill>
            <a:blip r:embed="rId5"/>
            <a:stretch>
              <a:fillRect/>
            </a:stretch>
          </p:blipFill>
          <p:spPr>
            <a:xfrm>
              <a:off x="319549" y="2140210"/>
              <a:ext cx="1531353" cy="453884"/>
            </a:xfrm>
            <a:prstGeom prst="rect">
              <a:avLst/>
            </a:prstGeom>
          </p:spPr>
        </p:pic>
        <p:pic>
          <p:nvPicPr>
            <p:cNvPr id="57" name="Picture 56">
              <a:extLst>
                <a:ext uri="{FF2B5EF4-FFF2-40B4-BE49-F238E27FC236}">
                  <a16:creationId xmlns:a16="http://schemas.microsoft.com/office/drawing/2014/main" id="{72233B93-BB63-472D-B629-1CC070992459}"/>
                </a:ext>
              </a:extLst>
            </p:cNvPr>
            <p:cNvPicPr>
              <a:picLocks noChangeAspect="1"/>
            </p:cNvPicPr>
            <p:nvPr/>
          </p:nvPicPr>
          <p:blipFill>
            <a:blip r:embed="rId5"/>
            <a:stretch>
              <a:fillRect/>
            </a:stretch>
          </p:blipFill>
          <p:spPr>
            <a:xfrm>
              <a:off x="319549" y="1686326"/>
              <a:ext cx="1531353" cy="453884"/>
            </a:xfrm>
            <a:prstGeom prst="rect">
              <a:avLst/>
            </a:prstGeom>
          </p:spPr>
        </p:pic>
        <p:sp>
          <p:nvSpPr>
            <p:cNvPr id="58" name="Rectangle 57">
              <a:extLst>
                <a:ext uri="{FF2B5EF4-FFF2-40B4-BE49-F238E27FC236}">
                  <a16:creationId xmlns:a16="http://schemas.microsoft.com/office/drawing/2014/main" id="{C39711F9-3A29-43DE-AB3F-E8BCF363D885}"/>
                </a:ext>
              </a:extLst>
            </p:cNvPr>
            <p:cNvSpPr/>
            <p:nvPr/>
          </p:nvSpPr>
          <p:spPr>
            <a:xfrm>
              <a:off x="319549" y="2140210"/>
              <a:ext cx="1531353" cy="80378"/>
            </a:xfrm>
            <a:prstGeom prst="rect">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5135554E-2EB3-4011-9544-ECD17D865620}"/>
                </a:ext>
              </a:extLst>
            </p:cNvPr>
            <p:cNvSpPr/>
            <p:nvPr/>
          </p:nvSpPr>
          <p:spPr>
            <a:xfrm>
              <a:off x="319549" y="2603487"/>
              <a:ext cx="1531353" cy="803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 name="Straight Arrow Connector 59">
              <a:extLst>
                <a:ext uri="{FF2B5EF4-FFF2-40B4-BE49-F238E27FC236}">
                  <a16:creationId xmlns:a16="http://schemas.microsoft.com/office/drawing/2014/main" id="{2082295D-848A-4ECE-9B90-8BBDB91FDEC9}"/>
                </a:ext>
              </a:extLst>
            </p:cNvPr>
            <p:cNvCxnSpPr>
              <a:stCxn id="58" idx="3"/>
            </p:cNvCxnSpPr>
            <p:nvPr/>
          </p:nvCxnSpPr>
          <p:spPr>
            <a:xfrm>
              <a:off x="1850902" y="2180399"/>
              <a:ext cx="983506" cy="231088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52D980EA-33FF-42FB-8227-7CFF17320042}"/>
                </a:ext>
              </a:extLst>
            </p:cNvPr>
            <p:cNvCxnSpPr>
              <a:stCxn id="55" idx="3"/>
            </p:cNvCxnSpPr>
            <p:nvPr/>
          </p:nvCxnSpPr>
          <p:spPr>
            <a:xfrm>
              <a:off x="1850902" y="3088168"/>
              <a:ext cx="337319" cy="1373395"/>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E2C37695-DEAE-4008-AD1B-A60F8157369E}"/>
                </a:ext>
              </a:extLst>
            </p:cNvPr>
            <p:cNvCxnSpPr/>
            <p:nvPr/>
          </p:nvCxnSpPr>
          <p:spPr>
            <a:xfrm>
              <a:off x="3496681" y="4915447"/>
              <a:ext cx="0" cy="1168957"/>
            </a:xfrm>
            <a:prstGeom prst="straightConnector1">
              <a:avLst/>
            </a:prstGeom>
            <a:ln w="3810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433B49E3-6AE6-42C5-AF10-A7A74F5BBF2F}"/>
                </a:ext>
              </a:extLst>
            </p:cNvPr>
            <p:cNvCxnSpPr>
              <a:cxnSpLocks/>
            </p:cNvCxnSpPr>
            <p:nvPr/>
          </p:nvCxnSpPr>
          <p:spPr>
            <a:xfrm>
              <a:off x="1850902" y="3501863"/>
              <a:ext cx="0" cy="1538075"/>
            </a:xfrm>
            <a:prstGeom prst="straightConnector1">
              <a:avLst/>
            </a:prstGeom>
            <a:ln w="3810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2631D1F9-6BE1-4A96-B592-1FDD765FAA96}"/>
                </a:ext>
              </a:extLst>
            </p:cNvPr>
            <p:cNvSpPr/>
            <p:nvPr/>
          </p:nvSpPr>
          <p:spPr>
            <a:xfrm>
              <a:off x="3504540" y="5795162"/>
              <a:ext cx="3177132" cy="80378"/>
            </a:xfrm>
            <a:prstGeom prst="rect">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9907C73-AB56-48E1-A39B-3CDC658ADC49}"/>
                </a:ext>
              </a:extLst>
            </p:cNvPr>
            <p:cNvSpPr/>
            <p:nvPr/>
          </p:nvSpPr>
          <p:spPr>
            <a:xfrm>
              <a:off x="1908115" y="4920188"/>
              <a:ext cx="1531353" cy="803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a:extLst>
                <a:ext uri="{FF2B5EF4-FFF2-40B4-BE49-F238E27FC236}">
                  <a16:creationId xmlns:a16="http://schemas.microsoft.com/office/drawing/2014/main" id="{DA42424F-D531-4982-9B2C-8DF32F751777}"/>
                </a:ext>
              </a:extLst>
            </p:cNvPr>
            <p:cNvCxnSpPr>
              <a:stCxn id="59" idx="3"/>
            </p:cNvCxnSpPr>
            <p:nvPr/>
          </p:nvCxnSpPr>
          <p:spPr>
            <a:xfrm>
              <a:off x="1850902" y="2643676"/>
              <a:ext cx="723405" cy="231670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CA068318-29B1-4C62-A08F-C41350C39E21}"/>
                </a:ext>
              </a:extLst>
            </p:cNvPr>
            <p:cNvSpPr txBox="1"/>
            <p:nvPr/>
          </p:nvSpPr>
          <p:spPr>
            <a:xfrm>
              <a:off x="3913784" y="3749137"/>
              <a:ext cx="1227324" cy="276999"/>
            </a:xfrm>
            <a:prstGeom prst="rect">
              <a:avLst/>
            </a:prstGeom>
            <a:noFill/>
          </p:spPr>
          <p:txBody>
            <a:bodyPr wrap="none" rtlCol="0">
              <a:spAutoFit/>
            </a:bodyPr>
            <a:lstStyle/>
            <a:p>
              <a:r>
                <a:rPr lang="en-US" sz="1200" dirty="0"/>
                <a:t>Repeat n times…</a:t>
              </a:r>
            </a:p>
          </p:txBody>
        </p:sp>
        <p:cxnSp>
          <p:nvCxnSpPr>
            <p:cNvPr id="68" name="Straight Arrow Connector 67">
              <a:extLst>
                <a:ext uri="{FF2B5EF4-FFF2-40B4-BE49-F238E27FC236}">
                  <a16:creationId xmlns:a16="http://schemas.microsoft.com/office/drawing/2014/main" id="{64A80700-C39E-4808-964D-CCFFCC327819}"/>
                </a:ext>
              </a:extLst>
            </p:cNvPr>
            <p:cNvCxnSpPr/>
            <p:nvPr/>
          </p:nvCxnSpPr>
          <p:spPr>
            <a:xfrm flipH="1">
              <a:off x="1908115" y="2345377"/>
              <a:ext cx="666192" cy="29355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45BBCB7-674A-4E1E-9DD2-F2F3CA9B5A09}"/>
                </a:ext>
              </a:extLst>
            </p:cNvPr>
            <p:cNvCxnSpPr/>
            <p:nvPr/>
          </p:nvCxnSpPr>
          <p:spPr>
            <a:xfrm>
              <a:off x="2572348" y="2357504"/>
              <a:ext cx="0" cy="255425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41DA7D8B-C899-4AEF-9542-26F46BF8440F}"/>
                </a:ext>
              </a:extLst>
            </p:cNvPr>
            <p:cNvSpPr txBox="1"/>
            <p:nvPr/>
          </p:nvSpPr>
          <p:spPr>
            <a:xfrm>
              <a:off x="2566326" y="1751498"/>
              <a:ext cx="1347458" cy="796365"/>
            </a:xfrm>
            <a:prstGeom prst="rect">
              <a:avLst/>
            </a:prstGeom>
            <a:noFill/>
          </p:spPr>
          <p:txBody>
            <a:bodyPr wrap="square" rtlCol="0">
              <a:spAutoFit/>
            </a:bodyPr>
            <a:lstStyle/>
            <a:p>
              <a:r>
                <a:rPr lang="en-US" sz="1200" dirty="0"/>
                <a:t>New Glue for this half stack</a:t>
              </a:r>
            </a:p>
          </p:txBody>
        </p:sp>
        <p:cxnSp>
          <p:nvCxnSpPr>
            <p:cNvPr id="71" name="Straight Arrow Connector 70">
              <a:extLst>
                <a:ext uri="{FF2B5EF4-FFF2-40B4-BE49-F238E27FC236}">
                  <a16:creationId xmlns:a16="http://schemas.microsoft.com/office/drawing/2014/main" id="{5ECAEBC5-1384-4C5D-A90A-35C890A6CCAA}"/>
                </a:ext>
              </a:extLst>
            </p:cNvPr>
            <p:cNvCxnSpPr>
              <a:endCxn id="58" idx="3"/>
            </p:cNvCxnSpPr>
            <p:nvPr/>
          </p:nvCxnSpPr>
          <p:spPr>
            <a:xfrm flipH="1" flipV="1">
              <a:off x="1850902" y="2180399"/>
              <a:ext cx="1040719" cy="88093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85D09B10-32BD-4B95-BD40-214E4C4CBB9E}"/>
                </a:ext>
              </a:extLst>
            </p:cNvPr>
            <p:cNvCxnSpPr>
              <a:endCxn id="55" idx="3"/>
            </p:cNvCxnSpPr>
            <p:nvPr/>
          </p:nvCxnSpPr>
          <p:spPr>
            <a:xfrm flipH="1">
              <a:off x="1850902" y="3060456"/>
              <a:ext cx="1052596" cy="2771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399C5CB1-66F7-4057-BEC3-134347B50DE7}"/>
                </a:ext>
              </a:extLst>
            </p:cNvPr>
            <p:cNvSpPr txBox="1"/>
            <p:nvPr/>
          </p:nvSpPr>
          <p:spPr>
            <a:xfrm>
              <a:off x="2825753" y="2838475"/>
              <a:ext cx="1088032" cy="568832"/>
            </a:xfrm>
            <a:prstGeom prst="rect">
              <a:avLst/>
            </a:prstGeom>
            <a:noFill/>
          </p:spPr>
          <p:txBody>
            <a:bodyPr wrap="square" rtlCol="0">
              <a:spAutoFit/>
            </a:bodyPr>
            <a:lstStyle/>
            <a:p>
              <a:r>
                <a:rPr lang="en-US" sz="1200" dirty="0"/>
                <a:t>Previous Glue</a:t>
              </a:r>
            </a:p>
          </p:txBody>
        </p:sp>
        <p:sp>
          <p:nvSpPr>
            <p:cNvPr id="74" name="Arrow: Bent-Up 73">
              <a:extLst>
                <a:ext uri="{FF2B5EF4-FFF2-40B4-BE49-F238E27FC236}">
                  <a16:creationId xmlns:a16="http://schemas.microsoft.com/office/drawing/2014/main" id="{3F5479AE-565D-4CFE-ABF5-FC54BA10AB98}"/>
                </a:ext>
              </a:extLst>
            </p:cNvPr>
            <p:cNvSpPr/>
            <p:nvPr/>
          </p:nvSpPr>
          <p:spPr>
            <a:xfrm rot="16200000">
              <a:off x="3413545" y="4019080"/>
              <a:ext cx="1436707" cy="1213829"/>
            </a:xfrm>
            <a:prstGeom prst="bentUpArrow">
              <a:avLst/>
            </a:prstGeom>
            <a:solidFill>
              <a:schemeClr val="accent2">
                <a:lumMod val="5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8722B085-AF29-454E-9C11-E192AA685152}"/>
                </a:ext>
              </a:extLst>
            </p:cNvPr>
            <p:cNvSpPr txBox="1"/>
            <p:nvPr/>
          </p:nvSpPr>
          <p:spPr>
            <a:xfrm>
              <a:off x="2242666" y="5044310"/>
              <a:ext cx="997389" cy="276999"/>
            </a:xfrm>
            <a:prstGeom prst="rect">
              <a:avLst/>
            </a:prstGeom>
            <a:noFill/>
          </p:spPr>
          <p:txBody>
            <a:bodyPr wrap="none" rtlCol="0">
              <a:spAutoFit/>
            </a:bodyPr>
            <a:lstStyle/>
            <a:p>
              <a:r>
                <a:rPr lang="en-US" sz="1200" dirty="0"/>
                <a:t>Divide in half</a:t>
              </a:r>
            </a:p>
          </p:txBody>
        </p:sp>
        <p:sp>
          <p:nvSpPr>
            <p:cNvPr id="76" name="TextBox 75">
              <a:extLst>
                <a:ext uri="{FF2B5EF4-FFF2-40B4-BE49-F238E27FC236}">
                  <a16:creationId xmlns:a16="http://schemas.microsoft.com/office/drawing/2014/main" id="{AA421385-E962-4CAE-ADEA-72B88F32D0E2}"/>
                </a:ext>
              </a:extLst>
            </p:cNvPr>
            <p:cNvSpPr txBox="1"/>
            <p:nvPr/>
          </p:nvSpPr>
          <p:spPr>
            <a:xfrm>
              <a:off x="653227" y="3742422"/>
              <a:ext cx="997389" cy="276999"/>
            </a:xfrm>
            <a:prstGeom prst="rect">
              <a:avLst/>
            </a:prstGeom>
            <a:noFill/>
          </p:spPr>
          <p:txBody>
            <a:bodyPr wrap="none" rtlCol="0">
              <a:spAutoFit/>
            </a:bodyPr>
            <a:lstStyle/>
            <a:p>
              <a:r>
                <a:rPr lang="en-US" sz="1200" dirty="0"/>
                <a:t>Divide in half</a:t>
              </a:r>
            </a:p>
          </p:txBody>
        </p:sp>
      </p:grpSp>
      <p:grpSp>
        <p:nvGrpSpPr>
          <p:cNvPr id="77" name="Group 76">
            <a:extLst>
              <a:ext uri="{FF2B5EF4-FFF2-40B4-BE49-F238E27FC236}">
                <a16:creationId xmlns:a16="http://schemas.microsoft.com/office/drawing/2014/main" id="{4ECC1F29-010A-436B-8F00-10105EF2A056}"/>
              </a:ext>
            </a:extLst>
          </p:cNvPr>
          <p:cNvGrpSpPr/>
          <p:nvPr/>
        </p:nvGrpSpPr>
        <p:grpSpPr>
          <a:xfrm>
            <a:off x="2891607" y="1072619"/>
            <a:ext cx="5364778" cy="2643872"/>
            <a:chOff x="3585411" y="1098550"/>
            <a:chExt cx="5364778" cy="2643872"/>
          </a:xfrm>
        </p:grpSpPr>
        <p:pic>
          <p:nvPicPr>
            <p:cNvPr id="78" name="Picture 77">
              <a:extLst>
                <a:ext uri="{FF2B5EF4-FFF2-40B4-BE49-F238E27FC236}">
                  <a16:creationId xmlns:a16="http://schemas.microsoft.com/office/drawing/2014/main" id="{E0E1508D-C71F-4767-8E99-B31114676739}"/>
                </a:ext>
              </a:extLst>
            </p:cNvPr>
            <p:cNvPicPr>
              <a:picLocks noChangeAspect="1"/>
            </p:cNvPicPr>
            <p:nvPr/>
          </p:nvPicPr>
          <p:blipFill>
            <a:blip r:embed="rId5"/>
            <a:stretch>
              <a:fillRect/>
            </a:stretch>
          </p:blipFill>
          <p:spPr>
            <a:xfrm>
              <a:off x="6123262" y="3099718"/>
              <a:ext cx="1781815" cy="528119"/>
            </a:xfrm>
            <a:prstGeom prst="rect">
              <a:avLst/>
            </a:prstGeom>
          </p:spPr>
        </p:pic>
        <p:pic>
          <p:nvPicPr>
            <p:cNvPr id="79" name="Picture 78">
              <a:extLst>
                <a:ext uri="{FF2B5EF4-FFF2-40B4-BE49-F238E27FC236}">
                  <a16:creationId xmlns:a16="http://schemas.microsoft.com/office/drawing/2014/main" id="{582448F8-3768-417D-A3AF-892C19953D54}"/>
                </a:ext>
              </a:extLst>
            </p:cNvPr>
            <p:cNvPicPr>
              <a:picLocks noChangeAspect="1"/>
            </p:cNvPicPr>
            <p:nvPr/>
          </p:nvPicPr>
          <p:blipFill>
            <a:blip r:embed="rId5"/>
            <a:stretch>
              <a:fillRect/>
            </a:stretch>
          </p:blipFill>
          <p:spPr>
            <a:xfrm>
              <a:off x="6123262" y="2571597"/>
              <a:ext cx="1781815" cy="528119"/>
            </a:xfrm>
            <a:prstGeom prst="rect">
              <a:avLst/>
            </a:prstGeom>
          </p:spPr>
        </p:pic>
        <p:pic>
          <p:nvPicPr>
            <p:cNvPr id="80" name="Picture 79">
              <a:extLst>
                <a:ext uri="{FF2B5EF4-FFF2-40B4-BE49-F238E27FC236}">
                  <a16:creationId xmlns:a16="http://schemas.microsoft.com/office/drawing/2014/main" id="{3FD435AB-0F8F-4F93-9766-DF6876379D89}"/>
                </a:ext>
              </a:extLst>
            </p:cNvPr>
            <p:cNvPicPr>
              <a:picLocks noChangeAspect="1"/>
            </p:cNvPicPr>
            <p:nvPr/>
          </p:nvPicPr>
          <p:blipFill>
            <a:blip r:embed="rId5"/>
            <a:stretch>
              <a:fillRect/>
            </a:stretch>
          </p:blipFill>
          <p:spPr>
            <a:xfrm>
              <a:off x="6123262" y="2043478"/>
              <a:ext cx="1781815" cy="528119"/>
            </a:xfrm>
            <a:prstGeom prst="rect">
              <a:avLst/>
            </a:prstGeom>
          </p:spPr>
        </p:pic>
        <p:pic>
          <p:nvPicPr>
            <p:cNvPr id="81" name="Picture 80">
              <a:extLst>
                <a:ext uri="{FF2B5EF4-FFF2-40B4-BE49-F238E27FC236}">
                  <a16:creationId xmlns:a16="http://schemas.microsoft.com/office/drawing/2014/main" id="{D0AD98DF-6DD1-494D-9F0D-C0AB212F6E35}"/>
                </a:ext>
              </a:extLst>
            </p:cNvPr>
            <p:cNvPicPr>
              <a:picLocks noChangeAspect="1"/>
            </p:cNvPicPr>
            <p:nvPr/>
          </p:nvPicPr>
          <p:blipFill>
            <a:blip r:embed="rId5"/>
            <a:stretch>
              <a:fillRect/>
            </a:stretch>
          </p:blipFill>
          <p:spPr>
            <a:xfrm>
              <a:off x="6123262" y="1515358"/>
              <a:ext cx="1781815" cy="528119"/>
            </a:xfrm>
            <a:prstGeom prst="rect">
              <a:avLst/>
            </a:prstGeom>
          </p:spPr>
        </p:pic>
        <p:sp>
          <p:nvSpPr>
            <p:cNvPr id="82" name="Oval 81">
              <a:extLst>
                <a:ext uri="{FF2B5EF4-FFF2-40B4-BE49-F238E27FC236}">
                  <a16:creationId xmlns:a16="http://schemas.microsoft.com/office/drawing/2014/main" id="{4F1A133B-432B-4D16-8EEF-626FD509A48A}"/>
                </a:ext>
              </a:extLst>
            </p:cNvPr>
            <p:cNvSpPr/>
            <p:nvPr/>
          </p:nvSpPr>
          <p:spPr>
            <a:xfrm>
              <a:off x="4738813" y="1417573"/>
              <a:ext cx="940252" cy="94523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n>
                  <a:solidFill>
                    <a:sysClr val="windowText" lastClr="000000"/>
                  </a:solidFill>
                </a:ln>
              </a:endParaRPr>
            </a:p>
          </p:txBody>
        </p:sp>
        <p:sp>
          <p:nvSpPr>
            <p:cNvPr id="83" name="Rectangle 82">
              <a:extLst>
                <a:ext uri="{FF2B5EF4-FFF2-40B4-BE49-F238E27FC236}">
                  <a16:creationId xmlns:a16="http://schemas.microsoft.com/office/drawing/2014/main" id="{14E0276E-B31C-4568-988E-6F2338E5773B}"/>
                </a:ext>
              </a:extLst>
            </p:cNvPr>
            <p:cNvSpPr/>
            <p:nvPr/>
          </p:nvSpPr>
          <p:spPr>
            <a:xfrm flipV="1">
              <a:off x="6123262" y="2043476"/>
              <a:ext cx="1762073" cy="94469"/>
            </a:xfrm>
            <a:prstGeom prst="rect">
              <a:avLst/>
            </a:prstGeom>
            <a:solidFill>
              <a:srgbClr val="7C7C7C">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F6B0FF8B-8F73-43FD-BFFC-092055DE7E0D}"/>
                </a:ext>
              </a:extLst>
            </p:cNvPr>
            <p:cNvSpPr/>
            <p:nvPr/>
          </p:nvSpPr>
          <p:spPr>
            <a:xfrm flipV="1">
              <a:off x="6138039" y="2575454"/>
              <a:ext cx="1762073" cy="94469"/>
            </a:xfrm>
            <a:prstGeom prst="rect">
              <a:avLst/>
            </a:prstGeom>
            <a:solidFill>
              <a:srgbClr val="7C7C7C">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EC8C116-7CA3-4828-8905-CE11DDAE377B}"/>
                </a:ext>
              </a:extLst>
            </p:cNvPr>
            <p:cNvSpPr/>
            <p:nvPr/>
          </p:nvSpPr>
          <p:spPr>
            <a:xfrm flipV="1">
              <a:off x="6145427" y="3107432"/>
              <a:ext cx="1762073" cy="94469"/>
            </a:xfrm>
            <a:prstGeom prst="rect">
              <a:avLst/>
            </a:prstGeom>
            <a:solidFill>
              <a:srgbClr val="7C7C7C">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742B3838-73CE-48A8-8FCD-88FA28C39D6E}"/>
                </a:ext>
              </a:extLst>
            </p:cNvPr>
            <p:cNvSpPr/>
            <p:nvPr/>
          </p:nvSpPr>
          <p:spPr>
            <a:xfrm>
              <a:off x="6446319" y="2144380"/>
              <a:ext cx="416622" cy="41411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87" name="Straight Connector 86">
              <a:extLst>
                <a:ext uri="{FF2B5EF4-FFF2-40B4-BE49-F238E27FC236}">
                  <a16:creationId xmlns:a16="http://schemas.microsoft.com/office/drawing/2014/main" id="{24581D3B-E8D0-4E89-9E27-66A936EBDE93}"/>
                </a:ext>
              </a:extLst>
            </p:cNvPr>
            <p:cNvCxnSpPr>
              <a:cxnSpLocks/>
              <a:stCxn id="86" idx="0"/>
            </p:cNvCxnSpPr>
            <p:nvPr/>
          </p:nvCxnSpPr>
          <p:spPr>
            <a:xfrm flipH="1" flipV="1">
              <a:off x="5404183" y="1459552"/>
              <a:ext cx="1250447" cy="6848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701B4236-CE1B-4F86-B247-4506FF263E16}"/>
                </a:ext>
              </a:extLst>
            </p:cNvPr>
            <p:cNvSpPr txBox="1"/>
            <p:nvPr/>
          </p:nvSpPr>
          <p:spPr>
            <a:xfrm>
              <a:off x="5086552" y="3381379"/>
              <a:ext cx="1099981" cy="246221"/>
            </a:xfrm>
            <a:prstGeom prst="rect">
              <a:avLst/>
            </a:prstGeom>
            <a:noFill/>
          </p:spPr>
          <p:txBody>
            <a:bodyPr wrap="none" rtlCol="0">
              <a:spAutoFit/>
            </a:bodyPr>
            <a:lstStyle/>
            <a:p>
              <a:r>
                <a:rPr lang="en-US" sz="1000" dirty="0"/>
                <a:t>0.2-0.6mm Glue</a:t>
              </a:r>
            </a:p>
          </p:txBody>
        </p:sp>
        <p:sp>
          <p:nvSpPr>
            <p:cNvPr id="89" name="TextBox 88">
              <a:extLst>
                <a:ext uri="{FF2B5EF4-FFF2-40B4-BE49-F238E27FC236}">
                  <a16:creationId xmlns:a16="http://schemas.microsoft.com/office/drawing/2014/main" id="{C1E5C964-1D36-4B3F-953D-AF9F1118A349}"/>
                </a:ext>
              </a:extLst>
            </p:cNvPr>
            <p:cNvSpPr txBox="1"/>
            <p:nvPr/>
          </p:nvSpPr>
          <p:spPr>
            <a:xfrm>
              <a:off x="5086552" y="2861209"/>
              <a:ext cx="1099981" cy="246221"/>
            </a:xfrm>
            <a:prstGeom prst="rect">
              <a:avLst/>
            </a:prstGeom>
            <a:noFill/>
          </p:spPr>
          <p:txBody>
            <a:bodyPr wrap="none" rtlCol="0">
              <a:spAutoFit/>
            </a:bodyPr>
            <a:lstStyle/>
            <a:p>
              <a:r>
                <a:rPr lang="en-US" sz="1000" dirty="0"/>
                <a:t>0.2-0.6mm Glue</a:t>
              </a:r>
            </a:p>
          </p:txBody>
        </p:sp>
        <p:cxnSp>
          <p:nvCxnSpPr>
            <p:cNvPr id="90" name="Straight Connector 89">
              <a:extLst>
                <a:ext uri="{FF2B5EF4-FFF2-40B4-BE49-F238E27FC236}">
                  <a16:creationId xmlns:a16="http://schemas.microsoft.com/office/drawing/2014/main" id="{F70E948B-DDBB-48C5-A4BC-E52A76F0440A}"/>
                </a:ext>
              </a:extLst>
            </p:cNvPr>
            <p:cNvCxnSpPr/>
            <p:nvPr/>
          </p:nvCxnSpPr>
          <p:spPr bwMode="auto">
            <a:xfrm flipV="1">
              <a:off x="7892271" y="3099690"/>
              <a:ext cx="457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1" name="Straight Connector 90">
              <a:extLst>
                <a:ext uri="{FF2B5EF4-FFF2-40B4-BE49-F238E27FC236}">
                  <a16:creationId xmlns:a16="http://schemas.microsoft.com/office/drawing/2014/main" id="{0A6FD083-F6B3-47EE-94B7-D9FD89081A31}"/>
                </a:ext>
              </a:extLst>
            </p:cNvPr>
            <p:cNvCxnSpPr/>
            <p:nvPr/>
          </p:nvCxnSpPr>
          <p:spPr bwMode="auto">
            <a:xfrm flipV="1">
              <a:off x="7901150" y="3621487"/>
              <a:ext cx="457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2" name="Straight Arrow Connector 91">
              <a:extLst>
                <a:ext uri="{FF2B5EF4-FFF2-40B4-BE49-F238E27FC236}">
                  <a16:creationId xmlns:a16="http://schemas.microsoft.com/office/drawing/2014/main" id="{C6F590CC-3B52-4F12-8CCD-4402BF048F29}"/>
                </a:ext>
              </a:extLst>
            </p:cNvPr>
            <p:cNvCxnSpPr>
              <a:cxnSpLocks/>
            </p:cNvCxnSpPr>
            <p:nvPr/>
          </p:nvCxnSpPr>
          <p:spPr bwMode="auto">
            <a:xfrm>
              <a:off x="8013140" y="3091747"/>
              <a:ext cx="14527" cy="542882"/>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93" name="TextBox 92">
              <a:extLst>
                <a:ext uri="{FF2B5EF4-FFF2-40B4-BE49-F238E27FC236}">
                  <a16:creationId xmlns:a16="http://schemas.microsoft.com/office/drawing/2014/main" id="{A822ADF8-EAB0-485E-A847-7C53F719CFB8}"/>
                </a:ext>
              </a:extLst>
            </p:cNvPr>
            <p:cNvSpPr txBox="1"/>
            <p:nvPr/>
          </p:nvSpPr>
          <p:spPr>
            <a:xfrm>
              <a:off x="8120871" y="3173918"/>
              <a:ext cx="766601" cy="400110"/>
            </a:xfrm>
            <a:prstGeom prst="rect">
              <a:avLst/>
            </a:prstGeom>
            <a:noFill/>
            <a:ln>
              <a:solidFill>
                <a:schemeClr val="tx1"/>
              </a:solidFill>
            </a:ln>
          </p:spPr>
          <p:txBody>
            <a:bodyPr wrap="square" rtlCol="0">
              <a:spAutoFit/>
            </a:bodyPr>
            <a:lstStyle/>
            <a:p>
              <a:r>
                <a:rPr lang="en-US" sz="1000" dirty="0"/>
                <a:t>3 – 4 mm Foam</a:t>
              </a:r>
            </a:p>
          </p:txBody>
        </p:sp>
        <p:cxnSp>
          <p:nvCxnSpPr>
            <p:cNvPr id="94" name="Straight Connector 93">
              <a:extLst>
                <a:ext uri="{FF2B5EF4-FFF2-40B4-BE49-F238E27FC236}">
                  <a16:creationId xmlns:a16="http://schemas.microsoft.com/office/drawing/2014/main" id="{893ECA7C-A51C-4DF3-9B0B-A3A684C9CFE0}"/>
                </a:ext>
              </a:extLst>
            </p:cNvPr>
            <p:cNvCxnSpPr/>
            <p:nvPr/>
          </p:nvCxnSpPr>
          <p:spPr bwMode="auto">
            <a:xfrm flipV="1">
              <a:off x="7901150" y="2569795"/>
              <a:ext cx="457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5" name="Straight Arrow Connector 94">
              <a:extLst>
                <a:ext uri="{FF2B5EF4-FFF2-40B4-BE49-F238E27FC236}">
                  <a16:creationId xmlns:a16="http://schemas.microsoft.com/office/drawing/2014/main" id="{B2ED5B83-2F8E-4E1C-BF8C-0A3F2F217A35}"/>
                </a:ext>
              </a:extLst>
            </p:cNvPr>
            <p:cNvCxnSpPr>
              <a:cxnSpLocks/>
            </p:cNvCxnSpPr>
            <p:nvPr/>
          </p:nvCxnSpPr>
          <p:spPr bwMode="auto">
            <a:xfrm>
              <a:off x="8000363" y="2564548"/>
              <a:ext cx="14527" cy="542882"/>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96" name="TextBox 95">
              <a:extLst>
                <a:ext uri="{FF2B5EF4-FFF2-40B4-BE49-F238E27FC236}">
                  <a16:creationId xmlns:a16="http://schemas.microsoft.com/office/drawing/2014/main" id="{FC806270-59B8-48B7-B4E8-74A5B9A60B68}"/>
                </a:ext>
              </a:extLst>
            </p:cNvPr>
            <p:cNvSpPr txBox="1"/>
            <p:nvPr/>
          </p:nvSpPr>
          <p:spPr>
            <a:xfrm>
              <a:off x="8104443" y="2635601"/>
              <a:ext cx="639508" cy="400110"/>
            </a:xfrm>
            <a:prstGeom prst="rect">
              <a:avLst/>
            </a:prstGeom>
            <a:noFill/>
            <a:ln>
              <a:solidFill>
                <a:schemeClr val="tx1"/>
              </a:solidFill>
            </a:ln>
          </p:spPr>
          <p:txBody>
            <a:bodyPr wrap="square" rtlCol="0">
              <a:spAutoFit/>
            </a:bodyPr>
            <a:lstStyle/>
            <a:p>
              <a:r>
                <a:rPr lang="en-US" sz="1000" dirty="0"/>
                <a:t>Repeat Region</a:t>
              </a:r>
            </a:p>
          </p:txBody>
        </p:sp>
        <p:sp>
          <p:nvSpPr>
            <p:cNvPr id="97" name="TextBox 96">
              <a:extLst>
                <a:ext uri="{FF2B5EF4-FFF2-40B4-BE49-F238E27FC236}">
                  <a16:creationId xmlns:a16="http://schemas.microsoft.com/office/drawing/2014/main" id="{BDB3AF6D-7A4C-423E-92C5-C33AE4157622}"/>
                </a:ext>
              </a:extLst>
            </p:cNvPr>
            <p:cNvSpPr txBox="1"/>
            <p:nvPr/>
          </p:nvSpPr>
          <p:spPr>
            <a:xfrm>
              <a:off x="4728715" y="2409362"/>
              <a:ext cx="1101584" cy="246221"/>
            </a:xfrm>
            <a:prstGeom prst="rect">
              <a:avLst/>
            </a:prstGeom>
            <a:noFill/>
          </p:spPr>
          <p:txBody>
            <a:bodyPr wrap="none" rtlCol="0">
              <a:spAutoFit/>
            </a:bodyPr>
            <a:lstStyle/>
            <a:p>
              <a:r>
                <a:rPr lang="en-US" sz="1000" dirty="0"/>
                <a:t>0.2mm Titanium</a:t>
              </a:r>
            </a:p>
          </p:txBody>
        </p:sp>
        <p:sp>
          <p:nvSpPr>
            <p:cNvPr id="98" name="Rectangle 97">
              <a:extLst>
                <a:ext uri="{FF2B5EF4-FFF2-40B4-BE49-F238E27FC236}">
                  <a16:creationId xmlns:a16="http://schemas.microsoft.com/office/drawing/2014/main" id="{64C0DBF3-B6F2-4A48-BC49-A802D23ED7CF}"/>
                </a:ext>
              </a:extLst>
            </p:cNvPr>
            <p:cNvSpPr/>
            <p:nvPr/>
          </p:nvSpPr>
          <p:spPr>
            <a:xfrm>
              <a:off x="3585411" y="1285860"/>
              <a:ext cx="1459888" cy="646331"/>
            </a:xfrm>
            <a:prstGeom prst="rect">
              <a:avLst/>
            </a:prstGeom>
          </p:spPr>
          <p:txBody>
            <a:bodyPr wrap="square">
              <a:spAutoFit/>
            </a:bodyPr>
            <a:lstStyle/>
            <a:p>
              <a:r>
                <a:rPr lang="en-US" sz="1200" dirty="0"/>
                <a:t>Foam touches foil, glue penetrates and wets both.</a:t>
              </a:r>
            </a:p>
          </p:txBody>
        </p:sp>
        <p:cxnSp>
          <p:nvCxnSpPr>
            <p:cNvPr id="99" name="Straight Connector 98">
              <a:extLst>
                <a:ext uri="{FF2B5EF4-FFF2-40B4-BE49-F238E27FC236}">
                  <a16:creationId xmlns:a16="http://schemas.microsoft.com/office/drawing/2014/main" id="{6BE8B7A6-EE49-4903-96C3-D378E5962C53}"/>
                </a:ext>
              </a:extLst>
            </p:cNvPr>
            <p:cNvCxnSpPr>
              <a:cxnSpLocks/>
              <a:stCxn id="86" idx="4"/>
              <a:endCxn id="82" idx="4"/>
            </p:cNvCxnSpPr>
            <p:nvPr/>
          </p:nvCxnSpPr>
          <p:spPr>
            <a:xfrm flipH="1" flipV="1">
              <a:off x="5208939" y="2362803"/>
              <a:ext cx="1445691" cy="1956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95A0D012-E57D-4669-8F14-A6DB5E58A252}"/>
                </a:ext>
              </a:extLst>
            </p:cNvPr>
            <p:cNvSpPr/>
            <p:nvPr/>
          </p:nvSpPr>
          <p:spPr bwMode="auto">
            <a:xfrm>
              <a:off x="3607045" y="1098550"/>
              <a:ext cx="5343144" cy="264387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spTree>
    <p:extLst>
      <p:ext uri="{BB962C8B-B14F-4D97-AF65-F5344CB8AC3E}">
        <p14:creationId xmlns:p14="http://schemas.microsoft.com/office/powerpoint/2010/main" val="446025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p:txBody>
          <a:bodyPr/>
          <a:lstStyle/>
          <a:p>
            <a:r>
              <a:rPr lang="en-US" altLang="en-US" dirty="0"/>
              <a:t>Overview </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82625" y="1403350"/>
            <a:ext cx="7781925" cy="4368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r>
              <a:rPr lang="en-US" altLang="en-US" sz="2000" dirty="0"/>
              <a:t>Hit density is expected to increase after the upgrade. Thermal management is important to ensure precise measurements.</a:t>
            </a:r>
          </a:p>
          <a:p>
            <a:pPr marL="0" indent="0"/>
            <a:r>
              <a:rPr lang="en-US" altLang="en-US" sz="2000" dirty="0"/>
              <a:t>The effective thermal conductivity of the graphitic carbon foam has been studied.</a:t>
            </a:r>
          </a:p>
          <a:p>
            <a:pPr marL="0" indent="0"/>
            <a:r>
              <a:rPr lang="en-US" altLang="en-US" sz="2000" dirty="0"/>
              <a:t>The integration between the glue and the graphitic foam should be further investigated due to graphene’s anisotropic thermal property.</a:t>
            </a:r>
          </a:p>
          <a:p>
            <a:pPr marL="0" indent="0"/>
            <a:r>
              <a:rPr lang="en-US" altLang="en-US" sz="2000" dirty="0"/>
              <a:t>A FEA model is developed to optimize the thickness of the glue by varying the carbon foam’s physical properties and also the type of filler used in the glue.</a:t>
            </a:r>
          </a:p>
          <a:p>
            <a:pPr marL="0" indent="0"/>
            <a:r>
              <a:rPr lang="en-US" altLang="en-US" sz="2000" dirty="0"/>
              <a:t>A preliminary study is done to study the effect of the amount of surface area between ligands and the titanium tube’s surface.</a:t>
            </a:r>
          </a:p>
          <a:p>
            <a:pPr marL="0" indent="0"/>
            <a:r>
              <a:rPr lang="en-US" altLang="en-US" sz="2000" dirty="0"/>
              <a:t>Preliminary testing results are compared with analysis results.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240891" y="6278561"/>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047538" y="6280687"/>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3.googleusercontent.com/skuq7At1KXstp9cx3Vd50ttDNOZKkbWAjm00ek2TStJAnPezpOFOVVCnKnQUvy8zi2Q1hN0UEUa_9-l9mQT-TUcCoy-g5utuEnTcDLibhbUbSBtGTj2cI8NGGTxuZm9xB3t4k4g6-OLgMkrkTyY2Ls1gXIWK7maxUvE8fQyUAn_4YIpI8NHy-DwVPze2MZVp4oVpZpJF22mqeIlnzY9voRoK5c9rX9g4eA8HYMQvomS1RmNHBKO-V-k1elfLhTfXLG4tkPXIXVV_hx2bUqCnEwtnSzbwLFvv1tirgVSZPyCn1aIhhClL3JzgTyHy61qI7j00Nn_sB1z_hGCXNCp5ea7TipqsUm6W6dWzz46Elm3wDhnEfJLRjrjnRzRnkq_G-dAFJR0UyBcGtD0uJhd61pKHnez0yImkg87Z9HRS-c5POS8mpxYSLf7_vOVILOTJZLWWZ84uFbGiH0Zl2-v7qNuie2W-6ejLDaQm1GMG-gUpzWX-ULmlz73fqgVgWdChl_io_UJqPk617F6w9qvDzmY6nUKRZlqabhheT-NSY7wSBJFp4-W3y38PwSX_hGCkC11e_4YPkeCmgOq5fTz8ynHWsAdL0Dgcth5FCKw=w672-h896-no">
            <a:extLst>
              <a:ext uri="{FF2B5EF4-FFF2-40B4-BE49-F238E27FC236}">
                <a16:creationId xmlns:a16="http://schemas.microsoft.com/office/drawing/2014/main" id="{EE928147-CE62-49FC-AF7F-FED66795EABD}"/>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3588" y="1493816"/>
            <a:ext cx="1429834" cy="19064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P9p9KEHz4AIMqk37nJT-OvTm7bzuJk7xyFVBHAj10YaW9mGeni1f3qvWMtv7B5SHPbFL38yI7YvZvLrW7sEwpy2LLGdabV7qAT6ExLwxj8dtLgO1_T378xEbas7_d55WmGzg9NrLOSLl6h5gKQSW4UquMdslGPBSoG0bprYyaSxnYkDLoIQI9bnCIC0hz1WOARI5QDURiOXGlmIglNNaJbeqPgCUKcBFPbgJEnDi78NYP1-uwHi7S3uJhIXR9Al9ZNCPN1Z4CWHPWvOfi8TSEtfvxF-Jo6H9d9sfg1iQihqV1rz0tW9If0dvOG7u4mf0d4qRSLlGMiiMBzu-IwjFYM09SVw1humcsqdPFslARnmTczupN_ClVM7wzlUBqwCkHz7fdiKrUQ3ZipGqILYX5r2-0wHr_SSpOw8XYBaa-KptrOJG58MYOVGkQym7JoEw51MSSHTkAMhaRwqTFF9dkyUMjCO-NkROnY3IBC-Dy2yiYacTd23tv-xx6Inq25-NbbHhq2bjnDr7g_XdneASQcTMIwAcg5xpbVLaOjaHWcZ-rtOmoPEzRU8OCO7Voo4_E2lLWMo1DQ9qjAeT6pyiD2mwSYotek4gs43AjCc=w1194-h896-no">
            <a:extLst>
              <a:ext uri="{FF2B5EF4-FFF2-40B4-BE49-F238E27FC236}">
                <a16:creationId xmlns:a16="http://schemas.microsoft.com/office/drawing/2014/main" id="{B2880A65-784A-46CE-96BD-8F16E5A5D228}"/>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4115"/>
          <a:stretch/>
        </p:blipFill>
        <p:spPr bwMode="auto">
          <a:xfrm>
            <a:off x="1481883" y="1493816"/>
            <a:ext cx="2435214" cy="19039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3.googleusercontent.com/hD5by13dVkhupH8k8DJWeSWr8Jz4M-7Cvi137Sln6g7ukDfOhvYjDwv60AJnIfD6N2pPe3Y8Z3iR_ZPb-_1NICsh-MKcH4WlUz17wk8-p1-PoSJZ4NfEuCUv3JFp3hn4N2hEU4EHtfjLXWhZogS54VYvOJWxg5TQMBTaTr5KTrE-rJDvJmbWDYzXo8Mm4CtpKPPwCqoKFKX-_OAeFYED1kND20D_83fKMvlS64nXuGKuvK5rO7YSsA50VCsAzIWOc4pmuV8sDQhR5R0tG41cs_yIb59naZ8PRS3SfpEqDZAzSRL96pTvcIF8a_9Yz-bGLuJ3GCSdLo_Wa_ZhZh1wII9aue0yCD1pwPDtGLYS1ldyi4FuO4831t-3_J4DN2TY_sgiLhoxx9MHHCUM_v-R86j1nN2QJNMgqTnOxyb4jugyqJybjdDpfyIHqD-w6RCC6Lz5KaS_GQxe78bMbjTCaJ0tNtbj3EL6Dkv1FyI_eS7uftp9xakqsQLxrTmEMM6Ufc4lTcj27EmAaIiVTk4G5ITxoWaK35OCrorlwZguaVkR0XbYUyhidGk8znZO-5NbFdut6cIOJYQA-_irAZmooLohwbRKayIdqv2wHFc=w1194-h896-no">
            <a:extLst>
              <a:ext uri="{FF2B5EF4-FFF2-40B4-BE49-F238E27FC236}">
                <a16:creationId xmlns:a16="http://schemas.microsoft.com/office/drawing/2014/main" id="{DB48590B-B027-4550-9DD7-4083F029D917}"/>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902357" y="1493815"/>
            <a:ext cx="2533170" cy="190392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3.googleusercontent.com/y8NLEf1FnbPJrUuwSyortRBQI7EIdz15NPuOdVRew6cw2ExRAv3QiQh3wXSXTJm62Y7s6OTGfCVqy4hn1dcUhJfxdDYUdrp8OC2knmBjzyeHSYFw-d6giogTmboWQpi1-O5FdnQoHaB7rGrm6qXgWh6egxv-RT6KqQMijqw7RpPjAn04Kswvgdm7VRhwxCe6509AzXnTu2Z9ip6eUDUxMSPZUz8Q3-sTZB5j4CzdnT_NrivM9D4hbR_kG-pBL43FwoX8YahVjs4Dvhmwqu_E-HFITnZAWpFetVWyaoFfy0NsFEzb-CTZVx1N6zmaekmct1IfIvc6ZqSg03WE4IGJjAu-YVSL3iWe-eJDXDzx5LEEAT_3Cte_WeHD1QqAUi2wRlwrf2bP-3801hnUnofbgzP67YwZ3ft1zeK0pnFMEdQStR_7_rjFmxYtcy-ebZj7-B7IprIZC2Xdxkxdni3rJo1_gTIFIYC9VG1K64FSJ7rzA8QNHE2h5tMD_EQt0zVJxojRsMEz4w_O_MNfE0dzgeYscolGEHSVNGhHltzeE3HzYIomXiQLo82WtBVp3MbW8Q-gsykKnbBpCnbZ1MWfV-HjIYvYKPaNYrLUGUU=w1194-h896-no">
            <a:extLst>
              <a:ext uri="{FF2B5EF4-FFF2-40B4-BE49-F238E27FC236}">
                <a16:creationId xmlns:a16="http://schemas.microsoft.com/office/drawing/2014/main" id="{AA617779-8A33-4F80-A869-1A5854C6E3E2}"/>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435527" y="1483307"/>
            <a:ext cx="2553757" cy="191443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lh3.googleusercontent.com/kKosaoF-bS2zA2PA9hNMrfvi3lPIPXYmUwTRgXNjbkk8Yvi71eSgroZ_zRuSB4192RFChP9Ih0kYE7g2zjj_1Rsy10x_3HA1i8DO3Aw7cXsDpONHZ1Jp9EPhjgJXhOkaV50QGJUN-nuou73aL_uL8Ikla8Pu0vp_1YMrfZ5wi3gy0xtN3aYeRt0Ua4fpiqI7SnCjCkBSzhzolOQFsdXc2GhIYMiooF6PDhSUenSvyyMzTQqY636hiGBsvDBWYsVaOA88Kjqgp3Ku0Vcn_Co8bporBWTxrKEUWjWpgkUlrXLDWeqLqDPNPH8stAel-TgF6QxvOqZ5QO8oXl8NBuyq_D-jAfifDhsxjKmd51T_jS9VnYPNMCjZ86NE38NGYFHFMvVqQkYsErOrbsApveYxfq5jRhjyG5c14xK_A_HAv3d7xVZBmekiN2Ytll_gkU9XSpyqmnM2AoGfkyZ47ccmIgAuEIAyt_YVToLcaMCB1aOW_TyU2mRlNnjfIh4du5xDwxCb1HO3Upu-wKJM8A2eRbKH7kgBhB5UZCeIGS3aS7csvluk622ZJgK_UpmkTREnIGMUjUhuKXsSDaGF-edybkijHttjMXDV8Jp_QMI=w1194-h896-no">
            <a:extLst>
              <a:ext uri="{FF2B5EF4-FFF2-40B4-BE49-F238E27FC236}">
                <a16:creationId xmlns:a16="http://schemas.microsoft.com/office/drawing/2014/main" id="{F1A7A2AE-008A-4AAD-9FCA-7BB4D35D73B6}"/>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r="4050"/>
          <a:stretch/>
        </p:blipFill>
        <p:spPr bwMode="auto">
          <a:xfrm>
            <a:off x="206954" y="3636712"/>
            <a:ext cx="3038894" cy="23926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lh3.googleusercontent.com/YrX3K8E7N5jHAfrGS-JssjB4bs1lpzkFqXIF-rabrmxreJDxWnOQQmdGQLBzgF4aVWxz7MqKQ5zLkPQsc15tRretV2YPQm-g4buPHMxZLD70btHJgxdRnAql2dz3MDZydFdXjJgg9MuPb1minpaKr0fYSlp4D9t7xkQ2RJRaGqiYmN7YZsVLqB9cdWJbpwsj2PZqHUFSFSx9-JFhm6bKTkr6fuTHzqaKzJsu7T_WsHhEwC90MgeIhKiMNB_y5x-uZvPikkpI-h1US6GzrBG2WDHGaJgLsRNVT2XU2vtjYxaRzQfrqI41-LeHEzpiK1TyB0v55Xr6ZtptQBudbfC6pYd9SkxssJNgCpaowTkyV2Yp7QcoIPAVDs8qPJoP8fmiTTod22qhGYYZqufkj2OgJNIc2tEsPEB0K7qs71x6ear06os6kh_7pdKHDjSM_hM_Ikrgx53NmOhDKaA3bzNACLVi9Jnmo6gMMPV4x4J2dn_6DND0rQjdB5cpuA5pSQ7l9ReoNqPBEAzV26fxZsUgewInDbAlAWjkesQQBG1sLYKMP2a2ycd8qiwXHrIqHWKUaZsw-d_U1XkzBydULbFbKF96f6IJRxIwkVsLq9U=w672-h896-no">
            <a:extLst>
              <a:ext uri="{FF2B5EF4-FFF2-40B4-BE49-F238E27FC236}">
                <a16:creationId xmlns:a16="http://schemas.microsoft.com/office/drawing/2014/main" id="{C63A56D5-956C-4677-AF72-9E91D71F266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45848" y="3642276"/>
            <a:ext cx="1790516" cy="23873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lh3.googleusercontent.com/4HdIHlNUc6h0bN-J4JdvzjRbSaMk4kmqDHOIB2Y0OuSuH0TAAQn7Spe92_3n6PccjD4ZWdUwyVmYTqiDsjfGw_ly_KI52Y89EnzDSmFvwp5272BoxGzh56qjbf0N3cZDJYa47TGL4d5qbJydH0QtwTDlulaSsgcwpd42t04VkUndYlGr30UJ_BZg0A_xcWKMOw6K0qZADZ7FTY-MBcp7-WVxrM8hiYHlNQsdRrG-xXr-Nhq6sMrGxV2Szt2BrChpt5k86FNM0BhUaiw1WY075PcOWQ-WaWYDoZtjs6ud9OW_Q4HHk9-BTQC5Soh4AHBf_i9Z_w7BjROJYWxDEFBfSb05_b1P4_xZ8sMWtD2ZGqonrwZRpglczO8kvNgI7ILHl8mAMFB0yioZlvcCdyXnToF4eQ6quFpB21DFvpKyw8rl4dCkDFeME2DiSWAY2tH55LBkd6s9bIRmDNZ96sBLnbx5keL0-18kQykIc60MumBZ1TC5sqVR4T418pOScy4QvfuHerNap2c7fi2RysJnU6gaPD-Cdo9WGHrtHtn3UyBmAJYcM_SjG46u_UUwCpdboi-jbkC6AK21-TNDWVzLn_6v7o7Np0nShFeTq08=w672-h896-no">
            <a:extLst>
              <a:ext uri="{FF2B5EF4-FFF2-40B4-BE49-F238E27FC236}">
                <a16:creationId xmlns:a16="http://schemas.microsoft.com/office/drawing/2014/main" id="{ACA0F3AA-A67E-41C1-8A1C-9CB39C41BD0B}"/>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t="25715"/>
          <a:stretch/>
        </p:blipFill>
        <p:spPr bwMode="auto">
          <a:xfrm>
            <a:off x="6789114" y="3636712"/>
            <a:ext cx="2415616" cy="23926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s://lh3.googleusercontent.com/bXYtdeJzqFMvZo14WwXjUGeexNe6q_GfzrIx-XNAsXYJzEOh6YlFF9MulwXQJKxPHRdMW4oQW9E2v6I40e5VRK93CtdPk5ZuOU1T_J4Y-QyfRjZHd6eve5EoC_UX0ZoGzaOPLYEFzS_HWzAkM8YHfkr-BAge1pgDbt13I79LAKpbeCj8jeSc9ifHqUJexb4QDjVWS6-fwDZpdK7jQ-grS9YLZRXo3-Wzk3hRp0-8NDBvrOTqarvPkW9oNEp8kwBXgG2FtTeA_WThcI5rQr6NxLAw9U4-oCplQycAzaFjS9k5PTP5KzBqe46HwNExU31mqLhmtx_niXVX4etdZCvpEN5acQ97ZoogbzXMn95umKJ8ApjRELxB3lSRrhHkzwE5w4zdgKTdACtDXPTClczNGNttNa9feVAE-HP87YQH1MkUEfwCIVL7e0CkgQ2ZkNxHNGtggSNkSHaUJ9u2BLCv1bDRimAWAIYS9mvejfHb9P64z8nCpTXUwpwxA9-m8juVKh6SvyaVbniQQ5CUfBPglcIl7JJnjgSYkzm2P2REeBGuKVZ8KdFNOtAlXgsLgzP3hvKmLAJRlflbogoh4OxLbyHg1B1plHsnZowqzkc=w672-h896-no">
            <a:extLst>
              <a:ext uri="{FF2B5EF4-FFF2-40B4-BE49-F238E27FC236}">
                <a16:creationId xmlns:a16="http://schemas.microsoft.com/office/drawing/2014/main" id="{496ABB06-7BBC-46B1-9274-22E4AAA4883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11223" y="3642588"/>
            <a:ext cx="1790049" cy="2386732"/>
          </a:xfrm>
          <a:prstGeom prst="rect">
            <a:avLst/>
          </a:prstGeom>
          <a:noFill/>
          <a:extLst>
            <a:ext uri="{909E8E84-426E-40DD-AFC4-6F175D3DCCD1}">
              <a14:hiddenFill xmlns:a14="http://schemas.microsoft.com/office/drawing/2010/main">
                <a:solidFill>
                  <a:srgbClr val="FFFFFF"/>
                </a:solidFill>
              </a14:hiddenFill>
            </a:ext>
          </a:extLst>
        </p:spPr>
      </p:pic>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Sample Fabrication</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1756268" y="5298754"/>
            <a:ext cx="3745066"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r>
              <a:rPr lang="en-US" altLang="en-US" dirty="0" err="1"/>
              <a:t>aaa</a:t>
            </a:r>
            <a:endParaRPr lang="en-US" altLang="en-US" dirty="0"/>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20</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sp>
        <p:nvSpPr>
          <p:cNvPr id="18" name="Arrow: Right 17">
            <a:extLst>
              <a:ext uri="{FF2B5EF4-FFF2-40B4-BE49-F238E27FC236}">
                <a16:creationId xmlns:a16="http://schemas.microsoft.com/office/drawing/2014/main" id="{E2579595-3F1B-403B-A849-1CA87C2B6B7F}"/>
              </a:ext>
            </a:extLst>
          </p:cNvPr>
          <p:cNvSpPr/>
          <p:nvPr/>
        </p:nvSpPr>
        <p:spPr bwMode="auto">
          <a:xfrm>
            <a:off x="981961" y="3046337"/>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19" name="Arrow: Right 18">
            <a:extLst>
              <a:ext uri="{FF2B5EF4-FFF2-40B4-BE49-F238E27FC236}">
                <a16:creationId xmlns:a16="http://schemas.microsoft.com/office/drawing/2014/main" id="{82DBA6DA-A753-4B33-963D-D5E98088068B}"/>
              </a:ext>
            </a:extLst>
          </p:cNvPr>
          <p:cNvSpPr/>
          <p:nvPr/>
        </p:nvSpPr>
        <p:spPr bwMode="auto">
          <a:xfrm rot="5400000">
            <a:off x="8388717" y="3418379"/>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20" name="Arrow: Right 19">
            <a:extLst>
              <a:ext uri="{FF2B5EF4-FFF2-40B4-BE49-F238E27FC236}">
                <a16:creationId xmlns:a16="http://schemas.microsoft.com/office/drawing/2014/main" id="{03224371-5467-4756-9E80-EA7F2DF11338}"/>
              </a:ext>
            </a:extLst>
          </p:cNvPr>
          <p:cNvSpPr/>
          <p:nvPr/>
        </p:nvSpPr>
        <p:spPr bwMode="auto">
          <a:xfrm rot="10800000">
            <a:off x="4634398" y="5567332"/>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8" name="TextBox 7">
            <a:extLst>
              <a:ext uri="{FF2B5EF4-FFF2-40B4-BE49-F238E27FC236}">
                <a16:creationId xmlns:a16="http://schemas.microsoft.com/office/drawing/2014/main" id="{72BDCA39-DBA9-4077-995E-2921046C376D}"/>
              </a:ext>
            </a:extLst>
          </p:cNvPr>
          <p:cNvSpPr txBox="1"/>
          <p:nvPr/>
        </p:nvSpPr>
        <p:spPr>
          <a:xfrm>
            <a:off x="50024" y="3466129"/>
            <a:ext cx="1360558" cy="954107"/>
          </a:xfrm>
          <a:prstGeom prst="rect">
            <a:avLst/>
          </a:prstGeom>
          <a:solidFill>
            <a:schemeClr val="bg1"/>
          </a:solidFill>
          <a:ln w="28575">
            <a:solidFill>
              <a:schemeClr val="tx1"/>
            </a:solidFill>
          </a:ln>
        </p:spPr>
        <p:txBody>
          <a:bodyPr wrap="square" rtlCol="0">
            <a:spAutoFit/>
          </a:bodyPr>
          <a:lstStyle/>
          <a:p>
            <a:r>
              <a:rPr lang="en-US" sz="1400" dirty="0"/>
              <a:t>The completed sample for the 8 layers with BN filler.</a:t>
            </a:r>
          </a:p>
        </p:txBody>
      </p:sp>
      <p:sp>
        <p:nvSpPr>
          <p:cNvPr id="22" name="TextBox 21">
            <a:extLst>
              <a:ext uri="{FF2B5EF4-FFF2-40B4-BE49-F238E27FC236}">
                <a16:creationId xmlns:a16="http://schemas.microsoft.com/office/drawing/2014/main" id="{384396BE-1D21-4F4D-9D7A-03C541C1EF77}"/>
              </a:ext>
            </a:extLst>
          </p:cNvPr>
          <p:cNvSpPr txBox="1"/>
          <p:nvPr/>
        </p:nvSpPr>
        <p:spPr>
          <a:xfrm>
            <a:off x="1582620" y="1064407"/>
            <a:ext cx="2178460" cy="523220"/>
          </a:xfrm>
          <a:prstGeom prst="rect">
            <a:avLst/>
          </a:prstGeom>
          <a:solidFill>
            <a:schemeClr val="bg1"/>
          </a:solidFill>
          <a:ln w="28575">
            <a:solidFill>
              <a:schemeClr val="tx1"/>
            </a:solidFill>
          </a:ln>
        </p:spPr>
        <p:txBody>
          <a:bodyPr wrap="square" rtlCol="0">
            <a:spAutoFit/>
          </a:bodyPr>
          <a:lstStyle/>
          <a:p>
            <a:r>
              <a:rPr lang="en-US" sz="1400" dirty="0"/>
              <a:t>Titanium Foil is flatten with the vacuum chuck. </a:t>
            </a:r>
          </a:p>
        </p:txBody>
      </p:sp>
      <p:sp>
        <p:nvSpPr>
          <p:cNvPr id="23" name="TextBox 22">
            <a:extLst>
              <a:ext uri="{FF2B5EF4-FFF2-40B4-BE49-F238E27FC236}">
                <a16:creationId xmlns:a16="http://schemas.microsoft.com/office/drawing/2014/main" id="{B4222A19-B867-48E1-88FC-6C38E6B4D666}"/>
              </a:ext>
            </a:extLst>
          </p:cNvPr>
          <p:cNvSpPr txBox="1"/>
          <p:nvPr/>
        </p:nvSpPr>
        <p:spPr>
          <a:xfrm>
            <a:off x="3974512" y="1059496"/>
            <a:ext cx="2461015" cy="523220"/>
          </a:xfrm>
          <a:prstGeom prst="rect">
            <a:avLst/>
          </a:prstGeom>
          <a:solidFill>
            <a:schemeClr val="bg1"/>
          </a:solidFill>
          <a:ln w="28575">
            <a:solidFill>
              <a:schemeClr val="tx1"/>
            </a:solidFill>
          </a:ln>
        </p:spPr>
        <p:txBody>
          <a:bodyPr wrap="square" rtlCol="0">
            <a:spAutoFit/>
          </a:bodyPr>
          <a:lstStyle/>
          <a:p>
            <a:r>
              <a:rPr lang="en-US" sz="1400" dirty="0"/>
              <a:t>Applying the glue, thickness is controlled by the tape.</a:t>
            </a:r>
          </a:p>
        </p:txBody>
      </p:sp>
      <p:sp>
        <p:nvSpPr>
          <p:cNvPr id="24" name="TextBox 23">
            <a:extLst>
              <a:ext uri="{FF2B5EF4-FFF2-40B4-BE49-F238E27FC236}">
                <a16:creationId xmlns:a16="http://schemas.microsoft.com/office/drawing/2014/main" id="{E3C36506-CFCF-42A7-A080-AB3C9AED13FA}"/>
              </a:ext>
            </a:extLst>
          </p:cNvPr>
          <p:cNvSpPr txBox="1"/>
          <p:nvPr/>
        </p:nvSpPr>
        <p:spPr>
          <a:xfrm>
            <a:off x="6697997" y="1066413"/>
            <a:ext cx="2058643" cy="523220"/>
          </a:xfrm>
          <a:prstGeom prst="rect">
            <a:avLst/>
          </a:prstGeom>
          <a:solidFill>
            <a:schemeClr val="bg1"/>
          </a:solidFill>
          <a:ln w="28575">
            <a:solidFill>
              <a:schemeClr val="tx1"/>
            </a:solidFill>
          </a:ln>
        </p:spPr>
        <p:txBody>
          <a:bodyPr wrap="square" rtlCol="0">
            <a:spAutoFit/>
          </a:bodyPr>
          <a:lstStyle/>
          <a:p>
            <a:r>
              <a:rPr lang="en-US" sz="1400" dirty="0"/>
              <a:t>Placing the carbon foam on top of the glue.</a:t>
            </a:r>
          </a:p>
        </p:txBody>
      </p:sp>
      <p:pic>
        <p:nvPicPr>
          <p:cNvPr id="25" name="Picture 24">
            <a:extLst>
              <a:ext uri="{FF2B5EF4-FFF2-40B4-BE49-F238E27FC236}">
                <a16:creationId xmlns:a16="http://schemas.microsoft.com/office/drawing/2014/main" id="{D186FCFD-5181-4180-86E0-FEF97D2A5E6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26" name="Picture 7" descr="Image result for berkeley lab logo">
            <a:extLst>
              <a:ext uri="{FF2B5EF4-FFF2-40B4-BE49-F238E27FC236}">
                <a16:creationId xmlns:a16="http://schemas.microsoft.com/office/drawing/2014/main" id="{E193F20A-6FF7-4294-9317-063D0B4C0C3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27" name="Arrow: Right 26">
            <a:extLst>
              <a:ext uri="{FF2B5EF4-FFF2-40B4-BE49-F238E27FC236}">
                <a16:creationId xmlns:a16="http://schemas.microsoft.com/office/drawing/2014/main" id="{E9BCD9E9-AB78-4AF8-97B8-216E7448CB81}"/>
              </a:ext>
            </a:extLst>
          </p:cNvPr>
          <p:cNvSpPr/>
          <p:nvPr/>
        </p:nvSpPr>
        <p:spPr bwMode="auto">
          <a:xfrm rot="10800000">
            <a:off x="6194404" y="5551633"/>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28" name="Arrow: Right 27">
            <a:extLst>
              <a:ext uri="{FF2B5EF4-FFF2-40B4-BE49-F238E27FC236}">
                <a16:creationId xmlns:a16="http://schemas.microsoft.com/office/drawing/2014/main" id="{F3A4BC83-31B3-4599-B34E-E20453C4B5C4}"/>
              </a:ext>
            </a:extLst>
          </p:cNvPr>
          <p:cNvSpPr/>
          <p:nvPr/>
        </p:nvSpPr>
        <p:spPr bwMode="auto">
          <a:xfrm rot="10800000">
            <a:off x="2687844" y="3698569"/>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29" name="Arrow: Right 28">
            <a:extLst>
              <a:ext uri="{FF2B5EF4-FFF2-40B4-BE49-F238E27FC236}">
                <a16:creationId xmlns:a16="http://schemas.microsoft.com/office/drawing/2014/main" id="{413E41A3-2634-41DD-AEBF-CF6FFF50E9A0}"/>
              </a:ext>
            </a:extLst>
          </p:cNvPr>
          <p:cNvSpPr/>
          <p:nvPr/>
        </p:nvSpPr>
        <p:spPr bwMode="auto">
          <a:xfrm>
            <a:off x="3589154" y="3016413"/>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30" name="Arrow: Right 29">
            <a:extLst>
              <a:ext uri="{FF2B5EF4-FFF2-40B4-BE49-F238E27FC236}">
                <a16:creationId xmlns:a16="http://schemas.microsoft.com/office/drawing/2014/main" id="{AE822B09-82C3-436E-836E-715178996C6E}"/>
              </a:ext>
            </a:extLst>
          </p:cNvPr>
          <p:cNvSpPr/>
          <p:nvPr/>
        </p:nvSpPr>
        <p:spPr bwMode="auto">
          <a:xfrm>
            <a:off x="5966853" y="3008475"/>
            <a:ext cx="803932" cy="397201"/>
          </a:xfrm>
          <a:prstGeom prst="rightArrow">
            <a:avLst/>
          </a:prstGeom>
          <a:solidFill>
            <a:srgbClr val="FFFF00"/>
          </a:solid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charset="0"/>
              <a:ea typeface="ＭＳ Ｐゴシック" charset="-128"/>
              <a:cs typeface="ＭＳ Ｐゴシック" charset="-128"/>
            </a:endParaRPr>
          </a:p>
        </p:txBody>
      </p:sp>
      <p:sp>
        <p:nvSpPr>
          <p:cNvPr id="32" name="TextBox 31">
            <a:extLst>
              <a:ext uri="{FF2B5EF4-FFF2-40B4-BE49-F238E27FC236}">
                <a16:creationId xmlns:a16="http://schemas.microsoft.com/office/drawing/2014/main" id="{746F2E5E-EF07-4693-8AE7-3333F8A93998}"/>
              </a:ext>
            </a:extLst>
          </p:cNvPr>
          <p:cNvSpPr txBox="1"/>
          <p:nvPr/>
        </p:nvSpPr>
        <p:spPr>
          <a:xfrm>
            <a:off x="5681130" y="5259555"/>
            <a:ext cx="3429705" cy="307777"/>
          </a:xfrm>
          <a:prstGeom prst="rect">
            <a:avLst/>
          </a:prstGeom>
          <a:solidFill>
            <a:schemeClr val="bg1"/>
          </a:solidFill>
          <a:ln w="28575">
            <a:solidFill>
              <a:schemeClr val="tx1"/>
            </a:solidFill>
          </a:ln>
        </p:spPr>
        <p:txBody>
          <a:bodyPr wrap="square" rtlCol="0">
            <a:spAutoFit/>
          </a:bodyPr>
          <a:lstStyle/>
          <a:p>
            <a:r>
              <a:rPr lang="en-US" sz="1400" dirty="0"/>
              <a:t>Stack layers of (Titanium + Glue + Foam)</a:t>
            </a:r>
          </a:p>
        </p:txBody>
      </p:sp>
      <p:sp>
        <p:nvSpPr>
          <p:cNvPr id="2" name="Oval 1">
            <a:extLst>
              <a:ext uri="{FF2B5EF4-FFF2-40B4-BE49-F238E27FC236}">
                <a16:creationId xmlns:a16="http://schemas.microsoft.com/office/drawing/2014/main" id="{088ED502-0B4F-4DD9-A2B2-F6E62FE326E3}"/>
              </a:ext>
            </a:extLst>
          </p:cNvPr>
          <p:cNvSpPr/>
          <p:nvPr/>
        </p:nvSpPr>
        <p:spPr bwMode="auto">
          <a:xfrm>
            <a:off x="2051260" y="4771981"/>
            <a:ext cx="1388369" cy="12541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078040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Sample Testing</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455434" y="1120623"/>
            <a:ext cx="3762802" cy="497225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Infrared camera (FLIR A40M with 320 pixels wide) is used to measure the temperature drop in the sample. </a:t>
            </a:r>
          </a:p>
          <a:p>
            <a:pPr marL="285750" indent="-285750">
              <a:buFont typeface="Arial" panose="020B0604020202020204" pitchFamily="34" charset="0"/>
              <a:buChar char="•"/>
            </a:pPr>
            <a:r>
              <a:rPr lang="en-US" altLang="en-US" sz="1600" dirty="0"/>
              <a:t>Two lead pillars are placed at each end of the sample. </a:t>
            </a:r>
          </a:p>
          <a:p>
            <a:pPr marL="285750" indent="-285750">
              <a:buFont typeface="Arial" panose="020B0604020202020204" pitchFamily="34" charset="0"/>
              <a:buChar char="•"/>
            </a:pPr>
            <a:r>
              <a:rPr lang="en-US" altLang="en-US" sz="1600" dirty="0"/>
              <a:t>Calibration is only needed for the lead pillars. It is not needed for the sample part, the thermal resistance [K/W] can be obtained from the slop of plot (T vs. h)</a:t>
            </a:r>
          </a:p>
          <a:p>
            <a:pPr marL="285750" indent="-285750">
              <a:buFont typeface="Arial" panose="020B0604020202020204" pitchFamily="34" charset="0"/>
              <a:buChar char="•"/>
            </a:pPr>
            <a:r>
              <a:rPr lang="en-US" altLang="en-US" sz="1600" dirty="0"/>
              <a:t>The lead pillars and the sample are covered by black tape with high emissivity for reaching an equilibrium temperature with the target object.</a:t>
            </a:r>
          </a:p>
          <a:p>
            <a:pPr marL="285750" indent="-285750">
              <a:buFont typeface="Arial" panose="020B0604020202020204" pitchFamily="34" charset="0"/>
              <a:buChar char="•"/>
            </a:pPr>
            <a:r>
              <a:rPr lang="en-US" altLang="en-US" sz="1600" dirty="0"/>
              <a:t>2.11 W over a 4 cm</a:t>
            </a:r>
            <a:r>
              <a:rPr lang="en-US" altLang="en-US" sz="1600" baseline="30000" dirty="0"/>
              <a:t>2</a:t>
            </a:r>
            <a:r>
              <a:rPr lang="en-US" altLang="en-US" sz="1600" dirty="0"/>
              <a:t> sample, Q loss through the sample.</a:t>
            </a:r>
          </a:p>
          <a:p>
            <a:pPr marL="0" indent="0"/>
            <a:endParaRPr lang="en-US" altLang="en-US" sz="1600" dirty="0"/>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21</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FFAAD824-CCAD-4E7E-8C6F-3CFECEA2CE38}"/>
              </a:ext>
            </a:extLst>
          </p:cNvPr>
          <p:cNvPicPr>
            <a:picLocks noChangeAspect="1"/>
          </p:cNvPicPr>
          <p:nvPr/>
        </p:nvPicPr>
        <p:blipFill>
          <a:blip r:embed="rId5"/>
          <a:stretch>
            <a:fillRect/>
          </a:stretch>
        </p:blipFill>
        <p:spPr>
          <a:xfrm>
            <a:off x="5118434" y="990209"/>
            <a:ext cx="2120345" cy="4165694"/>
          </a:xfrm>
          <a:prstGeom prst="rect">
            <a:avLst/>
          </a:prstGeom>
        </p:spPr>
      </p:pic>
      <p:sp>
        <p:nvSpPr>
          <p:cNvPr id="10" name="TextBox 9">
            <a:extLst>
              <a:ext uri="{FF2B5EF4-FFF2-40B4-BE49-F238E27FC236}">
                <a16:creationId xmlns:a16="http://schemas.microsoft.com/office/drawing/2014/main" id="{73C7E58B-CC61-4D1F-82A3-D2649972FF1E}"/>
              </a:ext>
            </a:extLst>
          </p:cNvPr>
          <p:cNvSpPr txBox="1"/>
          <p:nvPr/>
        </p:nvSpPr>
        <p:spPr>
          <a:xfrm>
            <a:off x="6921902" y="5203362"/>
            <a:ext cx="1621306" cy="276999"/>
          </a:xfrm>
          <a:prstGeom prst="rect">
            <a:avLst/>
          </a:prstGeom>
          <a:noFill/>
          <a:ln>
            <a:solidFill>
              <a:schemeClr val="tx1"/>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sng" strike="noStrike" kern="0" cap="none" spc="0" normalizeH="0" baseline="0" noProof="0" dirty="0">
                <a:ln>
                  <a:noFill/>
                </a:ln>
                <a:solidFill>
                  <a:sysClr val="windowText" lastClr="000000"/>
                </a:solidFill>
                <a:effectLst/>
                <a:uLnTx/>
                <a:uFillTx/>
              </a:rPr>
              <a:t>Graham Beck QMUL</a:t>
            </a:r>
          </a:p>
        </p:txBody>
      </p:sp>
      <p:pic>
        <p:nvPicPr>
          <p:cNvPr id="3" name="Picture 2">
            <a:extLst>
              <a:ext uri="{FF2B5EF4-FFF2-40B4-BE49-F238E27FC236}">
                <a16:creationId xmlns:a16="http://schemas.microsoft.com/office/drawing/2014/main" id="{DAF975A1-66B9-4E67-9545-CFCC3671F4D2}"/>
              </a:ext>
            </a:extLst>
          </p:cNvPr>
          <p:cNvPicPr>
            <a:picLocks noChangeAspect="1"/>
          </p:cNvPicPr>
          <p:nvPr/>
        </p:nvPicPr>
        <p:blipFill>
          <a:blip r:embed="rId6"/>
          <a:stretch>
            <a:fillRect/>
          </a:stretch>
        </p:blipFill>
        <p:spPr>
          <a:xfrm rot="16200000">
            <a:off x="5945866" y="2422120"/>
            <a:ext cx="4085137" cy="1287510"/>
          </a:xfrm>
          <a:prstGeom prst="rect">
            <a:avLst/>
          </a:prstGeom>
        </p:spPr>
      </p:pic>
      <p:sp>
        <p:nvSpPr>
          <p:cNvPr id="6" name="TextBox 5">
            <a:extLst>
              <a:ext uri="{FF2B5EF4-FFF2-40B4-BE49-F238E27FC236}">
                <a16:creationId xmlns:a16="http://schemas.microsoft.com/office/drawing/2014/main" id="{B158B756-D04F-44E0-98A7-AA834FD86687}"/>
              </a:ext>
            </a:extLst>
          </p:cNvPr>
          <p:cNvSpPr txBox="1"/>
          <p:nvPr/>
        </p:nvSpPr>
        <p:spPr>
          <a:xfrm>
            <a:off x="5370714" y="5124156"/>
            <a:ext cx="1615783" cy="646331"/>
          </a:xfrm>
          <a:prstGeom prst="rect">
            <a:avLst/>
          </a:prstGeom>
          <a:noFill/>
        </p:spPr>
        <p:txBody>
          <a:bodyPr wrap="square" rtlCol="0">
            <a:spAutoFit/>
          </a:bodyPr>
          <a:lstStyle/>
          <a:p>
            <a:r>
              <a:rPr lang="en-US" sz="1200" dirty="0"/>
              <a:t>Ruler is temporary, used for calibrate IR pixels vs. mm</a:t>
            </a:r>
          </a:p>
        </p:txBody>
      </p:sp>
      <p:cxnSp>
        <p:nvCxnSpPr>
          <p:cNvPr id="11" name="Straight Connector 10">
            <a:extLst>
              <a:ext uri="{FF2B5EF4-FFF2-40B4-BE49-F238E27FC236}">
                <a16:creationId xmlns:a16="http://schemas.microsoft.com/office/drawing/2014/main" id="{53CE753A-616D-489C-AA75-3E9C31464325}"/>
              </a:ext>
            </a:extLst>
          </p:cNvPr>
          <p:cNvCxnSpPr>
            <a:cxnSpLocks/>
            <a:stCxn id="12" idx="2"/>
            <a:endCxn id="16" idx="3"/>
          </p:cNvCxnSpPr>
          <p:nvPr/>
        </p:nvCxnSpPr>
        <p:spPr bwMode="auto">
          <a:xfrm flipH="1" flipV="1">
            <a:off x="5068155" y="3349465"/>
            <a:ext cx="612210" cy="1"/>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12" name="Oval 11">
            <a:extLst>
              <a:ext uri="{FF2B5EF4-FFF2-40B4-BE49-F238E27FC236}">
                <a16:creationId xmlns:a16="http://schemas.microsoft.com/office/drawing/2014/main" id="{F00B363C-083C-4209-A36B-06EE4FCBDF95}"/>
              </a:ext>
            </a:extLst>
          </p:cNvPr>
          <p:cNvSpPr/>
          <p:nvPr/>
        </p:nvSpPr>
        <p:spPr bwMode="auto">
          <a:xfrm>
            <a:off x="5680365" y="2847367"/>
            <a:ext cx="628072" cy="1004197"/>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6" name="TextBox 15">
            <a:extLst>
              <a:ext uri="{FF2B5EF4-FFF2-40B4-BE49-F238E27FC236}">
                <a16:creationId xmlns:a16="http://schemas.microsoft.com/office/drawing/2014/main" id="{26D22A66-CCBD-4A6F-9E51-B2977E8B03EC}"/>
              </a:ext>
            </a:extLst>
          </p:cNvPr>
          <p:cNvSpPr txBox="1"/>
          <p:nvPr/>
        </p:nvSpPr>
        <p:spPr>
          <a:xfrm>
            <a:off x="4167959" y="3180188"/>
            <a:ext cx="900196" cy="338554"/>
          </a:xfrm>
          <a:prstGeom prst="rect">
            <a:avLst/>
          </a:prstGeom>
          <a:noFill/>
        </p:spPr>
        <p:txBody>
          <a:bodyPr wrap="square" rtlCol="0">
            <a:spAutoFit/>
          </a:bodyPr>
          <a:lstStyle/>
          <a:p>
            <a:r>
              <a:rPr lang="en-US" sz="1600" dirty="0"/>
              <a:t>Sample</a:t>
            </a:r>
          </a:p>
        </p:txBody>
      </p:sp>
      <p:sp>
        <p:nvSpPr>
          <p:cNvPr id="17" name="TextBox 16">
            <a:extLst>
              <a:ext uri="{FF2B5EF4-FFF2-40B4-BE49-F238E27FC236}">
                <a16:creationId xmlns:a16="http://schemas.microsoft.com/office/drawing/2014/main" id="{F386563B-A4EC-4B89-8C73-7AD525A6C650}"/>
              </a:ext>
            </a:extLst>
          </p:cNvPr>
          <p:cNvSpPr txBox="1"/>
          <p:nvPr/>
        </p:nvSpPr>
        <p:spPr>
          <a:xfrm>
            <a:off x="4470518" y="1917559"/>
            <a:ext cx="900196" cy="830997"/>
          </a:xfrm>
          <a:prstGeom prst="rect">
            <a:avLst/>
          </a:prstGeom>
          <a:noFill/>
        </p:spPr>
        <p:txBody>
          <a:bodyPr wrap="square" rtlCol="0">
            <a:spAutoFit/>
          </a:bodyPr>
          <a:lstStyle/>
          <a:p>
            <a:r>
              <a:rPr lang="en-US" sz="1600" dirty="0"/>
              <a:t>Top lead pillar</a:t>
            </a:r>
          </a:p>
        </p:txBody>
      </p:sp>
      <p:sp>
        <p:nvSpPr>
          <p:cNvPr id="20" name="TextBox 19">
            <a:extLst>
              <a:ext uri="{FF2B5EF4-FFF2-40B4-BE49-F238E27FC236}">
                <a16:creationId xmlns:a16="http://schemas.microsoft.com/office/drawing/2014/main" id="{5758BED4-EC68-4A8F-9B86-523E0BF8F74F}"/>
              </a:ext>
            </a:extLst>
          </p:cNvPr>
          <p:cNvSpPr txBox="1"/>
          <p:nvPr/>
        </p:nvSpPr>
        <p:spPr>
          <a:xfrm>
            <a:off x="4344378" y="3821312"/>
            <a:ext cx="900196" cy="830997"/>
          </a:xfrm>
          <a:prstGeom prst="rect">
            <a:avLst/>
          </a:prstGeom>
          <a:noFill/>
        </p:spPr>
        <p:txBody>
          <a:bodyPr wrap="square" rtlCol="0">
            <a:spAutoFit/>
          </a:bodyPr>
          <a:lstStyle/>
          <a:p>
            <a:r>
              <a:rPr lang="en-US" sz="1600" dirty="0"/>
              <a:t>Bottom lead pillar</a:t>
            </a:r>
          </a:p>
        </p:txBody>
      </p:sp>
      <p:cxnSp>
        <p:nvCxnSpPr>
          <p:cNvPr id="21" name="Straight Connector 20">
            <a:extLst>
              <a:ext uri="{FF2B5EF4-FFF2-40B4-BE49-F238E27FC236}">
                <a16:creationId xmlns:a16="http://schemas.microsoft.com/office/drawing/2014/main" id="{51C4409D-607F-4CE0-84C0-08218A0A498E}"/>
              </a:ext>
            </a:extLst>
          </p:cNvPr>
          <p:cNvCxnSpPr>
            <a:cxnSpLocks/>
          </p:cNvCxnSpPr>
          <p:nvPr/>
        </p:nvCxnSpPr>
        <p:spPr bwMode="auto">
          <a:xfrm flipH="1" flipV="1">
            <a:off x="5056295" y="2362463"/>
            <a:ext cx="868577" cy="8355"/>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16BCF385-2162-4583-B212-3F32A3D8E93D}"/>
              </a:ext>
            </a:extLst>
          </p:cNvPr>
          <p:cNvCxnSpPr>
            <a:cxnSpLocks/>
          </p:cNvCxnSpPr>
          <p:nvPr/>
        </p:nvCxnSpPr>
        <p:spPr bwMode="auto">
          <a:xfrm flipH="1" flipV="1">
            <a:off x="5075277" y="4278928"/>
            <a:ext cx="868577" cy="8355"/>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298017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8108397" cy="1143000"/>
          </a:xfrm>
        </p:spPr>
        <p:txBody>
          <a:bodyPr/>
          <a:lstStyle/>
          <a:p>
            <a:r>
              <a:rPr lang="en-US" altLang="en-US" dirty="0"/>
              <a:t>Preliminary Testing Plot</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22</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2C803724-E9AC-4475-B051-1B42AC863DF8}"/>
              </a:ext>
            </a:extLst>
          </p:cNvPr>
          <p:cNvPicPr>
            <a:picLocks noChangeAspect="1"/>
          </p:cNvPicPr>
          <p:nvPr/>
        </p:nvPicPr>
        <p:blipFill>
          <a:blip r:embed="rId5"/>
          <a:stretch>
            <a:fillRect/>
          </a:stretch>
        </p:blipFill>
        <p:spPr>
          <a:xfrm>
            <a:off x="103378" y="1238316"/>
            <a:ext cx="6163056" cy="4629180"/>
          </a:xfrm>
          <a:prstGeom prst="rect">
            <a:avLst/>
          </a:prstGeom>
        </p:spPr>
      </p:pic>
      <mc:AlternateContent xmlns:mc="http://schemas.openxmlformats.org/markup-compatibility/2006" xmlns:a14="http://schemas.microsoft.com/office/drawing/2010/main">
        <mc:Choice Requires="a14">
          <p:sp>
            <p:nvSpPr>
              <p:cNvPr id="25" name="Content Placeholder 24">
                <a:extLst>
                  <a:ext uri="{FF2B5EF4-FFF2-40B4-BE49-F238E27FC236}">
                    <a16:creationId xmlns:a16="http://schemas.microsoft.com/office/drawing/2014/main" id="{A7EBB3C4-41DF-4F61-B5D2-688A2B759B0E}"/>
                  </a:ext>
                </a:extLst>
              </p:cNvPr>
              <p:cNvSpPr>
                <a:spLocks noGrp="1"/>
              </p:cNvSpPr>
              <p:nvPr>
                <p:ph idx="1"/>
              </p:nvPr>
            </p:nvSpPr>
            <p:spPr>
              <a:xfrm>
                <a:off x="6346943" y="2924603"/>
                <a:ext cx="2603246" cy="1444753"/>
              </a:xfrm>
            </p:spPr>
            <p:txBody>
              <a:bodyPr/>
              <a:lstStyle/>
              <a:p>
                <a:pPr marL="0" indent="0"/>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𝑇</m:t>
                      </m:r>
                      <m:d>
                        <m:dPr>
                          <m:ctrlPr>
                            <a:rPr lang="en-US" sz="1600" b="0" i="1" smtClean="0">
                              <a:latin typeface="Cambria Math" panose="02040503050406030204" pitchFamily="18" charset="0"/>
                              <a:ea typeface="Cambria Math" panose="02040503050406030204" pitchFamily="18" charset="0"/>
                            </a:rPr>
                          </m:ctrlPr>
                        </m:dPr>
                        <m:e>
                          <m:r>
                            <a:rPr lang="en-US" sz="1600" b="0" i="1" smtClean="0">
                              <a:latin typeface="Cambria Math" panose="02040503050406030204" pitchFamily="18" charset="0"/>
                              <a:ea typeface="Cambria Math" panose="02040503050406030204" pitchFamily="18" charset="0"/>
                            </a:rPr>
                            <m:t>h</m:t>
                          </m:r>
                        </m:e>
                      </m:d>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𝑅h</m:t>
                      </m:r>
                    </m:oMath>
                  </m:oMathPara>
                </a14:m>
                <a:endParaRPr lang="en-US" sz="1600" b="0" dirty="0">
                  <a:ea typeface="Cambria Math" panose="02040503050406030204" pitchFamily="18" charset="0"/>
                </a:endParaRPr>
              </a:p>
              <a:p>
                <a:pPr marL="0" indent="0"/>
                <a:r>
                  <a:rPr lang="en-US" sz="1600" dirty="0"/>
                  <a:t>The heat flux is constant; the slope represents the thermal resistance [K/W].</a:t>
                </a:r>
              </a:p>
              <a:p>
                <a:pPr marL="0" indent="0"/>
                <a:endParaRPr lang="en-US" sz="1600" dirty="0"/>
              </a:p>
              <a:p>
                <a:pPr marL="0" indent="0"/>
                <a:endParaRPr lang="en-US" sz="1600" dirty="0"/>
              </a:p>
            </p:txBody>
          </p:sp>
        </mc:Choice>
        <mc:Fallback xmlns="">
          <p:sp>
            <p:nvSpPr>
              <p:cNvPr id="25" name="Content Placeholder 24">
                <a:extLst>
                  <a:ext uri="{FF2B5EF4-FFF2-40B4-BE49-F238E27FC236}">
                    <a16:creationId xmlns:a16="http://schemas.microsoft.com/office/drawing/2014/main" id="{A7EBB3C4-41DF-4F61-B5D2-688A2B759B0E}"/>
                  </a:ext>
                </a:extLst>
              </p:cNvPr>
              <p:cNvSpPr>
                <a:spLocks noGrp="1" noRot="1" noChangeAspect="1" noMove="1" noResize="1" noEditPoints="1" noAdjustHandles="1" noChangeArrowheads="1" noChangeShapeType="1" noTextEdit="1"/>
              </p:cNvSpPr>
              <p:nvPr>
                <p:ph idx="1"/>
              </p:nvPr>
            </p:nvSpPr>
            <p:spPr>
              <a:xfrm>
                <a:off x="6346943" y="2924603"/>
                <a:ext cx="2603246" cy="1444753"/>
              </a:xfrm>
              <a:blipFill>
                <a:blip r:embed="rId6"/>
                <a:stretch>
                  <a:fillRect l="-1171"/>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0C55C917-CD1C-4983-92DB-D8205B010FFC}"/>
              </a:ext>
            </a:extLst>
          </p:cNvPr>
          <p:cNvSpPr txBox="1"/>
          <p:nvPr/>
        </p:nvSpPr>
        <p:spPr>
          <a:xfrm>
            <a:off x="6266434" y="5194652"/>
            <a:ext cx="1621306" cy="276999"/>
          </a:xfrm>
          <a:prstGeom prst="rect">
            <a:avLst/>
          </a:prstGeom>
          <a:noFill/>
          <a:ln>
            <a:solidFill>
              <a:schemeClr val="tx1"/>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sng" strike="noStrike" kern="0" cap="none" spc="0" normalizeH="0" baseline="0" noProof="0" dirty="0">
                <a:ln>
                  <a:noFill/>
                </a:ln>
                <a:solidFill>
                  <a:sysClr val="windowText" lastClr="000000"/>
                </a:solidFill>
                <a:effectLst/>
                <a:uLnTx/>
                <a:uFillTx/>
              </a:rPr>
              <a:t>Graham Beck QMUL</a:t>
            </a:r>
          </a:p>
        </p:txBody>
      </p:sp>
      <p:sp>
        <p:nvSpPr>
          <p:cNvPr id="2" name="Oval 1">
            <a:extLst>
              <a:ext uri="{FF2B5EF4-FFF2-40B4-BE49-F238E27FC236}">
                <a16:creationId xmlns:a16="http://schemas.microsoft.com/office/drawing/2014/main" id="{F3897899-1B80-4DBA-81AB-E4E6DA49B898}"/>
              </a:ext>
            </a:extLst>
          </p:cNvPr>
          <p:cNvSpPr/>
          <p:nvPr/>
        </p:nvSpPr>
        <p:spPr bwMode="auto">
          <a:xfrm rot="2763082">
            <a:off x="3108424" y="2265644"/>
            <a:ext cx="1090681" cy="247339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 name="TextBox 2">
            <a:extLst>
              <a:ext uri="{FF2B5EF4-FFF2-40B4-BE49-F238E27FC236}">
                <a16:creationId xmlns:a16="http://schemas.microsoft.com/office/drawing/2014/main" id="{0CCAEB70-3C24-4C9A-9103-5CC45CD3153A}"/>
              </a:ext>
            </a:extLst>
          </p:cNvPr>
          <p:cNvSpPr txBox="1"/>
          <p:nvPr/>
        </p:nvSpPr>
        <p:spPr>
          <a:xfrm>
            <a:off x="4118776" y="3713259"/>
            <a:ext cx="1463040" cy="338554"/>
          </a:xfrm>
          <a:prstGeom prst="rect">
            <a:avLst/>
          </a:prstGeom>
          <a:noFill/>
        </p:spPr>
        <p:txBody>
          <a:bodyPr wrap="square" rtlCol="0">
            <a:spAutoFit/>
          </a:bodyPr>
          <a:lstStyle/>
          <a:p>
            <a:r>
              <a:rPr lang="en-US" sz="1600" dirty="0">
                <a:solidFill>
                  <a:srgbClr val="FF0000"/>
                </a:solidFill>
              </a:rPr>
              <a:t>Sample</a:t>
            </a:r>
          </a:p>
        </p:txBody>
      </p:sp>
    </p:spTree>
    <p:extLst>
      <p:ext uri="{BB962C8B-B14F-4D97-AF65-F5344CB8AC3E}">
        <p14:creationId xmlns:p14="http://schemas.microsoft.com/office/powerpoint/2010/main" val="2313580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8108397" cy="1143000"/>
          </a:xfrm>
        </p:spPr>
        <p:txBody>
          <a:bodyPr/>
          <a:lstStyle/>
          <a:p>
            <a:r>
              <a:rPr lang="en-US" altLang="en-US" dirty="0"/>
              <a:t>Preliminary Testing Calculations</a:t>
            </a:r>
          </a:p>
        </p:txBody>
      </p:sp>
      <mc:AlternateContent xmlns:mc="http://schemas.openxmlformats.org/markup-compatibility/2006" xmlns:a14="http://schemas.microsoft.com/office/drawing/2010/main">
        <mc:Choice Requires="a14">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550590" y="1405112"/>
                <a:ext cx="7810957" cy="1386297"/>
              </a:xfrm>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r>
                  <a:rPr lang="en-US" altLang="en-US" sz="1600" dirty="0"/>
                  <a:t>Analogy between electrical and thermal conductance: </a:t>
                </a:r>
                <a14:m>
                  <m:oMath xmlns:m="http://schemas.openxmlformats.org/officeDocument/2006/math">
                    <m:r>
                      <a:rPr lang="en-US" altLang="en-US" sz="1600" b="0" i="1" smtClean="0">
                        <a:latin typeface="Cambria Math" panose="02040503050406030204" pitchFamily="18" charset="0"/>
                      </a:rPr>
                      <m:t>𝑄</m:t>
                    </m:r>
                    <m:r>
                      <a:rPr lang="en-US" altLang="en-US" sz="1600" b="0" i="1" smtClean="0">
                        <a:latin typeface="Cambria Math" panose="02040503050406030204" pitchFamily="18" charset="0"/>
                      </a:rPr>
                      <m:t>=</m:t>
                    </m:r>
                    <m:f>
                      <m:fPr>
                        <m:ctrlPr>
                          <a:rPr lang="en-US" altLang="en-US" sz="1600" b="0" i="1" smtClean="0">
                            <a:latin typeface="Cambria Math" panose="02040503050406030204" pitchFamily="18" charset="0"/>
                            <a:ea typeface="Cambria Math" panose="02040503050406030204" pitchFamily="18" charset="0"/>
                          </a:rPr>
                        </m:ctrlPr>
                      </m:fPr>
                      <m:num>
                        <m:r>
                          <a:rPr lang="en-US" altLang="en-US" sz="1600" b="0" i="1" smtClean="0">
                            <a:latin typeface="Cambria Math" panose="02040503050406030204" pitchFamily="18" charset="0"/>
                            <a:ea typeface="Cambria Math" panose="02040503050406030204" pitchFamily="18" charset="0"/>
                          </a:rPr>
                          <m:t>∆</m:t>
                        </m:r>
                        <m:r>
                          <a:rPr lang="en-US" altLang="en-US" sz="1600" b="0" i="1" smtClean="0">
                            <a:latin typeface="Cambria Math" panose="02040503050406030204" pitchFamily="18" charset="0"/>
                            <a:ea typeface="Cambria Math" panose="02040503050406030204" pitchFamily="18" charset="0"/>
                          </a:rPr>
                          <m:t>𝑇</m:t>
                        </m:r>
                      </m:num>
                      <m:den>
                        <m:sSub>
                          <m:sSubPr>
                            <m:ctrlPr>
                              <a:rPr lang="en-US" altLang="en-US" sz="1600" b="0" i="1" smtClean="0">
                                <a:latin typeface="Cambria Math" panose="02040503050406030204" pitchFamily="18" charset="0"/>
                                <a:ea typeface="Cambria Math" panose="02040503050406030204" pitchFamily="18" charset="0"/>
                              </a:rPr>
                            </m:ctrlPr>
                          </m:sSubPr>
                          <m:e>
                            <m:r>
                              <a:rPr lang="en-US" altLang="en-US" sz="1600" b="0" i="1" smtClean="0">
                                <a:latin typeface="Cambria Math" panose="02040503050406030204" pitchFamily="18" charset="0"/>
                                <a:ea typeface="Cambria Math" panose="02040503050406030204" pitchFamily="18" charset="0"/>
                              </a:rPr>
                              <m:t>𝑅</m:t>
                            </m:r>
                          </m:e>
                          <m:sub>
                            <m:r>
                              <a:rPr lang="en-US" altLang="en-US" sz="1600" b="0" i="1" smtClean="0">
                                <a:latin typeface="Cambria Math" panose="02040503050406030204" pitchFamily="18" charset="0"/>
                                <a:ea typeface="Cambria Math" panose="02040503050406030204" pitchFamily="18" charset="0"/>
                              </a:rPr>
                              <m:t>𝑒𝑓𝑓</m:t>
                            </m:r>
                          </m:sub>
                        </m:sSub>
                      </m:den>
                    </m:f>
                    <m:r>
                      <a:rPr lang="en-US" altLang="en-US" sz="1600" b="0" i="1" smtClean="0">
                        <a:latin typeface="Cambria Math" panose="02040503050406030204" pitchFamily="18" charset="0"/>
                        <a:ea typeface="Cambria Math" panose="02040503050406030204" pitchFamily="18" charset="0"/>
                      </a:rPr>
                      <m:t>→∆</m:t>
                    </m:r>
                    <m:r>
                      <a:rPr lang="en-US" altLang="en-US" sz="1600" b="0" i="1" smtClean="0">
                        <a:latin typeface="Cambria Math" panose="02040503050406030204" pitchFamily="18" charset="0"/>
                        <a:ea typeface="Cambria Math" panose="02040503050406030204" pitchFamily="18" charset="0"/>
                      </a:rPr>
                      <m:t>𝑇</m:t>
                    </m:r>
                    <m:r>
                      <a:rPr lang="en-US" altLang="en-US" sz="1600" b="0" i="1" smtClean="0">
                        <a:latin typeface="Cambria Math" panose="02040503050406030204" pitchFamily="18" charset="0"/>
                        <a:ea typeface="Cambria Math" panose="02040503050406030204" pitchFamily="18" charset="0"/>
                      </a:rPr>
                      <m:t>=</m:t>
                    </m:r>
                    <m:sSub>
                      <m:sSubPr>
                        <m:ctrlPr>
                          <a:rPr lang="en-US" altLang="en-US" sz="1600" b="0" i="1" smtClean="0">
                            <a:latin typeface="Cambria Math" panose="02040503050406030204" pitchFamily="18" charset="0"/>
                            <a:ea typeface="Cambria Math" panose="02040503050406030204" pitchFamily="18" charset="0"/>
                          </a:rPr>
                        </m:ctrlPr>
                      </m:sSubPr>
                      <m:e>
                        <m:r>
                          <a:rPr lang="en-US" altLang="en-US" sz="1600" b="0" i="1" smtClean="0">
                            <a:latin typeface="Cambria Math" panose="02040503050406030204" pitchFamily="18" charset="0"/>
                            <a:ea typeface="Cambria Math" panose="02040503050406030204" pitchFamily="18" charset="0"/>
                          </a:rPr>
                          <m:t>𝑅</m:t>
                        </m:r>
                      </m:e>
                      <m:sub>
                        <m:r>
                          <a:rPr lang="en-US" altLang="en-US" sz="1600" b="0" i="1" smtClean="0">
                            <a:latin typeface="Cambria Math" panose="02040503050406030204" pitchFamily="18" charset="0"/>
                            <a:ea typeface="Cambria Math" panose="02040503050406030204" pitchFamily="18" charset="0"/>
                          </a:rPr>
                          <m:t>𝑒𝑓𝑓</m:t>
                        </m:r>
                      </m:sub>
                    </m:sSub>
                    <m:r>
                      <a:rPr lang="en-US" altLang="en-US" sz="1600" b="0" i="1" smtClean="0">
                        <a:latin typeface="Cambria Math" panose="02040503050406030204" pitchFamily="18" charset="0"/>
                        <a:ea typeface="Cambria Math" panose="02040503050406030204" pitchFamily="18" charset="0"/>
                      </a:rPr>
                      <m:t>𝑄</m:t>
                    </m:r>
                  </m:oMath>
                </a14:m>
                <a:endParaRPr lang="en-US" altLang="en-US" sz="1600" dirty="0"/>
              </a:p>
            </p:txBody>
          </p:sp>
        </mc:Choice>
        <mc:Fallback xmlns="">
          <p:sp>
            <p:nvSpPr>
              <p:cNvPr id="16387" name="Content Placeholder 9">
                <a:extLst>
                  <a:ext uri="{FF2B5EF4-FFF2-40B4-BE49-F238E27FC236}">
                    <a16:creationId xmlns:a16="http://schemas.microsoft.com/office/drawing/2014/main" id="{B022D710-FE63-4D98-967F-A329EA7F107A}"/>
                  </a:ext>
                </a:extLst>
              </p:cNvPr>
              <p:cNvSpPr>
                <a:spLocks noGrp="1" noRot="1" noChangeAspect="1" noMove="1" noResize="1" noEditPoints="1" noAdjustHandles="1" noChangeArrowheads="1" noChangeShapeType="1" noTextEdit="1"/>
              </p:cNvSpPr>
              <p:nvPr>
                <p:ph idx="1"/>
              </p:nvPr>
            </p:nvSpPr>
            <p:spPr bwMode="auto">
              <a:xfrm>
                <a:off x="550590" y="1405112"/>
                <a:ext cx="7810957" cy="1386297"/>
              </a:xfrm>
              <a:blipFill>
                <a:blip r:embed="rId3"/>
                <a:stretch>
                  <a:fillRect l="-390"/>
                </a:stretch>
              </a:blip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23</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F38C6D8A-069D-42ED-B7F4-118A0EE35C46}"/>
              </a:ext>
            </a:extLst>
          </p:cNvPr>
          <p:cNvGraphicFramePr>
            <a:graphicFrameLocks noGrp="1"/>
          </p:cNvGraphicFramePr>
          <p:nvPr>
            <p:extLst>
              <p:ext uri="{D42A27DB-BD31-4B8C-83A1-F6EECF244321}">
                <p14:modId xmlns:p14="http://schemas.microsoft.com/office/powerpoint/2010/main" val="1138793819"/>
              </p:ext>
            </p:extLst>
          </p:nvPr>
        </p:nvGraphicFramePr>
        <p:xfrm>
          <a:off x="219421" y="2032501"/>
          <a:ext cx="6980468" cy="1971040"/>
        </p:xfrm>
        <a:graphic>
          <a:graphicData uri="http://schemas.openxmlformats.org/drawingml/2006/table">
            <a:tbl>
              <a:tblPr>
                <a:tableStyleId>{D27102A9-8310-4765-A935-A1911B00CA55}</a:tableStyleId>
              </a:tblPr>
              <a:tblGrid>
                <a:gridCol w="1176376">
                  <a:extLst>
                    <a:ext uri="{9D8B030D-6E8A-4147-A177-3AD203B41FA5}">
                      <a16:colId xmlns:a16="http://schemas.microsoft.com/office/drawing/2014/main" val="2877790008"/>
                    </a:ext>
                  </a:extLst>
                </a:gridCol>
                <a:gridCol w="1043622">
                  <a:extLst>
                    <a:ext uri="{9D8B030D-6E8A-4147-A177-3AD203B41FA5}">
                      <a16:colId xmlns:a16="http://schemas.microsoft.com/office/drawing/2014/main" val="1978827251"/>
                    </a:ext>
                  </a:extLst>
                </a:gridCol>
                <a:gridCol w="1033272">
                  <a:extLst>
                    <a:ext uri="{9D8B030D-6E8A-4147-A177-3AD203B41FA5}">
                      <a16:colId xmlns:a16="http://schemas.microsoft.com/office/drawing/2014/main" val="2450443951"/>
                    </a:ext>
                  </a:extLst>
                </a:gridCol>
                <a:gridCol w="1508760">
                  <a:extLst>
                    <a:ext uri="{9D8B030D-6E8A-4147-A177-3AD203B41FA5}">
                      <a16:colId xmlns:a16="http://schemas.microsoft.com/office/drawing/2014/main" val="3326933969"/>
                    </a:ext>
                  </a:extLst>
                </a:gridCol>
                <a:gridCol w="868680">
                  <a:extLst>
                    <a:ext uri="{9D8B030D-6E8A-4147-A177-3AD203B41FA5}">
                      <a16:colId xmlns:a16="http://schemas.microsoft.com/office/drawing/2014/main" val="1510081199"/>
                    </a:ext>
                  </a:extLst>
                </a:gridCol>
                <a:gridCol w="1349758">
                  <a:extLst>
                    <a:ext uri="{9D8B030D-6E8A-4147-A177-3AD203B41FA5}">
                      <a16:colId xmlns:a16="http://schemas.microsoft.com/office/drawing/2014/main" val="2485051850"/>
                    </a:ext>
                  </a:extLst>
                </a:gridCol>
              </a:tblGrid>
              <a:tr h="147906">
                <a:tc gridSpan="4">
                  <a:txBody>
                    <a:bodyPr/>
                    <a:lstStyle/>
                    <a:p>
                      <a:pPr algn="ctr" fontAlgn="b"/>
                      <a:r>
                        <a:rPr lang="en-US" sz="1400" b="0" i="0" u="none" strike="noStrike" dirty="0">
                          <a:solidFill>
                            <a:srgbClr val="000000"/>
                          </a:solidFill>
                          <a:effectLst/>
                          <a:latin typeface="Calibri" panose="020F0502020204030204" pitchFamily="34" charset="0"/>
                        </a:rPr>
                        <a:t>Graphite Filler with 0.6mm glue thickness, 130PPI, 0.205 g/cc</a:t>
                      </a:r>
                    </a:p>
                  </a:txBody>
                  <a:tcPr marL="6350" marR="6350" marT="6350" marB="0" anchor="ctr"/>
                </a:tc>
                <a:tc hMerge="1">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hMerge="1">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hMerge="1">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b="1" u="none" strike="noStrike" dirty="0">
                          <a:effectLst/>
                        </a:rPr>
                        <a:t>Total </a:t>
                      </a:r>
                      <a:r>
                        <a:rPr lang="el-GR" sz="1400" b="1" u="none" strike="noStrike" dirty="0">
                          <a:effectLst/>
                        </a:rPr>
                        <a:t>Δ </a:t>
                      </a:r>
                      <a:r>
                        <a:rPr lang="en-US" sz="1400" b="1" u="none" strike="noStrike" dirty="0">
                          <a:effectLst/>
                        </a:rPr>
                        <a:t>T</a:t>
                      </a:r>
                      <a:endParaRPr lang="en-US" sz="1400" b="1"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42323576"/>
                  </a:ext>
                </a:extLst>
              </a:tr>
              <a:tr h="184150">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10.77</a:t>
                      </a:r>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592521814"/>
                  </a:ext>
                </a:extLst>
              </a:tr>
              <a:tr h="225236">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b="1" u="none" strike="noStrike" dirty="0">
                          <a:effectLst/>
                        </a:rPr>
                        <a:t># of layers</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b="1" u="none" strike="noStrike" dirty="0">
                          <a:effectLst/>
                        </a:rPr>
                        <a:t>Thickness</a:t>
                      </a:r>
                    </a:p>
                    <a:p>
                      <a:pPr algn="ctr" fontAlgn="b"/>
                      <a:r>
                        <a:rPr lang="en-US" sz="1400" b="1" i="0" u="none" strike="noStrike" dirty="0">
                          <a:solidFill>
                            <a:srgbClr val="000000"/>
                          </a:solidFill>
                          <a:effectLst/>
                          <a:latin typeface="Calibri" panose="020F0502020204030204" pitchFamily="34" charset="0"/>
                        </a:rPr>
                        <a:t>[m]</a:t>
                      </a:r>
                    </a:p>
                  </a:txBody>
                  <a:tcPr marL="6350" marR="6350" marT="6350" marB="0" anchor="ctr"/>
                </a:tc>
                <a:tc>
                  <a:txBody>
                    <a:bodyPr/>
                    <a:lstStyle/>
                    <a:p>
                      <a:pPr algn="ctr" fontAlgn="b"/>
                      <a:r>
                        <a:rPr lang="en-US" sz="1400" b="1" u="none" strike="noStrike" dirty="0">
                          <a:effectLst/>
                        </a:rPr>
                        <a:t>Total Thickness</a:t>
                      </a:r>
                    </a:p>
                    <a:p>
                      <a:pPr algn="ctr" fontAlgn="b"/>
                      <a:r>
                        <a:rPr lang="en-US" sz="1400" b="1" i="0" u="none" strike="noStrike" dirty="0">
                          <a:solidFill>
                            <a:srgbClr val="000000"/>
                          </a:solidFill>
                          <a:effectLst/>
                          <a:latin typeface="Calibri" panose="020F0502020204030204" pitchFamily="34" charset="0"/>
                        </a:rPr>
                        <a:t>[m]</a:t>
                      </a:r>
                    </a:p>
                  </a:txBody>
                  <a:tcPr marL="6350" marR="6350" marT="6350" marB="0" anchor="ctr"/>
                </a:tc>
                <a:tc>
                  <a:txBody>
                    <a:bodyPr/>
                    <a:lstStyle/>
                    <a:p>
                      <a:pPr algn="ctr" fontAlgn="b"/>
                      <a:r>
                        <a:rPr lang="en-US" sz="1400" b="1" u="none" strike="noStrike" dirty="0">
                          <a:effectLst/>
                        </a:rPr>
                        <a:t>K or </a:t>
                      </a:r>
                      <a:r>
                        <a:rPr lang="en-US" sz="1400" b="1" u="none" strike="noStrike" dirty="0" err="1">
                          <a:effectLst/>
                        </a:rPr>
                        <a:t>K</a:t>
                      </a:r>
                      <a:r>
                        <a:rPr lang="en-US" sz="1400" b="1" u="none" strike="noStrike" baseline="-25000" dirty="0" err="1">
                          <a:effectLst/>
                        </a:rPr>
                        <a:t>eff</a:t>
                      </a:r>
                      <a:r>
                        <a:rPr lang="en-US" sz="1400" b="1" u="none" strike="noStrike" dirty="0">
                          <a:effectLst/>
                        </a:rPr>
                        <a:t> </a:t>
                      </a:r>
                    </a:p>
                    <a:p>
                      <a:pPr algn="ctr" fontAlgn="b"/>
                      <a:r>
                        <a:rPr lang="en-US" sz="1400" b="1" u="none" strike="noStrike" dirty="0">
                          <a:effectLst/>
                        </a:rPr>
                        <a:t>[W/</a:t>
                      </a:r>
                      <a:r>
                        <a:rPr lang="en-US" sz="1400" b="1" u="none" strike="noStrike" dirty="0" err="1">
                          <a:effectLst/>
                        </a:rPr>
                        <a:t>m</a:t>
                      </a:r>
                      <a:r>
                        <a:rPr lang="en-US" sz="1400" b="1" u="none" strike="noStrike" baseline="30000" dirty="0" err="1">
                          <a:effectLst/>
                        </a:rPr>
                        <a:t>o</a:t>
                      </a:r>
                      <a:r>
                        <a:rPr lang="en-US" sz="1400" b="1" u="none" strike="noStrike" dirty="0" err="1">
                          <a:effectLst/>
                        </a:rPr>
                        <a:t>C</a:t>
                      </a:r>
                      <a:r>
                        <a:rPr lang="en-US" sz="1400" b="1" u="none" strike="noStrike" dirty="0">
                          <a:effectLst/>
                        </a:rPr>
                        <a:t>]</a:t>
                      </a:r>
                      <a:endParaRPr lang="en-US" sz="1400" b="1" i="0" u="none" strike="noStrike" baseline="-25000" dirty="0">
                        <a:solidFill>
                          <a:srgbClr val="000000"/>
                        </a:solidFill>
                        <a:effectLst/>
                        <a:latin typeface="Calibri" panose="020F0502020204030204" pitchFamily="34" charset="0"/>
                      </a:endParaRPr>
                    </a:p>
                  </a:txBody>
                  <a:tcPr marL="6350" marR="6350" marT="6350" marB="0" anchor="ctr"/>
                </a:tc>
                <a:tc>
                  <a:txBody>
                    <a:bodyPr/>
                    <a:lstStyle/>
                    <a:p>
                      <a:pPr algn="ctr" fontAlgn="b"/>
                      <a:r>
                        <a:rPr lang="el-GR" sz="1400" b="1" u="none" strike="noStrike" dirty="0">
                          <a:effectLst/>
                        </a:rPr>
                        <a:t>Δ</a:t>
                      </a:r>
                      <a:r>
                        <a:rPr lang="en-US" sz="1400" b="1" u="none" strike="noStrike" dirty="0">
                          <a:effectLst/>
                        </a:rPr>
                        <a:t>T</a:t>
                      </a:r>
                    </a:p>
                    <a:p>
                      <a:pPr algn="ctr" fontAlgn="b"/>
                      <a:r>
                        <a:rPr lang="en-US" sz="1400" b="1" i="0" u="none" strike="noStrike" dirty="0">
                          <a:solidFill>
                            <a:srgbClr val="000000"/>
                          </a:solidFill>
                          <a:effectLst/>
                          <a:latin typeface="Calibri" panose="020F0502020204030204" pitchFamily="34" charset="0"/>
                        </a:rPr>
                        <a:t>[</a:t>
                      </a:r>
                      <a:r>
                        <a:rPr lang="en-US" sz="1400" b="1" i="0" u="none" strike="noStrike" baseline="30000" dirty="0" err="1">
                          <a:solidFill>
                            <a:srgbClr val="000000"/>
                          </a:solidFill>
                          <a:effectLst/>
                          <a:latin typeface="Calibri" panose="020F0502020204030204" pitchFamily="34" charset="0"/>
                        </a:rPr>
                        <a:t>o</a:t>
                      </a:r>
                      <a:r>
                        <a:rPr lang="en-US" sz="1400" b="1" i="0" u="none" strike="noStrike" dirty="0" err="1">
                          <a:solidFill>
                            <a:srgbClr val="000000"/>
                          </a:solidFill>
                          <a:effectLst/>
                          <a:latin typeface="Calibri" panose="020F0502020204030204" pitchFamily="34" charset="0"/>
                        </a:rPr>
                        <a:t>C</a:t>
                      </a:r>
                      <a:r>
                        <a:rPr lang="en-US" sz="1400" b="1" i="0" u="none" strike="noStrike" dirty="0">
                          <a:solidFill>
                            <a:srgbClr val="000000"/>
                          </a:solidFill>
                          <a:effectLst/>
                          <a:latin typeface="Calibri" panose="020F0502020204030204" pitchFamily="34" charset="0"/>
                        </a:rPr>
                        <a:t>]</a:t>
                      </a:r>
                    </a:p>
                  </a:txBody>
                  <a:tcPr marL="6350" marR="6350" marT="6350" marB="0" anchor="ctr"/>
                </a:tc>
                <a:extLst>
                  <a:ext uri="{0D108BD9-81ED-4DB2-BD59-A6C34878D82A}">
                    <a16:rowId xmlns:a16="http://schemas.microsoft.com/office/drawing/2014/main" val="4124803468"/>
                  </a:ext>
                </a:extLst>
              </a:tr>
              <a:tr h="184150">
                <a:tc>
                  <a:txBody>
                    <a:bodyPr/>
                    <a:lstStyle/>
                    <a:p>
                      <a:pPr algn="ctr" fontAlgn="b"/>
                      <a:r>
                        <a:rPr lang="en-US" sz="1400" b="1" u="none" strike="noStrike" dirty="0">
                          <a:effectLst/>
                        </a:rPr>
                        <a:t>Grease</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0.30</a:t>
                      </a:r>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327251518"/>
                  </a:ext>
                </a:extLst>
              </a:tr>
              <a:tr h="184150">
                <a:tc>
                  <a:txBody>
                    <a:bodyPr/>
                    <a:lstStyle/>
                    <a:p>
                      <a:pPr algn="ctr" fontAlgn="b"/>
                      <a:r>
                        <a:rPr lang="en-US" sz="1400" b="1" u="none" strike="noStrike" dirty="0">
                          <a:effectLst/>
                        </a:rPr>
                        <a:t>Titanium</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a:effectLst/>
                        </a:rPr>
                        <a:t>9</a:t>
                      </a:r>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0.0002</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a:effectLst/>
                        </a:rPr>
                        <a:t>0.0018</a:t>
                      </a:r>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a:effectLst/>
                        </a:rPr>
                        <a:t>16</a:t>
                      </a:r>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0.59</a:t>
                      </a:r>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142010684"/>
                  </a:ext>
                </a:extLst>
              </a:tr>
              <a:tr h="190500">
                <a:tc>
                  <a:txBody>
                    <a:bodyPr/>
                    <a:lstStyle/>
                    <a:p>
                      <a:pPr algn="ctr" fontAlgn="b"/>
                      <a:r>
                        <a:rPr lang="en-US" sz="1400" b="1" u="none" strike="noStrike" dirty="0">
                          <a:effectLst/>
                        </a:rPr>
                        <a:t>Foam</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8</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0.0040</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0.0320</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28.7</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5.88</a:t>
                      </a:r>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914931950"/>
                  </a:ext>
                </a:extLst>
              </a:tr>
              <a:tr h="122784">
                <a:tc>
                  <a:txBody>
                    <a:bodyPr/>
                    <a:lstStyle/>
                    <a:p>
                      <a:pPr algn="ctr" fontAlgn="b"/>
                      <a:r>
                        <a:rPr lang="en-US" sz="1400" b="1" u="none" strike="noStrike" dirty="0">
                          <a:effectLst/>
                        </a:rPr>
                        <a:t>Glue + Foam</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a:effectLst/>
                        </a:rPr>
                        <a:t>16</a:t>
                      </a:r>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a:effectLst/>
                        </a:rPr>
                        <a:t>0.0006</a:t>
                      </a:r>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0.0096</a:t>
                      </a:r>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u="none" strike="noStrike" dirty="0">
                          <a:effectLst/>
                        </a:rPr>
                        <a:t>11.79 </a:t>
                      </a:r>
                      <a:endParaRPr lang="en-US" sz="1400" b="0" i="0" u="none" strike="noStrike" dirty="0">
                        <a:solidFill>
                          <a:srgbClr val="FFF2CC"/>
                        </a:solidFill>
                        <a:effectLst/>
                        <a:latin typeface="Calibri" panose="020F0502020204030204" pitchFamily="34" charset="0"/>
                      </a:endParaRPr>
                    </a:p>
                  </a:txBody>
                  <a:tcPr marL="6350" marR="6350" marT="6350" marB="0" anchor="ctr">
                    <a:solidFill>
                      <a:srgbClr val="FFFF00"/>
                    </a:solidFill>
                  </a:tcPr>
                </a:tc>
                <a:tc>
                  <a:txBody>
                    <a:bodyPr/>
                    <a:lstStyle/>
                    <a:p>
                      <a:pPr algn="ctr" fontAlgn="b"/>
                      <a:r>
                        <a:rPr lang="en-US" sz="1400" u="none" strike="noStrike" dirty="0">
                          <a:effectLst/>
                        </a:rPr>
                        <a:t>3.97</a:t>
                      </a:r>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551042561"/>
                  </a:ext>
                </a:extLst>
              </a:tr>
              <a:tr h="184150">
                <a:tc>
                  <a:txBody>
                    <a:bodyPr/>
                    <a:lstStyle/>
                    <a:p>
                      <a:pPr algn="ctr" fontAlgn="b"/>
                      <a:r>
                        <a:rPr lang="en-US" sz="1400" b="1" u="none" strike="noStrike" dirty="0">
                          <a:effectLst/>
                        </a:rPr>
                        <a:t>Glue</a:t>
                      </a:r>
                      <a:endParaRPr lang="en-US" sz="14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US" sz="1400" b="0" i="0" u="none" strike="noStrike" dirty="0">
                          <a:solidFill>
                            <a:srgbClr val="000000"/>
                          </a:solidFill>
                          <a:effectLst/>
                          <a:latin typeface="Calibri" panose="020F0502020204030204" pitchFamily="34" charset="0"/>
                        </a:rPr>
                        <a:t>3.5</a:t>
                      </a:r>
                    </a:p>
                  </a:txBody>
                  <a:tcPr marL="6350" marR="6350" marT="6350" marB="0" anchor="ct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95491612"/>
                  </a:ext>
                </a:extLst>
              </a:tr>
            </a:tbl>
          </a:graphicData>
        </a:graphic>
      </p:graphicFrame>
      <p:sp>
        <p:nvSpPr>
          <p:cNvPr id="3" name="Rectangle 2">
            <a:extLst>
              <a:ext uri="{FF2B5EF4-FFF2-40B4-BE49-F238E27FC236}">
                <a16:creationId xmlns:a16="http://schemas.microsoft.com/office/drawing/2014/main" id="{96BB0828-4AB7-4B34-93C8-0FADD4DAF7C4}"/>
              </a:ext>
            </a:extLst>
          </p:cNvPr>
          <p:cNvSpPr/>
          <p:nvPr/>
        </p:nvSpPr>
        <p:spPr bwMode="auto">
          <a:xfrm>
            <a:off x="4961324" y="3132814"/>
            <a:ext cx="886968" cy="232344"/>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Rectangle 9">
            <a:extLst>
              <a:ext uri="{FF2B5EF4-FFF2-40B4-BE49-F238E27FC236}">
                <a16:creationId xmlns:a16="http://schemas.microsoft.com/office/drawing/2014/main" id="{5BE68730-A857-4425-8638-FF56C43C6B44}"/>
              </a:ext>
            </a:extLst>
          </p:cNvPr>
          <p:cNvSpPr/>
          <p:nvPr/>
        </p:nvSpPr>
        <p:spPr bwMode="auto">
          <a:xfrm>
            <a:off x="2535116" y="3140766"/>
            <a:ext cx="886968" cy="216440"/>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1" name="Rectangle 10">
            <a:extLst>
              <a:ext uri="{FF2B5EF4-FFF2-40B4-BE49-F238E27FC236}">
                <a16:creationId xmlns:a16="http://schemas.microsoft.com/office/drawing/2014/main" id="{57CE0D77-027F-4DAC-8052-792A3B7824D1}"/>
              </a:ext>
            </a:extLst>
          </p:cNvPr>
          <p:cNvSpPr/>
          <p:nvPr/>
        </p:nvSpPr>
        <p:spPr bwMode="auto">
          <a:xfrm>
            <a:off x="2535116" y="3369398"/>
            <a:ext cx="886968" cy="20965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7" name="Straight Arrow Connector 6">
            <a:extLst>
              <a:ext uri="{FF2B5EF4-FFF2-40B4-BE49-F238E27FC236}">
                <a16:creationId xmlns:a16="http://schemas.microsoft.com/office/drawing/2014/main" id="{9694B70C-8400-4449-AE66-29190F819E7B}"/>
              </a:ext>
            </a:extLst>
          </p:cNvPr>
          <p:cNvCxnSpPr>
            <a:cxnSpLocks/>
          </p:cNvCxnSpPr>
          <p:nvPr/>
        </p:nvCxnSpPr>
        <p:spPr bwMode="auto">
          <a:xfrm flipH="1" flipV="1">
            <a:off x="5645426" y="3673503"/>
            <a:ext cx="548640" cy="469127"/>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E24E7064-1A30-4387-B3D3-C20413F6A2D7}"/>
              </a:ext>
            </a:extLst>
          </p:cNvPr>
          <p:cNvCxnSpPr>
            <a:cxnSpLocks/>
          </p:cNvCxnSpPr>
          <p:nvPr/>
        </p:nvCxnSpPr>
        <p:spPr bwMode="auto">
          <a:xfrm flipH="1">
            <a:off x="6981214" y="3024842"/>
            <a:ext cx="457200" cy="1"/>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20F81C3B-390E-4F66-9008-8001581336EA}"/>
              </a:ext>
            </a:extLst>
          </p:cNvPr>
          <p:cNvCxnSpPr>
            <a:cxnSpLocks/>
          </p:cNvCxnSpPr>
          <p:nvPr/>
        </p:nvCxnSpPr>
        <p:spPr bwMode="auto">
          <a:xfrm flipH="1">
            <a:off x="6990357" y="3241394"/>
            <a:ext cx="457200" cy="1"/>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20" name="Straight Arrow Connector 19">
            <a:extLst>
              <a:ext uri="{FF2B5EF4-FFF2-40B4-BE49-F238E27FC236}">
                <a16:creationId xmlns:a16="http://schemas.microsoft.com/office/drawing/2014/main" id="{5948DEDA-274C-4D62-AE03-FED88F30DA38}"/>
              </a:ext>
            </a:extLst>
          </p:cNvPr>
          <p:cNvCxnSpPr>
            <a:cxnSpLocks/>
          </p:cNvCxnSpPr>
          <p:nvPr/>
        </p:nvCxnSpPr>
        <p:spPr bwMode="auto">
          <a:xfrm flipH="1" flipV="1">
            <a:off x="3316722" y="3208986"/>
            <a:ext cx="868185" cy="854601"/>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3A4355C7-5CD8-4373-9EDC-F3A45CD4D4F9}"/>
              </a:ext>
            </a:extLst>
          </p:cNvPr>
          <p:cNvCxnSpPr>
            <a:cxnSpLocks/>
          </p:cNvCxnSpPr>
          <p:nvPr/>
        </p:nvCxnSpPr>
        <p:spPr bwMode="auto">
          <a:xfrm flipV="1">
            <a:off x="4182386" y="3159509"/>
            <a:ext cx="888666" cy="895656"/>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sp>
        <p:nvSpPr>
          <p:cNvPr id="23" name="TextBox 22">
            <a:extLst>
              <a:ext uri="{FF2B5EF4-FFF2-40B4-BE49-F238E27FC236}">
                <a16:creationId xmlns:a16="http://schemas.microsoft.com/office/drawing/2014/main" id="{C8441401-C731-4364-BE5D-83E3AB5E1484}"/>
              </a:ext>
            </a:extLst>
          </p:cNvPr>
          <p:cNvSpPr txBox="1"/>
          <p:nvPr/>
        </p:nvSpPr>
        <p:spPr>
          <a:xfrm>
            <a:off x="3897983" y="4073565"/>
            <a:ext cx="743301" cy="584775"/>
          </a:xfrm>
          <a:prstGeom prst="rect">
            <a:avLst/>
          </a:prstGeom>
          <a:noFill/>
          <a:ln>
            <a:solidFill>
              <a:schemeClr val="tx1"/>
            </a:solidFill>
          </a:ln>
        </p:spPr>
        <p:txBody>
          <a:bodyPr wrap="square" rtlCol="0">
            <a:spAutoFit/>
          </a:bodyPr>
          <a:lstStyle/>
          <a:p>
            <a:r>
              <a:rPr lang="en-US" sz="1600" dirty="0"/>
              <a:t>Fixed Terms</a:t>
            </a:r>
          </a:p>
        </p:txBody>
      </p:sp>
      <p:sp>
        <p:nvSpPr>
          <p:cNvPr id="26" name="TextBox 25">
            <a:extLst>
              <a:ext uri="{FF2B5EF4-FFF2-40B4-BE49-F238E27FC236}">
                <a16:creationId xmlns:a16="http://schemas.microsoft.com/office/drawing/2014/main" id="{0EDB541A-42DD-4332-BEAD-50436D94BBA4}"/>
              </a:ext>
            </a:extLst>
          </p:cNvPr>
          <p:cNvSpPr txBox="1"/>
          <p:nvPr/>
        </p:nvSpPr>
        <p:spPr>
          <a:xfrm>
            <a:off x="5511952" y="4136360"/>
            <a:ext cx="1727282" cy="584775"/>
          </a:xfrm>
          <a:prstGeom prst="rect">
            <a:avLst/>
          </a:prstGeom>
          <a:noFill/>
          <a:ln>
            <a:solidFill>
              <a:schemeClr val="tx1"/>
            </a:solidFill>
          </a:ln>
        </p:spPr>
        <p:txBody>
          <a:bodyPr wrap="square" rtlCol="0">
            <a:spAutoFit/>
          </a:bodyPr>
          <a:lstStyle/>
          <a:p>
            <a:r>
              <a:rPr lang="en-US" sz="1600" dirty="0"/>
              <a:t>The value we are interested in</a:t>
            </a:r>
          </a:p>
        </p:txBody>
      </p:sp>
      <p:sp>
        <p:nvSpPr>
          <p:cNvPr id="27" name="TextBox 26">
            <a:extLst>
              <a:ext uri="{FF2B5EF4-FFF2-40B4-BE49-F238E27FC236}">
                <a16:creationId xmlns:a16="http://schemas.microsoft.com/office/drawing/2014/main" id="{476BED25-02C1-46EB-911A-EE5BE6790B11}"/>
              </a:ext>
            </a:extLst>
          </p:cNvPr>
          <p:cNvSpPr txBox="1"/>
          <p:nvPr/>
        </p:nvSpPr>
        <p:spPr>
          <a:xfrm>
            <a:off x="7440945" y="2333437"/>
            <a:ext cx="1635179" cy="2308324"/>
          </a:xfrm>
          <a:prstGeom prst="rect">
            <a:avLst/>
          </a:prstGeom>
          <a:noFill/>
          <a:ln>
            <a:solidFill>
              <a:schemeClr val="tx1"/>
            </a:solidFill>
          </a:ln>
        </p:spPr>
        <p:txBody>
          <a:bodyPr wrap="square" rtlCol="0">
            <a:spAutoFit/>
          </a:bodyPr>
          <a:lstStyle/>
          <a:p>
            <a:r>
              <a:rPr lang="en-US" sz="1600" dirty="0"/>
              <a:t>Calculated and subtracted from the total temperature drop to get the temperature drop across the (glue + foam) layers</a:t>
            </a:r>
          </a:p>
        </p:txBody>
      </p:sp>
      <mc:AlternateContent xmlns:mc="http://schemas.openxmlformats.org/markup-compatibility/2006" xmlns:a14="http://schemas.microsoft.com/office/drawing/2010/main">
        <mc:Choice Requires="a14">
          <p:sp>
            <p:nvSpPr>
              <p:cNvPr id="28" name="Content Placeholder 9">
                <a:extLst>
                  <a:ext uri="{FF2B5EF4-FFF2-40B4-BE49-F238E27FC236}">
                    <a16:creationId xmlns:a16="http://schemas.microsoft.com/office/drawing/2014/main" id="{DD869A6A-1A10-48E9-8BAE-B81D5B202CA5}"/>
                  </a:ext>
                </a:extLst>
              </p:cNvPr>
              <p:cNvSpPr txBox="1">
                <a:spLocks/>
              </p:cNvSpPr>
              <p:nvPr/>
            </p:nvSpPr>
            <p:spPr bwMode="auto">
              <a:xfrm>
                <a:off x="0" y="4760404"/>
                <a:ext cx="9008503" cy="1286775"/>
              </a:xfrm>
              <a:prstGeom prst="rect">
                <a:avLst/>
              </a:prstGeom>
              <a:noFill/>
              <a:ln w="9525">
                <a:noFill/>
                <a:miter lim="800000"/>
                <a:headEnd/>
                <a:tailEnd/>
              </a:ln>
              <a:extLst>
                <a:ext uri="{909E8E84-426E-40DD-AFC4-6F175D3DCCD1}">
                  <a14:hiddenFill>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1200"/>
                  </a:spcBef>
                  <a:spcAft>
                    <a:spcPct val="0"/>
                  </a:spcAft>
                  <a:defRPr sz="2400">
                    <a:solidFill>
                      <a:srgbClr val="003366"/>
                    </a:solidFill>
                    <a:latin typeface="+mn-lt"/>
                    <a:ea typeface="+mn-ea"/>
                    <a:cs typeface="+mn-cs"/>
                  </a:defRPr>
                </a:lvl1pPr>
                <a:lvl2pPr marL="288925" indent="-227013" algn="l" rtl="0" eaLnBrk="1" fontAlgn="base" hangingPunct="1">
                  <a:spcBef>
                    <a:spcPts val="900"/>
                  </a:spcBef>
                  <a:spcAft>
                    <a:spcPct val="0"/>
                  </a:spcAft>
                  <a:buSzPct val="85000"/>
                  <a:buFont typeface="Arial"/>
                  <a:buChar char="•"/>
                  <a:defRPr sz="2400">
                    <a:solidFill>
                      <a:srgbClr val="003366"/>
                    </a:solidFill>
                    <a:latin typeface="+mn-lt"/>
                    <a:ea typeface="+mn-ea"/>
                  </a:defRPr>
                </a:lvl2pPr>
                <a:lvl3pPr marL="458788" indent="-177800" algn="l" rtl="0" eaLnBrk="1" fontAlgn="base" hangingPunct="1">
                  <a:spcBef>
                    <a:spcPts val="500"/>
                  </a:spcBef>
                  <a:spcAft>
                    <a:spcPct val="0"/>
                  </a:spcAft>
                  <a:buSzPct val="75000"/>
                  <a:buFont typeface="Lucida Grande" pitchFamily="-109" charset="0"/>
                  <a:buChar char="–"/>
                  <a:defRPr sz="2400">
                    <a:solidFill>
                      <a:srgbClr val="003366"/>
                    </a:solidFill>
                    <a:latin typeface="+mn-lt"/>
                    <a:ea typeface="+mn-ea"/>
                  </a:defRPr>
                </a:lvl3pPr>
                <a:lvl4pPr marL="687388" indent="-177800" algn="l" rtl="0" eaLnBrk="1" fontAlgn="base" hangingPunct="1">
                  <a:spcBef>
                    <a:spcPts val="400"/>
                  </a:spcBef>
                  <a:spcAft>
                    <a:spcPct val="0"/>
                  </a:spcAft>
                  <a:buSzPct val="50000"/>
                  <a:buFont typeface="Arial"/>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a:lstStyle>
              <a:p>
                <a:pPr marL="0" indent="0"/>
                <a14:m>
                  <m:oMathPara xmlns:m="http://schemas.openxmlformats.org/officeDocument/2006/math">
                    <m:oMathParaPr>
                      <m:jc m:val="centerGroup"/>
                    </m:oMathParaPr>
                    <m:oMath xmlns:m="http://schemas.openxmlformats.org/officeDocument/2006/math">
                      <m:r>
                        <a:rPr lang="en-US" altLang="en-US" sz="1600" i="1" kern="0" smtClean="0">
                          <a:latin typeface="Cambria Math" panose="02040503050406030204" pitchFamily="18" charset="0"/>
                          <a:ea typeface="Cambria Math" panose="02040503050406030204" pitchFamily="18" charset="0"/>
                        </a:rPr>
                        <m:t>∆</m:t>
                      </m:r>
                      <m:r>
                        <a:rPr lang="en-US" altLang="en-US" sz="1600" i="1" kern="0" smtClean="0">
                          <a:latin typeface="Cambria Math" panose="02040503050406030204" pitchFamily="18" charset="0"/>
                          <a:ea typeface="Cambria Math" panose="02040503050406030204" pitchFamily="18" charset="0"/>
                        </a:rPr>
                        <m:t>𝑇</m:t>
                      </m:r>
                      <m:r>
                        <a:rPr lang="en-US" altLang="en-US" sz="160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i="1" kern="0" smtClean="0">
                              <a:latin typeface="Cambria Math" panose="02040503050406030204" pitchFamily="18" charset="0"/>
                              <a:ea typeface="Cambria Math" panose="02040503050406030204" pitchFamily="18" charset="0"/>
                            </a:rPr>
                            <m:t>𝑄</m:t>
                          </m:r>
                        </m:num>
                        <m:den>
                          <m:r>
                            <a:rPr lang="en-US" altLang="en-US" sz="1600" b="0" i="1" kern="0" smtClean="0">
                              <a:latin typeface="Cambria Math" panose="02040503050406030204" pitchFamily="18" charset="0"/>
                              <a:ea typeface="Cambria Math" panose="02040503050406030204" pitchFamily="18" charset="0"/>
                            </a:rPr>
                            <m:t>𝐴</m:t>
                          </m:r>
                        </m:den>
                      </m:f>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1</m:t>
                          </m:r>
                        </m:num>
                        <m:den>
                          <m:r>
                            <a:rPr lang="en-US" altLang="en-US" sz="1600" b="0" i="1" kern="0" smtClean="0">
                              <a:latin typeface="Cambria Math" panose="02040503050406030204" pitchFamily="18" charset="0"/>
                              <a:ea typeface="Cambria Math" panose="02040503050406030204" pitchFamily="18" charset="0"/>
                            </a:rPr>
                            <m:t>𝑘</m:t>
                          </m:r>
                        </m:den>
                      </m:f>
                      <m:r>
                        <a:rPr lang="en-US" altLang="en-US" sz="1600" b="0" i="1" kern="0" smtClean="0">
                          <a:latin typeface="Cambria Math" panose="02040503050406030204" pitchFamily="18" charset="0"/>
                          <a:ea typeface="Cambria Math" panose="02040503050406030204" pitchFamily="18" charset="0"/>
                        </a:rPr>
                        <m:t>×</m:t>
                      </m:r>
                      <m:r>
                        <a:rPr lang="en-US" altLang="en-US" sz="1600" b="0" i="1" kern="0" smtClean="0">
                          <a:latin typeface="Cambria Math" panose="02040503050406030204" pitchFamily="18" charset="0"/>
                          <a:ea typeface="Cambria Math" panose="02040503050406030204" pitchFamily="18" charset="0"/>
                        </a:rPr>
                        <m:t>𝑡</m:t>
                      </m:r>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2.11[</m:t>
                          </m:r>
                          <m:r>
                            <a:rPr lang="en-US" altLang="en-US" sz="1600" b="0" i="1" kern="0" smtClean="0">
                              <a:latin typeface="Cambria Math" panose="02040503050406030204" pitchFamily="18" charset="0"/>
                              <a:ea typeface="Cambria Math" panose="02040503050406030204" pitchFamily="18" charset="0"/>
                            </a:rPr>
                            <m:t>𝑊</m:t>
                          </m:r>
                          <m:r>
                            <a:rPr lang="en-US" altLang="en-US" sz="1600" b="0" i="1" kern="0" smtClean="0">
                              <a:latin typeface="Cambria Math" panose="02040503050406030204" pitchFamily="18" charset="0"/>
                              <a:ea typeface="Cambria Math" panose="02040503050406030204" pitchFamily="18" charset="0"/>
                            </a:rPr>
                            <m:t>]</m:t>
                          </m:r>
                        </m:num>
                        <m:den>
                          <m:r>
                            <a:rPr lang="en-US" altLang="en-US" sz="1600" b="0" i="1" kern="0" smtClean="0">
                              <a:latin typeface="Cambria Math" panose="02040503050406030204" pitchFamily="18" charset="0"/>
                              <a:ea typeface="Cambria Math" panose="02040503050406030204" pitchFamily="18" charset="0"/>
                            </a:rPr>
                            <m:t>4×</m:t>
                          </m:r>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10</m:t>
                              </m:r>
                            </m:e>
                            <m:sup>
                              <m:r>
                                <a:rPr lang="en-US" altLang="en-US" sz="1600" b="0" i="1" kern="0" smtClean="0">
                                  <a:latin typeface="Cambria Math" panose="02040503050406030204" pitchFamily="18" charset="0"/>
                                  <a:ea typeface="Cambria Math" panose="02040503050406030204" pitchFamily="18" charset="0"/>
                                </a:rPr>
                                <m:t>−4</m:t>
                              </m:r>
                            </m:sup>
                          </m:sSup>
                          <m:d>
                            <m:dPr>
                              <m:begChr m:val="["/>
                              <m:endChr m:val="]"/>
                              <m:ctrlPr>
                                <a:rPr lang="en-US" altLang="en-US" sz="1600" b="0" i="1" kern="0" smtClean="0">
                                  <a:latin typeface="Cambria Math" panose="02040503050406030204" pitchFamily="18" charset="0"/>
                                  <a:ea typeface="Cambria Math" panose="02040503050406030204" pitchFamily="18" charset="0"/>
                                </a:rPr>
                              </m:ctrlPr>
                            </m:dPr>
                            <m:e>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𝑚</m:t>
                                  </m:r>
                                </m:e>
                                <m:sup>
                                  <m:r>
                                    <a:rPr lang="en-US" altLang="en-US" sz="1600" b="0" i="1" kern="0" smtClean="0">
                                      <a:latin typeface="Cambria Math" panose="02040503050406030204" pitchFamily="18" charset="0"/>
                                      <a:ea typeface="Cambria Math" panose="02040503050406030204" pitchFamily="18" charset="0"/>
                                    </a:rPr>
                                    <m:t>2</m:t>
                                  </m:r>
                                </m:sup>
                              </m:sSup>
                            </m:e>
                          </m:d>
                        </m:den>
                      </m:f>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1</m:t>
                          </m:r>
                        </m:num>
                        <m:den>
                          <m:r>
                            <a:rPr lang="en-US" altLang="en-US" sz="1600" b="0" i="1" kern="0" smtClean="0">
                              <a:latin typeface="Cambria Math" panose="02040503050406030204" pitchFamily="18" charset="0"/>
                              <a:ea typeface="Cambria Math" panose="02040503050406030204" pitchFamily="18" charset="0"/>
                            </a:rPr>
                            <m:t>16</m:t>
                          </m:r>
                        </m:den>
                      </m:f>
                      <m:d>
                        <m:dPr>
                          <m:begChr m:val="["/>
                          <m:endChr m:val="]"/>
                          <m:ctrlPr>
                            <a:rPr lang="en-US" altLang="en-US" sz="1600" b="0" i="1" kern="0" smtClean="0">
                              <a:latin typeface="Cambria Math" panose="02040503050406030204" pitchFamily="18" charset="0"/>
                              <a:ea typeface="Cambria Math" panose="02040503050406030204" pitchFamily="18" charset="0"/>
                            </a:rPr>
                          </m:ctrlPr>
                        </m:dPr>
                        <m:e>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𝑚𝐾</m:t>
                              </m:r>
                            </m:num>
                            <m:den>
                              <m:r>
                                <a:rPr lang="en-US" altLang="en-US" sz="1600" b="0" i="1" kern="0" smtClean="0">
                                  <a:latin typeface="Cambria Math" panose="02040503050406030204" pitchFamily="18" charset="0"/>
                                  <a:ea typeface="Cambria Math" panose="02040503050406030204" pitchFamily="18" charset="0"/>
                                </a:rPr>
                                <m:t>𝑊</m:t>
                              </m:r>
                            </m:den>
                          </m:f>
                        </m:e>
                      </m:d>
                      <m:r>
                        <a:rPr lang="en-US" altLang="en-US" sz="1600" b="0" i="1" kern="0" smtClean="0">
                          <a:latin typeface="Cambria Math" panose="02040503050406030204" pitchFamily="18" charset="0"/>
                          <a:ea typeface="Cambria Math" panose="02040503050406030204" pitchFamily="18" charset="0"/>
                        </a:rPr>
                        <m:t>×9×2×</m:t>
                      </m:r>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10</m:t>
                          </m:r>
                        </m:e>
                        <m:sup>
                          <m:r>
                            <a:rPr lang="en-US" altLang="en-US" sz="1600" b="0" i="1" kern="0" smtClean="0">
                              <a:latin typeface="Cambria Math" panose="02040503050406030204" pitchFamily="18" charset="0"/>
                              <a:ea typeface="Cambria Math" panose="02040503050406030204" pitchFamily="18" charset="0"/>
                            </a:rPr>
                            <m:t>−4</m:t>
                          </m:r>
                        </m:sup>
                      </m:sSup>
                      <m:d>
                        <m:dPr>
                          <m:begChr m:val="["/>
                          <m:endChr m:val="]"/>
                          <m:ctrlPr>
                            <a:rPr lang="en-US" altLang="en-US" sz="1600" b="0" i="1" kern="0" smtClean="0">
                              <a:latin typeface="Cambria Math" panose="02040503050406030204" pitchFamily="18" charset="0"/>
                              <a:ea typeface="Cambria Math" panose="02040503050406030204" pitchFamily="18" charset="0"/>
                            </a:rPr>
                          </m:ctrlPr>
                        </m:dPr>
                        <m:e>
                          <m:r>
                            <a:rPr lang="en-US" altLang="en-US" sz="1600" b="0" i="1" kern="0" smtClean="0">
                              <a:latin typeface="Cambria Math" panose="02040503050406030204" pitchFamily="18" charset="0"/>
                              <a:ea typeface="Cambria Math" panose="02040503050406030204" pitchFamily="18" charset="0"/>
                            </a:rPr>
                            <m:t>𝑚</m:t>
                          </m:r>
                        </m:e>
                      </m:d>
                      <m:r>
                        <a:rPr lang="en-US" altLang="en-US" sz="1600" b="0" i="1" kern="0" smtClean="0">
                          <a:latin typeface="Cambria Math" panose="02040503050406030204" pitchFamily="18" charset="0"/>
                          <a:ea typeface="Cambria Math" panose="02040503050406030204" pitchFamily="18" charset="0"/>
                        </a:rPr>
                        <m:t>=0.59 </m:t>
                      </m:r>
                      <m:d>
                        <m:dPr>
                          <m:begChr m:val="["/>
                          <m:endChr m:val="]"/>
                          <m:ctrlPr>
                            <a:rPr lang="en-US" altLang="en-US" sz="1600" b="0" i="1" kern="0" smtClean="0">
                              <a:latin typeface="Cambria Math" panose="02040503050406030204" pitchFamily="18" charset="0"/>
                              <a:ea typeface="Cambria Math" panose="02040503050406030204" pitchFamily="18" charset="0"/>
                            </a:rPr>
                          </m:ctrlPr>
                        </m:dPr>
                        <m:e>
                          <m:r>
                            <a:rPr lang="en-US" altLang="en-US" sz="1600" b="0" i="1" kern="0" smtClean="0">
                              <a:latin typeface="Cambria Math" panose="02040503050406030204" pitchFamily="18" charset="0"/>
                              <a:ea typeface="Cambria Math" panose="02040503050406030204" pitchFamily="18" charset="0"/>
                            </a:rPr>
                            <m:t>𝐾</m:t>
                          </m:r>
                        </m:e>
                      </m:d>
                    </m:oMath>
                  </m:oMathPara>
                </a14:m>
                <a:endParaRPr lang="en-US" altLang="en-US" sz="1600" b="0" kern="0" dirty="0">
                  <a:ea typeface="Cambria Math" panose="02040503050406030204" pitchFamily="18" charset="0"/>
                </a:endParaRPr>
              </a:p>
              <a:p>
                <a:pPr marL="0" indent="0"/>
                <a14:m>
                  <m:oMathPara xmlns:m="http://schemas.openxmlformats.org/officeDocument/2006/math">
                    <m:oMathParaPr>
                      <m:jc m:val="centerGroup"/>
                    </m:oMathParaPr>
                    <m:oMath xmlns:m="http://schemas.openxmlformats.org/officeDocument/2006/math">
                      <m:sSub>
                        <m:sSubPr>
                          <m:ctrlPr>
                            <a:rPr lang="en-US" altLang="en-US" sz="1600" b="0" i="1" kern="0" smtClean="0">
                              <a:latin typeface="Cambria Math" panose="02040503050406030204" pitchFamily="18" charset="0"/>
                              <a:ea typeface="Cambria Math" panose="02040503050406030204" pitchFamily="18" charset="0"/>
                            </a:rPr>
                          </m:ctrlPr>
                        </m:sSubPr>
                        <m:e>
                          <m:r>
                            <a:rPr lang="en-US" altLang="en-US" sz="1600" b="0" i="1" kern="0" smtClean="0">
                              <a:latin typeface="Cambria Math" panose="02040503050406030204" pitchFamily="18" charset="0"/>
                              <a:ea typeface="Cambria Math" panose="02040503050406030204" pitchFamily="18" charset="0"/>
                            </a:rPr>
                            <m:t>𝐾</m:t>
                          </m:r>
                        </m:e>
                        <m:sub>
                          <m:r>
                            <a:rPr lang="en-US" altLang="en-US" sz="1600" b="0" i="1" kern="0" smtClean="0">
                              <a:latin typeface="Cambria Math" panose="02040503050406030204" pitchFamily="18" charset="0"/>
                              <a:ea typeface="Cambria Math" panose="02040503050406030204" pitchFamily="18" charset="0"/>
                            </a:rPr>
                            <m:t>𝑔𝑙𝑢𝑒</m:t>
                          </m:r>
                          <m:r>
                            <a:rPr lang="en-US" altLang="en-US" sz="1600" b="0" i="1" kern="0" smtClean="0">
                              <a:latin typeface="Cambria Math" panose="02040503050406030204" pitchFamily="18" charset="0"/>
                              <a:ea typeface="Cambria Math" panose="02040503050406030204" pitchFamily="18" charset="0"/>
                            </a:rPr>
                            <m:t>+</m:t>
                          </m:r>
                          <m:r>
                            <a:rPr lang="en-US" altLang="en-US" sz="1600" b="0" i="1" kern="0" smtClean="0">
                              <a:latin typeface="Cambria Math" panose="02040503050406030204" pitchFamily="18" charset="0"/>
                              <a:ea typeface="Cambria Math" panose="02040503050406030204" pitchFamily="18" charset="0"/>
                            </a:rPr>
                            <m:t>𝑓𝑜𝑎𝑚</m:t>
                          </m:r>
                        </m:sub>
                      </m:sSub>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1</m:t>
                          </m:r>
                        </m:num>
                        <m:den>
                          <m:r>
                            <a:rPr lang="en-US" altLang="en-US" sz="1600" b="0" i="1" kern="0" smtClean="0">
                              <a:latin typeface="Cambria Math" panose="02040503050406030204" pitchFamily="18" charset="0"/>
                              <a:ea typeface="Cambria Math" panose="02040503050406030204" pitchFamily="18" charset="0"/>
                            </a:rPr>
                            <m:t>∆</m:t>
                          </m:r>
                          <m:sSub>
                            <m:sSubPr>
                              <m:ctrlPr>
                                <a:rPr lang="en-US" altLang="en-US" sz="1600" b="0" i="1" kern="0" smtClean="0">
                                  <a:latin typeface="Cambria Math" panose="02040503050406030204" pitchFamily="18" charset="0"/>
                                  <a:ea typeface="Cambria Math" panose="02040503050406030204" pitchFamily="18" charset="0"/>
                                </a:rPr>
                              </m:ctrlPr>
                            </m:sSubPr>
                            <m:e>
                              <m:r>
                                <a:rPr lang="en-US" altLang="en-US" sz="1600" b="0" i="1" kern="0" smtClean="0">
                                  <a:latin typeface="Cambria Math" panose="02040503050406030204" pitchFamily="18" charset="0"/>
                                  <a:ea typeface="Cambria Math" panose="02040503050406030204" pitchFamily="18" charset="0"/>
                                </a:rPr>
                                <m:t>𝑇</m:t>
                              </m:r>
                            </m:e>
                            <m:sub>
                              <m:r>
                                <a:rPr lang="en-US" altLang="en-US" sz="1600" b="0" i="1" kern="0" smtClean="0">
                                  <a:latin typeface="Cambria Math" panose="02040503050406030204" pitchFamily="18" charset="0"/>
                                  <a:ea typeface="Cambria Math" panose="02040503050406030204" pitchFamily="18" charset="0"/>
                                </a:rPr>
                                <m:t>𝑔𝑙𝑢𝑒</m:t>
                              </m:r>
                              <m:r>
                                <a:rPr lang="en-US" altLang="en-US" sz="1600" b="0" i="1" kern="0" smtClean="0">
                                  <a:latin typeface="Cambria Math" panose="02040503050406030204" pitchFamily="18" charset="0"/>
                                  <a:ea typeface="Cambria Math" panose="02040503050406030204" pitchFamily="18" charset="0"/>
                                </a:rPr>
                                <m:t>+</m:t>
                              </m:r>
                              <m:r>
                                <a:rPr lang="en-US" altLang="en-US" sz="1600" b="0" i="1" kern="0" smtClean="0">
                                  <a:latin typeface="Cambria Math" panose="02040503050406030204" pitchFamily="18" charset="0"/>
                                  <a:ea typeface="Cambria Math" panose="02040503050406030204" pitchFamily="18" charset="0"/>
                                </a:rPr>
                                <m:t>𝑓𝑜𝑎𝑚</m:t>
                              </m:r>
                            </m:sub>
                          </m:sSub>
                        </m:den>
                      </m:f>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𝑄</m:t>
                          </m:r>
                        </m:num>
                        <m:den>
                          <m:r>
                            <a:rPr lang="en-US" altLang="en-US" sz="1600" b="0" i="1" kern="0" smtClean="0">
                              <a:latin typeface="Cambria Math" panose="02040503050406030204" pitchFamily="18" charset="0"/>
                              <a:ea typeface="Cambria Math" panose="02040503050406030204" pitchFamily="18" charset="0"/>
                            </a:rPr>
                            <m:t>𝐴</m:t>
                          </m:r>
                        </m:den>
                      </m:f>
                      <m:r>
                        <a:rPr lang="en-US" altLang="en-US" sz="1600" b="0" i="1" kern="0" smtClean="0">
                          <a:latin typeface="Cambria Math" panose="02040503050406030204" pitchFamily="18" charset="0"/>
                          <a:ea typeface="Cambria Math" panose="02040503050406030204" pitchFamily="18" charset="0"/>
                        </a:rPr>
                        <m:t>×</m:t>
                      </m:r>
                      <m:r>
                        <a:rPr lang="en-US" altLang="en-US" sz="1600" b="0" i="1" kern="0" smtClean="0">
                          <a:latin typeface="Cambria Math" panose="02040503050406030204" pitchFamily="18" charset="0"/>
                          <a:ea typeface="Cambria Math" panose="02040503050406030204" pitchFamily="18" charset="0"/>
                        </a:rPr>
                        <m:t>𝑡</m:t>
                      </m:r>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1</m:t>
                          </m:r>
                        </m:num>
                        <m:den>
                          <m:r>
                            <a:rPr lang="en-US" altLang="en-US" sz="1600" b="0" i="1" kern="0" smtClean="0">
                              <a:latin typeface="Cambria Math" panose="02040503050406030204" pitchFamily="18" charset="0"/>
                              <a:ea typeface="Cambria Math" panose="02040503050406030204" pitchFamily="18" charset="0"/>
                            </a:rPr>
                            <m:t>3.96503</m:t>
                          </m:r>
                        </m:den>
                      </m:f>
                      <m:r>
                        <a:rPr lang="en-US" altLang="en-US" sz="1600" b="0" i="1" kern="0" smtClean="0">
                          <a:latin typeface="Cambria Math" panose="02040503050406030204" pitchFamily="18" charset="0"/>
                          <a:ea typeface="Cambria Math" panose="02040503050406030204" pitchFamily="18" charset="0"/>
                        </a:rPr>
                        <m:t>×</m:t>
                      </m:r>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2.11</m:t>
                          </m:r>
                          <m:d>
                            <m:dPr>
                              <m:begChr m:val="["/>
                              <m:endChr m:val="]"/>
                              <m:ctrlPr>
                                <a:rPr lang="en-US" altLang="en-US" sz="1600" b="0" i="1" kern="0" smtClean="0">
                                  <a:latin typeface="Cambria Math" panose="02040503050406030204" pitchFamily="18" charset="0"/>
                                  <a:ea typeface="Cambria Math" panose="02040503050406030204" pitchFamily="18" charset="0"/>
                                </a:rPr>
                              </m:ctrlPr>
                            </m:dPr>
                            <m:e>
                              <m:r>
                                <a:rPr lang="en-US" altLang="en-US" sz="1600" b="0" i="1" kern="0" smtClean="0">
                                  <a:latin typeface="Cambria Math" panose="02040503050406030204" pitchFamily="18" charset="0"/>
                                  <a:ea typeface="Cambria Math" panose="02040503050406030204" pitchFamily="18" charset="0"/>
                                </a:rPr>
                                <m:t>𝑊</m:t>
                              </m:r>
                            </m:e>
                          </m:d>
                        </m:num>
                        <m:den>
                          <m:r>
                            <a:rPr lang="en-US" altLang="en-US" sz="1600" b="0" i="1" kern="0" smtClean="0">
                              <a:latin typeface="Cambria Math" panose="02040503050406030204" pitchFamily="18" charset="0"/>
                              <a:ea typeface="Cambria Math" panose="02040503050406030204" pitchFamily="18" charset="0"/>
                            </a:rPr>
                            <m:t>4×</m:t>
                          </m:r>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10</m:t>
                              </m:r>
                            </m:e>
                            <m:sup>
                              <m:r>
                                <a:rPr lang="en-US" altLang="en-US" sz="1600" b="0" i="1" kern="0" smtClean="0">
                                  <a:latin typeface="Cambria Math" panose="02040503050406030204" pitchFamily="18" charset="0"/>
                                  <a:ea typeface="Cambria Math" panose="02040503050406030204" pitchFamily="18" charset="0"/>
                                </a:rPr>
                                <m:t>−4</m:t>
                              </m:r>
                            </m:sup>
                          </m:sSup>
                          <m:d>
                            <m:dPr>
                              <m:begChr m:val="["/>
                              <m:endChr m:val="]"/>
                              <m:ctrlPr>
                                <a:rPr lang="en-US" altLang="en-US" sz="1600" b="0" i="1" kern="0" smtClean="0">
                                  <a:latin typeface="Cambria Math" panose="02040503050406030204" pitchFamily="18" charset="0"/>
                                  <a:ea typeface="Cambria Math" panose="02040503050406030204" pitchFamily="18" charset="0"/>
                                </a:rPr>
                              </m:ctrlPr>
                            </m:dPr>
                            <m:e>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𝑚</m:t>
                                  </m:r>
                                </m:e>
                                <m:sup>
                                  <m:r>
                                    <a:rPr lang="en-US" altLang="en-US" sz="1600" b="0" i="1" kern="0" smtClean="0">
                                      <a:latin typeface="Cambria Math" panose="02040503050406030204" pitchFamily="18" charset="0"/>
                                      <a:ea typeface="Cambria Math" panose="02040503050406030204" pitchFamily="18" charset="0"/>
                                    </a:rPr>
                                    <m:t>2</m:t>
                                  </m:r>
                                </m:sup>
                              </m:sSup>
                            </m:e>
                          </m:d>
                        </m:den>
                      </m:f>
                      <m:r>
                        <a:rPr lang="en-US" altLang="en-US" sz="1600" b="0" i="1" kern="0" smtClean="0">
                          <a:latin typeface="Cambria Math" panose="02040503050406030204" pitchFamily="18" charset="0"/>
                          <a:ea typeface="Cambria Math" panose="02040503050406030204" pitchFamily="18" charset="0"/>
                        </a:rPr>
                        <m:t>×16×6×</m:t>
                      </m:r>
                      <m:sSup>
                        <m:sSupPr>
                          <m:ctrlPr>
                            <a:rPr lang="en-US" altLang="en-US" sz="1600" b="0" i="1" kern="0" smtClean="0">
                              <a:latin typeface="Cambria Math" panose="02040503050406030204" pitchFamily="18" charset="0"/>
                              <a:ea typeface="Cambria Math" panose="02040503050406030204" pitchFamily="18" charset="0"/>
                            </a:rPr>
                          </m:ctrlPr>
                        </m:sSupPr>
                        <m:e>
                          <m:r>
                            <a:rPr lang="en-US" altLang="en-US" sz="1600" b="0" i="1" kern="0" smtClean="0">
                              <a:latin typeface="Cambria Math" panose="02040503050406030204" pitchFamily="18" charset="0"/>
                              <a:ea typeface="Cambria Math" panose="02040503050406030204" pitchFamily="18" charset="0"/>
                            </a:rPr>
                            <m:t>10</m:t>
                          </m:r>
                        </m:e>
                        <m:sup>
                          <m:r>
                            <a:rPr lang="en-US" altLang="en-US" sz="1600" b="0" i="1" kern="0" smtClean="0">
                              <a:latin typeface="Cambria Math" panose="02040503050406030204" pitchFamily="18" charset="0"/>
                              <a:ea typeface="Cambria Math" panose="02040503050406030204" pitchFamily="18" charset="0"/>
                            </a:rPr>
                            <m:t>−4</m:t>
                          </m:r>
                        </m:sup>
                      </m:sSup>
                      <m:d>
                        <m:dPr>
                          <m:begChr m:val="["/>
                          <m:endChr m:val="]"/>
                          <m:ctrlPr>
                            <a:rPr lang="en-US" altLang="en-US" sz="1600" b="0" i="1" kern="0" smtClean="0">
                              <a:latin typeface="Cambria Math" panose="02040503050406030204" pitchFamily="18" charset="0"/>
                              <a:ea typeface="Cambria Math" panose="02040503050406030204" pitchFamily="18" charset="0"/>
                            </a:rPr>
                          </m:ctrlPr>
                        </m:dPr>
                        <m:e>
                          <m:r>
                            <a:rPr lang="en-US" altLang="en-US" sz="1600" b="0" i="1" kern="0" smtClean="0">
                              <a:latin typeface="Cambria Math" panose="02040503050406030204" pitchFamily="18" charset="0"/>
                              <a:ea typeface="Cambria Math" panose="02040503050406030204" pitchFamily="18" charset="0"/>
                            </a:rPr>
                            <m:t>𝑚</m:t>
                          </m:r>
                        </m:e>
                      </m:d>
                      <m:r>
                        <a:rPr lang="en-US" altLang="en-US" sz="1600" b="0" i="1" kern="0" smtClean="0">
                          <a:latin typeface="Cambria Math" panose="02040503050406030204" pitchFamily="18" charset="0"/>
                          <a:ea typeface="Cambria Math" panose="02040503050406030204" pitchFamily="18" charset="0"/>
                        </a:rPr>
                        <m:t>=11.79 </m:t>
                      </m:r>
                      <m:d>
                        <m:dPr>
                          <m:begChr m:val="["/>
                          <m:endChr m:val="]"/>
                          <m:ctrlPr>
                            <a:rPr lang="en-US" altLang="en-US" sz="1600" b="0" i="1" kern="0" smtClean="0">
                              <a:latin typeface="Cambria Math" panose="02040503050406030204" pitchFamily="18" charset="0"/>
                              <a:ea typeface="Cambria Math" panose="02040503050406030204" pitchFamily="18" charset="0"/>
                            </a:rPr>
                          </m:ctrlPr>
                        </m:dPr>
                        <m:e>
                          <m:f>
                            <m:fPr>
                              <m:ctrlPr>
                                <a:rPr lang="en-US" altLang="en-US" sz="1600" b="0" i="1" kern="0" smtClean="0">
                                  <a:latin typeface="Cambria Math" panose="02040503050406030204" pitchFamily="18" charset="0"/>
                                  <a:ea typeface="Cambria Math" panose="02040503050406030204" pitchFamily="18" charset="0"/>
                                </a:rPr>
                              </m:ctrlPr>
                            </m:fPr>
                            <m:num>
                              <m:r>
                                <a:rPr lang="en-US" altLang="en-US" sz="1600" b="0" i="1" kern="0" smtClean="0">
                                  <a:latin typeface="Cambria Math" panose="02040503050406030204" pitchFamily="18" charset="0"/>
                                  <a:ea typeface="Cambria Math" panose="02040503050406030204" pitchFamily="18" charset="0"/>
                                </a:rPr>
                                <m:t>𝑊</m:t>
                              </m:r>
                            </m:num>
                            <m:den>
                              <m:r>
                                <a:rPr lang="en-US" altLang="en-US" sz="1600" b="0" i="1" kern="0" smtClean="0">
                                  <a:latin typeface="Cambria Math" panose="02040503050406030204" pitchFamily="18" charset="0"/>
                                  <a:ea typeface="Cambria Math" panose="02040503050406030204" pitchFamily="18" charset="0"/>
                                </a:rPr>
                                <m:t>𝑚𝐾</m:t>
                              </m:r>
                            </m:den>
                          </m:f>
                        </m:e>
                      </m:d>
                    </m:oMath>
                  </m:oMathPara>
                </a14:m>
                <a:endParaRPr lang="en-US" altLang="en-US" sz="1600" b="0" kern="0" dirty="0">
                  <a:ea typeface="Cambria Math" panose="02040503050406030204" pitchFamily="18" charset="0"/>
                </a:endParaRPr>
              </a:p>
              <a:p>
                <a:pPr marL="0" indent="0"/>
                <a:endParaRPr lang="en-US" altLang="en-US" sz="1600" b="0" kern="0" dirty="0">
                  <a:ea typeface="Cambria Math" panose="02040503050406030204" pitchFamily="18" charset="0"/>
                </a:endParaRPr>
              </a:p>
              <a:p>
                <a:pPr marL="0" indent="0"/>
                <a:endParaRPr lang="en-US" altLang="en-US" sz="1600" b="0" kern="0" dirty="0">
                  <a:ea typeface="Cambria Math" panose="02040503050406030204" pitchFamily="18" charset="0"/>
                </a:endParaRPr>
              </a:p>
              <a:p>
                <a:pPr marL="0" indent="0"/>
                <a:endParaRPr lang="en-US" altLang="en-US" sz="1600" kern="0" dirty="0"/>
              </a:p>
            </p:txBody>
          </p:sp>
        </mc:Choice>
        <mc:Fallback xmlns="">
          <p:sp>
            <p:nvSpPr>
              <p:cNvPr id="28" name="Content Placeholder 9">
                <a:extLst>
                  <a:ext uri="{FF2B5EF4-FFF2-40B4-BE49-F238E27FC236}">
                    <a16:creationId xmlns:a16="http://schemas.microsoft.com/office/drawing/2014/main" id="{DD869A6A-1A10-48E9-8BAE-B81D5B202CA5}"/>
                  </a:ext>
                </a:extLst>
              </p:cNvPr>
              <p:cNvSpPr txBox="1">
                <a:spLocks noRot="1" noChangeAspect="1" noMove="1" noResize="1" noEditPoints="1" noAdjustHandles="1" noChangeArrowheads="1" noChangeShapeType="1" noTextEdit="1"/>
              </p:cNvSpPr>
              <p:nvPr/>
            </p:nvSpPr>
            <p:spPr bwMode="auto">
              <a:xfrm>
                <a:off x="0" y="4760404"/>
                <a:ext cx="9008503" cy="1286775"/>
              </a:xfrm>
              <a:prstGeom prst="rect">
                <a:avLst/>
              </a:prstGeom>
              <a:blipFill>
                <a:blip r:embed="rId6"/>
                <a:stretch>
                  <a:fillRect/>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
        <p:nvSpPr>
          <p:cNvPr id="24" name="TextBox 23">
            <a:extLst>
              <a:ext uri="{FF2B5EF4-FFF2-40B4-BE49-F238E27FC236}">
                <a16:creationId xmlns:a16="http://schemas.microsoft.com/office/drawing/2014/main" id="{72A954AD-A604-4671-8FE0-15C864568345}"/>
              </a:ext>
            </a:extLst>
          </p:cNvPr>
          <p:cNvSpPr txBox="1"/>
          <p:nvPr/>
        </p:nvSpPr>
        <p:spPr>
          <a:xfrm>
            <a:off x="1945873" y="4080701"/>
            <a:ext cx="799191" cy="584775"/>
          </a:xfrm>
          <a:prstGeom prst="rect">
            <a:avLst/>
          </a:prstGeom>
          <a:noFill/>
          <a:ln>
            <a:solidFill>
              <a:schemeClr val="tx1"/>
            </a:solidFill>
          </a:ln>
        </p:spPr>
        <p:txBody>
          <a:bodyPr wrap="square" rtlCol="0">
            <a:spAutoFit/>
          </a:bodyPr>
          <a:lstStyle/>
          <a:p>
            <a:r>
              <a:rPr lang="en-US" sz="1600" dirty="0"/>
              <a:t>Varied Term</a:t>
            </a:r>
          </a:p>
        </p:txBody>
      </p:sp>
      <p:cxnSp>
        <p:nvCxnSpPr>
          <p:cNvPr id="25" name="Straight Arrow Connector 24">
            <a:extLst>
              <a:ext uri="{FF2B5EF4-FFF2-40B4-BE49-F238E27FC236}">
                <a16:creationId xmlns:a16="http://schemas.microsoft.com/office/drawing/2014/main" id="{DD1AEC80-5735-4AA6-851B-EA5EFA1F226F}"/>
              </a:ext>
            </a:extLst>
          </p:cNvPr>
          <p:cNvCxnSpPr>
            <a:cxnSpLocks/>
          </p:cNvCxnSpPr>
          <p:nvPr/>
        </p:nvCxnSpPr>
        <p:spPr bwMode="auto">
          <a:xfrm flipV="1">
            <a:off x="2307481" y="3745064"/>
            <a:ext cx="435719" cy="340315"/>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sp>
        <p:nvSpPr>
          <p:cNvPr id="29" name="Rectangle 28">
            <a:extLst>
              <a:ext uri="{FF2B5EF4-FFF2-40B4-BE49-F238E27FC236}">
                <a16:creationId xmlns:a16="http://schemas.microsoft.com/office/drawing/2014/main" id="{DAC75F05-A8DF-41A6-AEF8-C75D4F253311}"/>
              </a:ext>
            </a:extLst>
          </p:cNvPr>
          <p:cNvSpPr/>
          <p:nvPr/>
        </p:nvSpPr>
        <p:spPr bwMode="auto">
          <a:xfrm>
            <a:off x="4962648" y="3372678"/>
            <a:ext cx="886968" cy="173604"/>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30" name="Straight Arrow Connector 29">
            <a:extLst>
              <a:ext uri="{FF2B5EF4-FFF2-40B4-BE49-F238E27FC236}">
                <a16:creationId xmlns:a16="http://schemas.microsoft.com/office/drawing/2014/main" id="{F804F633-8510-4B07-81A2-F21ADACB887B}"/>
              </a:ext>
            </a:extLst>
          </p:cNvPr>
          <p:cNvCxnSpPr>
            <a:cxnSpLocks/>
          </p:cNvCxnSpPr>
          <p:nvPr/>
        </p:nvCxnSpPr>
        <p:spPr bwMode="auto">
          <a:xfrm flipH="1" flipV="1">
            <a:off x="3331597" y="3466769"/>
            <a:ext cx="850790" cy="580445"/>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053F833F-2E7A-4349-86C3-FAFFC0D50084}"/>
              </a:ext>
            </a:extLst>
          </p:cNvPr>
          <p:cNvCxnSpPr>
            <a:cxnSpLocks/>
          </p:cNvCxnSpPr>
          <p:nvPr/>
        </p:nvCxnSpPr>
        <p:spPr bwMode="auto">
          <a:xfrm flipV="1">
            <a:off x="4150581" y="3474720"/>
            <a:ext cx="890546" cy="612250"/>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40" name="Straight Arrow Connector 39">
            <a:extLst>
              <a:ext uri="{FF2B5EF4-FFF2-40B4-BE49-F238E27FC236}">
                <a16:creationId xmlns:a16="http://schemas.microsoft.com/office/drawing/2014/main" id="{D0A883B3-735C-4ECA-8BF8-FDD21C1DB94E}"/>
              </a:ext>
            </a:extLst>
          </p:cNvPr>
          <p:cNvCxnSpPr>
            <a:cxnSpLocks/>
          </p:cNvCxnSpPr>
          <p:nvPr/>
        </p:nvCxnSpPr>
        <p:spPr bwMode="auto">
          <a:xfrm flipH="1" flipV="1">
            <a:off x="7015537" y="3481260"/>
            <a:ext cx="457200" cy="725"/>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39" name="Connector: Curved 38">
            <a:extLst>
              <a:ext uri="{FF2B5EF4-FFF2-40B4-BE49-F238E27FC236}">
                <a16:creationId xmlns:a16="http://schemas.microsoft.com/office/drawing/2014/main" id="{E4833C6B-A9DD-494C-9877-AC5B5667C862}"/>
              </a:ext>
            </a:extLst>
          </p:cNvPr>
          <p:cNvCxnSpPr>
            <a:cxnSpLocks/>
          </p:cNvCxnSpPr>
          <p:nvPr/>
        </p:nvCxnSpPr>
        <p:spPr bwMode="auto">
          <a:xfrm rot="10800000">
            <a:off x="6734758" y="3673505"/>
            <a:ext cx="739469" cy="294196"/>
          </a:xfrm>
          <a:prstGeom prst="curvedConnector3">
            <a:avLst/>
          </a:prstGeom>
          <a:solidFill>
            <a:schemeClr val="accent1"/>
          </a:solidFill>
          <a:ln w="19050" cap="flat" cmpd="sng" algn="ctr">
            <a:solidFill>
              <a:srgbClr val="FF0000"/>
            </a:solidFill>
            <a:prstDash val="solid"/>
            <a:round/>
            <a:headEnd type="none" w="med" len="med"/>
            <a:tailEnd type="triangle"/>
          </a:ln>
          <a:effectLst/>
        </p:spPr>
      </p:cxnSp>
      <p:sp>
        <p:nvSpPr>
          <p:cNvPr id="48" name="TextBox 47">
            <a:extLst>
              <a:ext uri="{FF2B5EF4-FFF2-40B4-BE49-F238E27FC236}">
                <a16:creationId xmlns:a16="http://schemas.microsoft.com/office/drawing/2014/main" id="{0E63E6D9-4903-4E6E-942A-1CB06CCDB353}"/>
              </a:ext>
            </a:extLst>
          </p:cNvPr>
          <p:cNvSpPr txBox="1"/>
          <p:nvPr/>
        </p:nvSpPr>
        <p:spPr>
          <a:xfrm>
            <a:off x="7044856" y="2719346"/>
            <a:ext cx="461175" cy="307777"/>
          </a:xfrm>
          <a:prstGeom prst="rect">
            <a:avLst/>
          </a:prstGeom>
          <a:noFill/>
        </p:spPr>
        <p:txBody>
          <a:bodyPr wrap="square" rtlCol="0">
            <a:spAutoFit/>
          </a:bodyPr>
          <a:lstStyle/>
          <a:p>
            <a:r>
              <a:rPr lang="en-US" sz="1400" dirty="0">
                <a:solidFill>
                  <a:srgbClr val="FF0000"/>
                </a:solidFill>
              </a:rPr>
              <a:t>(-)</a:t>
            </a:r>
          </a:p>
        </p:txBody>
      </p:sp>
      <p:sp>
        <p:nvSpPr>
          <p:cNvPr id="51" name="TextBox 50">
            <a:extLst>
              <a:ext uri="{FF2B5EF4-FFF2-40B4-BE49-F238E27FC236}">
                <a16:creationId xmlns:a16="http://schemas.microsoft.com/office/drawing/2014/main" id="{3FC9F909-C0E8-4AC9-A378-D32EB09F0A69}"/>
              </a:ext>
            </a:extLst>
          </p:cNvPr>
          <p:cNvSpPr txBox="1"/>
          <p:nvPr/>
        </p:nvSpPr>
        <p:spPr>
          <a:xfrm>
            <a:off x="7062083" y="2967161"/>
            <a:ext cx="461175" cy="307777"/>
          </a:xfrm>
          <a:prstGeom prst="rect">
            <a:avLst/>
          </a:prstGeom>
          <a:noFill/>
        </p:spPr>
        <p:txBody>
          <a:bodyPr wrap="square" rtlCol="0">
            <a:spAutoFit/>
          </a:bodyPr>
          <a:lstStyle/>
          <a:p>
            <a:r>
              <a:rPr lang="en-US" sz="1400" dirty="0">
                <a:solidFill>
                  <a:srgbClr val="FF0000"/>
                </a:solidFill>
              </a:rPr>
              <a:t>(-)</a:t>
            </a:r>
          </a:p>
        </p:txBody>
      </p:sp>
      <p:sp>
        <p:nvSpPr>
          <p:cNvPr id="52" name="TextBox 51">
            <a:extLst>
              <a:ext uri="{FF2B5EF4-FFF2-40B4-BE49-F238E27FC236}">
                <a16:creationId xmlns:a16="http://schemas.microsoft.com/office/drawing/2014/main" id="{D89ABD97-5B67-43F0-A65D-9390196C3211}"/>
              </a:ext>
            </a:extLst>
          </p:cNvPr>
          <p:cNvSpPr txBox="1"/>
          <p:nvPr/>
        </p:nvSpPr>
        <p:spPr>
          <a:xfrm>
            <a:off x="7070035" y="3213652"/>
            <a:ext cx="461175" cy="307777"/>
          </a:xfrm>
          <a:prstGeom prst="rect">
            <a:avLst/>
          </a:prstGeom>
          <a:noFill/>
        </p:spPr>
        <p:txBody>
          <a:bodyPr wrap="square" rtlCol="0">
            <a:spAutoFit/>
          </a:bodyPr>
          <a:lstStyle/>
          <a:p>
            <a:r>
              <a:rPr lang="en-US" sz="1400" dirty="0">
                <a:solidFill>
                  <a:srgbClr val="FF0000"/>
                </a:solidFill>
              </a:rPr>
              <a:t>(-)</a:t>
            </a:r>
          </a:p>
        </p:txBody>
      </p:sp>
      <p:sp>
        <p:nvSpPr>
          <p:cNvPr id="54" name="TextBox 53">
            <a:extLst>
              <a:ext uri="{FF2B5EF4-FFF2-40B4-BE49-F238E27FC236}">
                <a16:creationId xmlns:a16="http://schemas.microsoft.com/office/drawing/2014/main" id="{D351C712-E878-4D78-8325-5A452F8ADCB0}"/>
              </a:ext>
            </a:extLst>
          </p:cNvPr>
          <p:cNvSpPr txBox="1"/>
          <p:nvPr/>
        </p:nvSpPr>
        <p:spPr>
          <a:xfrm>
            <a:off x="7077986" y="3627120"/>
            <a:ext cx="461175" cy="307777"/>
          </a:xfrm>
          <a:prstGeom prst="rect">
            <a:avLst/>
          </a:prstGeom>
          <a:noFill/>
        </p:spPr>
        <p:txBody>
          <a:bodyPr wrap="square" rtlCol="0">
            <a:spAutoFit/>
          </a:bodyPr>
          <a:lstStyle/>
          <a:p>
            <a:r>
              <a:rPr lang="en-US" sz="1400" dirty="0">
                <a:solidFill>
                  <a:srgbClr val="FF0000"/>
                </a:solidFill>
              </a:rPr>
              <a:t>(=)</a:t>
            </a:r>
          </a:p>
        </p:txBody>
      </p:sp>
      <p:cxnSp>
        <p:nvCxnSpPr>
          <p:cNvPr id="55" name="Connector: Curved 54">
            <a:extLst>
              <a:ext uri="{FF2B5EF4-FFF2-40B4-BE49-F238E27FC236}">
                <a16:creationId xmlns:a16="http://schemas.microsoft.com/office/drawing/2014/main" id="{13EE1397-2004-4527-A272-F9F9A18812A3}"/>
              </a:ext>
            </a:extLst>
          </p:cNvPr>
          <p:cNvCxnSpPr>
            <a:cxnSpLocks/>
          </p:cNvCxnSpPr>
          <p:nvPr/>
        </p:nvCxnSpPr>
        <p:spPr bwMode="auto">
          <a:xfrm>
            <a:off x="6750657" y="2369489"/>
            <a:ext cx="398895" cy="367087"/>
          </a:xfrm>
          <a:prstGeom prst="curvedConnector3">
            <a:avLst/>
          </a:prstGeom>
          <a:solidFill>
            <a:schemeClr val="accent1"/>
          </a:solidFill>
          <a:ln w="190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755062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8108397" cy="1143000"/>
          </a:xfrm>
        </p:spPr>
        <p:txBody>
          <a:bodyPr/>
          <a:lstStyle/>
          <a:p>
            <a:r>
              <a:rPr lang="en-US" altLang="en-US" dirty="0"/>
              <a:t>Preliminary Testing Calculations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24</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6D716A1-CA26-483B-BD97-FCB9A9C72228}"/>
                  </a:ext>
                </a:extLst>
              </p:cNvPr>
              <p:cNvSpPr>
                <a:spLocks noGrp="1"/>
              </p:cNvSpPr>
              <p:nvPr>
                <p:ph idx="1"/>
              </p:nvPr>
            </p:nvSpPr>
            <p:spPr>
              <a:xfrm>
                <a:off x="194036" y="1674214"/>
                <a:ext cx="5643661" cy="3424089"/>
              </a:xfrm>
            </p:spPr>
            <p:txBody>
              <a:bodyPr/>
              <a:lstStyle/>
              <a:p>
                <a:r>
                  <a:rPr lang="en-US" sz="1600" b="1" dirty="0"/>
                  <a:t>Maxwell Approximation: </a:t>
                </a:r>
              </a:p>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𝑒𝑓𝑓</m:t>
                          </m:r>
                        </m:sub>
                      </m:sSub>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𝑓𝑜𝑎𝑚</m:t>
                              </m:r>
                            </m:sub>
                          </m:sSub>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2</m:t>
                              </m:r>
                              <m:d>
                                <m:dPr>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𝑔𝑙𝑢𝑒</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𝑓𝑜𝑎𝑚</m:t>
                                          </m:r>
                                        </m:sub>
                                      </m:sSub>
                                    </m:den>
                                  </m:f>
                                  <m:r>
                                    <a:rPr lang="en-US" sz="1600" b="0" i="1" smtClean="0">
                                      <a:latin typeface="Cambria Math" panose="02040503050406030204" pitchFamily="18" charset="0"/>
                                    </a:rPr>
                                    <m:t>−1</m:t>
                                  </m:r>
                                </m:e>
                              </m:d>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𝑉</m:t>
                                  </m:r>
                                </m:e>
                                <m:sub>
                                  <m:r>
                                    <a:rPr lang="en-US" sz="1600" b="0" i="1" smtClean="0">
                                      <a:latin typeface="Cambria Math" panose="02040503050406030204" pitchFamily="18" charset="0"/>
                                    </a:rPr>
                                    <m:t>𝑔𝑙𝑢𝑒</m:t>
                                  </m:r>
                                </m:sub>
                              </m:sSub>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𝑔𝑙𝑢𝑒</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𝑓𝑜𝑎𝑚</m:t>
                                      </m:r>
                                    </m:sub>
                                  </m:sSub>
                                </m:den>
                              </m:f>
                              <m:r>
                                <a:rPr lang="en-US" sz="1600" b="0" i="1" smtClean="0">
                                  <a:latin typeface="Cambria Math" panose="02040503050406030204" pitchFamily="18" charset="0"/>
                                </a:rPr>
                                <m:t>+2</m:t>
                              </m:r>
                            </m:e>
                          </m:d>
                        </m:num>
                        <m:den>
                          <m:r>
                            <a:rPr lang="en-US" sz="1600" b="0" i="1" smtClean="0">
                              <a:latin typeface="Cambria Math" panose="02040503050406030204" pitchFamily="18" charset="0"/>
                            </a:rPr>
                            <m:t>[</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1−</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𝑔𝑙𝑢𝑒</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𝑓𝑜𝑎𝑚</m:t>
                                      </m:r>
                                    </m:sub>
                                  </m:sSub>
                                </m:den>
                              </m:f>
                            </m:e>
                          </m:d>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𝑉</m:t>
                              </m:r>
                            </m:e>
                            <m:sub>
                              <m:r>
                                <a:rPr lang="en-US" sz="1600" b="0" i="1" smtClean="0">
                                  <a:latin typeface="Cambria Math" panose="02040503050406030204" pitchFamily="18" charset="0"/>
                                </a:rPr>
                                <m:t>𝑔𝑙𝑢𝑒</m:t>
                              </m:r>
                            </m:sub>
                          </m:sSub>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𝑔𝑙𝑢𝑒</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𝑘</m:t>
                                  </m:r>
                                </m:e>
                                <m:sub>
                                  <m:r>
                                    <a:rPr lang="en-US" sz="1600" b="0" i="1" smtClean="0">
                                      <a:latin typeface="Cambria Math" panose="02040503050406030204" pitchFamily="18" charset="0"/>
                                    </a:rPr>
                                    <m:t>𝑓𝑜𝑎𝑚</m:t>
                                  </m:r>
                                </m:sub>
                              </m:sSub>
                            </m:den>
                          </m:f>
                          <m:r>
                            <a:rPr lang="en-US" sz="1600" b="0" i="1" smtClean="0">
                              <a:latin typeface="Cambria Math" panose="02040503050406030204" pitchFamily="18" charset="0"/>
                            </a:rPr>
                            <m:t>+2]</m:t>
                          </m:r>
                        </m:den>
                      </m:f>
                      <m:r>
                        <a:rPr lang="en-US" sz="1600" b="0" i="1" smtClean="0">
                          <a:latin typeface="Cambria Math" panose="02040503050406030204" pitchFamily="18" charset="0"/>
                          <a:ea typeface="Cambria Math" panose="02040503050406030204" pitchFamily="18" charset="0"/>
                        </a:rPr>
                        <m:t> </m:t>
                      </m:r>
                    </m:oMath>
                  </m:oMathPara>
                </a14:m>
                <a:endParaRPr lang="en-US" sz="16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𝑉</m:t>
                          </m:r>
                        </m:e>
                        <m:sub>
                          <m:r>
                            <a:rPr lang="en-US" sz="1400" b="0" i="1" smtClean="0">
                              <a:latin typeface="Cambria Math" panose="02040503050406030204" pitchFamily="18" charset="0"/>
                              <a:ea typeface="Cambria Math" panose="02040503050406030204" pitchFamily="18" charset="0"/>
                            </a:rPr>
                            <m:t>𝑔𝑙𝑢𝑒</m:t>
                          </m:r>
                        </m:sub>
                      </m:sSub>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𝑖𝑠</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𝑎𝑝𝑝𝑟𝑜𝑥𝑖𝑚𝑎𝑡𝑒𝑑𝑙𝑦</m:t>
                      </m:r>
                      <m:r>
                        <a:rPr lang="en-US" sz="1400" b="0" i="1" smtClean="0">
                          <a:latin typeface="Cambria Math" panose="02040503050406030204" pitchFamily="18" charset="0"/>
                          <a:ea typeface="Cambria Math" panose="02040503050406030204" pitchFamily="18" charset="0"/>
                        </a:rPr>
                        <m:t> 0.55 </m:t>
                      </m:r>
                      <m:r>
                        <a:rPr lang="en-US" sz="1400" b="0" i="1" smtClean="0">
                          <a:latin typeface="Cambria Math" panose="02040503050406030204" pitchFamily="18" charset="0"/>
                          <a:ea typeface="Cambria Math" panose="02040503050406030204" pitchFamily="18" charset="0"/>
                        </a:rPr>
                        <m:t>𝑓𝑜𝑟</m:t>
                      </m:r>
                      <m:r>
                        <a:rPr lang="en-US" sz="1400" b="0" i="1" smtClean="0">
                          <a:latin typeface="Cambria Math" panose="02040503050406030204" pitchFamily="18" charset="0"/>
                          <a:ea typeface="Cambria Math" panose="02040503050406030204" pitchFamily="18" charset="0"/>
                        </a:rPr>
                        <m:t> 130 </m:t>
                      </m:r>
                      <m:r>
                        <a:rPr lang="en-US" sz="1400" b="0" i="1" smtClean="0">
                          <a:solidFill>
                            <a:srgbClr val="FF0000"/>
                          </a:solidFill>
                          <a:latin typeface="Cambria Math" panose="02040503050406030204" pitchFamily="18" charset="0"/>
                          <a:ea typeface="Cambria Math" panose="02040503050406030204" pitchFamily="18" charset="0"/>
                        </a:rPr>
                        <m:t>𝑃𝑃𝐼</m:t>
                      </m:r>
                      <m:r>
                        <a:rPr lang="en-US" sz="1400" b="0" i="1" smtClean="0">
                          <a:solidFill>
                            <a:srgbClr val="FF0000"/>
                          </a:solidFill>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𝑐𝑎𝑟𝑏𝑜𝑛</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𝑓𝑜𝑎𝑚</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𝑤𝑖𝑡h</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𝑔𝑟𝑎𝑝h𝑒𝑛𝑒</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𝑐𝑜𝑎𝑡𝑖𝑛𝑔</m:t>
                      </m:r>
                    </m:oMath>
                  </m:oMathPara>
                </a14:m>
                <a:endParaRPr lang="en-US" sz="1400" b="0" dirty="0">
                  <a:ea typeface="Cambria Math" panose="02040503050406030204" pitchFamily="18" charset="0"/>
                </a:endParaRPr>
              </a:p>
              <a:p>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𝑘</m:t>
                        </m:r>
                      </m:e>
                      <m:sub>
                        <m:r>
                          <a:rPr lang="en-US" sz="1400" i="1">
                            <a:latin typeface="Cambria Math" panose="02040503050406030204" pitchFamily="18" charset="0"/>
                          </a:rPr>
                          <m:t>𝑓𝑜𝑎𝑚</m:t>
                        </m:r>
                      </m:sub>
                    </m:sSub>
                  </m:oMath>
                </a14:m>
                <a:r>
                  <a:rPr lang="en-US" altLang="zh-TW" sz="1400" dirty="0"/>
                  <a:t>=</a:t>
                </a:r>
                <a:r>
                  <a:rPr lang="zh-TW" altLang="en-US" sz="1400" dirty="0"/>
                  <a:t> </a:t>
                </a:r>
                <a:r>
                  <a:rPr lang="en-US" altLang="zh-TW" sz="1400" dirty="0"/>
                  <a:t>28.7 W/</a:t>
                </a:r>
                <a:r>
                  <a:rPr lang="en-US" altLang="zh-TW" sz="1400" dirty="0" err="1"/>
                  <a:t>mK</a:t>
                </a:r>
                <a:r>
                  <a:rPr lang="en-US" altLang="zh-TW" sz="1400" dirty="0"/>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𝑘</m:t>
                        </m:r>
                      </m:e>
                      <m:sub>
                        <m:r>
                          <a:rPr lang="en-US" sz="1400" b="0" i="1" smtClean="0">
                            <a:latin typeface="Cambria Math" panose="02040503050406030204" pitchFamily="18" charset="0"/>
                          </a:rPr>
                          <m:t>𝑔𝑙𝑢𝑒</m:t>
                        </m:r>
                      </m:sub>
                    </m:sSub>
                    <m:r>
                      <a:rPr lang="en-US" sz="1400" b="0" i="1" smtClean="0">
                        <a:latin typeface="Cambria Math" panose="02040503050406030204" pitchFamily="18" charset="0"/>
                      </a:rPr>
                      <m:t>=3.5 </m:t>
                    </m:r>
                    <m:r>
                      <a:rPr lang="en-US" sz="1400" b="0" i="1" smtClean="0">
                        <a:latin typeface="Cambria Math" panose="02040503050406030204" pitchFamily="18" charset="0"/>
                      </a:rPr>
                      <m:t>𝑊</m:t>
                    </m:r>
                    <m:r>
                      <a:rPr lang="en-US" sz="1400" b="0" i="1" smtClean="0">
                        <a:latin typeface="Cambria Math" panose="02040503050406030204" pitchFamily="18" charset="0"/>
                      </a:rPr>
                      <m:t>/</m:t>
                    </m:r>
                    <m:r>
                      <a:rPr lang="en-US" sz="1400" b="0" i="1" smtClean="0">
                        <a:latin typeface="Cambria Math" panose="02040503050406030204" pitchFamily="18" charset="0"/>
                      </a:rPr>
                      <m:t>𝑚𝐾</m:t>
                    </m:r>
                    <m:r>
                      <a:rPr lang="en-US" sz="1400" b="0" i="1" smtClean="0">
                        <a:latin typeface="Cambria Math" panose="02040503050406030204" pitchFamily="18" charset="0"/>
                      </a:rPr>
                      <m:t> </m:t>
                    </m:r>
                  </m:oMath>
                </a14:m>
                <a:endParaRPr lang="en-US" sz="1400" dirty="0"/>
              </a:p>
              <a:p>
                <a:endParaRPr lang="en-US" sz="1600" dirty="0"/>
              </a:p>
            </p:txBody>
          </p:sp>
        </mc:Choice>
        <mc:Fallback xmlns="">
          <p:sp>
            <p:nvSpPr>
              <p:cNvPr id="3" name="Content Placeholder 2">
                <a:extLst>
                  <a:ext uri="{FF2B5EF4-FFF2-40B4-BE49-F238E27FC236}">
                    <a16:creationId xmlns:a16="http://schemas.microsoft.com/office/drawing/2014/main" id="{D6D716A1-CA26-483B-BD97-FCB9A9C72228}"/>
                  </a:ext>
                </a:extLst>
              </p:cNvPr>
              <p:cNvSpPr>
                <a:spLocks noGrp="1" noRot="1" noChangeAspect="1" noMove="1" noResize="1" noEditPoints="1" noAdjustHandles="1" noChangeArrowheads="1" noChangeShapeType="1" noTextEdit="1"/>
              </p:cNvSpPr>
              <p:nvPr>
                <p:ph idx="1"/>
              </p:nvPr>
            </p:nvSpPr>
            <p:spPr>
              <a:xfrm>
                <a:off x="194036" y="1674214"/>
                <a:ext cx="5643661" cy="3424089"/>
              </a:xfrm>
              <a:blipFill>
                <a:blip r:embed="rId5"/>
                <a:stretch>
                  <a:fillRect l="-648" t="-535" r="-18790"/>
                </a:stretch>
              </a:blipFill>
            </p:spPr>
            <p:txBody>
              <a:bodyPr/>
              <a:lstStyle/>
              <a:p>
                <a:r>
                  <a:rPr lang="en-US">
                    <a:noFill/>
                  </a:rPr>
                  <a:t> </a:t>
                </a:r>
              </a:p>
            </p:txBody>
          </p:sp>
        </mc:Fallback>
      </mc:AlternateContent>
      <p:graphicFrame>
        <p:nvGraphicFramePr>
          <p:cNvPr id="6" name="Table 5">
            <a:extLst>
              <a:ext uri="{FF2B5EF4-FFF2-40B4-BE49-F238E27FC236}">
                <a16:creationId xmlns:a16="http://schemas.microsoft.com/office/drawing/2014/main" id="{5ED2B503-61AA-44A0-935B-3DD07B6E915F}"/>
              </a:ext>
            </a:extLst>
          </p:cNvPr>
          <p:cNvGraphicFramePr>
            <a:graphicFrameLocks noGrp="1"/>
          </p:cNvGraphicFramePr>
          <p:nvPr>
            <p:extLst>
              <p:ext uri="{D42A27DB-BD31-4B8C-83A1-F6EECF244321}">
                <p14:modId xmlns:p14="http://schemas.microsoft.com/office/powerpoint/2010/main" val="3942177739"/>
              </p:ext>
            </p:extLst>
          </p:nvPr>
        </p:nvGraphicFramePr>
        <p:xfrm>
          <a:off x="319549" y="3844984"/>
          <a:ext cx="8571352" cy="1772920"/>
        </p:xfrm>
        <a:graphic>
          <a:graphicData uri="http://schemas.openxmlformats.org/drawingml/2006/table">
            <a:tbl>
              <a:tblPr firstRow="1" bandRow="1">
                <a:tableStyleId>{ED083AE6-46FA-4A59-8FB0-9F97EB10719F}</a:tableStyleId>
              </a:tblPr>
              <a:tblGrid>
                <a:gridCol w="1197966">
                  <a:extLst>
                    <a:ext uri="{9D8B030D-6E8A-4147-A177-3AD203B41FA5}">
                      <a16:colId xmlns:a16="http://schemas.microsoft.com/office/drawing/2014/main" val="4083142499"/>
                    </a:ext>
                  </a:extLst>
                </a:gridCol>
                <a:gridCol w="2318422">
                  <a:extLst>
                    <a:ext uri="{9D8B030D-6E8A-4147-A177-3AD203B41FA5}">
                      <a16:colId xmlns:a16="http://schemas.microsoft.com/office/drawing/2014/main" val="148695757"/>
                    </a:ext>
                  </a:extLst>
                </a:gridCol>
                <a:gridCol w="2527482">
                  <a:extLst>
                    <a:ext uri="{9D8B030D-6E8A-4147-A177-3AD203B41FA5}">
                      <a16:colId xmlns:a16="http://schemas.microsoft.com/office/drawing/2014/main" val="4204803167"/>
                    </a:ext>
                  </a:extLst>
                </a:gridCol>
                <a:gridCol w="2527482">
                  <a:extLst>
                    <a:ext uri="{9D8B030D-6E8A-4147-A177-3AD203B41FA5}">
                      <a16:colId xmlns:a16="http://schemas.microsoft.com/office/drawing/2014/main" val="1180888922"/>
                    </a:ext>
                  </a:extLst>
                </a:gridCol>
              </a:tblGrid>
              <a:tr h="370840">
                <a:tc>
                  <a:txBody>
                    <a:bodyPr/>
                    <a:lstStyle/>
                    <a:p>
                      <a:pPr algn="ctr"/>
                      <a:endParaRPr lang="en-US" sz="1600" dirty="0"/>
                    </a:p>
                  </a:txBody>
                  <a:tcPr anchor="ctr"/>
                </a:tc>
                <a:tc>
                  <a:txBody>
                    <a:bodyPr/>
                    <a:lstStyle/>
                    <a:p>
                      <a:pPr algn="ctr"/>
                      <a:r>
                        <a:rPr lang="en-US" sz="1600" dirty="0"/>
                        <a:t>Experimental Results, K [W/</a:t>
                      </a:r>
                      <a:r>
                        <a:rPr lang="en-US" sz="1600" dirty="0" err="1"/>
                        <a:t>m</a:t>
                      </a:r>
                      <a:r>
                        <a:rPr lang="en-US" sz="1600" baseline="30000" dirty="0" err="1"/>
                        <a:t>o</a:t>
                      </a:r>
                      <a:r>
                        <a:rPr lang="en-US" sz="1600" dirty="0" err="1"/>
                        <a:t>C</a:t>
                      </a:r>
                      <a:r>
                        <a:rPr lang="en-US" sz="1600" dirty="0"/>
                        <a:t>]</a:t>
                      </a:r>
                    </a:p>
                  </a:txBody>
                  <a:tcPr anchor="ctr"/>
                </a:tc>
                <a:tc>
                  <a:txBody>
                    <a:bodyPr/>
                    <a:lstStyle/>
                    <a:p>
                      <a:pPr algn="ctr"/>
                      <a:r>
                        <a:rPr lang="en-US" sz="1600" dirty="0"/>
                        <a:t>Analysis Results (saturation thickness),</a:t>
                      </a:r>
                    </a:p>
                    <a:p>
                      <a:pPr algn="ctr"/>
                      <a:r>
                        <a:rPr lang="en-US" sz="1600" dirty="0"/>
                        <a:t>K [W/</a:t>
                      </a:r>
                      <a:r>
                        <a:rPr lang="en-US" sz="1600" dirty="0" err="1"/>
                        <a:t>m</a:t>
                      </a:r>
                      <a:r>
                        <a:rPr lang="en-US" sz="1600" baseline="30000" dirty="0" err="1"/>
                        <a:t>o</a:t>
                      </a:r>
                      <a:r>
                        <a:rPr lang="en-US" sz="1600" dirty="0" err="1"/>
                        <a:t>C</a:t>
                      </a:r>
                      <a:r>
                        <a:rPr lang="en-US" sz="1600" dirty="0"/>
                        <a:t>]</a:t>
                      </a:r>
                    </a:p>
                  </a:txBody>
                  <a:tcPr anchor="ctr"/>
                </a:tc>
                <a:tc>
                  <a:txBody>
                    <a:bodyPr/>
                    <a:lstStyle/>
                    <a:p>
                      <a:pPr algn="ctr"/>
                      <a:r>
                        <a:rPr lang="en-US" sz="1600" dirty="0"/>
                        <a:t>Maxwell Approximation, K [W/</a:t>
                      </a:r>
                      <a:r>
                        <a:rPr lang="en-US" sz="1600" dirty="0" err="1"/>
                        <a:t>m</a:t>
                      </a:r>
                      <a:r>
                        <a:rPr lang="en-US" sz="1600" baseline="30000" dirty="0" err="1"/>
                        <a:t>o</a:t>
                      </a:r>
                      <a:r>
                        <a:rPr lang="en-US" sz="1600" dirty="0" err="1"/>
                        <a:t>C</a:t>
                      </a:r>
                      <a:r>
                        <a:rPr lang="en-US" sz="1600" dirty="0"/>
                        <a:t>]</a:t>
                      </a:r>
                    </a:p>
                  </a:txBody>
                  <a:tcPr anchor="ctr"/>
                </a:tc>
                <a:extLst>
                  <a:ext uri="{0D108BD9-81ED-4DB2-BD59-A6C34878D82A}">
                    <a16:rowId xmlns:a16="http://schemas.microsoft.com/office/drawing/2014/main" val="1011413093"/>
                  </a:ext>
                </a:extLst>
              </a:tr>
              <a:tr h="370840">
                <a:tc>
                  <a:txBody>
                    <a:bodyPr/>
                    <a:lstStyle/>
                    <a:p>
                      <a:pPr algn="ctr"/>
                      <a:r>
                        <a:rPr lang="en-US" sz="1600" dirty="0"/>
                        <a:t>Graphite 0.6mm</a:t>
                      </a:r>
                    </a:p>
                  </a:txBody>
                  <a:tcPr anchor="ctr"/>
                </a:tc>
                <a:tc>
                  <a:txBody>
                    <a:bodyPr/>
                    <a:lstStyle/>
                    <a:p>
                      <a:pPr algn="ctr"/>
                      <a:r>
                        <a:rPr lang="en-US" sz="1600" dirty="0"/>
                        <a:t>11.79</a:t>
                      </a:r>
                    </a:p>
                  </a:txBody>
                  <a:tcPr anchor="ctr"/>
                </a:tc>
                <a:tc>
                  <a:txBody>
                    <a:bodyPr/>
                    <a:lstStyle/>
                    <a:p>
                      <a:pPr algn="ctr"/>
                      <a:r>
                        <a:rPr lang="en-US" sz="1600" dirty="0"/>
                        <a:t>16.12</a:t>
                      </a:r>
                    </a:p>
                  </a:txBody>
                  <a:tcPr anchor="ctr"/>
                </a:tc>
                <a:tc>
                  <a:txBody>
                    <a:bodyPr/>
                    <a:lstStyle/>
                    <a:p>
                      <a:pPr algn="ctr"/>
                      <a:r>
                        <a:rPr lang="en-US" sz="1600" dirty="0"/>
                        <a:t>12.79</a:t>
                      </a:r>
                    </a:p>
                  </a:txBody>
                  <a:tcPr anchor="ctr"/>
                </a:tc>
                <a:extLst>
                  <a:ext uri="{0D108BD9-81ED-4DB2-BD59-A6C34878D82A}">
                    <a16:rowId xmlns:a16="http://schemas.microsoft.com/office/drawing/2014/main" val="1744132699"/>
                  </a:ext>
                </a:extLst>
              </a:tr>
              <a:tr h="370840">
                <a:tc>
                  <a:txBody>
                    <a:bodyPr/>
                    <a:lstStyle/>
                    <a:p>
                      <a:pPr algn="ctr"/>
                      <a:r>
                        <a:rPr lang="en-US" sz="1600" dirty="0"/>
                        <a:t>BN 0.6mm</a:t>
                      </a:r>
                    </a:p>
                  </a:txBody>
                  <a:tcPr anchor="ctr"/>
                </a:tc>
                <a:tc>
                  <a:txBody>
                    <a:bodyPr/>
                    <a:lstStyle/>
                    <a:p>
                      <a:pPr algn="ctr"/>
                      <a:r>
                        <a:rPr lang="en-US" sz="1600" dirty="0"/>
                        <a:t>7.44</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t>12.46</a:t>
                      </a:r>
                    </a:p>
                  </a:txBody>
                  <a:tcPr anchor="ctr"/>
                </a:tc>
                <a:tc>
                  <a:txBody>
                    <a:bodyPr/>
                    <a:lstStyle/>
                    <a:p>
                      <a:pPr algn="ctr"/>
                      <a:r>
                        <a:rPr lang="en-US" sz="1600" dirty="0"/>
                        <a:t>11.01</a:t>
                      </a:r>
                    </a:p>
                  </a:txBody>
                  <a:tcPr anchor="ctr"/>
                </a:tc>
                <a:extLst>
                  <a:ext uri="{0D108BD9-81ED-4DB2-BD59-A6C34878D82A}">
                    <a16:rowId xmlns:a16="http://schemas.microsoft.com/office/drawing/2014/main" val="3331377654"/>
                  </a:ext>
                </a:extLst>
              </a:tr>
            </a:tbl>
          </a:graphicData>
        </a:graphic>
      </p:graphicFrame>
      <p:grpSp>
        <p:nvGrpSpPr>
          <p:cNvPr id="95" name="Group 94">
            <a:extLst>
              <a:ext uri="{FF2B5EF4-FFF2-40B4-BE49-F238E27FC236}">
                <a16:creationId xmlns:a16="http://schemas.microsoft.com/office/drawing/2014/main" id="{DD0F2F08-B4F2-4A58-913E-00C43D17D78D}"/>
              </a:ext>
            </a:extLst>
          </p:cNvPr>
          <p:cNvGrpSpPr/>
          <p:nvPr/>
        </p:nvGrpSpPr>
        <p:grpSpPr>
          <a:xfrm>
            <a:off x="5902264" y="1040076"/>
            <a:ext cx="2783746" cy="1915560"/>
            <a:chOff x="6192745" y="1003131"/>
            <a:chExt cx="2456322" cy="1690252"/>
          </a:xfrm>
        </p:grpSpPr>
        <p:sp>
          <p:nvSpPr>
            <p:cNvPr id="22" name="Rectangle 21">
              <a:extLst>
                <a:ext uri="{FF2B5EF4-FFF2-40B4-BE49-F238E27FC236}">
                  <a16:creationId xmlns:a16="http://schemas.microsoft.com/office/drawing/2014/main" id="{340EE414-0F9B-4AF4-931A-A543660CD216}"/>
                </a:ext>
              </a:extLst>
            </p:cNvPr>
            <p:cNvSpPr/>
            <p:nvPr/>
          </p:nvSpPr>
          <p:spPr bwMode="auto">
            <a:xfrm>
              <a:off x="7049504" y="1331336"/>
              <a:ext cx="1446392" cy="616497"/>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 name="Oval 1">
              <a:extLst>
                <a:ext uri="{FF2B5EF4-FFF2-40B4-BE49-F238E27FC236}">
                  <a16:creationId xmlns:a16="http://schemas.microsoft.com/office/drawing/2014/main" id="{44BFA3C5-4834-40BB-9015-CB31E4DF59CB}"/>
                </a:ext>
              </a:extLst>
            </p:cNvPr>
            <p:cNvSpPr/>
            <p:nvPr/>
          </p:nvSpPr>
          <p:spPr bwMode="auto">
            <a:xfrm>
              <a:off x="7352145" y="1419610"/>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4" name="Oval 13">
              <a:extLst>
                <a:ext uri="{FF2B5EF4-FFF2-40B4-BE49-F238E27FC236}">
                  <a16:creationId xmlns:a16="http://schemas.microsoft.com/office/drawing/2014/main" id="{E6251FDC-37DD-40AA-AC29-1014A8D235F7}"/>
                </a:ext>
              </a:extLst>
            </p:cNvPr>
            <p:cNvSpPr/>
            <p:nvPr/>
          </p:nvSpPr>
          <p:spPr bwMode="auto">
            <a:xfrm>
              <a:off x="7426036" y="126636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5" name="Oval 14">
              <a:extLst>
                <a:ext uri="{FF2B5EF4-FFF2-40B4-BE49-F238E27FC236}">
                  <a16:creationId xmlns:a16="http://schemas.microsoft.com/office/drawing/2014/main" id="{F549BDE1-9E3E-468E-A637-A1503A46FBF0}"/>
                </a:ext>
              </a:extLst>
            </p:cNvPr>
            <p:cNvSpPr/>
            <p:nvPr/>
          </p:nvSpPr>
          <p:spPr bwMode="auto">
            <a:xfrm>
              <a:off x="7538097" y="141040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6" name="Oval 15">
              <a:extLst>
                <a:ext uri="{FF2B5EF4-FFF2-40B4-BE49-F238E27FC236}">
                  <a16:creationId xmlns:a16="http://schemas.microsoft.com/office/drawing/2014/main" id="{CC586F19-D205-4591-B3E1-31263F202E33}"/>
                </a:ext>
              </a:extLst>
            </p:cNvPr>
            <p:cNvSpPr/>
            <p:nvPr/>
          </p:nvSpPr>
          <p:spPr bwMode="auto">
            <a:xfrm>
              <a:off x="7482678" y="155960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7" name="Oval 16">
              <a:extLst>
                <a:ext uri="{FF2B5EF4-FFF2-40B4-BE49-F238E27FC236}">
                  <a16:creationId xmlns:a16="http://schemas.microsoft.com/office/drawing/2014/main" id="{3694EE89-D557-4F12-9278-D5DF56011376}"/>
                </a:ext>
              </a:extLst>
            </p:cNvPr>
            <p:cNvSpPr/>
            <p:nvPr/>
          </p:nvSpPr>
          <p:spPr bwMode="auto">
            <a:xfrm>
              <a:off x="7313975" y="1552077"/>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8" name="Oval 17">
              <a:extLst>
                <a:ext uri="{FF2B5EF4-FFF2-40B4-BE49-F238E27FC236}">
                  <a16:creationId xmlns:a16="http://schemas.microsoft.com/office/drawing/2014/main" id="{2546195B-14D8-49CA-9E09-D246C8992D53}"/>
                </a:ext>
              </a:extLst>
            </p:cNvPr>
            <p:cNvSpPr/>
            <p:nvPr/>
          </p:nvSpPr>
          <p:spPr bwMode="auto">
            <a:xfrm>
              <a:off x="7411236" y="1692068"/>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9" name="Oval 18">
              <a:extLst>
                <a:ext uri="{FF2B5EF4-FFF2-40B4-BE49-F238E27FC236}">
                  <a16:creationId xmlns:a16="http://schemas.microsoft.com/office/drawing/2014/main" id="{BDFE6709-DD37-497E-9131-83A4A56E5119}"/>
                </a:ext>
              </a:extLst>
            </p:cNvPr>
            <p:cNvSpPr/>
            <p:nvPr/>
          </p:nvSpPr>
          <p:spPr bwMode="auto">
            <a:xfrm>
              <a:off x="7658115" y="1542868"/>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0" name="Oval 19">
              <a:extLst>
                <a:ext uri="{FF2B5EF4-FFF2-40B4-BE49-F238E27FC236}">
                  <a16:creationId xmlns:a16="http://schemas.microsoft.com/office/drawing/2014/main" id="{5F6F4114-53E1-4C4C-9C67-2B0851F82329}"/>
                </a:ext>
              </a:extLst>
            </p:cNvPr>
            <p:cNvSpPr/>
            <p:nvPr/>
          </p:nvSpPr>
          <p:spPr bwMode="auto">
            <a:xfrm>
              <a:off x="7602696" y="1709623"/>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1" name="Oval 20">
              <a:extLst>
                <a:ext uri="{FF2B5EF4-FFF2-40B4-BE49-F238E27FC236}">
                  <a16:creationId xmlns:a16="http://schemas.microsoft.com/office/drawing/2014/main" id="{7DDB7B83-67FC-4C31-B7EA-8E636741F39B}"/>
                </a:ext>
              </a:extLst>
            </p:cNvPr>
            <p:cNvSpPr/>
            <p:nvPr/>
          </p:nvSpPr>
          <p:spPr bwMode="auto">
            <a:xfrm>
              <a:off x="7669243" y="134005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7" name="Rectangle 6">
              <a:extLst>
                <a:ext uri="{FF2B5EF4-FFF2-40B4-BE49-F238E27FC236}">
                  <a16:creationId xmlns:a16="http://schemas.microsoft.com/office/drawing/2014/main" id="{5191F381-A9E9-41D6-B8C8-5643DC87CFF4}"/>
                </a:ext>
              </a:extLst>
            </p:cNvPr>
            <p:cNvSpPr/>
            <p:nvPr/>
          </p:nvSpPr>
          <p:spPr bwMode="auto">
            <a:xfrm>
              <a:off x="7054422" y="1937977"/>
              <a:ext cx="1414389" cy="333865"/>
            </a:xfrm>
            <a:prstGeom prst="rect">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ea typeface="ＭＳ Ｐゴシック" charset="-128"/>
                  <a:cs typeface="ＭＳ Ｐゴシック" charset="-128"/>
                </a:rPr>
                <a:t>Titanium</a:t>
              </a:r>
            </a:p>
          </p:txBody>
        </p:sp>
        <p:sp>
          <p:nvSpPr>
            <p:cNvPr id="23" name="Oval 22">
              <a:extLst>
                <a:ext uri="{FF2B5EF4-FFF2-40B4-BE49-F238E27FC236}">
                  <a16:creationId xmlns:a16="http://schemas.microsoft.com/office/drawing/2014/main" id="{B3C83677-88B2-4D68-B03A-7B079F63FCAE}"/>
                </a:ext>
              </a:extLst>
            </p:cNvPr>
            <p:cNvSpPr/>
            <p:nvPr/>
          </p:nvSpPr>
          <p:spPr bwMode="auto">
            <a:xfrm>
              <a:off x="7800108" y="1572010"/>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4" name="Oval 23">
              <a:extLst>
                <a:ext uri="{FF2B5EF4-FFF2-40B4-BE49-F238E27FC236}">
                  <a16:creationId xmlns:a16="http://schemas.microsoft.com/office/drawing/2014/main" id="{7370527B-F659-405A-AFC2-8ED1A27AC29F}"/>
                </a:ext>
              </a:extLst>
            </p:cNvPr>
            <p:cNvSpPr/>
            <p:nvPr/>
          </p:nvSpPr>
          <p:spPr bwMode="auto">
            <a:xfrm>
              <a:off x="7873999" y="141876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5" name="Oval 24">
              <a:extLst>
                <a:ext uri="{FF2B5EF4-FFF2-40B4-BE49-F238E27FC236}">
                  <a16:creationId xmlns:a16="http://schemas.microsoft.com/office/drawing/2014/main" id="{319F1F86-402D-4E50-8582-231DFCB23FDB}"/>
                </a:ext>
              </a:extLst>
            </p:cNvPr>
            <p:cNvSpPr/>
            <p:nvPr/>
          </p:nvSpPr>
          <p:spPr bwMode="auto">
            <a:xfrm>
              <a:off x="7986060" y="156280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6" name="Oval 25">
              <a:extLst>
                <a:ext uri="{FF2B5EF4-FFF2-40B4-BE49-F238E27FC236}">
                  <a16:creationId xmlns:a16="http://schemas.microsoft.com/office/drawing/2014/main" id="{04ACE5DF-CE0A-4E6F-ACE1-CE8E59AC0B06}"/>
                </a:ext>
              </a:extLst>
            </p:cNvPr>
            <p:cNvSpPr/>
            <p:nvPr/>
          </p:nvSpPr>
          <p:spPr bwMode="auto">
            <a:xfrm>
              <a:off x="7930641" y="171200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7" name="Oval 26">
              <a:extLst>
                <a:ext uri="{FF2B5EF4-FFF2-40B4-BE49-F238E27FC236}">
                  <a16:creationId xmlns:a16="http://schemas.microsoft.com/office/drawing/2014/main" id="{A5020577-1E27-4C7B-8575-27A0AB3F893D}"/>
                </a:ext>
              </a:extLst>
            </p:cNvPr>
            <p:cNvSpPr/>
            <p:nvPr/>
          </p:nvSpPr>
          <p:spPr bwMode="auto">
            <a:xfrm>
              <a:off x="7761938" y="1704477"/>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8" name="Oval 27">
              <a:extLst>
                <a:ext uri="{FF2B5EF4-FFF2-40B4-BE49-F238E27FC236}">
                  <a16:creationId xmlns:a16="http://schemas.microsoft.com/office/drawing/2014/main" id="{7719AA65-2B90-419B-BAC2-EB85E19FA943}"/>
                </a:ext>
              </a:extLst>
            </p:cNvPr>
            <p:cNvSpPr/>
            <p:nvPr/>
          </p:nvSpPr>
          <p:spPr bwMode="auto">
            <a:xfrm>
              <a:off x="8106078" y="1695268"/>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9" name="Oval 28">
              <a:extLst>
                <a:ext uri="{FF2B5EF4-FFF2-40B4-BE49-F238E27FC236}">
                  <a16:creationId xmlns:a16="http://schemas.microsoft.com/office/drawing/2014/main" id="{2C0F5476-1EAF-49D4-B06D-9D1DDFEB9DE3}"/>
                </a:ext>
              </a:extLst>
            </p:cNvPr>
            <p:cNvSpPr/>
            <p:nvPr/>
          </p:nvSpPr>
          <p:spPr bwMode="auto">
            <a:xfrm>
              <a:off x="8117206" y="149245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0" name="Oval 29">
              <a:extLst>
                <a:ext uri="{FF2B5EF4-FFF2-40B4-BE49-F238E27FC236}">
                  <a16:creationId xmlns:a16="http://schemas.microsoft.com/office/drawing/2014/main" id="{5B7CEA9B-1FF4-4B1E-93C3-2B7BDB619D3C}"/>
                </a:ext>
              </a:extLst>
            </p:cNvPr>
            <p:cNvSpPr/>
            <p:nvPr/>
          </p:nvSpPr>
          <p:spPr bwMode="auto">
            <a:xfrm>
              <a:off x="7249605" y="1752106"/>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1" name="Oval 30">
              <a:extLst>
                <a:ext uri="{FF2B5EF4-FFF2-40B4-BE49-F238E27FC236}">
                  <a16:creationId xmlns:a16="http://schemas.microsoft.com/office/drawing/2014/main" id="{9FFF4CCA-E9D4-4722-8B99-78F8960925BB}"/>
                </a:ext>
              </a:extLst>
            </p:cNvPr>
            <p:cNvSpPr/>
            <p:nvPr/>
          </p:nvSpPr>
          <p:spPr bwMode="auto">
            <a:xfrm>
              <a:off x="8247127" y="165974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2" name="Oval 31">
              <a:extLst>
                <a:ext uri="{FF2B5EF4-FFF2-40B4-BE49-F238E27FC236}">
                  <a16:creationId xmlns:a16="http://schemas.microsoft.com/office/drawing/2014/main" id="{84190315-D4E9-4AAD-ACF4-B57133A2DF31}"/>
                </a:ext>
              </a:extLst>
            </p:cNvPr>
            <p:cNvSpPr/>
            <p:nvPr/>
          </p:nvSpPr>
          <p:spPr bwMode="auto">
            <a:xfrm>
              <a:off x="7997771" y="1316323"/>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3" name="Oval 32">
              <a:extLst>
                <a:ext uri="{FF2B5EF4-FFF2-40B4-BE49-F238E27FC236}">
                  <a16:creationId xmlns:a16="http://schemas.microsoft.com/office/drawing/2014/main" id="{F5F3ECE6-CB86-4882-9911-B4BCCCF7BA35}"/>
                </a:ext>
              </a:extLst>
            </p:cNvPr>
            <p:cNvSpPr/>
            <p:nvPr/>
          </p:nvSpPr>
          <p:spPr bwMode="auto">
            <a:xfrm>
              <a:off x="7805020" y="1250412"/>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35" name="Straight Arrow Connector 34">
              <a:extLst>
                <a:ext uri="{FF2B5EF4-FFF2-40B4-BE49-F238E27FC236}">
                  <a16:creationId xmlns:a16="http://schemas.microsoft.com/office/drawing/2014/main" id="{3189C2DE-570A-42C8-9C13-23B2C6E8D523}"/>
                </a:ext>
              </a:extLst>
            </p:cNvPr>
            <p:cNvCxnSpPr>
              <a:cxnSpLocks/>
            </p:cNvCxnSpPr>
            <p:nvPr/>
          </p:nvCxnSpPr>
          <p:spPr bwMode="auto">
            <a:xfrm>
              <a:off x="6936509" y="1467980"/>
              <a:ext cx="0" cy="474920"/>
            </a:xfrm>
            <a:prstGeom prst="straightConnector1">
              <a:avLst/>
            </a:prstGeom>
            <a:solidFill>
              <a:schemeClr val="accent1"/>
            </a:solidFill>
            <a:ln w="19050" cap="flat" cmpd="sng" algn="ctr">
              <a:solidFill>
                <a:schemeClr val="tx1"/>
              </a:solidFill>
              <a:prstDash val="solid"/>
              <a:round/>
              <a:headEnd type="triangle"/>
              <a:tailEnd type="triangle"/>
            </a:ln>
            <a:effectLst/>
          </p:spPr>
        </p:cxnSp>
        <p:sp>
          <p:nvSpPr>
            <p:cNvPr id="37" name="Oval 36">
              <a:extLst>
                <a:ext uri="{FF2B5EF4-FFF2-40B4-BE49-F238E27FC236}">
                  <a16:creationId xmlns:a16="http://schemas.microsoft.com/office/drawing/2014/main" id="{4026A0A8-82D6-4858-8B5A-64EB7BC3E4A9}"/>
                </a:ext>
              </a:extLst>
            </p:cNvPr>
            <p:cNvSpPr/>
            <p:nvPr/>
          </p:nvSpPr>
          <p:spPr bwMode="auto">
            <a:xfrm>
              <a:off x="7550728" y="1113969"/>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8" name="Oval 37">
              <a:extLst>
                <a:ext uri="{FF2B5EF4-FFF2-40B4-BE49-F238E27FC236}">
                  <a16:creationId xmlns:a16="http://schemas.microsoft.com/office/drawing/2014/main" id="{E0A300DE-AA47-4038-B66D-E4AD008F69BE}"/>
                </a:ext>
              </a:extLst>
            </p:cNvPr>
            <p:cNvSpPr/>
            <p:nvPr/>
          </p:nvSpPr>
          <p:spPr bwMode="auto">
            <a:xfrm>
              <a:off x="7661562" y="1095492"/>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9" name="Oval 38">
              <a:extLst>
                <a:ext uri="{FF2B5EF4-FFF2-40B4-BE49-F238E27FC236}">
                  <a16:creationId xmlns:a16="http://schemas.microsoft.com/office/drawing/2014/main" id="{7845865E-FEA8-4F8A-8A40-4690CE5E699B}"/>
                </a:ext>
              </a:extLst>
            </p:cNvPr>
            <p:cNvSpPr/>
            <p:nvPr/>
          </p:nvSpPr>
          <p:spPr bwMode="auto">
            <a:xfrm>
              <a:off x="7356763" y="1104730"/>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0" name="Oval 39">
              <a:extLst>
                <a:ext uri="{FF2B5EF4-FFF2-40B4-BE49-F238E27FC236}">
                  <a16:creationId xmlns:a16="http://schemas.microsoft.com/office/drawing/2014/main" id="{89876745-8C8A-4648-BA1C-CA1AD1C19131}"/>
                </a:ext>
              </a:extLst>
            </p:cNvPr>
            <p:cNvSpPr/>
            <p:nvPr/>
          </p:nvSpPr>
          <p:spPr bwMode="auto">
            <a:xfrm>
              <a:off x="7227456" y="1243274"/>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1" name="Oval 40">
              <a:extLst>
                <a:ext uri="{FF2B5EF4-FFF2-40B4-BE49-F238E27FC236}">
                  <a16:creationId xmlns:a16="http://schemas.microsoft.com/office/drawing/2014/main" id="{D8339FCE-E325-4472-BDAA-8A61B2406D75}"/>
                </a:ext>
              </a:extLst>
            </p:cNvPr>
            <p:cNvSpPr/>
            <p:nvPr/>
          </p:nvSpPr>
          <p:spPr bwMode="auto">
            <a:xfrm>
              <a:off x="7153565" y="1372583"/>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2" name="Oval 41">
              <a:extLst>
                <a:ext uri="{FF2B5EF4-FFF2-40B4-BE49-F238E27FC236}">
                  <a16:creationId xmlns:a16="http://schemas.microsoft.com/office/drawing/2014/main" id="{A0385507-AD2F-426A-9D63-CE09D2309571}"/>
                </a:ext>
              </a:extLst>
            </p:cNvPr>
            <p:cNvSpPr/>
            <p:nvPr/>
          </p:nvSpPr>
          <p:spPr bwMode="auto">
            <a:xfrm>
              <a:off x="7153567" y="1529600"/>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3" name="Oval 42">
              <a:extLst>
                <a:ext uri="{FF2B5EF4-FFF2-40B4-BE49-F238E27FC236}">
                  <a16:creationId xmlns:a16="http://schemas.microsoft.com/office/drawing/2014/main" id="{7C8BC489-0B5C-4CC6-99B3-F4A96919A5AE}"/>
                </a:ext>
              </a:extLst>
            </p:cNvPr>
            <p:cNvSpPr/>
            <p:nvPr/>
          </p:nvSpPr>
          <p:spPr bwMode="auto">
            <a:xfrm>
              <a:off x="7107385" y="166814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4" name="Oval 43">
              <a:extLst>
                <a:ext uri="{FF2B5EF4-FFF2-40B4-BE49-F238E27FC236}">
                  <a16:creationId xmlns:a16="http://schemas.microsoft.com/office/drawing/2014/main" id="{AD56303B-D240-4A08-AD7B-647B31A6DA6E}"/>
                </a:ext>
              </a:extLst>
            </p:cNvPr>
            <p:cNvSpPr/>
            <p:nvPr/>
          </p:nvSpPr>
          <p:spPr bwMode="auto">
            <a:xfrm>
              <a:off x="8141851" y="1252514"/>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5" name="Oval 44">
              <a:extLst>
                <a:ext uri="{FF2B5EF4-FFF2-40B4-BE49-F238E27FC236}">
                  <a16:creationId xmlns:a16="http://schemas.microsoft.com/office/drawing/2014/main" id="{8E0F1282-EBB8-4114-AC66-DCD4974A366B}"/>
                </a:ext>
              </a:extLst>
            </p:cNvPr>
            <p:cNvSpPr/>
            <p:nvPr/>
          </p:nvSpPr>
          <p:spPr bwMode="auto">
            <a:xfrm>
              <a:off x="8261924" y="1418765"/>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6" name="Oval 45">
              <a:extLst>
                <a:ext uri="{FF2B5EF4-FFF2-40B4-BE49-F238E27FC236}">
                  <a16:creationId xmlns:a16="http://schemas.microsoft.com/office/drawing/2014/main" id="{4954D274-22CD-47EA-8038-A1A97A41A557}"/>
                </a:ext>
              </a:extLst>
            </p:cNvPr>
            <p:cNvSpPr/>
            <p:nvPr/>
          </p:nvSpPr>
          <p:spPr bwMode="auto">
            <a:xfrm>
              <a:off x="7920178" y="1150913"/>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7" name="Oval 46">
              <a:extLst>
                <a:ext uri="{FF2B5EF4-FFF2-40B4-BE49-F238E27FC236}">
                  <a16:creationId xmlns:a16="http://schemas.microsoft.com/office/drawing/2014/main" id="{5E73862B-31D0-4372-A87D-B4D4518F678F}"/>
                </a:ext>
              </a:extLst>
            </p:cNvPr>
            <p:cNvSpPr/>
            <p:nvPr/>
          </p:nvSpPr>
          <p:spPr bwMode="auto">
            <a:xfrm>
              <a:off x="7781635" y="1003131"/>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8" name="Oval 47">
              <a:extLst>
                <a:ext uri="{FF2B5EF4-FFF2-40B4-BE49-F238E27FC236}">
                  <a16:creationId xmlns:a16="http://schemas.microsoft.com/office/drawing/2014/main" id="{042215C8-B780-48EF-B898-C106E36EC5AE}"/>
                </a:ext>
              </a:extLst>
            </p:cNvPr>
            <p:cNvSpPr/>
            <p:nvPr/>
          </p:nvSpPr>
          <p:spPr bwMode="auto">
            <a:xfrm>
              <a:off x="8400468" y="1677382"/>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9" name="Oval 48">
              <a:extLst>
                <a:ext uri="{FF2B5EF4-FFF2-40B4-BE49-F238E27FC236}">
                  <a16:creationId xmlns:a16="http://schemas.microsoft.com/office/drawing/2014/main" id="{4A8788DD-D316-4CC5-B55C-55F39C03BDD7}"/>
                </a:ext>
              </a:extLst>
            </p:cNvPr>
            <p:cNvSpPr/>
            <p:nvPr/>
          </p:nvSpPr>
          <p:spPr bwMode="auto">
            <a:xfrm>
              <a:off x="8409710" y="1483420"/>
              <a:ext cx="147782" cy="190794"/>
            </a:xfrm>
            <a:prstGeom prst="ellipse">
              <a:avLst/>
            </a:pr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6" name="TextBox 35">
              <a:extLst>
                <a:ext uri="{FF2B5EF4-FFF2-40B4-BE49-F238E27FC236}">
                  <a16:creationId xmlns:a16="http://schemas.microsoft.com/office/drawing/2014/main" id="{9D2D77BB-CECC-4E74-BDD8-E9B24A329E96}"/>
                </a:ext>
              </a:extLst>
            </p:cNvPr>
            <p:cNvSpPr txBox="1"/>
            <p:nvPr/>
          </p:nvSpPr>
          <p:spPr>
            <a:xfrm>
              <a:off x="6192745" y="1452111"/>
              <a:ext cx="899225" cy="298733"/>
            </a:xfrm>
            <a:prstGeom prst="rect">
              <a:avLst/>
            </a:prstGeom>
            <a:noFill/>
          </p:spPr>
          <p:txBody>
            <a:bodyPr wrap="square" rtlCol="0">
              <a:spAutoFit/>
            </a:bodyPr>
            <a:lstStyle/>
            <a:p>
              <a:r>
                <a:rPr lang="en-US" sz="1600" dirty="0" err="1"/>
                <a:t>t</a:t>
              </a:r>
              <a:r>
                <a:rPr lang="en-US" sz="1600" baseline="-25000" dirty="0" err="1"/>
                <a:t>saturation</a:t>
              </a:r>
              <a:endParaRPr lang="en-US" sz="1600" baseline="-25000" dirty="0"/>
            </a:p>
          </p:txBody>
        </p:sp>
        <p:cxnSp>
          <p:nvCxnSpPr>
            <p:cNvPr id="51" name="Connector: Elbow 50">
              <a:extLst>
                <a:ext uri="{FF2B5EF4-FFF2-40B4-BE49-F238E27FC236}">
                  <a16:creationId xmlns:a16="http://schemas.microsoft.com/office/drawing/2014/main" id="{1C125AFA-94E1-48D4-A82B-2D3224351C0D}"/>
                </a:ext>
              </a:extLst>
            </p:cNvPr>
            <p:cNvCxnSpPr>
              <a:cxnSpLocks/>
            </p:cNvCxnSpPr>
            <p:nvPr/>
          </p:nvCxnSpPr>
          <p:spPr bwMode="auto">
            <a:xfrm rot="16200000" flipH="1">
              <a:off x="6640426" y="1985346"/>
              <a:ext cx="627747" cy="408229"/>
            </a:xfrm>
            <a:prstGeom prst="bentConnector3">
              <a:avLst>
                <a:gd name="adj1" fmla="val 100026"/>
              </a:avLst>
            </a:prstGeom>
            <a:solidFill>
              <a:schemeClr val="accent1"/>
            </a:solidFill>
            <a:ln w="38100" cap="flat" cmpd="sng" algn="ctr">
              <a:solidFill>
                <a:schemeClr val="tx1"/>
              </a:solidFill>
              <a:prstDash val="solid"/>
              <a:round/>
              <a:headEnd type="none" w="med" len="med"/>
              <a:tailEnd type="triangle"/>
            </a:ln>
            <a:effectLst/>
          </p:spPr>
        </p:cxnSp>
        <p:sp>
          <p:nvSpPr>
            <p:cNvPr id="55" name="TextBox 54">
              <a:extLst>
                <a:ext uri="{FF2B5EF4-FFF2-40B4-BE49-F238E27FC236}">
                  <a16:creationId xmlns:a16="http://schemas.microsoft.com/office/drawing/2014/main" id="{E5A336E3-5ECF-4592-81CB-1603778BF72B}"/>
                </a:ext>
              </a:extLst>
            </p:cNvPr>
            <p:cNvSpPr txBox="1"/>
            <p:nvPr/>
          </p:nvSpPr>
          <p:spPr>
            <a:xfrm>
              <a:off x="7209766" y="2354829"/>
              <a:ext cx="1439301" cy="338554"/>
            </a:xfrm>
            <a:prstGeom prst="rect">
              <a:avLst/>
            </a:prstGeom>
            <a:noFill/>
          </p:spPr>
          <p:txBody>
            <a:bodyPr wrap="square" rtlCol="0">
              <a:spAutoFit/>
            </a:bodyPr>
            <a:lstStyle/>
            <a:p>
              <a:r>
                <a:rPr lang="en-US" sz="1600" dirty="0" err="1"/>
                <a:t>K</a:t>
              </a:r>
              <a:r>
                <a:rPr lang="en-US" sz="1600" baseline="-25000" dirty="0" err="1"/>
                <a:t>foam+glue</a:t>
              </a:r>
              <a:r>
                <a:rPr lang="en-US" sz="1600" baseline="30000" dirty="0"/>
                <a:t> </a:t>
              </a:r>
              <a:r>
                <a:rPr lang="en-US" sz="1600" dirty="0"/>
                <a:t>= ?</a:t>
              </a:r>
              <a:endParaRPr lang="en-US" sz="1600" baseline="-25000" dirty="0"/>
            </a:p>
          </p:txBody>
        </p:sp>
      </p:grpSp>
    </p:spTree>
    <p:extLst>
      <p:ext uri="{BB962C8B-B14F-4D97-AF65-F5344CB8AC3E}">
        <p14:creationId xmlns:p14="http://schemas.microsoft.com/office/powerpoint/2010/main" val="3502259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8108397" cy="1143000"/>
          </a:xfrm>
        </p:spPr>
        <p:txBody>
          <a:bodyPr/>
          <a:lstStyle/>
          <a:p>
            <a:r>
              <a:rPr lang="en-US" altLang="en-US" dirty="0"/>
              <a:t>Preliminary Testing Results</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25</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6D716A1-CA26-483B-BD97-FCB9A9C72228}"/>
              </a:ext>
            </a:extLst>
          </p:cNvPr>
          <p:cNvSpPr>
            <a:spLocks noGrp="1"/>
          </p:cNvSpPr>
          <p:nvPr>
            <p:ph idx="1"/>
          </p:nvPr>
        </p:nvSpPr>
        <p:spPr>
          <a:xfrm>
            <a:off x="240276" y="4301243"/>
            <a:ext cx="6162404" cy="3424089"/>
          </a:xfrm>
        </p:spPr>
        <p:txBody>
          <a:bodyPr/>
          <a:lstStyle/>
          <a:p>
            <a:pPr>
              <a:buFont typeface="Arial" panose="020B0604020202020204" pitchFamily="34" charset="0"/>
              <a:buChar char="•"/>
            </a:pPr>
            <a:r>
              <a:rPr lang="en-US" sz="1600" dirty="0"/>
              <a:t>HTC = </a:t>
            </a:r>
            <a:r>
              <a:rPr lang="en-US" sz="1600" dirty="0" err="1"/>
              <a:t>K</a:t>
            </a:r>
            <a:r>
              <a:rPr lang="en-US" sz="1600" baseline="-25000" dirty="0" err="1"/>
              <a:t>eff</a:t>
            </a:r>
            <a:r>
              <a:rPr lang="en-US" sz="1600" dirty="0"/>
              <a:t>/L</a:t>
            </a:r>
          </a:p>
          <a:p>
            <a:pPr>
              <a:buFont typeface="Arial" panose="020B0604020202020204" pitchFamily="34" charset="0"/>
              <a:buChar char="•"/>
            </a:pPr>
            <a:r>
              <a:rPr lang="en-US" sz="1600" dirty="0"/>
              <a:t>Preliminary testing results for the 600 micron cases. </a:t>
            </a:r>
          </a:p>
          <a:p>
            <a:pPr>
              <a:buFont typeface="Arial" panose="020B0604020202020204" pitchFamily="34" charset="0"/>
              <a:buChar char="•"/>
            </a:pPr>
            <a:r>
              <a:rPr lang="en-US" sz="1600" dirty="0"/>
              <a:t>Have results for 200 micron but unsure if variability is due to noise or difference within the sample.</a:t>
            </a:r>
          </a:p>
          <a:p>
            <a:pPr>
              <a:buFont typeface="Arial" panose="020B0604020202020204" pitchFamily="34" charset="0"/>
              <a:buChar char="•"/>
            </a:pPr>
            <a:r>
              <a:rPr lang="en-US" sz="1600" dirty="0"/>
              <a:t>Will continue work over the summer</a:t>
            </a:r>
          </a:p>
        </p:txBody>
      </p:sp>
      <p:graphicFrame>
        <p:nvGraphicFramePr>
          <p:cNvPr id="50" name="Chart 49">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98890197"/>
              </p:ext>
            </p:extLst>
          </p:nvPr>
        </p:nvGraphicFramePr>
        <p:xfrm>
          <a:off x="0" y="1172415"/>
          <a:ext cx="4572000" cy="3200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2" name="Chart 51">
            <a:extLst>
              <a:ext uri="{FF2B5EF4-FFF2-40B4-BE49-F238E27FC236}">
                <a16:creationId xmlns:a16="http://schemas.microsoft.com/office/drawing/2014/main" id="{4DF2889D-C478-4CB9-9C0D-312F96E34647}"/>
              </a:ext>
            </a:extLst>
          </p:cNvPr>
          <p:cNvGraphicFramePr>
            <a:graphicFrameLocks/>
          </p:cNvGraphicFramePr>
          <p:nvPr>
            <p:extLst>
              <p:ext uri="{D42A27DB-BD31-4B8C-83A1-F6EECF244321}">
                <p14:modId xmlns:p14="http://schemas.microsoft.com/office/powerpoint/2010/main" val="233161132"/>
              </p:ext>
            </p:extLst>
          </p:nvPr>
        </p:nvGraphicFramePr>
        <p:xfrm>
          <a:off x="4524294" y="1148963"/>
          <a:ext cx="4572000" cy="32004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01958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Closing Remarks and Future Plans</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422788" y="1199536"/>
            <a:ext cx="8455741" cy="42221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r>
              <a:rPr lang="en-US" altLang="en-US" sz="2000" dirty="0"/>
              <a:t>From this study:</a:t>
            </a:r>
          </a:p>
          <a:p>
            <a:pPr>
              <a:buFont typeface="Arial" panose="020B0604020202020204" pitchFamily="34" charset="0"/>
              <a:buChar char="•"/>
            </a:pPr>
            <a:r>
              <a:rPr lang="en-US" altLang="en-US" sz="2000" dirty="0"/>
              <a:t>The required thickness of the glue to reach a saturation of the heat flux in the glue depends on the size of the foam and the type of filler used for the glue, but not so much on the density.</a:t>
            </a:r>
          </a:p>
          <a:p>
            <a:pPr>
              <a:buFont typeface="Arial" panose="020B0604020202020204" pitchFamily="34" charset="0"/>
              <a:buChar char="•"/>
            </a:pPr>
            <a:r>
              <a:rPr lang="en-US" altLang="en-US" sz="2000" dirty="0"/>
              <a:t>The distance from the ligands to the bonded (titanium) surface and also the amount of contact surface might alter the required thickness of the glue layer.</a:t>
            </a:r>
          </a:p>
          <a:p>
            <a:pPr marL="0" indent="0"/>
            <a:r>
              <a:rPr lang="en-US" altLang="en-US" sz="2000" dirty="0"/>
              <a:t>Future Plans:</a:t>
            </a:r>
          </a:p>
          <a:p>
            <a:pPr>
              <a:buFont typeface="Arial" panose="020B0604020202020204" pitchFamily="34" charset="0"/>
              <a:buChar char="•"/>
            </a:pPr>
            <a:r>
              <a:rPr lang="en-US" altLang="en-US" sz="2000" dirty="0"/>
              <a:t>Develop a statistical approach to analyze the stochastic distribution of the distance between the ligands and the bonded (titanium) surface.</a:t>
            </a:r>
          </a:p>
          <a:p>
            <a:pPr>
              <a:buFont typeface="Arial" panose="020B0604020202020204" pitchFamily="34" charset="0"/>
              <a:buChar char="•"/>
            </a:pPr>
            <a:r>
              <a:rPr lang="en-US" altLang="en-US" sz="2000" dirty="0"/>
              <a:t>Complete more sample testing to validate the results obtained from the analysis (e.g. using 100 PPI carbon foam or a different density for the graphitic foam).</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26</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616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3349267" y="3563451"/>
            <a:ext cx="2987525" cy="487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r>
              <a:rPr lang="en-US" altLang="en-US" sz="1600" dirty="0"/>
              <a:t>Thank you for your attention</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27</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5E8A10CE-FCC3-4363-BFEB-2BB89FBEADD1}"/>
              </a:ext>
            </a:extLst>
          </p:cNvPr>
          <p:cNvSpPr>
            <a:spLocks noGrp="1"/>
          </p:cNvSpPr>
          <p:nvPr>
            <p:ph type="title"/>
          </p:nvPr>
        </p:nvSpPr>
        <p:spPr>
          <a:xfrm>
            <a:off x="3861752" y="3337163"/>
            <a:ext cx="1420495" cy="375301"/>
          </a:xfrm>
        </p:spPr>
        <p:txBody>
          <a:bodyPr/>
          <a:lstStyle/>
          <a:p>
            <a:r>
              <a:rPr lang="en-US" altLang="en-US" dirty="0"/>
              <a:t>Q &amp; A</a:t>
            </a:r>
            <a:br>
              <a:rPr lang="en-US" altLang="en-US" dirty="0"/>
            </a:br>
            <a:endParaRPr lang="en-US" dirty="0"/>
          </a:p>
        </p:txBody>
      </p:sp>
    </p:spTree>
    <p:extLst>
      <p:ext uri="{BB962C8B-B14F-4D97-AF65-F5344CB8AC3E}">
        <p14:creationId xmlns:p14="http://schemas.microsoft.com/office/powerpoint/2010/main" val="3329933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28</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8" name="Picture 7">
            <a:extLst>
              <a:ext uri="{FF2B5EF4-FFF2-40B4-BE49-F238E27FC236}">
                <a16:creationId xmlns:a16="http://schemas.microsoft.com/office/drawing/2014/main" id="{7DF6A59E-CD6F-48F0-94B2-7FA302416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9" name="Picture 7" descr="Image result for berkeley lab logo">
            <a:extLst>
              <a:ext uri="{FF2B5EF4-FFF2-40B4-BE49-F238E27FC236}">
                <a16:creationId xmlns:a16="http://schemas.microsoft.com/office/drawing/2014/main" id="{CAB81F6A-F1A1-4AC4-BF74-DFDC0E430F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F92F53A4-F4EE-42C2-B35F-52EC28BF22A5}"/>
              </a:ext>
            </a:extLst>
          </p:cNvPr>
          <p:cNvSpPr>
            <a:spLocks noGrp="1"/>
          </p:cNvSpPr>
          <p:nvPr>
            <p:ph type="title"/>
          </p:nvPr>
        </p:nvSpPr>
        <p:spPr>
          <a:xfrm>
            <a:off x="672793" y="358673"/>
            <a:ext cx="7781925" cy="1143000"/>
          </a:xfrm>
        </p:spPr>
        <p:txBody>
          <a:bodyPr/>
          <a:lstStyle/>
          <a:p>
            <a:r>
              <a:rPr lang="en-US" dirty="0"/>
              <a:t>Local Coordinates Setups for the Anisotropic Thermal Properties</a:t>
            </a:r>
            <a:br>
              <a:rPr lang="en-US" dirty="0"/>
            </a:br>
            <a:endParaRPr lang="en-US" dirty="0"/>
          </a:p>
        </p:txBody>
      </p:sp>
      <p:sp>
        <p:nvSpPr>
          <p:cNvPr id="10" name="Content Placeholder 9">
            <a:extLst>
              <a:ext uri="{FF2B5EF4-FFF2-40B4-BE49-F238E27FC236}">
                <a16:creationId xmlns:a16="http://schemas.microsoft.com/office/drawing/2014/main" id="{A24E5DFB-3656-4F07-98D9-C03786770058}"/>
              </a:ext>
            </a:extLst>
          </p:cNvPr>
          <p:cNvSpPr>
            <a:spLocks noGrp="1"/>
          </p:cNvSpPr>
          <p:nvPr>
            <p:ph idx="1"/>
          </p:nvPr>
        </p:nvSpPr>
        <p:spPr>
          <a:xfrm>
            <a:off x="210678" y="1376568"/>
            <a:ext cx="3073298" cy="4368800"/>
          </a:xfrm>
        </p:spPr>
        <p:txBody>
          <a:bodyPr/>
          <a:lstStyle/>
          <a:p>
            <a:pPr>
              <a:buFont typeface="Arial" panose="020B0604020202020204" pitchFamily="34" charset="0"/>
              <a:buChar char="•"/>
            </a:pPr>
            <a:r>
              <a:rPr lang="en-US" sz="1600" dirty="0">
                <a:latin typeface="Calibri" panose="020F0502020204030204" pitchFamily="34" charset="0"/>
                <a:cs typeface="Calibri" panose="020F0502020204030204" pitchFamily="34" charset="0"/>
              </a:rPr>
              <a:t>Six local coordinates are created for the vertically orientated ligands and three local coordinates are created for the horizontally orientated ligands.</a:t>
            </a:r>
          </a:p>
          <a:p>
            <a:pPr>
              <a:buFont typeface="Arial" panose="020B0604020202020204" pitchFamily="34" charset="0"/>
              <a:buChar char="•"/>
            </a:pPr>
            <a:r>
              <a:rPr lang="en-US" sz="1600" dirty="0">
                <a:latin typeface="Calibri" panose="020F0502020204030204" pitchFamily="34" charset="0"/>
                <a:cs typeface="Calibri" panose="020F0502020204030204" pitchFamily="34" charset="0"/>
              </a:rPr>
              <a:t>X-direction is defined to have the high thermal conductivity; Y-direction and Z-direction are both defined to have the low thermal. conductivity.</a:t>
            </a:r>
          </a:p>
          <a:p>
            <a:pPr>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endParaRPr lang="en-US" sz="1600" dirty="0"/>
          </a:p>
        </p:txBody>
      </p:sp>
      <p:pic>
        <p:nvPicPr>
          <p:cNvPr id="12" name="Picture 11">
            <a:extLst>
              <a:ext uri="{FF2B5EF4-FFF2-40B4-BE49-F238E27FC236}">
                <a16:creationId xmlns:a16="http://schemas.microsoft.com/office/drawing/2014/main" id="{F5A4BA86-8523-4CA5-AC5A-7180AE0ED399}"/>
              </a:ext>
            </a:extLst>
          </p:cNvPr>
          <p:cNvPicPr>
            <a:picLocks noChangeAspect="1"/>
          </p:cNvPicPr>
          <p:nvPr/>
        </p:nvPicPr>
        <p:blipFill>
          <a:blip r:embed="rId5"/>
          <a:stretch>
            <a:fillRect/>
          </a:stretch>
        </p:blipFill>
        <p:spPr>
          <a:xfrm>
            <a:off x="3321809" y="1369802"/>
            <a:ext cx="5724137" cy="1589708"/>
          </a:xfrm>
          <a:prstGeom prst="rect">
            <a:avLst/>
          </a:prstGeom>
        </p:spPr>
      </p:pic>
      <p:pic>
        <p:nvPicPr>
          <p:cNvPr id="13" name="Picture 12">
            <a:extLst>
              <a:ext uri="{FF2B5EF4-FFF2-40B4-BE49-F238E27FC236}">
                <a16:creationId xmlns:a16="http://schemas.microsoft.com/office/drawing/2014/main" id="{2FF3E8A7-0D69-491E-A6D7-ED76390A14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5081" y="3266497"/>
            <a:ext cx="3889803" cy="2724557"/>
          </a:xfrm>
          <a:prstGeom prst="rect">
            <a:avLst/>
          </a:prstGeom>
          <a:ln>
            <a:noFill/>
          </a:ln>
          <a:effectLst>
            <a:softEdge rad="112500"/>
          </a:effectLst>
        </p:spPr>
      </p:pic>
      <p:pic>
        <p:nvPicPr>
          <p:cNvPr id="14" name="Content Placeholder 4">
            <a:extLst>
              <a:ext uri="{FF2B5EF4-FFF2-40B4-BE49-F238E27FC236}">
                <a16:creationId xmlns:a16="http://schemas.microsoft.com/office/drawing/2014/main" id="{66F02D01-CA96-48D1-9635-F9A89D6EDD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25758" y="4273669"/>
            <a:ext cx="2532484" cy="1641940"/>
          </a:xfrm>
          <a:prstGeom prst="rect">
            <a:avLst/>
          </a:prstGeom>
          <a:ln>
            <a:noFill/>
          </a:ln>
          <a:effectLst>
            <a:softEdge rad="112500"/>
          </a:effectLst>
        </p:spPr>
      </p:pic>
      <p:pic>
        <p:nvPicPr>
          <p:cNvPr id="15" name="Content Placeholder 15">
            <a:extLst>
              <a:ext uri="{FF2B5EF4-FFF2-40B4-BE49-F238E27FC236}">
                <a16:creationId xmlns:a16="http://schemas.microsoft.com/office/drawing/2014/main" id="{2FD6672A-1217-49C5-A21B-A372601DEEC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0438" y="4485682"/>
            <a:ext cx="2743200" cy="1410447"/>
          </a:xfrm>
          <a:prstGeom prst="rect">
            <a:avLst/>
          </a:prstGeom>
        </p:spPr>
      </p:pic>
    </p:spTree>
    <p:extLst>
      <p:ext uri="{BB962C8B-B14F-4D97-AF65-F5344CB8AC3E}">
        <p14:creationId xmlns:p14="http://schemas.microsoft.com/office/powerpoint/2010/main" val="1401614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Area Comparison</a:t>
            </a:r>
          </a:p>
        </p:txBody>
      </p:sp>
      <mc:AlternateContent xmlns:mc="http://schemas.openxmlformats.org/markup-compatibility/2006" xmlns:a14="http://schemas.microsoft.com/office/drawing/2010/main">
        <mc:Choice Requires="a14">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70730" y="4763121"/>
                <a:ext cx="8839771" cy="1386297"/>
              </a:xfrm>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Equivalent Area (</a:t>
                </a:r>
                <a14:m>
                  <m:oMath xmlns:m="http://schemas.openxmlformats.org/officeDocument/2006/math">
                    <m:sSub>
                      <m:sSubPr>
                        <m:ctrlPr>
                          <a:rPr lang="en-US" altLang="en-US" sz="1600" b="0" i="1" smtClean="0">
                            <a:solidFill>
                              <a:srgbClr val="FF0000"/>
                            </a:solidFill>
                            <a:latin typeface="Cambria Math" panose="02040503050406030204" pitchFamily="18" charset="0"/>
                          </a:rPr>
                        </m:ctrlPr>
                      </m:sSubPr>
                      <m:e>
                        <m:r>
                          <a:rPr lang="en-US" altLang="en-US" sz="1600" b="0" i="1" smtClean="0">
                            <a:solidFill>
                              <a:srgbClr val="FF0000"/>
                            </a:solidFill>
                            <a:latin typeface="Cambria Math" panose="02040503050406030204" pitchFamily="18" charset="0"/>
                          </a:rPr>
                          <m:t>𝐴</m:t>
                        </m:r>
                      </m:e>
                      <m:sub>
                        <m:r>
                          <a:rPr lang="en-US" altLang="en-US" sz="1600" b="0" i="1" smtClean="0">
                            <a:solidFill>
                              <a:srgbClr val="FF0000"/>
                            </a:solidFill>
                            <a:latin typeface="Cambria Math" panose="02040503050406030204" pitchFamily="18" charset="0"/>
                          </a:rPr>
                          <m:t>𝑒𝑞</m:t>
                        </m:r>
                      </m:sub>
                    </m:sSub>
                  </m:oMath>
                </a14:m>
                <a:r>
                  <a:rPr lang="en-US" altLang="en-US" sz="1600" dirty="0"/>
                  <a:t>) - the area where heat enters the model; this is compared with the sum of area heat flux enters into the carbon foam from the glue at the thickness where the heat flux saturation occurs (</a:t>
                </a:r>
                <a14:m>
                  <m:oMath xmlns:m="http://schemas.openxmlformats.org/officeDocument/2006/math">
                    <m:sSub>
                      <m:sSubPr>
                        <m:ctrlPr>
                          <a:rPr lang="en-US" altLang="en-US" sz="1600" i="1">
                            <a:solidFill>
                              <a:srgbClr val="FF0000"/>
                            </a:solidFill>
                            <a:latin typeface="Cambria Math" panose="02040503050406030204" pitchFamily="18" charset="0"/>
                          </a:rPr>
                        </m:ctrlPr>
                      </m:sSubPr>
                      <m:e>
                        <m:r>
                          <a:rPr lang="en-US" altLang="en-US" sz="1600" i="1">
                            <a:solidFill>
                              <a:srgbClr val="FF0000"/>
                            </a:solidFill>
                            <a:latin typeface="Cambria Math" panose="02040503050406030204" pitchFamily="18" charset="0"/>
                          </a:rPr>
                          <m:t>𝐴</m:t>
                        </m:r>
                      </m:e>
                      <m:sub>
                        <m:r>
                          <a:rPr lang="en-US" altLang="en-US" sz="1600" b="0" i="1" smtClean="0">
                            <a:solidFill>
                              <a:srgbClr val="FF0000"/>
                            </a:solidFill>
                            <a:latin typeface="Cambria Math" panose="02040503050406030204" pitchFamily="18" charset="0"/>
                          </a:rPr>
                          <m:t>𝑠𝑢𝑚</m:t>
                        </m:r>
                      </m:sub>
                    </m:sSub>
                  </m:oMath>
                </a14:m>
                <a:r>
                  <a:rPr lang="en-US" altLang="en-US" sz="1600" dirty="0"/>
                  <a:t>).</a:t>
                </a:r>
              </a:p>
              <a:p>
                <a:pPr marL="285750" indent="-285750">
                  <a:buFont typeface="Arial" panose="020B0604020202020204" pitchFamily="34" charset="0"/>
                  <a:buChar char="•"/>
                </a:pPr>
                <a:r>
                  <a:rPr lang="en-US" altLang="en-US" sz="1600" dirty="0"/>
                  <a:t>The surface area per unit volume for 130PPI and 100PPI cases are 1.68 and 1.85</a:t>
                </a:r>
              </a:p>
            </p:txBody>
          </p:sp>
        </mc:Choice>
        <mc:Fallback xmlns="">
          <p:sp>
            <p:nvSpPr>
              <p:cNvPr id="16387" name="Content Placeholder 9">
                <a:extLst>
                  <a:ext uri="{FF2B5EF4-FFF2-40B4-BE49-F238E27FC236}">
                    <a16:creationId xmlns:a16="http://schemas.microsoft.com/office/drawing/2014/main" id="{B022D710-FE63-4D98-967F-A329EA7F107A}"/>
                  </a:ext>
                </a:extLst>
              </p:cNvPr>
              <p:cNvSpPr>
                <a:spLocks noGrp="1" noRot="1" noChangeAspect="1" noMove="1" noResize="1" noEditPoints="1" noAdjustHandles="1" noChangeArrowheads="1" noChangeShapeType="1" noTextEdit="1"/>
              </p:cNvSpPr>
              <p:nvPr>
                <p:ph idx="1"/>
              </p:nvPr>
            </p:nvSpPr>
            <p:spPr bwMode="auto">
              <a:xfrm>
                <a:off x="70730" y="4763121"/>
                <a:ext cx="8839771" cy="1386297"/>
              </a:xfrm>
              <a:blipFill>
                <a:blip r:embed="rId3"/>
                <a:stretch>
                  <a:fillRect l="-276" t="-1316" r="-69"/>
                </a:stretch>
              </a:blip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29</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aphicFrame>
        <p:nvGraphicFramePr>
          <p:cNvPr id="11" name="Chart 10">
            <a:extLst>
              <a:ext uri="{FF2B5EF4-FFF2-40B4-BE49-F238E27FC236}">
                <a16:creationId xmlns:a16="http://schemas.microsoft.com/office/drawing/2014/main" id="{CE97127F-B2E3-4341-8A3E-29C54681A907}"/>
              </a:ext>
            </a:extLst>
          </p:cNvPr>
          <p:cNvGraphicFramePr>
            <a:graphicFrameLocks/>
          </p:cNvGraphicFramePr>
          <p:nvPr>
            <p:extLst>
              <p:ext uri="{D42A27DB-BD31-4B8C-83A1-F6EECF244321}">
                <p14:modId xmlns:p14="http://schemas.microsoft.com/office/powerpoint/2010/main" val="3292131523"/>
              </p:ext>
            </p:extLst>
          </p:nvPr>
        </p:nvGraphicFramePr>
        <p:xfrm>
          <a:off x="70730" y="1097258"/>
          <a:ext cx="4346811" cy="36021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2DCF8684-1549-426C-981A-70EA366D4601}"/>
              </a:ext>
            </a:extLst>
          </p:cNvPr>
          <p:cNvGraphicFramePr>
            <a:graphicFrameLocks/>
          </p:cNvGraphicFramePr>
          <p:nvPr>
            <p:extLst>
              <p:ext uri="{D42A27DB-BD31-4B8C-83A1-F6EECF244321}">
                <p14:modId xmlns:p14="http://schemas.microsoft.com/office/powerpoint/2010/main" val="3483371302"/>
              </p:ext>
            </p:extLst>
          </p:nvPr>
        </p:nvGraphicFramePr>
        <p:xfrm>
          <a:off x="4533900" y="1097258"/>
          <a:ext cx="4376602" cy="3647169"/>
        </p:xfrm>
        <a:graphic>
          <a:graphicData uri="http://schemas.openxmlformats.org/drawingml/2006/chart">
            <c:chart xmlns:c="http://schemas.openxmlformats.org/drawingml/2006/chart" xmlns:r="http://schemas.openxmlformats.org/officeDocument/2006/relationships" r:id="rId5"/>
          </a:graphicData>
        </a:graphic>
      </p:graphicFrame>
      <p:pic>
        <p:nvPicPr>
          <p:cNvPr id="10" name="Picture 9">
            <a:extLst>
              <a:ext uri="{FF2B5EF4-FFF2-40B4-BE49-F238E27FC236}">
                <a16:creationId xmlns:a16="http://schemas.microsoft.com/office/drawing/2014/main" id="{31D3876D-AEB6-4F83-A206-A3D66C85A1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3" name="Picture 7" descr="Image result for berkeley lab logo">
            <a:extLst>
              <a:ext uri="{FF2B5EF4-FFF2-40B4-BE49-F238E27FC236}">
                <a16:creationId xmlns:a16="http://schemas.microsoft.com/office/drawing/2014/main" id="{76186952-2133-4649-8B6B-9D3C55A156A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31312156-1A81-4C1E-B8A5-38F7EEEDB9DD}"/>
              </a:ext>
            </a:extLst>
          </p:cNvPr>
          <p:cNvGrpSpPr/>
          <p:nvPr/>
        </p:nvGrpSpPr>
        <p:grpSpPr>
          <a:xfrm>
            <a:off x="3218202" y="1857586"/>
            <a:ext cx="1588152" cy="1953458"/>
            <a:chOff x="2053086" y="423862"/>
            <a:chExt cx="4886325" cy="6010275"/>
          </a:xfrm>
        </p:grpSpPr>
        <p:pic>
          <p:nvPicPr>
            <p:cNvPr id="2" name="Picture 1">
              <a:extLst>
                <a:ext uri="{FF2B5EF4-FFF2-40B4-BE49-F238E27FC236}">
                  <a16:creationId xmlns:a16="http://schemas.microsoft.com/office/drawing/2014/main" id="{19715D43-2424-45CB-853E-A0203594D190}"/>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Effect>
                        <a14:saturation sat="0"/>
                      </a14:imgEffect>
                    </a14:imgLayer>
                  </a14:imgProps>
                </a:ext>
              </a:extLst>
            </a:blip>
            <a:stretch>
              <a:fillRect/>
            </a:stretch>
          </p:blipFill>
          <p:spPr>
            <a:xfrm>
              <a:off x="2053086" y="423862"/>
              <a:ext cx="4886325" cy="6010275"/>
            </a:xfrm>
            <a:prstGeom prst="rect">
              <a:avLst/>
            </a:prstGeom>
          </p:spPr>
        </p:pic>
        <p:cxnSp>
          <p:nvCxnSpPr>
            <p:cNvPr id="6" name="Straight Connector 5">
              <a:extLst>
                <a:ext uri="{FF2B5EF4-FFF2-40B4-BE49-F238E27FC236}">
                  <a16:creationId xmlns:a16="http://schemas.microsoft.com/office/drawing/2014/main" id="{1B68938D-45A1-4DDF-B3E8-7F85799EC39C}"/>
                </a:ext>
              </a:extLst>
            </p:cNvPr>
            <p:cNvCxnSpPr/>
            <p:nvPr/>
          </p:nvCxnSpPr>
          <p:spPr bwMode="auto">
            <a:xfrm flipH="1">
              <a:off x="2595703" y="2130552"/>
              <a:ext cx="27828" cy="14870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F62691A3-4635-4545-9739-7D211243ABCF}"/>
                </a:ext>
              </a:extLst>
            </p:cNvPr>
            <p:cNvCxnSpPr>
              <a:cxnSpLocks/>
            </p:cNvCxnSpPr>
            <p:nvPr/>
          </p:nvCxnSpPr>
          <p:spPr bwMode="auto">
            <a:xfrm flipH="1">
              <a:off x="6324600" y="2364273"/>
              <a:ext cx="54042" cy="147747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554457CB-66EC-4719-8728-A7C8D647F6A9}"/>
                </a:ext>
              </a:extLst>
            </p:cNvPr>
            <p:cNvCxnSpPr>
              <a:cxnSpLocks/>
            </p:cNvCxnSpPr>
            <p:nvPr/>
          </p:nvCxnSpPr>
          <p:spPr bwMode="auto">
            <a:xfrm flipH="1">
              <a:off x="6270558" y="3936668"/>
              <a:ext cx="54042" cy="147747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FC5511F9-DA1B-495B-AA72-A145F58E88AC}"/>
                </a:ext>
              </a:extLst>
            </p:cNvPr>
            <p:cNvCxnSpPr>
              <a:cxnSpLocks/>
            </p:cNvCxnSpPr>
            <p:nvPr/>
          </p:nvCxnSpPr>
          <p:spPr bwMode="auto">
            <a:xfrm flipH="1">
              <a:off x="2536843" y="3710636"/>
              <a:ext cx="54042" cy="14774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18" name="TextBox 17">
            <a:extLst>
              <a:ext uri="{FF2B5EF4-FFF2-40B4-BE49-F238E27FC236}">
                <a16:creationId xmlns:a16="http://schemas.microsoft.com/office/drawing/2014/main" id="{7CC8A642-EDD3-44CA-8506-4D8E6673ACD6}"/>
              </a:ext>
            </a:extLst>
          </p:cNvPr>
          <p:cNvSpPr txBox="1"/>
          <p:nvPr/>
        </p:nvSpPr>
        <p:spPr>
          <a:xfrm>
            <a:off x="3360982" y="3838303"/>
            <a:ext cx="1254328" cy="276999"/>
          </a:xfrm>
          <a:prstGeom prst="rect">
            <a:avLst/>
          </a:prstGeom>
          <a:solidFill>
            <a:schemeClr val="bg1"/>
          </a:solidFill>
          <a:ln>
            <a:solidFill>
              <a:schemeClr val="tx1"/>
            </a:solidFill>
          </a:ln>
        </p:spPr>
        <p:txBody>
          <a:bodyPr wrap="square" rtlCol="0">
            <a:spAutoFit/>
          </a:bodyPr>
          <a:lstStyle/>
          <a:p>
            <a:r>
              <a:rPr lang="en-US" sz="1200" dirty="0"/>
              <a:t>Equivalent area</a:t>
            </a:r>
          </a:p>
        </p:txBody>
      </p:sp>
      <p:cxnSp>
        <p:nvCxnSpPr>
          <p:cNvPr id="20" name="Straight Connector 19">
            <a:extLst>
              <a:ext uri="{FF2B5EF4-FFF2-40B4-BE49-F238E27FC236}">
                <a16:creationId xmlns:a16="http://schemas.microsoft.com/office/drawing/2014/main" id="{9E19CE6C-860F-431C-A104-2C59116FBA15}"/>
              </a:ext>
            </a:extLst>
          </p:cNvPr>
          <p:cNvCxnSpPr>
            <a:cxnSpLocks/>
          </p:cNvCxnSpPr>
          <p:nvPr/>
        </p:nvCxnSpPr>
        <p:spPr bwMode="auto">
          <a:xfrm flipH="1" flipV="1">
            <a:off x="4296320" y="3100146"/>
            <a:ext cx="181684" cy="747766"/>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2712271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p:txBody>
          <a:bodyPr/>
          <a:lstStyle/>
          <a:p>
            <a:r>
              <a:rPr lang="en-US" altLang="en-US" dirty="0"/>
              <a:t>RVC Foam + CVD Process </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82626" y="1863545"/>
            <a:ext cx="3396393" cy="36650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sz="1600" dirty="0">
                <a:latin typeface="+mj-lt"/>
                <a:cs typeface="Calibri" panose="020F0502020204030204" pitchFamily="34" charset="0"/>
              </a:rPr>
              <a:t>Reticulated vitreous carbon foam</a:t>
            </a:r>
          </a:p>
          <a:p>
            <a:pPr lvl="2">
              <a:buFont typeface="Arial" panose="020B0604020202020204" pitchFamily="34" charset="0"/>
              <a:buChar char="•"/>
            </a:pPr>
            <a:r>
              <a:rPr lang="en-US" sz="1600" dirty="0">
                <a:latin typeface="+mj-lt"/>
                <a:cs typeface="Calibri" panose="020F0502020204030204" pitchFamily="34" charset="0"/>
              </a:rPr>
              <a:t>Open-Cell </a:t>
            </a:r>
          </a:p>
          <a:p>
            <a:pPr lvl="2">
              <a:buFont typeface="Arial" panose="020B0604020202020204" pitchFamily="34" charset="0"/>
              <a:buChar char="•"/>
            </a:pPr>
            <a:r>
              <a:rPr lang="en-US" sz="1600" dirty="0">
                <a:latin typeface="+mj-lt"/>
                <a:cs typeface="Calibri" panose="020F0502020204030204" pitchFamily="34" charset="0"/>
              </a:rPr>
              <a:t>Low density </a:t>
            </a:r>
          </a:p>
          <a:p>
            <a:pPr lvl="2">
              <a:buFont typeface="Arial" panose="020B0604020202020204" pitchFamily="34" charset="0"/>
              <a:buChar char="•"/>
            </a:pPr>
            <a:r>
              <a:rPr lang="en-US" sz="1600" dirty="0">
                <a:latin typeface="+mj-lt"/>
                <a:cs typeface="Calibri" panose="020F0502020204030204" pitchFamily="34" charset="0"/>
              </a:rPr>
              <a:t>Glassy type</a:t>
            </a:r>
          </a:p>
          <a:p>
            <a:pPr lvl="2">
              <a:buFont typeface="Arial" panose="020B0604020202020204" pitchFamily="34" charset="0"/>
              <a:buChar char="•"/>
            </a:pPr>
            <a:r>
              <a:rPr lang="en-US" sz="1600" dirty="0">
                <a:latin typeface="+mj-lt"/>
                <a:cs typeface="Calibri" panose="020F0502020204030204" pitchFamily="34" charset="0"/>
              </a:rPr>
              <a:t>High internal ligand surface area per unit volume </a:t>
            </a:r>
          </a:p>
          <a:p>
            <a:pPr lvl="2">
              <a:buFont typeface="Arial" panose="020B0604020202020204" pitchFamily="34" charset="0"/>
              <a:buChar char="•"/>
            </a:pPr>
            <a:r>
              <a:rPr lang="en-US" sz="1600" dirty="0">
                <a:latin typeface="+mj-lt"/>
                <a:cs typeface="Calibri" panose="020F0502020204030204" pitchFamily="34" charset="0"/>
              </a:rPr>
              <a:t>Thermally insulative property (k = 0.085 W/</a:t>
            </a:r>
            <a:r>
              <a:rPr lang="en-US" sz="1600" dirty="0" err="1">
                <a:latin typeface="+mj-lt"/>
                <a:cs typeface="Calibri" panose="020F0502020204030204" pitchFamily="34" charset="0"/>
              </a:rPr>
              <a:t>mK</a:t>
            </a:r>
            <a:r>
              <a:rPr lang="en-US" sz="1600" dirty="0">
                <a:latin typeface="+mj-lt"/>
                <a:cs typeface="Calibri" panose="020F0502020204030204" pitchFamily="34" charset="0"/>
              </a:rPr>
              <a:t>)</a:t>
            </a:r>
          </a:p>
          <a:p>
            <a:pPr>
              <a:buFont typeface="Arial" panose="020B0604020202020204" pitchFamily="34" charset="0"/>
              <a:buChar char="•"/>
            </a:pPr>
            <a:r>
              <a:rPr lang="en-US" sz="1600" dirty="0">
                <a:latin typeface="+mj-lt"/>
                <a:cs typeface="Calibri" panose="020F0502020204030204" pitchFamily="34" charset="0"/>
              </a:rPr>
              <a:t>Chemical vapor deposition </a:t>
            </a:r>
          </a:p>
          <a:p>
            <a:pPr lvl="2">
              <a:buFont typeface="Arial" panose="020B0604020202020204" pitchFamily="34" charset="0"/>
              <a:buChar char="•"/>
            </a:pPr>
            <a:r>
              <a:rPr lang="en-US" sz="1600" dirty="0">
                <a:latin typeface="+mj-lt"/>
                <a:cs typeface="Calibri" panose="020F0502020204030204" pitchFamily="34" charset="0"/>
              </a:rPr>
              <a:t>Highly-ordered after graphitization</a:t>
            </a:r>
          </a:p>
          <a:p>
            <a:pPr lvl="2">
              <a:buFont typeface="Arial" panose="020B0604020202020204" pitchFamily="34" charset="0"/>
              <a:buChar char="•"/>
            </a:pPr>
            <a:r>
              <a:rPr lang="en-US" sz="1600" dirty="0">
                <a:latin typeface="+mj-lt"/>
                <a:cs typeface="Calibri" panose="020F0502020204030204" pitchFamily="34" charset="0"/>
              </a:rPr>
              <a:t>A ligand graphitic conductivity  &gt; 1500 W/</a:t>
            </a:r>
            <a:r>
              <a:rPr lang="en-US" sz="1600" dirty="0" err="1">
                <a:latin typeface="+mj-lt"/>
                <a:cs typeface="Calibri" panose="020F0502020204030204" pitchFamily="34" charset="0"/>
              </a:rPr>
              <a:t>mK</a:t>
            </a:r>
            <a:endParaRPr lang="en-US" sz="1600" dirty="0">
              <a:latin typeface="+mj-lt"/>
              <a:cs typeface="Calibri" panose="020F0502020204030204" pitchFamily="34" charset="0"/>
            </a:endParaRPr>
          </a:p>
          <a:p>
            <a:pPr>
              <a:buFont typeface="Arial" panose="020B0604020202020204" pitchFamily="34" charset="0"/>
              <a:buChar char="•"/>
            </a:pPr>
            <a:endParaRPr lang="en-US" sz="1600" dirty="0">
              <a:latin typeface="+mj-lt"/>
              <a:cs typeface="Calibri" panose="020F0502020204030204" pitchFamily="34" charset="0"/>
            </a:endParaRP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240891" y="6278561"/>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3</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047538" y="6280687"/>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1E66A900-9EC9-4724-9A62-CAFDCA1DB0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4374" y="1975257"/>
            <a:ext cx="4176279" cy="3341023"/>
          </a:xfrm>
          <a:prstGeom prst="rect">
            <a:avLst/>
          </a:prstGeom>
        </p:spPr>
      </p:pic>
      <p:sp>
        <p:nvSpPr>
          <p:cNvPr id="9" name="TextBox 8">
            <a:extLst>
              <a:ext uri="{FF2B5EF4-FFF2-40B4-BE49-F238E27FC236}">
                <a16:creationId xmlns:a16="http://schemas.microsoft.com/office/drawing/2014/main" id="{BF7BDEFB-519A-41E0-BCD0-A78A7ED4786C}"/>
              </a:ext>
            </a:extLst>
          </p:cNvPr>
          <p:cNvSpPr txBox="1"/>
          <p:nvPr/>
        </p:nvSpPr>
        <p:spPr>
          <a:xfrm>
            <a:off x="7108442" y="5334569"/>
            <a:ext cx="1179682" cy="277151"/>
          </a:xfrm>
          <a:prstGeom prst="rect">
            <a:avLst/>
          </a:prstGeom>
          <a:noFill/>
          <a:ln>
            <a:solidFill>
              <a:schemeClr val="tx1"/>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sng" strike="noStrike" kern="0" cap="none" spc="0" normalizeH="0" baseline="0" noProof="0" dirty="0" err="1">
                <a:ln>
                  <a:noFill/>
                </a:ln>
                <a:solidFill>
                  <a:sysClr val="windowText" lastClr="000000"/>
                </a:solidFill>
                <a:effectLst/>
                <a:uLnTx/>
                <a:uFillTx/>
              </a:rPr>
              <a:t>AllComp</a:t>
            </a:r>
            <a:r>
              <a:rPr kumimoji="0" lang="en-US" sz="1200" b="0" i="0" u="sng" strike="noStrike" kern="0" cap="none" spc="0" normalizeH="0" baseline="0" noProof="0" dirty="0">
                <a:ln>
                  <a:noFill/>
                </a:ln>
                <a:solidFill>
                  <a:sysClr val="windowText" lastClr="000000"/>
                </a:solidFill>
                <a:effectLst/>
                <a:uLnTx/>
                <a:uFillTx/>
              </a:rPr>
              <a:t> Inc.</a:t>
            </a:r>
          </a:p>
        </p:txBody>
      </p:sp>
    </p:spTree>
    <p:extLst>
      <p:ext uri="{BB962C8B-B14F-4D97-AF65-F5344CB8AC3E}">
        <p14:creationId xmlns:p14="http://schemas.microsoft.com/office/powerpoint/2010/main" val="2010786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C7648A0-1A08-4ABF-9AEB-4A28E92F06AC}"/>
              </a:ext>
            </a:extLst>
          </p:cNvPr>
          <p:cNvSpPr/>
          <p:nvPr/>
        </p:nvSpPr>
        <p:spPr bwMode="auto">
          <a:xfrm>
            <a:off x="4709652" y="4955458"/>
            <a:ext cx="4345858" cy="1032387"/>
          </a:xfrm>
          <a:prstGeom prst="rect">
            <a:avLst/>
          </a:prstGeom>
          <a:solidFill>
            <a:srgbClr val="DBD9C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788F33D0-A70A-4092-8894-31721EBF36C2}"/>
                  </a:ext>
                </a:extLst>
              </p:cNvPr>
              <p:cNvSpPr/>
              <p:nvPr/>
            </p:nvSpPr>
            <p:spPr>
              <a:xfrm>
                <a:off x="4672585" y="5649858"/>
                <a:ext cx="1152880" cy="369332"/>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m:rPr>
                          <m:sty m:val="p"/>
                        </m:rPr>
                        <a:rPr lang="en-US" sz="1800" b="0" i="0" smtClean="0">
                          <a:ln w="0"/>
                          <a:effectLst/>
                          <a:latin typeface="Cambria Math" panose="02040503050406030204" pitchFamily="18" charset="0"/>
                        </a:rPr>
                        <m:t>Titanium</m:t>
                      </m:r>
                    </m:oMath>
                  </m:oMathPara>
                </a14:m>
                <a:endParaRPr lang="en-US" sz="1800" b="0" cap="none" spc="0" dirty="0">
                  <a:ln w="0"/>
                  <a:solidFill>
                    <a:schemeClr val="tx1"/>
                  </a:solidFill>
                  <a:effectLst/>
                  <a:latin typeface="+mj-lt"/>
                </a:endParaRPr>
              </a:p>
            </p:txBody>
          </p:sp>
        </mc:Choice>
        <mc:Fallback xmlns="">
          <p:sp>
            <p:nvSpPr>
              <p:cNvPr id="27" name="Rectangle 26">
                <a:extLst>
                  <a:ext uri="{FF2B5EF4-FFF2-40B4-BE49-F238E27FC236}">
                    <a16:creationId xmlns:a16="http://schemas.microsoft.com/office/drawing/2014/main" id="{788F33D0-A70A-4092-8894-31721EBF36C2}"/>
                  </a:ext>
                </a:extLst>
              </p:cNvPr>
              <p:cNvSpPr>
                <a:spLocks noRot="1" noChangeAspect="1" noMove="1" noResize="1" noEditPoints="1" noAdjustHandles="1" noChangeArrowheads="1" noChangeShapeType="1" noTextEdit="1"/>
              </p:cNvSpPr>
              <p:nvPr/>
            </p:nvSpPr>
            <p:spPr>
              <a:xfrm>
                <a:off x="4672585" y="5649858"/>
                <a:ext cx="1152880" cy="369332"/>
              </a:xfrm>
              <a:prstGeom prst="rect">
                <a:avLst/>
              </a:prstGeom>
              <a:blipFill>
                <a:blip r:embed="rId3"/>
                <a:stretch>
                  <a:fillRect/>
                </a:stretch>
              </a:blipFill>
            </p:spPr>
            <p:txBody>
              <a:bodyPr/>
              <a:lstStyle/>
              <a:p>
                <a:r>
                  <a:rPr lang="en-US">
                    <a:noFill/>
                  </a:rPr>
                  <a:t> </a:t>
                </a:r>
              </a:p>
            </p:txBody>
          </p:sp>
        </mc:Fallback>
      </mc:AlternateContent>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Thermal Properties at the Interface</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628084" y="1264204"/>
            <a:ext cx="4352621"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sz="1600" dirty="0"/>
              <a:t>The area where heat enters is noticeably different from out-of-plane and in-plane directions.</a:t>
            </a:r>
          </a:p>
          <a:p>
            <a:pPr>
              <a:buFont typeface="Arial" panose="020B0604020202020204" pitchFamily="34" charset="0"/>
              <a:buChar char="•"/>
            </a:pPr>
            <a:r>
              <a:rPr lang="en-US" sz="1600" dirty="0"/>
              <a:t>Without glue, heat transfers into ligand with two different thermal conductivities. </a:t>
            </a:r>
          </a:p>
          <a:p>
            <a:pPr>
              <a:buFont typeface="Arial" panose="020B0604020202020204" pitchFamily="34" charset="0"/>
              <a:buChar char="•"/>
            </a:pPr>
            <a:r>
              <a:rPr lang="en-US" sz="1600" dirty="0"/>
              <a:t>A thickness of glue is added with its own thermal conductivity.</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4</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graphicFrame>
        <p:nvGraphicFramePr>
          <p:cNvPr id="12" name="Content Placeholder 24">
            <a:extLst>
              <a:ext uri="{FF2B5EF4-FFF2-40B4-BE49-F238E27FC236}">
                <a16:creationId xmlns:a16="http://schemas.microsoft.com/office/drawing/2014/main" id="{0FB51619-DB5B-4806-84F2-378C0735A711}"/>
              </a:ext>
            </a:extLst>
          </p:cNvPr>
          <p:cNvGraphicFramePr>
            <a:graphicFrameLocks/>
          </p:cNvGraphicFramePr>
          <p:nvPr>
            <p:extLst>
              <p:ext uri="{D42A27DB-BD31-4B8C-83A1-F6EECF244321}">
                <p14:modId xmlns:p14="http://schemas.microsoft.com/office/powerpoint/2010/main" val="307737896"/>
              </p:ext>
            </p:extLst>
          </p:nvPr>
        </p:nvGraphicFramePr>
        <p:xfrm>
          <a:off x="920943" y="3454151"/>
          <a:ext cx="3665500" cy="2500343"/>
        </p:xfrm>
        <a:graphic>
          <a:graphicData uri="http://schemas.openxmlformats.org/drawingml/2006/table">
            <a:tbl>
              <a:tblPr firstRow="1" bandRow="1">
                <a:tableStyleId>{5DA37D80-6434-44D0-A028-1B22A696006F}</a:tableStyleId>
              </a:tblPr>
              <a:tblGrid>
                <a:gridCol w="2692107">
                  <a:extLst>
                    <a:ext uri="{9D8B030D-6E8A-4147-A177-3AD203B41FA5}">
                      <a16:colId xmlns:a16="http://schemas.microsoft.com/office/drawing/2014/main" val="2234613440"/>
                    </a:ext>
                  </a:extLst>
                </a:gridCol>
                <a:gridCol w="973393">
                  <a:extLst>
                    <a:ext uri="{9D8B030D-6E8A-4147-A177-3AD203B41FA5}">
                      <a16:colId xmlns:a16="http://schemas.microsoft.com/office/drawing/2014/main" val="13447716"/>
                    </a:ext>
                  </a:extLst>
                </a:gridCol>
              </a:tblGrid>
              <a:tr h="275303">
                <a:tc>
                  <a:txBody>
                    <a:bodyPr/>
                    <a:lstStyle/>
                    <a:p>
                      <a:pPr algn="ctr"/>
                      <a:r>
                        <a:rPr lang="en-US" sz="1200" dirty="0"/>
                        <a:t>Components at the Interface</a:t>
                      </a:r>
                    </a:p>
                  </a:txBody>
                  <a:tcPr anchor="ctr"/>
                </a:tc>
                <a:tc>
                  <a:txBody>
                    <a:bodyPr/>
                    <a:lstStyle/>
                    <a:p>
                      <a:pPr algn="ctr"/>
                      <a:r>
                        <a:rPr lang="en-US" sz="1200" dirty="0"/>
                        <a:t>K (W/</a:t>
                      </a:r>
                      <a:r>
                        <a:rPr lang="en-US" sz="1200" dirty="0" err="1"/>
                        <a:t>mK</a:t>
                      </a:r>
                      <a:r>
                        <a:rPr lang="en-US" sz="1200" dirty="0"/>
                        <a:t>)</a:t>
                      </a:r>
                    </a:p>
                  </a:txBody>
                  <a:tcPr anchor="ctr"/>
                </a:tc>
                <a:extLst>
                  <a:ext uri="{0D108BD9-81ED-4DB2-BD59-A6C34878D82A}">
                    <a16:rowId xmlns:a16="http://schemas.microsoft.com/office/drawing/2014/main" val="3274355027"/>
                  </a:ext>
                </a:extLst>
              </a:tr>
              <a:tr h="370840">
                <a:tc>
                  <a:txBody>
                    <a:bodyPr/>
                    <a:lstStyle/>
                    <a:p>
                      <a:pPr algn="ctr"/>
                      <a:r>
                        <a:rPr lang="en-US" sz="1200" dirty="0"/>
                        <a:t>Ligand </a:t>
                      </a:r>
                    </a:p>
                  </a:txBody>
                  <a:tcPr anchor="ctr"/>
                </a:tc>
                <a:tc>
                  <a:txBody>
                    <a:bodyPr/>
                    <a:lstStyle/>
                    <a:p>
                      <a:pPr algn="ctr"/>
                      <a:r>
                        <a:rPr lang="en-US" sz="1200" dirty="0"/>
                        <a:t>&lt;1</a:t>
                      </a:r>
                    </a:p>
                  </a:txBody>
                  <a:tcPr anchor="ctr"/>
                </a:tc>
                <a:extLst>
                  <a:ext uri="{0D108BD9-81ED-4DB2-BD59-A6C34878D82A}">
                    <a16:rowId xmlns:a16="http://schemas.microsoft.com/office/drawing/2014/main" val="245283930"/>
                  </a:ext>
                </a:extLst>
              </a:tr>
              <a:tr h="370840">
                <a:tc>
                  <a:txBody>
                    <a:bodyPr/>
                    <a:lstStyle/>
                    <a:p>
                      <a:pPr algn="ctr"/>
                      <a:r>
                        <a:rPr lang="en-US" sz="1200" dirty="0"/>
                        <a:t>Graphite (Transverse) </a:t>
                      </a:r>
                    </a:p>
                  </a:txBody>
                  <a:tcPr anchor="ctr"/>
                </a:tc>
                <a:tc>
                  <a:txBody>
                    <a:bodyPr/>
                    <a:lstStyle/>
                    <a:p>
                      <a:pPr algn="ctr"/>
                      <a:r>
                        <a:rPr lang="en-US" sz="1200" dirty="0"/>
                        <a:t>~3</a:t>
                      </a:r>
                    </a:p>
                  </a:txBody>
                  <a:tcPr anchor="ctr"/>
                </a:tc>
                <a:extLst>
                  <a:ext uri="{0D108BD9-81ED-4DB2-BD59-A6C34878D82A}">
                    <a16:rowId xmlns:a16="http://schemas.microsoft.com/office/drawing/2014/main" val="3893157381"/>
                  </a:ext>
                </a:extLst>
              </a:tr>
              <a:tr h="370840">
                <a:tc>
                  <a:txBody>
                    <a:bodyPr/>
                    <a:lstStyle/>
                    <a:p>
                      <a:pPr algn="ctr"/>
                      <a:r>
                        <a:rPr lang="en-US" sz="1200" dirty="0"/>
                        <a:t>Graphite (Longitudinal)</a:t>
                      </a:r>
                    </a:p>
                  </a:txBody>
                  <a:tcPr anchor="ctr"/>
                </a:tc>
                <a:tc>
                  <a:txBody>
                    <a:bodyPr/>
                    <a:lstStyle/>
                    <a:p>
                      <a:pPr algn="ctr"/>
                      <a:r>
                        <a:rPr lang="en-US" sz="1200" dirty="0"/>
                        <a:t>~1800</a:t>
                      </a:r>
                    </a:p>
                  </a:txBody>
                  <a:tcPr anchor="ctr"/>
                </a:tc>
                <a:extLst>
                  <a:ext uri="{0D108BD9-81ED-4DB2-BD59-A6C34878D82A}">
                    <a16:rowId xmlns:a16="http://schemas.microsoft.com/office/drawing/2014/main" val="629656509"/>
                  </a:ext>
                </a:extLst>
              </a:tr>
              <a:tr h="370840">
                <a:tc>
                  <a:txBody>
                    <a:bodyPr/>
                    <a:lstStyle/>
                    <a:p>
                      <a:pPr algn="ctr"/>
                      <a:r>
                        <a:rPr lang="en-US" sz="1200" dirty="0"/>
                        <a:t>Glue (</a:t>
                      </a:r>
                      <a:r>
                        <a:rPr lang="en-US" sz="1200" dirty="0" err="1"/>
                        <a:t>Hysol</a:t>
                      </a:r>
                      <a:r>
                        <a:rPr lang="en-US" sz="1200" dirty="0"/>
                        <a:t> EA9396 with BN) </a:t>
                      </a:r>
                    </a:p>
                  </a:txBody>
                  <a:tcPr anchor="ctr"/>
                </a:tc>
                <a:tc>
                  <a:txBody>
                    <a:bodyPr/>
                    <a:lstStyle/>
                    <a:p>
                      <a:pPr algn="ctr"/>
                      <a:r>
                        <a:rPr lang="en-US" sz="1200" dirty="0"/>
                        <a:t>1.1</a:t>
                      </a:r>
                    </a:p>
                  </a:txBody>
                  <a:tcPr anchor="ctr"/>
                </a:tc>
                <a:extLst>
                  <a:ext uri="{0D108BD9-81ED-4DB2-BD59-A6C34878D82A}">
                    <a16:rowId xmlns:a16="http://schemas.microsoft.com/office/drawing/2014/main" val="1377918357"/>
                  </a:ext>
                </a:extLst>
              </a:tr>
              <a:tr h="370840">
                <a:tc>
                  <a:txBody>
                    <a:bodyPr/>
                    <a:lstStyle/>
                    <a:p>
                      <a:pPr algn="ctr"/>
                      <a:r>
                        <a:rPr lang="en-US" sz="1200" dirty="0"/>
                        <a:t>Glue (</a:t>
                      </a:r>
                      <a:r>
                        <a:rPr lang="en-US" sz="1200" dirty="0" err="1"/>
                        <a:t>Hysol</a:t>
                      </a:r>
                      <a:r>
                        <a:rPr lang="en-US" sz="1200" dirty="0"/>
                        <a:t> EA9396 with Graphite)</a:t>
                      </a:r>
                    </a:p>
                  </a:txBody>
                  <a:tcPr anchor="ctr"/>
                </a:tc>
                <a:tc>
                  <a:txBody>
                    <a:bodyPr/>
                    <a:lstStyle/>
                    <a:p>
                      <a:pPr algn="ctr"/>
                      <a:r>
                        <a:rPr lang="en-US" sz="1200" dirty="0"/>
                        <a:t>3.5</a:t>
                      </a:r>
                    </a:p>
                  </a:txBody>
                  <a:tcPr anchor="ctr"/>
                </a:tc>
                <a:extLst>
                  <a:ext uri="{0D108BD9-81ED-4DB2-BD59-A6C34878D82A}">
                    <a16:rowId xmlns:a16="http://schemas.microsoft.com/office/drawing/2014/main" val="2273062280"/>
                  </a:ext>
                </a:extLst>
              </a:tr>
              <a:tr h="370840">
                <a:tc>
                  <a:txBody>
                    <a:bodyPr/>
                    <a:lstStyle/>
                    <a:p>
                      <a:pPr algn="ctr"/>
                      <a:r>
                        <a:rPr lang="en-US" sz="1200" dirty="0"/>
                        <a:t>Glue (Low Thermal Conductivity)</a:t>
                      </a:r>
                    </a:p>
                  </a:txBody>
                  <a:tcPr anchor="ctr"/>
                </a:tc>
                <a:tc>
                  <a:txBody>
                    <a:bodyPr/>
                    <a:lstStyle/>
                    <a:p>
                      <a:pPr algn="ctr"/>
                      <a:r>
                        <a:rPr lang="en-US" sz="1200" dirty="0"/>
                        <a:t>0.1</a:t>
                      </a:r>
                    </a:p>
                  </a:txBody>
                  <a:tcPr anchor="ctr"/>
                </a:tc>
                <a:extLst>
                  <a:ext uri="{0D108BD9-81ED-4DB2-BD59-A6C34878D82A}">
                    <a16:rowId xmlns:a16="http://schemas.microsoft.com/office/drawing/2014/main" val="1417995561"/>
                  </a:ext>
                </a:extLst>
              </a:tr>
            </a:tbl>
          </a:graphicData>
        </a:graphic>
      </p:graphicFrame>
      <p:sp>
        <p:nvSpPr>
          <p:cNvPr id="32" name="Rectangle 31">
            <a:extLst>
              <a:ext uri="{FF2B5EF4-FFF2-40B4-BE49-F238E27FC236}">
                <a16:creationId xmlns:a16="http://schemas.microsoft.com/office/drawing/2014/main" id="{DD0A5E1C-5B06-405F-94BE-5E558945CACB}"/>
              </a:ext>
            </a:extLst>
          </p:cNvPr>
          <p:cNvSpPr/>
          <p:nvPr/>
        </p:nvSpPr>
        <p:spPr>
          <a:xfrm>
            <a:off x="5614827" y="3632824"/>
            <a:ext cx="3165379" cy="1301076"/>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87069F6C-AB8B-493A-996A-0ACB193B0E88}"/>
                  </a:ext>
                </a:extLst>
              </p:cNvPr>
              <p:cNvSpPr/>
              <p:nvPr/>
            </p:nvSpPr>
            <p:spPr>
              <a:xfrm>
                <a:off x="5625910" y="3690064"/>
                <a:ext cx="802463" cy="736997"/>
              </a:xfrm>
              <a:prstGeom prst="rect">
                <a:avLst/>
              </a:prstGeom>
              <a:noFill/>
            </p:spPr>
            <p:txBody>
              <a:bodyPr wrap="none" lIns="91440" tIns="45720" rIns="91440" bIns="45720">
                <a:spAutoFit/>
              </a:bodyPr>
              <a:lstStyle/>
              <a:p>
                <a:pPr algn="ctr"/>
                <a:r>
                  <a:rPr lang="en-US" sz="2000" b="1" i="1" dirty="0">
                    <a:ln w="0"/>
                    <a:effectLst>
                      <a:outerShdw blurRad="38100" dist="19050" dir="2700000" algn="tl" rotWithShape="0">
                        <a:schemeClr val="dk1">
                          <a:alpha val="40000"/>
                        </a:schemeClr>
                      </a:outerShdw>
                    </a:effectLst>
                    <a:latin typeface="+mj-lt"/>
                  </a:rPr>
                  <a:t>+</a:t>
                </a:r>
              </a:p>
              <a:p>
                <a:pPr algn="ctr"/>
                <a14:m>
                  <m:oMath xmlns:m="http://schemas.openxmlformats.org/officeDocument/2006/math">
                    <m:sSub>
                      <m:sSubPr>
                        <m:ctrlPr>
                          <a:rPr lang="en-US" sz="2000" b="0" i="1" smtClean="0">
                            <a:ln w="0"/>
                            <a:effectLst>
                              <a:outerShdw blurRad="38100" dist="19050" dir="2700000" algn="tl" rotWithShape="0">
                                <a:schemeClr val="dk1">
                                  <a:alpha val="40000"/>
                                </a:schemeClr>
                              </a:outerShdw>
                            </a:effectLst>
                            <a:latin typeface="Cambria Math" panose="02040503050406030204" pitchFamily="18" charset="0"/>
                          </a:rPr>
                        </m:ctrlPr>
                      </m:sSubPr>
                      <m:e>
                        <m:r>
                          <a:rPr lang="en-US" sz="2000" b="0" i="1" smtClean="0">
                            <a:ln w="0"/>
                            <a:effectLst>
                              <a:outerShdw blurRad="38100" dist="19050" dir="2700000" algn="tl" rotWithShape="0">
                                <a:schemeClr val="dk1">
                                  <a:alpha val="40000"/>
                                </a:schemeClr>
                              </a:outerShdw>
                            </a:effectLst>
                            <a:latin typeface="Cambria Math" panose="02040503050406030204" pitchFamily="18" charset="0"/>
                          </a:rPr>
                          <m:t>𝐾</m:t>
                        </m:r>
                      </m:e>
                      <m:sub>
                        <m:r>
                          <a:rPr lang="en-US" sz="2000" b="0" i="1" smtClean="0">
                            <a:ln w="0"/>
                            <a:effectLst>
                              <a:outerShdw blurRad="38100" dist="19050" dir="2700000" algn="tl" rotWithShape="0">
                                <a:schemeClr val="dk1">
                                  <a:alpha val="40000"/>
                                </a:schemeClr>
                              </a:outerShdw>
                            </a:effectLst>
                            <a:latin typeface="Cambria Math" panose="02040503050406030204" pitchFamily="18" charset="0"/>
                          </a:rPr>
                          <m:t>𝑔𝑙𝑢𝑒</m:t>
                        </m:r>
                      </m:sub>
                    </m:sSub>
                  </m:oMath>
                </a14:m>
                <a:r>
                  <a:rPr lang="en-US" sz="2000" b="0" dirty="0">
                    <a:ln w="0"/>
                    <a:effectLst>
                      <a:outerShdw blurRad="38100" dist="19050" dir="2700000" algn="tl" rotWithShape="0">
                        <a:schemeClr val="dk1">
                          <a:alpha val="40000"/>
                        </a:schemeClr>
                      </a:outerShdw>
                    </a:effectLst>
                    <a:latin typeface="+mj-lt"/>
                  </a:rPr>
                  <a:t>:</a:t>
                </a:r>
              </a:p>
            </p:txBody>
          </p:sp>
        </mc:Choice>
        <mc:Fallback xmlns="">
          <p:sp>
            <p:nvSpPr>
              <p:cNvPr id="33" name="Rectangle 32">
                <a:extLst>
                  <a:ext uri="{FF2B5EF4-FFF2-40B4-BE49-F238E27FC236}">
                    <a16:creationId xmlns:a16="http://schemas.microsoft.com/office/drawing/2014/main" id="{87069F6C-AB8B-493A-996A-0ACB193B0E88}"/>
                  </a:ext>
                </a:extLst>
              </p:cNvPr>
              <p:cNvSpPr>
                <a:spLocks noRot="1" noChangeAspect="1" noMove="1" noResize="1" noEditPoints="1" noAdjustHandles="1" noChangeArrowheads="1" noChangeShapeType="1" noTextEdit="1"/>
              </p:cNvSpPr>
              <p:nvPr/>
            </p:nvSpPr>
            <p:spPr>
              <a:xfrm>
                <a:off x="5625910" y="3690064"/>
                <a:ext cx="802463" cy="736997"/>
              </a:xfrm>
              <a:prstGeom prst="rect">
                <a:avLst/>
              </a:prstGeom>
              <a:blipFill>
                <a:blip r:embed="rId5"/>
                <a:stretch>
                  <a:fillRect l="-758" t="-4959" r="-9848" b="-13223"/>
                </a:stretch>
              </a:blipFill>
            </p:spPr>
            <p:txBody>
              <a:bodyPr/>
              <a:lstStyle/>
              <a:p>
                <a:r>
                  <a:rPr lang="en-US">
                    <a:noFill/>
                  </a:rPr>
                  <a:t> </a:t>
                </a:r>
              </a:p>
            </p:txBody>
          </p:sp>
        </mc:Fallback>
      </mc:AlternateContent>
      <p:sp>
        <p:nvSpPr>
          <p:cNvPr id="34" name="Arrow: Right 33">
            <a:extLst>
              <a:ext uri="{FF2B5EF4-FFF2-40B4-BE49-F238E27FC236}">
                <a16:creationId xmlns:a16="http://schemas.microsoft.com/office/drawing/2014/main" id="{186B62B1-94C7-4A9A-83E0-29A08118FB2B}"/>
              </a:ext>
            </a:extLst>
          </p:cNvPr>
          <p:cNvSpPr/>
          <p:nvPr/>
        </p:nvSpPr>
        <p:spPr>
          <a:xfrm>
            <a:off x="5657325" y="4480238"/>
            <a:ext cx="795231" cy="339645"/>
          </a:xfrm>
          <a:prstGeom prst="rightArrow">
            <a:avLst/>
          </a:prstGeom>
          <a:solidFill>
            <a:srgbClr val="C00000"/>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latin typeface="+mj-lt"/>
            </a:endParaRPr>
          </a:p>
        </p:txBody>
      </p:sp>
      <p:sp>
        <p:nvSpPr>
          <p:cNvPr id="15" name="Rectangle 14">
            <a:extLst>
              <a:ext uri="{FF2B5EF4-FFF2-40B4-BE49-F238E27FC236}">
                <a16:creationId xmlns:a16="http://schemas.microsoft.com/office/drawing/2014/main" id="{10327BDB-3B27-47E0-9FB1-4B191A8D5539}"/>
              </a:ext>
            </a:extLst>
          </p:cNvPr>
          <p:cNvSpPr/>
          <p:nvPr/>
        </p:nvSpPr>
        <p:spPr>
          <a:xfrm>
            <a:off x="6796313" y="2040848"/>
            <a:ext cx="991094" cy="2822094"/>
          </a:xfrm>
          <a:prstGeom prst="rect">
            <a:avLst/>
          </a:prstGeom>
          <a:solidFill>
            <a:schemeClr val="bg1">
              <a:lumMod val="75000"/>
            </a:schemeClr>
          </a:solidFill>
          <a:ln>
            <a:solidFill>
              <a:schemeClr val="tx1"/>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n-US">
              <a:latin typeface="+mj-lt"/>
            </a:endParaRPr>
          </a:p>
        </p:txBody>
      </p:sp>
      <p:sp>
        <p:nvSpPr>
          <p:cNvPr id="30" name="Rectangle 29">
            <a:extLst>
              <a:ext uri="{FF2B5EF4-FFF2-40B4-BE49-F238E27FC236}">
                <a16:creationId xmlns:a16="http://schemas.microsoft.com/office/drawing/2014/main" id="{8A49E33E-925E-4311-8FD7-548D1B35CCC1}"/>
              </a:ext>
            </a:extLst>
          </p:cNvPr>
          <p:cNvSpPr/>
          <p:nvPr/>
        </p:nvSpPr>
        <p:spPr>
          <a:xfrm>
            <a:off x="6632014" y="2040731"/>
            <a:ext cx="140115" cy="282209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Rectangle 16">
            <a:extLst>
              <a:ext uri="{FF2B5EF4-FFF2-40B4-BE49-F238E27FC236}">
                <a16:creationId xmlns:a16="http://schemas.microsoft.com/office/drawing/2014/main" id="{BE43C9BF-7EDE-4E3D-97CA-B4FDA4418E5E}"/>
              </a:ext>
            </a:extLst>
          </p:cNvPr>
          <p:cNvSpPr/>
          <p:nvPr/>
        </p:nvSpPr>
        <p:spPr>
          <a:xfrm>
            <a:off x="6588649" y="3264698"/>
            <a:ext cx="1346999" cy="400110"/>
          </a:xfrm>
          <a:prstGeom prst="rect">
            <a:avLst/>
          </a:prstGeom>
          <a:noFill/>
        </p:spPr>
        <p:txBody>
          <a:bodyPr wrap="square" lIns="91440" tIns="45720" rIns="91440" bIns="45720">
            <a:spAutoFit/>
          </a:bodyPr>
          <a:lstStyle/>
          <a:p>
            <a:pPr algn="ctr"/>
            <a:r>
              <a:rPr lang="en-US" sz="2000" b="1" dirty="0">
                <a:ln w="0"/>
                <a:effectLst>
                  <a:outerShdw blurRad="38100" dist="19050" dir="2700000" algn="tl" rotWithShape="0">
                    <a:schemeClr val="dk1">
                      <a:alpha val="40000"/>
                    </a:schemeClr>
                  </a:outerShdw>
                </a:effectLst>
                <a:latin typeface="+mj-lt"/>
              </a:rPr>
              <a:t>Ligand</a:t>
            </a:r>
          </a:p>
        </p:txBody>
      </p:sp>
      <p:sp>
        <p:nvSpPr>
          <p:cNvPr id="18" name="Rectangle 17">
            <a:extLst>
              <a:ext uri="{FF2B5EF4-FFF2-40B4-BE49-F238E27FC236}">
                <a16:creationId xmlns:a16="http://schemas.microsoft.com/office/drawing/2014/main" id="{A4A4647B-826B-41A5-8859-C69D9EC0D92C}"/>
              </a:ext>
            </a:extLst>
          </p:cNvPr>
          <p:cNvSpPr/>
          <p:nvPr/>
        </p:nvSpPr>
        <p:spPr>
          <a:xfrm>
            <a:off x="6028775" y="1243824"/>
            <a:ext cx="2279791" cy="400110"/>
          </a:xfrm>
          <a:prstGeom prst="rect">
            <a:avLst/>
          </a:prstGeom>
          <a:noFill/>
        </p:spPr>
        <p:txBody>
          <a:bodyPr wrap="none" lIns="91440" tIns="45720" rIns="91440" bIns="45720">
            <a:spAutoFit/>
          </a:bodyPr>
          <a:lstStyle/>
          <a:p>
            <a:pPr algn="ctr"/>
            <a:r>
              <a:rPr lang="en-US" sz="2000" dirty="0">
                <a:ln w="0"/>
                <a:effectLst>
                  <a:outerShdw blurRad="38100" dist="19050" dir="2700000" algn="tl" rotWithShape="0">
                    <a:schemeClr val="dk1">
                      <a:alpha val="40000"/>
                    </a:schemeClr>
                  </a:outerShdw>
                </a:effectLst>
                <a:latin typeface="+mj-lt"/>
              </a:rPr>
              <a:t>Graphene Coating</a:t>
            </a:r>
            <a:endParaRPr lang="en-US" sz="2000" b="0" cap="none" spc="0" dirty="0">
              <a:ln w="0"/>
              <a:solidFill>
                <a:schemeClr val="tx1"/>
              </a:solidFill>
              <a:effectLst>
                <a:outerShdw blurRad="38100" dist="19050" dir="2700000" algn="tl" rotWithShape="0">
                  <a:schemeClr val="dk1">
                    <a:alpha val="40000"/>
                  </a:schemeClr>
                </a:outerShdw>
              </a:effectLst>
              <a:latin typeface="+mj-lt"/>
            </a:endParaRPr>
          </a:p>
        </p:txBody>
      </p:sp>
      <p:cxnSp>
        <p:nvCxnSpPr>
          <p:cNvPr id="19" name="Connector: Elbow 18">
            <a:extLst>
              <a:ext uri="{FF2B5EF4-FFF2-40B4-BE49-F238E27FC236}">
                <a16:creationId xmlns:a16="http://schemas.microsoft.com/office/drawing/2014/main" id="{B92FB1FB-CF6F-4A85-A9BE-422D12E6E4DD}"/>
              </a:ext>
            </a:extLst>
          </p:cNvPr>
          <p:cNvCxnSpPr>
            <a:cxnSpLocks/>
          </p:cNvCxnSpPr>
          <p:nvPr/>
        </p:nvCxnSpPr>
        <p:spPr>
          <a:xfrm rot="10800000" flipV="1">
            <a:off x="6681947" y="1692383"/>
            <a:ext cx="352045" cy="304368"/>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20" name="Connector: Elbow 19">
            <a:extLst>
              <a:ext uri="{FF2B5EF4-FFF2-40B4-BE49-F238E27FC236}">
                <a16:creationId xmlns:a16="http://schemas.microsoft.com/office/drawing/2014/main" id="{86ECCE0D-0FFE-426A-A92D-326976AAF565}"/>
              </a:ext>
            </a:extLst>
          </p:cNvPr>
          <p:cNvCxnSpPr>
            <a:cxnSpLocks/>
          </p:cNvCxnSpPr>
          <p:nvPr/>
        </p:nvCxnSpPr>
        <p:spPr>
          <a:xfrm rot="10800000" flipH="1" flipV="1">
            <a:off x="7500630" y="1690287"/>
            <a:ext cx="352045" cy="304368"/>
          </a:xfrm>
          <a:prstGeom prst="bentConnector2">
            <a:avLst/>
          </a:prstGeom>
          <a:ln>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512AD164-C531-49B4-B510-02AD417FB1E5}"/>
                  </a:ext>
                </a:extLst>
              </p:cNvPr>
              <p:cNvSpPr/>
              <p:nvPr/>
            </p:nvSpPr>
            <p:spPr>
              <a:xfrm>
                <a:off x="4974349" y="2528115"/>
                <a:ext cx="1523815" cy="672556"/>
              </a:xfrm>
              <a:prstGeom prst="rect">
                <a:avLst/>
              </a:prstGeom>
              <a:noFill/>
              <a:ln>
                <a:solidFill>
                  <a:schemeClr val="tx1"/>
                </a:solidFill>
              </a:ln>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sSub>
                        <m:sSubPr>
                          <m:ctrlPr>
                            <a:rPr lang="en-US" sz="1800" b="0" i="1" smtClean="0">
                              <a:ln w="0"/>
                              <a:effectLst>
                                <a:outerShdw blurRad="38100" dist="19050" dir="2700000" algn="tl" rotWithShape="0">
                                  <a:schemeClr val="dk1">
                                    <a:alpha val="40000"/>
                                  </a:schemeClr>
                                </a:outerShdw>
                              </a:effectLst>
                              <a:latin typeface="Cambria Math" panose="02040503050406030204" pitchFamily="18" charset="0"/>
                            </a:rPr>
                          </m:ctrlPr>
                        </m:sSubPr>
                        <m:e>
                          <m:r>
                            <a:rPr lang="en-US" sz="1800" b="0" i="1" smtClean="0">
                              <a:ln w="0"/>
                              <a:effectLst>
                                <a:outerShdw blurRad="38100" dist="19050" dir="2700000" algn="tl" rotWithShape="0">
                                  <a:schemeClr val="dk1">
                                    <a:alpha val="40000"/>
                                  </a:schemeClr>
                                </a:outerShdw>
                              </a:effectLst>
                              <a:latin typeface="Cambria Math" panose="02040503050406030204" pitchFamily="18" charset="0"/>
                            </a:rPr>
                            <m:t>𝐾</m:t>
                          </m:r>
                        </m:e>
                        <m:sub>
                          <m:r>
                            <a:rPr lang="en-US" sz="1800" b="0" i="1" smtClean="0">
                              <a:ln w="0"/>
                              <a:effectLst>
                                <a:outerShdw blurRad="38100" dist="19050" dir="2700000" algn="tl" rotWithShape="0">
                                  <a:schemeClr val="dk1">
                                    <a:alpha val="40000"/>
                                  </a:schemeClr>
                                </a:outerShdw>
                              </a:effectLst>
                              <a:latin typeface="Cambria Math" panose="02040503050406030204" pitchFamily="18" charset="0"/>
                            </a:rPr>
                            <m:t>𝑜𝑢𝑡</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𝑜𝑓</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𝑝𝑙𝑎𝑛𝑒</m:t>
                          </m:r>
                        </m:sub>
                      </m:sSub>
                    </m:oMath>
                  </m:oMathPara>
                </a14:m>
                <a:endParaRPr lang="en-US" sz="1800" b="0" dirty="0">
                  <a:ln w="0"/>
                  <a:effectLst>
                    <a:outerShdw blurRad="38100" dist="19050" dir="2700000" algn="tl" rotWithShape="0">
                      <a:schemeClr val="dk1">
                        <a:alpha val="40000"/>
                      </a:schemeClr>
                    </a:outerShdw>
                  </a:effectLst>
                  <a:latin typeface="+mj-lt"/>
                </a:endParaRPr>
              </a:p>
              <a:p>
                <a:pPr algn="ctr"/>
                <a:r>
                  <a:rPr lang="en-US" sz="1800" dirty="0">
                    <a:ln w="0"/>
                    <a:effectLst>
                      <a:outerShdw blurRad="38100" dist="19050" dir="2700000" algn="tl" rotWithShape="0">
                        <a:schemeClr val="dk1">
                          <a:alpha val="40000"/>
                        </a:schemeClr>
                      </a:outerShdw>
                    </a:effectLst>
                    <a:latin typeface="+mj-lt"/>
                  </a:rPr>
                  <a:t>~ 3 W/</a:t>
                </a:r>
                <a:r>
                  <a:rPr lang="en-US" sz="1800" dirty="0" err="1">
                    <a:ln w="0"/>
                    <a:effectLst>
                      <a:outerShdw blurRad="38100" dist="19050" dir="2700000" algn="tl" rotWithShape="0">
                        <a:schemeClr val="dk1">
                          <a:alpha val="40000"/>
                        </a:schemeClr>
                      </a:outerShdw>
                    </a:effectLst>
                    <a:latin typeface="+mj-lt"/>
                  </a:rPr>
                  <a:t>mK</a:t>
                </a:r>
                <a:endParaRPr lang="en-US" sz="1800" b="0" cap="none" spc="0" dirty="0">
                  <a:ln w="0"/>
                  <a:solidFill>
                    <a:schemeClr val="tx1"/>
                  </a:solidFill>
                  <a:effectLst>
                    <a:outerShdw blurRad="38100" dist="19050" dir="2700000" algn="tl" rotWithShape="0">
                      <a:schemeClr val="dk1">
                        <a:alpha val="40000"/>
                      </a:schemeClr>
                    </a:outerShdw>
                  </a:effectLst>
                  <a:latin typeface="+mj-lt"/>
                </a:endParaRPr>
              </a:p>
            </p:txBody>
          </p:sp>
        </mc:Choice>
        <mc:Fallback xmlns="">
          <p:sp>
            <p:nvSpPr>
              <p:cNvPr id="22" name="Rectangle 21">
                <a:extLst>
                  <a:ext uri="{FF2B5EF4-FFF2-40B4-BE49-F238E27FC236}">
                    <a16:creationId xmlns:a16="http://schemas.microsoft.com/office/drawing/2014/main" id="{512AD164-C531-49B4-B510-02AD417FB1E5}"/>
                  </a:ext>
                </a:extLst>
              </p:cNvPr>
              <p:cNvSpPr>
                <a:spLocks noRot="1" noChangeAspect="1" noMove="1" noResize="1" noEditPoints="1" noAdjustHandles="1" noChangeArrowheads="1" noChangeShapeType="1" noTextEdit="1"/>
              </p:cNvSpPr>
              <p:nvPr/>
            </p:nvSpPr>
            <p:spPr>
              <a:xfrm>
                <a:off x="4974349" y="2528115"/>
                <a:ext cx="1523815" cy="672556"/>
              </a:xfrm>
              <a:prstGeom prst="rect">
                <a:avLst/>
              </a:prstGeom>
              <a:blipFill>
                <a:blip r:embed="rId6"/>
                <a:stretch>
                  <a:fillRect b="-15179"/>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DAFFC7C3-4EDB-4183-98F1-F9611D8EB0EF}"/>
                  </a:ext>
                </a:extLst>
              </p:cNvPr>
              <p:cNvSpPr/>
              <p:nvPr/>
            </p:nvSpPr>
            <p:spPr>
              <a:xfrm>
                <a:off x="4908908" y="5008080"/>
                <a:ext cx="1588897" cy="671146"/>
              </a:xfrm>
              <a:prstGeom prst="rect">
                <a:avLst/>
              </a:prstGeom>
              <a:noFill/>
              <a:ln>
                <a:solidFill>
                  <a:schemeClr val="tx1"/>
                </a:solidFill>
              </a:ln>
            </p:spPr>
            <p:txBody>
              <a:bodyPr wrap="none" lIns="91440" tIns="45720" rIns="91440" bIns="45720">
                <a:spAutoFit/>
              </a:bodyPr>
              <a:lstStyle/>
              <a:p>
                <a:pPr algn="ctr"/>
                <a14:m>
                  <m:oMath xmlns:m="http://schemas.openxmlformats.org/officeDocument/2006/math">
                    <m:sSub>
                      <m:sSubPr>
                        <m:ctrlPr>
                          <a:rPr lang="en-US" sz="1800" b="0" i="1" smtClean="0">
                            <a:ln w="0"/>
                            <a:effectLst>
                              <a:outerShdw blurRad="38100" dist="19050" dir="2700000" algn="tl" rotWithShape="0">
                                <a:schemeClr val="dk1">
                                  <a:alpha val="40000"/>
                                </a:schemeClr>
                              </a:outerShdw>
                            </a:effectLst>
                            <a:latin typeface="Cambria Math" panose="02040503050406030204" pitchFamily="18" charset="0"/>
                          </a:rPr>
                        </m:ctrlPr>
                      </m:sSubPr>
                      <m:e>
                        <m:r>
                          <a:rPr lang="en-US" sz="1800" b="0" i="1" smtClean="0">
                            <a:ln w="0"/>
                            <a:effectLst>
                              <a:outerShdw blurRad="38100" dist="19050" dir="2700000" algn="tl" rotWithShape="0">
                                <a:schemeClr val="dk1">
                                  <a:alpha val="40000"/>
                                </a:schemeClr>
                              </a:outerShdw>
                            </a:effectLst>
                            <a:latin typeface="Cambria Math" panose="02040503050406030204" pitchFamily="18" charset="0"/>
                          </a:rPr>
                          <m:t>𝐾</m:t>
                        </m:r>
                      </m:e>
                      <m:sub>
                        <m:r>
                          <a:rPr lang="en-US" sz="1800" b="0" i="1" smtClean="0">
                            <a:ln w="0"/>
                            <a:effectLst>
                              <a:outerShdw blurRad="38100" dist="19050" dir="2700000" algn="tl" rotWithShape="0">
                                <a:schemeClr val="dk1">
                                  <a:alpha val="40000"/>
                                </a:schemeClr>
                              </a:outerShdw>
                            </a:effectLst>
                            <a:latin typeface="Cambria Math" panose="02040503050406030204" pitchFamily="18" charset="0"/>
                          </a:rPr>
                          <m:t>𝑖𝑛</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m:t>
                        </m:r>
                        <m:r>
                          <a:rPr lang="en-US" sz="1800" b="0" i="1" smtClean="0">
                            <a:ln w="0"/>
                            <a:effectLst>
                              <a:outerShdw blurRad="38100" dist="19050" dir="2700000" algn="tl" rotWithShape="0">
                                <a:schemeClr val="dk1">
                                  <a:alpha val="40000"/>
                                </a:schemeClr>
                              </a:outerShdw>
                            </a:effectLst>
                            <a:latin typeface="Cambria Math" panose="02040503050406030204" pitchFamily="18" charset="0"/>
                          </a:rPr>
                          <m:t>𝑝𝑙𝑎𝑛𝑒</m:t>
                        </m:r>
                      </m:sub>
                    </m:sSub>
                  </m:oMath>
                </a14:m>
                <a:r>
                  <a:rPr lang="en-US" sz="1800" b="0" dirty="0">
                    <a:ln w="0"/>
                    <a:effectLst>
                      <a:outerShdw blurRad="38100" dist="19050" dir="2700000" algn="tl" rotWithShape="0">
                        <a:schemeClr val="dk1">
                          <a:alpha val="40000"/>
                        </a:schemeClr>
                      </a:outerShdw>
                    </a:effectLst>
                    <a:latin typeface="+mj-lt"/>
                  </a:rPr>
                  <a:t>:</a:t>
                </a:r>
              </a:p>
              <a:p>
                <a:pPr algn="ctr"/>
                <a:r>
                  <a:rPr lang="en-US" sz="1800" dirty="0">
                    <a:ln w="0"/>
                    <a:effectLst>
                      <a:outerShdw blurRad="38100" dist="19050" dir="2700000" algn="tl" rotWithShape="0">
                        <a:schemeClr val="dk1">
                          <a:alpha val="40000"/>
                        </a:schemeClr>
                      </a:outerShdw>
                    </a:effectLst>
                    <a:latin typeface="+mj-lt"/>
                  </a:rPr>
                  <a:t>~ 1800 W/</a:t>
                </a:r>
                <a:r>
                  <a:rPr lang="en-US" sz="1800" dirty="0" err="1">
                    <a:ln w="0"/>
                    <a:effectLst>
                      <a:outerShdw blurRad="38100" dist="19050" dir="2700000" algn="tl" rotWithShape="0">
                        <a:schemeClr val="dk1">
                          <a:alpha val="40000"/>
                        </a:schemeClr>
                      </a:outerShdw>
                    </a:effectLst>
                    <a:latin typeface="+mj-lt"/>
                  </a:rPr>
                  <a:t>mK</a:t>
                </a:r>
                <a:endParaRPr lang="en-US" sz="1800" b="0" cap="none" spc="0" dirty="0">
                  <a:ln w="0"/>
                  <a:solidFill>
                    <a:schemeClr val="tx1"/>
                  </a:solidFill>
                  <a:effectLst>
                    <a:outerShdw blurRad="38100" dist="19050" dir="2700000" algn="tl" rotWithShape="0">
                      <a:schemeClr val="dk1">
                        <a:alpha val="40000"/>
                      </a:schemeClr>
                    </a:outerShdw>
                  </a:effectLst>
                  <a:latin typeface="+mj-lt"/>
                </a:endParaRPr>
              </a:p>
            </p:txBody>
          </p:sp>
        </mc:Choice>
        <mc:Fallback xmlns="">
          <p:sp>
            <p:nvSpPr>
              <p:cNvPr id="23" name="Rectangle 22">
                <a:extLst>
                  <a:ext uri="{FF2B5EF4-FFF2-40B4-BE49-F238E27FC236}">
                    <a16:creationId xmlns:a16="http://schemas.microsoft.com/office/drawing/2014/main" id="{DAFFC7C3-4EDB-4183-98F1-F9611D8EB0EF}"/>
                  </a:ext>
                </a:extLst>
              </p:cNvPr>
              <p:cNvSpPr>
                <a:spLocks noRot="1" noChangeAspect="1" noMove="1" noResize="1" noEditPoints="1" noAdjustHandles="1" noChangeArrowheads="1" noChangeShapeType="1" noTextEdit="1"/>
              </p:cNvSpPr>
              <p:nvPr/>
            </p:nvSpPr>
            <p:spPr>
              <a:xfrm>
                <a:off x="4908908" y="5008080"/>
                <a:ext cx="1588897" cy="671146"/>
              </a:xfrm>
              <a:prstGeom prst="rect">
                <a:avLst/>
              </a:prstGeom>
              <a:blipFill>
                <a:blip r:embed="rId7"/>
                <a:stretch>
                  <a:fillRect l="-3422" t="-6250" r="-4183" b="-15179"/>
                </a:stretch>
              </a:blipFill>
              <a:ln>
                <a:solidFill>
                  <a:schemeClr val="tx1"/>
                </a:solidFill>
              </a:ln>
            </p:spPr>
            <p:txBody>
              <a:bodyPr/>
              <a:lstStyle/>
              <a:p>
                <a:r>
                  <a:rPr lang="en-US">
                    <a:noFill/>
                  </a:rPr>
                  <a:t> </a:t>
                </a:r>
              </a:p>
            </p:txBody>
          </p:sp>
        </mc:Fallback>
      </mc:AlternateContent>
      <p:sp>
        <p:nvSpPr>
          <p:cNvPr id="24" name="Arrow: Up 23">
            <a:extLst>
              <a:ext uri="{FF2B5EF4-FFF2-40B4-BE49-F238E27FC236}">
                <a16:creationId xmlns:a16="http://schemas.microsoft.com/office/drawing/2014/main" id="{FE3D9E7A-51D3-4D96-942E-2765B0A053CC}"/>
              </a:ext>
            </a:extLst>
          </p:cNvPr>
          <p:cNvSpPr/>
          <p:nvPr/>
        </p:nvSpPr>
        <p:spPr>
          <a:xfrm>
            <a:off x="6376835" y="4904194"/>
            <a:ext cx="713379" cy="680328"/>
          </a:xfrm>
          <a:prstGeom prst="upArrow">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mj-lt"/>
            </a:endParaRPr>
          </a:p>
        </p:txBody>
      </p:sp>
      <p:pic>
        <p:nvPicPr>
          <p:cNvPr id="28" name="Picture 27">
            <a:extLst>
              <a:ext uri="{FF2B5EF4-FFF2-40B4-BE49-F238E27FC236}">
                <a16:creationId xmlns:a16="http://schemas.microsoft.com/office/drawing/2014/main" id="{5E62473C-F90F-41DC-A6D5-727DC78B4B1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29" name="Picture 7" descr="Image result for berkeley lab logo">
            <a:extLst>
              <a:ext uri="{FF2B5EF4-FFF2-40B4-BE49-F238E27FC236}">
                <a16:creationId xmlns:a16="http://schemas.microsoft.com/office/drawing/2014/main" id="{365B209C-E3E4-41F3-A508-F8FAEF84E73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41">
            <a:extLst>
              <a:ext uri="{FF2B5EF4-FFF2-40B4-BE49-F238E27FC236}">
                <a16:creationId xmlns:a16="http://schemas.microsoft.com/office/drawing/2014/main" id="{4DC699C2-1E99-41EF-8CEC-7ACD91BD7689}"/>
              </a:ext>
            </a:extLst>
          </p:cNvPr>
          <p:cNvSpPr/>
          <p:nvPr/>
        </p:nvSpPr>
        <p:spPr>
          <a:xfrm>
            <a:off x="7812248" y="2043073"/>
            <a:ext cx="140115" cy="282209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pic>
        <p:nvPicPr>
          <p:cNvPr id="25" name="Picture 24">
            <a:extLst>
              <a:ext uri="{FF2B5EF4-FFF2-40B4-BE49-F238E27FC236}">
                <a16:creationId xmlns:a16="http://schemas.microsoft.com/office/drawing/2014/main" id="{6A26230E-BF02-4C70-B524-9C8E1289E8EA}"/>
              </a:ext>
            </a:extLst>
          </p:cNvPr>
          <p:cNvPicPr>
            <a:picLocks noChangeAspect="1"/>
          </p:cNvPicPr>
          <p:nvPr/>
        </p:nvPicPr>
        <p:blipFill>
          <a:blip r:embed="rId10">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tretch>
            <a:fillRect/>
          </a:stretch>
        </p:blipFill>
        <p:spPr>
          <a:xfrm>
            <a:off x="7435344" y="4601958"/>
            <a:ext cx="1677961" cy="1367228"/>
          </a:xfrm>
          <a:prstGeom prst="rect">
            <a:avLst/>
          </a:prstGeom>
        </p:spPr>
      </p:pic>
      <p:cxnSp>
        <p:nvCxnSpPr>
          <p:cNvPr id="8" name="Straight Arrow Connector 7">
            <a:extLst>
              <a:ext uri="{FF2B5EF4-FFF2-40B4-BE49-F238E27FC236}">
                <a16:creationId xmlns:a16="http://schemas.microsoft.com/office/drawing/2014/main" id="{8D69E426-D8DB-4E88-8BF5-A0DEE3F901E2}"/>
              </a:ext>
            </a:extLst>
          </p:cNvPr>
          <p:cNvCxnSpPr>
            <a:cxnSpLocks/>
          </p:cNvCxnSpPr>
          <p:nvPr/>
        </p:nvCxnSpPr>
        <p:spPr bwMode="auto">
          <a:xfrm>
            <a:off x="8258535" y="4151376"/>
            <a:ext cx="284673" cy="101402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8D7F90D2-66A5-4ECE-8999-B8F0AEA8F5F3}"/>
                  </a:ext>
                </a:extLst>
              </p:cNvPr>
              <p:cNvSpPr/>
              <p:nvPr/>
            </p:nvSpPr>
            <p:spPr>
              <a:xfrm>
                <a:off x="8195632" y="3536136"/>
                <a:ext cx="718723" cy="369332"/>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m:rPr>
                          <m:sty m:val="p"/>
                        </m:rPr>
                        <a:rPr lang="en-US" sz="1800" b="0" i="0" smtClean="0">
                          <a:ln w="0"/>
                          <a:effectLst/>
                          <a:latin typeface="Cambria Math" panose="02040503050406030204" pitchFamily="18" charset="0"/>
                        </a:rPr>
                        <m:t>Glue</m:t>
                      </m:r>
                    </m:oMath>
                  </m:oMathPara>
                </a14:m>
                <a:endParaRPr lang="en-US" sz="1800" b="0" cap="none" spc="0" dirty="0">
                  <a:ln w="0"/>
                  <a:solidFill>
                    <a:schemeClr val="tx1"/>
                  </a:solidFill>
                  <a:effectLst/>
                  <a:latin typeface="+mj-lt"/>
                </a:endParaRPr>
              </a:p>
            </p:txBody>
          </p:sp>
        </mc:Choice>
        <mc:Fallback xmlns="">
          <p:sp>
            <p:nvSpPr>
              <p:cNvPr id="31" name="Rectangle 30">
                <a:extLst>
                  <a:ext uri="{FF2B5EF4-FFF2-40B4-BE49-F238E27FC236}">
                    <a16:creationId xmlns:a16="http://schemas.microsoft.com/office/drawing/2014/main" id="{8D7F90D2-66A5-4ECE-8999-B8F0AEA8F5F3}"/>
                  </a:ext>
                </a:extLst>
              </p:cNvPr>
              <p:cNvSpPr>
                <a:spLocks noRot="1" noChangeAspect="1" noMove="1" noResize="1" noEditPoints="1" noAdjustHandles="1" noChangeArrowheads="1" noChangeShapeType="1" noTextEdit="1"/>
              </p:cNvSpPr>
              <p:nvPr/>
            </p:nvSpPr>
            <p:spPr>
              <a:xfrm>
                <a:off x="8195632" y="3536136"/>
                <a:ext cx="718723" cy="369332"/>
              </a:xfrm>
              <a:prstGeom prst="rect">
                <a:avLst/>
              </a:prstGeom>
              <a:blipFill>
                <a:blip r:embed="rId12"/>
                <a:stretch>
                  <a:fillRect/>
                </a:stretch>
              </a:blipFill>
            </p:spPr>
            <p:txBody>
              <a:bodyPr/>
              <a:lstStyle/>
              <a:p>
                <a:r>
                  <a:rPr lang="en-US">
                    <a:noFill/>
                  </a:rPr>
                  <a:t> </a:t>
                </a:r>
              </a:p>
            </p:txBody>
          </p:sp>
        </mc:Fallback>
      </mc:AlternateContent>
      <p:sp>
        <p:nvSpPr>
          <p:cNvPr id="21" name="Arrow: Right 20">
            <a:extLst>
              <a:ext uri="{FF2B5EF4-FFF2-40B4-BE49-F238E27FC236}">
                <a16:creationId xmlns:a16="http://schemas.microsoft.com/office/drawing/2014/main" id="{AD4C2FEF-91F5-4F9D-9ECD-204DF243B565}"/>
              </a:ext>
            </a:extLst>
          </p:cNvPr>
          <p:cNvSpPr/>
          <p:nvPr/>
        </p:nvSpPr>
        <p:spPr>
          <a:xfrm>
            <a:off x="5604995" y="3100947"/>
            <a:ext cx="847561" cy="283066"/>
          </a:xfrm>
          <a:prstGeom prst="rightArrow">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1044456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9EF2E8-C0C6-4FAD-907E-E9C076015DB0}"/>
              </a:ext>
            </a:extLst>
          </p:cNvPr>
          <p:cNvPicPr>
            <a:picLocks noChangeAspect="1"/>
          </p:cNvPicPr>
          <p:nvPr/>
        </p:nvPicPr>
        <p:blipFill>
          <a:blip r:embed="rId3">
            <a:biLevel thresh="75000"/>
            <a:extLst>
              <a:ext uri="{BEBA8EAE-BF5A-486C-A8C5-ECC9F3942E4B}">
                <a14:imgProps xmlns:a14="http://schemas.microsoft.com/office/drawing/2010/main">
                  <a14:imgLayer r:embed="rId4">
                    <a14:imgEffect>
                      <a14:artisticPaintStrokes/>
                    </a14:imgEffect>
                    <a14:imgEffect>
                      <a14:sharpenSoften amount="50000"/>
                    </a14:imgEffect>
                    <a14:imgEffect>
                      <a14:saturation sat="400000"/>
                    </a14:imgEffect>
                  </a14:imgLayer>
                </a14:imgProps>
              </a:ext>
            </a:extLst>
          </a:blip>
          <a:stretch>
            <a:fillRect/>
          </a:stretch>
        </p:blipFill>
        <p:spPr>
          <a:xfrm rot="18944973">
            <a:off x="166258" y="2928514"/>
            <a:ext cx="1989170" cy="2707597"/>
          </a:xfrm>
          <a:prstGeom prst="rect">
            <a:avLst/>
          </a:prstGeom>
        </p:spPr>
      </p:pic>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682625" y="260350"/>
            <a:ext cx="8267564" cy="1143000"/>
          </a:xfrm>
        </p:spPr>
        <p:txBody>
          <a:bodyPr/>
          <a:lstStyle/>
          <a:p>
            <a:r>
              <a:rPr lang="en-US" altLang="en-US" dirty="0"/>
              <a:t>Resistance Network for the Participating Components at the Interface</a:t>
            </a:r>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240891" y="6278561"/>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5</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047538" y="6280687"/>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B0C1C2A6-BD38-4A68-A74B-EA7FABB4EB07}"/>
              </a:ext>
            </a:extLst>
          </p:cNvPr>
          <p:cNvGrpSpPr/>
          <p:nvPr/>
        </p:nvGrpSpPr>
        <p:grpSpPr>
          <a:xfrm>
            <a:off x="240891" y="1752337"/>
            <a:ext cx="7520653" cy="2379751"/>
            <a:chOff x="-86812" y="1479456"/>
            <a:chExt cx="7520653" cy="2379751"/>
          </a:xfrm>
        </p:grpSpPr>
        <mc:AlternateContent xmlns:mc="http://schemas.openxmlformats.org/markup-compatibility/2006" xmlns:a14="http://schemas.microsoft.com/office/drawing/2010/main">
          <mc:Choice Requires="a14">
            <p:sp>
              <p:nvSpPr>
                <p:cNvPr id="8" name="Content Placeholder 9">
                  <a:extLst>
                    <a:ext uri="{FF2B5EF4-FFF2-40B4-BE49-F238E27FC236}">
                      <a16:creationId xmlns:a16="http://schemas.microsoft.com/office/drawing/2014/main" id="{82F27060-BD5A-4121-B7F2-FAD7ABE32280}"/>
                    </a:ext>
                  </a:extLst>
                </p:cNvPr>
                <p:cNvSpPr txBox="1">
                  <a:spLocks/>
                </p:cNvSpPr>
                <p:nvPr/>
              </p:nvSpPr>
              <p:spPr bwMode="auto">
                <a:xfrm>
                  <a:off x="-86812" y="1479456"/>
                  <a:ext cx="7520653" cy="1386297"/>
                </a:xfrm>
                <a:prstGeom prst="rect">
                  <a:avLst/>
                </a:prstGeom>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1200"/>
                    </a:spcBef>
                    <a:spcAft>
                      <a:spcPct val="0"/>
                    </a:spcAft>
                    <a:defRPr sz="2400">
                      <a:solidFill>
                        <a:srgbClr val="003366"/>
                      </a:solidFill>
                      <a:latin typeface="+mn-lt"/>
                      <a:ea typeface="+mn-ea"/>
                      <a:cs typeface="+mn-cs"/>
                    </a:defRPr>
                  </a:lvl1pPr>
                  <a:lvl2pPr marL="288925" indent="-227013" algn="l" rtl="0" eaLnBrk="1" fontAlgn="base" hangingPunct="1">
                    <a:spcBef>
                      <a:spcPts val="900"/>
                    </a:spcBef>
                    <a:spcAft>
                      <a:spcPct val="0"/>
                    </a:spcAft>
                    <a:buSzPct val="85000"/>
                    <a:buFont typeface="Arial"/>
                    <a:buChar char="•"/>
                    <a:defRPr sz="2400">
                      <a:solidFill>
                        <a:srgbClr val="003366"/>
                      </a:solidFill>
                      <a:latin typeface="+mn-lt"/>
                      <a:ea typeface="+mn-ea"/>
                    </a:defRPr>
                  </a:lvl2pPr>
                  <a:lvl3pPr marL="458788" indent="-177800" algn="l" rtl="0" eaLnBrk="1" fontAlgn="base" hangingPunct="1">
                    <a:spcBef>
                      <a:spcPts val="500"/>
                    </a:spcBef>
                    <a:spcAft>
                      <a:spcPct val="0"/>
                    </a:spcAft>
                    <a:buSzPct val="75000"/>
                    <a:buFont typeface="Lucida Grande" pitchFamily="-109" charset="0"/>
                    <a:buChar char="–"/>
                    <a:defRPr sz="2400">
                      <a:solidFill>
                        <a:srgbClr val="003366"/>
                      </a:solidFill>
                      <a:latin typeface="+mn-lt"/>
                      <a:ea typeface="+mn-ea"/>
                    </a:defRPr>
                  </a:lvl3pPr>
                  <a:lvl4pPr marL="687388" indent="-177800" algn="l" rtl="0" eaLnBrk="1" fontAlgn="base" hangingPunct="1">
                    <a:spcBef>
                      <a:spcPts val="400"/>
                    </a:spcBef>
                    <a:spcAft>
                      <a:spcPct val="0"/>
                    </a:spcAft>
                    <a:buSzPct val="50000"/>
                    <a:buFont typeface="Arial"/>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a:lstStyle>
                <a:p>
                  <a:pPr marL="0" indent="0"/>
                  <a14:m>
                    <m:oMathPara xmlns:m="http://schemas.openxmlformats.org/officeDocument/2006/math">
                      <m:oMathParaPr>
                        <m:jc m:val="centerGroup"/>
                      </m:oMathParaPr>
                      <m:oMath xmlns:m="http://schemas.openxmlformats.org/officeDocument/2006/math">
                        <m:r>
                          <a:rPr lang="en-US" altLang="en-US" sz="2000" b="0" i="1" kern="0" smtClean="0">
                            <a:latin typeface="Cambria Math" panose="02040503050406030204" pitchFamily="18" charset="0"/>
                          </a:rPr>
                          <m:t>𝑄</m:t>
                        </m:r>
                        <m:r>
                          <a:rPr lang="en-US" altLang="en-US" sz="2000" b="0" i="1" kern="0" smtClean="0">
                            <a:latin typeface="Cambria Math" panose="02040503050406030204" pitchFamily="18" charset="0"/>
                          </a:rPr>
                          <m:t>=</m:t>
                        </m:r>
                        <m:f>
                          <m:fPr>
                            <m:ctrlPr>
                              <a:rPr lang="en-US" altLang="en-US" sz="2000" b="0" i="1" kern="0" smtClean="0">
                                <a:latin typeface="Cambria Math" panose="02040503050406030204" pitchFamily="18" charset="0"/>
                              </a:rPr>
                            </m:ctrlPr>
                          </m:fPr>
                          <m:num>
                            <m:r>
                              <a:rPr lang="en-US" altLang="en-US" sz="2000" b="0" i="1" kern="0" smtClean="0">
                                <a:latin typeface="Cambria Math" panose="02040503050406030204" pitchFamily="18" charset="0"/>
                                <a:ea typeface="Cambria Math" panose="02040503050406030204" pitchFamily="18" charset="0"/>
                              </a:rPr>
                              <m:t>∆</m:t>
                            </m:r>
                            <m:r>
                              <a:rPr lang="en-US" altLang="en-US" sz="2000" b="0" i="1" kern="0" smtClean="0">
                                <a:latin typeface="Cambria Math" panose="02040503050406030204" pitchFamily="18" charset="0"/>
                                <a:ea typeface="Cambria Math" panose="02040503050406030204" pitchFamily="18" charset="0"/>
                              </a:rPr>
                              <m:t>𝑇</m:t>
                            </m:r>
                          </m:num>
                          <m:den>
                            <m:r>
                              <a:rPr lang="en-US" altLang="en-US" sz="2000" b="0" i="1" kern="0" smtClean="0">
                                <a:latin typeface="Cambria Math" panose="02040503050406030204" pitchFamily="18" charset="0"/>
                              </a:rPr>
                              <m:t>𝑅</m:t>
                            </m:r>
                          </m:den>
                        </m:f>
                        <m:r>
                          <a:rPr lang="en-US" altLang="en-US" sz="2000" b="0" i="1" kern="0" smtClean="0">
                            <a:latin typeface="Cambria Math" panose="02040503050406030204" pitchFamily="18" charset="0"/>
                          </a:rPr>
                          <m:t> → </m:t>
                        </m:r>
                        <m:r>
                          <a:rPr lang="en-US" altLang="en-US" sz="2000" b="0" i="1" kern="0" smtClean="0">
                            <a:latin typeface="Cambria Math" panose="02040503050406030204" pitchFamily="18" charset="0"/>
                            <a:ea typeface="Cambria Math" panose="02040503050406030204" pitchFamily="18" charset="0"/>
                          </a:rPr>
                          <m:t>∆</m:t>
                        </m:r>
                        <m:r>
                          <a:rPr lang="en-US" altLang="en-US" sz="2000" b="0" i="1" kern="0" smtClean="0">
                            <a:latin typeface="Cambria Math" panose="02040503050406030204" pitchFamily="18" charset="0"/>
                            <a:ea typeface="Cambria Math" panose="02040503050406030204" pitchFamily="18" charset="0"/>
                          </a:rPr>
                          <m:t>𝑇</m:t>
                        </m:r>
                        <m:r>
                          <a:rPr lang="en-US" altLang="en-US" sz="2000" b="0" i="1" kern="0" smtClean="0">
                            <a:latin typeface="Cambria Math" panose="02040503050406030204" pitchFamily="18" charset="0"/>
                            <a:ea typeface="Cambria Math" panose="02040503050406030204" pitchFamily="18" charset="0"/>
                          </a:rPr>
                          <m:t>=</m:t>
                        </m:r>
                        <m:r>
                          <a:rPr lang="en-US" altLang="en-US" sz="2000" b="0" i="1" kern="0" smtClean="0">
                            <a:latin typeface="Cambria Math" panose="02040503050406030204" pitchFamily="18" charset="0"/>
                            <a:ea typeface="Cambria Math" panose="02040503050406030204" pitchFamily="18" charset="0"/>
                          </a:rPr>
                          <m:t>𝑄𝑅</m:t>
                        </m:r>
                      </m:oMath>
                    </m:oMathPara>
                  </a14:m>
                  <a:endParaRPr lang="en-US" altLang="en-US" sz="2000" b="0" kern="0" dirty="0">
                    <a:ea typeface="Cambria Math" panose="02040503050406030204" pitchFamily="18" charset="0"/>
                  </a:endParaRPr>
                </a:p>
                <a:p>
                  <a:pPr marL="0" indent="0"/>
                  <a:endParaRPr lang="en-US" altLang="en-US" sz="2000" b="0" kern="0" dirty="0">
                    <a:ea typeface="Cambria Math" panose="02040503050406030204" pitchFamily="18" charset="0"/>
                  </a:endParaRPr>
                </a:p>
                <a:p>
                  <a:pPr marL="0" indent="0"/>
                  <a14:m>
                    <m:oMathPara xmlns:m="http://schemas.openxmlformats.org/officeDocument/2006/math">
                      <m:oMathParaPr>
                        <m:jc m:val="centerGroup"/>
                      </m:oMathParaPr>
                      <m:oMath xmlns:m="http://schemas.openxmlformats.org/officeDocument/2006/math">
                        <m:r>
                          <a:rPr lang="en-US" altLang="en-US" sz="2000" b="0" i="1" kern="0" smtClean="0">
                            <a:latin typeface="Cambria Math" panose="02040503050406030204" pitchFamily="18" charset="0"/>
                          </a:rPr>
                          <m:t>𝑅</m:t>
                        </m:r>
                        <m:r>
                          <a:rPr lang="en-US" altLang="en-US" sz="2000" b="0" i="1" kern="0" smtClean="0">
                            <a:latin typeface="Cambria Math" panose="02040503050406030204" pitchFamily="18" charset="0"/>
                          </a:rPr>
                          <m:t>=</m:t>
                        </m:r>
                        <m:f>
                          <m:fPr>
                            <m:ctrlPr>
                              <a:rPr lang="en-US" altLang="en-US" sz="2000" b="0" i="1" kern="0" smtClean="0">
                                <a:latin typeface="Cambria Math" panose="02040503050406030204" pitchFamily="18" charset="0"/>
                              </a:rPr>
                            </m:ctrlPr>
                          </m:fPr>
                          <m:num>
                            <m:r>
                              <a:rPr lang="en-US" altLang="en-US" sz="2000" b="0" i="1" kern="0" smtClean="0">
                                <a:latin typeface="Cambria Math" panose="02040503050406030204" pitchFamily="18" charset="0"/>
                              </a:rPr>
                              <m:t>1</m:t>
                            </m:r>
                          </m:num>
                          <m:den>
                            <m:r>
                              <a:rPr lang="en-US" altLang="en-US" sz="2000" b="0" i="1" kern="0" smtClean="0">
                                <a:latin typeface="Cambria Math" panose="02040503050406030204" pitchFamily="18" charset="0"/>
                              </a:rPr>
                              <m:t>𝐴</m:t>
                            </m:r>
                          </m:den>
                        </m:f>
                        <m:r>
                          <a:rPr lang="en-US" altLang="en-US" sz="2000" b="0" i="1" kern="0" smtClean="0">
                            <a:latin typeface="Cambria Math" panose="02040503050406030204" pitchFamily="18" charset="0"/>
                          </a:rPr>
                          <m:t>[</m:t>
                        </m:r>
                        <m:d>
                          <m:dPr>
                            <m:ctrlPr>
                              <a:rPr lang="en-US" altLang="en-US" sz="2000" b="0" i="1" kern="0" smtClean="0">
                                <a:latin typeface="Cambria Math" panose="02040503050406030204" pitchFamily="18" charset="0"/>
                              </a:rPr>
                            </m:ctrlPr>
                          </m:dPr>
                          <m:e>
                            <m:f>
                              <m:fPr>
                                <m:ctrlPr>
                                  <a:rPr lang="en-US" altLang="en-US" sz="2000" b="0" i="1" kern="0" smtClean="0">
                                    <a:latin typeface="Cambria Math" panose="02040503050406030204" pitchFamily="18" charset="0"/>
                                  </a:rPr>
                                </m:ctrlPr>
                              </m:fPr>
                              <m:num>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𝑡</m:t>
                                    </m:r>
                                  </m:e>
                                  <m:sub>
                                    <m:r>
                                      <a:rPr lang="en-US" altLang="en-US" sz="2000" b="0" i="1" kern="0" smtClean="0">
                                        <a:latin typeface="Cambria Math" panose="02040503050406030204" pitchFamily="18" charset="0"/>
                                      </a:rPr>
                                      <m:t>𝑇𝑖</m:t>
                                    </m:r>
                                  </m:sub>
                                </m:sSub>
                              </m:num>
                              <m:den>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𝐾</m:t>
                                    </m:r>
                                  </m:e>
                                  <m:sub>
                                    <m:r>
                                      <a:rPr lang="en-US" altLang="en-US" sz="2000" b="0" i="1" kern="0" smtClean="0">
                                        <a:latin typeface="Cambria Math" panose="02040503050406030204" pitchFamily="18" charset="0"/>
                                      </a:rPr>
                                      <m:t>𝑇𝑖</m:t>
                                    </m:r>
                                  </m:sub>
                                </m:sSub>
                              </m:den>
                            </m:f>
                          </m:e>
                        </m:d>
                        <m:r>
                          <a:rPr lang="en-US" altLang="en-US" sz="2000" b="0" i="1" kern="0" smtClean="0">
                            <a:latin typeface="Cambria Math" panose="02040503050406030204" pitchFamily="18" charset="0"/>
                          </a:rPr>
                          <m:t>+</m:t>
                        </m:r>
                        <m:d>
                          <m:dPr>
                            <m:ctrlPr>
                              <a:rPr lang="en-US" altLang="en-US" sz="2000" b="0" i="1" kern="0" smtClean="0">
                                <a:latin typeface="Cambria Math" panose="02040503050406030204" pitchFamily="18" charset="0"/>
                              </a:rPr>
                            </m:ctrlPr>
                          </m:dPr>
                          <m:e>
                            <m:f>
                              <m:fPr>
                                <m:ctrlPr>
                                  <a:rPr lang="en-US" altLang="en-US" sz="2000" b="0" i="1" kern="0" smtClean="0">
                                    <a:latin typeface="Cambria Math" panose="02040503050406030204" pitchFamily="18" charset="0"/>
                                  </a:rPr>
                                </m:ctrlPr>
                              </m:fPr>
                              <m:num>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𝑡</m:t>
                                    </m:r>
                                  </m:e>
                                  <m:sub>
                                    <m:r>
                                      <a:rPr lang="en-US" altLang="en-US" sz="2000" b="0" i="1" kern="0" smtClean="0">
                                        <a:latin typeface="Cambria Math" panose="02040503050406030204" pitchFamily="18" charset="0"/>
                                      </a:rPr>
                                      <m:t>𝑔𝑙𝑢𝑒</m:t>
                                    </m:r>
                                  </m:sub>
                                </m:sSub>
                              </m:num>
                              <m:den>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𝐾</m:t>
                                    </m:r>
                                  </m:e>
                                  <m:sub>
                                    <m:r>
                                      <a:rPr lang="en-US" altLang="en-US" sz="2000" b="0" i="1" kern="0" smtClean="0">
                                        <a:latin typeface="Cambria Math" panose="02040503050406030204" pitchFamily="18" charset="0"/>
                                      </a:rPr>
                                      <m:t>𝑔𝑙𝑢𝑒</m:t>
                                    </m:r>
                                  </m:sub>
                                </m:sSub>
                              </m:den>
                            </m:f>
                          </m:e>
                        </m:d>
                        <m:r>
                          <a:rPr lang="en-US" altLang="en-US" sz="2000" b="0" i="1" kern="0" smtClean="0">
                            <a:latin typeface="Cambria Math" panose="02040503050406030204" pitchFamily="18" charset="0"/>
                          </a:rPr>
                          <m:t>+</m:t>
                        </m:r>
                        <m:d>
                          <m:dPr>
                            <m:ctrlPr>
                              <a:rPr lang="en-US" altLang="en-US" sz="2000" b="0" i="1" kern="0" smtClean="0">
                                <a:latin typeface="Cambria Math" panose="02040503050406030204" pitchFamily="18" charset="0"/>
                              </a:rPr>
                            </m:ctrlPr>
                          </m:dPr>
                          <m:e>
                            <m:f>
                              <m:fPr>
                                <m:ctrlPr>
                                  <a:rPr lang="en-US" altLang="en-US" sz="2000" b="0" i="1" kern="0" smtClean="0">
                                    <a:latin typeface="Cambria Math" panose="02040503050406030204" pitchFamily="18" charset="0"/>
                                  </a:rPr>
                                </m:ctrlPr>
                              </m:fPr>
                              <m:num>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𝑡</m:t>
                                    </m:r>
                                  </m:e>
                                  <m:sub>
                                    <m:r>
                                      <a:rPr lang="en-US" altLang="en-US" sz="2000" b="0" i="1" kern="0" smtClean="0">
                                        <a:latin typeface="Cambria Math" panose="02040503050406030204" pitchFamily="18" charset="0"/>
                                      </a:rPr>
                                      <m:t>𝑓𝑜𝑎𝑚</m:t>
                                    </m:r>
                                  </m:sub>
                                </m:sSub>
                              </m:num>
                              <m:den>
                                <m:sSub>
                                  <m:sSubPr>
                                    <m:ctrlPr>
                                      <a:rPr lang="en-US" altLang="en-US" sz="2000" b="0" i="1" kern="0" smtClean="0">
                                        <a:latin typeface="Cambria Math" panose="02040503050406030204" pitchFamily="18" charset="0"/>
                                      </a:rPr>
                                    </m:ctrlPr>
                                  </m:sSubPr>
                                  <m:e>
                                    <m:r>
                                      <a:rPr lang="en-US" altLang="en-US" sz="2000" b="0" i="1" kern="0" smtClean="0">
                                        <a:latin typeface="Cambria Math" panose="02040503050406030204" pitchFamily="18" charset="0"/>
                                      </a:rPr>
                                      <m:t>𝐾</m:t>
                                    </m:r>
                                  </m:e>
                                  <m:sub>
                                    <m:r>
                                      <a:rPr lang="en-US" altLang="en-US" sz="2000" b="0" i="1" kern="0" smtClean="0">
                                        <a:latin typeface="Cambria Math" panose="02040503050406030204" pitchFamily="18" charset="0"/>
                                      </a:rPr>
                                      <m:t>𝑓𝑜𝑎𝑚</m:t>
                                    </m:r>
                                  </m:sub>
                                </m:sSub>
                              </m:den>
                            </m:f>
                          </m:e>
                        </m:d>
                        <m:r>
                          <a:rPr lang="en-US" altLang="en-US" sz="2000" b="0" i="1" kern="0" smtClean="0">
                            <a:latin typeface="Cambria Math" panose="02040503050406030204" pitchFamily="18" charset="0"/>
                          </a:rPr>
                          <m:t>]</m:t>
                        </m:r>
                      </m:oMath>
                    </m:oMathPara>
                  </a14:m>
                  <a:endParaRPr lang="en-US" altLang="en-US" sz="2000" kern="0" dirty="0"/>
                </a:p>
                <a:p>
                  <a:pPr marL="0" indent="0"/>
                  <a:endParaRPr lang="en-US" altLang="en-US" sz="2000" kern="0" dirty="0"/>
                </a:p>
                <a:p>
                  <a:pPr marL="0" indent="0"/>
                  <a:endParaRPr lang="en-US" altLang="en-US" sz="2000" b="0" kern="0" dirty="0"/>
                </a:p>
                <a:p>
                  <a:pPr marL="0" indent="0"/>
                  <a:endParaRPr lang="en-US" altLang="en-US" sz="2000" kern="0" dirty="0"/>
                </a:p>
              </p:txBody>
            </p:sp>
          </mc:Choice>
          <mc:Fallback xmlns="">
            <p:sp>
              <p:nvSpPr>
                <p:cNvPr id="8" name="Content Placeholder 9">
                  <a:extLst>
                    <a:ext uri="{FF2B5EF4-FFF2-40B4-BE49-F238E27FC236}">
                      <a16:creationId xmlns:a16="http://schemas.microsoft.com/office/drawing/2014/main" id="{82F27060-BD5A-4121-B7F2-FAD7ABE32280}"/>
                    </a:ext>
                  </a:extLst>
                </p:cNvPr>
                <p:cNvSpPr txBox="1">
                  <a:spLocks noRot="1" noChangeAspect="1" noMove="1" noResize="1" noEditPoints="1" noAdjustHandles="1" noChangeArrowheads="1" noChangeShapeType="1" noTextEdit="1"/>
                </p:cNvSpPr>
                <p:nvPr/>
              </p:nvSpPr>
              <p:spPr bwMode="auto">
                <a:xfrm>
                  <a:off x="-86812" y="1479456"/>
                  <a:ext cx="7520653" cy="1386297"/>
                </a:xfrm>
                <a:prstGeom prst="rect">
                  <a:avLst/>
                </a:prstGeom>
                <a:blipFill>
                  <a:blip r:embed="rId7"/>
                  <a:stretch>
                    <a:fillRect b="-28070"/>
                  </a:stretch>
                </a:blip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0" name="TextBox 9">
              <a:extLst>
                <a:ext uri="{FF2B5EF4-FFF2-40B4-BE49-F238E27FC236}">
                  <a16:creationId xmlns:a16="http://schemas.microsoft.com/office/drawing/2014/main" id="{DE284F34-B61E-4075-9AB8-7EB2EDF1C438}"/>
                </a:ext>
              </a:extLst>
            </p:cNvPr>
            <p:cNvSpPr txBox="1"/>
            <p:nvPr/>
          </p:nvSpPr>
          <p:spPr>
            <a:xfrm>
              <a:off x="3030271" y="3397542"/>
              <a:ext cx="1857615" cy="461665"/>
            </a:xfrm>
            <a:prstGeom prst="rect">
              <a:avLst/>
            </a:prstGeom>
            <a:noFill/>
          </p:spPr>
          <p:txBody>
            <a:bodyPr wrap="square" rtlCol="0">
              <a:spAutoFit/>
            </a:bodyPr>
            <a:lstStyle/>
            <a:p>
              <a:r>
                <a:rPr lang="en-US" dirty="0"/>
                <a:t>Fixed terms</a:t>
              </a:r>
            </a:p>
          </p:txBody>
        </p:sp>
        <p:cxnSp>
          <p:nvCxnSpPr>
            <p:cNvPr id="16" name="Connector: Elbow 15">
              <a:extLst>
                <a:ext uri="{FF2B5EF4-FFF2-40B4-BE49-F238E27FC236}">
                  <a16:creationId xmlns:a16="http://schemas.microsoft.com/office/drawing/2014/main" id="{83BD501A-A4FA-4C6C-A4BC-08B6244B0E8E}"/>
                </a:ext>
              </a:extLst>
            </p:cNvPr>
            <p:cNvCxnSpPr>
              <a:cxnSpLocks/>
            </p:cNvCxnSpPr>
            <p:nvPr/>
          </p:nvCxnSpPr>
          <p:spPr bwMode="auto">
            <a:xfrm rot="16200000" flipV="1">
              <a:off x="2734986" y="3406732"/>
              <a:ext cx="365760" cy="224811"/>
            </a:xfrm>
            <a:prstGeom prst="bentConnector3">
              <a:avLst>
                <a:gd name="adj1" fmla="val -2174"/>
              </a:avLst>
            </a:prstGeom>
            <a:solidFill>
              <a:schemeClr val="accent1"/>
            </a:solidFill>
            <a:ln w="19050" cap="flat" cmpd="sng" algn="ctr">
              <a:solidFill>
                <a:srgbClr val="FF0000"/>
              </a:solidFill>
              <a:prstDash val="solid"/>
              <a:round/>
              <a:headEnd type="none" w="med" len="med"/>
              <a:tailEnd type="triangle"/>
            </a:ln>
            <a:effectLst/>
          </p:spPr>
        </p:cxnSp>
        <p:cxnSp>
          <p:nvCxnSpPr>
            <p:cNvPr id="18" name="Connector: Elbow 17">
              <a:extLst>
                <a:ext uri="{FF2B5EF4-FFF2-40B4-BE49-F238E27FC236}">
                  <a16:creationId xmlns:a16="http://schemas.microsoft.com/office/drawing/2014/main" id="{507F0169-AFFF-4982-8AD7-F4A894E8FE3D}"/>
                </a:ext>
              </a:extLst>
            </p:cNvPr>
            <p:cNvCxnSpPr>
              <a:cxnSpLocks/>
            </p:cNvCxnSpPr>
            <p:nvPr/>
          </p:nvCxnSpPr>
          <p:spPr bwMode="auto">
            <a:xfrm flipV="1">
              <a:off x="4887886" y="3326705"/>
              <a:ext cx="295014" cy="354788"/>
            </a:xfrm>
            <a:prstGeom prst="bentConnector2">
              <a:avLst/>
            </a:prstGeom>
            <a:solidFill>
              <a:schemeClr val="accent1"/>
            </a:solidFill>
            <a:ln w="19050" cap="flat" cmpd="sng" algn="ctr">
              <a:solidFill>
                <a:srgbClr val="FF0000"/>
              </a:solidFill>
              <a:prstDash val="solid"/>
              <a:round/>
              <a:headEnd type="none" w="med" len="med"/>
              <a:tailEnd type="triangle"/>
            </a:ln>
            <a:effectLst/>
          </p:spPr>
        </p:cxnSp>
        <p:cxnSp>
          <p:nvCxnSpPr>
            <p:cNvPr id="24" name="Connector: Elbow 23">
              <a:extLst>
                <a:ext uri="{FF2B5EF4-FFF2-40B4-BE49-F238E27FC236}">
                  <a16:creationId xmlns:a16="http://schemas.microsoft.com/office/drawing/2014/main" id="{49DC22DC-BF80-42A6-B427-0B35FC542F08}"/>
                </a:ext>
              </a:extLst>
            </p:cNvPr>
            <p:cNvCxnSpPr>
              <a:cxnSpLocks/>
            </p:cNvCxnSpPr>
            <p:nvPr/>
          </p:nvCxnSpPr>
          <p:spPr bwMode="auto">
            <a:xfrm flipV="1">
              <a:off x="3816015" y="2172604"/>
              <a:ext cx="2046918" cy="382093"/>
            </a:xfrm>
            <a:prstGeom prst="bentConnector3">
              <a:avLst>
                <a:gd name="adj1" fmla="val -87"/>
              </a:avLst>
            </a:prstGeom>
            <a:solidFill>
              <a:schemeClr val="accent1"/>
            </a:solidFill>
            <a:ln w="19050" cap="flat" cmpd="sng" algn="ctr">
              <a:solidFill>
                <a:srgbClr val="FF0000"/>
              </a:solidFill>
              <a:prstDash val="solid"/>
              <a:round/>
              <a:headEnd type="none" w="med" len="med"/>
              <a:tailEnd type="triangle"/>
            </a:ln>
            <a:effectLst/>
          </p:spPr>
        </p:cxnSp>
      </p:grpSp>
      <p:sp>
        <p:nvSpPr>
          <p:cNvPr id="9" name="TextBox 8">
            <a:extLst>
              <a:ext uri="{FF2B5EF4-FFF2-40B4-BE49-F238E27FC236}">
                <a16:creationId xmlns:a16="http://schemas.microsoft.com/office/drawing/2014/main" id="{640AA34A-A460-4970-B614-F18522E7A2E3}"/>
              </a:ext>
            </a:extLst>
          </p:cNvPr>
          <p:cNvSpPr txBox="1"/>
          <p:nvPr/>
        </p:nvSpPr>
        <p:spPr>
          <a:xfrm>
            <a:off x="1860499" y="5638275"/>
            <a:ext cx="1108363" cy="307777"/>
          </a:xfrm>
          <a:prstGeom prst="rect">
            <a:avLst/>
          </a:prstGeom>
          <a:noFill/>
        </p:spPr>
        <p:txBody>
          <a:bodyPr wrap="square" rtlCol="0">
            <a:spAutoFit/>
          </a:bodyPr>
          <a:lstStyle/>
          <a:p>
            <a:r>
              <a:rPr lang="en-US" sz="1400" b="1"/>
              <a:t>Foam</a:t>
            </a:r>
            <a:endParaRPr lang="en-US" sz="1400" b="1" dirty="0"/>
          </a:p>
        </p:txBody>
      </p:sp>
      <p:sp>
        <p:nvSpPr>
          <p:cNvPr id="19" name="TextBox 18">
            <a:extLst>
              <a:ext uri="{FF2B5EF4-FFF2-40B4-BE49-F238E27FC236}">
                <a16:creationId xmlns:a16="http://schemas.microsoft.com/office/drawing/2014/main" id="{99C25013-4C7B-4D54-B8FE-10F5E2A4CBBD}"/>
              </a:ext>
            </a:extLst>
          </p:cNvPr>
          <p:cNvSpPr txBox="1"/>
          <p:nvPr/>
        </p:nvSpPr>
        <p:spPr>
          <a:xfrm>
            <a:off x="1307691" y="5438114"/>
            <a:ext cx="1108363" cy="307777"/>
          </a:xfrm>
          <a:prstGeom prst="rect">
            <a:avLst/>
          </a:prstGeom>
          <a:noFill/>
        </p:spPr>
        <p:txBody>
          <a:bodyPr wrap="square" rtlCol="0">
            <a:spAutoFit/>
          </a:bodyPr>
          <a:lstStyle/>
          <a:p>
            <a:r>
              <a:rPr lang="en-US" sz="1400" b="1" dirty="0"/>
              <a:t>Glue</a:t>
            </a:r>
          </a:p>
        </p:txBody>
      </p:sp>
      <p:sp>
        <p:nvSpPr>
          <p:cNvPr id="20" name="TextBox 19">
            <a:extLst>
              <a:ext uri="{FF2B5EF4-FFF2-40B4-BE49-F238E27FC236}">
                <a16:creationId xmlns:a16="http://schemas.microsoft.com/office/drawing/2014/main" id="{578CD9C1-0F73-4DB0-BEEE-3CBB78FE6398}"/>
              </a:ext>
            </a:extLst>
          </p:cNvPr>
          <p:cNvSpPr txBox="1"/>
          <p:nvPr/>
        </p:nvSpPr>
        <p:spPr>
          <a:xfrm>
            <a:off x="678047" y="5215975"/>
            <a:ext cx="1108363" cy="307777"/>
          </a:xfrm>
          <a:prstGeom prst="rect">
            <a:avLst/>
          </a:prstGeom>
          <a:noFill/>
        </p:spPr>
        <p:txBody>
          <a:bodyPr wrap="square" rtlCol="0">
            <a:spAutoFit/>
          </a:bodyPr>
          <a:lstStyle/>
          <a:p>
            <a:r>
              <a:rPr lang="en-US" sz="1400" b="1" dirty="0"/>
              <a:t>Titanium</a:t>
            </a:r>
          </a:p>
        </p:txBody>
      </p:sp>
      <p:cxnSp>
        <p:nvCxnSpPr>
          <p:cNvPr id="12" name="Straight Connector 11">
            <a:extLst>
              <a:ext uri="{FF2B5EF4-FFF2-40B4-BE49-F238E27FC236}">
                <a16:creationId xmlns:a16="http://schemas.microsoft.com/office/drawing/2014/main" id="{2AEED309-836E-486A-AAE0-6A95D9C025C8}"/>
              </a:ext>
            </a:extLst>
          </p:cNvPr>
          <p:cNvCxnSpPr/>
          <p:nvPr/>
        </p:nvCxnSpPr>
        <p:spPr bwMode="auto">
          <a:xfrm>
            <a:off x="1307691" y="4821382"/>
            <a:ext cx="0" cy="478184"/>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A7FD31FC-CB80-4A39-A9C4-6205AD3A8D31}"/>
              </a:ext>
            </a:extLst>
          </p:cNvPr>
          <p:cNvCxnSpPr>
            <a:cxnSpLocks/>
          </p:cNvCxnSpPr>
          <p:nvPr/>
        </p:nvCxnSpPr>
        <p:spPr bwMode="auto">
          <a:xfrm>
            <a:off x="1570927" y="4821382"/>
            <a:ext cx="0" cy="548481"/>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89912555-07CB-4FCB-B0F1-474536969F47}"/>
              </a:ext>
            </a:extLst>
          </p:cNvPr>
          <p:cNvCxnSpPr>
            <a:cxnSpLocks/>
          </p:cNvCxnSpPr>
          <p:nvPr/>
        </p:nvCxnSpPr>
        <p:spPr bwMode="auto">
          <a:xfrm>
            <a:off x="2028127" y="4821382"/>
            <a:ext cx="0" cy="816893"/>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27" name="TextBox 26">
            <a:extLst>
              <a:ext uri="{FF2B5EF4-FFF2-40B4-BE49-F238E27FC236}">
                <a16:creationId xmlns:a16="http://schemas.microsoft.com/office/drawing/2014/main" id="{F90337F2-F78F-4BCF-A796-F4CAF8269393}"/>
              </a:ext>
            </a:extLst>
          </p:cNvPr>
          <p:cNvSpPr txBox="1"/>
          <p:nvPr/>
        </p:nvSpPr>
        <p:spPr>
          <a:xfrm>
            <a:off x="606661" y="4082069"/>
            <a:ext cx="1108363" cy="307777"/>
          </a:xfrm>
          <a:prstGeom prst="rect">
            <a:avLst/>
          </a:prstGeom>
          <a:noFill/>
        </p:spPr>
        <p:txBody>
          <a:bodyPr wrap="square" rtlCol="0">
            <a:spAutoFit/>
          </a:bodyPr>
          <a:lstStyle/>
          <a:p>
            <a:r>
              <a:rPr lang="en-US" sz="1400" b="1" dirty="0" err="1"/>
              <a:t>R</a:t>
            </a:r>
            <a:r>
              <a:rPr lang="en-US" sz="1400" b="1" baseline="-25000" dirty="0" err="1"/>
              <a:t>Ti</a:t>
            </a:r>
            <a:endParaRPr lang="en-US" sz="1400" b="1" baseline="-25000" dirty="0"/>
          </a:p>
        </p:txBody>
      </p:sp>
      <p:sp>
        <p:nvSpPr>
          <p:cNvPr id="30" name="TextBox 29">
            <a:extLst>
              <a:ext uri="{FF2B5EF4-FFF2-40B4-BE49-F238E27FC236}">
                <a16:creationId xmlns:a16="http://schemas.microsoft.com/office/drawing/2014/main" id="{118F2290-D77F-49FB-B781-EE3C6BC7A3CF}"/>
              </a:ext>
            </a:extLst>
          </p:cNvPr>
          <p:cNvSpPr txBox="1"/>
          <p:nvPr/>
        </p:nvSpPr>
        <p:spPr>
          <a:xfrm>
            <a:off x="760536" y="3817111"/>
            <a:ext cx="1108363" cy="307777"/>
          </a:xfrm>
          <a:prstGeom prst="rect">
            <a:avLst/>
          </a:prstGeom>
          <a:noFill/>
        </p:spPr>
        <p:txBody>
          <a:bodyPr wrap="square" rtlCol="0">
            <a:spAutoFit/>
          </a:bodyPr>
          <a:lstStyle/>
          <a:p>
            <a:r>
              <a:rPr lang="en-US" sz="1400" b="1" dirty="0" err="1"/>
              <a:t>R</a:t>
            </a:r>
            <a:r>
              <a:rPr lang="en-US" sz="1400" b="1" baseline="-25000" dirty="0" err="1"/>
              <a:t>glue</a:t>
            </a:r>
            <a:endParaRPr lang="en-US" sz="1400" b="1" baseline="-25000" dirty="0"/>
          </a:p>
        </p:txBody>
      </p:sp>
      <p:sp>
        <p:nvSpPr>
          <p:cNvPr id="31" name="TextBox 30">
            <a:extLst>
              <a:ext uri="{FF2B5EF4-FFF2-40B4-BE49-F238E27FC236}">
                <a16:creationId xmlns:a16="http://schemas.microsoft.com/office/drawing/2014/main" id="{D6744275-7BCF-4744-A7E7-4D932A05B631}"/>
              </a:ext>
            </a:extLst>
          </p:cNvPr>
          <p:cNvSpPr txBox="1"/>
          <p:nvPr/>
        </p:nvSpPr>
        <p:spPr>
          <a:xfrm>
            <a:off x="1043262" y="3563142"/>
            <a:ext cx="1108363" cy="307777"/>
          </a:xfrm>
          <a:prstGeom prst="rect">
            <a:avLst/>
          </a:prstGeom>
          <a:noFill/>
        </p:spPr>
        <p:txBody>
          <a:bodyPr wrap="square" rtlCol="0">
            <a:spAutoFit/>
          </a:bodyPr>
          <a:lstStyle/>
          <a:p>
            <a:r>
              <a:rPr lang="en-US" sz="1400" b="1" dirty="0" err="1"/>
              <a:t>R</a:t>
            </a:r>
            <a:r>
              <a:rPr lang="en-US" sz="1400" b="1" baseline="-25000" dirty="0" err="1"/>
              <a:t>foam</a:t>
            </a:r>
            <a:endParaRPr lang="en-US" sz="1400" b="1" baseline="-25000" dirty="0"/>
          </a:p>
        </p:txBody>
      </p:sp>
      <p:sp>
        <p:nvSpPr>
          <p:cNvPr id="32" name="Content Placeholder 9">
            <a:extLst>
              <a:ext uri="{FF2B5EF4-FFF2-40B4-BE49-F238E27FC236}">
                <a16:creationId xmlns:a16="http://schemas.microsoft.com/office/drawing/2014/main" id="{33B24D97-89B0-4B0D-9382-D284469A6722}"/>
              </a:ext>
            </a:extLst>
          </p:cNvPr>
          <p:cNvSpPr>
            <a:spLocks noGrp="1"/>
          </p:cNvSpPr>
          <p:nvPr>
            <p:ph idx="1"/>
          </p:nvPr>
        </p:nvSpPr>
        <p:spPr bwMode="auto">
          <a:xfrm>
            <a:off x="6190636" y="2274886"/>
            <a:ext cx="2941797" cy="4368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sz="1600" dirty="0"/>
              <a:t>Control the thickness of the glue to understand how temperature drop cross the glue layer changes </a:t>
            </a:r>
            <a:r>
              <a:rPr lang="en-US" sz="1600" dirty="0">
                <a:sym typeface="Wingdings" panose="05000000000000000000" pitchFamily="2" charset="2"/>
              </a:rPr>
              <a:t> </a:t>
            </a:r>
            <a:r>
              <a:rPr lang="en-US" sz="1600" dirty="0"/>
              <a:t> essentially trying to find the effective thermal conductivity term for where glue is infiltrated into the carbon foam. </a:t>
            </a:r>
          </a:p>
          <a:p>
            <a:pPr>
              <a:buFont typeface="Arial" panose="020B0604020202020204" pitchFamily="34" charset="0"/>
              <a:buChar char="•"/>
            </a:pPr>
            <a:r>
              <a:rPr lang="en-US" sz="1600" dirty="0"/>
              <a:t>Geometrical variations at the interface. E.g. foam density, cell (pore) size, broken ligands.</a:t>
            </a:r>
          </a:p>
        </p:txBody>
      </p:sp>
    </p:spTree>
    <p:extLst>
      <p:ext uri="{BB962C8B-B14F-4D97-AF65-F5344CB8AC3E}">
        <p14:creationId xmlns:p14="http://schemas.microsoft.com/office/powerpoint/2010/main" val="4233304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p:txBody>
          <a:bodyPr/>
          <a:lstStyle/>
          <a:p>
            <a:r>
              <a:rPr lang="en-US" altLang="en-US" dirty="0"/>
              <a:t>Kelvin Cell</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6C20D447-9BD1-428C-B0C4-BEC3CBDFFC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6799" y="629588"/>
            <a:ext cx="1492390" cy="4843093"/>
          </a:xfrm>
          <a:prstGeom prst="rect">
            <a:avLst/>
          </a:prstGeom>
        </p:spPr>
      </p:pic>
      <p:pic>
        <p:nvPicPr>
          <p:cNvPr id="17" name="Content Placeholder 4">
            <a:extLst>
              <a:ext uri="{FF2B5EF4-FFF2-40B4-BE49-F238E27FC236}">
                <a16:creationId xmlns:a16="http://schemas.microsoft.com/office/drawing/2014/main" id="{3E615C99-5305-4F87-A2DE-A14C8C6476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29" y="4292140"/>
            <a:ext cx="1657732" cy="1657732"/>
          </a:xfrm>
          <a:prstGeom prst="rect">
            <a:avLst/>
          </a:prstGeom>
        </p:spPr>
      </p:pic>
      <p:pic>
        <p:nvPicPr>
          <p:cNvPr id="18" name="Picture 17">
            <a:extLst>
              <a:ext uri="{FF2B5EF4-FFF2-40B4-BE49-F238E27FC236}">
                <a16:creationId xmlns:a16="http://schemas.microsoft.com/office/drawing/2014/main" id="{AA84CAA4-21B7-4E9E-BAAD-02B6342147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648" y="1970390"/>
            <a:ext cx="2467374" cy="2269224"/>
          </a:xfrm>
          <a:prstGeom prst="rect">
            <a:avLst/>
          </a:prstGeom>
        </p:spPr>
      </p:pic>
      <p:sp>
        <p:nvSpPr>
          <p:cNvPr id="19" name="Oval 18">
            <a:extLst>
              <a:ext uri="{FF2B5EF4-FFF2-40B4-BE49-F238E27FC236}">
                <a16:creationId xmlns:a16="http://schemas.microsoft.com/office/drawing/2014/main" id="{6BF3A953-15A2-4E8A-B85E-5CF24260ABBC}"/>
              </a:ext>
            </a:extLst>
          </p:cNvPr>
          <p:cNvSpPr/>
          <p:nvPr/>
        </p:nvSpPr>
        <p:spPr>
          <a:xfrm>
            <a:off x="821340" y="1984615"/>
            <a:ext cx="1025236" cy="1189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A7868C18-AC93-45D2-990E-DFA6FA657CE1}"/>
              </a:ext>
            </a:extLst>
          </p:cNvPr>
          <p:cNvCxnSpPr>
            <a:cxnSpLocks/>
          </p:cNvCxnSpPr>
          <p:nvPr/>
        </p:nvCxnSpPr>
        <p:spPr>
          <a:xfrm>
            <a:off x="1264684" y="2545542"/>
            <a:ext cx="193964" cy="2484582"/>
          </a:xfrm>
          <a:prstGeom prst="straightConnector1">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1" name="Content Placeholder 2">
            <a:extLst>
              <a:ext uri="{FF2B5EF4-FFF2-40B4-BE49-F238E27FC236}">
                <a16:creationId xmlns:a16="http://schemas.microsoft.com/office/drawing/2014/main" id="{2CA8245A-5123-4A1B-9D47-1B63260211AB}"/>
              </a:ext>
            </a:extLst>
          </p:cNvPr>
          <p:cNvSpPr txBox="1">
            <a:spLocks/>
          </p:cNvSpPr>
          <p:nvPr/>
        </p:nvSpPr>
        <p:spPr>
          <a:xfrm>
            <a:off x="5422184" y="3970655"/>
            <a:ext cx="1316944" cy="413327"/>
          </a:xfrm>
          <a:prstGeom prst="rect">
            <a:avLst/>
          </a:prstGeom>
        </p:spPr>
        <p:txBody>
          <a:bodyP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109728" indent="0">
              <a:buFont typeface="Wingdings 2" panose="05020102010507070707" pitchFamily="18" charset="2"/>
              <a:buNone/>
            </a:pPr>
            <a:r>
              <a:rPr lang="en-US" sz="1600" dirty="0">
                <a:latin typeface="+mj-lt"/>
              </a:rPr>
              <a:t>Kelvin cell developed for ligands and nodes </a:t>
            </a:r>
          </a:p>
          <a:p>
            <a:pPr marL="109728" indent="0">
              <a:buFont typeface="Wingdings 2" panose="05020102010507070707" pitchFamily="18" charset="2"/>
              <a:buNone/>
            </a:pPr>
            <a:endParaRPr lang="en-US" sz="1600" dirty="0">
              <a:latin typeface="+mj-lt"/>
            </a:endParaRPr>
          </a:p>
        </p:txBody>
      </p:sp>
      <p:pic>
        <p:nvPicPr>
          <p:cNvPr id="22" name="Picture 21">
            <a:extLst>
              <a:ext uri="{FF2B5EF4-FFF2-40B4-BE49-F238E27FC236}">
                <a16:creationId xmlns:a16="http://schemas.microsoft.com/office/drawing/2014/main" id="{C7B9A843-DD09-46CA-B709-10824AC13EC1}"/>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2783" b="97032" l="1148" r="99016">
                        <a14:foregroundMark x1="21148" y1="8349" x2="36721" y2="8905"/>
                        <a14:foregroundMark x1="36721" y1="8905" x2="52131" y2="3711"/>
                        <a14:foregroundMark x1="52131" y1="3711" x2="52787" y2="10761"/>
                        <a14:foregroundMark x1="7377" y1="59369" x2="2787" y2="74026"/>
                        <a14:foregroundMark x1="2787" y1="74026" x2="4262" y2="89610"/>
                        <a14:foregroundMark x1="4262" y1="89610" x2="20164" y2="90724"/>
                        <a14:foregroundMark x1="20164" y1="90724" x2="34754" y2="90167"/>
                        <a14:foregroundMark x1="34754" y1="90167" x2="68525" y2="97032"/>
                        <a14:foregroundMark x1="68525" y1="97032" x2="84590" y2="93506"/>
                        <a14:foregroundMark x1="84590" y1="93506" x2="78689" y2="78293"/>
                        <a14:foregroundMark x1="78689" y1="78293" x2="83934" y2="46753"/>
                        <a14:foregroundMark x1="83934" y1="46753" x2="95082" y2="36920"/>
                        <a14:foregroundMark x1="95082" y1="36920" x2="81311" y2="32282"/>
                        <a14:foregroundMark x1="81311" y1="32282" x2="66393" y2="32282"/>
                        <a14:foregroundMark x1="83279" y1="91466" x2="69508" y2="88868"/>
                        <a14:foregroundMark x1="69508" y1="88868" x2="65246" y2="92022"/>
                        <a14:foregroundMark x1="72131" y1="97217" x2="64262" y2="91466"/>
                        <a14:foregroundMark x1="60492" y1="64007" x2="25902" y2="67532"/>
                        <a14:foregroundMark x1="25902" y1="67532" x2="74098" y2="48980"/>
                        <a14:foregroundMark x1="74098" y1="48980" x2="41311" y2="48609"/>
                        <a14:foregroundMark x1="41311" y1="48609" x2="56393" y2="33581"/>
                        <a14:foregroundMark x1="56393" y1="33581" x2="42787" y2="20594"/>
                        <a14:foregroundMark x1="42787" y1="20594" x2="26885" y2="20594"/>
                        <a14:foregroundMark x1="26885" y1="20594" x2="12787" y2="25046"/>
                        <a14:foregroundMark x1="12787" y1="25046" x2="7213" y2="39703"/>
                        <a14:foregroundMark x1="7213" y1="39703" x2="4262" y2="73469"/>
                        <a14:foregroundMark x1="23770" y1="9833" x2="13279" y2="19852"/>
                        <a14:foregroundMark x1="13279" y1="19852" x2="16066" y2="51391"/>
                        <a14:foregroundMark x1="16066" y1="51391" x2="26230" y2="39703"/>
                        <a14:foregroundMark x1="26230" y1="39703" x2="46230" y2="40631"/>
                        <a14:foregroundMark x1="46230" y1="40631" x2="56721" y2="29314"/>
                        <a14:foregroundMark x1="56721" y1="29314" x2="56230" y2="28942"/>
                        <a14:foregroundMark x1="51967" y1="72542" x2="35738" y2="74026"/>
                        <a14:foregroundMark x1="35738" y1="74026" x2="33279" y2="57143"/>
                        <a14:foregroundMark x1="33279" y1="57143" x2="63770" y2="47681"/>
                        <a14:foregroundMark x1="63770" y1="47681" x2="72459" y2="35436"/>
                        <a14:foregroundMark x1="72459" y1="35436" x2="72787" y2="19852"/>
                        <a14:foregroundMark x1="72787" y1="19852" x2="48852" y2="2783"/>
                        <a14:foregroundMark x1="48852" y1="2783" x2="47869" y2="3154"/>
                        <a14:foregroundMark x1="13770" y1="20223" x2="8361" y2="35436"/>
                        <a14:foregroundMark x1="8361" y1="35436" x2="1311" y2="41744"/>
                        <a14:foregroundMark x1="52623" y1="5009" x2="65574" y2="12430"/>
                        <a14:foregroundMark x1="65574" y1="12430" x2="75738" y2="23006"/>
                        <a14:foregroundMark x1="75738" y1="23006" x2="79836" y2="32839"/>
                        <a14:foregroundMark x1="86066" y1="29870" x2="94918" y2="38776"/>
                        <a14:foregroundMark x1="88525" y1="28571" x2="96230" y2="40816"/>
                        <a14:foregroundMark x1="91475" y1="28386" x2="98361" y2="43043"/>
                        <a14:foregroundMark x1="98361" y1="43043" x2="98361" y2="43043"/>
                        <a14:foregroundMark x1="92787" y1="27458" x2="97541" y2="43970"/>
                        <a14:foregroundMark x1="97541" y1="43970" x2="97541" y2="44712"/>
                        <a14:foregroundMark x1="95082" y1="28386" x2="99016" y2="42486"/>
                        <a14:foregroundMark x1="98033" y1="28571" x2="97049" y2="38776"/>
                        <a14:foregroundMark x1="68689" y1="29870" x2="41639" y2="16141"/>
                        <a14:foregroundMark x1="41639" y1="16141" x2="27541" y2="21892"/>
                        <a14:foregroundMark x1="27541" y1="21892" x2="13934" y2="45640"/>
                      </a14:backgroundRemoval>
                    </a14:imgEffect>
                  </a14:imgLayer>
                </a14:imgProps>
              </a:ext>
              <a:ext uri="{28A0092B-C50C-407E-A947-70E740481C1C}">
                <a14:useLocalDpi xmlns:a14="http://schemas.microsoft.com/office/drawing/2010/main" val="0"/>
              </a:ext>
            </a:extLst>
          </a:blip>
          <a:stretch>
            <a:fillRect/>
          </a:stretch>
        </p:blipFill>
        <p:spPr>
          <a:xfrm>
            <a:off x="2978606" y="3726686"/>
            <a:ext cx="2551759" cy="2254751"/>
          </a:xfrm>
          <a:prstGeom prst="rect">
            <a:avLst/>
          </a:prstGeom>
        </p:spPr>
      </p:pic>
      <p:sp>
        <p:nvSpPr>
          <p:cNvPr id="23" name="Content Placeholder 2">
            <a:extLst>
              <a:ext uri="{FF2B5EF4-FFF2-40B4-BE49-F238E27FC236}">
                <a16:creationId xmlns:a16="http://schemas.microsoft.com/office/drawing/2014/main" id="{49D49009-FC3B-42F5-A2F2-0BCFA56F6DD1}"/>
              </a:ext>
            </a:extLst>
          </p:cNvPr>
          <p:cNvSpPr txBox="1">
            <a:spLocks/>
          </p:cNvSpPr>
          <p:nvPr/>
        </p:nvSpPr>
        <p:spPr>
          <a:xfrm>
            <a:off x="6833324" y="5205890"/>
            <a:ext cx="2662455" cy="680995"/>
          </a:xfrm>
          <a:prstGeom prst="rect">
            <a:avLst/>
          </a:prstGeom>
        </p:spPr>
        <p:txBody>
          <a:bodyPr vert="horz">
            <a:no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Font typeface="Georgia"/>
              <a:buNone/>
            </a:pPr>
            <a:r>
              <a:rPr lang="en-US" sz="1600" dirty="0">
                <a:latin typeface="+mj-lt"/>
              </a:rPr>
              <a:t>Array of cells, glue is infiltrated between the spacing of the cells.</a:t>
            </a:r>
          </a:p>
        </p:txBody>
      </p:sp>
      <p:cxnSp>
        <p:nvCxnSpPr>
          <p:cNvPr id="25" name="Straight Arrow Connector 24">
            <a:extLst>
              <a:ext uri="{FF2B5EF4-FFF2-40B4-BE49-F238E27FC236}">
                <a16:creationId xmlns:a16="http://schemas.microsoft.com/office/drawing/2014/main" id="{6E10ED78-3986-4903-8BE6-EB73ADA0DEC1}"/>
              </a:ext>
            </a:extLst>
          </p:cNvPr>
          <p:cNvCxnSpPr>
            <a:cxnSpLocks/>
          </p:cNvCxnSpPr>
          <p:nvPr/>
        </p:nvCxnSpPr>
        <p:spPr>
          <a:xfrm flipH="1">
            <a:off x="7137573" y="2700091"/>
            <a:ext cx="435162" cy="0"/>
          </a:xfrm>
          <a:prstGeom prst="straightConnector1">
            <a:avLst/>
          </a:prstGeom>
          <a:ln>
            <a:tailEnd type="triangle"/>
          </a:ln>
          <a:effectLst/>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444DD713-4187-496F-9E14-8F201074B13D}"/>
              </a:ext>
            </a:extLst>
          </p:cNvPr>
          <p:cNvCxnSpPr>
            <a:cxnSpLocks/>
          </p:cNvCxnSpPr>
          <p:nvPr/>
        </p:nvCxnSpPr>
        <p:spPr>
          <a:xfrm flipH="1">
            <a:off x="7108442" y="1948599"/>
            <a:ext cx="464293" cy="0"/>
          </a:xfrm>
          <a:prstGeom prst="straightConnector1">
            <a:avLst/>
          </a:prstGeom>
          <a:ln>
            <a:tailEnd type="triangle"/>
          </a:ln>
          <a:effectLst/>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7E802A2B-DCA8-4B1D-B5EA-060C2949A75D}"/>
              </a:ext>
            </a:extLst>
          </p:cNvPr>
          <p:cNvCxnSpPr>
            <a:cxnSpLocks/>
          </p:cNvCxnSpPr>
          <p:nvPr/>
        </p:nvCxnSpPr>
        <p:spPr>
          <a:xfrm flipH="1" flipV="1">
            <a:off x="7108442" y="1449629"/>
            <a:ext cx="667939" cy="2989"/>
          </a:xfrm>
          <a:prstGeom prst="straightConnector1">
            <a:avLst/>
          </a:prstGeom>
          <a:ln>
            <a:tailEnd type="triangle"/>
          </a:ln>
          <a:effectLst/>
        </p:spPr>
        <p:style>
          <a:lnRef idx="3">
            <a:schemeClr val="dk1"/>
          </a:lnRef>
          <a:fillRef idx="0">
            <a:schemeClr val="dk1"/>
          </a:fillRef>
          <a:effectRef idx="2">
            <a:schemeClr val="dk1"/>
          </a:effectRef>
          <a:fontRef idx="minor">
            <a:schemeClr val="tx1"/>
          </a:fontRef>
        </p:style>
      </p:cxnSp>
      <p:sp>
        <p:nvSpPr>
          <p:cNvPr id="28" name="TextBox 27">
            <a:extLst>
              <a:ext uri="{FF2B5EF4-FFF2-40B4-BE49-F238E27FC236}">
                <a16:creationId xmlns:a16="http://schemas.microsoft.com/office/drawing/2014/main" id="{C470E7B7-FAF5-4277-BD36-B2FC3A004DFB}"/>
              </a:ext>
            </a:extLst>
          </p:cNvPr>
          <p:cNvSpPr txBox="1"/>
          <p:nvPr/>
        </p:nvSpPr>
        <p:spPr>
          <a:xfrm>
            <a:off x="6167811" y="1184669"/>
            <a:ext cx="969762" cy="584775"/>
          </a:xfrm>
          <a:prstGeom prst="rect">
            <a:avLst/>
          </a:prstGeom>
          <a:noFill/>
        </p:spPr>
        <p:txBody>
          <a:bodyPr wrap="square" rtlCol="0">
            <a:spAutoFit/>
          </a:bodyPr>
          <a:lstStyle/>
          <a:p>
            <a:r>
              <a:rPr lang="en-US" sz="1600" dirty="0"/>
              <a:t>Titanium Plate</a:t>
            </a:r>
          </a:p>
        </p:txBody>
      </p:sp>
      <p:sp>
        <p:nvSpPr>
          <p:cNvPr id="30" name="TextBox 29">
            <a:extLst>
              <a:ext uri="{FF2B5EF4-FFF2-40B4-BE49-F238E27FC236}">
                <a16:creationId xmlns:a16="http://schemas.microsoft.com/office/drawing/2014/main" id="{D36D211B-A99C-49FD-9B39-2879E340B60A}"/>
              </a:ext>
            </a:extLst>
          </p:cNvPr>
          <p:cNvSpPr txBox="1"/>
          <p:nvPr/>
        </p:nvSpPr>
        <p:spPr>
          <a:xfrm>
            <a:off x="6173597" y="1765290"/>
            <a:ext cx="1152333" cy="584775"/>
          </a:xfrm>
          <a:prstGeom prst="rect">
            <a:avLst/>
          </a:prstGeom>
          <a:noFill/>
        </p:spPr>
        <p:txBody>
          <a:bodyPr wrap="square" rtlCol="0">
            <a:spAutoFit/>
          </a:bodyPr>
          <a:lstStyle/>
          <a:p>
            <a:r>
              <a:rPr lang="en-US" sz="1600" dirty="0"/>
              <a:t>Foam</a:t>
            </a:r>
          </a:p>
          <a:p>
            <a:r>
              <a:rPr lang="en-US" sz="1600" dirty="0"/>
              <a:t>Structure</a:t>
            </a:r>
          </a:p>
        </p:txBody>
      </p:sp>
      <p:sp>
        <p:nvSpPr>
          <p:cNvPr id="31" name="TextBox 30">
            <a:extLst>
              <a:ext uri="{FF2B5EF4-FFF2-40B4-BE49-F238E27FC236}">
                <a16:creationId xmlns:a16="http://schemas.microsoft.com/office/drawing/2014/main" id="{9C5D7942-7136-4C67-BAE8-50417E41548F}"/>
              </a:ext>
            </a:extLst>
          </p:cNvPr>
          <p:cNvSpPr txBox="1"/>
          <p:nvPr/>
        </p:nvSpPr>
        <p:spPr>
          <a:xfrm>
            <a:off x="6479115" y="2530420"/>
            <a:ext cx="1152333" cy="338554"/>
          </a:xfrm>
          <a:prstGeom prst="rect">
            <a:avLst/>
          </a:prstGeom>
          <a:noFill/>
        </p:spPr>
        <p:txBody>
          <a:bodyPr wrap="square" rtlCol="0">
            <a:spAutoFit/>
          </a:bodyPr>
          <a:lstStyle/>
          <a:p>
            <a:r>
              <a:rPr lang="en-US" sz="1600" dirty="0"/>
              <a:t>Glue</a:t>
            </a:r>
          </a:p>
        </p:txBody>
      </p:sp>
      <p:sp>
        <p:nvSpPr>
          <p:cNvPr id="35" name="Content Placeholder 9">
            <a:extLst>
              <a:ext uri="{FF2B5EF4-FFF2-40B4-BE49-F238E27FC236}">
                <a16:creationId xmlns:a16="http://schemas.microsoft.com/office/drawing/2014/main" id="{EAF9DF19-F5FA-4567-AC48-7049057EDB75}"/>
              </a:ext>
            </a:extLst>
          </p:cNvPr>
          <p:cNvSpPr>
            <a:spLocks noGrp="1"/>
          </p:cNvSpPr>
          <p:nvPr>
            <p:ph idx="1"/>
          </p:nvPr>
        </p:nvSpPr>
        <p:spPr bwMode="auto">
          <a:xfrm>
            <a:off x="3198768" y="1144123"/>
            <a:ext cx="2897232"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panose="020B0604020202020204" pitchFamily="34" charset="0"/>
              <a:buChar char="•"/>
            </a:pPr>
            <a:r>
              <a:rPr lang="en-US" dirty="0">
                <a:latin typeface="Calibri" panose="020F0502020204030204" pitchFamily="34" charset="0"/>
                <a:cs typeface="Calibri" panose="020F0502020204030204" pitchFamily="34" charset="0"/>
              </a:rPr>
              <a:t>Kevin (</a:t>
            </a:r>
            <a:r>
              <a:rPr lang="en-US" dirty="0" err="1">
                <a:latin typeface="Calibri" panose="020F0502020204030204" pitchFamily="34" charset="0"/>
                <a:cs typeface="Calibri" panose="020F0502020204030204" pitchFamily="34" charset="0"/>
              </a:rPr>
              <a:t>Tetrakaidecahedral</a:t>
            </a:r>
            <a:r>
              <a:rPr lang="en-US" dirty="0">
                <a:latin typeface="Calibri" panose="020F0502020204030204" pitchFamily="34" charset="0"/>
                <a:cs typeface="Calibri" panose="020F0502020204030204" pitchFamily="34" charset="0"/>
              </a:rPr>
              <a:t>) cell is used to represent one pore of the graphitic foam.</a:t>
            </a:r>
          </a:p>
          <a:p>
            <a:pPr>
              <a:buFont typeface="Arial" panose="020B0604020202020204" pitchFamily="34" charset="0"/>
              <a:buChar char="•"/>
            </a:pPr>
            <a:r>
              <a:rPr lang="en-US" dirty="0">
                <a:latin typeface="Calibri" panose="020F0502020204030204" pitchFamily="34" charset="0"/>
                <a:cs typeface="Calibri" panose="020F0502020204030204" pitchFamily="34" charset="0"/>
              </a:rPr>
              <a:t>The skeleton of the cell is sliced into nodes and ligands. </a:t>
            </a:r>
          </a:p>
          <a:p>
            <a:pPr>
              <a:buFont typeface="Arial" panose="020B0604020202020204" pitchFamily="34" charset="0"/>
              <a:buChar char="•"/>
            </a:pPr>
            <a:endParaRPr lang="en-US" dirty="0">
              <a:latin typeface="Calibri" panose="020F0502020204030204" pitchFamily="34" charset="0"/>
              <a:cs typeface="Calibri" panose="020F0502020204030204" pitchFamily="34" charset="0"/>
            </a:endParaRPr>
          </a:p>
        </p:txBody>
      </p:sp>
      <p:sp>
        <p:nvSpPr>
          <p:cNvPr id="24" name="Slide Number Placeholder 3">
            <a:extLst>
              <a:ext uri="{FF2B5EF4-FFF2-40B4-BE49-F238E27FC236}">
                <a16:creationId xmlns:a16="http://schemas.microsoft.com/office/drawing/2014/main" id="{3DAC35BE-174E-490C-8190-F9D2D2FAB926}"/>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6</a:t>
            </a:fld>
            <a:endParaRPr lang="en-US" altLang="en-US" sz="1200" dirty="0">
              <a:solidFill>
                <a:srgbClr val="898989"/>
              </a:solidFill>
            </a:endParaRPr>
          </a:p>
        </p:txBody>
      </p:sp>
      <p:sp>
        <p:nvSpPr>
          <p:cNvPr id="29" name="Footer Placeholder 4">
            <a:extLst>
              <a:ext uri="{FF2B5EF4-FFF2-40B4-BE49-F238E27FC236}">
                <a16:creationId xmlns:a16="http://schemas.microsoft.com/office/drawing/2014/main" id="{D0F35CED-ED8F-45D1-A7C8-3469D5D5F35D}"/>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spTree>
    <p:extLst>
      <p:ext uri="{BB962C8B-B14F-4D97-AF65-F5344CB8AC3E}">
        <p14:creationId xmlns:p14="http://schemas.microsoft.com/office/powerpoint/2010/main" val="4030410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C5847D75-7D74-4429-B2F0-8B4FBEBF37CE}"/>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r="8912"/>
          <a:stretch/>
        </p:blipFill>
        <p:spPr>
          <a:xfrm>
            <a:off x="6771562" y="1514240"/>
            <a:ext cx="2456477" cy="4114800"/>
          </a:xfrm>
          <a:prstGeom prst="rect">
            <a:avLst/>
          </a:prstGeom>
        </p:spPr>
      </p:pic>
      <p:pic>
        <p:nvPicPr>
          <p:cNvPr id="12" name="Picture 11">
            <a:extLst>
              <a:ext uri="{FF2B5EF4-FFF2-40B4-BE49-F238E27FC236}">
                <a16:creationId xmlns:a16="http://schemas.microsoft.com/office/drawing/2014/main" id="{F700835B-31B5-4595-9946-8061152E6EB9}"/>
              </a:ext>
            </a:extLst>
          </p:cNvPr>
          <p:cNvPicPr>
            <a:picLocks noChangeAspect="1"/>
          </p:cNvPicPr>
          <p:nvPr/>
        </p:nvPicPr>
        <p:blipFill rotWithShape="1">
          <a:blip r:embed="rId4">
            <a:extLst>
              <a:ext uri="{28A0092B-C50C-407E-A947-70E740481C1C}">
                <a14:useLocalDpi xmlns:a14="http://schemas.microsoft.com/office/drawing/2010/main" val="0"/>
              </a:ext>
            </a:extLst>
          </a:blip>
          <a:srcRect r="10866"/>
          <a:stretch/>
        </p:blipFill>
        <p:spPr>
          <a:xfrm>
            <a:off x="5324279" y="1516662"/>
            <a:ext cx="2403781" cy="4114800"/>
          </a:xfrm>
          <a:prstGeom prst="rect">
            <a:avLst/>
          </a:prstGeom>
        </p:spPr>
      </p:pic>
      <p:pic>
        <p:nvPicPr>
          <p:cNvPr id="17" name="Picture 16">
            <a:extLst>
              <a:ext uri="{FF2B5EF4-FFF2-40B4-BE49-F238E27FC236}">
                <a16:creationId xmlns:a16="http://schemas.microsoft.com/office/drawing/2014/main" id="{49CE96E9-CC49-45FC-9656-8D7B20D486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6079" y="1392410"/>
            <a:ext cx="2996463" cy="4572000"/>
          </a:xfrm>
          <a:prstGeom prst="rect">
            <a:avLst/>
          </a:prstGeom>
        </p:spPr>
      </p:pic>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p:txBody>
          <a:bodyPr/>
          <a:lstStyle/>
          <a:p>
            <a:r>
              <a:rPr lang="en-US" altLang="en-US" dirty="0"/>
              <a:t>FEA Model Setups</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6D9BB55D-6EC1-4434-BD29-8CB6DB934455}"/>
              </a:ext>
            </a:extLst>
          </p:cNvPr>
          <p:cNvSpPr txBox="1"/>
          <p:nvPr/>
        </p:nvSpPr>
        <p:spPr>
          <a:xfrm>
            <a:off x="316308" y="5066834"/>
            <a:ext cx="3410118" cy="830997"/>
          </a:xfrm>
          <a:prstGeom prst="rect">
            <a:avLst/>
          </a:prstGeom>
          <a:noFill/>
          <a:ln>
            <a:solidFill>
              <a:schemeClr val="tx1"/>
            </a:solidFill>
          </a:ln>
        </p:spPr>
        <p:txBody>
          <a:bodyPr wrap="square" rtlCol="0">
            <a:spAutoFit/>
          </a:bodyPr>
          <a:lstStyle/>
          <a:p>
            <a:r>
              <a:rPr lang="en-US" sz="1600" dirty="0"/>
              <a:t>Calculate Heat Flux using area ratio. Heat flux at the interface is calculated to be </a:t>
            </a:r>
            <a:r>
              <a:rPr lang="en-US" sz="1600" b="1" dirty="0"/>
              <a:t>11.6 W/cm</a:t>
            </a:r>
            <a:r>
              <a:rPr lang="en-US" sz="1600" b="1" baseline="30000" dirty="0"/>
              <a:t>2</a:t>
            </a:r>
          </a:p>
        </p:txBody>
      </p:sp>
      <p:grpSp>
        <p:nvGrpSpPr>
          <p:cNvPr id="42" name="Group 41">
            <a:extLst>
              <a:ext uri="{FF2B5EF4-FFF2-40B4-BE49-F238E27FC236}">
                <a16:creationId xmlns:a16="http://schemas.microsoft.com/office/drawing/2014/main" id="{045AB423-63E3-48DA-AC28-804271ED368B}"/>
              </a:ext>
            </a:extLst>
          </p:cNvPr>
          <p:cNvGrpSpPr/>
          <p:nvPr/>
        </p:nvGrpSpPr>
        <p:grpSpPr>
          <a:xfrm>
            <a:off x="196139" y="2335633"/>
            <a:ext cx="3716832" cy="2724890"/>
            <a:chOff x="400746" y="1823251"/>
            <a:chExt cx="4495800" cy="3295968"/>
          </a:xfrm>
        </p:grpSpPr>
        <p:sp>
          <p:nvSpPr>
            <p:cNvPr id="43" name="Right Arrow Callout 12">
              <a:extLst>
                <a:ext uri="{FF2B5EF4-FFF2-40B4-BE49-F238E27FC236}">
                  <a16:creationId xmlns:a16="http://schemas.microsoft.com/office/drawing/2014/main" id="{107F5251-FED8-4495-B242-97344F56CB2C}"/>
                </a:ext>
              </a:extLst>
            </p:cNvPr>
            <p:cNvSpPr/>
            <p:nvPr/>
          </p:nvSpPr>
          <p:spPr bwMode="auto">
            <a:xfrm rot="5400000">
              <a:off x="2310316" y="1494486"/>
              <a:ext cx="563476" cy="1221005"/>
            </a:xfrm>
            <a:prstGeom prst="rightArrowCallout">
              <a:avLst/>
            </a:prstGeom>
            <a:solidFill>
              <a:srgbClr val="C0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a:ln>
                  <a:noFill/>
                </a:ln>
                <a:solidFill>
                  <a:schemeClr val="tx1"/>
                </a:solidFill>
                <a:effectLst/>
                <a:uLnTx/>
                <a:uFillTx/>
                <a:latin typeface="Trebuchet MS" pitchFamily="34" charset="0"/>
              </a:endParaRPr>
            </a:p>
          </p:txBody>
        </p:sp>
        <p:sp>
          <p:nvSpPr>
            <p:cNvPr id="44" name="Rectangle 43">
              <a:extLst>
                <a:ext uri="{FF2B5EF4-FFF2-40B4-BE49-F238E27FC236}">
                  <a16:creationId xmlns:a16="http://schemas.microsoft.com/office/drawing/2014/main" id="{150741AA-B503-4379-915C-DC81917EC60F}"/>
                </a:ext>
              </a:extLst>
            </p:cNvPr>
            <p:cNvSpPr/>
            <p:nvPr/>
          </p:nvSpPr>
          <p:spPr bwMode="auto">
            <a:xfrm>
              <a:off x="400746" y="2553157"/>
              <a:ext cx="4376859" cy="334580"/>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chemeClr val="tx1"/>
                  </a:solidFill>
                  <a:effectLst/>
                  <a:uLnTx/>
                  <a:uFillTx/>
                  <a:latin typeface="Trebuchet MS" pitchFamily="34" charset="0"/>
                </a:rPr>
                <a:t>Silicon Module</a:t>
              </a:r>
            </a:p>
          </p:txBody>
        </p:sp>
        <p:sp>
          <p:nvSpPr>
            <p:cNvPr id="45" name="Rectangle 44">
              <a:extLst>
                <a:ext uri="{FF2B5EF4-FFF2-40B4-BE49-F238E27FC236}">
                  <a16:creationId xmlns:a16="http://schemas.microsoft.com/office/drawing/2014/main" id="{84949D5E-1A87-4D89-A79C-242EA613FBE5}"/>
                </a:ext>
              </a:extLst>
            </p:cNvPr>
            <p:cNvSpPr/>
            <p:nvPr/>
          </p:nvSpPr>
          <p:spPr bwMode="auto">
            <a:xfrm>
              <a:off x="400746" y="3037956"/>
              <a:ext cx="4376859" cy="341410"/>
            </a:xfrm>
            <a:prstGeom prst="rect">
              <a:avLst/>
            </a:prstGeom>
            <a:solidFill>
              <a:schemeClr val="tx1">
                <a:lumMod val="65000"/>
                <a:lumOff val="3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dirty="0">
                <a:ln>
                  <a:noFill/>
                </a:ln>
                <a:solidFill>
                  <a:srgbClr val="FFC000"/>
                </a:solidFill>
                <a:effectLst/>
                <a:uLnTx/>
                <a:uFillTx/>
                <a:latin typeface="Trebuchet MS" pitchFamily="34" charset="0"/>
              </a:endParaRPr>
            </a:p>
          </p:txBody>
        </p:sp>
        <p:sp>
          <p:nvSpPr>
            <p:cNvPr id="46" name="Rectangle 45">
              <a:extLst>
                <a:ext uri="{FF2B5EF4-FFF2-40B4-BE49-F238E27FC236}">
                  <a16:creationId xmlns:a16="http://schemas.microsoft.com/office/drawing/2014/main" id="{0733C34B-4399-4105-A666-2285119E74E2}"/>
                </a:ext>
              </a:extLst>
            </p:cNvPr>
            <p:cNvSpPr/>
            <p:nvPr/>
          </p:nvSpPr>
          <p:spPr bwMode="auto">
            <a:xfrm>
              <a:off x="400746" y="3379366"/>
              <a:ext cx="4376859" cy="1024226"/>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ysClr val="windowText" lastClr="000000"/>
                  </a:solidFill>
                  <a:effectLst/>
                  <a:uLnTx/>
                  <a:uFillTx/>
                  <a:latin typeface="Trebuchet MS" pitchFamily="34" charset="0"/>
                </a:rPr>
                <a:t>CVD Foam (30-40W/mK)</a:t>
              </a:r>
              <a:endParaRPr kumimoji="0" lang="en-US" sz="1200" b="1" i="1" u="none" strike="noStrike" kern="0" cap="none" spc="0" normalizeH="0" baseline="0" noProof="0" dirty="0">
                <a:ln>
                  <a:noFill/>
                </a:ln>
                <a:solidFill>
                  <a:schemeClr val="tx1"/>
                </a:solidFill>
                <a:effectLst/>
                <a:uLnTx/>
                <a:uFillTx/>
                <a:latin typeface="Trebuchet MS" pitchFamily="34" charset="0"/>
              </a:endParaRPr>
            </a:p>
          </p:txBody>
        </p:sp>
        <p:sp>
          <p:nvSpPr>
            <p:cNvPr id="47" name="Oval 46">
              <a:extLst>
                <a:ext uri="{FF2B5EF4-FFF2-40B4-BE49-F238E27FC236}">
                  <a16:creationId xmlns:a16="http://schemas.microsoft.com/office/drawing/2014/main" id="{96E4C2E0-8A1B-4998-915B-FFC576719818}"/>
                </a:ext>
              </a:extLst>
            </p:cNvPr>
            <p:cNvSpPr/>
            <p:nvPr/>
          </p:nvSpPr>
          <p:spPr bwMode="auto">
            <a:xfrm>
              <a:off x="2215333" y="4028042"/>
              <a:ext cx="747685" cy="751099"/>
            </a:xfrm>
            <a:prstGeom prst="ellipse">
              <a:avLst/>
            </a:prstGeom>
            <a:solidFill>
              <a:srgbClr val="FFC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dirty="0">
                <a:ln>
                  <a:noFill/>
                </a:ln>
                <a:solidFill>
                  <a:schemeClr val="tx1"/>
                </a:solidFill>
                <a:effectLst/>
                <a:uLnTx/>
                <a:uFillTx/>
                <a:latin typeface="Trebuchet MS" pitchFamily="34" charset="0"/>
              </a:endParaRPr>
            </a:p>
          </p:txBody>
        </p:sp>
        <p:sp>
          <p:nvSpPr>
            <p:cNvPr id="48" name="TextBox 47">
              <a:extLst>
                <a:ext uri="{FF2B5EF4-FFF2-40B4-BE49-F238E27FC236}">
                  <a16:creationId xmlns:a16="http://schemas.microsoft.com/office/drawing/2014/main" id="{66DED098-5DA5-4340-B4BD-B5B8A64375FB}"/>
                </a:ext>
              </a:extLst>
            </p:cNvPr>
            <p:cNvSpPr txBox="1"/>
            <p:nvPr/>
          </p:nvSpPr>
          <p:spPr>
            <a:xfrm>
              <a:off x="2050828" y="1868668"/>
              <a:ext cx="1156007" cy="3350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chemeClr val="bg1"/>
                  </a:solidFill>
                  <a:effectLst/>
                  <a:uLnTx/>
                  <a:uFillTx/>
                </a:rPr>
                <a:t>~1.0W/cm</a:t>
              </a:r>
              <a:r>
                <a:rPr kumimoji="0" lang="en-US" sz="1200" b="1" i="0" u="none" strike="noStrike" kern="0" cap="none" spc="0" normalizeH="0" baseline="30000" noProof="0" dirty="0">
                  <a:ln>
                    <a:noFill/>
                  </a:ln>
                  <a:solidFill>
                    <a:schemeClr val="bg1"/>
                  </a:solidFill>
                  <a:effectLst/>
                  <a:uLnTx/>
                  <a:uFillTx/>
                </a:rPr>
                <a:t>2</a:t>
              </a:r>
            </a:p>
          </p:txBody>
        </p:sp>
        <p:sp>
          <p:nvSpPr>
            <p:cNvPr id="49" name="Rectangle 48">
              <a:extLst>
                <a:ext uri="{FF2B5EF4-FFF2-40B4-BE49-F238E27FC236}">
                  <a16:creationId xmlns:a16="http://schemas.microsoft.com/office/drawing/2014/main" id="{69E39C03-2172-4F85-B462-A68A9D571322}"/>
                </a:ext>
              </a:extLst>
            </p:cNvPr>
            <p:cNvSpPr/>
            <p:nvPr/>
          </p:nvSpPr>
          <p:spPr bwMode="auto">
            <a:xfrm>
              <a:off x="400746" y="2887737"/>
              <a:ext cx="4376859" cy="150219"/>
            </a:xfrm>
            <a:prstGeom prst="rect">
              <a:avLst/>
            </a:prstGeom>
            <a:solidFill>
              <a:srgbClr val="FFC000">
                <a:alpha val="36863"/>
              </a:srgbClr>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a:ln>
                  <a:noFill/>
                </a:ln>
                <a:solidFill>
                  <a:schemeClr val="tx1"/>
                </a:solidFill>
                <a:effectLst/>
                <a:uLnTx/>
                <a:uFillTx/>
                <a:latin typeface="Trebuchet MS" pitchFamily="34" charset="0"/>
              </a:endParaRPr>
            </a:p>
          </p:txBody>
        </p:sp>
        <p:sp>
          <p:nvSpPr>
            <p:cNvPr id="50" name="Rectangle 49">
              <a:extLst>
                <a:ext uri="{FF2B5EF4-FFF2-40B4-BE49-F238E27FC236}">
                  <a16:creationId xmlns:a16="http://schemas.microsoft.com/office/drawing/2014/main" id="{CDF7ECF4-4158-4EBB-898C-EA35AB5686E9}"/>
                </a:ext>
              </a:extLst>
            </p:cNvPr>
            <p:cNvSpPr/>
            <p:nvPr/>
          </p:nvSpPr>
          <p:spPr bwMode="auto">
            <a:xfrm>
              <a:off x="400746" y="3379366"/>
              <a:ext cx="4376859" cy="75109"/>
            </a:xfrm>
            <a:prstGeom prst="rect">
              <a:avLst/>
            </a:prstGeom>
            <a:solidFill>
              <a:srgbClr val="FFC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a:ln>
                  <a:noFill/>
                </a:ln>
                <a:solidFill>
                  <a:schemeClr val="tx1"/>
                </a:solidFill>
                <a:effectLst/>
                <a:uLnTx/>
                <a:uFillTx/>
                <a:latin typeface="Trebuchet MS" pitchFamily="34" charset="0"/>
              </a:endParaRPr>
            </a:p>
          </p:txBody>
        </p:sp>
        <p:sp>
          <p:nvSpPr>
            <p:cNvPr id="51" name="Oval 50">
              <a:extLst>
                <a:ext uri="{FF2B5EF4-FFF2-40B4-BE49-F238E27FC236}">
                  <a16:creationId xmlns:a16="http://schemas.microsoft.com/office/drawing/2014/main" id="{A921683F-8EFB-4971-8A11-7D072BC84696}"/>
                </a:ext>
              </a:extLst>
            </p:cNvPr>
            <p:cNvSpPr/>
            <p:nvPr/>
          </p:nvSpPr>
          <p:spPr bwMode="auto">
            <a:xfrm>
              <a:off x="2304666" y="4119940"/>
              <a:ext cx="569014" cy="567302"/>
            </a:xfrm>
            <a:prstGeom prst="ellipse">
              <a:avLst/>
            </a:prstGeom>
            <a:solidFill>
              <a:srgbClr val="918B6F"/>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1" u="none" strike="noStrike" kern="0" cap="none" spc="0" normalizeH="0" baseline="0" noProof="0">
                <a:ln>
                  <a:noFill/>
                </a:ln>
                <a:solidFill>
                  <a:schemeClr val="tx1"/>
                </a:solidFill>
                <a:effectLst/>
                <a:uLnTx/>
                <a:uFillTx/>
                <a:latin typeface="Trebuchet MS" pitchFamily="34" charset="0"/>
              </a:endParaRPr>
            </a:p>
          </p:txBody>
        </p:sp>
        <p:cxnSp>
          <p:nvCxnSpPr>
            <p:cNvPr id="52" name="Straight Arrow Connector 51">
              <a:extLst>
                <a:ext uri="{FF2B5EF4-FFF2-40B4-BE49-F238E27FC236}">
                  <a16:creationId xmlns:a16="http://schemas.microsoft.com/office/drawing/2014/main" id="{2F0EBFB2-4EDA-4C7A-B6AD-AC2020025378}"/>
                </a:ext>
              </a:extLst>
            </p:cNvPr>
            <p:cNvCxnSpPr/>
            <p:nvPr/>
          </p:nvCxnSpPr>
          <p:spPr>
            <a:xfrm>
              <a:off x="400746" y="2457742"/>
              <a:ext cx="4376859" cy="0"/>
            </a:xfrm>
            <a:prstGeom prst="straightConnector1">
              <a:avLst/>
            </a:prstGeom>
            <a:ln w="38100">
              <a:solidFill>
                <a:srgbClr val="FF0000">
                  <a:alpha val="95000"/>
                </a:srgbClr>
              </a:solidFill>
              <a:headEnd type="triangle"/>
              <a:tailEnd type="triangle"/>
            </a:ln>
          </p:spPr>
          <p:style>
            <a:lnRef idx="3">
              <a:schemeClr val="accent5"/>
            </a:lnRef>
            <a:fillRef idx="0">
              <a:schemeClr val="accent5"/>
            </a:fillRef>
            <a:effectRef idx="2">
              <a:schemeClr val="accent5"/>
            </a:effectRef>
            <a:fontRef idx="minor">
              <a:schemeClr val="tx1"/>
            </a:fontRef>
          </p:style>
        </p:cxnSp>
        <p:cxnSp>
          <p:nvCxnSpPr>
            <p:cNvPr id="53" name="Straight Connector 52">
              <a:extLst>
                <a:ext uri="{FF2B5EF4-FFF2-40B4-BE49-F238E27FC236}">
                  <a16:creationId xmlns:a16="http://schemas.microsoft.com/office/drawing/2014/main" id="{F3BC0AAD-39A2-427F-80DE-9306FF1BA77C}"/>
                </a:ext>
              </a:extLst>
            </p:cNvPr>
            <p:cNvCxnSpPr/>
            <p:nvPr/>
          </p:nvCxnSpPr>
          <p:spPr>
            <a:xfrm>
              <a:off x="400746" y="2546510"/>
              <a:ext cx="1814587" cy="1850434"/>
            </a:xfrm>
            <a:prstGeom prst="line">
              <a:avLst/>
            </a:prstGeom>
            <a:ln>
              <a:solidFill>
                <a:srgbClr val="FF0000">
                  <a:alpha val="95000"/>
                </a:srgbClr>
              </a:solidFill>
            </a:ln>
          </p:spPr>
          <p:style>
            <a:lnRef idx="3">
              <a:schemeClr val="accent5"/>
            </a:lnRef>
            <a:fillRef idx="0">
              <a:schemeClr val="accent5"/>
            </a:fillRef>
            <a:effectRef idx="2">
              <a:schemeClr val="accent5"/>
            </a:effectRef>
            <a:fontRef idx="minor">
              <a:schemeClr val="tx1"/>
            </a:fontRef>
          </p:style>
        </p:cxnSp>
        <p:cxnSp>
          <p:nvCxnSpPr>
            <p:cNvPr id="54" name="Straight Connector 53">
              <a:extLst>
                <a:ext uri="{FF2B5EF4-FFF2-40B4-BE49-F238E27FC236}">
                  <a16:creationId xmlns:a16="http://schemas.microsoft.com/office/drawing/2014/main" id="{5A180225-6D59-4B4D-9A13-F83D6F3CB9A4}"/>
                </a:ext>
              </a:extLst>
            </p:cNvPr>
            <p:cNvCxnSpPr>
              <a:cxnSpLocks/>
              <a:endCxn id="47" idx="6"/>
            </p:cNvCxnSpPr>
            <p:nvPr/>
          </p:nvCxnSpPr>
          <p:spPr>
            <a:xfrm flipH="1">
              <a:off x="2963018" y="2549518"/>
              <a:ext cx="1814587" cy="1854074"/>
            </a:xfrm>
            <a:prstGeom prst="line">
              <a:avLst/>
            </a:prstGeom>
            <a:ln>
              <a:solidFill>
                <a:srgbClr val="FF0000">
                  <a:alpha val="95000"/>
                </a:srgbClr>
              </a:solidFill>
            </a:ln>
          </p:spPr>
          <p:style>
            <a:lnRef idx="3">
              <a:schemeClr val="accent4"/>
            </a:lnRef>
            <a:fillRef idx="0">
              <a:schemeClr val="accent4"/>
            </a:fillRef>
            <a:effectRef idx="2">
              <a:schemeClr val="accent4"/>
            </a:effectRef>
            <a:fontRef idx="minor">
              <a:schemeClr val="tx1"/>
            </a:fontRef>
          </p:style>
        </p:cxnSp>
        <p:sp>
          <p:nvSpPr>
            <p:cNvPr id="55" name="TextBox 54">
              <a:extLst>
                <a:ext uri="{FF2B5EF4-FFF2-40B4-BE49-F238E27FC236}">
                  <a16:creationId xmlns:a16="http://schemas.microsoft.com/office/drawing/2014/main" id="{DFCF1560-15C5-40BA-8715-9D8BF1C8F380}"/>
                </a:ext>
              </a:extLst>
            </p:cNvPr>
            <p:cNvSpPr txBox="1"/>
            <p:nvPr/>
          </p:nvSpPr>
          <p:spPr>
            <a:xfrm>
              <a:off x="3858384" y="2074450"/>
              <a:ext cx="1038162" cy="335052"/>
            </a:xfrm>
            <a:prstGeom prst="rect">
              <a:avLst/>
            </a:prstGeom>
            <a:noFill/>
          </p:spPr>
          <p:txBody>
            <a:bodyPr wrap="square" rtlCol="0">
              <a:spAutoFit/>
            </a:bodyPr>
            <a:lstStyle/>
            <a:p>
              <a:r>
                <a:rPr lang="en-US" sz="1200" b="1" dirty="0"/>
                <a:t>4 cm</a:t>
              </a:r>
            </a:p>
          </p:txBody>
        </p:sp>
        <p:sp>
          <p:nvSpPr>
            <p:cNvPr id="56" name="Arc 55">
              <a:extLst>
                <a:ext uri="{FF2B5EF4-FFF2-40B4-BE49-F238E27FC236}">
                  <a16:creationId xmlns:a16="http://schemas.microsoft.com/office/drawing/2014/main" id="{7F73C28F-0E05-424C-8243-8DABCEE2BA1A}"/>
                </a:ext>
              </a:extLst>
            </p:cNvPr>
            <p:cNvSpPr/>
            <p:nvPr/>
          </p:nvSpPr>
          <p:spPr>
            <a:xfrm>
              <a:off x="2184863" y="4008474"/>
              <a:ext cx="799669" cy="769635"/>
            </a:xfrm>
            <a:prstGeom prst="arc">
              <a:avLst>
                <a:gd name="adj1" fmla="val 10696441"/>
                <a:gd name="adj2" fmla="val 60450"/>
              </a:avLst>
            </a:prstGeom>
            <a:ln>
              <a:solidFill>
                <a:srgbClr val="FF0000">
                  <a:alpha val="95000"/>
                </a:srgbClr>
              </a:solidFill>
            </a:ln>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a:p>
          </p:txBody>
        </p:sp>
        <p:cxnSp>
          <p:nvCxnSpPr>
            <p:cNvPr id="57" name="Connector: Curved 56">
              <a:extLst>
                <a:ext uri="{FF2B5EF4-FFF2-40B4-BE49-F238E27FC236}">
                  <a16:creationId xmlns:a16="http://schemas.microsoft.com/office/drawing/2014/main" id="{EBB98025-6D2E-4F91-8BB7-D7DBBC7FC63F}"/>
                </a:ext>
              </a:extLst>
            </p:cNvPr>
            <p:cNvCxnSpPr/>
            <p:nvPr/>
          </p:nvCxnSpPr>
          <p:spPr>
            <a:xfrm rot="16200000" flipV="1">
              <a:off x="2487153" y="4115746"/>
              <a:ext cx="1105492" cy="901453"/>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58" name="TextBox 57">
              <a:extLst>
                <a:ext uri="{FF2B5EF4-FFF2-40B4-BE49-F238E27FC236}">
                  <a16:creationId xmlns:a16="http://schemas.microsoft.com/office/drawing/2014/main" id="{E86614FB-A6E8-400A-B571-69A0AAFCA44B}"/>
                </a:ext>
              </a:extLst>
            </p:cNvPr>
            <p:cNvSpPr txBox="1"/>
            <p:nvPr/>
          </p:nvSpPr>
          <p:spPr>
            <a:xfrm>
              <a:off x="546100" y="4023959"/>
              <a:ext cx="1435452" cy="335052"/>
            </a:xfrm>
            <a:prstGeom prst="rect">
              <a:avLst/>
            </a:prstGeom>
            <a:noFill/>
          </p:spPr>
          <p:txBody>
            <a:bodyPr wrap="square" rtlCol="0">
              <a:spAutoFit/>
            </a:bodyPr>
            <a:lstStyle/>
            <a:p>
              <a:r>
                <a:rPr lang="en-US" sz="1200" b="1" dirty="0"/>
                <a:t>OD 2.2 mm</a:t>
              </a:r>
            </a:p>
          </p:txBody>
        </p:sp>
        <p:cxnSp>
          <p:nvCxnSpPr>
            <p:cNvPr id="59" name="Connector: Curved 58">
              <a:extLst>
                <a:ext uri="{FF2B5EF4-FFF2-40B4-BE49-F238E27FC236}">
                  <a16:creationId xmlns:a16="http://schemas.microsoft.com/office/drawing/2014/main" id="{5FEE2B11-24BD-48F1-9B45-968F54588AE1}"/>
                </a:ext>
              </a:extLst>
            </p:cNvPr>
            <p:cNvCxnSpPr/>
            <p:nvPr/>
          </p:nvCxnSpPr>
          <p:spPr>
            <a:xfrm rot="10800000" flipV="1">
              <a:off x="1811024" y="4028042"/>
              <a:ext cx="580270" cy="207408"/>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grpSp>
      <p:sp>
        <p:nvSpPr>
          <p:cNvPr id="62" name="Content Placeholder 9">
            <a:extLst>
              <a:ext uri="{FF2B5EF4-FFF2-40B4-BE49-F238E27FC236}">
                <a16:creationId xmlns:a16="http://schemas.microsoft.com/office/drawing/2014/main" id="{7D6C4896-5455-423B-A850-FB7884C33525}"/>
              </a:ext>
            </a:extLst>
          </p:cNvPr>
          <p:cNvSpPr txBox="1">
            <a:spLocks/>
          </p:cNvSpPr>
          <p:nvPr/>
        </p:nvSpPr>
        <p:spPr bwMode="auto">
          <a:xfrm>
            <a:off x="4572000" y="1357285"/>
            <a:ext cx="2693220" cy="13862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900"/>
              </a:spcBef>
              <a:spcAft>
                <a:spcPct val="0"/>
              </a:spcAft>
              <a:defRPr sz="20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0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0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1800">
                <a:solidFill>
                  <a:srgbClr val="003366"/>
                </a:solidFill>
                <a:latin typeface="+mn-lt"/>
                <a:ea typeface="+mn-ea"/>
              </a:defRPr>
            </a:lvl4pPr>
            <a:lvl5pPr marL="1146175" indent="-236538" algn="l" rtl="0" eaLnBrk="1" fontAlgn="base" hangingPunct="1">
              <a:spcBef>
                <a:spcPct val="20000"/>
              </a:spcBef>
              <a:spcAft>
                <a:spcPct val="0"/>
              </a:spcAft>
              <a:buChar char="»"/>
              <a:defRPr sz="1800">
                <a:solidFill>
                  <a:srgbClr val="003366"/>
                </a:solidFill>
                <a:latin typeface="+mn-lt"/>
                <a:ea typeface="+mn-ea"/>
              </a:defRPr>
            </a:lvl5pPr>
            <a:lvl6pPr marL="2514600" indent="-228600" algn="l" rtl="0" eaLnBrk="1" fontAlgn="base" hangingPunct="1">
              <a:spcBef>
                <a:spcPct val="20000"/>
              </a:spcBef>
              <a:spcAft>
                <a:spcPct val="0"/>
              </a:spcAft>
              <a:buChar char="»"/>
              <a:defRPr sz="1800">
                <a:solidFill>
                  <a:srgbClr val="2C5993"/>
                </a:solidFill>
                <a:latin typeface="+mn-lt"/>
                <a:ea typeface="+mn-ea"/>
              </a:defRPr>
            </a:lvl6pPr>
            <a:lvl7pPr marL="2971800" indent="-228600" algn="l" rtl="0" eaLnBrk="1" fontAlgn="base" hangingPunct="1">
              <a:spcBef>
                <a:spcPct val="20000"/>
              </a:spcBef>
              <a:spcAft>
                <a:spcPct val="0"/>
              </a:spcAft>
              <a:buChar char="»"/>
              <a:defRPr sz="1800">
                <a:solidFill>
                  <a:srgbClr val="2C5993"/>
                </a:solidFill>
                <a:latin typeface="+mn-lt"/>
                <a:ea typeface="+mn-ea"/>
              </a:defRPr>
            </a:lvl7pPr>
            <a:lvl8pPr marL="3429000" indent="-228600" algn="l" rtl="0" eaLnBrk="1" fontAlgn="base" hangingPunct="1">
              <a:spcBef>
                <a:spcPct val="20000"/>
              </a:spcBef>
              <a:spcAft>
                <a:spcPct val="0"/>
              </a:spcAft>
              <a:buChar char="»"/>
              <a:defRPr sz="1800">
                <a:solidFill>
                  <a:srgbClr val="2C5993"/>
                </a:solidFill>
                <a:latin typeface="+mn-lt"/>
                <a:ea typeface="+mn-ea"/>
              </a:defRPr>
            </a:lvl8pPr>
            <a:lvl9pPr marL="3886200" indent="-228600" algn="l" rtl="0" eaLnBrk="1" fontAlgn="base" hangingPunct="1">
              <a:spcBef>
                <a:spcPct val="20000"/>
              </a:spcBef>
              <a:spcAft>
                <a:spcPct val="0"/>
              </a:spcAft>
              <a:buChar char="»"/>
              <a:defRPr sz="1800">
                <a:solidFill>
                  <a:srgbClr val="2C5993"/>
                </a:solidFill>
                <a:latin typeface="+mn-lt"/>
                <a:ea typeface="+mn-ea"/>
              </a:defRPr>
            </a:lvl9pPr>
          </a:lstStyle>
          <a:p>
            <a:pPr marL="0" indent="0"/>
            <a:r>
              <a:rPr lang="en-US" sz="1200" kern="0" dirty="0">
                <a:latin typeface="Calibri" panose="020F0502020204030204" pitchFamily="34" charset="0"/>
                <a:cs typeface="Calibri" panose="020F0502020204030204" pitchFamily="34" charset="0"/>
              </a:rPr>
              <a:t>Boundary conditions</a:t>
            </a:r>
          </a:p>
        </p:txBody>
      </p:sp>
      <p:sp>
        <p:nvSpPr>
          <p:cNvPr id="63" name="Content Placeholder 9">
            <a:extLst>
              <a:ext uri="{FF2B5EF4-FFF2-40B4-BE49-F238E27FC236}">
                <a16:creationId xmlns:a16="http://schemas.microsoft.com/office/drawing/2014/main" id="{B6E0C386-D125-4364-AE76-197907535AAB}"/>
              </a:ext>
            </a:extLst>
          </p:cNvPr>
          <p:cNvSpPr txBox="1">
            <a:spLocks/>
          </p:cNvSpPr>
          <p:nvPr/>
        </p:nvSpPr>
        <p:spPr bwMode="auto">
          <a:xfrm>
            <a:off x="6256969" y="1354863"/>
            <a:ext cx="2693220" cy="13862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900"/>
              </a:spcBef>
              <a:spcAft>
                <a:spcPct val="0"/>
              </a:spcAft>
              <a:defRPr sz="20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0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0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1800">
                <a:solidFill>
                  <a:srgbClr val="003366"/>
                </a:solidFill>
                <a:latin typeface="+mn-lt"/>
                <a:ea typeface="+mn-ea"/>
              </a:defRPr>
            </a:lvl4pPr>
            <a:lvl5pPr marL="1146175" indent="-236538" algn="l" rtl="0" eaLnBrk="1" fontAlgn="base" hangingPunct="1">
              <a:spcBef>
                <a:spcPct val="20000"/>
              </a:spcBef>
              <a:spcAft>
                <a:spcPct val="0"/>
              </a:spcAft>
              <a:buChar char="»"/>
              <a:defRPr sz="1800">
                <a:solidFill>
                  <a:srgbClr val="003366"/>
                </a:solidFill>
                <a:latin typeface="+mn-lt"/>
                <a:ea typeface="+mn-ea"/>
              </a:defRPr>
            </a:lvl5pPr>
            <a:lvl6pPr marL="2514600" indent="-228600" algn="l" rtl="0" eaLnBrk="1" fontAlgn="base" hangingPunct="1">
              <a:spcBef>
                <a:spcPct val="20000"/>
              </a:spcBef>
              <a:spcAft>
                <a:spcPct val="0"/>
              </a:spcAft>
              <a:buChar char="»"/>
              <a:defRPr sz="1800">
                <a:solidFill>
                  <a:srgbClr val="2C5993"/>
                </a:solidFill>
                <a:latin typeface="+mn-lt"/>
                <a:ea typeface="+mn-ea"/>
              </a:defRPr>
            </a:lvl6pPr>
            <a:lvl7pPr marL="2971800" indent="-228600" algn="l" rtl="0" eaLnBrk="1" fontAlgn="base" hangingPunct="1">
              <a:spcBef>
                <a:spcPct val="20000"/>
              </a:spcBef>
              <a:spcAft>
                <a:spcPct val="0"/>
              </a:spcAft>
              <a:buChar char="»"/>
              <a:defRPr sz="1800">
                <a:solidFill>
                  <a:srgbClr val="2C5993"/>
                </a:solidFill>
                <a:latin typeface="+mn-lt"/>
                <a:ea typeface="+mn-ea"/>
              </a:defRPr>
            </a:lvl7pPr>
            <a:lvl8pPr marL="3429000" indent="-228600" algn="l" rtl="0" eaLnBrk="1" fontAlgn="base" hangingPunct="1">
              <a:spcBef>
                <a:spcPct val="20000"/>
              </a:spcBef>
              <a:spcAft>
                <a:spcPct val="0"/>
              </a:spcAft>
              <a:buChar char="»"/>
              <a:defRPr sz="1800">
                <a:solidFill>
                  <a:srgbClr val="2C5993"/>
                </a:solidFill>
                <a:latin typeface="+mn-lt"/>
                <a:ea typeface="+mn-ea"/>
              </a:defRPr>
            </a:lvl8pPr>
            <a:lvl9pPr marL="3886200" indent="-228600" algn="l" rtl="0" eaLnBrk="1" fontAlgn="base" hangingPunct="1">
              <a:spcBef>
                <a:spcPct val="20000"/>
              </a:spcBef>
              <a:spcAft>
                <a:spcPct val="0"/>
              </a:spcAft>
              <a:buChar char="»"/>
              <a:defRPr sz="1800">
                <a:solidFill>
                  <a:srgbClr val="2C5993"/>
                </a:solidFill>
                <a:latin typeface="+mn-lt"/>
                <a:ea typeface="+mn-ea"/>
              </a:defRPr>
            </a:lvl9pPr>
          </a:lstStyle>
          <a:p>
            <a:pPr marL="0" indent="0"/>
            <a:r>
              <a:rPr lang="en-US" sz="1200" kern="0" dirty="0">
                <a:latin typeface="Calibri" panose="020F0502020204030204" pitchFamily="34" charset="0"/>
                <a:cs typeface="Calibri" panose="020F0502020204030204" pitchFamily="34" charset="0"/>
              </a:rPr>
              <a:t>Control on the thickness of the glue</a:t>
            </a:r>
          </a:p>
        </p:txBody>
      </p:sp>
      <p:sp>
        <p:nvSpPr>
          <p:cNvPr id="32" name="Slide Number Placeholder 3">
            <a:extLst>
              <a:ext uri="{FF2B5EF4-FFF2-40B4-BE49-F238E27FC236}">
                <a16:creationId xmlns:a16="http://schemas.microsoft.com/office/drawing/2014/main" id="{110E5749-4967-440E-80E0-C14CE161B28D}"/>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7</a:t>
            </a:fld>
            <a:endParaRPr lang="en-US" altLang="en-US" sz="1200" dirty="0">
              <a:solidFill>
                <a:srgbClr val="898989"/>
              </a:solidFill>
            </a:endParaRPr>
          </a:p>
        </p:txBody>
      </p:sp>
      <p:sp>
        <p:nvSpPr>
          <p:cNvPr id="33" name="Footer Placeholder 4">
            <a:extLst>
              <a:ext uri="{FF2B5EF4-FFF2-40B4-BE49-F238E27FC236}">
                <a16:creationId xmlns:a16="http://schemas.microsoft.com/office/drawing/2014/main" id="{3E545E83-DF3F-4589-B705-18546E277B67}"/>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sp>
        <p:nvSpPr>
          <p:cNvPr id="35" name="TextBox 34">
            <a:extLst>
              <a:ext uri="{FF2B5EF4-FFF2-40B4-BE49-F238E27FC236}">
                <a16:creationId xmlns:a16="http://schemas.microsoft.com/office/drawing/2014/main" id="{1872FD26-6261-46DA-B561-4DD107D0B6D9}"/>
              </a:ext>
            </a:extLst>
          </p:cNvPr>
          <p:cNvSpPr txBox="1"/>
          <p:nvPr/>
        </p:nvSpPr>
        <p:spPr>
          <a:xfrm>
            <a:off x="901328" y="4651563"/>
            <a:ext cx="662001" cy="276999"/>
          </a:xfrm>
          <a:prstGeom prst="rect">
            <a:avLst/>
          </a:prstGeom>
          <a:noFill/>
        </p:spPr>
        <p:txBody>
          <a:bodyPr wrap="square" rtlCol="0">
            <a:spAutoFit/>
          </a:bodyPr>
          <a:lstStyle/>
          <a:p>
            <a:r>
              <a:rPr lang="en-US" sz="1200" b="1" dirty="0"/>
              <a:t>Glue</a:t>
            </a:r>
          </a:p>
        </p:txBody>
      </p:sp>
      <p:cxnSp>
        <p:nvCxnSpPr>
          <p:cNvPr id="4" name="Straight Arrow Connector 3">
            <a:extLst>
              <a:ext uri="{FF2B5EF4-FFF2-40B4-BE49-F238E27FC236}">
                <a16:creationId xmlns:a16="http://schemas.microsoft.com/office/drawing/2014/main" id="{53B34D23-3E53-4573-B475-FAC145578A3E}"/>
              </a:ext>
            </a:extLst>
          </p:cNvPr>
          <p:cNvCxnSpPr>
            <a:cxnSpLocks/>
            <a:stCxn id="47" idx="3"/>
          </p:cNvCxnSpPr>
          <p:nvPr/>
        </p:nvCxnSpPr>
        <p:spPr bwMode="auto">
          <a:xfrm flipH="1">
            <a:off x="1376518" y="4688431"/>
            <a:ext cx="410326" cy="99879"/>
          </a:xfrm>
          <a:prstGeom prst="straightConnector1">
            <a:avLst/>
          </a:prstGeom>
          <a:solidFill>
            <a:schemeClr val="accent1"/>
          </a:solidFill>
          <a:ln w="9525" cap="flat" cmpd="sng" algn="ctr">
            <a:solidFill>
              <a:schemeClr val="tx1"/>
            </a:solidFill>
            <a:prstDash val="solid"/>
            <a:round/>
            <a:headEnd type="oval" w="med" len="med"/>
            <a:tailEnd type="triangle" w="med" len="med"/>
          </a:ln>
          <a:effectLst/>
        </p:spPr>
      </p:cxnSp>
    </p:spTree>
    <p:extLst>
      <p:ext uri="{BB962C8B-B14F-4D97-AF65-F5344CB8AC3E}">
        <p14:creationId xmlns:p14="http://schemas.microsoft.com/office/powerpoint/2010/main" val="45198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p:txBody>
          <a:bodyPr/>
          <a:lstStyle/>
          <a:p>
            <a:r>
              <a:rPr lang="en-US" altLang="en-US" dirty="0"/>
              <a:t>Heat Flux from the Glue into the Foam</a:t>
            </a:r>
          </a:p>
        </p:txBody>
      </p:sp>
      <p:pic>
        <p:nvPicPr>
          <p:cNvPr id="3" name="Picture 2">
            <a:extLst>
              <a:ext uri="{FF2B5EF4-FFF2-40B4-BE49-F238E27FC236}">
                <a16:creationId xmlns:a16="http://schemas.microsoft.com/office/drawing/2014/main" id="{A562C7CC-85E0-4DC4-8178-D3CFDEB8BA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16391" name="Picture 7" descr="Image result for berkeley lab logo">
            <a:extLst>
              <a:ext uri="{FF2B5EF4-FFF2-40B4-BE49-F238E27FC236}">
                <a16:creationId xmlns:a16="http://schemas.microsoft.com/office/drawing/2014/main" id="{6763CCE4-1CAC-4BD0-B964-7D7121E413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9">
            <a:extLst>
              <a:ext uri="{FF2B5EF4-FFF2-40B4-BE49-F238E27FC236}">
                <a16:creationId xmlns:a16="http://schemas.microsoft.com/office/drawing/2014/main" id="{F833D938-5741-4041-B3E7-766C9C7C48FC}"/>
              </a:ext>
            </a:extLst>
          </p:cNvPr>
          <p:cNvSpPr txBox="1">
            <a:spLocks/>
          </p:cNvSpPr>
          <p:nvPr/>
        </p:nvSpPr>
        <p:spPr bwMode="auto">
          <a:xfrm>
            <a:off x="592138" y="1550930"/>
            <a:ext cx="3326377" cy="7373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900"/>
              </a:spcBef>
              <a:spcAft>
                <a:spcPct val="0"/>
              </a:spcAft>
              <a:defRPr sz="20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0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0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1800">
                <a:solidFill>
                  <a:srgbClr val="003366"/>
                </a:solidFill>
                <a:latin typeface="+mn-lt"/>
                <a:ea typeface="+mn-ea"/>
              </a:defRPr>
            </a:lvl4pPr>
            <a:lvl5pPr marL="1146175" indent="-236538" algn="l" rtl="0" eaLnBrk="1" fontAlgn="base" hangingPunct="1">
              <a:spcBef>
                <a:spcPct val="20000"/>
              </a:spcBef>
              <a:spcAft>
                <a:spcPct val="0"/>
              </a:spcAft>
              <a:buChar char="»"/>
              <a:defRPr sz="1800">
                <a:solidFill>
                  <a:srgbClr val="003366"/>
                </a:solidFill>
                <a:latin typeface="+mn-lt"/>
                <a:ea typeface="+mn-ea"/>
              </a:defRPr>
            </a:lvl5pPr>
            <a:lvl6pPr marL="2514600" indent="-228600" algn="l" rtl="0" eaLnBrk="1" fontAlgn="base" hangingPunct="1">
              <a:spcBef>
                <a:spcPct val="20000"/>
              </a:spcBef>
              <a:spcAft>
                <a:spcPct val="0"/>
              </a:spcAft>
              <a:buChar char="»"/>
              <a:defRPr sz="1800">
                <a:solidFill>
                  <a:srgbClr val="2C5993"/>
                </a:solidFill>
                <a:latin typeface="+mn-lt"/>
                <a:ea typeface="+mn-ea"/>
              </a:defRPr>
            </a:lvl6pPr>
            <a:lvl7pPr marL="2971800" indent="-228600" algn="l" rtl="0" eaLnBrk="1" fontAlgn="base" hangingPunct="1">
              <a:spcBef>
                <a:spcPct val="20000"/>
              </a:spcBef>
              <a:spcAft>
                <a:spcPct val="0"/>
              </a:spcAft>
              <a:buChar char="»"/>
              <a:defRPr sz="1800">
                <a:solidFill>
                  <a:srgbClr val="2C5993"/>
                </a:solidFill>
                <a:latin typeface="+mn-lt"/>
                <a:ea typeface="+mn-ea"/>
              </a:defRPr>
            </a:lvl7pPr>
            <a:lvl8pPr marL="3429000" indent="-228600" algn="l" rtl="0" eaLnBrk="1" fontAlgn="base" hangingPunct="1">
              <a:spcBef>
                <a:spcPct val="20000"/>
              </a:spcBef>
              <a:spcAft>
                <a:spcPct val="0"/>
              </a:spcAft>
              <a:buChar char="»"/>
              <a:defRPr sz="1800">
                <a:solidFill>
                  <a:srgbClr val="2C5993"/>
                </a:solidFill>
                <a:latin typeface="+mn-lt"/>
                <a:ea typeface="+mn-ea"/>
              </a:defRPr>
            </a:lvl8pPr>
            <a:lvl9pPr marL="3886200" indent="-228600" algn="l" rtl="0" eaLnBrk="1" fontAlgn="base" hangingPunct="1">
              <a:spcBef>
                <a:spcPct val="20000"/>
              </a:spcBef>
              <a:spcAft>
                <a:spcPct val="0"/>
              </a:spcAft>
              <a:buChar char="»"/>
              <a:defRPr sz="1800">
                <a:solidFill>
                  <a:srgbClr val="2C5993"/>
                </a:solidFill>
                <a:latin typeface="+mn-lt"/>
                <a:ea typeface="+mn-ea"/>
              </a:defRPr>
            </a:lvl9pPr>
          </a:lstStyle>
          <a:p>
            <a:pPr marL="0" indent="0"/>
            <a:r>
              <a:rPr lang="en-US" altLang="en-US" sz="1600" kern="0" dirty="0"/>
              <a:t>Flux in the glue between thickness= 0mm to 0.1mm</a:t>
            </a:r>
          </a:p>
        </p:txBody>
      </p:sp>
      <p:sp>
        <p:nvSpPr>
          <p:cNvPr id="15" name="Content Placeholder 9">
            <a:extLst>
              <a:ext uri="{FF2B5EF4-FFF2-40B4-BE49-F238E27FC236}">
                <a16:creationId xmlns:a16="http://schemas.microsoft.com/office/drawing/2014/main" id="{E83841E8-FB51-43DA-9470-86E70F052464}"/>
              </a:ext>
            </a:extLst>
          </p:cNvPr>
          <p:cNvSpPr txBox="1">
            <a:spLocks/>
          </p:cNvSpPr>
          <p:nvPr/>
        </p:nvSpPr>
        <p:spPr bwMode="auto">
          <a:xfrm>
            <a:off x="5958349" y="1525107"/>
            <a:ext cx="3189485" cy="7373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900"/>
              </a:spcBef>
              <a:spcAft>
                <a:spcPct val="0"/>
              </a:spcAft>
              <a:defRPr sz="20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0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0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1800">
                <a:solidFill>
                  <a:srgbClr val="003366"/>
                </a:solidFill>
                <a:latin typeface="+mn-lt"/>
                <a:ea typeface="+mn-ea"/>
              </a:defRPr>
            </a:lvl4pPr>
            <a:lvl5pPr marL="1146175" indent="-236538" algn="l" rtl="0" eaLnBrk="1" fontAlgn="base" hangingPunct="1">
              <a:spcBef>
                <a:spcPct val="20000"/>
              </a:spcBef>
              <a:spcAft>
                <a:spcPct val="0"/>
              </a:spcAft>
              <a:buChar char="»"/>
              <a:defRPr sz="1800">
                <a:solidFill>
                  <a:srgbClr val="003366"/>
                </a:solidFill>
                <a:latin typeface="+mn-lt"/>
                <a:ea typeface="+mn-ea"/>
              </a:defRPr>
            </a:lvl5pPr>
            <a:lvl6pPr marL="2514600" indent="-228600" algn="l" rtl="0" eaLnBrk="1" fontAlgn="base" hangingPunct="1">
              <a:spcBef>
                <a:spcPct val="20000"/>
              </a:spcBef>
              <a:spcAft>
                <a:spcPct val="0"/>
              </a:spcAft>
              <a:buChar char="»"/>
              <a:defRPr sz="1800">
                <a:solidFill>
                  <a:srgbClr val="2C5993"/>
                </a:solidFill>
                <a:latin typeface="+mn-lt"/>
                <a:ea typeface="+mn-ea"/>
              </a:defRPr>
            </a:lvl6pPr>
            <a:lvl7pPr marL="2971800" indent="-228600" algn="l" rtl="0" eaLnBrk="1" fontAlgn="base" hangingPunct="1">
              <a:spcBef>
                <a:spcPct val="20000"/>
              </a:spcBef>
              <a:spcAft>
                <a:spcPct val="0"/>
              </a:spcAft>
              <a:buChar char="»"/>
              <a:defRPr sz="1800">
                <a:solidFill>
                  <a:srgbClr val="2C5993"/>
                </a:solidFill>
                <a:latin typeface="+mn-lt"/>
                <a:ea typeface="+mn-ea"/>
              </a:defRPr>
            </a:lvl7pPr>
            <a:lvl8pPr marL="3429000" indent="-228600" algn="l" rtl="0" eaLnBrk="1" fontAlgn="base" hangingPunct="1">
              <a:spcBef>
                <a:spcPct val="20000"/>
              </a:spcBef>
              <a:spcAft>
                <a:spcPct val="0"/>
              </a:spcAft>
              <a:buChar char="»"/>
              <a:defRPr sz="1800">
                <a:solidFill>
                  <a:srgbClr val="2C5993"/>
                </a:solidFill>
                <a:latin typeface="+mn-lt"/>
                <a:ea typeface="+mn-ea"/>
              </a:defRPr>
            </a:lvl8pPr>
            <a:lvl9pPr marL="3886200" indent="-228600" algn="l" rtl="0" eaLnBrk="1" fontAlgn="base" hangingPunct="1">
              <a:spcBef>
                <a:spcPct val="20000"/>
              </a:spcBef>
              <a:spcAft>
                <a:spcPct val="0"/>
              </a:spcAft>
              <a:buChar char="»"/>
              <a:defRPr sz="1800">
                <a:solidFill>
                  <a:srgbClr val="2C5993"/>
                </a:solidFill>
                <a:latin typeface="+mn-lt"/>
                <a:ea typeface="+mn-ea"/>
              </a:defRPr>
            </a:lvl9pPr>
          </a:lstStyle>
          <a:p>
            <a:pPr marL="0" indent="0"/>
            <a:r>
              <a:rPr lang="en-US" altLang="en-US" sz="1600" kern="0" dirty="0"/>
              <a:t>Flux in the glue between thickness = 0.3 mm to 0.4mm mm</a:t>
            </a:r>
          </a:p>
        </p:txBody>
      </p:sp>
      <p:pic>
        <p:nvPicPr>
          <p:cNvPr id="11" name="first_cell_flux">
            <a:hlinkClick r:id="" action="ppaction://media"/>
            <a:extLst>
              <a:ext uri="{FF2B5EF4-FFF2-40B4-BE49-F238E27FC236}">
                <a16:creationId xmlns:a16="http://schemas.microsoft.com/office/drawing/2014/main" id="{C4AD2F39-51F9-44B8-8748-8F5B42AFC0A2}"/>
              </a:ext>
            </a:extLst>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9"/>
          <a:stretch>
            <a:fillRect/>
          </a:stretch>
        </p:blipFill>
        <p:spPr>
          <a:xfrm>
            <a:off x="20638" y="2095971"/>
            <a:ext cx="4038600" cy="3355975"/>
          </a:xfrm>
        </p:spPr>
      </p:pic>
      <p:pic>
        <p:nvPicPr>
          <p:cNvPr id="17" name="third_cell_flux">
            <a:hlinkClick r:id="" action="ppaction://media"/>
            <a:extLst>
              <a:ext uri="{FF2B5EF4-FFF2-40B4-BE49-F238E27FC236}">
                <a16:creationId xmlns:a16="http://schemas.microsoft.com/office/drawing/2014/main" id="{133C2BCB-C17B-4C35-A43D-B5BF22DAC227}"/>
              </a:ext>
            </a:extLst>
          </p:cNvPr>
          <p:cNvPicPr>
            <a:picLocks noGrp="1" noChangeAspect="1"/>
          </p:cNvPicPr>
          <p:nvPr>
            <p:ph sz="half" idx="2"/>
            <a:videoFile r:link="rId4"/>
            <p:extLst>
              <p:ext uri="{DAA4B4D4-6D71-4841-9C94-3DE7FCFB9230}">
                <p14:media xmlns:p14="http://schemas.microsoft.com/office/powerpoint/2010/main" r:embed="rId3"/>
              </p:ext>
            </p:extLst>
          </p:nvPr>
        </p:nvPicPr>
        <p:blipFill>
          <a:blip r:embed="rId10"/>
          <a:stretch>
            <a:fillRect/>
          </a:stretch>
        </p:blipFill>
        <p:spPr>
          <a:xfrm>
            <a:off x="5089142" y="2095971"/>
            <a:ext cx="4038600" cy="3355975"/>
          </a:xfrm>
        </p:spPr>
      </p:pic>
      <p:sp>
        <p:nvSpPr>
          <p:cNvPr id="2" name="TextBox 1">
            <a:extLst>
              <a:ext uri="{FF2B5EF4-FFF2-40B4-BE49-F238E27FC236}">
                <a16:creationId xmlns:a16="http://schemas.microsoft.com/office/drawing/2014/main" id="{893861B4-B495-432B-80C7-042EC07AD262}"/>
              </a:ext>
            </a:extLst>
          </p:cNvPr>
          <p:cNvSpPr txBox="1"/>
          <p:nvPr/>
        </p:nvSpPr>
        <p:spPr>
          <a:xfrm>
            <a:off x="4867756" y="5446061"/>
            <a:ext cx="4250387" cy="584775"/>
          </a:xfrm>
          <a:prstGeom prst="rect">
            <a:avLst/>
          </a:prstGeom>
          <a:noFill/>
        </p:spPr>
        <p:txBody>
          <a:bodyPr wrap="square" rtlCol="0">
            <a:spAutoFit/>
          </a:bodyPr>
          <a:lstStyle/>
          <a:p>
            <a:r>
              <a:rPr lang="en-US" sz="1600" dirty="0"/>
              <a:t>Less heat flux spreads out laterally, heat flux in the foam has reached a saturation. </a:t>
            </a:r>
          </a:p>
        </p:txBody>
      </p:sp>
      <p:sp>
        <p:nvSpPr>
          <p:cNvPr id="12" name="TextBox 11">
            <a:extLst>
              <a:ext uri="{FF2B5EF4-FFF2-40B4-BE49-F238E27FC236}">
                <a16:creationId xmlns:a16="http://schemas.microsoft.com/office/drawing/2014/main" id="{83BF7E61-8CBF-4A43-A09D-71E439D9E812}"/>
              </a:ext>
            </a:extLst>
          </p:cNvPr>
          <p:cNvSpPr txBox="1"/>
          <p:nvPr/>
        </p:nvSpPr>
        <p:spPr>
          <a:xfrm>
            <a:off x="293619" y="5446061"/>
            <a:ext cx="3923414" cy="584775"/>
          </a:xfrm>
          <a:prstGeom prst="rect">
            <a:avLst/>
          </a:prstGeom>
          <a:noFill/>
        </p:spPr>
        <p:txBody>
          <a:bodyPr wrap="square" rtlCol="0">
            <a:spAutoFit/>
          </a:bodyPr>
          <a:lstStyle/>
          <a:p>
            <a:r>
              <a:rPr lang="en-US" sz="1600" dirty="0"/>
              <a:t>Heat flux in the glue enters into ligands, finding the best path to conduct.</a:t>
            </a:r>
          </a:p>
        </p:txBody>
      </p:sp>
      <p:pic>
        <p:nvPicPr>
          <p:cNvPr id="6" name="Picture 5">
            <a:extLst>
              <a:ext uri="{FF2B5EF4-FFF2-40B4-BE49-F238E27FC236}">
                <a16:creationId xmlns:a16="http://schemas.microsoft.com/office/drawing/2014/main" id="{ECD97DEB-D95A-4BBE-A2D8-2D1C618D9072}"/>
              </a:ext>
            </a:extLst>
          </p:cNvPr>
          <p:cNvPicPr>
            <a:picLocks noChangeAspect="1"/>
          </p:cNvPicPr>
          <p:nvPr/>
        </p:nvPicPr>
        <p:blipFill>
          <a:blip r:embed="rId11"/>
          <a:stretch>
            <a:fillRect/>
          </a:stretch>
        </p:blipFill>
        <p:spPr>
          <a:xfrm>
            <a:off x="3685619" y="1265034"/>
            <a:ext cx="1438497" cy="2799931"/>
          </a:xfrm>
          <a:prstGeom prst="rect">
            <a:avLst/>
          </a:prstGeom>
          <a:ln>
            <a:noFill/>
          </a:ln>
          <a:effectLst>
            <a:softEdge rad="112500"/>
          </a:effectLst>
        </p:spPr>
      </p:pic>
      <p:sp>
        <p:nvSpPr>
          <p:cNvPr id="7" name="Oval 6">
            <a:extLst>
              <a:ext uri="{FF2B5EF4-FFF2-40B4-BE49-F238E27FC236}">
                <a16:creationId xmlns:a16="http://schemas.microsoft.com/office/drawing/2014/main" id="{42F4B8B9-99B0-488D-833B-D8F58DCA28EC}"/>
              </a:ext>
            </a:extLst>
          </p:cNvPr>
          <p:cNvSpPr/>
          <p:nvPr/>
        </p:nvSpPr>
        <p:spPr bwMode="auto">
          <a:xfrm rot="18979111">
            <a:off x="3784359" y="3442591"/>
            <a:ext cx="427446" cy="635965"/>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6" name="Oval 15">
            <a:extLst>
              <a:ext uri="{FF2B5EF4-FFF2-40B4-BE49-F238E27FC236}">
                <a16:creationId xmlns:a16="http://schemas.microsoft.com/office/drawing/2014/main" id="{18524EEC-D715-4856-B3FF-77AB8E36D28A}"/>
              </a:ext>
            </a:extLst>
          </p:cNvPr>
          <p:cNvSpPr/>
          <p:nvPr/>
        </p:nvSpPr>
        <p:spPr bwMode="auto">
          <a:xfrm rot="18979111">
            <a:off x="3798534" y="1829985"/>
            <a:ext cx="427446" cy="635965"/>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9" name="Straight Connector 8">
            <a:extLst>
              <a:ext uri="{FF2B5EF4-FFF2-40B4-BE49-F238E27FC236}">
                <a16:creationId xmlns:a16="http://schemas.microsoft.com/office/drawing/2014/main" id="{6ABEA9B2-10A6-4BD5-B955-A37348B7FFA2}"/>
              </a:ext>
            </a:extLst>
          </p:cNvPr>
          <p:cNvCxnSpPr>
            <a:cxnSpLocks/>
            <a:stCxn id="16" idx="5"/>
          </p:cNvCxnSpPr>
          <p:nvPr/>
        </p:nvCxnSpPr>
        <p:spPr bwMode="auto">
          <a:xfrm>
            <a:off x="4276840" y="2206201"/>
            <a:ext cx="3676314" cy="1858764"/>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4F87EE68-5EC6-4B7A-A86E-E298DB792C60}"/>
              </a:ext>
            </a:extLst>
          </p:cNvPr>
          <p:cNvCxnSpPr>
            <a:cxnSpLocks/>
            <a:endCxn id="7" idx="0"/>
          </p:cNvCxnSpPr>
          <p:nvPr/>
        </p:nvCxnSpPr>
        <p:spPr bwMode="auto">
          <a:xfrm flipV="1">
            <a:off x="2740206" y="3530612"/>
            <a:ext cx="1038262" cy="145574"/>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21" name="Slide Number Placeholder 3">
            <a:extLst>
              <a:ext uri="{FF2B5EF4-FFF2-40B4-BE49-F238E27FC236}">
                <a16:creationId xmlns:a16="http://schemas.microsoft.com/office/drawing/2014/main" id="{FCDE8158-1E2F-4E79-B859-634027D46622}"/>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8</a:t>
            </a:fld>
            <a:endParaRPr lang="en-US" altLang="en-US" sz="1200" dirty="0">
              <a:solidFill>
                <a:srgbClr val="898989"/>
              </a:solidFill>
            </a:endParaRPr>
          </a:p>
        </p:txBody>
      </p:sp>
      <p:sp>
        <p:nvSpPr>
          <p:cNvPr id="22" name="Footer Placeholder 4">
            <a:extLst>
              <a:ext uri="{FF2B5EF4-FFF2-40B4-BE49-F238E27FC236}">
                <a16:creationId xmlns:a16="http://schemas.microsoft.com/office/drawing/2014/main" id="{65D0D21F-FAFD-469B-9BA0-22EB35E0561E}"/>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sp>
        <p:nvSpPr>
          <p:cNvPr id="18" name="Arrow: Up 17">
            <a:extLst>
              <a:ext uri="{FF2B5EF4-FFF2-40B4-BE49-F238E27FC236}">
                <a16:creationId xmlns:a16="http://schemas.microsoft.com/office/drawing/2014/main" id="{2291CF9F-7153-4AD5-A76A-36AA1ADFD918}"/>
              </a:ext>
            </a:extLst>
          </p:cNvPr>
          <p:cNvSpPr/>
          <p:nvPr/>
        </p:nvSpPr>
        <p:spPr bwMode="auto">
          <a:xfrm>
            <a:off x="4214192" y="4065105"/>
            <a:ext cx="79513" cy="437321"/>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0" name="Arrow: Up 19">
            <a:extLst>
              <a:ext uri="{FF2B5EF4-FFF2-40B4-BE49-F238E27FC236}">
                <a16:creationId xmlns:a16="http://schemas.microsoft.com/office/drawing/2014/main" id="{41B70B21-3CB6-41D7-88D1-1B2B2842D373}"/>
              </a:ext>
            </a:extLst>
          </p:cNvPr>
          <p:cNvSpPr/>
          <p:nvPr/>
        </p:nvSpPr>
        <p:spPr bwMode="auto">
          <a:xfrm>
            <a:off x="4387165" y="4057787"/>
            <a:ext cx="79513" cy="437321"/>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3" name="Arrow: Up 22">
            <a:extLst>
              <a:ext uri="{FF2B5EF4-FFF2-40B4-BE49-F238E27FC236}">
                <a16:creationId xmlns:a16="http://schemas.microsoft.com/office/drawing/2014/main" id="{82ADCD50-331B-4641-B772-12DFC010EEDA}"/>
              </a:ext>
            </a:extLst>
          </p:cNvPr>
          <p:cNvSpPr/>
          <p:nvPr/>
        </p:nvSpPr>
        <p:spPr bwMode="auto">
          <a:xfrm>
            <a:off x="4546883" y="4057092"/>
            <a:ext cx="79513" cy="457200"/>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 name="TextBox 3">
            <a:extLst>
              <a:ext uri="{FF2B5EF4-FFF2-40B4-BE49-F238E27FC236}">
                <a16:creationId xmlns:a16="http://schemas.microsoft.com/office/drawing/2014/main" id="{D0B2F4E8-3CE8-4D5E-B006-DE614051DB81}"/>
              </a:ext>
            </a:extLst>
          </p:cNvPr>
          <p:cNvSpPr txBox="1"/>
          <p:nvPr/>
        </p:nvSpPr>
        <p:spPr>
          <a:xfrm>
            <a:off x="4221126" y="4465674"/>
            <a:ext cx="542260" cy="461665"/>
          </a:xfrm>
          <a:prstGeom prst="rect">
            <a:avLst/>
          </a:prstGeom>
          <a:noFill/>
        </p:spPr>
        <p:txBody>
          <a:bodyPr wrap="square" rtlCol="0">
            <a:spAutoFit/>
          </a:bodyPr>
          <a:lstStyle/>
          <a:p>
            <a:r>
              <a:rPr lang="en-US" dirty="0"/>
              <a:t>Q</a:t>
            </a:r>
          </a:p>
        </p:txBody>
      </p:sp>
    </p:spTree>
    <p:extLst>
      <p:ext uri="{BB962C8B-B14F-4D97-AF65-F5344CB8AC3E}">
        <p14:creationId xmlns:p14="http://schemas.microsoft.com/office/powerpoint/2010/main" val="2118196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66" fill="hold"/>
                                        <p:tgtEl>
                                          <p:spTgt spid="11"/>
                                        </p:tgtEl>
                                      </p:cBhvr>
                                    </p:cmd>
                                  </p:childTnLst>
                                </p:cTn>
                              </p:par>
                              <p:par>
                                <p:cTn id="7" presetID="1" presetClass="mediacall" presetSubtype="0" fill="hold" nodeType="withEffect">
                                  <p:stCondLst>
                                    <p:cond delay="0"/>
                                  </p:stCondLst>
                                  <p:childTnLst>
                                    <p:cmd type="call" cmd="playFrom(0.0)">
                                      <p:cBhvr>
                                        <p:cTn id="8" dur="6666"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11"/>
                </p:tgtEl>
              </p:cMediaNode>
            </p:video>
            <p:video>
              <p:cMediaNode vol="80000">
                <p:cTn id="10" fill="hold" display="0">
                  <p:stCondLst>
                    <p:cond delay="indefinite"/>
                  </p:stCondLst>
                </p:cTn>
                <p:tgtEl>
                  <p:spTgt spid="17"/>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B9B97602-2DD9-43E2-B995-817A5A4AD709}"/>
              </a:ext>
            </a:extLst>
          </p:cNvPr>
          <p:cNvGrpSpPr/>
          <p:nvPr/>
        </p:nvGrpSpPr>
        <p:grpSpPr>
          <a:xfrm>
            <a:off x="7068992" y="1269680"/>
            <a:ext cx="1761357" cy="3607799"/>
            <a:chOff x="6090249" y="845956"/>
            <a:chExt cx="2045799" cy="4190424"/>
          </a:xfrm>
        </p:grpSpPr>
        <p:pic>
          <p:nvPicPr>
            <p:cNvPr id="29" name="Picture 28">
              <a:extLst>
                <a:ext uri="{FF2B5EF4-FFF2-40B4-BE49-F238E27FC236}">
                  <a16:creationId xmlns:a16="http://schemas.microsoft.com/office/drawing/2014/main" id="{E8AC6669-B508-45BD-BC78-D68558D8EE0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Effect>
                        <a14:saturation sat="0"/>
                      </a14:imgEffect>
                    </a14:imgLayer>
                  </a14:imgProps>
                </a:ext>
                <a:ext uri="{28A0092B-C50C-407E-A947-70E740481C1C}">
                  <a14:useLocalDpi xmlns:a14="http://schemas.microsoft.com/office/drawing/2010/main" val="0"/>
                </a:ext>
              </a:extLst>
            </a:blip>
            <a:srcRect l="34606" r="33143" b="12089"/>
            <a:stretch/>
          </p:blipFill>
          <p:spPr>
            <a:xfrm>
              <a:off x="7250053" y="845956"/>
              <a:ext cx="885995" cy="3671925"/>
            </a:xfrm>
            <a:prstGeom prst="rect">
              <a:avLst/>
            </a:prstGeom>
          </p:spPr>
        </p:pic>
        <p:sp>
          <p:nvSpPr>
            <p:cNvPr id="32" name="Rectangle 31">
              <a:extLst>
                <a:ext uri="{FF2B5EF4-FFF2-40B4-BE49-F238E27FC236}">
                  <a16:creationId xmlns:a16="http://schemas.microsoft.com/office/drawing/2014/main" id="{EA12CD08-1BB8-43A5-9BD8-2A6918AC7664}"/>
                </a:ext>
              </a:extLst>
            </p:cNvPr>
            <p:cNvSpPr/>
            <p:nvPr/>
          </p:nvSpPr>
          <p:spPr bwMode="auto">
            <a:xfrm>
              <a:off x="6090249" y="4284569"/>
              <a:ext cx="884234" cy="75181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33" name="Straight Connector 32">
              <a:extLst>
                <a:ext uri="{FF2B5EF4-FFF2-40B4-BE49-F238E27FC236}">
                  <a16:creationId xmlns:a16="http://schemas.microsoft.com/office/drawing/2014/main" id="{82C8B148-2254-4C8A-A9B1-F6ECAA2232DD}"/>
                </a:ext>
              </a:extLst>
            </p:cNvPr>
            <p:cNvCxnSpPr>
              <a:cxnSpLocks/>
            </p:cNvCxnSpPr>
            <p:nvPr/>
          </p:nvCxnSpPr>
          <p:spPr bwMode="auto">
            <a:xfrm flipV="1">
              <a:off x="7457445" y="1828800"/>
              <a:ext cx="0" cy="1860550"/>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72FBD891-48BB-40BF-9ACC-D5A72AE6E273}"/>
                </a:ext>
              </a:extLst>
            </p:cNvPr>
            <p:cNvCxnSpPr>
              <a:cxnSpLocks/>
            </p:cNvCxnSpPr>
            <p:nvPr/>
          </p:nvCxnSpPr>
          <p:spPr bwMode="auto">
            <a:xfrm flipV="1">
              <a:off x="7738955" y="1994177"/>
              <a:ext cx="0" cy="1847573"/>
            </a:xfrm>
            <a:prstGeom prst="line">
              <a:avLst/>
            </a:prstGeom>
            <a:solidFill>
              <a:schemeClr val="accent1"/>
            </a:solidFill>
            <a:ln w="19050" cap="flat" cmpd="sng" algn="ctr">
              <a:solidFill>
                <a:srgbClr val="C00000"/>
              </a:solidFill>
              <a:prstDash val="solid"/>
              <a:round/>
              <a:headEnd type="none" w="med" len="med"/>
              <a:tailEnd type="none" w="med" len="med"/>
            </a:ln>
            <a:effectLst/>
          </p:spPr>
        </p:cxnSp>
      </p:grpSp>
      <p:grpSp>
        <p:nvGrpSpPr>
          <p:cNvPr id="41" name="Group 40">
            <a:extLst>
              <a:ext uri="{FF2B5EF4-FFF2-40B4-BE49-F238E27FC236}">
                <a16:creationId xmlns:a16="http://schemas.microsoft.com/office/drawing/2014/main" id="{4320D711-6811-4B8B-8653-5987040FAA7D}"/>
              </a:ext>
            </a:extLst>
          </p:cNvPr>
          <p:cNvGrpSpPr/>
          <p:nvPr/>
        </p:nvGrpSpPr>
        <p:grpSpPr>
          <a:xfrm>
            <a:off x="5798931" y="1194811"/>
            <a:ext cx="2126148" cy="3604010"/>
            <a:chOff x="6250586" y="1294364"/>
            <a:chExt cx="2126148" cy="3604010"/>
          </a:xfrm>
        </p:grpSpPr>
        <p:pic>
          <p:nvPicPr>
            <p:cNvPr id="42" name="Picture 41">
              <a:extLst>
                <a:ext uri="{FF2B5EF4-FFF2-40B4-BE49-F238E27FC236}">
                  <a16:creationId xmlns:a16="http://schemas.microsoft.com/office/drawing/2014/main" id="{53A8AE52-D9A1-439F-8E35-1EFEB1DE16CD}"/>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Effect>
                        <a14:saturation sat="0"/>
                      </a14:imgEffect>
                    </a14:imgLayer>
                  </a14:imgProps>
                </a:ext>
                <a:ext uri="{28A0092B-C50C-407E-A947-70E740481C1C}">
                  <a14:useLocalDpi xmlns:a14="http://schemas.microsoft.com/office/drawing/2010/main" val="0"/>
                </a:ext>
              </a:extLst>
            </a:blip>
            <a:srcRect r="22064"/>
            <a:stretch/>
          </p:blipFill>
          <p:spPr>
            <a:xfrm>
              <a:off x="6537727" y="1294364"/>
              <a:ext cx="1839007" cy="3587750"/>
            </a:xfrm>
            <a:prstGeom prst="rect">
              <a:avLst/>
            </a:prstGeom>
          </p:spPr>
        </p:pic>
        <p:sp>
          <p:nvSpPr>
            <p:cNvPr id="43" name="Rectangle 42">
              <a:extLst>
                <a:ext uri="{FF2B5EF4-FFF2-40B4-BE49-F238E27FC236}">
                  <a16:creationId xmlns:a16="http://schemas.microsoft.com/office/drawing/2014/main" id="{68DC0B44-89FE-4104-A111-6F2A4A93C8C9}"/>
                </a:ext>
              </a:extLst>
            </p:cNvPr>
            <p:cNvSpPr/>
            <p:nvPr/>
          </p:nvSpPr>
          <p:spPr bwMode="auto">
            <a:xfrm>
              <a:off x="6250586" y="4210511"/>
              <a:ext cx="809023" cy="68786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44" name="Straight Connector 43">
              <a:extLst>
                <a:ext uri="{FF2B5EF4-FFF2-40B4-BE49-F238E27FC236}">
                  <a16:creationId xmlns:a16="http://schemas.microsoft.com/office/drawing/2014/main" id="{71629DFC-991A-49EA-934D-5B1C95F2B84F}"/>
                </a:ext>
              </a:extLst>
            </p:cNvPr>
            <p:cNvCxnSpPr>
              <a:cxnSpLocks/>
            </p:cNvCxnSpPr>
            <p:nvPr/>
          </p:nvCxnSpPr>
          <p:spPr bwMode="auto">
            <a:xfrm flipV="1">
              <a:off x="7408661" y="2165698"/>
              <a:ext cx="0" cy="1885602"/>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79439399-7748-4590-9401-CD26228FB814}"/>
                </a:ext>
              </a:extLst>
            </p:cNvPr>
            <p:cNvCxnSpPr>
              <a:cxnSpLocks/>
            </p:cNvCxnSpPr>
            <p:nvPr/>
          </p:nvCxnSpPr>
          <p:spPr bwMode="auto">
            <a:xfrm flipV="1">
              <a:off x="7736076" y="2178397"/>
              <a:ext cx="0" cy="1872903"/>
            </a:xfrm>
            <a:prstGeom prst="line">
              <a:avLst/>
            </a:prstGeom>
            <a:solidFill>
              <a:schemeClr val="accent1"/>
            </a:solidFill>
            <a:ln w="19050" cap="flat" cmpd="sng" algn="ctr">
              <a:solidFill>
                <a:srgbClr val="C00000"/>
              </a:solidFill>
              <a:prstDash val="solid"/>
              <a:round/>
              <a:headEnd type="none" w="med" len="med"/>
              <a:tailEnd type="none" w="med" len="med"/>
            </a:ln>
            <a:effectLst/>
          </p:spPr>
        </p:cxnSp>
      </p:grpSp>
      <p:sp>
        <p:nvSpPr>
          <p:cNvPr id="16386" name="Title 8">
            <a:extLst>
              <a:ext uri="{FF2B5EF4-FFF2-40B4-BE49-F238E27FC236}">
                <a16:creationId xmlns:a16="http://schemas.microsoft.com/office/drawing/2014/main" id="{6689F70D-C6C3-4CEF-96ED-B7C3701FD9A7}"/>
              </a:ext>
            </a:extLst>
          </p:cNvPr>
          <p:cNvSpPr>
            <a:spLocks noGrp="1"/>
          </p:cNvSpPr>
          <p:nvPr>
            <p:ph type="title"/>
          </p:nvPr>
        </p:nvSpPr>
        <p:spPr>
          <a:xfrm>
            <a:off x="761283" y="181692"/>
            <a:ext cx="7781925" cy="1143000"/>
          </a:xfrm>
        </p:spPr>
        <p:txBody>
          <a:bodyPr/>
          <a:lstStyle/>
          <a:p>
            <a:r>
              <a:rPr lang="en-US" altLang="en-US" dirty="0"/>
              <a:t>Analysis: Heat Flux in the Glue </a:t>
            </a:r>
          </a:p>
        </p:txBody>
      </p:sp>
      <p:sp>
        <p:nvSpPr>
          <p:cNvPr id="16387" name="Content Placeholder 9">
            <a:extLst>
              <a:ext uri="{FF2B5EF4-FFF2-40B4-BE49-F238E27FC236}">
                <a16:creationId xmlns:a16="http://schemas.microsoft.com/office/drawing/2014/main" id="{B022D710-FE63-4D98-967F-A329EA7F107A}"/>
              </a:ext>
            </a:extLst>
          </p:cNvPr>
          <p:cNvSpPr>
            <a:spLocks noGrp="1"/>
          </p:cNvSpPr>
          <p:nvPr>
            <p:ph idx="1"/>
          </p:nvPr>
        </p:nvSpPr>
        <p:spPr bwMode="auto">
          <a:xfrm>
            <a:off x="297682" y="4654215"/>
            <a:ext cx="7269008" cy="13862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buFont typeface="Arial" panose="020B0604020202020204" pitchFamily="34" charset="0"/>
              <a:buChar char="•"/>
            </a:pPr>
            <a:r>
              <a:rPr lang="en-US" altLang="en-US" sz="1600" dirty="0"/>
              <a:t>Fluctuation of the heat flux is owing to carbon foam’s geometry; it is more clear to obtain a saturation point with the heat flux in the foam. (heat flux in the foam &gt;&gt; heat flux in the glue)</a:t>
            </a:r>
          </a:p>
          <a:p>
            <a:pPr marL="285750" indent="-285750">
              <a:buFont typeface="Arial" panose="020B0604020202020204" pitchFamily="34" charset="0"/>
              <a:buChar char="•"/>
            </a:pPr>
            <a:r>
              <a:rPr lang="en-US" altLang="en-US" sz="1600" dirty="0"/>
              <a:t>Subtracting the heat flux in the glue from the total heat flux equals to the heat flux in the foam.</a:t>
            </a:r>
          </a:p>
          <a:p>
            <a:pPr marL="285750" indent="-285750">
              <a:buFont typeface="Arial" panose="020B0604020202020204" pitchFamily="34" charset="0"/>
              <a:buChar char="•"/>
            </a:pPr>
            <a:endParaRPr lang="en-US" altLang="en-US" sz="1600" dirty="0"/>
          </a:p>
        </p:txBody>
      </p:sp>
      <p:sp>
        <p:nvSpPr>
          <p:cNvPr id="4" name="Slide Number Placeholder 3">
            <a:extLst>
              <a:ext uri="{FF2B5EF4-FFF2-40B4-BE49-F238E27FC236}">
                <a16:creationId xmlns:a16="http://schemas.microsoft.com/office/drawing/2014/main" id="{04379E68-6F5C-40CD-A190-5BC89796D859}"/>
              </a:ext>
            </a:extLst>
          </p:cNvPr>
          <p:cNvSpPr>
            <a:spLocks noGrp="1"/>
          </p:cNvSpPr>
          <p:nvPr>
            <p:ph type="sldNum" sz="quarter" idx="11"/>
          </p:nvPr>
        </p:nvSpPr>
        <p:spPr>
          <a:xfrm>
            <a:off x="319549" y="6199903"/>
            <a:ext cx="2133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F4C2FA8-9759-4E5A-A052-06D01205DA9F}" type="slidenum">
              <a:rPr lang="en-US" altLang="en-US" sz="1200">
                <a:solidFill>
                  <a:srgbClr val="898989"/>
                </a:solidFill>
              </a:rPr>
              <a:pPr/>
              <a:t>9</a:t>
            </a:fld>
            <a:endParaRPr lang="en-US" altLang="en-US" sz="1200" dirty="0">
              <a:solidFill>
                <a:srgbClr val="898989"/>
              </a:solidFill>
            </a:endParaRPr>
          </a:p>
        </p:txBody>
      </p:sp>
      <p:sp>
        <p:nvSpPr>
          <p:cNvPr id="5" name="Footer Placeholder 4">
            <a:extLst>
              <a:ext uri="{FF2B5EF4-FFF2-40B4-BE49-F238E27FC236}">
                <a16:creationId xmlns:a16="http://schemas.microsoft.com/office/drawing/2014/main" id="{933F3C46-DF52-468F-BA21-239B4F95991B}"/>
              </a:ext>
            </a:extLst>
          </p:cNvPr>
          <p:cNvSpPr>
            <a:spLocks noGrp="1"/>
          </p:cNvSpPr>
          <p:nvPr>
            <p:ph type="ftr" sz="quarter" idx="10"/>
          </p:nvPr>
        </p:nvSpPr>
        <p:spPr>
          <a:xfrm>
            <a:off x="4126196" y="6202029"/>
            <a:ext cx="2895600" cy="365125"/>
          </a:xfrm>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200" dirty="0">
                <a:solidFill>
                  <a:srgbClr val="898989"/>
                </a:solidFill>
              </a:rPr>
              <a:t>June 26 2018</a:t>
            </a:r>
          </a:p>
        </p:txBody>
      </p:sp>
      <p:pic>
        <p:nvPicPr>
          <p:cNvPr id="25" name="Picture 24">
            <a:extLst>
              <a:ext uri="{FF2B5EF4-FFF2-40B4-BE49-F238E27FC236}">
                <a16:creationId xmlns:a16="http://schemas.microsoft.com/office/drawing/2014/main" id="{D429F3CD-DC52-4E57-9E9C-EE0223B84FD0}"/>
              </a:ext>
            </a:extLst>
          </p:cNvPr>
          <p:cNvPicPr>
            <a:picLocks noChangeAspect="1"/>
          </p:cNvPicPr>
          <p:nvPr/>
        </p:nvPicPr>
        <p:blipFill rotWithShape="1">
          <a:blip r:embed="rId7">
            <a:extLst>
              <a:ext uri="{28A0092B-C50C-407E-A947-70E740481C1C}">
                <a14:useLocalDpi xmlns:a14="http://schemas.microsoft.com/office/drawing/2010/main" val="0"/>
              </a:ext>
            </a:extLst>
          </a:blip>
          <a:srcRect r="1542"/>
          <a:stretch/>
        </p:blipFill>
        <p:spPr>
          <a:xfrm>
            <a:off x="292393" y="1391663"/>
            <a:ext cx="5881579" cy="3347237"/>
          </a:xfrm>
          <a:prstGeom prst="rect">
            <a:avLst/>
          </a:prstGeom>
        </p:spPr>
      </p:pic>
      <p:cxnSp>
        <p:nvCxnSpPr>
          <p:cNvPr id="30" name="Straight Connector 29">
            <a:extLst>
              <a:ext uri="{FF2B5EF4-FFF2-40B4-BE49-F238E27FC236}">
                <a16:creationId xmlns:a16="http://schemas.microsoft.com/office/drawing/2014/main" id="{292053F3-8EE2-47B5-B6C3-77A8FD58C0EA}"/>
              </a:ext>
            </a:extLst>
          </p:cNvPr>
          <p:cNvCxnSpPr>
            <a:cxnSpLocks/>
          </p:cNvCxnSpPr>
          <p:nvPr/>
        </p:nvCxnSpPr>
        <p:spPr bwMode="auto">
          <a:xfrm flipH="1" flipV="1">
            <a:off x="3175001" y="3211760"/>
            <a:ext cx="3846795" cy="134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0664975B-A40C-4A77-A0C9-E8C7E6BACC3A}"/>
              </a:ext>
            </a:extLst>
          </p:cNvPr>
          <p:cNvCxnSpPr>
            <a:cxnSpLocks/>
          </p:cNvCxnSpPr>
          <p:nvPr/>
        </p:nvCxnSpPr>
        <p:spPr bwMode="auto">
          <a:xfrm flipH="1">
            <a:off x="3175000" y="3213100"/>
            <a:ext cx="6350" cy="62881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305D699A-C211-4310-807C-0D7BAB92D22E}"/>
              </a:ext>
            </a:extLst>
          </p:cNvPr>
          <p:cNvCxnSpPr>
            <a:cxnSpLocks/>
          </p:cNvCxnSpPr>
          <p:nvPr/>
        </p:nvCxnSpPr>
        <p:spPr bwMode="auto">
          <a:xfrm flipH="1">
            <a:off x="3911600" y="2917534"/>
            <a:ext cx="3110196"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CCDE426B-0ECF-4217-AEB9-DB96328B6DAA}"/>
              </a:ext>
            </a:extLst>
          </p:cNvPr>
          <p:cNvCxnSpPr>
            <a:cxnSpLocks/>
          </p:cNvCxnSpPr>
          <p:nvPr/>
        </p:nvCxnSpPr>
        <p:spPr bwMode="auto">
          <a:xfrm>
            <a:off x="3911600" y="2917534"/>
            <a:ext cx="0" cy="935422"/>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4" name="Picture 23">
            <a:extLst>
              <a:ext uri="{FF2B5EF4-FFF2-40B4-BE49-F238E27FC236}">
                <a16:creationId xmlns:a16="http://schemas.microsoft.com/office/drawing/2014/main" id="{E62BD5E3-8983-42F2-9A99-C2B5829DFE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58349" y="6296947"/>
            <a:ext cx="2300186" cy="385706"/>
          </a:xfrm>
          <a:prstGeom prst="rect">
            <a:avLst/>
          </a:prstGeom>
        </p:spPr>
      </p:pic>
      <p:pic>
        <p:nvPicPr>
          <p:cNvPr id="27" name="Picture 7" descr="Image result for berkeley lab logo">
            <a:extLst>
              <a:ext uri="{FF2B5EF4-FFF2-40B4-BE49-F238E27FC236}">
                <a16:creationId xmlns:a16="http://schemas.microsoft.com/office/drawing/2014/main" id="{FAE2FD75-6468-4034-87F0-A6A0728C380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14190" y="6231575"/>
            <a:ext cx="635999" cy="5164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9BFEA7A-B81D-40B8-98AF-A73B73771C98}"/>
              </a:ext>
            </a:extLst>
          </p:cNvPr>
          <p:cNvSpPr txBox="1"/>
          <p:nvPr/>
        </p:nvSpPr>
        <p:spPr>
          <a:xfrm>
            <a:off x="8067539" y="4529321"/>
            <a:ext cx="977223" cy="646331"/>
          </a:xfrm>
          <a:prstGeom prst="rect">
            <a:avLst/>
          </a:prstGeom>
          <a:noFill/>
        </p:spPr>
        <p:txBody>
          <a:bodyPr wrap="square" rtlCol="0">
            <a:spAutoFit/>
          </a:bodyPr>
          <a:lstStyle/>
          <a:p>
            <a:r>
              <a:rPr lang="en-US" sz="1200" dirty="0"/>
              <a:t>Isometric view of the two paths</a:t>
            </a:r>
          </a:p>
        </p:txBody>
      </p:sp>
    </p:spTree>
    <p:extLst>
      <p:ext uri="{BB962C8B-B14F-4D97-AF65-F5344CB8AC3E}">
        <p14:creationId xmlns:p14="http://schemas.microsoft.com/office/powerpoint/2010/main" val="3266319442"/>
      </p:ext>
    </p:extLst>
  </p:cSld>
  <p:clrMapOvr>
    <a:masterClrMapping/>
  </p:clrMapOvr>
</p:sld>
</file>

<file path=ppt/theme/theme1.xml><?xml version="1.0" encoding="utf-8"?>
<a:theme xmlns:a="http://schemas.openxmlformats.org/drawingml/2006/main" name="LBNL_Template_03241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Fang-Ming_Lin 2018 Forum_template" id="{728D54B7-4BBF-4561-808C-9FCF7065CD14}" vid="{EFFE0BB2-9618-499F-B3AA-5DD9787A94F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Fang-Ming_Lin 2018 Forum_template</Template>
  <TotalTime>3538</TotalTime>
  <Words>2544</Words>
  <Application>Microsoft Office PowerPoint</Application>
  <PresentationFormat>On-screen Show (4:3)</PresentationFormat>
  <Paragraphs>429</Paragraphs>
  <Slides>29</Slides>
  <Notes>28</Notes>
  <HiddenSlides>0</HiddenSlides>
  <MMClips>2</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29</vt:i4>
      </vt:variant>
    </vt:vector>
  </HeadingPairs>
  <TitlesOfParts>
    <vt:vector size="41" baseType="lpstr">
      <vt:lpstr>Adobe Heiti Std R</vt:lpstr>
      <vt:lpstr>Lucida Grande</vt:lpstr>
      <vt:lpstr>ＭＳ Ｐゴシック</vt:lpstr>
      <vt:lpstr>Arial</vt:lpstr>
      <vt:lpstr>Calibri</vt:lpstr>
      <vt:lpstr>Cambria Math</vt:lpstr>
      <vt:lpstr>Georgia</vt:lpstr>
      <vt:lpstr>Times New Roman</vt:lpstr>
      <vt:lpstr>Trebuchet MS</vt:lpstr>
      <vt:lpstr>Wingdings</vt:lpstr>
      <vt:lpstr>Wingdings 2</vt:lpstr>
      <vt:lpstr>LBNL_Template_032411</vt:lpstr>
      <vt:lpstr>Heat Transfer Interface to Graphitic Foam</vt:lpstr>
      <vt:lpstr>Overview </vt:lpstr>
      <vt:lpstr>RVC Foam + CVD Process </vt:lpstr>
      <vt:lpstr>Thermal Properties at the Interface</vt:lpstr>
      <vt:lpstr>Resistance Network for the Participating Components at the Interface</vt:lpstr>
      <vt:lpstr>Kelvin Cell</vt:lpstr>
      <vt:lpstr>FEA Model Setups</vt:lpstr>
      <vt:lpstr>Heat Flux from the Glue into the Foam</vt:lpstr>
      <vt:lpstr>Analysis: Heat Flux in the Glue </vt:lpstr>
      <vt:lpstr>Varying the Filler</vt:lpstr>
      <vt:lpstr>Varying the Density (the thickness of the graphene coating) of the Graphitic Foam</vt:lpstr>
      <vt:lpstr>Varying the Size of the Graphitic Foam</vt:lpstr>
      <vt:lpstr>Ligands at the Interface in microscale</vt:lpstr>
      <vt:lpstr>Approximation on the ligands’ touch area</vt:lpstr>
      <vt:lpstr>Differences and Combinations</vt:lpstr>
      <vt:lpstr>Keff for the Missing Ligands Cases</vt:lpstr>
      <vt:lpstr>Heat Flux for the Two Cases</vt:lpstr>
      <vt:lpstr>Heat Flux in the Foam vs. Number of Missing Ligands </vt:lpstr>
      <vt:lpstr>Design of Experiment</vt:lpstr>
      <vt:lpstr>Sample Fabrication</vt:lpstr>
      <vt:lpstr>Sample Testing</vt:lpstr>
      <vt:lpstr>Preliminary Testing Plot</vt:lpstr>
      <vt:lpstr>Preliminary Testing Calculations</vt:lpstr>
      <vt:lpstr>Preliminary Testing Calculations</vt:lpstr>
      <vt:lpstr>Preliminary Testing Results</vt:lpstr>
      <vt:lpstr>Closing Remarks and Future Plans</vt:lpstr>
      <vt:lpstr>Q &amp; A </vt:lpstr>
      <vt:lpstr>Local Coordinates Setups for the Anisotropic Thermal Properties </vt:lpstr>
      <vt:lpstr>Area Comparison</vt:lpstr>
    </vt:vector>
  </TitlesOfParts>
  <Company>LBNL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Joyce Lin</dc:creator>
  <cp:lastModifiedBy>Joyce Lin</cp:lastModifiedBy>
  <cp:revision>230</cp:revision>
  <dcterms:created xsi:type="dcterms:W3CDTF">2018-06-12T17:00:41Z</dcterms:created>
  <dcterms:modified xsi:type="dcterms:W3CDTF">2018-06-25T23:23:20Z</dcterms:modified>
</cp:coreProperties>
</file>