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450" r:id="rId2"/>
    <p:sldId id="361" r:id="rId3"/>
    <p:sldId id="367" r:id="rId4"/>
    <p:sldId id="372" r:id="rId5"/>
    <p:sldId id="364" r:id="rId6"/>
    <p:sldId id="370" r:id="rId7"/>
    <p:sldId id="371" r:id="rId8"/>
    <p:sldId id="375" r:id="rId9"/>
    <p:sldId id="393" r:id="rId10"/>
    <p:sldId id="451" r:id="rId11"/>
    <p:sldId id="438" r:id="rId12"/>
    <p:sldId id="403" r:id="rId13"/>
    <p:sldId id="405" r:id="rId14"/>
    <p:sldId id="439" r:id="rId15"/>
    <p:sldId id="441" r:id="rId16"/>
    <p:sldId id="444" r:id="rId17"/>
    <p:sldId id="447" r:id="rId18"/>
    <p:sldId id="448" r:id="rId19"/>
    <p:sldId id="424" r:id="rId20"/>
    <p:sldId id="449" r:id="rId2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84B4E0"/>
    <a:srgbClr val="ED7F34"/>
    <a:srgbClr val="CB9A00"/>
    <a:srgbClr val="CA9900"/>
    <a:srgbClr val="503C00"/>
    <a:srgbClr val="0000C6"/>
    <a:srgbClr val="FF0000"/>
    <a:srgbClr val="E46F10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2" autoAdjust="0"/>
    <p:restoredTop sz="94434" autoAdjust="0"/>
  </p:normalViewPr>
  <p:slideViewPr>
    <p:cSldViewPr snapToGrid="0" snapToObjects="1">
      <p:cViewPr varScale="1">
        <p:scale>
          <a:sx n="131" d="100"/>
          <a:sy n="131" d="100"/>
        </p:scale>
        <p:origin x="92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\dfs\Workspaces\d\dschoerlWS\FCC\EuroCirCol\CostofMargin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CS (FCC)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Sheet1!$P$2:$P$62</c:f>
              <c:numCache>
                <c:formatCode>General</c:formatCode>
                <c:ptCount val="61"/>
                <c:pt idx="0">
                  <c:v>16</c:v>
                </c:pt>
                <c:pt idx="1">
                  <c:v>16.100000000000001</c:v>
                </c:pt>
                <c:pt idx="2">
                  <c:v>16.200000000000003</c:v>
                </c:pt>
                <c:pt idx="3">
                  <c:v>16.300000000000004</c:v>
                </c:pt>
                <c:pt idx="4">
                  <c:v>16.400000000000006</c:v>
                </c:pt>
                <c:pt idx="5">
                  <c:v>16.500000000000007</c:v>
                </c:pt>
                <c:pt idx="6">
                  <c:v>16.600000000000009</c:v>
                </c:pt>
                <c:pt idx="7">
                  <c:v>16.70000000000001</c:v>
                </c:pt>
                <c:pt idx="8">
                  <c:v>16.800000000000011</c:v>
                </c:pt>
                <c:pt idx="9">
                  <c:v>16.900000000000013</c:v>
                </c:pt>
                <c:pt idx="10">
                  <c:v>17.000000000000014</c:v>
                </c:pt>
                <c:pt idx="11">
                  <c:v>17.100000000000016</c:v>
                </c:pt>
                <c:pt idx="12">
                  <c:v>17.200000000000017</c:v>
                </c:pt>
                <c:pt idx="13">
                  <c:v>17.300000000000018</c:v>
                </c:pt>
                <c:pt idx="14">
                  <c:v>17.40000000000002</c:v>
                </c:pt>
                <c:pt idx="15">
                  <c:v>17.500000000000021</c:v>
                </c:pt>
                <c:pt idx="16">
                  <c:v>17.600000000000023</c:v>
                </c:pt>
                <c:pt idx="17">
                  <c:v>17.700000000000024</c:v>
                </c:pt>
                <c:pt idx="18">
                  <c:v>17.800000000000026</c:v>
                </c:pt>
                <c:pt idx="19">
                  <c:v>17.900000000000027</c:v>
                </c:pt>
                <c:pt idx="20">
                  <c:v>18.000000000000028</c:v>
                </c:pt>
                <c:pt idx="21">
                  <c:v>18.10000000000003</c:v>
                </c:pt>
                <c:pt idx="22">
                  <c:v>18.200000000000031</c:v>
                </c:pt>
                <c:pt idx="23">
                  <c:v>18.300000000000033</c:v>
                </c:pt>
                <c:pt idx="24">
                  <c:v>18.400000000000034</c:v>
                </c:pt>
                <c:pt idx="25">
                  <c:v>18.500000000000036</c:v>
                </c:pt>
                <c:pt idx="26">
                  <c:v>18.600000000000037</c:v>
                </c:pt>
                <c:pt idx="27">
                  <c:v>18.700000000000038</c:v>
                </c:pt>
                <c:pt idx="28">
                  <c:v>18.80000000000004</c:v>
                </c:pt>
                <c:pt idx="29">
                  <c:v>18.900000000000041</c:v>
                </c:pt>
                <c:pt idx="30">
                  <c:v>19.000000000000043</c:v>
                </c:pt>
                <c:pt idx="31">
                  <c:v>19.100000000000044</c:v>
                </c:pt>
                <c:pt idx="32">
                  <c:v>19.200000000000045</c:v>
                </c:pt>
                <c:pt idx="33">
                  <c:v>19.300000000000047</c:v>
                </c:pt>
                <c:pt idx="34">
                  <c:v>19.400000000000048</c:v>
                </c:pt>
                <c:pt idx="35">
                  <c:v>19.50000000000005</c:v>
                </c:pt>
                <c:pt idx="36">
                  <c:v>19.600000000000051</c:v>
                </c:pt>
                <c:pt idx="37">
                  <c:v>19.700000000000053</c:v>
                </c:pt>
                <c:pt idx="38">
                  <c:v>19.800000000000054</c:v>
                </c:pt>
                <c:pt idx="39">
                  <c:v>19.900000000000055</c:v>
                </c:pt>
                <c:pt idx="40">
                  <c:v>20.000000000000057</c:v>
                </c:pt>
                <c:pt idx="41">
                  <c:v>20.100000000000058</c:v>
                </c:pt>
                <c:pt idx="42">
                  <c:v>20.20000000000006</c:v>
                </c:pt>
                <c:pt idx="43">
                  <c:v>20.300000000000061</c:v>
                </c:pt>
                <c:pt idx="44">
                  <c:v>20.400000000000063</c:v>
                </c:pt>
                <c:pt idx="45">
                  <c:v>20.500000000000064</c:v>
                </c:pt>
                <c:pt idx="46">
                  <c:v>20.600000000000065</c:v>
                </c:pt>
                <c:pt idx="47">
                  <c:v>20.700000000000067</c:v>
                </c:pt>
                <c:pt idx="48">
                  <c:v>20.800000000000068</c:v>
                </c:pt>
                <c:pt idx="49">
                  <c:v>20.90000000000007</c:v>
                </c:pt>
                <c:pt idx="50">
                  <c:v>21.000000000000071</c:v>
                </c:pt>
                <c:pt idx="51">
                  <c:v>21.100000000000072</c:v>
                </c:pt>
                <c:pt idx="52">
                  <c:v>21.200000000000074</c:v>
                </c:pt>
                <c:pt idx="53">
                  <c:v>21.300000000000075</c:v>
                </c:pt>
                <c:pt idx="54">
                  <c:v>21.400000000000077</c:v>
                </c:pt>
                <c:pt idx="55">
                  <c:v>21.500000000000078</c:v>
                </c:pt>
                <c:pt idx="56">
                  <c:v>21.60000000000008</c:v>
                </c:pt>
                <c:pt idx="57">
                  <c:v>21.700000000000081</c:v>
                </c:pt>
                <c:pt idx="58">
                  <c:v>21.800000000000082</c:v>
                </c:pt>
                <c:pt idx="59">
                  <c:v>21.900000000000084</c:v>
                </c:pt>
                <c:pt idx="60">
                  <c:v>22.000000000000085</c:v>
                </c:pt>
              </c:numCache>
            </c:numRef>
          </c:xVal>
          <c:yVal>
            <c:numRef>
              <c:f>Sheet1!$Q$2:$Q$62</c:f>
              <c:numCache>
                <c:formatCode>General</c:formatCode>
                <c:ptCount val="61"/>
                <c:pt idx="0">
                  <c:v>1.5</c:v>
                </c:pt>
                <c:pt idx="1">
                  <c:v>1.4653</c:v>
                </c:pt>
                <c:pt idx="2">
                  <c:v>1.4311</c:v>
                </c:pt>
                <c:pt idx="3">
                  <c:v>1.3974</c:v>
                </c:pt>
                <c:pt idx="4">
                  <c:v>1.3643000000000001</c:v>
                </c:pt>
                <c:pt idx="5">
                  <c:v>1.3317000000000001</c:v>
                </c:pt>
                <c:pt idx="6">
                  <c:v>1.2995000000000001</c:v>
                </c:pt>
                <c:pt idx="7">
                  <c:v>1.2679</c:v>
                </c:pt>
                <c:pt idx="8">
                  <c:v>1.2367999999999999</c:v>
                </c:pt>
                <c:pt idx="9">
                  <c:v>1.2061999999999999</c:v>
                </c:pt>
                <c:pt idx="10">
                  <c:v>1.1760999999999999</c:v>
                </c:pt>
                <c:pt idx="11">
                  <c:v>1.1464000000000001</c:v>
                </c:pt>
                <c:pt idx="12">
                  <c:v>1.1173</c:v>
                </c:pt>
                <c:pt idx="13">
                  <c:v>1.0886</c:v>
                </c:pt>
                <c:pt idx="14">
                  <c:v>1.0603</c:v>
                </c:pt>
                <c:pt idx="15">
                  <c:v>1.0326</c:v>
                </c:pt>
                <c:pt idx="16">
                  <c:v>1.0053000000000001</c:v>
                </c:pt>
                <c:pt idx="17">
                  <c:v>0.97840000000000005</c:v>
                </c:pt>
                <c:pt idx="18">
                  <c:v>0.95199999999999996</c:v>
                </c:pt>
                <c:pt idx="19">
                  <c:v>0.92600000000000005</c:v>
                </c:pt>
                <c:pt idx="20">
                  <c:v>0.90049999999999997</c:v>
                </c:pt>
                <c:pt idx="21">
                  <c:v>0.87539999999999996</c:v>
                </c:pt>
                <c:pt idx="22">
                  <c:v>0.8508</c:v>
                </c:pt>
                <c:pt idx="23">
                  <c:v>0.8266</c:v>
                </c:pt>
                <c:pt idx="24">
                  <c:v>0.80279999999999996</c:v>
                </c:pt>
                <c:pt idx="25">
                  <c:v>0.77939999999999998</c:v>
                </c:pt>
                <c:pt idx="26">
                  <c:v>0.75639999999999996</c:v>
                </c:pt>
                <c:pt idx="27">
                  <c:v>0.7339</c:v>
                </c:pt>
                <c:pt idx="28">
                  <c:v>0.7117</c:v>
                </c:pt>
                <c:pt idx="29">
                  <c:v>0.69</c:v>
                </c:pt>
                <c:pt idx="30">
                  <c:v>0.66869999999999996</c:v>
                </c:pt>
                <c:pt idx="31">
                  <c:v>0.64770000000000005</c:v>
                </c:pt>
                <c:pt idx="32">
                  <c:v>0.62719999999999998</c:v>
                </c:pt>
                <c:pt idx="33">
                  <c:v>0.60699999999999998</c:v>
                </c:pt>
                <c:pt idx="34">
                  <c:v>0.58720000000000006</c:v>
                </c:pt>
                <c:pt idx="35">
                  <c:v>0.56779999999999997</c:v>
                </c:pt>
                <c:pt idx="36">
                  <c:v>0.54879999999999995</c:v>
                </c:pt>
                <c:pt idx="37">
                  <c:v>0.5302</c:v>
                </c:pt>
                <c:pt idx="38">
                  <c:v>0.51190000000000002</c:v>
                </c:pt>
                <c:pt idx="39">
                  <c:v>0.49399999999999999</c:v>
                </c:pt>
                <c:pt idx="40">
                  <c:v>0.47649999999999998</c:v>
                </c:pt>
                <c:pt idx="41">
                  <c:v>0.45929999999999999</c:v>
                </c:pt>
                <c:pt idx="42">
                  <c:v>0.4425</c:v>
                </c:pt>
                <c:pt idx="43">
                  <c:v>0.42609999999999998</c:v>
                </c:pt>
                <c:pt idx="44">
                  <c:v>0.41</c:v>
                </c:pt>
                <c:pt idx="45">
                  <c:v>0.39429999999999998</c:v>
                </c:pt>
                <c:pt idx="46">
                  <c:v>0.37890000000000001</c:v>
                </c:pt>
                <c:pt idx="47">
                  <c:v>0.36380000000000001</c:v>
                </c:pt>
                <c:pt idx="48">
                  <c:v>0.34910000000000002</c:v>
                </c:pt>
                <c:pt idx="49">
                  <c:v>0.33479999999999999</c:v>
                </c:pt>
                <c:pt idx="50">
                  <c:v>0.32069999999999999</c:v>
                </c:pt>
                <c:pt idx="51">
                  <c:v>0.30709999999999998</c:v>
                </c:pt>
                <c:pt idx="52">
                  <c:v>0.29370000000000002</c:v>
                </c:pt>
                <c:pt idx="53">
                  <c:v>0.28070000000000001</c:v>
                </c:pt>
                <c:pt idx="54">
                  <c:v>0.26800000000000002</c:v>
                </c:pt>
                <c:pt idx="55">
                  <c:v>0.25559999999999999</c:v>
                </c:pt>
                <c:pt idx="56">
                  <c:v>0.24360000000000001</c:v>
                </c:pt>
                <c:pt idx="57">
                  <c:v>0.23180000000000001</c:v>
                </c:pt>
                <c:pt idx="58">
                  <c:v>0.22040000000000001</c:v>
                </c:pt>
                <c:pt idx="59">
                  <c:v>0.20930000000000001</c:v>
                </c:pt>
                <c:pt idx="60">
                  <c:v>0.19850000000000001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8E-48B8-8396-72EF2E76D799}"/>
            </c:ext>
          </c:extLst>
        </c:ser>
        <c:ser>
          <c:idx val="1"/>
          <c:order val="1"/>
          <c:tx>
            <c:strRef>
              <c:f>Sheet1!$R$1</c:f>
              <c:strCache>
                <c:ptCount val="1"/>
                <c:pt idx="0">
                  <c:v>CS (HL-LHC)</c:v>
                </c:pt>
              </c:strCache>
            </c:strRef>
          </c:tx>
          <c:spPr>
            <a:ln w="508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Sheet1!$P$2:$P$62</c:f>
              <c:numCache>
                <c:formatCode>General</c:formatCode>
                <c:ptCount val="61"/>
                <c:pt idx="0">
                  <c:v>16</c:v>
                </c:pt>
                <c:pt idx="1">
                  <c:v>16.100000000000001</c:v>
                </c:pt>
                <c:pt idx="2">
                  <c:v>16.200000000000003</c:v>
                </c:pt>
                <c:pt idx="3">
                  <c:v>16.300000000000004</c:v>
                </c:pt>
                <c:pt idx="4">
                  <c:v>16.400000000000006</c:v>
                </c:pt>
                <c:pt idx="5">
                  <c:v>16.500000000000007</c:v>
                </c:pt>
                <c:pt idx="6">
                  <c:v>16.600000000000009</c:v>
                </c:pt>
                <c:pt idx="7">
                  <c:v>16.70000000000001</c:v>
                </c:pt>
                <c:pt idx="8">
                  <c:v>16.800000000000011</c:v>
                </c:pt>
                <c:pt idx="9">
                  <c:v>16.900000000000013</c:v>
                </c:pt>
                <c:pt idx="10">
                  <c:v>17.000000000000014</c:v>
                </c:pt>
                <c:pt idx="11">
                  <c:v>17.100000000000016</c:v>
                </c:pt>
                <c:pt idx="12">
                  <c:v>17.200000000000017</c:v>
                </c:pt>
                <c:pt idx="13">
                  <c:v>17.300000000000018</c:v>
                </c:pt>
                <c:pt idx="14">
                  <c:v>17.40000000000002</c:v>
                </c:pt>
                <c:pt idx="15">
                  <c:v>17.500000000000021</c:v>
                </c:pt>
                <c:pt idx="16">
                  <c:v>17.600000000000023</c:v>
                </c:pt>
                <c:pt idx="17">
                  <c:v>17.700000000000024</c:v>
                </c:pt>
                <c:pt idx="18">
                  <c:v>17.800000000000026</c:v>
                </c:pt>
                <c:pt idx="19">
                  <c:v>17.900000000000027</c:v>
                </c:pt>
                <c:pt idx="20">
                  <c:v>18.000000000000028</c:v>
                </c:pt>
                <c:pt idx="21">
                  <c:v>18.10000000000003</c:v>
                </c:pt>
                <c:pt idx="22">
                  <c:v>18.200000000000031</c:v>
                </c:pt>
                <c:pt idx="23">
                  <c:v>18.300000000000033</c:v>
                </c:pt>
                <c:pt idx="24">
                  <c:v>18.400000000000034</c:v>
                </c:pt>
                <c:pt idx="25">
                  <c:v>18.500000000000036</c:v>
                </c:pt>
                <c:pt idx="26">
                  <c:v>18.600000000000037</c:v>
                </c:pt>
                <c:pt idx="27">
                  <c:v>18.700000000000038</c:v>
                </c:pt>
                <c:pt idx="28">
                  <c:v>18.80000000000004</c:v>
                </c:pt>
                <c:pt idx="29">
                  <c:v>18.900000000000041</c:v>
                </c:pt>
                <c:pt idx="30">
                  <c:v>19.000000000000043</c:v>
                </c:pt>
                <c:pt idx="31">
                  <c:v>19.100000000000044</c:v>
                </c:pt>
                <c:pt idx="32">
                  <c:v>19.200000000000045</c:v>
                </c:pt>
                <c:pt idx="33">
                  <c:v>19.300000000000047</c:v>
                </c:pt>
                <c:pt idx="34">
                  <c:v>19.400000000000048</c:v>
                </c:pt>
                <c:pt idx="35">
                  <c:v>19.50000000000005</c:v>
                </c:pt>
                <c:pt idx="36">
                  <c:v>19.600000000000051</c:v>
                </c:pt>
                <c:pt idx="37">
                  <c:v>19.700000000000053</c:v>
                </c:pt>
                <c:pt idx="38">
                  <c:v>19.800000000000054</c:v>
                </c:pt>
                <c:pt idx="39">
                  <c:v>19.900000000000055</c:v>
                </c:pt>
                <c:pt idx="40">
                  <c:v>20.000000000000057</c:v>
                </c:pt>
                <c:pt idx="41">
                  <c:v>20.100000000000058</c:v>
                </c:pt>
                <c:pt idx="42">
                  <c:v>20.20000000000006</c:v>
                </c:pt>
                <c:pt idx="43">
                  <c:v>20.300000000000061</c:v>
                </c:pt>
                <c:pt idx="44">
                  <c:v>20.400000000000063</c:v>
                </c:pt>
                <c:pt idx="45">
                  <c:v>20.500000000000064</c:v>
                </c:pt>
                <c:pt idx="46">
                  <c:v>20.600000000000065</c:v>
                </c:pt>
                <c:pt idx="47">
                  <c:v>20.700000000000067</c:v>
                </c:pt>
                <c:pt idx="48">
                  <c:v>20.800000000000068</c:v>
                </c:pt>
                <c:pt idx="49">
                  <c:v>20.90000000000007</c:v>
                </c:pt>
                <c:pt idx="50">
                  <c:v>21.000000000000071</c:v>
                </c:pt>
                <c:pt idx="51">
                  <c:v>21.100000000000072</c:v>
                </c:pt>
                <c:pt idx="52">
                  <c:v>21.200000000000074</c:v>
                </c:pt>
                <c:pt idx="53">
                  <c:v>21.300000000000075</c:v>
                </c:pt>
                <c:pt idx="54">
                  <c:v>21.400000000000077</c:v>
                </c:pt>
                <c:pt idx="55">
                  <c:v>21.500000000000078</c:v>
                </c:pt>
                <c:pt idx="56">
                  <c:v>21.60000000000008</c:v>
                </c:pt>
                <c:pt idx="57">
                  <c:v>21.700000000000081</c:v>
                </c:pt>
                <c:pt idx="58">
                  <c:v>21.800000000000082</c:v>
                </c:pt>
                <c:pt idx="59">
                  <c:v>21.900000000000084</c:v>
                </c:pt>
                <c:pt idx="60">
                  <c:v>22.000000000000085</c:v>
                </c:pt>
              </c:numCache>
            </c:numRef>
          </c:xVal>
          <c:yVal>
            <c:numRef>
              <c:f>Sheet1!$R$2:$R$62</c:f>
              <c:numCache>
                <c:formatCode>General</c:formatCode>
                <c:ptCount val="61"/>
                <c:pt idx="0">
                  <c:v>1.0763</c:v>
                </c:pt>
                <c:pt idx="1">
                  <c:v>1.0513999999999999</c:v>
                </c:pt>
                <c:pt idx="2">
                  <c:v>1.0268999999999999</c:v>
                </c:pt>
                <c:pt idx="3">
                  <c:v>1.0026999999999999</c:v>
                </c:pt>
                <c:pt idx="4">
                  <c:v>0.97889999999999999</c:v>
                </c:pt>
                <c:pt idx="5">
                  <c:v>0.95550000000000002</c:v>
                </c:pt>
                <c:pt idx="6">
                  <c:v>0.9325</c:v>
                </c:pt>
                <c:pt idx="7">
                  <c:v>0.90980000000000005</c:v>
                </c:pt>
                <c:pt idx="8">
                  <c:v>0.88749999999999996</c:v>
                </c:pt>
                <c:pt idx="9">
                  <c:v>0.86550000000000005</c:v>
                </c:pt>
                <c:pt idx="10">
                  <c:v>0.84389999999999998</c:v>
                </c:pt>
                <c:pt idx="11">
                  <c:v>0.8226</c:v>
                </c:pt>
                <c:pt idx="12">
                  <c:v>0.80169999999999997</c:v>
                </c:pt>
                <c:pt idx="13">
                  <c:v>0.78110000000000002</c:v>
                </c:pt>
                <c:pt idx="14">
                  <c:v>0.76080000000000003</c:v>
                </c:pt>
                <c:pt idx="15">
                  <c:v>0.7409</c:v>
                </c:pt>
                <c:pt idx="16">
                  <c:v>0.72130000000000005</c:v>
                </c:pt>
                <c:pt idx="17">
                  <c:v>0.70209999999999995</c:v>
                </c:pt>
                <c:pt idx="18">
                  <c:v>0.68310000000000004</c:v>
                </c:pt>
                <c:pt idx="19">
                  <c:v>0.66449999999999998</c:v>
                </c:pt>
                <c:pt idx="20">
                  <c:v>0.6462</c:v>
                </c:pt>
                <c:pt idx="21">
                  <c:v>0.62819999999999998</c:v>
                </c:pt>
                <c:pt idx="22">
                  <c:v>0.61050000000000004</c:v>
                </c:pt>
                <c:pt idx="23">
                  <c:v>0.59309999999999996</c:v>
                </c:pt>
                <c:pt idx="24">
                  <c:v>0.57599999999999996</c:v>
                </c:pt>
                <c:pt idx="25">
                  <c:v>0.55920000000000003</c:v>
                </c:pt>
                <c:pt idx="26">
                  <c:v>0.54279999999999995</c:v>
                </c:pt>
                <c:pt idx="27">
                  <c:v>0.52659999999999996</c:v>
                </c:pt>
                <c:pt idx="28">
                  <c:v>0.51070000000000004</c:v>
                </c:pt>
                <c:pt idx="29">
                  <c:v>0.49509999999999998</c:v>
                </c:pt>
                <c:pt idx="30">
                  <c:v>0.4798</c:v>
                </c:pt>
                <c:pt idx="31">
                  <c:v>0.46479999999999999</c:v>
                </c:pt>
                <c:pt idx="32">
                  <c:v>0.45</c:v>
                </c:pt>
                <c:pt idx="33">
                  <c:v>0.4355</c:v>
                </c:pt>
                <c:pt idx="34">
                  <c:v>0.4214</c:v>
                </c:pt>
                <c:pt idx="35">
                  <c:v>0.40739999999999998</c:v>
                </c:pt>
                <c:pt idx="36">
                  <c:v>0.39379999999999998</c:v>
                </c:pt>
                <c:pt idx="37">
                  <c:v>0.38040000000000002</c:v>
                </c:pt>
                <c:pt idx="38">
                  <c:v>0.36730000000000002</c:v>
                </c:pt>
                <c:pt idx="39">
                  <c:v>0.35449999999999998</c:v>
                </c:pt>
                <c:pt idx="40">
                  <c:v>0.34189999999999998</c:v>
                </c:pt>
                <c:pt idx="41">
                  <c:v>0.3296</c:v>
                </c:pt>
                <c:pt idx="42">
                  <c:v>0.3175</c:v>
                </c:pt>
                <c:pt idx="43">
                  <c:v>0.30570000000000003</c:v>
                </c:pt>
                <c:pt idx="44">
                  <c:v>0.29420000000000002</c:v>
                </c:pt>
                <c:pt idx="45">
                  <c:v>0.28289999999999998</c:v>
                </c:pt>
                <c:pt idx="46">
                  <c:v>0.27189999999999998</c:v>
                </c:pt>
                <c:pt idx="47">
                  <c:v>0.2611</c:v>
                </c:pt>
                <c:pt idx="48">
                  <c:v>0.2505</c:v>
                </c:pt>
                <c:pt idx="49">
                  <c:v>0.2402</c:v>
                </c:pt>
                <c:pt idx="50">
                  <c:v>0.2301</c:v>
                </c:pt>
                <c:pt idx="51">
                  <c:v>0.2203</c:v>
                </c:pt>
                <c:pt idx="52">
                  <c:v>0.2107</c:v>
                </c:pt>
                <c:pt idx="53">
                  <c:v>0.2014</c:v>
                </c:pt>
                <c:pt idx="54">
                  <c:v>0.1923</c:v>
                </c:pt>
                <c:pt idx="55">
                  <c:v>0.18340000000000001</c:v>
                </c:pt>
                <c:pt idx="56">
                  <c:v>0.17480000000000001</c:v>
                </c:pt>
                <c:pt idx="57">
                  <c:v>0.1663</c:v>
                </c:pt>
                <c:pt idx="58">
                  <c:v>0.15809999999999999</c:v>
                </c:pt>
                <c:pt idx="59">
                  <c:v>0.1502</c:v>
                </c:pt>
                <c:pt idx="60">
                  <c:v>0.1424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48E-48B8-8396-72EF2E76D799}"/>
            </c:ext>
          </c:extLst>
        </c:ser>
        <c:ser>
          <c:idx val="2"/>
          <c:order val="2"/>
          <c:tx>
            <c:strRef>
              <c:f>Sheet1!$T$17</c:f>
              <c:strCache>
                <c:ptCount val="1"/>
                <c:pt idx="0">
                  <c:v>10 % margin FCC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34925" cap="rnd">
                <a:solidFill>
                  <a:srgbClr val="C0000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948E-48B8-8396-72EF2E76D799}"/>
              </c:ext>
            </c:extLst>
          </c:dPt>
          <c:xVal>
            <c:numRef>
              <c:f>Sheet1!$T$18:$T$19</c:f>
              <c:numCache>
                <c:formatCode>General</c:formatCode>
                <c:ptCount val="2"/>
                <c:pt idx="0">
                  <c:v>0</c:v>
                </c:pt>
                <c:pt idx="1">
                  <c:v>17.8</c:v>
                </c:pt>
              </c:numCache>
            </c:numRef>
          </c:xVal>
          <c:yVal>
            <c:numRef>
              <c:f>Sheet1!$U$18:$U$19</c:f>
              <c:numCache>
                <c:formatCode>General</c:formatCode>
                <c:ptCount val="2"/>
                <c:pt idx="0">
                  <c:v>0</c:v>
                </c:pt>
                <c:pt idx="1">
                  <c:v>0.95199999999999996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48E-48B8-8396-72EF2E76D799}"/>
            </c:ext>
          </c:extLst>
        </c:ser>
        <c:ser>
          <c:idx val="3"/>
          <c:order val="3"/>
          <c:tx>
            <c:strRef>
              <c:f>Sheet1!$T$20</c:f>
              <c:strCache>
                <c:ptCount val="1"/>
                <c:pt idx="0">
                  <c:v>10% margin HL-LHC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34925" cap="rnd">
                <a:solidFill>
                  <a:srgbClr val="B2B2B2">
                    <a:lumMod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948E-48B8-8396-72EF2E76D799}"/>
              </c:ext>
            </c:extLst>
          </c:dPt>
          <c:xVal>
            <c:numRef>
              <c:f>Sheet1!$T$21:$T$22</c:f>
              <c:numCache>
                <c:formatCode>General</c:formatCode>
                <c:ptCount val="2"/>
                <c:pt idx="0">
                  <c:v>0</c:v>
                </c:pt>
                <c:pt idx="1">
                  <c:v>17.8</c:v>
                </c:pt>
              </c:numCache>
            </c:numRef>
          </c:xVal>
          <c:yVal>
            <c:numRef>
              <c:f>Sheet1!$U$21:$U$22</c:f>
              <c:numCache>
                <c:formatCode>General</c:formatCode>
                <c:ptCount val="2"/>
                <c:pt idx="0">
                  <c:v>0</c:v>
                </c:pt>
                <c:pt idx="1">
                  <c:v>0.68310000000000004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48E-48B8-8396-72EF2E76D799}"/>
            </c:ext>
          </c:extLst>
        </c:ser>
        <c:ser>
          <c:idx val="4"/>
          <c:order val="4"/>
          <c:tx>
            <c:strRef>
              <c:f>Sheet1!$U$23</c:f>
              <c:strCache>
                <c:ptCount val="1"/>
                <c:pt idx="0">
                  <c:v>16 T</c:v>
                </c:pt>
              </c:strCache>
            </c:strRef>
          </c:tx>
          <c:spPr>
            <a:ln w="508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Sheet1!$T$24:$T$25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xVal>
          <c:yVal>
            <c:numRef>
              <c:f>Sheet1!$U$24:$U$25</c:f>
              <c:numCache>
                <c:formatCode>General</c:formatCode>
                <c:ptCount val="2"/>
                <c:pt idx="0">
                  <c:v>0</c:v>
                </c:pt>
                <c:pt idx="1">
                  <c:v>1.5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48E-48B8-8396-72EF2E76D799}"/>
            </c:ext>
          </c:extLst>
        </c:ser>
        <c:ser>
          <c:idx val="5"/>
          <c:order val="5"/>
          <c:tx>
            <c:strRef>
              <c:f>Sheet1!$AH$1</c:f>
              <c:strCache>
                <c:ptCount val="1"/>
                <c:pt idx="0">
                  <c:v>Nb-Ti</c:v>
                </c:pt>
              </c:strCache>
            </c:strRef>
          </c:tx>
          <c:spPr>
            <a:ln w="50800" cap="rnd">
              <a:solidFill>
                <a:srgbClr val="0055A0">
                  <a:lumMod val="50000"/>
                </a:srgbClr>
              </a:solidFill>
              <a:round/>
            </a:ln>
            <a:effectLst/>
          </c:spPr>
          <c:marker>
            <c:symbol val="none"/>
          </c:marker>
          <c:xVal>
            <c:numRef>
              <c:f>Sheet1!$AG$2:$AG$87</c:f>
              <c:numCache>
                <c:formatCode>General</c:formatCode>
                <c:ptCount val="86"/>
                <c:pt idx="0">
                  <c:v>5</c:v>
                </c:pt>
                <c:pt idx="1">
                  <c:v>5.0999999999999996</c:v>
                </c:pt>
                <c:pt idx="2">
                  <c:v>5.1999999999999993</c:v>
                </c:pt>
                <c:pt idx="3">
                  <c:v>5.2999999999999989</c:v>
                </c:pt>
                <c:pt idx="4">
                  <c:v>5.3999999999999986</c:v>
                </c:pt>
                <c:pt idx="5">
                  <c:v>5.4999999999999982</c:v>
                </c:pt>
                <c:pt idx="6">
                  <c:v>5.5999999999999979</c:v>
                </c:pt>
                <c:pt idx="7">
                  <c:v>5.6999999999999975</c:v>
                </c:pt>
                <c:pt idx="8">
                  <c:v>5.7999999999999972</c:v>
                </c:pt>
                <c:pt idx="9">
                  <c:v>5.8999999999999968</c:v>
                </c:pt>
                <c:pt idx="10">
                  <c:v>5.9999999999999964</c:v>
                </c:pt>
                <c:pt idx="11">
                  <c:v>6.0999999999999961</c:v>
                </c:pt>
                <c:pt idx="12">
                  <c:v>6.1999999999999957</c:v>
                </c:pt>
                <c:pt idx="13">
                  <c:v>6.2999999999999954</c:v>
                </c:pt>
                <c:pt idx="14">
                  <c:v>6.399999999999995</c:v>
                </c:pt>
                <c:pt idx="15">
                  <c:v>6.4999999999999947</c:v>
                </c:pt>
                <c:pt idx="16">
                  <c:v>6.5999999999999943</c:v>
                </c:pt>
                <c:pt idx="17">
                  <c:v>6.699999999999994</c:v>
                </c:pt>
                <c:pt idx="18">
                  <c:v>6.7999999999999936</c:v>
                </c:pt>
                <c:pt idx="19">
                  <c:v>6.8999999999999932</c:v>
                </c:pt>
                <c:pt idx="20">
                  <c:v>6.9999999999999929</c:v>
                </c:pt>
                <c:pt idx="21">
                  <c:v>7.0999999999999925</c:v>
                </c:pt>
                <c:pt idx="22">
                  <c:v>7.1999999999999922</c:v>
                </c:pt>
                <c:pt idx="23">
                  <c:v>7.2999999999999918</c:v>
                </c:pt>
                <c:pt idx="24">
                  <c:v>7.3999999999999915</c:v>
                </c:pt>
                <c:pt idx="25">
                  <c:v>7.4999999999999911</c:v>
                </c:pt>
                <c:pt idx="26">
                  <c:v>7.5999999999999908</c:v>
                </c:pt>
                <c:pt idx="27">
                  <c:v>7.6999999999999904</c:v>
                </c:pt>
                <c:pt idx="28">
                  <c:v>7.7999999999999901</c:v>
                </c:pt>
                <c:pt idx="29">
                  <c:v>7.8999999999999897</c:v>
                </c:pt>
                <c:pt idx="30">
                  <c:v>7.9999999999999893</c:v>
                </c:pt>
                <c:pt idx="31">
                  <c:v>8.099999999999989</c:v>
                </c:pt>
                <c:pt idx="32">
                  <c:v>8.1999999999999886</c:v>
                </c:pt>
                <c:pt idx="33">
                  <c:v>8.2999999999999883</c:v>
                </c:pt>
                <c:pt idx="34">
                  <c:v>8.3999999999999879</c:v>
                </c:pt>
                <c:pt idx="35">
                  <c:v>8.4999999999999876</c:v>
                </c:pt>
                <c:pt idx="36">
                  <c:v>8.5999999999999872</c:v>
                </c:pt>
                <c:pt idx="37">
                  <c:v>8.6999999999999869</c:v>
                </c:pt>
                <c:pt idx="38">
                  <c:v>8.7999999999999865</c:v>
                </c:pt>
                <c:pt idx="39">
                  <c:v>8.8999999999999861</c:v>
                </c:pt>
                <c:pt idx="40">
                  <c:v>8.9999999999999858</c:v>
                </c:pt>
                <c:pt idx="41">
                  <c:v>9.0999999999999854</c:v>
                </c:pt>
                <c:pt idx="42">
                  <c:v>9.1999999999999851</c:v>
                </c:pt>
                <c:pt idx="43">
                  <c:v>9.2999999999999847</c:v>
                </c:pt>
                <c:pt idx="44">
                  <c:v>9.3999999999999844</c:v>
                </c:pt>
                <c:pt idx="45">
                  <c:v>9.499999999999984</c:v>
                </c:pt>
                <c:pt idx="46">
                  <c:v>9.5999999999999837</c:v>
                </c:pt>
                <c:pt idx="47">
                  <c:v>9.6999999999999833</c:v>
                </c:pt>
                <c:pt idx="48">
                  <c:v>9.7999999999999829</c:v>
                </c:pt>
                <c:pt idx="49">
                  <c:v>9.8999999999999826</c:v>
                </c:pt>
                <c:pt idx="50">
                  <c:v>9.9999999999999822</c:v>
                </c:pt>
                <c:pt idx="51">
                  <c:v>10.099999999999982</c:v>
                </c:pt>
                <c:pt idx="52">
                  <c:v>10.199999999999982</c:v>
                </c:pt>
                <c:pt idx="53">
                  <c:v>10.299999999999981</c:v>
                </c:pt>
                <c:pt idx="54">
                  <c:v>10.399999999999981</c:v>
                </c:pt>
                <c:pt idx="55">
                  <c:v>10.49999999999998</c:v>
                </c:pt>
                <c:pt idx="56">
                  <c:v>10.59999999999998</c:v>
                </c:pt>
                <c:pt idx="57">
                  <c:v>10.69999999999998</c:v>
                </c:pt>
                <c:pt idx="58">
                  <c:v>10.799999999999979</c:v>
                </c:pt>
                <c:pt idx="59">
                  <c:v>10.899999999999979</c:v>
                </c:pt>
                <c:pt idx="60">
                  <c:v>10.999999999999979</c:v>
                </c:pt>
                <c:pt idx="61">
                  <c:v>11.099999999999978</c:v>
                </c:pt>
                <c:pt idx="62">
                  <c:v>11.199999999999978</c:v>
                </c:pt>
                <c:pt idx="63">
                  <c:v>11.299999999999978</c:v>
                </c:pt>
                <c:pt idx="64">
                  <c:v>11.399999999999977</c:v>
                </c:pt>
                <c:pt idx="65">
                  <c:v>11.499999999999977</c:v>
                </c:pt>
                <c:pt idx="66">
                  <c:v>11.599999999999977</c:v>
                </c:pt>
                <c:pt idx="67">
                  <c:v>11.699999999999976</c:v>
                </c:pt>
                <c:pt idx="68">
                  <c:v>11.799999999999976</c:v>
                </c:pt>
                <c:pt idx="69">
                  <c:v>11.899999999999975</c:v>
                </c:pt>
                <c:pt idx="70">
                  <c:v>11.999999999999975</c:v>
                </c:pt>
                <c:pt idx="71">
                  <c:v>12.099999999999975</c:v>
                </c:pt>
                <c:pt idx="72">
                  <c:v>12.199999999999974</c:v>
                </c:pt>
                <c:pt idx="73">
                  <c:v>12.299999999999974</c:v>
                </c:pt>
                <c:pt idx="74">
                  <c:v>12.399999999999974</c:v>
                </c:pt>
                <c:pt idx="75">
                  <c:v>12.499999999999973</c:v>
                </c:pt>
                <c:pt idx="76">
                  <c:v>12.599999999999973</c:v>
                </c:pt>
                <c:pt idx="77">
                  <c:v>12.699999999999973</c:v>
                </c:pt>
                <c:pt idx="78">
                  <c:v>12.799999999999972</c:v>
                </c:pt>
                <c:pt idx="79">
                  <c:v>12.899999999999972</c:v>
                </c:pt>
                <c:pt idx="80">
                  <c:v>12.999999999999972</c:v>
                </c:pt>
                <c:pt idx="81">
                  <c:v>13.099999999999971</c:v>
                </c:pt>
                <c:pt idx="82">
                  <c:v>13.199999999999971</c:v>
                </c:pt>
                <c:pt idx="83">
                  <c:v>13.299999999999971</c:v>
                </c:pt>
                <c:pt idx="84">
                  <c:v>13.39999999999997</c:v>
                </c:pt>
                <c:pt idx="85">
                  <c:v>13.49999999999997</c:v>
                </c:pt>
              </c:numCache>
            </c:numRef>
          </c:xVal>
          <c:yVal>
            <c:numRef>
              <c:f>Sheet1!$AH$2:$AH$87</c:f>
              <c:numCache>
                <c:formatCode>General</c:formatCode>
                <c:ptCount val="86"/>
                <c:pt idx="0">
                  <c:v>5.1626913219474062</c:v>
                </c:pt>
                <c:pt idx="1">
                  <c:v>5.0646846539091444</c:v>
                </c:pt>
                <c:pt idx="2">
                  <c:v>4.9687262873981606</c:v>
                </c:pt>
                <c:pt idx="3">
                  <c:v>4.8747244449774252</c:v>
                </c:pt>
                <c:pt idx="4">
                  <c:v>4.7825930486748911</c:v>
                </c:pt>
                <c:pt idx="5">
                  <c:v>4.6922512623888535</c:v>
                </c:pt>
                <c:pt idx="6">
                  <c:v>4.6036230784877361</c:v>
                </c:pt>
                <c:pt idx="7">
                  <c:v>4.5166369436146772</c:v>
                </c:pt>
                <c:pt idx="8">
                  <c:v>4.4312254193470686</c:v>
                </c:pt>
                <c:pt idx="9">
                  <c:v>4.3473248739090637</c:v>
                </c:pt>
                <c:pt idx="10">
                  <c:v>4.2648752016059683</c:v>
                </c:pt>
                <c:pt idx="11">
                  <c:v>4.1838195670549663</c:v>
                </c:pt>
                <c:pt idx="12">
                  <c:v>4.104104171637017</c:v>
                </c:pt>
                <c:pt idx="13">
                  <c:v>4.0256780398980352</c:v>
                </c:pt>
                <c:pt idx="14">
                  <c:v>3.9484928238907995</c:v>
                </c:pt>
                <c:pt idx="15">
                  <c:v>3.8725026236779825</c:v>
                </c:pt>
                <c:pt idx="16">
                  <c:v>3.7976638224165034</c:v>
                </c:pt>
                <c:pt idx="17">
                  <c:v>3.7239349346177706</c:v>
                </c:pt>
                <c:pt idx="18">
                  <c:v>3.6512764663311872</c:v>
                </c:pt>
                <c:pt idx="19">
                  <c:v>3.5796507861323175</c:v>
                </c:pt>
                <c:pt idx="20">
                  <c:v>3.5090220059148147</c:v>
                </c:pt>
                <c:pt idx="21">
                  <c:v>3.4393558705889378</c:v>
                </c:pt>
                <c:pt idx="22">
                  <c:v>3.3706196558809118</c:v>
                </c:pt>
                <c:pt idx="23">
                  <c:v>3.302782073508109</c:v>
                </c:pt>
                <c:pt idx="24">
                  <c:v>3.23581318307646</c:v>
                </c:pt>
                <c:pt idx="25">
                  <c:v>3.1696843101097354</c:v>
                </c:pt>
                <c:pt idx="26">
                  <c:v>3.1043679696764288</c:v>
                </c:pt>
                <c:pt idx="27">
                  <c:v>3.0398377951296274</c:v>
                </c:pt>
                <c:pt idx="28">
                  <c:v>2.9760684715194987</c:v>
                </c:pt>
                <c:pt idx="29">
                  <c:v>2.9130356732771845</c:v>
                </c:pt>
                <c:pt idx="30">
                  <c:v>2.8507160058036654</c:v>
                </c:pt>
                <c:pt idx="31">
                  <c:v>2.7890869506281057</c:v>
                </c:pt>
                <c:pt idx="32">
                  <c:v>2.7281268138275347</c:v>
                </c:pt>
                <c:pt idx="33">
                  <c:v>2.6678146774238698</c:v>
                </c:pt>
                <c:pt idx="34">
                  <c:v>2.6081303534956666</c:v>
                </c:pt>
                <c:pt idx="35">
                  <c:v>2.5490543407606765</c:v>
                </c:pt>
                <c:pt idx="36">
                  <c:v>2.4905677834014983</c:v>
                </c:pt>
                <c:pt idx="37">
                  <c:v>2.4326524319207325</c:v>
                </c:pt>
                <c:pt idx="38">
                  <c:v>2.3752906058238685</c:v>
                </c:pt>
                <c:pt idx="39">
                  <c:v>2.3184651579380331</c:v>
                </c:pt>
                <c:pt idx="40">
                  <c:v>2.2621594401826219</c:v>
                </c:pt>
                <c:pt idx="41">
                  <c:v>2.206357270613728</c:v>
                </c:pt>
                <c:pt idx="42">
                  <c:v>2.1510429015682622</c:v>
                </c:pt>
                <c:pt idx="43">
                  <c:v>2.0962009887355295</c:v>
                </c:pt>
                <c:pt idx="44">
                  <c:v>2.0418165609837473</c:v>
                </c:pt>
                <c:pt idx="45">
                  <c:v>1.9878749907663686</c:v>
                </c:pt>
                <c:pt idx="46">
                  <c:v>1.9343619649278716</c:v>
                </c:pt>
                <c:pt idx="47">
                  <c:v>1.8812634557205403</c:v>
                </c:pt>
                <c:pt idx="48">
                  <c:v>1.8285656918322766</c:v>
                </c:pt>
                <c:pt idx="49">
                  <c:v>1.776255129210123</c:v>
                </c:pt>
                <c:pt idx="50">
                  <c:v>1.724318421444158</c:v>
                </c:pt>
                <c:pt idx="51">
                  <c:v>1.672742389450889</c:v>
                </c:pt>
                <c:pt idx="52">
                  <c:v>1.6215139901629376</c:v>
                </c:pt>
                <c:pt idx="53">
                  <c:v>1.5706202838913135</c:v>
                </c:pt>
                <c:pt idx="54">
                  <c:v>1.5200483999756811</c:v>
                </c:pt>
                <c:pt idx="55">
                  <c:v>1.4697855002743889</c:v>
                </c:pt>
                <c:pt idx="56">
                  <c:v>1.419818739966118</c:v>
                </c:pt>
                <c:pt idx="57">
                  <c:v>1.3701352250343695</c:v>
                </c:pt>
                <c:pt idx="58">
                  <c:v>1.3207219656787845</c:v>
                </c:pt>
                <c:pt idx="59">
                  <c:v>1.2715658247354056</c:v>
                </c:pt>
                <c:pt idx="60">
                  <c:v>1.2226534599807419</c:v>
                </c:pt>
                <c:pt idx="61">
                  <c:v>1.1739712589271227</c:v>
                </c:pt>
                <c:pt idx="62">
                  <c:v>1.1255052643690115</c:v>
                </c:pt>
                <c:pt idx="63">
                  <c:v>1.0772410884830359</c:v>
                </c:pt>
                <c:pt idx="64">
                  <c:v>1.0291638126783771</c:v>
                </c:pt>
                <c:pt idx="65">
                  <c:v>0.98125786958058503</c:v>
                </c:pt>
                <c:pt idx="66">
                  <c:v>0.93350690242634848</c:v>
                </c:pt>
                <c:pt idx="67">
                  <c:v>0.88589359562377834</c:v>
                </c:pt>
                <c:pt idx="68">
                  <c:v>0.83839946810276245</c:v>
                </c:pt>
                <c:pt idx="69">
                  <c:v>0.7910046180510345</c:v>
                </c:pt>
                <c:pt idx="70">
                  <c:v>0.74368740324413718</c:v>
                </c:pt>
                <c:pt idx="71">
                  <c:v>0.6964240346898648</c:v>
                </c:pt>
                <c:pt idx="72">
                  <c:v>0.64918805149076786</c:v>
                </c:pt>
                <c:pt idx="73">
                  <c:v>0.60194962958105291</c:v>
                </c:pt>
                <c:pt idx="74">
                  <c:v>0.55467465259968629</c:v>
                </c:pt>
                <c:pt idx="75">
                  <c:v>0.50732343277830949</c:v>
                </c:pt>
                <c:pt idx="76">
                  <c:v>0.45984890016959629</c:v>
                </c:pt>
                <c:pt idx="77">
                  <c:v>0.41219395302712347</c:v>
                </c:pt>
                <c:pt idx="78">
                  <c:v>0.36428742263818242</c:v>
                </c:pt>
                <c:pt idx="79">
                  <c:v>0.31603761662241214</c:v>
                </c:pt>
                <c:pt idx="80">
                  <c:v>0.26732131598451642</c:v>
                </c:pt>
                <c:pt idx="81">
                  <c:v>0.21796339460813455</c:v>
                </c:pt>
                <c:pt idx="82">
                  <c:v>0.16769440264924562</c:v>
                </c:pt>
                <c:pt idx="83">
                  <c:v>0.11604515648335986</c:v>
                </c:pt>
                <c:pt idx="84">
                  <c:v>6.198707800435449E-2</c:v>
                </c:pt>
                <c:pt idx="85">
                  <c:v>3.3113821404133855E-13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48E-48B8-8396-72EF2E76D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054472"/>
        <c:axId val="108921840"/>
      </c:scatterChart>
      <c:valAx>
        <c:axId val="156054472"/>
        <c:scaling>
          <c:orientation val="minMax"/>
          <c:max val="2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1">
                        <a:lumMod val="1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8921840"/>
        <c:crosses val="autoZero"/>
        <c:crossBetween val="midCat"/>
      </c:valAx>
      <c:valAx>
        <c:axId val="108921840"/>
        <c:scaling>
          <c:orientation val="minMax"/>
          <c:max val="1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1">
                        <a:lumMod val="1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i="1" dirty="0" err="1" smtClean="0"/>
                  <a:t>J</a:t>
                </a:r>
                <a:r>
                  <a:rPr lang="en-GB" baseline="-25000" dirty="0" err="1" smtClean="0"/>
                  <a:t>c</a:t>
                </a:r>
                <a:r>
                  <a:rPr lang="en-GB" dirty="0" smtClean="0"/>
                  <a:t> </a:t>
                </a:r>
                <a:r>
                  <a:rPr lang="en-GB" dirty="0"/>
                  <a:t>in kA/mm</a:t>
                </a:r>
                <a:r>
                  <a:rPr lang="en-GB" baseline="30000" dirty="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605447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accent1">
              <a:lumMod val="10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7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7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428248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8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2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311" tIns="44655" rIns="89311" bIns="4465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7"/>
            <a:ext cx="5335270" cy="4466987"/>
          </a:xfrm>
          <a:prstGeom prst="rect">
            <a:avLst/>
          </a:prstGeom>
        </p:spPr>
        <p:txBody>
          <a:bodyPr vert="horz" lIns="89311" tIns="44655" rIns="89311" bIns="4465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7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87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1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6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6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450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7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7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913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8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8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546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398837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6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wolfgang-gentner-stipendien.web.cern.ch/wolfgang-gentner-stipendien/de/index.php" TargetMode="Externa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43584" y="2823288"/>
            <a:ext cx="9144000" cy="220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Introduction to 16 T dipole magnet manufacturing &amp; target cost</a:t>
            </a:r>
          </a:p>
          <a:p>
            <a:pPr algn="ctr"/>
            <a:endParaRPr lang="en-US" sz="1575" b="1" dirty="0"/>
          </a:p>
          <a:p>
            <a:pPr algn="ctr"/>
            <a:r>
              <a:rPr lang="en-US" sz="2400" dirty="0"/>
              <a:t>Daniel Schoerling</a:t>
            </a:r>
          </a:p>
          <a:p>
            <a:pPr algn="ctr"/>
            <a:endParaRPr lang="en-US" sz="1575" b="1" dirty="0"/>
          </a:p>
          <a:p>
            <a:pPr algn="ctr"/>
            <a:r>
              <a:rPr lang="en-US" sz="1575" b="1" dirty="0"/>
              <a:t>On behalf of </a:t>
            </a:r>
            <a:r>
              <a:rPr lang="en-US" sz="1575" b="1" dirty="0" err="1"/>
              <a:t>EuroCirCol</a:t>
            </a:r>
            <a:r>
              <a:rPr lang="en-US" sz="1575" b="1" dirty="0"/>
              <a:t> WP5 and the FCC-</a:t>
            </a:r>
            <a:r>
              <a:rPr lang="en-US" sz="1575" b="1" dirty="0" err="1"/>
              <a:t>hh</a:t>
            </a:r>
            <a:r>
              <a:rPr lang="en-US" sz="1575" b="1" dirty="0"/>
              <a:t> Magnet Development Program</a:t>
            </a:r>
          </a:p>
          <a:p>
            <a:pPr algn="ctr"/>
            <a:r>
              <a:rPr lang="en-US" sz="1575" b="1" dirty="0"/>
              <a:t>12</a:t>
            </a:r>
            <a:r>
              <a:rPr lang="en-US" sz="1575" b="1" baseline="30000" dirty="0"/>
              <a:t>th</a:t>
            </a:r>
            <a:r>
              <a:rPr lang="en-US" sz="1575" b="1" dirty="0"/>
              <a:t> of </a:t>
            </a:r>
            <a:r>
              <a:rPr lang="en-US" sz="1575" b="1" dirty="0" smtClean="0"/>
              <a:t>January 2018</a:t>
            </a:r>
            <a:endParaRPr lang="en-US" sz="1575" b="1" dirty="0"/>
          </a:p>
          <a:p>
            <a:pPr algn="ctr"/>
            <a:endParaRPr lang="en-US" sz="1575" b="1" dirty="0"/>
          </a:p>
          <a:p>
            <a:pPr algn="ctr"/>
            <a:endParaRPr lang="en-US" sz="105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91" y="742140"/>
            <a:ext cx="1939156" cy="931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160" y="814071"/>
            <a:ext cx="2190449" cy="916074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36" y="624268"/>
            <a:ext cx="1308834" cy="12956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5772" y="5307902"/>
            <a:ext cx="360927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900"/>
              </a:lnSpc>
            </a:pP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D.Arbelaez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B.Auchmann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H.Bajas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M.Bajko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A.Ballarino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E.Barzi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G.Bellomo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 Benedikt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82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S.Izquierdo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Bermudez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B.Bordini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L.Bottura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L.Brower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M.Buzio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B.Caiffi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S.Caspi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M.Dhalle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M.Durante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 de Rijk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P.Fabbricatore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S.Farinon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P.Ferracin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P.Gao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S.Gourlay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M.Juchno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V.Kashikhin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F.Lackner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C.Lorin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M.Marchevsky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V.Marinozzi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82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T.Martinez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J.Munilla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I.Novitski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T.Ogitsu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R.Ortwein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J.Perez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C.Petrone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S.Prestemon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M.Prioli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J.M.Rifflet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E.Rochepault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S.Russenschuck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T.Salmi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F.Savary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D.Schoerling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M.Segreti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C.Senatore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M.Sorbi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A.Stenvall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E.Todesco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F.Toral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A.P.Verweij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S.Wessel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F.Wolf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A.V.Zlobin</a:t>
            </a:r>
            <a:r>
              <a:rPr lang="en-US" sz="825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endParaRPr lang="en-GB" sz="7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8506" y="5538735"/>
            <a:ext cx="3547741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1.CERN, 1211 Geneva, Switzerland; 2.INFN, 20133 Milano, Italy; 3.Twente University, 7500 </a:t>
            </a:r>
            <a:r>
              <a:rPr lang="en-GB" sz="7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Twente</a:t>
            </a:r>
            <a:r>
              <a:rPr lang="en-GB" sz="7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Netherlands; 4.CEA, 91400 </a:t>
            </a:r>
            <a:r>
              <a:rPr lang="en-GB" sz="7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Saclay</a:t>
            </a:r>
            <a:r>
              <a:rPr lang="en-GB" sz="7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France; 5.INFN, 16146 Genova, Italy; 6.CIEMAT, 28040 Madrid, Spain; 7.KEK, 305-0801 Tsukuba, Japan; 8.Tampere University, 33100 Tampere, Finland; 9.University of Geneva, 1211 Geneva, Switzerland; 10.FNAL, Batavia IL 60510, USA; 11.LBNL, Berkeley, CA 94720, USA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37397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hart 31"/>
          <p:cNvGraphicFramePr>
            <a:graphicFrameLocks/>
          </p:cNvGraphicFramePr>
          <p:nvPr>
            <p:extLst/>
          </p:nvPr>
        </p:nvGraphicFramePr>
        <p:xfrm>
          <a:off x="1419224" y="1110323"/>
          <a:ext cx="6305550" cy="353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</a:t>
            </a:r>
            <a:r>
              <a:rPr lang="en-US" sz="4000" dirty="0" smtClean="0"/>
              <a:t>The choice of the superconductor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494" y="4680269"/>
            <a:ext cx="1358231" cy="11167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287058" y="5579704"/>
            <a:ext cx="1399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~10% margin</a:t>
            </a:r>
          </a:p>
          <a:p>
            <a:pPr algn="ctr"/>
            <a:r>
              <a:rPr lang="en-GB" sz="1600" dirty="0"/>
              <a:t>FCC ultimate</a:t>
            </a:r>
          </a:p>
          <a:p>
            <a:pPr algn="ctr"/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7428924" y="4446541"/>
            <a:ext cx="1116011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3150 mm</a:t>
            </a:r>
            <a:r>
              <a:rPr lang="en-GB" sz="1600" baseline="30000" dirty="0" smtClean="0"/>
              <a:t>2</a:t>
            </a:r>
          </a:p>
          <a:p>
            <a:pPr algn="ctr"/>
            <a:endParaRPr lang="en-GB" sz="1600" baseline="30000" dirty="0"/>
          </a:p>
        </p:txBody>
      </p:sp>
      <p:sp>
        <p:nvSpPr>
          <p:cNvPr id="50" name="Oval 49"/>
          <p:cNvSpPr/>
          <p:nvPr/>
        </p:nvSpPr>
        <p:spPr>
          <a:xfrm>
            <a:off x="7244494" y="4514811"/>
            <a:ext cx="216024" cy="216024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5529695" y="4868774"/>
            <a:ext cx="1229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~1.7 times less SC</a:t>
            </a:r>
            <a:endParaRPr lang="en-GB" sz="16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382386" y="5493912"/>
            <a:ext cx="158417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08535" y="5623666"/>
            <a:ext cx="1399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~10% margin</a:t>
            </a:r>
          </a:p>
          <a:p>
            <a:pPr algn="ctr"/>
            <a:r>
              <a:rPr lang="en-GB" sz="1600" dirty="0" smtClean="0"/>
              <a:t>HL-LHC</a:t>
            </a:r>
            <a:endParaRPr lang="en-GB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3928537" y="4481715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5400 mm</a:t>
            </a:r>
            <a:r>
              <a:rPr lang="en-GB" sz="1600" baseline="30000" dirty="0" smtClean="0"/>
              <a:t>2</a:t>
            </a:r>
          </a:p>
        </p:txBody>
      </p:sp>
      <p:sp>
        <p:nvSpPr>
          <p:cNvPr id="64" name="Oval 63"/>
          <p:cNvSpPr/>
          <p:nvPr/>
        </p:nvSpPr>
        <p:spPr>
          <a:xfrm>
            <a:off x="3672584" y="4538798"/>
            <a:ext cx="216024" cy="216024"/>
          </a:xfrm>
          <a:prstGeom prst="ellipse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Box 27"/>
          <p:cNvSpPr txBox="1">
            <a:spLocks noChangeArrowheads="1"/>
          </p:cNvSpPr>
          <p:nvPr/>
        </p:nvSpPr>
        <p:spPr bwMode="auto">
          <a:xfrm rot="-5400000">
            <a:off x="5403835" y="3049307"/>
            <a:ext cx="1168067" cy="48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16 T</a:t>
            </a:r>
            <a:endParaRPr kumimoji="0" lang="de-CH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 rot="3357420">
            <a:off x="5416814" y="1426310"/>
            <a:ext cx="1105295" cy="156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Critical surface FCC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 rot="2336996">
            <a:off x="6135345" y="3105648"/>
            <a:ext cx="1168067" cy="83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en-US" b="0" i="0" u="none" strike="noStrike" cap="none" normalizeH="0" baseline="0" dirty="0" smtClean="0">
                <a:ln>
                  <a:noFill/>
                </a:ln>
                <a:solidFill>
                  <a:srgbClr val="C459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HL-LHC</a:t>
            </a:r>
            <a:endParaRPr kumimoji="0" lang="de-CH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2363151" y="1307741"/>
            <a:ext cx="1532560" cy="43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4.5 K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76305" y="14796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0" y="19575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423400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958450" y="2351174"/>
            <a:ext cx="216024" cy="216024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958450" y="2742317"/>
            <a:ext cx="216024" cy="216024"/>
          </a:xfrm>
          <a:prstGeom prst="ellipse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 rot="4378140">
            <a:off x="4375028" y="181603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LHC at 1.9 K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170" y="5013206"/>
            <a:ext cx="1454244" cy="646331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tx1">
                    <a:lumMod val="75000"/>
                  </a:schemeClr>
                </a:solidFill>
              </a:rPr>
              <a:t>Nb-Ti</a:t>
            </a:r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Not possible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893174" y="5504274"/>
            <a:ext cx="158417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94346" y="4899550"/>
            <a:ext cx="1229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Different technology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625" y="4690701"/>
            <a:ext cx="1358231" cy="111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Magnet design for 16 T</a:t>
            </a:r>
            <a:endParaRPr lang="en-US" sz="4000" dirty="0"/>
          </a:p>
        </p:txBody>
      </p:sp>
      <p:cxnSp>
        <p:nvCxnSpPr>
          <p:cNvPr id="27" name="Gerade Verbindung 29"/>
          <p:cNvCxnSpPr/>
          <p:nvPr/>
        </p:nvCxnSpPr>
        <p:spPr>
          <a:xfrm>
            <a:off x="-1" y="1038589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2244" y="1111674"/>
            <a:ext cx="2391505" cy="4987375"/>
            <a:chOff x="92244" y="1111674"/>
            <a:chExt cx="2391505" cy="4987375"/>
          </a:xfrm>
        </p:grpSpPr>
        <p:grpSp>
          <p:nvGrpSpPr>
            <p:cNvPr id="39" name="Group 38"/>
            <p:cNvGrpSpPr/>
            <p:nvPr/>
          </p:nvGrpSpPr>
          <p:grpSpPr>
            <a:xfrm>
              <a:off x="192789" y="1218203"/>
              <a:ext cx="2270363" cy="4584792"/>
              <a:chOff x="-414035" y="962383"/>
              <a:chExt cx="2270363" cy="4584792"/>
            </a:xfrm>
          </p:grpSpPr>
          <p:pic>
            <p:nvPicPr>
              <p:cNvPr id="14" name="Picture 13" descr="Screen Shot 2013-07-03 at 12.26.20 PM.png"/>
              <p:cNvPicPr>
                <a:picLocks noChangeAspect="1"/>
              </p:cNvPicPr>
              <p:nvPr/>
            </p:nvPicPr>
            <p:blipFill rotWithShape="1"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3721"/>
              <a:stretch/>
            </p:blipFill>
            <p:spPr>
              <a:xfrm>
                <a:off x="-414035" y="1282198"/>
                <a:ext cx="2270363" cy="2232460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18901" y="962383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</a:t>
                </a:r>
                <a:r>
                  <a:rPr lang="en-US" dirty="0" smtClean="0"/>
                  <a:t>locks</a:t>
                </a:r>
                <a:endParaRPr lang="en-US" dirty="0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1270"/>
              <a:stretch/>
            </p:blipFill>
            <p:spPr>
              <a:xfrm>
                <a:off x="-348416" y="3834473"/>
                <a:ext cx="2182302" cy="1712702"/>
              </a:xfrm>
              <a:prstGeom prst="rect">
                <a:avLst/>
              </a:prstGeom>
              <a:effectLst/>
            </p:spPr>
          </p:pic>
        </p:grpSp>
        <p:sp>
          <p:nvSpPr>
            <p:cNvPr id="25" name="Rounded Rectangle 24"/>
            <p:cNvSpPr/>
            <p:nvPr/>
          </p:nvSpPr>
          <p:spPr>
            <a:xfrm>
              <a:off x="92244" y="1111674"/>
              <a:ext cx="2391505" cy="4987375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13472" y="1118545"/>
            <a:ext cx="2503698" cy="4987375"/>
            <a:chOff x="2513472" y="1118545"/>
            <a:chExt cx="2503698" cy="4987375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2548825" y="1218915"/>
              <a:ext cx="2436261" cy="2580495"/>
              <a:chOff x="3563888" y="1179688"/>
              <a:chExt cx="2099855" cy="222417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0" t="2046" b="8401"/>
              <a:stretch/>
            </p:blipFill>
            <p:spPr bwMode="auto">
              <a:xfrm>
                <a:off x="3563888" y="1523392"/>
                <a:ext cx="2099855" cy="1880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210215" y="1179688"/>
                <a:ext cx="682815" cy="318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Cos-</a:t>
                </a:r>
                <a:r>
                  <a:rPr lang="en-US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3472" y="3968944"/>
              <a:ext cx="2503698" cy="1874131"/>
            </a:xfrm>
            <a:prstGeom prst="rect">
              <a:avLst/>
            </a:prstGeom>
          </p:spPr>
        </p:pic>
        <p:sp>
          <p:nvSpPr>
            <p:cNvPr id="29" name="Rounded Rectangle 28"/>
            <p:cNvSpPr/>
            <p:nvPr/>
          </p:nvSpPr>
          <p:spPr>
            <a:xfrm>
              <a:off x="2551356" y="1118545"/>
              <a:ext cx="2391505" cy="4987375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10468" y="1103257"/>
            <a:ext cx="4036233" cy="2836254"/>
            <a:chOff x="5010468" y="1103257"/>
            <a:chExt cx="4036233" cy="2836254"/>
          </a:xfrm>
        </p:grpSpPr>
        <p:sp>
          <p:nvSpPr>
            <p:cNvPr id="30" name="TextBox 29"/>
            <p:cNvSpPr txBox="1"/>
            <p:nvPr/>
          </p:nvSpPr>
          <p:spPr>
            <a:xfrm>
              <a:off x="6250369" y="1104224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Common-Coil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010468" y="1103257"/>
              <a:ext cx="4036233" cy="2836254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4356" y="1473869"/>
              <a:ext cx="2780565" cy="2386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5017170" y="3992979"/>
            <a:ext cx="4041551" cy="2112941"/>
            <a:chOff x="5017170" y="3992979"/>
            <a:chExt cx="4041551" cy="2112941"/>
          </a:xfrm>
        </p:grpSpPr>
        <p:pic>
          <p:nvPicPr>
            <p:cNvPr id="19" name="Picture 2" descr="D:\Magnets\High-Fields\LHC\LHC\NbTi\Multilayer_CCT_Fields_Shortsample_10_8_12\makeMPwithHeaders\2Turns3Ribs\6layerView6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296893" y="4809362"/>
              <a:ext cx="1693336" cy="1202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5321048" y="4366318"/>
              <a:ext cx="1600119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Canted Cos-</a:t>
              </a:r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pic>
          <p:nvPicPr>
            <p:cNvPr id="31" name="Рисунок 7" descr="2dipoles_in_yoke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37722" y="4465940"/>
              <a:ext cx="1548868" cy="155209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129988" y="3997462"/>
              <a:ext cx="192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Laminar Elliptical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5017170" y="3992979"/>
              <a:ext cx="4036233" cy="2112941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903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0303"/>
            <a:ext cx="6443045" cy="451887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239920" y="1128884"/>
            <a:ext cx="3352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it-IT" dirty="0" smtClean="0"/>
              <a:t>B </a:t>
            </a:r>
            <a:r>
              <a:rPr lang="it-IT" dirty="0" err="1" smtClean="0"/>
              <a:t>peak</a:t>
            </a:r>
            <a:endParaRPr lang="it-IT" dirty="0"/>
          </a:p>
          <a:p>
            <a:r>
              <a:rPr lang="it-IT" dirty="0" smtClean="0"/>
              <a:t>16.3 T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93814" y="1144472"/>
            <a:ext cx="2841186" cy="1477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characteristics</a:t>
            </a:r>
            <a:r>
              <a:rPr lang="it-IT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dirty="0" smtClean="0"/>
              <a:t>2 double-</a:t>
            </a:r>
            <a:r>
              <a:rPr lang="it-IT" dirty="0" err="1" smtClean="0"/>
              <a:t>pancakes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2 </a:t>
            </a:r>
            <a:r>
              <a:rPr lang="it-IT" dirty="0" err="1" smtClean="0"/>
              <a:t>conductor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err="1" smtClean="0"/>
              <a:t>Splitting</a:t>
            </a:r>
            <a:r>
              <a:rPr lang="it-IT" dirty="0" smtClean="0"/>
              <a:t> of pole </a:t>
            </a:r>
            <a:r>
              <a:rPr lang="it-IT" dirty="0" err="1" smtClean="0"/>
              <a:t>blocks</a:t>
            </a:r>
            <a:r>
              <a:rPr lang="it-IT" dirty="0" smtClean="0"/>
              <a:t> to </a:t>
            </a:r>
            <a:r>
              <a:rPr lang="it-IT" dirty="0" err="1" smtClean="0"/>
              <a:t>decrease</a:t>
            </a:r>
            <a:r>
              <a:rPr lang="it-IT" dirty="0" smtClean="0"/>
              <a:t> </a:t>
            </a:r>
            <a:r>
              <a:rPr lang="it-IT" dirty="0" err="1" smtClean="0"/>
              <a:t>peak-field</a:t>
            </a:r>
            <a:endParaRPr lang="it-IT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5544755" y="5267471"/>
            <a:ext cx="17111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low-field</a:t>
            </a:r>
            <a:r>
              <a:rPr lang="it-IT" dirty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024173" y="4680227"/>
            <a:ext cx="1202172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high-field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7145865" y="4271046"/>
            <a:ext cx="1901481" cy="1754326"/>
            <a:chOff x="7052732" y="4732867"/>
            <a:chExt cx="1901481" cy="1754326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7239000" y="4732867"/>
              <a:ext cx="1715213" cy="1754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number:</a:t>
              </a:r>
            </a:p>
            <a:p>
              <a:r>
                <a:rPr lang="en-US" dirty="0" smtClean="0"/>
                <a:t>Layer 1: 14 </a:t>
              </a:r>
            </a:p>
            <a:p>
              <a:r>
                <a:rPr lang="en-US" dirty="0"/>
                <a:t>Layer </a:t>
              </a:r>
              <a:r>
                <a:rPr lang="en-US" dirty="0" smtClean="0"/>
                <a:t>2: 21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3: 37 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4: 43</a:t>
              </a:r>
            </a:p>
            <a:p>
              <a:r>
                <a:rPr lang="en-US" b="1" dirty="0" smtClean="0"/>
                <a:t>Tot: 230/ap.</a:t>
              </a:r>
              <a:endParaRPr lang="en-US" b="1" dirty="0"/>
            </a:p>
          </p:txBody>
        </p:sp>
        <p:sp>
          <p:nvSpPr>
            <p:cNvPr id="12" name="Parentesi graffa aperta 11"/>
            <p:cNvSpPr/>
            <p:nvPr/>
          </p:nvSpPr>
          <p:spPr>
            <a:xfrm>
              <a:off x="7052732" y="5105400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Parentesi graffa aperta 13"/>
            <p:cNvSpPr/>
            <p:nvPr/>
          </p:nvSpPr>
          <p:spPr>
            <a:xfrm>
              <a:off x="7069665" y="5653795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0" y="30008"/>
            <a:ext cx="9144000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Magnet design for 16 T (cos-</a:t>
            </a:r>
            <a:r>
              <a:rPr lang="en-US" sz="4000" dirty="0" smtClean="0">
                <a:sym typeface="Symbol" panose="05050102010706020507" pitchFamily="18" charset="2"/>
              </a:rPr>
              <a:t>)</a:t>
            </a:r>
            <a:endParaRPr lang="en-US" sz="4000" dirty="0"/>
          </a:p>
        </p:txBody>
      </p:sp>
      <p:cxnSp>
        <p:nvCxnSpPr>
          <p:cNvPr id="18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193814" y="1015081"/>
            <a:ext cx="2792727" cy="1686504"/>
          </a:xfrm>
          <a:prstGeom prst="roundRect">
            <a:avLst>
              <a:gd name="adj" fmla="val 5918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101755" y="1025893"/>
            <a:ext cx="3595456" cy="898441"/>
          </a:xfrm>
          <a:prstGeom prst="roundRect">
            <a:avLst>
              <a:gd name="adj" fmla="val 10475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7145865" y="4107975"/>
            <a:ext cx="1840676" cy="1961175"/>
          </a:xfrm>
          <a:prstGeom prst="roundRect">
            <a:avLst>
              <a:gd name="adj" fmla="val 5918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4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Cross section of magnets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90161" y="1131420"/>
            <a:ext cx="7899958" cy="6881566"/>
            <a:chOff x="3897920" y="1542594"/>
            <a:chExt cx="7899958" cy="688156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1" t="3077" r="27104" b="3590"/>
            <a:stretch/>
          </p:blipFill>
          <p:spPr>
            <a:xfrm>
              <a:off x="7054785" y="2024235"/>
              <a:ext cx="3243270" cy="3222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9522780" y="2710036"/>
              <a:ext cx="974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Iron yoke</a:t>
              </a:r>
            </a:p>
            <a:p>
              <a:endParaRPr lang="it-IT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833798" y="3123714"/>
              <a:ext cx="10230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Steel pad</a:t>
              </a:r>
            </a:p>
            <a:p>
              <a:endParaRPr lang="it-IT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182393" y="3607885"/>
              <a:ext cx="13436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Titanium pole</a:t>
              </a:r>
            </a:p>
            <a:p>
              <a:endParaRPr lang="it-IT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410460" y="4560377"/>
              <a:ext cx="1136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Conductor</a:t>
              </a:r>
            </a:p>
            <a:p>
              <a:endParaRPr lang="it-IT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189745" y="4167468"/>
              <a:ext cx="16081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Copper wedges</a:t>
              </a:r>
            </a:p>
            <a:p>
              <a:endParaRPr lang="it-IT"/>
            </a:p>
          </p:txBody>
        </p:sp>
        <p:sp>
          <p:nvSpPr>
            <p:cNvPr id="29" name="Block Arc 28"/>
            <p:cNvSpPr>
              <a:spLocks noChangeAspect="1"/>
            </p:cNvSpPr>
            <p:nvPr/>
          </p:nvSpPr>
          <p:spPr>
            <a:xfrm>
              <a:off x="3897920" y="1963493"/>
              <a:ext cx="6460667" cy="6460667"/>
            </a:xfrm>
            <a:prstGeom prst="blockArc">
              <a:avLst>
                <a:gd name="adj1" fmla="val 16179567"/>
                <a:gd name="adj2" fmla="val 3906"/>
                <a:gd name="adj3" fmla="val 1919"/>
              </a:avLst>
            </a:prstGeom>
            <a:solidFill>
              <a:srgbClr val="B2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8298187" y="3774515"/>
              <a:ext cx="1891558" cy="8082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8354336" y="3329029"/>
              <a:ext cx="1489777" cy="11087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8727783" y="2906414"/>
              <a:ext cx="833753" cy="5693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8883682" y="2409745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8628086" y="4727051"/>
              <a:ext cx="1795405" cy="2570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8502357" y="4332920"/>
              <a:ext cx="1740048" cy="4623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8660896" y="2063537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359601" y="2225865"/>
              <a:ext cx="13997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Aluminum shell</a:t>
              </a:r>
            </a:p>
            <a:p>
              <a:endParaRPr lang="it-IT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184591" y="1844071"/>
              <a:ext cx="1758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Stainless steel shell</a:t>
              </a:r>
            </a:p>
            <a:p>
              <a:endParaRPr lang="it-IT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7101844" y="5508978"/>
              <a:ext cx="24826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7094492" y="5825067"/>
              <a:ext cx="30955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7101844" y="6107289"/>
              <a:ext cx="328436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7102112" y="1542594"/>
              <a:ext cx="7352" cy="4564695"/>
            </a:xfrm>
            <a:prstGeom prst="line">
              <a:avLst/>
            </a:prstGeom>
            <a:ln w="6350">
              <a:solidFill>
                <a:schemeClr val="accent1">
                  <a:lumMod val="1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8024343" y="51862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600 mm</a:t>
              </a:r>
              <a:endParaRPr lang="en-GB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25632" y="549358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750 mm</a:t>
              </a:r>
              <a:endParaRPr lang="en-GB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25632" y="579880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790 mm</a:t>
              </a:r>
              <a:endParaRPr lang="en-GB" dirty="0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/>
          <a:srcRect l="8573" t="36749" r="4785" b="43625"/>
          <a:stretch/>
        </p:blipFill>
        <p:spPr>
          <a:xfrm>
            <a:off x="234888" y="4835061"/>
            <a:ext cx="3953598" cy="666557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302817" y="5436374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MQXFB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" y="972001"/>
            <a:ext cx="458649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current baseline foresees a bladder and key structure with approximately 0.8 m long aluminum shells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Making </a:t>
            </a:r>
            <a:r>
              <a:rPr lang="en-US" dirty="0"/>
              <a:t>the segments shorter ‘Aluminum collar shell’ may allow </a:t>
            </a:r>
            <a:r>
              <a:rPr lang="en-US" dirty="0" smtClean="0"/>
              <a:t>for easier production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Using </a:t>
            </a:r>
            <a:r>
              <a:rPr lang="en-US" dirty="0"/>
              <a:t>Invar (FeNi36) as yoke material may allow to replace the Al shell (sufficient pre-stress and compensating the lower magnetic saturation may not allow for smaller overall size, studies are on-going) </a:t>
            </a:r>
          </a:p>
        </p:txBody>
      </p:sp>
    </p:spTree>
    <p:extLst>
      <p:ext uri="{BB962C8B-B14F-4D97-AF65-F5344CB8AC3E}">
        <p14:creationId xmlns:p14="http://schemas.microsoft.com/office/powerpoint/2010/main" val="418037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/>
              <a:t>Winding</a:t>
            </a:r>
          </a:p>
        </p:txBody>
      </p:sp>
      <p:cxnSp>
        <p:nvCxnSpPr>
          <p:cNvPr id="8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G:\Departments\AT\Projects\MAR and Long Magnets Facilities\Projects\11T\Photos\Bobine cuivre sans isolant\Outer layer\20140724_160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005" y="1144920"/>
            <a:ext cx="2963512" cy="222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\\cern.ch\dfs\Users\s\savary\Documents\HiLumi\11-T Dipole\Pictures\IMG_04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91" r="8759"/>
          <a:stretch/>
        </p:blipFill>
        <p:spPr bwMode="auto">
          <a:xfrm>
            <a:off x="101416" y="1144920"/>
            <a:ext cx="5762834" cy="458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s\savary\Documents\HiLumi\11-T Dipole\Pictures\IMG_04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" t="7953" r="6622" b="3566"/>
          <a:stretch/>
        </p:blipFill>
        <p:spPr bwMode="auto">
          <a:xfrm>
            <a:off x="5984005" y="3477193"/>
            <a:ext cx="2963512" cy="225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/>
              <a:t>Curing</a:t>
            </a:r>
          </a:p>
        </p:txBody>
      </p:sp>
      <p:pic>
        <p:nvPicPr>
          <p:cNvPr id="8" name="Picture 7" descr="\\cern.ch\dfs\Users\r\rmoronba\Desktop\Nueva carpeta\IMG_734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1" y="1184069"/>
            <a:ext cx="338175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\\cern.ch\dfs\Users\r\rmoronba\Desktop\Photos\Winding House\IMG_73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63" y="1177555"/>
            <a:ext cx="335612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45" y="3888484"/>
            <a:ext cx="2633593" cy="1974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C:\Users\rmoronba\AppData\Local\Microsoft\Windows\Temporary Internet Files\Content.Word\IMG_105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851" y="3888482"/>
            <a:ext cx="2594394" cy="1974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9" b="13588"/>
          <a:stretch/>
        </p:blipFill>
        <p:spPr bwMode="auto">
          <a:xfrm>
            <a:off x="5959261" y="3777567"/>
            <a:ext cx="2764165" cy="208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8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/>
              <a:t>Reaction</a:t>
            </a:r>
          </a:p>
        </p:txBody>
      </p:sp>
      <p:pic>
        <p:nvPicPr>
          <p:cNvPr id="10" name="Picture 9" descr="\\cern.ch\dfs\Users\r\rmoronba\Desktop\Nueva carpeta\IMG_743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12" y="1091348"/>
            <a:ext cx="4069196" cy="2533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 descr="G:\Users\r\rmoronba\Public\Photos reception test  reaction fixture (22-10-2014)\P10508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78" y="1091348"/>
            <a:ext cx="3744416" cy="2533650"/>
          </a:xfrm>
          <a:prstGeom prst="rect">
            <a:avLst/>
          </a:prstGeom>
          <a:noFill/>
          <a:ex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" t="20222" r="27455" b="18871"/>
          <a:stretch/>
        </p:blipFill>
        <p:spPr bwMode="auto">
          <a:xfrm>
            <a:off x="532517" y="3956915"/>
            <a:ext cx="3389579" cy="204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rmoronba\AppData\Local\Microsoft\Windows\Temporary Internet Files\Content.Outlook\WIGMFU65\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1" b="25559"/>
          <a:stretch/>
        </p:blipFill>
        <p:spPr bwMode="auto">
          <a:xfrm>
            <a:off x="4337732" y="3703757"/>
            <a:ext cx="4351076" cy="229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9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6576"/>
            <a:r>
              <a:rPr lang="en-GB" sz="4000" dirty="0" smtClean="0"/>
              <a:t>Rot. </a:t>
            </a:r>
            <a:r>
              <a:rPr lang="en-GB" sz="4000" dirty="0"/>
              <a:t>table for </a:t>
            </a:r>
            <a:r>
              <a:rPr lang="en-GB" sz="4000" dirty="0" smtClean="0"/>
              <a:t>Winding, Splicing &amp; </a:t>
            </a:r>
            <a:r>
              <a:rPr lang="en-GB" sz="4000" dirty="0" err="1" smtClean="0"/>
              <a:t>Impr</a:t>
            </a:r>
            <a:r>
              <a:rPr lang="en-GB" sz="4000" dirty="0" smtClean="0"/>
              <a:t>.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629" y="836712"/>
            <a:ext cx="7072740" cy="5251297"/>
          </a:xfrm>
          <a:prstGeom prst="rect">
            <a:avLst/>
          </a:prstGeom>
        </p:spPr>
      </p:pic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2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\\cern.ch\dfs\Users\r\rmoronba\Desktop\fotos CERNVPI\CERNVPI_SYSTEM_LAYOU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r="7546"/>
          <a:stretch/>
        </p:blipFill>
        <p:spPr bwMode="auto">
          <a:xfrm>
            <a:off x="166255" y="1201567"/>
            <a:ext cx="8969854" cy="46173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/>
              <a:t>Impregnation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40642" y="5845807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Courtesy: </a:t>
            </a:r>
            <a:r>
              <a:rPr lang="en-GB" sz="1100" dirty="0" err="1" smtClean="0">
                <a:solidFill>
                  <a:schemeClr val="accent6">
                    <a:lumMod val="50000"/>
                  </a:schemeClr>
                </a:solidFill>
              </a:rPr>
              <a:t>Elytt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 Energy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2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Magnet assembly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11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82" y="1028066"/>
            <a:ext cx="9163082" cy="50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7"/>
            <a:ext cx="9144793" cy="6858594"/>
          </a:xfrm>
          <a:prstGeom prst="rect">
            <a:avLst/>
          </a:prstGeom>
        </p:spPr>
      </p:pic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>
                <a:solidFill>
                  <a:schemeClr val="bg1"/>
                </a:solidFill>
              </a:rPr>
              <a:t>Outline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5593" y="1441282"/>
            <a:ext cx="713855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Introduction to CERN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Future Circular </a:t>
            </a:r>
            <a:r>
              <a:rPr lang="en-GB" dirty="0" err="1">
                <a:solidFill>
                  <a:schemeClr val="bg1"/>
                </a:solidFill>
              </a:rPr>
              <a:t>Colider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(FCC) study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The dipole magnets for FCC – Design options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Technological and production challenges for 16 T dipole magnets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Target cost model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7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-98242" y="124516"/>
            <a:ext cx="9143999" cy="627534"/>
          </a:xfrm>
          <a:prstGeom prst="rect">
            <a:avLst/>
          </a:prstGeom>
        </p:spPr>
        <p:txBody>
          <a:bodyPr vert="horz" lIns="34290" rIns="3429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07194"/>
            <a:r>
              <a:rPr lang="de-CH" sz="3000" dirty="0"/>
              <a:t>	</a:t>
            </a:r>
            <a:r>
              <a:rPr lang="en-GB" sz="4000" dirty="0"/>
              <a:t>Target cost for HE-LHC dipole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-1" y="921375"/>
            <a:ext cx="9143999" cy="4498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kern="0" dirty="0">
                <a:cs typeface="Calibri" pitchFamily="34" charset="0"/>
              </a:rPr>
              <a:t>Scaling the </a:t>
            </a:r>
            <a:r>
              <a:rPr lang="en-GB" kern="0" dirty="0" smtClean="0">
                <a:cs typeface="Calibri" pitchFamily="34" charset="0"/>
              </a:rPr>
              <a:t>FCC/HE-LHC </a:t>
            </a:r>
            <a:r>
              <a:rPr lang="en-GB" kern="0" dirty="0">
                <a:cs typeface="Calibri" pitchFamily="34" charset="0"/>
              </a:rPr>
              <a:t>dipole magnet cost from LHC, taking the higher complexity and double number of coil layers into account (double the cost +20%) and magnet assembly (+20%), would yield a target cost for coil fabrication and assembly of about 600 </a:t>
            </a:r>
            <a:r>
              <a:rPr lang="en-GB" kern="0" dirty="0" err="1">
                <a:cs typeface="Calibri" pitchFamily="34" charset="0"/>
              </a:rPr>
              <a:t>kEUR</a:t>
            </a:r>
            <a:r>
              <a:rPr lang="en-GB" kern="0" dirty="0">
                <a:cs typeface="Calibri" pitchFamily="34" charset="0"/>
              </a:rPr>
              <a:t>/magnet, and for parts of about 420 </a:t>
            </a:r>
            <a:r>
              <a:rPr lang="en-GB" kern="0" dirty="0" err="1">
                <a:cs typeface="Calibri" pitchFamily="34" charset="0"/>
              </a:rPr>
              <a:t>kEUR</a:t>
            </a:r>
            <a:r>
              <a:rPr lang="en-GB" kern="0" dirty="0">
                <a:cs typeface="Calibri" pitchFamily="34" charset="0"/>
              </a:rPr>
              <a:t>/magnet (30% above LHC)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kern="0" dirty="0">
                <a:cs typeface="Calibri" pitchFamily="34" charset="0"/>
              </a:rPr>
              <a:t>According to the present cost model the target cost for a 16 T magnet </a:t>
            </a:r>
            <a:r>
              <a:rPr lang="en-GB" kern="0" dirty="0" smtClean="0">
                <a:cs typeface="Calibri" pitchFamily="34" charset="0"/>
              </a:rPr>
              <a:t>built </a:t>
            </a:r>
            <a:r>
              <a:rPr lang="en-GB" kern="0" dirty="0">
                <a:cs typeface="Calibri" pitchFamily="34" charset="0"/>
              </a:rPr>
              <a:t>according to the cos-</a:t>
            </a:r>
            <a:r>
              <a:rPr lang="en-GB" kern="0" dirty="0">
                <a:cs typeface="Calibri" pitchFamily="34" charset="0"/>
                <a:sym typeface="Symbol" panose="05050102010706020507" pitchFamily="18" charset="2"/>
              </a:rPr>
              <a:t> </a:t>
            </a:r>
            <a:r>
              <a:rPr lang="en-GB" kern="0" dirty="0">
                <a:cs typeface="Calibri" pitchFamily="34" charset="0"/>
              </a:rPr>
              <a:t>design would be:</a:t>
            </a:r>
          </a:p>
          <a:p>
            <a:pPr lvl="2"/>
            <a:r>
              <a:rPr lang="en-GB" kern="0" dirty="0">
                <a:cs typeface="Calibri" pitchFamily="34" charset="0"/>
              </a:rPr>
              <a:t>Conductor cost:	670 </a:t>
            </a:r>
            <a:r>
              <a:rPr lang="en-GB" kern="0" dirty="0" err="1">
                <a:cs typeface="Calibri" pitchFamily="34" charset="0"/>
              </a:rPr>
              <a:t>kEUR</a:t>
            </a:r>
            <a:r>
              <a:rPr lang="en-GB" kern="0" dirty="0">
                <a:cs typeface="Calibri" pitchFamily="34" charset="0"/>
              </a:rPr>
              <a:t>/magnet</a:t>
            </a:r>
          </a:p>
          <a:p>
            <a:pPr lvl="2"/>
            <a:r>
              <a:rPr lang="en-GB" kern="0" dirty="0">
                <a:cs typeface="Calibri" pitchFamily="34" charset="0"/>
              </a:rPr>
              <a:t>Assembly cost: 	600 </a:t>
            </a:r>
            <a:r>
              <a:rPr lang="en-GB" kern="0" dirty="0" err="1">
                <a:cs typeface="Calibri" pitchFamily="34" charset="0"/>
              </a:rPr>
              <a:t>kEUR</a:t>
            </a:r>
            <a:r>
              <a:rPr lang="en-GB" kern="0" dirty="0">
                <a:cs typeface="Calibri" pitchFamily="34" charset="0"/>
              </a:rPr>
              <a:t>/magnet </a:t>
            </a:r>
          </a:p>
          <a:p>
            <a:pPr lvl="2"/>
            <a:r>
              <a:rPr lang="en-GB" u="sng" kern="0" dirty="0">
                <a:cs typeface="Calibri" pitchFamily="34" charset="0"/>
              </a:rPr>
              <a:t>Parts cost:          </a:t>
            </a:r>
            <a:r>
              <a:rPr lang="en-GB" u="sng" kern="0" dirty="0" smtClean="0">
                <a:cs typeface="Calibri" pitchFamily="34" charset="0"/>
              </a:rPr>
              <a:t>  </a:t>
            </a:r>
            <a:r>
              <a:rPr lang="en-GB" u="sng" kern="0" dirty="0">
                <a:cs typeface="Calibri" pitchFamily="34" charset="0"/>
              </a:rPr>
              <a:t>420 </a:t>
            </a:r>
            <a:r>
              <a:rPr lang="en-GB" u="sng" kern="0" dirty="0" err="1">
                <a:cs typeface="Calibri" pitchFamily="34" charset="0"/>
              </a:rPr>
              <a:t>kEUR</a:t>
            </a:r>
            <a:r>
              <a:rPr lang="en-GB" u="sng" kern="0" dirty="0">
                <a:cs typeface="Calibri" pitchFamily="34" charset="0"/>
              </a:rPr>
              <a:t>/magnet</a:t>
            </a:r>
          </a:p>
          <a:p>
            <a:pPr lvl="2">
              <a:spcAft>
                <a:spcPts val="450"/>
              </a:spcAft>
            </a:pPr>
            <a:r>
              <a:rPr lang="en-GB" b="1" kern="0" dirty="0">
                <a:cs typeface="Calibri" pitchFamily="34" charset="0"/>
              </a:rPr>
              <a:t>Total cost:           </a:t>
            </a:r>
            <a:r>
              <a:rPr lang="en-GB" b="1" kern="0" dirty="0" smtClean="0">
                <a:cs typeface="Calibri" pitchFamily="34" charset="0"/>
              </a:rPr>
              <a:t>1690 </a:t>
            </a:r>
            <a:r>
              <a:rPr lang="en-GB" b="1" kern="0" dirty="0" err="1">
                <a:cs typeface="Calibri" pitchFamily="34" charset="0"/>
              </a:rPr>
              <a:t>kEUR</a:t>
            </a:r>
            <a:r>
              <a:rPr lang="en-GB" b="1" kern="0" dirty="0">
                <a:cs typeface="Calibri" pitchFamily="34" charset="0"/>
              </a:rPr>
              <a:t>/magnet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kern="0" dirty="0">
                <a:cs typeface="Calibri" pitchFamily="34" charset="0"/>
              </a:rPr>
              <a:t>The calculation of the target conductor cost has been performed by assuming that the cost is insensitive to the Cu-amount in the strand. This cost is highly uncertain at this moment.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kern="0" dirty="0" smtClean="0">
                <a:cs typeface="Calibri" pitchFamily="34" charset="0"/>
              </a:rPr>
              <a:t>1232/4578 </a:t>
            </a:r>
            <a:r>
              <a:rPr lang="en-GB" kern="0" dirty="0">
                <a:cs typeface="Calibri" pitchFamily="34" charset="0"/>
              </a:rPr>
              <a:t>dipole magnets are required for </a:t>
            </a:r>
            <a:r>
              <a:rPr lang="en-GB" kern="0" dirty="0" smtClean="0">
                <a:cs typeface="Calibri" pitchFamily="34" charset="0"/>
              </a:rPr>
              <a:t>HE-LHC/FCC. </a:t>
            </a:r>
          </a:p>
          <a:p>
            <a:pPr>
              <a:spcAft>
                <a:spcPts val="450"/>
              </a:spcAft>
            </a:pPr>
            <a:endParaRPr lang="en-GB" sz="13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6134" y="2514883"/>
            <a:ext cx="2389427" cy="14525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55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39" y="523918"/>
            <a:ext cx="1152128" cy="16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091" y="62650"/>
            <a:ext cx="461268" cy="46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3" y="6339548"/>
            <a:ext cx="1030932" cy="38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" y="44624"/>
            <a:ext cx="619540" cy="61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46350" y="6343376"/>
            <a:ext cx="7848872" cy="4067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/>
              <a:t>Daniel Schoerling		            TE-MSC-MNC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F831A-9FD2-4D11-8636-9A16989BE668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92" y="-1"/>
            <a:ext cx="6808628" cy="61360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z="900" smtClean="0"/>
              <a:t>4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2918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The CERN </a:t>
            </a:r>
            <a:r>
              <a:rPr lang="de-CH" sz="4000" dirty="0" err="1" smtClean="0"/>
              <a:t>accelerator</a:t>
            </a:r>
            <a:r>
              <a:rPr lang="de-CH" sz="4000" dirty="0" smtClean="0"/>
              <a:t> </a:t>
            </a:r>
            <a:r>
              <a:rPr lang="de-CH" sz="4000" dirty="0" err="1" smtClean="0"/>
              <a:t>chain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03" y="1175657"/>
            <a:ext cx="5811213" cy="493980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885371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50 000 tons of normal </a:t>
            </a:r>
            <a:r>
              <a:rPr lang="fr-CH" dirty="0" err="1" smtClean="0"/>
              <a:t>conducting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&amp; 50 000 tons of </a:t>
            </a:r>
            <a:r>
              <a:rPr lang="fr-CH" dirty="0" err="1" smtClean="0"/>
              <a:t>superconducting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93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CERN </a:t>
            </a:r>
            <a:r>
              <a:rPr lang="de-CH" sz="4000" dirty="0" err="1" smtClean="0"/>
              <a:t>member</a:t>
            </a:r>
            <a:r>
              <a:rPr lang="de-CH" sz="4000" dirty="0" smtClean="0"/>
              <a:t> </a:t>
            </a:r>
            <a:r>
              <a:rPr lang="de-CH" sz="4000" dirty="0" err="1" smtClean="0"/>
              <a:t>states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93443"/>
            <a:ext cx="5902777" cy="521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02776" y="3864838"/>
            <a:ext cx="3237225" cy="222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27272" y="1054358"/>
            <a:ext cx="3216728" cy="18651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 </a:t>
            </a:r>
            <a:r>
              <a:rPr lang="en-GB" dirty="0" smtClean="0">
                <a:latin typeface="+mj-lt"/>
                <a:ea typeface="+mj-ea"/>
                <a:cs typeface="+mj-cs"/>
              </a:rPr>
              <a:t>~ </a:t>
            </a:r>
            <a:r>
              <a:rPr lang="en-GB" dirty="0">
                <a:latin typeface="+mj-lt"/>
                <a:ea typeface="+mj-ea"/>
                <a:cs typeface="+mj-cs"/>
              </a:rPr>
              <a:t>1600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 ~ </a:t>
            </a:r>
            <a:r>
              <a:rPr lang="en-GB" dirty="0">
                <a:latin typeface="+mj-lt"/>
                <a:ea typeface="+mj-ea"/>
                <a:cs typeface="+mj-cs"/>
              </a:rPr>
              <a:t>12000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Budget </a:t>
            </a:r>
            <a:r>
              <a:rPr lang="en-GB" dirty="0">
                <a:latin typeface="+mj-lt"/>
                <a:ea typeface="+mj-ea"/>
                <a:cs typeface="+mj-cs"/>
              </a:rPr>
              <a:t>~1000 </a:t>
            </a:r>
            <a:r>
              <a:rPr lang="en-GB" dirty="0" smtClean="0">
                <a:latin typeface="+mj-lt"/>
                <a:ea typeface="+mj-ea"/>
                <a:cs typeface="+mj-cs"/>
              </a:rPr>
              <a:t>MCHF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endParaRPr lang="en-GB" dirty="0">
              <a:latin typeface="+mj-lt"/>
              <a:ea typeface="+mj-ea"/>
              <a:cs typeface="+mj-cs"/>
            </a:endParaRP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	</a:t>
            </a:r>
            <a:endParaRPr lang="en-GB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27272" y="2536964"/>
            <a:ext cx="3407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65000"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Dedicated </a:t>
            </a:r>
            <a:r>
              <a:rPr lang="en-GB" dirty="0">
                <a:latin typeface="+mj-lt"/>
                <a:ea typeface="+mj-ea"/>
                <a:cs typeface="+mj-cs"/>
                <a:hlinkClick r:id="rId5"/>
              </a:rPr>
              <a:t>PhD program </a:t>
            </a:r>
            <a:r>
              <a:rPr lang="en-GB" dirty="0">
                <a:latin typeface="+mj-lt"/>
                <a:ea typeface="+mj-ea"/>
                <a:cs typeface="+mj-cs"/>
              </a:rPr>
              <a:t>for technical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71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LHC, </a:t>
            </a:r>
            <a:r>
              <a:rPr lang="de-CH" sz="4000" dirty="0" err="1" smtClean="0"/>
              <a:t>what</a:t>
            </a:r>
            <a:r>
              <a:rPr lang="de-CH" sz="4000" dirty="0" smtClean="0"/>
              <a:t> </a:t>
            </a:r>
            <a:r>
              <a:rPr lang="de-CH" sz="4000" dirty="0" err="1" smtClean="0"/>
              <a:t>next</a:t>
            </a:r>
            <a:r>
              <a:rPr lang="de-CH" sz="4000" dirty="0" smtClean="0"/>
              <a:t>?</a:t>
            </a:r>
            <a:endParaRPr lang="en-US" sz="4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520176" y="1064033"/>
            <a:ext cx="4490824" cy="49374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432" y="1006985"/>
            <a:ext cx="4427984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>
              <a:spcBef>
                <a:spcPts val="1200"/>
              </a:spcBef>
              <a:defRPr/>
            </a:pPr>
            <a:endParaRPr lang="en-US" sz="300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80-100 </a:t>
            </a:r>
            <a:r>
              <a:rPr lang="en-US" kern="0" dirty="0">
                <a:cs typeface="Calibri" pitchFamily="34" charset="0"/>
              </a:rPr>
              <a:t>km tunnel infrastructure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smtClean="0">
                <a:latin typeface="Arial"/>
                <a:cs typeface="Calibri" pitchFamily="34" charset="0"/>
              </a:rPr>
              <a:t>pp</a:t>
            </a:r>
            <a:r>
              <a:rPr lang="en-US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kern="0" dirty="0" smtClean="0">
                <a:latin typeface="Arial"/>
                <a:cs typeface="Calibri" pitchFamily="34" charset="0"/>
              </a:rPr>
              <a:t>)</a:t>
            </a:r>
            <a:endParaRPr lang="en-US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kern="0" dirty="0" smtClean="0">
                <a:latin typeface="Arial"/>
                <a:cs typeface="Calibri" pitchFamily="34" charset="0"/>
              </a:rPr>
              <a:t> </a:t>
            </a:r>
            <a:r>
              <a:rPr lang="en-US" kern="0" dirty="0">
                <a:latin typeface="Arial"/>
                <a:cs typeface="Calibri" pitchFamily="34" charset="0"/>
              </a:rPr>
              <a:t>collider </a:t>
            </a:r>
            <a:r>
              <a:rPr lang="en-US" kern="0" dirty="0" smtClean="0">
                <a:latin typeface="Arial"/>
                <a:cs typeface="Calibri" pitchFamily="34" charset="0"/>
              </a:rPr>
              <a:t>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kern="0" dirty="0" smtClean="0">
                <a:latin typeface="Arial"/>
                <a:cs typeface="Calibri" pitchFamily="34" charset="0"/>
              </a:rPr>
              <a:t>) 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>
                <a:cs typeface="Calibri" pitchFamily="34" charset="0"/>
              </a:rPr>
              <a:t>p-e</a:t>
            </a:r>
            <a:r>
              <a:rPr lang="en-US" kern="0" dirty="0">
                <a:cs typeface="Calibri" pitchFamily="34" charset="0"/>
              </a:rPr>
              <a:t> (</a:t>
            </a:r>
            <a:r>
              <a:rPr lang="en-US" i="1" kern="0" dirty="0">
                <a:cs typeface="Calibri" pitchFamily="34" charset="0"/>
              </a:rPr>
              <a:t>FCC-he</a:t>
            </a:r>
            <a:r>
              <a:rPr lang="en-US" kern="0" dirty="0">
                <a:cs typeface="Calibri" pitchFamily="34" charset="0"/>
              </a:rPr>
              <a:t>) </a:t>
            </a:r>
            <a:r>
              <a:rPr lang="en-US" kern="0" dirty="0" smtClean="0">
                <a:cs typeface="Calibri" pitchFamily="34" charset="0"/>
              </a:rPr>
              <a:t>option</a:t>
            </a:r>
          </a:p>
          <a:p>
            <a:pPr>
              <a:spcBef>
                <a:spcPts val="1200"/>
              </a:spcBef>
              <a:defRPr/>
            </a:pPr>
            <a:endParaRPr lang="en-US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HE-LHC with </a:t>
            </a:r>
            <a:r>
              <a:rPr lang="en-US" i="1" kern="0" dirty="0" smtClean="0">
                <a:cs typeface="Calibri" pitchFamily="34" charset="0"/>
              </a:rPr>
              <a:t>FCC-</a:t>
            </a:r>
            <a:r>
              <a:rPr lang="en-US" i="1" kern="0" dirty="0" err="1" smtClean="0">
                <a:cs typeface="Calibri" pitchFamily="34" charset="0"/>
              </a:rPr>
              <a:t>hh</a:t>
            </a:r>
            <a:r>
              <a:rPr lang="en-US" i="1" kern="0" dirty="0" smtClean="0">
                <a:cs typeface="Calibri" pitchFamily="34" charset="0"/>
              </a:rPr>
              <a:t> </a:t>
            </a:r>
            <a:r>
              <a:rPr lang="en-US" kern="0" dirty="0" smtClean="0">
                <a:cs typeface="Calibri" pitchFamily="34" charset="0"/>
              </a:rPr>
              <a:t>technology</a:t>
            </a:r>
            <a:endParaRPr lang="en-US" kern="0" dirty="0"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362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CERN </a:t>
            </a:r>
            <a:r>
              <a:rPr lang="de-CH" sz="4000" dirty="0" err="1"/>
              <a:t>Circular</a:t>
            </a:r>
            <a:r>
              <a:rPr lang="de-CH" sz="4000" dirty="0"/>
              <a:t> </a:t>
            </a:r>
            <a:r>
              <a:rPr lang="de-CH" sz="4000" dirty="0" err="1"/>
              <a:t>Colliders</a:t>
            </a:r>
            <a:r>
              <a:rPr lang="de-CH" sz="4000" dirty="0"/>
              <a:t> &amp; FCC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82574"/>
            <a:ext cx="9174869" cy="38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05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State-</a:t>
            </a:r>
            <a:r>
              <a:rPr lang="de-CH" sz="4000" dirty="0" err="1" smtClean="0"/>
              <a:t>of</a:t>
            </a:r>
            <a:r>
              <a:rPr lang="de-CH" sz="4000" dirty="0" smtClean="0"/>
              <a:t>-</a:t>
            </a:r>
            <a:r>
              <a:rPr lang="de-CH" sz="4000" dirty="0" err="1" smtClean="0"/>
              <a:t>the</a:t>
            </a:r>
            <a:r>
              <a:rPr lang="de-CH" sz="4000" dirty="0" smtClean="0"/>
              <a:t>-art: LHC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5177" y="1209784"/>
            <a:ext cx="4876375" cy="4580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875" y="1141635"/>
            <a:ext cx="3634328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Superconductor: </a:t>
            </a:r>
            <a:r>
              <a:rPr lang="en-GB" dirty="0" err="1"/>
              <a:t>Nb-Ti</a:t>
            </a: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Nominal field: 8.33 T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Operating temperature: 1.9 K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1232 dipoles</a:t>
            </a:r>
          </a:p>
        </p:txBody>
      </p:sp>
    </p:spTree>
    <p:extLst>
      <p:ext uri="{BB962C8B-B14F-4D97-AF65-F5344CB8AC3E}">
        <p14:creationId xmlns:p14="http://schemas.microsoft.com/office/powerpoint/2010/main" val="24028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50229</TotalTime>
  <Words>572</Words>
  <Application>Microsoft Office PowerPoint</Application>
  <PresentationFormat>On-screen Show (4:3)</PresentationFormat>
  <Paragraphs>139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MS PGothic</vt:lpstr>
      <vt:lpstr>Arial</vt:lpstr>
      <vt:lpstr>Calibri</vt:lpstr>
      <vt:lpstr>Symbol</vt:lpstr>
      <vt:lpstr>Times New Roman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 design for 16 T</vt:lpstr>
      <vt:lpstr>PowerPoint Presentation</vt:lpstr>
      <vt:lpstr>PowerPoint Presentation</vt:lpstr>
      <vt:lpstr>Winding</vt:lpstr>
      <vt:lpstr>Curing</vt:lpstr>
      <vt:lpstr>Reaction</vt:lpstr>
      <vt:lpstr>Rot. table for Winding, Splicing &amp; Impr.</vt:lpstr>
      <vt:lpstr>Impregnation</vt:lpstr>
      <vt:lpstr>Magnet assembly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992</cp:revision>
  <cp:lastPrinted>2016-04-29T06:44:30Z</cp:lastPrinted>
  <dcterms:created xsi:type="dcterms:W3CDTF">2012-11-30T11:04:26Z</dcterms:created>
  <dcterms:modified xsi:type="dcterms:W3CDTF">2018-01-10T10:22:46Z</dcterms:modified>
</cp:coreProperties>
</file>