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23"/>
  </p:notesMasterIdLst>
  <p:sldIdLst>
    <p:sldId id="281" r:id="rId6"/>
    <p:sldId id="325" r:id="rId7"/>
    <p:sldId id="326" r:id="rId8"/>
    <p:sldId id="327" r:id="rId9"/>
    <p:sldId id="328" r:id="rId10"/>
    <p:sldId id="329" r:id="rId11"/>
    <p:sldId id="330" r:id="rId12"/>
    <p:sldId id="332" r:id="rId13"/>
    <p:sldId id="331" r:id="rId14"/>
    <p:sldId id="333" r:id="rId15"/>
    <p:sldId id="345" r:id="rId16"/>
    <p:sldId id="341" r:id="rId17"/>
    <p:sldId id="343" r:id="rId18"/>
    <p:sldId id="346" r:id="rId19"/>
    <p:sldId id="334" r:id="rId20"/>
    <p:sldId id="335" r:id="rId21"/>
    <p:sldId id="336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3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92" autoAdjust="0"/>
    <p:restoredTop sz="97681" autoAdjust="0"/>
  </p:normalViewPr>
  <p:slideViewPr>
    <p:cSldViewPr snapToGrid="0">
      <p:cViewPr varScale="1">
        <p:scale>
          <a:sx n="117" d="100"/>
          <a:sy n="117" d="100"/>
        </p:scale>
        <p:origin x="88" y="1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D3EA9-0C8F-423C-B51D-D4FD8FE673AD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0E4B6-FBC0-4E38-8A09-FC36E9E75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366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E4B6-FBC0-4E38-8A09-FC36E9E75DF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69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04FC-499E-4698-A1FF-72630728C242}" type="datetime1">
              <a:rPr lang="en-US" smtClean="0"/>
              <a:t>16-Mar-18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0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0497-9F81-430E-9A94-00A0F92D242B}" type="datetime1">
              <a:rPr lang="en-US" smtClean="0"/>
              <a:t>16-Mar-18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2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5571-F159-4D65-BB15-BB292593D58B}" type="datetime1">
              <a:rPr lang="en-US" smtClean="0"/>
              <a:t>16-Mar-18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89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0" name="Group 2"/>
          <p:cNvGrpSpPr>
            <a:grpSpLocks/>
          </p:cNvGrpSpPr>
          <p:nvPr/>
        </p:nvGrpSpPr>
        <p:grpSpPr bwMode="auto">
          <a:xfrm>
            <a:off x="-7758113" y="1460500"/>
            <a:ext cx="16902113" cy="10795000"/>
            <a:chOff x="-4887" y="922"/>
            <a:chExt cx="10647" cy="6800"/>
          </a:xfrm>
        </p:grpSpPr>
        <p:sp>
          <p:nvSpPr>
            <p:cNvPr id="89091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092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0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0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8909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0"/>
            <a:ext cx="6753225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-65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9095" name="Picture 7" descr="CERNNorm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solidFill>
            <a:srgbClr val="0000FF"/>
          </a:solidFill>
        </p:spPr>
      </p:pic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7245350" y="6586538"/>
            <a:ext cx="1204913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latin typeface="Times New Roman" pitchFamily="-65" charset="0"/>
              </a:rPr>
              <a:t>P. Lecoq  CERN</a:t>
            </a:r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8721725" y="6521450"/>
            <a:ext cx="422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fld id="{ACA94783-D24F-1F42-A4C1-554B47155B5E}" type="slidenum">
              <a:rPr lang="en-US" sz="1600" b="1">
                <a:latin typeface="Times New Roman" pitchFamily="-65" charset="0"/>
              </a:rPr>
              <a:pPr algn="l"/>
              <a:t>‹#›</a:t>
            </a:fld>
            <a:endParaRPr lang="en-US" sz="2000" b="1"/>
          </a:p>
        </p:txBody>
      </p:sp>
      <p:sp>
        <p:nvSpPr>
          <p:cNvPr id="89101" name="Line 13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9102" name="Picture 1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0"/>
            <a:ext cx="785812" cy="838200"/>
          </a:xfrm>
          <a:prstGeom prst="rect">
            <a:avLst/>
          </a:prstGeom>
          <a:noFill/>
        </p:spPr>
      </p:pic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6553200"/>
            <a:ext cx="1085232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Times New Roman" pitchFamily="-65" charset="0"/>
              </a:rPr>
              <a:t>February 2018</a:t>
            </a:r>
          </a:p>
        </p:txBody>
      </p:sp>
      <p:sp>
        <p:nvSpPr>
          <p:cNvPr id="17" name="Rectangle 11"/>
          <p:cNvSpPr>
            <a:spLocks noChangeArrowheads="1"/>
          </p:cNvSpPr>
          <p:nvPr userDrawn="1"/>
        </p:nvSpPr>
        <p:spPr bwMode="auto">
          <a:xfrm>
            <a:off x="1295400" y="6461125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dirty="0">
                <a:solidFill>
                  <a:schemeClr val="tx2"/>
                </a:solidFill>
                <a:latin typeface="Times New Roman" pitchFamily="-65" charset="0"/>
              </a:rPr>
              <a:t>EP R&amp;D WG3</a:t>
            </a:r>
          </a:p>
        </p:txBody>
      </p:sp>
    </p:spTree>
    <p:extLst>
      <p:ext uri="{BB962C8B-B14F-4D97-AF65-F5344CB8AC3E}">
        <p14:creationId xmlns:p14="http://schemas.microsoft.com/office/powerpoint/2010/main" val="121940533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087016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42727685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2625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5025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5574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10142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16029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409813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8905080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C9AC9-CD65-4375-9A88-FF000F0ACE00}" type="datetime1">
              <a:rPr lang="en-US" smtClean="0"/>
              <a:t>16-Mar-18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330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665328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78061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1925" y="0"/>
            <a:ext cx="1943100" cy="6096000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2625" y="0"/>
            <a:ext cx="5676900" cy="6096000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69798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0"/>
            <a:ext cx="6892925" cy="838200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2625" y="1066800"/>
            <a:ext cx="3810000" cy="5029200"/>
          </a:xfrm>
        </p:spPr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5025" y="1066800"/>
            <a:ext cx="3810000" cy="2438400"/>
          </a:xfrm>
        </p:spPr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5025" y="3657600"/>
            <a:ext cx="3810000" cy="2438400"/>
          </a:xfrm>
        </p:spPr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78403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2625" y="0"/>
            <a:ext cx="7772400" cy="6096000"/>
          </a:xfrm>
        </p:spPr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96604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0"/>
            <a:ext cx="6892925" cy="838200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2625" y="1066800"/>
            <a:ext cx="7772400" cy="502920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60777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EC74-3BA0-405D-90D9-6EE252B87AA5}" type="datetime1">
              <a:rPr lang="en-US" smtClean="0"/>
              <a:t>16-Mar-18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9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D9FB5-6C98-49E3-9FBB-1E93F365E298}" type="datetime1">
              <a:rPr lang="en-US" smtClean="0"/>
              <a:t>16-Mar-18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F43D-D55C-4833-ACA3-A5EA872EB1F3}" type="datetime1">
              <a:rPr lang="en-US" smtClean="0"/>
              <a:t>16-Mar-18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28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DC19-2509-4250-BA74-9AF041EBBD8F}" type="datetime1">
              <a:rPr lang="en-US" smtClean="0"/>
              <a:t>16-Mar-18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4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C4C1-FA8C-4295-B56F-770B41175E62}" type="datetime1">
              <a:rPr lang="en-US" smtClean="0"/>
              <a:t>16-Mar-18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46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F0A2-1EB4-4565-8AC7-2A0028801D4A}" type="datetime1">
              <a:rPr lang="en-US" smtClean="0"/>
              <a:t>16-Mar-18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6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B4519-F8C8-4170-BAEF-7B355D95D0A3}" type="datetime1">
              <a:rPr lang="en-US" smtClean="0"/>
              <a:t>16-Mar-18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6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17E85-F952-41C9-9C5F-A1905362C8F3}" type="datetime1">
              <a:rPr lang="en-US" smtClean="0"/>
              <a:t>16-Mar-18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0AE40-A37C-488A-844E-58C24EB1B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6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8806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068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-1"/>
                    <a:pt x="21600" y="-1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-1"/>
                    <a:pt x="21600" y="-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880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44550" y="0"/>
            <a:ext cx="6892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066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8071" name="Picture 7" descr="CERNNormal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844550" cy="844550"/>
          </a:xfrm>
          <a:prstGeom prst="rect">
            <a:avLst/>
          </a:prstGeom>
          <a:noFill/>
        </p:spPr>
      </p:pic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7104063" y="6510338"/>
            <a:ext cx="1204912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latin typeface="Times New Roman" pitchFamily="-65" charset="0"/>
              </a:rPr>
              <a:t>P. Lecoq  CERN</a:t>
            </a: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8629650" y="6499225"/>
            <a:ext cx="420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fld id="{D6176ADB-8B33-6D49-9F3B-6698E78F843B}" type="slidenum">
              <a:rPr lang="en-US" sz="1600" b="1">
                <a:latin typeface="Times New Roman" pitchFamily="-65" charset="0"/>
              </a:rPr>
              <a:pPr algn="l"/>
              <a:t>‹#›</a:t>
            </a:fld>
            <a:endParaRPr lang="en-US" sz="2400"/>
          </a:p>
        </p:txBody>
      </p:sp>
      <p:sp>
        <p:nvSpPr>
          <p:cNvPr id="88077" name="Line 13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8078" name="Picture 14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358188" y="0"/>
            <a:ext cx="785812" cy="838200"/>
          </a:xfrm>
          <a:prstGeom prst="rect">
            <a:avLst/>
          </a:prstGeom>
          <a:noFill/>
        </p:spPr>
      </p:pic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6553200"/>
            <a:ext cx="1085232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Times New Roman" pitchFamily="-65" charset="0"/>
              </a:rPr>
              <a:t>February 2018</a:t>
            </a:r>
          </a:p>
        </p:txBody>
      </p:sp>
      <p:sp>
        <p:nvSpPr>
          <p:cNvPr id="17" name="Rectangle 11"/>
          <p:cNvSpPr>
            <a:spLocks noChangeArrowheads="1"/>
          </p:cNvSpPr>
          <p:nvPr userDrawn="1"/>
        </p:nvSpPr>
        <p:spPr bwMode="auto">
          <a:xfrm>
            <a:off x="1295400" y="6461125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dirty="0">
                <a:solidFill>
                  <a:schemeClr val="tx2"/>
                </a:solidFill>
                <a:latin typeface="Times New Roman" pitchFamily="-65" charset="0"/>
              </a:rPr>
              <a:t>EP R&amp;D WG3</a:t>
            </a:r>
          </a:p>
        </p:txBody>
      </p:sp>
    </p:spTree>
    <p:extLst>
      <p:ext uri="{BB962C8B-B14F-4D97-AF65-F5344CB8AC3E}">
        <p14:creationId xmlns:p14="http://schemas.microsoft.com/office/powerpoint/2010/main" val="7883247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ransition/>
  <p:hf hdr="0" dt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-65" charset="2"/>
        <a:buChar char="l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4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-65" charset="2"/>
        <a:buChar char="l"/>
        <a:defRPr sz="2000">
          <a:solidFill>
            <a:schemeClr val="tx2"/>
          </a:solidFill>
          <a:latin typeface="+mn-lt"/>
          <a:ea typeface="ＭＳ Ｐゴシック" pitchFamily="-65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0450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doi.org/10.1088/1748-0221/12/05/P05013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://stacks.iop.org/1748-0221/7/i=07/a=P0701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doi.org/10.1016/j.radmeas.2013.06.006" TargetMode="External"/><Relationship Id="rId4" Type="http://schemas.openxmlformats.org/officeDocument/2006/relationships/hyperlink" Target="https://arxiv.org/pdf/1510.08572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anostracommediajalesh.wordpress.com/2012/10/28/smile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882588" y="6356351"/>
            <a:ext cx="5154706" cy="365125"/>
          </a:xfrm>
        </p:spPr>
        <p:txBody>
          <a:bodyPr/>
          <a:lstStyle/>
          <a:p>
            <a:r>
              <a:rPr lang="en-US" dirty="0"/>
              <a:t>15 March 2018, Carmelo, EP R&amp;D on experimental technologies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82337"/>
            <a:ext cx="9144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2060"/>
                </a:solidFill>
              </a:rPr>
              <a:t>Summary of </a:t>
            </a:r>
            <a:r>
              <a:rPr lang="en-US" sz="2400" dirty="0">
                <a:solidFill>
                  <a:srgbClr val="002060"/>
                </a:solidFill>
              </a:rPr>
              <a:t>1st EP R&amp;D Working Group 3 Meeting</a:t>
            </a:r>
          </a:p>
          <a:p>
            <a:pPr algn="ctr"/>
            <a:r>
              <a:rPr lang="en-GB" sz="2400" dirty="0">
                <a:solidFill>
                  <a:srgbClr val="002060"/>
                </a:solidFill>
              </a:rPr>
              <a:t>(Calorimetry and </a:t>
            </a:r>
            <a:r>
              <a:rPr lang="en-GB" sz="2400" dirty="0">
                <a:solidFill>
                  <a:srgbClr val="FF0000"/>
                </a:solidFill>
              </a:rPr>
              <a:t>Light based Detectors</a:t>
            </a:r>
            <a:r>
              <a:rPr lang="en-GB" sz="2400" dirty="0">
                <a:solidFill>
                  <a:srgbClr val="002060"/>
                </a:solidFill>
              </a:rPr>
              <a:t>)</a:t>
            </a:r>
          </a:p>
          <a:p>
            <a:pPr algn="ctr"/>
            <a:r>
              <a:rPr lang="en-GB" dirty="0">
                <a:solidFill>
                  <a:srgbClr val="002060"/>
                </a:solidFill>
              </a:rPr>
              <a:t>Martin Aleksa and Carmelo D’Ambrosio</a:t>
            </a:r>
            <a:endParaRPr lang="en-US" sz="1350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“</a:t>
            </a:r>
            <a:r>
              <a:rPr lang="en-US" dirty="0">
                <a:solidFill>
                  <a:srgbClr val="FF0000"/>
                </a:solidFill>
              </a:rPr>
              <a:t>Brainstorming</a:t>
            </a:r>
            <a:r>
              <a:rPr lang="en-US" dirty="0">
                <a:solidFill>
                  <a:srgbClr val="002060"/>
                </a:solidFill>
              </a:rPr>
              <a:t>” Contributions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5 + 2 minutes presentation</a:t>
            </a:r>
          </a:p>
          <a:p>
            <a:r>
              <a:rPr lang="en-US" dirty="0">
                <a:solidFill>
                  <a:srgbClr val="FF0000"/>
                </a:solidFill>
              </a:rPr>
              <a:t>9 presentations</a:t>
            </a:r>
          </a:p>
          <a:p>
            <a:r>
              <a:rPr lang="en-US" dirty="0">
                <a:solidFill>
                  <a:srgbClr val="002060"/>
                </a:solidFill>
              </a:rPr>
              <a:t>Thank you to all speakers (who were all inside the allotted time!)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4 presentations (mostly) on </a:t>
            </a:r>
            <a:r>
              <a:rPr lang="en-US" dirty="0">
                <a:solidFill>
                  <a:srgbClr val="FF0000"/>
                </a:solidFill>
              </a:rPr>
              <a:t>Light Detection</a:t>
            </a:r>
          </a:p>
          <a:p>
            <a:r>
              <a:rPr lang="en-US" dirty="0">
                <a:solidFill>
                  <a:srgbClr val="002060"/>
                </a:solidFill>
              </a:rPr>
              <a:t>5 presentations (mostly) on </a:t>
            </a:r>
            <a:r>
              <a:rPr lang="en-US" dirty="0">
                <a:solidFill>
                  <a:srgbClr val="FF0000"/>
                </a:solidFill>
              </a:rPr>
              <a:t>Light Production</a:t>
            </a:r>
            <a:r>
              <a:rPr lang="en-US" dirty="0">
                <a:solidFill>
                  <a:srgbClr val="002060"/>
                </a:solidFill>
              </a:rPr>
              <a:t> (and transport)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20 minutes: gave space to “</a:t>
            </a:r>
            <a:r>
              <a:rPr lang="en-US" dirty="0">
                <a:solidFill>
                  <a:srgbClr val="FF0000"/>
                </a:solidFill>
              </a:rPr>
              <a:t>challenges</a:t>
            </a:r>
            <a:r>
              <a:rPr lang="en-US" dirty="0">
                <a:solidFill>
                  <a:srgbClr val="002060"/>
                </a:solidFill>
              </a:rPr>
              <a:t>” for the future rather than “</a:t>
            </a:r>
            <a:r>
              <a:rPr lang="en-US" dirty="0">
                <a:solidFill>
                  <a:srgbClr val="FF0000"/>
                </a:solidFill>
              </a:rPr>
              <a:t>present status</a:t>
            </a:r>
            <a:r>
              <a:rPr lang="en-US" dirty="0">
                <a:solidFill>
                  <a:srgbClr val="002060"/>
                </a:solidFill>
              </a:rPr>
              <a:t>”*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Disclaimer</a:t>
            </a:r>
            <a:r>
              <a:rPr lang="en-US" dirty="0">
                <a:solidFill>
                  <a:srgbClr val="002060"/>
                </a:solidFill>
              </a:rPr>
              <a:t>: My sincerest apologies, if I missed, misinterpret, biased slides from contributions. *There is </a:t>
            </a:r>
            <a:r>
              <a:rPr lang="en-US" dirty="0">
                <a:solidFill>
                  <a:srgbClr val="FF0000"/>
                </a:solidFill>
              </a:rPr>
              <a:t>lot more information </a:t>
            </a:r>
            <a:r>
              <a:rPr lang="en-US" dirty="0">
                <a:solidFill>
                  <a:srgbClr val="002060"/>
                </a:solidFill>
              </a:rPr>
              <a:t>on the slides at </a:t>
            </a:r>
            <a:r>
              <a:rPr lang="en-US" dirty="0">
                <a:solidFill>
                  <a:srgbClr val="002060"/>
                </a:solidFill>
                <a:hlinkClick r:id="rId3"/>
              </a:rPr>
              <a:t>https://indico.cern.ch/event/704508/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343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636" y="487097"/>
            <a:ext cx="8435514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Light Production and Transport</a:t>
            </a:r>
            <a:endParaRPr lang="en-US" sz="2400" baseline="30000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1 presentations on </a:t>
            </a:r>
            <a:r>
              <a:rPr lang="en-US" dirty="0" err="1">
                <a:solidFill>
                  <a:srgbClr val="002060"/>
                </a:solidFill>
              </a:rPr>
              <a:t>SciFi</a:t>
            </a:r>
            <a:r>
              <a:rPr lang="en-US" dirty="0">
                <a:solidFill>
                  <a:srgbClr val="002060"/>
                </a:solidFill>
              </a:rPr>
              <a:t> detectors R&amp;D (Organic Scintillators), Leverington;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3 presentations on Inorganic Scintillators (Crystals, Fibres and Metamaterials,</a:t>
            </a:r>
          </a:p>
          <a:p>
            <a:r>
              <a:rPr lang="en-US" dirty="0">
                <a:solidFill>
                  <a:srgbClr val="002060"/>
                </a:solidFill>
              </a:rPr>
              <a:t>      calorimetry and medicals, RD18), </a:t>
            </a:r>
            <a:r>
              <a:rPr lang="en-US" dirty="0" err="1">
                <a:solidFill>
                  <a:srgbClr val="002060"/>
                </a:solidFill>
              </a:rPr>
              <a:t>Auffray</a:t>
            </a:r>
            <a:r>
              <a:rPr lang="en-US" dirty="0">
                <a:solidFill>
                  <a:srgbClr val="002060"/>
                </a:solidFill>
              </a:rPr>
              <a:t>, Lecoq and Zhu*;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1 presentations on Cherenkov radiators (Photonic Crystal), Easo;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1 presentation on RICH detectors R&amp;D, Blago.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rgbClr val="002060"/>
                </a:solidFill>
              </a:rPr>
              <a:t>*In the Calorimetry Section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96C3A6E-907E-4822-BF98-E6E353246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82588" y="6356351"/>
            <a:ext cx="5154706" cy="365125"/>
          </a:xfrm>
        </p:spPr>
        <p:txBody>
          <a:bodyPr/>
          <a:lstStyle/>
          <a:p>
            <a:r>
              <a:rPr lang="en-US" dirty="0"/>
              <a:t>15 March 2018, Carmelo, EP R&amp;D on experimental technologies</a:t>
            </a:r>
          </a:p>
        </p:txBody>
      </p:sp>
    </p:spTree>
    <p:extLst>
      <p:ext uri="{BB962C8B-B14F-4D97-AF65-F5344CB8AC3E}">
        <p14:creationId xmlns:p14="http://schemas.microsoft.com/office/powerpoint/2010/main" val="237557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57" y="140122"/>
            <a:ext cx="7886700" cy="575813"/>
          </a:xfrm>
        </p:spPr>
        <p:txBody>
          <a:bodyPr>
            <a:normAutofit fontScale="90000"/>
          </a:bodyPr>
          <a:lstStyle/>
          <a:p>
            <a:r>
              <a:rPr lang="" u="sng" dirty="0"/>
              <a:t>Scintillating Fibre Detector R&amp;D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992" y="759741"/>
            <a:ext cx="7160342" cy="54446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sz="1800" dirty="0">
                <a:solidFill>
                  <a:srgbClr val="FF0000"/>
                </a:solidFill>
              </a:rPr>
              <a:t>Current and Future Areas for Development</a:t>
            </a:r>
          </a:p>
          <a:p>
            <a:pPr marL="385763" indent="-385763">
              <a:buAutoNum type="arabicPeriod"/>
            </a:pPr>
            <a:r>
              <a:rPr lang="en-CA" sz="1800" dirty="0"/>
              <a:t>New Organic Scintillators </a:t>
            </a:r>
          </a:p>
          <a:p>
            <a:pPr lvl="1"/>
            <a:r>
              <a:rPr lang="" sz="1500" dirty="0"/>
              <a:t>Q</a:t>
            </a:r>
            <a:r>
              <a:rPr lang="en-CA" sz="1500" dirty="0" err="1"/>
              <a:t>uantum</a:t>
            </a:r>
            <a:r>
              <a:rPr lang="en-CA" sz="1500" dirty="0"/>
              <a:t>-</a:t>
            </a:r>
            <a:r>
              <a:rPr lang="" sz="1500" dirty="0"/>
              <a:t>D</a:t>
            </a:r>
            <a:r>
              <a:rPr lang="en-CA" sz="1500" dirty="0" err="1"/>
              <a:t>ot</a:t>
            </a:r>
            <a:r>
              <a:rPr lang="en-CA" sz="1500" dirty="0"/>
              <a:t>-doped scintillator (</a:t>
            </a:r>
            <a:r>
              <a:rPr lang="en-CA" sz="1500" dirty="0">
                <a:hlinkClick r:id="rId2"/>
              </a:rPr>
              <a:t>IOP Link</a:t>
            </a:r>
            <a:r>
              <a:rPr lang="en-CA" sz="1500" dirty="0"/>
              <a:t>) (&lt;2ns, </a:t>
            </a:r>
            <a:r>
              <a:rPr lang="" sz="1500" dirty="0"/>
              <a:t>&gt;</a:t>
            </a:r>
            <a:r>
              <a:rPr lang="en-CA" sz="1500" dirty="0"/>
              <a:t>5</a:t>
            </a:r>
            <a:r>
              <a:rPr lang="" sz="1500" dirty="0"/>
              <a:t>0</a:t>
            </a:r>
            <a:r>
              <a:rPr lang="en-CA" sz="1500" dirty="0"/>
              <a:t>0nm) (tunable)</a:t>
            </a:r>
          </a:p>
          <a:p>
            <a:pPr lvl="1"/>
            <a:r>
              <a:rPr lang="en-CA" sz="1500" dirty="0"/>
              <a:t>Nanostructured Organosilicon </a:t>
            </a:r>
            <a:r>
              <a:rPr lang="en-CA" sz="1500" dirty="0" err="1"/>
              <a:t>Luminophores</a:t>
            </a:r>
            <a:r>
              <a:rPr lang="en-CA" sz="1500" dirty="0"/>
              <a:t> (NOL) (</a:t>
            </a:r>
            <a:r>
              <a:rPr lang="en-CA" sz="1500" dirty="0">
                <a:hlinkClick r:id="rId3"/>
              </a:rPr>
              <a:t>Link</a:t>
            </a:r>
            <a:r>
              <a:rPr lang="en-CA" sz="1500" dirty="0"/>
              <a:t>) (</a:t>
            </a:r>
            <a:r>
              <a:rPr lang="" sz="1500" dirty="0"/>
              <a:t>&lt;2ns, 430-480nm peak)</a:t>
            </a:r>
          </a:p>
          <a:p>
            <a:pPr lvl="2"/>
            <a:r>
              <a:rPr lang="en-CA" sz="1200" dirty="0"/>
              <a:t> </a:t>
            </a:r>
            <a:r>
              <a:rPr lang="en-CA" sz="1200" dirty="0">
                <a:solidFill>
                  <a:srgbClr val="00B050"/>
                </a:solidFill>
              </a:rPr>
              <a:t>tested as fibre</a:t>
            </a:r>
            <a:r>
              <a:rPr lang="" sz="1200" dirty="0">
                <a:solidFill>
                  <a:srgbClr val="00B050"/>
                </a:solidFill>
              </a:rPr>
              <a:t> already by C. Joram [</a:t>
            </a:r>
            <a:r>
              <a:rPr lang="en-GB" sz="1200" dirty="0">
                <a:solidFill>
                  <a:srgbClr val="00B050"/>
                </a:solidFill>
              </a:rPr>
              <a:t>initiated the fibre development with Kuraray and </a:t>
            </a:r>
            <a:r>
              <a:rPr lang="en-GB" sz="1200" dirty="0" err="1">
                <a:solidFill>
                  <a:srgbClr val="00B050"/>
                </a:solidFill>
              </a:rPr>
              <a:t>Luminotech</a:t>
            </a:r>
            <a:r>
              <a:rPr lang="" sz="1200" dirty="0">
                <a:solidFill>
                  <a:srgbClr val="00B050"/>
                </a:solidFill>
              </a:rPr>
              <a:t>. </a:t>
            </a:r>
            <a:r>
              <a:rPr lang="en-GB" sz="1200" dirty="0">
                <a:solidFill>
                  <a:srgbClr val="00B050"/>
                </a:solidFill>
              </a:rPr>
              <a:t> </a:t>
            </a:r>
            <a:r>
              <a:rPr lang="" sz="1200" dirty="0">
                <a:solidFill>
                  <a:srgbClr val="00B050"/>
                </a:solidFill>
              </a:rPr>
              <a:t>Seven</a:t>
            </a:r>
            <a:r>
              <a:rPr lang="en-GB" sz="1200" dirty="0">
                <a:solidFill>
                  <a:srgbClr val="00B050"/>
                </a:solidFill>
              </a:rPr>
              <a:t> iterations over 2.5 years</a:t>
            </a:r>
            <a:r>
              <a:rPr lang="" sz="1200" dirty="0">
                <a:solidFill>
                  <a:srgbClr val="00B050"/>
                </a:solidFill>
              </a:rPr>
              <a:t>. Development ongoing. ]</a:t>
            </a:r>
            <a:endParaRPr lang="en-CA" sz="1200" dirty="0">
              <a:solidFill>
                <a:srgbClr val="00B050"/>
              </a:solidFill>
            </a:endParaRPr>
          </a:p>
          <a:p>
            <a:pPr lvl="1"/>
            <a:r>
              <a:rPr lang="en-CA" sz="1500" dirty="0"/>
              <a:t>Polyethylene based plastics (PEN, PET, PES) (</a:t>
            </a:r>
            <a:r>
              <a:rPr lang="en-CA" sz="1500" dirty="0">
                <a:hlinkClick r:id="rId4"/>
              </a:rPr>
              <a:t>Link1</a:t>
            </a:r>
            <a:r>
              <a:rPr lang="en-CA" sz="1500" dirty="0"/>
              <a:t>, </a:t>
            </a:r>
            <a:r>
              <a:rPr lang="en-CA" sz="1500" dirty="0">
                <a:hlinkClick r:id="rId5"/>
              </a:rPr>
              <a:t>Link2</a:t>
            </a:r>
            <a:r>
              <a:rPr lang="en-CA" sz="1500" dirty="0"/>
              <a:t> ) (</a:t>
            </a:r>
            <a:r>
              <a:rPr lang="" sz="1500" dirty="0"/>
              <a:t>no dyes, </a:t>
            </a:r>
            <a:r>
              <a:rPr lang="en-CA" sz="1500" dirty="0"/>
              <a:t>slow</a:t>
            </a:r>
            <a:r>
              <a:rPr lang="" sz="1500" dirty="0"/>
              <a:t>er,</a:t>
            </a:r>
            <a:r>
              <a:rPr lang="en-CA" sz="1500" dirty="0"/>
              <a:t> rad</a:t>
            </a:r>
            <a:r>
              <a:rPr lang="" sz="1500" dirty="0"/>
              <a:t>.</a:t>
            </a:r>
            <a:r>
              <a:rPr lang="en-CA" sz="1500" dirty="0"/>
              <a:t> hardness)</a:t>
            </a:r>
          </a:p>
          <a:p>
            <a:pPr lvl="1"/>
            <a:r>
              <a:rPr lang="en-CA" sz="1500" dirty="0"/>
              <a:t>Others?</a:t>
            </a:r>
          </a:p>
          <a:p>
            <a:pPr lvl="1"/>
            <a:endParaRPr lang="en-CA" sz="1500" dirty="0"/>
          </a:p>
          <a:p>
            <a:pPr marL="385763" indent="-385763">
              <a:buFont typeface="+mj-lt"/>
              <a:buAutoNum type="arabicPeriod"/>
            </a:pPr>
            <a:r>
              <a:rPr lang="en-CA" sz="1800" dirty="0"/>
              <a:t>Photodetectors </a:t>
            </a:r>
          </a:p>
          <a:p>
            <a:pPr lvl="1"/>
            <a:r>
              <a:rPr lang="en-CA" sz="1500" dirty="0"/>
              <a:t>Micro-lenses for </a:t>
            </a:r>
            <a:r>
              <a:rPr lang="en-CA" sz="1500" dirty="0" err="1"/>
              <a:t>SiPMs</a:t>
            </a:r>
            <a:r>
              <a:rPr lang="en-CA" sz="1500" dirty="0"/>
              <a:t> (EPFL R&amp;D) </a:t>
            </a:r>
            <a:r>
              <a:rPr lang="en-CA" sz="1500" dirty="0">
                <a:sym typeface="Wingdings" panose="05000000000000000000" pitchFamily="2" charset="2"/>
              </a:rPr>
              <a:t> improved collection efficiency</a:t>
            </a:r>
            <a:endParaRPr lang="en-CA" sz="1500" dirty="0"/>
          </a:p>
          <a:p>
            <a:pPr lvl="2"/>
            <a:r>
              <a:rPr lang="en-CA" sz="1350" dirty="0"/>
              <a:t>See a potential for 30% gain in light yield on current gen. SiPM</a:t>
            </a:r>
          </a:p>
          <a:p>
            <a:pPr lvl="2"/>
            <a:r>
              <a:rPr lang="en-CA" sz="1350" dirty="0"/>
              <a:t>Potential to reduce pixel area (reduces dark noise)</a:t>
            </a:r>
          </a:p>
          <a:p>
            <a:pPr lvl="1"/>
            <a:r>
              <a:rPr lang="en-CA" sz="1500" dirty="0"/>
              <a:t>Vacuum packaging of SiPM arrays (cooling to -120 </a:t>
            </a:r>
            <a:r>
              <a:rPr lang="en-CA" sz="1500" dirty="0" err="1"/>
              <a:t>degC</a:t>
            </a:r>
            <a:r>
              <a:rPr lang="en-CA" sz="1500" dirty="0"/>
              <a:t>)</a:t>
            </a:r>
          </a:p>
          <a:p>
            <a:pPr lvl="1"/>
            <a:r>
              <a:rPr lang="en-CA" sz="1500" dirty="0"/>
              <a:t>See talk by Yuri on radiation hard SiPM development</a:t>
            </a:r>
          </a:p>
          <a:p>
            <a:pPr lvl="1"/>
            <a:endParaRPr lang="en-CA" sz="1500" dirty="0"/>
          </a:p>
          <a:p>
            <a:pPr marL="342900" indent="-342900">
              <a:buFont typeface="+mj-lt"/>
              <a:buAutoNum type="arabicPeriod"/>
            </a:pPr>
            <a:r>
              <a:rPr lang="en-CA" sz="1800" dirty="0"/>
              <a:t>Applications</a:t>
            </a:r>
          </a:p>
          <a:p>
            <a:pPr lvl="1"/>
            <a:r>
              <a:rPr lang="en-CA" sz="1500" dirty="0"/>
              <a:t>High light yield and radiation hardness</a:t>
            </a:r>
            <a:r>
              <a:rPr lang="" sz="1500" dirty="0"/>
              <a:t> needed </a:t>
            </a:r>
            <a:r>
              <a:rPr lang="en-CA" sz="1500" dirty="0"/>
              <a:t>for high luminosity applications</a:t>
            </a:r>
          </a:p>
          <a:p>
            <a:pPr lvl="1"/>
            <a:r>
              <a:rPr lang="en-CA" sz="1500" dirty="0"/>
              <a:t>Fast fibers would be needed for any application with timing</a:t>
            </a:r>
            <a:endParaRPr lang="" sz="1500" dirty="0"/>
          </a:p>
          <a:p>
            <a:pPr lvl="1"/>
            <a:r>
              <a:rPr lang="" sz="1500" i="1" u="sng" dirty="0"/>
              <a:t>Addition of a TDC in the PACIFIC (ASIC) </a:t>
            </a:r>
            <a:r>
              <a:rPr lang="" sz="1500" i="1" dirty="0"/>
              <a:t>(coarse position along the fibre length +/20cm)</a:t>
            </a:r>
            <a:endParaRPr lang="en-CA" sz="1500" i="1" dirty="0"/>
          </a:p>
          <a:p>
            <a:pPr lvl="1"/>
            <a:r>
              <a:rPr lang="en-CA" sz="1500" dirty="0"/>
              <a:t>Combine thin fibre mat technology with calorimetry(?)</a:t>
            </a:r>
            <a:endParaRPr lang="" sz="1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7A42-78C4-44B3-8E26-8A59A94FAF9C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7904" y="2055903"/>
            <a:ext cx="2355104" cy="1355133"/>
          </a:xfrm>
          <a:prstGeom prst="rect">
            <a:avLst/>
          </a:prstGeom>
        </p:spPr>
      </p:pic>
      <p:cxnSp>
        <p:nvCxnSpPr>
          <p:cNvPr id="9" name="Straight Arrow Connector 8"/>
          <p:cNvCxnSpPr>
            <a:cxnSpLocks/>
            <a:endCxn id="7" idx="0"/>
          </p:cNvCxnSpPr>
          <p:nvPr/>
        </p:nvCxnSpPr>
        <p:spPr>
          <a:xfrm>
            <a:off x="6904367" y="1700943"/>
            <a:ext cx="941089" cy="3549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8308" y="3878783"/>
            <a:ext cx="1244700" cy="12883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49645" y="4308003"/>
            <a:ext cx="670880" cy="364478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cxnSpLocks/>
          </p:cNvCxnSpPr>
          <p:nvPr/>
        </p:nvCxnSpPr>
        <p:spPr>
          <a:xfrm>
            <a:off x="5833613" y="3613694"/>
            <a:ext cx="1216032" cy="5494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1F05E6D-DCAD-4D8F-97CF-2A4E46A39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4600" y="6352753"/>
            <a:ext cx="4114800" cy="365125"/>
          </a:xfrm>
        </p:spPr>
        <p:txBody>
          <a:bodyPr/>
          <a:lstStyle/>
          <a:p>
            <a:r>
              <a:rPr lang="en-US" dirty="0"/>
              <a:t>Blake D. Leverington, 1st EP R&amp;D Working Group 3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28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2" name="Grouper 520"/>
          <p:cNvGrpSpPr/>
          <p:nvPr/>
        </p:nvGrpSpPr>
        <p:grpSpPr>
          <a:xfrm rot="1357206" flipH="1" flipV="1">
            <a:off x="769042" y="4765179"/>
            <a:ext cx="731314" cy="441154"/>
            <a:chOff x="5715000" y="4114802"/>
            <a:chExt cx="2167470" cy="1828798"/>
          </a:xfrm>
        </p:grpSpPr>
        <p:cxnSp>
          <p:nvCxnSpPr>
            <p:cNvPr id="743" name="Connecteur droit 521"/>
            <p:cNvCxnSpPr/>
            <p:nvPr/>
          </p:nvCxnSpPr>
          <p:spPr bwMode="auto">
            <a:xfrm rot="16200000" flipH="1">
              <a:off x="6493930" y="4174073"/>
              <a:ext cx="1447798" cy="132925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4" name="Connecteur droit 522"/>
            <p:cNvCxnSpPr/>
            <p:nvPr/>
          </p:nvCxnSpPr>
          <p:spPr bwMode="auto">
            <a:xfrm>
              <a:off x="6324600" y="4191000"/>
              <a:ext cx="1549392" cy="1371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5" name="Connecteur droit 523"/>
            <p:cNvCxnSpPr/>
            <p:nvPr/>
          </p:nvCxnSpPr>
          <p:spPr bwMode="auto">
            <a:xfrm>
              <a:off x="6172200" y="4267200"/>
              <a:ext cx="1701798" cy="129116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6" name="Connecteur droit 524"/>
            <p:cNvCxnSpPr/>
            <p:nvPr/>
          </p:nvCxnSpPr>
          <p:spPr bwMode="auto">
            <a:xfrm>
              <a:off x="5943602" y="4419602"/>
              <a:ext cx="1926168" cy="113877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7" name="Connecteur droit 525"/>
            <p:cNvCxnSpPr/>
            <p:nvPr/>
          </p:nvCxnSpPr>
          <p:spPr bwMode="auto">
            <a:xfrm rot="10800000" flipH="1" flipV="1">
              <a:off x="5935332" y="4639722"/>
              <a:ext cx="1942899" cy="92287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8" name="Connecteur droit 526"/>
            <p:cNvCxnSpPr/>
            <p:nvPr/>
          </p:nvCxnSpPr>
          <p:spPr bwMode="auto">
            <a:xfrm>
              <a:off x="5715000" y="4724400"/>
              <a:ext cx="2150728" cy="8382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9" name="Connecteur droit 527"/>
            <p:cNvCxnSpPr/>
            <p:nvPr/>
          </p:nvCxnSpPr>
          <p:spPr bwMode="auto">
            <a:xfrm>
              <a:off x="5943600" y="4876800"/>
              <a:ext cx="1930398" cy="6858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0" name="Connecteur droit 528"/>
            <p:cNvCxnSpPr/>
            <p:nvPr/>
          </p:nvCxnSpPr>
          <p:spPr bwMode="auto">
            <a:xfrm>
              <a:off x="6172200" y="5029200"/>
              <a:ext cx="1697565" cy="533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1" name="Connecteur droit 529"/>
            <p:cNvCxnSpPr/>
            <p:nvPr/>
          </p:nvCxnSpPr>
          <p:spPr bwMode="auto">
            <a:xfrm>
              <a:off x="6498165" y="5181600"/>
              <a:ext cx="1371600" cy="381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2" name="Connecteur droit 530"/>
            <p:cNvCxnSpPr/>
            <p:nvPr/>
          </p:nvCxnSpPr>
          <p:spPr bwMode="auto">
            <a:xfrm>
              <a:off x="6705600" y="5334000"/>
              <a:ext cx="1176870" cy="228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3" name="Connecteur droit 531"/>
            <p:cNvCxnSpPr/>
            <p:nvPr/>
          </p:nvCxnSpPr>
          <p:spPr bwMode="auto">
            <a:xfrm>
              <a:off x="6858000" y="5486400"/>
              <a:ext cx="1011765" cy="76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4" name="Connecteur droit 532"/>
            <p:cNvCxnSpPr/>
            <p:nvPr/>
          </p:nvCxnSpPr>
          <p:spPr bwMode="auto">
            <a:xfrm flipV="1">
              <a:off x="6883404" y="5562600"/>
              <a:ext cx="990600" cy="76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5" name="Connecteur droit 533"/>
            <p:cNvCxnSpPr/>
            <p:nvPr/>
          </p:nvCxnSpPr>
          <p:spPr bwMode="auto">
            <a:xfrm flipV="1">
              <a:off x="6705600" y="5562600"/>
              <a:ext cx="1172643" cy="228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6" name="Connecteur droit 534"/>
            <p:cNvCxnSpPr/>
            <p:nvPr/>
          </p:nvCxnSpPr>
          <p:spPr bwMode="auto">
            <a:xfrm>
              <a:off x="6705600" y="5562600"/>
              <a:ext cx="1164165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7" name="Connecteur droit 535"/>
            <p:cNvCxnSpPr/>
            <p:nvPr/>
          </p:nvCxnSpPr>
          <p:spPr bwMode="auto">
            <a:xfrm>
              <a:off x="6553200" y="5410200"/>
              <a:ext cx="1316565" cy="1539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8" name="Connecteur droit 536"/>
            <p:cNvCxnSpPr/>
            <p:nvPr/>
          </p:nvCxnSpPr>
          <p:spPr bwMode="auto">
            <a:xfrm flipV="1">
              <a:off x="6477000" y="5562602"/>
              <a:ext cx="1396998" cy="3809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9" name="Connecteur droit 537"/>
            <p:cNvCxnSpPr/>
            <p:nvPr/>
          </p:nvCxnSpPr>
          <p:spPr bwMode="auto">
            <a:xfrm flipV="1">
              <a:off x="6324600" y="5562603"/>
              <a:ext cx="1540931" cy="22859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0" name="Connecteur droit 538"/>
            <p:cNvCxnSpPr/>
            <p:nvPr/>
          </p:nvCxnSpPr>
          <p:spPr bwMode="auto">
            <a:xfrm>
              <a:off x="6324600" y="5562600"/>
              <a:ext cx="1532466" cy="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1" name="Connecteur droit 539"/>
            <p:cNvCxnSpPr/>
            <p:nvPr/>
          </p:nvCxnSpPr>
          <p:spPr bwMode="auto">
            <a:xfrm>
              <a:off x="6324600" y="5334000"/>
              <a:ext cx="1532466" cy="2286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2" name="Connecteur droit 540"/>
            <p:cNvCxnSpPr/>
            <p:nvPr/>
          </p:nvCxnSpPr>
          <p:spPr bwMode="auto">
            <a:xfrm>
              <a:off x="6172200" y="5257800"/>
              <a:ext cx="1697565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3" name="Connecteur droit 541"/>
            <p:cNvCxnSpPr/>
            <p:nvPr/>
          </p:nvCxnSpPr>
          <p:spPr bwMode="auto">
            <a:xfrm>
              <a:off x="6096000" y="5410200"/>
              <a:ext cx="1777998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4" name="Connecteur droit 542"/>
            <p:cNvCxnSpPr/>
            <p:nvPr/>
          </p:nvCxnSpPr>
          <p:spPr bwMode="auto">
            <a:xfrm flipV="1">
              <a:off x="6096000" y="5562600"/>
              <a:ext cx="1773765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5" name="Connecteur droit 543"/>
            <p:cNvCxnSpPr/>
            <p:nvPr/>
          </p:nvCxnSpPr>
          <p:spPr bwMode="auto">
            <a:xfrm>
              <a:off x="5943602" y="5562600"/>
              <a:ext cx="1926163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6" name="Connecteur droit 544"/>
            <p:cNvCxnSpPr/>
            <p:nvPr/>
          </p:nvCxnSpPr>
          <p:spPr bwMode="auto">
            <a:xfrm>
              <a:off x="5943600" y="5334000"/>
              <a:ext cx="1921932" cy="2286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7" name="Connecteur droit 545"/>
            <p:cNvCxnSpPr/>
            <p:nvPr/>
          </p:nvCxnSpPr>
          <p:spPr bwMode="auto">
            <a:xfrm>
              <a:off x="5943600" y="5105400"/>
              <a:ext cx="1921929" cy="457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8" name="Connecteur droit 546"/>
            <p:cNvCxnSpPr/>
            <p:nvPr/>
          </p:nvCxnSpPr>
          <p:spPr bwMode="auto">
            <a:xfrm>
              <a:off x="5791200" y="5181600"/>
              <a:ext cx="2074329" cy="381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76" name="Grouper 547"/>
          <p:cNvGrpSpPr/>
          <p:nvPr/>
        </p:nvGrpSpPr>
        <p:grpSpPr>
          <a:xfrm rot="3253057" flipH="1">
            <a:off x="957249" y="4723807"/>
            <a:ext cx="590006" cy="303044"/>
            <a:chOff x="5791200" y="4191000"/>
            <a:chExt cx="2328336" cy="1371600"/>
          </a:xfrm>
        </p:grpSpPr>
        <p:cxnSp>
          <p:nvCxnSpPr>
            <p:cNvPr id="777" name="Connecteur droit 548"/>
            <p:cNvCxnSpPr/>
            <p:nvPr/>
          </p:nvCxnSpPr>
          <p:spPr bwMode="auto">
            <a:xfrm>
              <a:off x="6747930" y="4191000"/>
              <a:ext cx="1371600" cy="1295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8" name="Connecteur droit 549"/>
            <p:cNvCxnSpPr/>
            <p:nvPr/>
          </p:nvCxnSpPr>
          <p:spPr bwMode="auto">
            <a:xfrm>
              <a:off x="7086600" y="4876800"/>
              <a:ext cx="1032936" cy="609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9" name="Connecteur droit 550"/>
            <p:cNvCxnSpPr/>
            <p:nvPr/>
          </p:nvCxnSpPr>
          <p:spPr bwMode="auto">
            <a:xfrm>
              <a:off x="5791200" y="5029200"/>
              <a:ext cx="2328336" cy="457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0" name="Connecteur droit 551"/>
            <p:cNvCxnSpPr/>
            <p:nvPr/>
          </p:nvCxnSpPr>
          <p:spPr bwMode="auto">
            <a:xfrm rot="16200000" flipH="1">
              <a:off x="7024479" y="4395582"/>
              <a:ext cx="389472" cy="1792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1" name="Connecteur droit 552"/>
            <p:cNvCxnSpPr/>
            <p:nvPr/>
          </p:nvCxnSpPr>
          <p:spPr bwMode="auto">
            <a:xfrm flipV="1">
              <a:off x="7086600" y="5486402"/>
              <a:ext cx="1011770" cy="761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69" name="Grouper 553"/>
          <p:cNvGrpSpPr/>
          <p:nvPr/>
        </p:nvGrpSpPr>
        <p:grpSpPr>
          <a:xfrm rot="3029725" flipH="1">
            <a:off x="893240" y="4826104"/>
            <a:ext cx="676556" cy="359814"/>
            <a:chOff x="5791200" y="4419600"/>
            <a:chExt cx="2209801" cy="1371602"/>
          </a:xfrm>
        </p:grpSpPr>
        <p:cxnSp>
          <p:nvCxnSpPr>
            <p:cNvPr id="770" name="Connecteur droit 554"/>
            <p:cNvCxnSpPr/>
            <p:nvPr/>
          </p:nvCxnSpPr>
          <p:spPr bwMode="auto">
            <a:xfrm rot="16200000" flipH="1">
              <a:off x="6858000" y="4648199"/>
              <a:ext cx="1371600" cy="9144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1" name="Connecteur droit 555"/>
            <p:cNvCxnSpPr/>
            <p:nvPr/>
          </p:nvCxnSpPr>
          <p:spPr bwMode="auto">
            <a:xfrm>
              <a:off x="6324600" y="4648200"/>
              <a:ext cx="1676401" cy="11430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2" name="Connecteur droit 556"/>
            <p:cNvCxnSpPr/>
            <p:nvPr/>
          </p:nvCxnSpPr>
          <p:spPr bwMode="auto">
            <a:xfrm>
              <a:off x="5791200" y="5486400"/>
              <a:ext cx="2209800" cy="3048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3" name="Connecteur droit 557"/>
            <p:cNvCxnSpPr/>
            <p:nvPr/>
          </p:nvCxnSpPr>
          <p:spPr bwMode="auto">
            <a:xfrm>
              <a:off x="6477000" y="5715000"/>
              <a:ext cx="1524000" cy="762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4" name="Connecteur droit 558"/>
            <p:cNvCxnSpPr/>
            <p:nvPr/>
          </p:nvCxnSpPr>
          <p:spPr bwMode="auto">
            <a:xfrm>
              <a:off x="7239000" y="5181600"/>
              <a:ext cx="762000" cy="6096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5" name="Connecteur droit 559"/>
            <p:cNvCxnSpPr/>
            <p:nvPr/>
          </p:nvCxnSpPr>
          <p:spPr bwMode="auto">
            <a:xfrm>
              <a:off x="5791200" y="4572000"/>
              <a:ext cx="2209800" cy="1219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82" name="Group 681"/>
          <p:cNvGrpSpPr/>
          <p:nvPr/>
        </p:nvGrpSpPr>
        <p:grpSpPr>
          <a:xfrm>
            <a:off x="447697" y="4762274"/>
            <a:ext cx="1194553" cy="1200391"/>
            <a:chOff x="447697" y="4762274"/>
            <a:chExt cx="1194553" cy="1200391"/>
          </a:xfrm>
        </p:grpSpPr>
        <p:grpSp>
          <p:nvGrpSpPr>
            <p:cNvPr id="553" name="Grouper 318"/>
            <p:cNvGrpSpPr/>
            <p:nvPr/>
          </p:nvGrpSpPr>
          <p:grpSpPr>
            <a:xfrm>
              <a:off x="1100872" y="4762274"/>
              <a:ext cx="541378" cy="652953"/>
              <a:chOff x="4525431" y="3628002"/>
              <a:chExt cx="1752600" cy="2065872"/>
            </a:xfrm>
          </p:grpSpPr>
          <p:sp>
            <p:nvSpPr>
              <p:cNvPr id="555" name="Hexagone 319"/>
              <p:cNvSpPr/>
              <p:nvPr/>
            </p:nvSpPr>
            <p:spPr bwMode="auto">
              <a:xfrm>
                <a:off x="4525431" y="40851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56" name="Hexagone 320"/>
              <p:cNvSpPr/>
              <p:nvPr/>
            </p:nvSpPr>
            <p:spPr bwMode="auto">
              <a:xfrm>
                <a:off x="4716132" y="39708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57" name="Hexagone 321"/>
              <p:cNvSpPr/>
              <p:nvPr/>
            </p:nvSpPr>
            <p:spPr bwMode="auto">
              <a:xfrm>
                <a:off x="4906834" y="38565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58" name="Hexagone 322"/>
              <p:cNvSpPr/>
              <p:nvPr/>
            </p:nvSpPr>
            <p:spPr bwMode="auto">
              <a:xfrm>
                <a:off x="5097535" y="3742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59" name="Hexagone 323"/>
              <p:cNvSpPr/>
              <p:nvPr/>
            </p:nvSpPr>
            <p:spPr bwMode="auto">
              <a:xfrm>
                <a:off x="5288236" y="3628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0" name="Hexagone 324"/>
              <p:cNvSpPr/>
              <p:nvPr/>
            </p:nvSpPr>
            <p:spPr bwMode="auto">
              <a:xfrm>
                <a:off x="4525431" y="431379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1" name="Hexagone 325"/>
              <p:cNvSpPr/>
              <p:nvPr/>
            </p:nvSpPr>
            <p:spPr bwMode="auto">
              <a:xfrm>
                <a:off x="4716132" y="41994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2" name="Hexagone 326"/>
              <p:cNvSpPr/>
              <p:nvPr/>
            </p:nvSpPr>
            <p:spPr bwMode="auto">
              <a:xfrm>
                <a:off x="4906834" y="4085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3" name="Hexagone 327"/>
              <p:cNvSpPr/>
              <p:nvPr/>
            </p:nvSpPr>
            <p:spPr bwMode="auto">
              <a:xfrm>
                <a:off x="5097535" y="39709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4" name="Hexagone 328"/>
              <p:cNvSpPr/>
              <p:nvPr/>
            </p:nvSpPr>
            <p:spPr bwMode="auto">
              <a:xfrm>
                <a:off x="5288236" y="38566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5" name="Hexagone 329"/>
              <p:cNvSpPr/>
              <p:nvPr/>
            </p:nvSpPr>
            <p:spPr bwMode="auto">
              <a:xfrm>
                <a:off x="4525431" y="45423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6" name="Hexagone 330"/>
              <p:cNvSpPr/>
              <p:nvPr/>
            </p:nvSpPr>
            <p:spPr bwMode="auto">
              <a:xfrm>
                <a:off x="4716132" y="44280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7" name="Hexagone 331"/>
              <p:cNvSpPr/>
              <p:nvPr/>
            </p:nvSpPr>
            <p:spPr bwMode="auto">
              <a:xfrm>
                <a:off x="4906834" y="43138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8" name="Hexagone 332"/>
              <p:cNvSpPr/>
              <p:nvPr/>
            </p:nvSpPr>
            <p:spPr bwMode="auto">
              <a:xfrm>
                <a:off x="5097535" y="41995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69" name="Hexagone 333"/>
              <p:cNvSpPr/>
              <p:nvPr/>
            </p:nvSpPr>
            <p:spPr bwMode="auto">
              <a:xfrm>
                <a:off x="5288236" y="40852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0" name="Hexagone 334"/>
              <p:cNvSpPr/>
              <p:nvPr/>
            </p:nvSpPr>
            <p:spPr bwMode="auto">
              <a:xfrm>
                <a:off x="4525431" y="47709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1" name="Hexagone 335"/>
              <p:cNvSpPr/>
              <p:nvPr/>
            </p:nvSpPr>
            <p:spPr bwMode="auto">
              <a:xfrm>
                <a:off x="4716132" y="46566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2" name="Hexagone 336"/>
              <p:cNvSpPr/>
              <p:nvPr/>
            </p:nvSpPr>
            <p:spPr bwMode="auto">
              <a:xfrm>
                <a:off x="4906834" y="45424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3" name="Hexagone 337"/>
              <p:cNvSpPr/>
              <p:nvPr/>
            </p:nvSpPr>
            <p:spPr bwMode="auto">
              <a:xfrm>
                <a:off x="5097535" y="442810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4" name="Hexagone 338"/>
              <p:cNvSpPr/>
              <p:nvPr/>
            </p:nvSpPr>
            <p:spPr bwMode="auto">
              <a:xfrm>
                <a:off x="5288236" y="43138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5" name="Hexagone 339"/>
              <p:cNvSpPr/>
              <p:nvPr/>
            </p:nvSpPr>
            <p:spPr bwMode="auto">
              <a:xfrm>
                <a:off x="4525431" y="49995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6" name="Hexagone 340"/>
              <p:cNvSpPr/>
              <p:nvPr/>
            </p:nvSpPr>
            <p:spPr bwMode="auto">
              <a:xfrm>
                <a:off x="4716132" y="4885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7" name="Hexagone 341"/>
              <p:cNvSpPr/>
              <p:nvPr/>
            </p:nvSpPr>
            <p:spPr bwMode="auto">
              <a:xfrm>
                <a:off x="4906834" y="4771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8" name="Hexagone 342"/>
              <p:cNvSpPr/>
              <p:nvPr/>
            </p:nvSpPr>
            <p:spPr bwMode="auto">
              <a:xfrm>
                <a:off x="5097535" y="46567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79" name="Hexagone 343"/>
              <p:cNvSpPr/>
              <p:nvPr/>
            </p:nvSpPr>
            <p:spPr bwMode="auto">
              <a:xfrm>
                <a:off x="5288236" y="454240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0" name="Hexagone 344"/>
              <p:cNvSpPr/>
              <p:nvPr/>
            </p:nvSpPr>
            <p:spPr bwMode="auto">
              <a:xfrm>
                <a:off x="5474385" y="37422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1" name="Hexagone 345"/>
              <p:cNvSpPr/>
              <p:nvPr/>
            </p:nvSpPr>
            <p:spPr bwMode="auto">
              <a:xfrm>
                <a:off x="5660540" y="386082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2" name="Hexagone 346"/>
              <p:cNvSpPr/>
              <p:nvPr/>
            </p:nvSpPr>
            <p:spPr bwMode="auto">
              <a:xfrm>
                <a:off x="5846694" y="397936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3" name="Hexagone 347"/>
              <p:cNvSpPr/>
              <p:nvPr/>
            </p:nvSpPr>
            <p:spPr bwMode="auto">
              <a:xfrm>
                <a:off x="6032849" y="40978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4" name="Hexagone 348"/>
              <p:cNvSpPr/>
              <p:nvPr/>
            </p:nvSpPr>
            <p:spPr bwMode="auto">
              <a:xfrm>
                <a:off x="5474385" y="397088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5" name="Hexagone 349"/>
              <p:cNvSpPr/>
              <p:nvPr/>
            </p:nvSpPr>
            <p:spPr bwMode="auto">
              <a:xfrm>
                <a:off x="5660540" y="408942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6" name="Hexagone 350"/>
              <p:cNvSpPr/>
              <p:nvPr/>
            </p:nvSpPr>
            <p:spPr bwMode="auto">
              <a:xfrm>
                <a:off x="5846694" y="420795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7" name="Hexagone 351"/>
              <p:cNvSpPr/>
              <p:nvPr/>
            </p:nvSpPr>
            <p:spPr bwMode="auto">
              <a:xfrm>
                <a:off x="6032849" y="43264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8" name="Hexagone 352"/>
              <p:cNvSpPr/>
              <p:nvPr/>
            </p:nvSpPr>
            <p:spPr bwMode="auto">
              <a:xfrm>
                <a:off x="5474385" y="41994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89" name="Hexagone 353"/>
              <p:cNvSpPr/>
              <p:nvPr/>
            </p:nvSpPr>
            <p:spPr bwMode="auto">
              <a:xfrm>
                <a:off x="5660540" y="431801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0" name="Hexagone 354"/>
              <p:cNvSpPr/>
              <p:nvPr/>
            </p:nvSpPr>
            <p:spPr bwMode="auto">
              <a:xfrm>
                <a:off x="5846694" y="443655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1" name="Hexagone 355"/>
              <p:cNvSpPr/>
              <p:nvPr/>
            </p:nvSpPr>
            <p:spPr bwMode="auto">
              <a:xfrm>
                <a:off x="6032849" y="45550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2" name="Hexagone 356"/>
              <p:cNvSpPr/>
              <p:nvPr/>
            </p:nvSpPr>
            <p:spPr bwMode="auto">
              <a:xfrm>
                <a:off x="5474385" y="442807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3" name="Hexagone 357"/>
              <p:cNvSpPr/>
              <p:nvPr/>
            </p:nvSpPr>
            <p:spPr bwMode="auto">
              <a:xfrm>
                <a:off x="5660540" y="454661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4" name="Hexagone 358"/>
              <p:cNvSpPr/>
              <p:nvPr/>
            </p:nvSpPr>
            <p:spPr bwMode="auto">
              <a:xfrm>
                <a:off x="5846694" y="466514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5" name="Hexagone 359"/>
              <p:cNvSpPr/>
              <p:nvPr/>
            </p:nvSpPr>
            <p:spPr bwMode="auto">
              <a:xfrm>
                <a:off x="6032849" y="478368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6" name="Hexagone 360"/>
              <p:cNvSpPr/>
              <p:nvPr/>
            </p:nvSpPr>
            <p:spPr bwMode="auto">
              <a:xfrm>
                <a:off x="5474385" y="465666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7" name="Hexagone 361"/>
              <p:cNvSpPr/>
              <p:nvPr/>
            </p:nvSpPr>
            <p:spPr bwMode="auto">
              <a:xfrm>
                <a:off x="5660540" y="47752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8" name="Hexagone 362"/>
              <p:cNvSpPr/>
              <p:nvPr/>
            </p:nvSpPr>
            <p:spPr bwMode="auto">
              <a:xfrm>
                <a:off x="5846694" y="489374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99" name="Hexagone 363"/>
              <p:cNvSpPr/>
              <p:nvPr/>
            </p:nvSpPr>
            <p:spPr bwMode="auto">
              <a:xfrm>
                <a:off x="6032849" y="501227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0" name="Hexagone 364"/>
              <p:cNvSpPr/>
              <p:nvPr/>
            </p:nvSpPr>
            <p:spPr bwMode="auto">
              <a:xfrm>
                <a:off x="5288217" y="47710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1" name="Hexagone 365"/>
              <p:cNvSpPr/>
              <p:nvPr/>
            </p:nvSpPr>
            <p:spPr bwMode="auto">
              <a:xfrm>
                <a:off x="547437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2" name="Hexagone 366"/>
              <p:cNvSpPr/>
              <p:nvPr/>
            </p:nvSpPr>
            <p:spPr bwMode="auto">
              <a:xfrm>
                <a:off x="5655986" y="500383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3" name="Hexagone 367"/>
              <p:cNvSpPr/>
              <p:nvPr/>
            </p:nvSpPr>
            <p:spPr bwMode="auto">
              <a:xfrm>
                <a:off x="5837601" y="512236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4" name="Hexagone 368"/>
              <p:cNvSpPr/>
              <p:nvPr/>
            </p:nvSpPr>
            <p:spPr bwMode="auto">
              <a:xfrm>
                <a:off x="509752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5" name="Hexagone 369"/>
              <p:cNvSpPr/>
              <p:nvPr/>
            </p:nvSpPr>
            <p:spPr bwMode="auto">
              <a:xfrm>
                <a:off x="528367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6" name="Hexagone 370"/>
              <p:cNvSpPr/>
              <p:nvPr/>
            </p:nvSpPr>
            <p:spPr bwMode="auto">
              <a:xfrm>
                <a:off x="5465292" y="511812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7" name="Hexagone 371"/>
              <p:cNvSpPr/>
              <p:nvPr/>
            </p:nvSpPr>
            <p:spPr bwMode="auto">
              <a:xfrm>
                <a:off x="5646906" y="523666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8" name="Hexagone 372"/>
              <p:cNvSpPr/>
              <p:nvPr/>
            </p:nvSpPr>
            <p:spPr bwMode="auto">
              <a:xfrm>
                <a:off x="490682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09" name="Hexagone 373"/>
              <p:cNvSpPr/>
              <p:nvPr/>
            </p:nvSpPr>
            <p:spPr bwMode="auto">
              <a:xfrm>
                <a:off x="5092982" y="51138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10" name="Hexagone 374"/>
              <p:cNvSpPr/>
              <p:nvPr/>
            </p:nvSpPr>
            <p:spPr bwMode="auto">
              <a:xfrm>
                <a:off x="5274597" y="523241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11" name="Hexagone 375"/>
              <p:cNvSpPr/>
              <p:nvPr/>
            </p:nvSpPr>
            <p:spPr bwMode="auto">
              <a:xfrm>
                <a:off x="5456212" y="535095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12" name="Hexagone 376"/>
              <p:cNvSpPr/>
              <p:nvPr/>
            </p:nvSpPr>
            <p:spPr bwMode="auto">
              <a:xfrm>
                <a:off x="4716126" y="511390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13" name="Hexagone 377"/>
              <p:cNvSpPr/>
              <p:nvPr/>
            </p:nvSpPr>
            <p:spPr bwMode="auto">
              <a:xfrm>
                <a:off x="4902281" y="5228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14" name="Hexagone 378"/>
              <p:cNvSpPr/>
              <p:nvPr/>
            </p:nvSpPr>
            <p:spPr bwMode="auto">
              <a:xfrm>
                <a:off x="5083896" y="534673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15" name="Hexagone 379"/>
              <p:cNvSpPr/>
              <p:nvPr/>
            </p:nvSpPr>
            <p:spPr bwMode="auto">
              <a:xfrm>
                <a:off x="5265510" y="546527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54" name="Text Box 339"/>
            <p:cNvSpPr txBox="1">
              <a:spLocks noChangeArrowheads="1"/>
            </p:cNvSpPr>
            <p:nvPr/>
          </p:nvSpPr>
          <p:spPr bwMode="auto">
            <a:xfrm>
              <a:off x="447697" y="5408667"/>
              <a:ext cx="119137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MOEMS diffractive optics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light concentrator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0"/>
            <a:ext cx="6892925" cy="838200"/>
          </a:xfrm>
        </p:spPr>
        <p:txBody>
          <a:bodyPr/>
          <a:lstStyle/>
          <a:p>
            <a:pPr algn="ctr"/>
            <a:r>
              <a:rPr lang="fr-FR" dirty="0"/>
              <a:t>Meta-</a:t>
            </a:r>
            <a:r>
              <a:rPr lang="fr-FR" dirty="0" err="1"/>
              <a:t>scintillators</a:t>
            </a:r>
            <a:r>
              <a:rPr lang="fr-FR" dirty="0"/>
              <a:t> for HEP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776064"/>
            <a:ext cx="8964488" cy="3877072"/>
          </a:xfrm>
        </p:spPr>
        <p:txBody>
          <a:bodyPr/>
          <a:lstStyle/>
          <a:p>
            <a:r>
              <a:rPr lang="fr-FR" sz="2000" dirty="0"/>
              <a:t>A </a:t>
            </a:r>
            <a:r>
              <a:rPr lang="fr-FR" sz="2000" dirty="0" err="1"/>
              <a:t>scintillator-based</a:t>
            </a:r>
            <a:r>
              <a:rPr lang="fr-FR" sz="2000" dirty="0"/>
              <a:t> </a:t>
            </a:r>
            <a:r>
              <a:rPr lang="fr-FR" sz="2000" dirty="0" err="1"/>
              <a:t>calorimeter</a:t>
            </a:r>
            <a:r>
              <a:rPr lang="fr-FR" sz="2000" dirty="0"/>
              <a:t> </a:t>
            </a:r>
            <a:r>
              <a:rPr lang="fr-FR" sz="2000" dirty="0" err="1"/>
              <a:t>cell</a:t>
            </a:r>
            <a:r>
              <a:rPr lang="fr-FR" sz="2000" dirty="0"/>
              <a:t> has to </a:t>
            </a:r>
            <a:r>
              <a:rPr lang="fr-FR" sz="2000" dirty="0" err="1"/>
              <a:t>fulfill</a:t>
            </a:r>
            <a:r>
              <a:rPr lang="fr-FR" sz="2000" dirty="0"/>
              <a:t> 3 </a:t>
            </a:r>
            <a:r>
              <a:rPr lang="fr-FR" sz="2000" dirty="0" err="1"/>
              <a:t>requirements</a:t>
            </a:r>
            <a:endParaRPr lang="fr-FR" sz="2000" dirty="0"/>
          </a:p>
          <a:p>
            <a:pPr lvl="1"/>
            <a:r>
              <a:rPr lang="fr-FR" sz="1800" dirty="0"/>
              <a:t>Light production</a:t>
            </a:r>
          </a:p>
          <a:p>
            <a:pPr lvl="1"/>
            <a:r>
              <a:rPr lang="fr-FR" sz="1800" dirty="0"/>
              <a:t>Light transport</a:t>
            </a:r>
          </a:p>
          <a:p>
            <a:pPr lvl="1"/>
            <a:r>
              <a:rPr lang="fr-FR" sz="1800" dirty="0"/>
              <a:t>Light photo-conversion</a:t>
            </a:r>
          </a:p>
          <a:p>
            <a:r>
              <a:rPr lang="fr-FR" sz="2000" dirty="0" err="1"/>
              <a:t>Combining</a:t>
            </a:r>
            <a:r>
              <a:rPr lang="fr-FR" sz="2000" dirty="0"/>
              <a:t> </a:t>
            </a:r>
            <a:r>
              <a:rPr lang="fr-FR" sz="2000" dirty="0" err="1"/>
              <a:t>these</a:t>
            </a:r>
            <a:r>
              <a:rPr lang="fr-FR" sz="2000" dirty="0"/>
              <a:t> 3 </a:t>
            </a:r>
            <a:r>
              <a:rPr lang="fr-FR" sz="2000" dirty="0" err="1"/>
              <a:t>functions</a:t>
            </a:r>
            <a:r>
              <a:rPr lang="fr-FR" sz="2000" dirty="0"/>
              <a:t> in a </a:t>
            </a:r>
            <a:r>
              <a:rPr lang="fr-FR" sz="2000" dirty="0" err="1"/>
              <a:t>bulk</a:t>
            </a:r>
            <a:r>
              <a:rPr lang="fr-FR" sz="2000" dirty="0"/>
              <a:t> </a:t>
            </a:r>
            <a:r>
              <a:rPr lang="fr-FR" sz="2000" dirty="0" err="1"/>
              <a:t>scintillator</a:t>
            </a:r>
            <a:r>
              <a:rPr lang="fr-FR" sz="2000" dirty="0"/>
              <a:t> </a:t>
            </a:r>
            <a:r>
              <a:rPr lang="fr-FR" sz="2000" dirty="0" err="1"/>
              <a:t>cell</a:t>
            </a:r>
            <a:r>
              <a:rPr lang="fr-FR" sz="2000" dirty="0"/>
              <a:t> </a:t>
            </a:r>
            <a:r>
              <a:rPr lang="fr-FR" sz="2000" dirty="0" err="1"/>
              <a:t>will</a:t>
            </a:r>
            <a:r>
              <a:rPr lang="fr-FR" sz="2000" dirty="0"/>
              <a:t> </a:t>
            </a:r>
            <a:r>
              <a:rPr lang="fr-FR" sz="2000" dirty="0" err="1"/>
              <a:t>result</a:t>
            </a:r>
            <a:r>
              <a:rPr lang="fr-FR" sz="2000" dirty="0"/>
              <a:t> in a compromise </a:t>
            </a:r>
            <a:r>
              <a:rPr lang="fr-FR" sz="2000" dirty="0" err="1"/>
              <a:t>between</a:t>
            </a:r>
            <a:r>
              <a:rPr lang="fr-FR" sz="2000" dirty="0"/>
              <a:t> the 3 </a:t>
            </a:r>
            <a:r>
              <a:rPr lang="fr-FR" sz="2000" dirty="0" err="1"/>
              <a:t>parameters</a:t>
            </a:r>
            <a:r>
              <a:rPr lang="fr-FR" sz="2000" dirty="0"/>
              <a:t> of </a:t>
            </a:r>
            <a:r>
              <a:rPr lang="fr-FR" sz="2000" dirty="0" err="1"/>
              <a:t>interest</a:t>
            </a:r>
            <a:r>
              <a:rPr lang="fr-FR" sz="2000" dirty="0"/>
              <a:t> in </a:t>
            </a:r>
            <a:r>
              <a:rPr lang="fr-FR" sz="2000" dirty="0" err="1"/>
              <a:t>calorimetry</a:t>
            </a:r>
            <a:endParaRPr lang="fr-FR" sz="2000" dirty="0"/>
          </a:p>
          <a:p>
            <a:pPr lvl="1"/>
            <a:r>
              <a:rPr lang="fr-FR" sz="1800" dirty="0"/>
              <a:t>Spatial </a:t>
            </a:r>
            <a:r>
              <a:rPr lang="fr-FR" sz="1800" dirty="0" err="1"/>
              <a:t>resolution</a:t>
            </a:r>
            <a:endParaRPr lang="fr-FR" sz="1800" dirty="0"/>
          </a:p>
          <a:p>
            <a:pPr lvl="1"/>
            <a:r>
              <a:rPr lang="fr-FR" sz="1800" dirty="0" err="1"/>
              <a:t>Energy</a:t>
            </a:r>
            <a:r>
              <a:rPr lang="fr-FR" sz="1800" dirty="0"/>
              <a:t> </a:t>
            </a:r>
            <a:r>
              <a:rPr lang="fr-FR" sz="1800" dirty="0" err="1"/>
              <a:t>resolution</a:t>
            </a:r>
            <a:endParaRPr lang="fr-FR" sz="1800" dirty="0"/>
          </a:p>
          <a:p>
            <a:pPr lvl="1"/>
            <a:r>
              <a:rPr lang="fr-FR" sz="1800" dirty="0"/>
              <a:t>Timing </a:t>
            </a:r>
            <a:r>
              <a:rPr lang="fr-FR" sz="1800" dirty="0" err="1"/>
              <a:t>resolution</a:t>
            </a:r>
            <a:r>
              <a:rPr lang="fr-FR" sz="2000" dirty="0"/>
              <a:t> </a:t>
            </a:r>
          </a:p>
          <a:p>
            <a:r>
              <a:rPr lang="fr-FR" sz="2000" dirty="0"/>
              <a:t>A micro- and nano-</a:t>
            </a:r>
            <a:r>
              <a:rPr lang="fr-FR" sz="2000" dirty="0" err="1"/>
              <a:t>structured</a:t>
            </a:r>
            <a:r>
              <a:rPr lang="fr-FR" sz="2000" dirty="0"/>
              <a:t> </a:t>
            </a:r>
            <a:r>
              <a:rPr lang="fr-FR" sz="2000" dirty="0" err="1"/>
              <a:t>meta-scintillator</a:t>
            </a:r>
            <a:r>
              <a:rPr lang="fr-FR" sz="2000" dirty="0"/>
              <a:t> </a:t>
            </a:r>
            <a:r>
              <a:rPr lang="fr-FR" sz="2000" dirty="0" err="1"/>
              <a:t>can</a:t>
            </a:r>
            <a:r>
              <a:rPr lang="fr-FR" sz="2000" dirty="0"/>
              <a:t> help </a:t>
            </a:r>
            <a:r>
              <a:rPr lang="fr-FR" sz="2000" dirty="0" err="1"/>
              <a:t>optimizing</a:t>
            </a:r>
            <a:r>
              <a:rPr lang="fr-FR" sz="2000" dirty="0"/>
              <a:t> the 3 </a:t>
            </a:r>
            <a:r>
              <a:rPr lang="fr-FR" sz="2000" dirty="0" err="1"/>
              <a:t>functions</a:t>
            </a:r>
            <a:r>
              <a:rPr lang="fr-FR" sz="2000" dirty="0"/>
              <a:t> </a:t>
            </a:r>
            <a:r>
              <a:rPr lang="fr-FR" sz="2000" dirty="0" err="1"/>
              <a:t>independently</a:t>
            </a:r>
            <a:r>
              <a:rPr lang="fr-FR" sz="2000" dirty="0"/>
              <a:t> and </a:t>
            </a:r>
            <a:r>
              <a:rPr lang="fr-FR" sz="2000" dirty="0" err="1"/>
              <a:t>considerably</a:t>
            </a:r>
            <a:r>
              <a:rPr lang="fr-FR" sz="2000" dirty="0"/>
              <a:t> </a:t>
            </a:r>
            <a:r>
              <a:rPr lang="fr-FR" sz="2000" dirty="0" err="1"/>
              <a:t>improve</a:t>
            </a:r>
            <a:r>
              <a:rPr lang="fr-FR" sz="2000" dirty="0"/>
              <a:t> the </a:t>
            </a:r>
            <a:r>
              <a:rPr lang="fr-FR" sz="2000" dirty="0" err="1"/>
              <a:t>calorimetric</a:t>
            </a:r>
            <a:r>
              <a:rPr lang="fr-FR" sz="2000" dirty="0"/>
              <a:t> performance</a:t>
            </a:r>
          </a:p>
          <a:p>
            <a:pPr lvl="4"/>
            <a:endParaRPr lang="fr-FR" sz="2000" dirty="0"/>
          </a:p>
        </p:txBody>
      </p:sp>
      <p:grpSp>
        <p:nvGrpSpPr>
          <p:cNvPr id="279" name="Group 278"/>
          <p:cNvGrpSpPr/>
          <p:nvPr/>
        </p:nvGrpSpPr>
        <p:grpSpPr>
          <a:xfrm>
            <a:off x="4211218" y="4636947"/>
            <a:ext cx="1784463" cy="1863788"/>
            <a:chOff x="4211218" y="4636947"/>
            <a:chExt cx="1784463" cy="1863788"/>
          </a:xfrm>
        </p:grpSpPr>
        <p:grpSp>
          <p:nvGrpSpPr>
            <p:cNvPr id="247" name="Grouper 45"/>
            <p:cNvGrpSpPr/>
            <p:nvPr/>
          </p:nvGrpSpPr>
          <p:grpSpPr>
            <a:xfrm>
              <a:off x="4493481" y="4636947"/>
              <a:ext cx="1214172" cy="1164868"/>
              <a:chOff x="1741691" y="2286000"/>
              <a:chExt cx="2296909" cy="2286000"/>
            </a:xfrm>
          </p:grpSpPr>
          <p:grpSp>
            <p:nvGrpSpPr>
              <p:cNvPr id="249" name="Grouper 7"/>
              <p:cNvGrpSpPr/>
              <p:nvPr/>
            </p:nvGrpSpPr>
            <p:grpSpPr>
              <a:xfrm>
                <a:off x="1741691" y="2286000"/>
                <a:ext cx="2296909" cy="457200"/>
                <a:chOff x="1741691" y="2286000"/>
                <a:chExt cx="2296909" cy="457200"/>
              </a:xfrm>
            </p:grpSpPr>
            <p:sp>
              <p:nvSpPr>
                <p:cNvPr id="274" name="Ellipse 3"/>
                <p:cNvSpPr/>
                <p:nvPr/>
              </p:nvSpPr>
              <p:spPr bwMode="auto">
                <a:xfrm>
                  <a:off x="22098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5" name="Ellipse 4"/>
                <p:cNvSpPr/>
                <p:nvPr/>
              </p:nvSpPr>
              <p:spPr bwMode="auto">
                <a:xfrm>
                  <a:off x="26670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6" name="Ellipse 5"/>
                <p:cNvSpPr/>
                <p:nvPr/>
              </p:nvSpPr>
              <p:spPr bwMode="auto">
                <a:xfrm>
                  <a:off x="31242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Ellipse 6"/>
                <p:cNvSpPr/>
                <p:nvPr/>
              </p:nvSpPr>
              <p:spPr bwMode="auto">
                <a:xfrm>
                  <a:off x="35814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Ellipse 126"/>
                <p:cNvSpPr/>
                <p:nvPr/>
              </p:nvSpPr>
              <p:spPr bwMode="auto">
                <a:xfrm>
                  <a:off x="1741691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0" name="Grouper 8"/>
              <p:cNvGrpSpPr/>
              <p:nvPr/>
            </p:nvGrpSpPr>
            <p:grpSpPr>
              <a:xfrm>
                <a:off x="1741691" y="2743200"/>
                <a:ext cx="2296909" cy="457200"/>
                <a:chOff x="1741691" y="2286000"/>
                <a:chExt cx="2296909" cy="457200"/>
              </a:xfrm>
            </p:grpSpPr>
            <p:sp>
              <p:nvSpPr>
                <p:cNvPr id="269" name="Ellipse 9"/>
                <p:cNvSpPr/>
                <p:nvPr/>
              </p:nvSpPr>
              <p:spPr bwMode="auto">
                <a:xfrm>
                  <a:off x="22098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0" name="Ellipse 10"/>
                <p:cNvSpPr/>
                <p:nvPr/>
              </p:nvSpPr>
              <p:spPr bwMode="auto">
                <a:xfrm>
                  <a:off x="26670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1" name="Ellipse 11"/>
                <p:cNvSpPr/>
                <p:nvPr/>
              </p:nvSpPr>
              <p:spPr bwMode="auto">
                <a:xfrm>
                  <a:off x="31242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2" name="Ellipse 12"/>
                <p:cNvSpPr/>
                <p:nvPr/>
              </p:nvSpPr>
              <p:spPr bwMode="auto">
                <a:xfrm>
                  <a:off x="35814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3" name="Ellipse 127"/>
                <p:cNvSpPr/>
                <p:nvPr/>
              </p:nvSpPr>
              <p:spPr bwMode="auto">
                <a:xfrm>
                  <a:off x="1741691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1" name="Grouper 13"/>
              <p:cNvGrpSpPr/>
              <p:nvPr/>
            </p:nvGrpSpPr>
            <p:grpSpPr>
              <a:xfrm>
                <a:off x="1741691" y="3200400"/>
                <a:ext cx="2296909" cy="457200"/>
                <a:chOff x="1741691" y="2286000"/>
                <a:chExt cx="2296909" cy="457200"/>
              </a:xfrm>
            </p:grpSpPr>
            <p:sp>
              <p:nvSpPr>
                <p:cNvPr id="264" name="Ellipse 14"/>
                <p:cNvSpPr/>
                <p:nvPr/>
              </p:nvSpPr>
              <p:spPr bwMode="auto">
                <a:xfrm>
                  <a:off x="22098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5" name="Ellipse 15"/>
                <p:cNvSpPr/>
                <p:nvPr/>
              </p:nvSpPr>
              <p:spPr bwMode="auto">
                <a:xfrm>
                  <a:off x="26670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6" name="Ellipse 16"/>
                <p:cNvSpPr/>
                <p:nvPr/>
              </p:nvSpPr>
              <p:spPr bwMode="auto">
                <a:xfrm>
                  <a:off x="31242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7" name="Ellipse 17"/>
                <p:cNvSpPr/>
                <p:nvPr/>
              </p:nvSpPr>
              <p:spPr bwMode="auto">
                <a:xfrm>
                  <a:off x="35814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8" name="Ellipse 131"/>
                <p:cNvSpPr/>
                <p:nvPr/>
              </p:nvSpPr>
              <p:spPr bwMode="auto">
                <a:xfrm>
                  <a:off x="1741691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2" name="Grouper 18"/>
              <p:cNvGrpSpPr/>
              <p:nvPr/>
            </p:nvGrpSpPr>
            <p:grpSpPr>
              <a:xfrm>
                <a:off x="1741691" y="3657600"/>
                <a:ext cx="2296909" cy="457200"/>
                <a:chOff x="1741691" y="2286000"/>
                <a:chExt cx="2296909" cy="457200"/>
              </a:xfrm>
            </p:grpSpPr>
            <p:sp>
              <p:nvSpPr>
                <p:cNvPr id="259" name="Ellipse 19"/>
                <p:cNvSpPr/>
                <p:nvPr/>
              </p:nvSpPr>
              <p:spPr bwMode="auto">
                <a:xfrm>
                  <a:off x="22098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0" name="Ellipse 20"/>
                <p:cNvSpPr/>
                <p:nvPr/>
              </p:nvSpPr>
              <p:spPr bwMode="auto">
                <a:xfrm>
                  <a:off x="26670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1" name="Ellipse 21"/>
                <p:cNvSpPr/>
                <p:nvPr/>
              </p:nvSpPr>
              <p:spPr bwMode="auto">
                <a:xfrm>
                  <a:off x="31242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2" name="Ellipse 22"/>
                <p:cNvSpPr/>
                <p:nvPr/>
              </p:nvSpPr>
              <p:spPr bwMode="auto">
                <a:xfrm>
                  <a:off x="35814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3" name="Ellipse 133"/>
                <p:cNvSpPr/>
                <p:nvPr/>
              </p:nvSpPr>
              <p:spPr bwMode="auto">
                <a:xfrm>
                  <a:off x="1741691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3" name="Grouper 23"/>
              <p:cNvGrpSpPr/>
              <p:nvPr/>
            </p:nvGrpSpPr>
            <p:grpSpPr>
              <a:xfrm>
                <a:off x="1741691" y="4114800"/>
                <a:ext cx="2296909" cy="457200"/>
                <a:chOff x="1741691" y="2286000"/>
                <a:chExt cx="2296909" cy="457200"/>
              </a:xfrm>
            </p:grpSpPr>
            <p:sp>
              <p:nvSpPr>
                <p:cNvPr id="254" name="Ellipse 24"/>
                <p:cNvSpPr/>
                <p:nvPr/>
              </p:nvSpPr>
              <p:spPr bwMode="auto">
                <a:xfrm>
                  <a:off x="22098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5" name="Ellipse 25"/>
                <p:cNvSpPr/>
                <p:nvPr/>
              </p:nvSpPr>
              <p:spPr bwMode="auto">
                <a:xfrm>
                  <a:off x="26670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6" name="Ellipse 26"/>
                <p:cNvSpPr/>
                <p:nvPr/>
              </p:nvSpPr>
              <p:spPr bwMode="auto">
                <a:xfrm>
                  <a:off x="31242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7" name="Ellipse 27"/>
                <p:cNvSpPr/>
                <p:nvPr/>
              </p:nvSpPr>
              <p:spPr bwMode="auto">
                <a:xfrm>
                  <a:off x="3581400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8" name="Ellipse 134"/>
                <p:cNvSpPr/>
                <p:nvPr/>
              </p:nvSpPr>
              <p:spPr bwMode="auto">
                <a:xfrm>
                  <a:off x="1741691" y="2286000"/>
                  <a:ext cx="457200" cy="457200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48" name="ZoneTexte 129"/>
            <p:cNvSpPr txBox="1"/>
            <p:nvPr/>
          </p:nvSpPr>
          <p:spPr>
            <a:xfrm>
              <a:off x="4211218" y="5854404"/>
              <a:ext cx="17844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Heavy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 </a:t>
              </a: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scintillating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 </a:t>
              </a: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fibers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(</a:t>
              </a: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LuAG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, LSO …)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F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 = 500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m</a:t>
              </a:r>
            </a:p>
          </p:txBody>
        </p:sp>
      </p:grpSp>
      <p:grpSp>
        <p:nvGrpSpPr>
          <p:cNvPr id="280" name="Grouper 44"/>
          <p:cNvGrpSpPr/>
          <p:nvPr/>
        </p:nvGrpSpPr>
        <p:grpSpPr>
          <a:xfrm>
            <a:off x="4701458" y="4828841"/>
            <a:ext cx="798381" cy="771688"/>
            <a:chOff x="2120372" y="2667000"/>
            <a:chExt cx="1537228" cy="1524000"/>
          </a:xfrm>
        </p:grpSpPr>
        <p:grpSp>
          <p:nvGrpSpPr>
            <p:cNvPr id="281" name="Grouper 31"/>
            <p:cNvGrpSpPr/>
            <p:nvPr/>
          </p:nvGrpSpPr>
          <p:grpSpPr>
            <a:xfrm>
              <a:off x="2120372" y="2667000"/>
              <a:ext cx="1537228" cy="152400"/>
              <a:chOff x="2120372" y="2667000"/>
              <a:chExt cx="1537228" cy="152400"/>
            </a:xfrm>
          </p:grpSpPr>
          <p:sp>
            <p:nvSpPr>
              <p:cNvPr id="297" name="Ellipse 28"/>
              <p:cNvSpPr/>
              <p:nvPr/>
            </p:nvSpPr>
            <p:spPr bwMode="auto">
              <a:xfrm>
                <a:off x="25908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98" name="Ellipse 29"/>
              <p:cNvSpPr/>
              <p:nvPr/>
            </p:nvSpPr>
            <p:spPr bwMode="auto">
              <a:xfrm>
                <a:off x="30480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99" name="Ellipse 30"/>
              <p:cNvSpPr/>
              <p:nvPr/>
            </p:nvSpPr>
            <p:spPr bwMode="auto">
              <a:xfrm>
                <a:off x="35052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300" name="Ellipse 135"/>
              <p:cNvSpPr/>
              <p:nvPr/>
            </p:nvSpPr>
            <p:spPr bwMode="auto">
              <a:xfrm>
                <a:off x="2120372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82" name="Grouper 32"/>
            <p:cNvGrpSpPr/>
            <p:nvPr/>
          </p:nvGrpSpPr>
          <p:grpSpPr>
            <a:xfrm>
              <a:off x="2120372" y="3124200"/>
              <a:ext cx="1537228" cy="152400"/>
              <a:chOff x="2120372" y="2667000"/>
              <a:chExt cx="1537228" cy="152400"/>
            </a:xfrm>
          </p:grpSpPr>
          <p:sp>
            <p:nvSpPr>
              <p:cNvPr id="293" name="Ellipse 33"/>
              <p:cNvSpPr/>
              <p:nvPr/>
            </p:nvSpPr>
            <p:spPr bwMode="auto">
              <a:xfrm>
                <a:off x="25908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94" name="Ellipse 34"/>
              <p:cNvSpPr/>
              <p:nvPr/>
            </p:nvSpPr>
            <p:spPr bwMode="auto">
              <a:xfrm>
                <a:off x="30480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95" name="Ellipse 35"/>
              <p:cNvSpPr/>
              <p:nvPr/>
            </p:nvSpPr>
            <p:spPr bwMode="auto">
              <a:xfrm>
                <a:off x="35052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96" name="Ellipse 136"/>
              <p:cNvSpPr/>
              <p:nvPr/>
            </p:nvSpPr>
            <p:spPr bwMode="auto">
              <a:xfrm>
                <a:off x="2120372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83" name="Grouper 36"/>
            <p:cNvGrpSpPr/>
            <p:nvPr/>
          </p:nvGrpSpPr>
          <p:grpSpPr>
            <a:xfrm>
              <a:off x="2120372" y="3581400"/>
              <a:ext cx="1537228" cy="152400"/>
              <a:chOff x="2120372" y="2667000"/>
              <a:chExt cx="1537228" cy="152400"/>
            </a:xfrm>
          </p:grpSpPr>
          <p:sp>
            <p:nvSpPr>
              <p:cNvPr id="289" name="Ellipse 37"/>
              <p:cNvSpPr/>
              <p:nvPr/>
            </p:nvSpPr>
            <p:spPr bwMode="auto">
              <a:xfrm>
                <a:off x="25908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90" name="Ellipse 38"/>
              <p:cNvSpPr/>
              <p:nvPr/>
            </p:nvSpPr>
            <p:spPr bwMode="auto">
              <a:xfrm>
                <a:off x="30480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91" name="Ellipse 39"/>
              <p:cNvSpPr/>
              <p:nvPr/>
            </p:nvSpPr>
            <p:spPr bwMode="auto">
              <a:xfrm>
                <a:off x="35052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92" name="Ellipse 137"/>
              <p:cNvSpPr/>
              <p:nvPr/>
            </p:nvSpPr>
            <p:spPr bwMode="auto">
              <a:xfrm>
                <a:off x="2120372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84" name="Grouper 40"/>
            <p:cNvGrpSpPr/>
            <p:nvPr/>
          </p:nvGrpSpPr>
          <p:grpSpPr>
            <a:xfrm>
              <a:off x="2120372" y="4038600"/>
              <a:ext cx="1537228" cy="152400"/>
              <a:chOff x="2120372" y="2667000"/>
              <a:chExt cx="1537228" cy="152400"/>
            </a:xfrm>
          </p:grpSpPr>
          <p:sp>
            <p:nvSpPr>
              <p:cNvPr id="285" name="Ellipse 41"/>
              <p:cNvSpPr/>
              <p:nvPr/>
            </p:nvSpPr>
            <p:spPr bwMode="auto">
              <a:xfrm>
                <a:off x="25908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86" name="Ellipse 42"/>
              <p:cNvSpPr/>
              <p:nvPr/>
            </p:nvSpPr>
            <p:spPr bwMode="auto">
              <a:xfrm>
                <a:off x="30480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87" name="Ellipse 43"/>
              <p:cNvSpPr/>
              <p:nvPr/>
            </p:nvSpPr>
            <p:spPr bwMode="auto">
              <a:xfrm>
                <a:off x="3505200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288" name="Ellipse 138"/>
              <p:cNvSpPr/>
              <p:nvPr/>
            </p:nvSpPr>
            <p:spPr bwMode="auto">
              <a:xfrm>
                <a:off x="2120372" y="2667000"/>
                <a:ext cx="152400" cy="152400"/>
              </a:xfrm>
              <a:prstGeom prst="ellipse">
                <a:avLst/>
              </a:prstGeom>
              <a:solidFill>
                <a:srgbClr val="FF080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460264" y="4647307"/>
            <a:ext cx="2254069" cy="1734021"/>
            <a:chOff x="5460264" y="4647307"/>
            <a:chExt cx="2254069" cy="1734021"/>
          </a:xfrm>
        </p:grpSpPr>
        <p:grpSp>
          <p:nvGrpSpPr>
            <p:cNvPr id="465" name="Group 464"/>
            <p:cNvGrpSpPr/>
            <p:nvPr/>
          </p:nvGrpSpPr>
          <p:grpSpPr>
            <a:xfrm>
              <a:off x="6210879" y="4647307"/>
              <a:ext cx="1503454" cy="1085949"/>
              <a:chOff x="2023472" y="4636947"/>
              <a:chExt cx="1503454" cy="1085949"/>
            </a:xfrm>
          </p:grpSpPr>
          <p:pic>
            <p:nvPicPr>
              <p:cNvPr id="459" name="Picture 610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271044" y="4786498"/>
                <a:ext cx="966953" cy="88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464" name="Group 463"/>
              <p:cNvGrpSpPr/>
              <p:nvPr/>
            </p:nvGrpSpPr>
            <p:grpSpPr>
              <a:xfrm>
                <a:off x="2023472" y="4636947"/>
                <a:ext cx="1503454" cy="1085949"/>
                <a:chOff x="2026812" y="4633974"/>
                <a:chExt cx="1503454" cy="1085949"/>
              </a:xfrm>
            </p:grpSpPr>
            <p:sp>
              <p:nvSpPr>
                <p:cNvPr id="460" name="Triangle 459"/>
                <p:cNvSpPr/>
                <p:nvPr/>
              </p:nvSpPr>
              <p:spPr bwMode="auto">
                <a:xfrm rot="18183398">
                  <a:off x="2941637" y="4640450"/>
                  <a:ext cx="504056" cy="491103"/>
                </a:xfrm>
                <a:prstGeom prst="triangle">
                  <a:avLst/>
                </a:prstGeom>
                <a:solidFill>
                  <a:srgbClr val="00006D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61" name="Triangle 460"/>
                <p:cNvSpPr/>
                <p:nvPr/>
              </p:nvSpPr>
              <p:spPr bwMode="auto">
                <a:xfrm>
                  <a:off x="2026812" y="5182427"/>
                  <a:ext cx="504056" cy="537496"/>
                </a:xfrm>
                <a:prstGeom prst="triangle">
                  <a:avLst/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62" name="Triangle 461"/>
                <p:cNvSpPr/>
                <p:nvPr/>
              </p:nvSpPr>
              <p:spPr bwMode="auto">
                <a:xfrm rot="350132">
                  <a:off x="3026210" y="5122569"/>
                  <a:ext cx="504056" cy="537496"/>
                </a:xfrm>
                <a:prstGeom prst="triangle">
                  <a:avLst/>
                </a:prstGeom>
                <a:solidFill>
                  <a:srgbClr val="00006D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63" name="Triangle 462"/>
                <p:cNvSpPr/>
                <p:nvPr/>
              </p:nvSpPr>
              <p:spPr bwMode="auto">
                <a:xfrm rot="11062870">
                  <a:off x="2056925" y="4683327"/>
                  <a:ext cx="504056" cy="537496"/>
                </a:xfrm>
                <a:prstGeom prst="triangle">
                  <a:avLst/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05" name="ZoneTexte 128"/>
            <p:cNvSpPr txBox="1"/>
            <p:nvPr/>
          </p:nvSpPr>
          <p:spPr>
            <a:xfrm>
              <a:off x="6322543" y="5734997"/>
              <a:ext cx="11224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Hollow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 </a:t>
              </a: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core</a:t>
              </a:r>
              <a:endPara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Symbol" charset="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Photonic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 </a:t>
              </a: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fibers</a:t>
              </a:r>
              <a:endPara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Symbol" charset="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F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 = 100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m</a:t>
              </a:r>
            </a:p>
          </p:txBody>
        </p:sp>
        <p:cxnSp>
          <p:nvCxnSpPr>
            <p:cNvPr id="302" name="Connecteur droit 47"/>
            <p:cNvCxnSpPr>
              <a:stCxn id="267" idx="3"/>
            </p:cNvCxnSpPr>
            <p:nvPr/>
          </p:nvCxnSpPr>
          <p:spPr bwMode="auto">
            <a:xfrm flipV="1">
              <a:off x="5501365" y="4820042"/>
              <a:ext cx="1195796" cy="4817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3" name="Connecteur droit 50"/>
            <p:cNvCxnSpPr>
              <a:stCxn id="291" idx="4"/>
            </p:cNvCxnSpPr>
            <p:nvPr/>
          </p:nvCxnSpPr>
          <p:spPr bwMode="auto">
            <a:xfrm>
              <a:off x="5460264" y="5369023"/>
              <a:ext cx="1223794" cy="28409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58" name="Group 457"/>
          <p:cNvGrpSpPr/>
          <p:nvPr/>
        </p:nvGrpSpPr>
        <p:grpSpPr>
          <a:xfrm>
            <a:off x="7258290" y="4493455"/>
            <a:ext cx="1581085" cy="1015663"/>
            <a:chOff x="7258290" y="4493455"/>
            <a:chExt cx="1581085" cy="1015663"/>
          </a:xfrm>
        </p:grpSpPr>
        <p:sp>
          <p:nvSpPr>
            <p:cNvPr id="452" name="ZoneTexte 130"/>
            <p:cNvSpPr txBox="1"/>
            <p:nvPr/>
          </p:nvSpPr>
          <p:spPr>
            <a:xfrm>
              <a:off x="7651229" y="4493455"/>
              <a:ext cx="118814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Quantum dot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loaded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 </a:t>
              </a: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polymer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with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 a gradient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of QD radius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Symbol" charset="2"/>
                </a:rPr>
                <a:t>along the fibre</a:t>
              </a:r>
              <a:endPara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455" name="Straight Connector 454"/>
            <p:cNvCxnSpPr/>
            <p:nvPr/>
          </p:nvCxnSpPr>
          <p:spPr bwMode="auto">
            <a:xfrm flipV="1">
              <a:off x="7258290" y="4810647"/>
              <a:ext cx="435261" cy="20679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468" name="Picture 4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697" y="-1"/>
            <a:ext cx="1098080" cy="838201"/>
          </a:xfrm>
          <a:prstGeom prst="rect">
            <a:avLst/>
          </a:prstGeom>
        </p:spPr>
      </p:pic>
      <p:grpSp>
        <p:nvGrpSpPr>
          <p:cNvPr id="469" name="Grouper 392"/>
          <p:cNvGrpSpPr/>
          <p:nvPr/>
        </p:nvGrpSpPr>
        <p:grpSpPr>
          <a:xfrm>
            <a:off x="1115616" y="5124272"/>
            <a:ext cx="1563872" cy="897016"/>
            <a:chOff x="1230816" y="2667000"/>
            <a:chExt cx="5047215" cy="3026874"/>
          </a:xfrm>
        </p:grpSpPr>
        <p:grpSp>
          <p:nvGrpSpPr>
            <p:cNvPr id="470" name="Grouper 255"/>
            <p:cNvGrpSpPr/>
            <p:nvPr/>
          </p:nvGrpSpPr>
          <p:grpSpPr>
            <a:xfrm>
              <a:off x="4525431" y="3628002"/>
              <a:ext cx="1752600" cy="2065872"/>
              <a:chOff x="4525431" y="3628002"/>
              <a:chExt cx="1752600" cy="2065872"/>
            </a:xfrm>
          </p:grpSpPr>
          <p:sp>
            <p:nvSpPr>
              <p:cNvPr id="491" name="Hexagone 128"/>
              <p:cNvSpPr/>
              <p:nvPr/>
            </p:nvSpPr>
            <p:spPr bwMode="auto">
              <a:xfrm>
                <a:off x="4525431" y="40851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92" name="Hexagone 129"/>
              <p:cNvSpPr/>
              <p:nvPr/>
            </p:nvSpPr>
            <p:spPr bwMode="auto">
              <a:xfrm>
                <a:off x="4716132" y="39708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93" name="Hexagone 130"/>
              <p:cNvSpPr/>
              <p:nvPr/>
            </p:nvSpPr>
            <p:spPr bwMode="auto">
              <a:xfrm>
                <a:off x="4906834" y="38565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94" name="Hexagone 131"/>
              <p:cNvSpPr/>
              <p:nvPr/>
            </p:nvSpPr>
            <p:spPr bwMode="auto">
              <a:xfrm>
                <a:off x="5097535" y="3742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95" name="Hexagone 132"/>
              <p:cNvSpPr/>
              <p:nvPr/>
            </p:nvSpPr>
            <p:spPr bwMode="auto">
              <a:xfrm>
                <a:off x="5288236" y="3628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96" name="Hexagone 133"/>
              <p:cNvSpPr/>
              <p:nvPr/>
            </p:nvSpPr>
            <p:spPr bwMode="auto">
              <a:xfrm>
                <a:off x="4525431" y="431379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97" name="Hexagone 134"/>
              <p:cNvSpPr/>
              <p:nvPr/>
            </p:nvSpPr>
            <p:spPr bwMode="auto">
              <a:xfrm>
                <a:off x="4716132" y="41994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98" name="Hexagone 135"/>
              <p:cNvSpPr/>
              <p:nvPr/>
            </p:nvSpPr>
            <p:spPr bwMode="auto">
              <a:xfrm>
                <a:off x="4906834" y="4085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99" name="Hexagone 136"/>
              <p:cNvSpPr/>
              <p:nvPr/>
            </p:nvSpPr>
            <p:spPr bwMode="auto">
              <a:xfrm>
                <a:off x="5097535" y="39709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0" name="Hexagone 137"/>
              <p:cNvSpPr/>
              <p:nvPr/>
            </p:nvSpPr>
            <p:spPr bwMode="auto">
              <a:xfrm>
                <a:off x="5288236" y="38566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1" name="Hexagone 138"/>
              <p:cNvSpPr/>
              <p:nvPr/>
            </p:nvSpPr>
            <p:spPr bwMode="auto">
              <a:xfrm>
                <a:off x="4525431" y="45423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2" name="Hexagone 139"/>
              <p:cNvSpPr/>
              <p:nvPr/>
            </p:nvSpPr>
            <p:spPr bwMode="auto">
              <a:xfrm>
                <a:off x="4716132" y="44280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3" name="Hexagone 140"/>
              <p:cNvSpPr/>
              <p:nvPr/>
            </p:nvSpPr>
            <p:spPr bwMode="auto">
              <a:xfrm>
                <a:off x="4906834" y="43138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4" name="Hexagone 141"/>
              <p:cNvSpPr/>
              <p:nvPr/>
            </p:nvSpPr>
            <p:spPr bwMode="auto">
              <a:xfrm>
                <a:off x="5097535" y="41995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5" name="Hexagone 142"/>
              <p:cNvSpPr/>
              <p:nvPr/>
            </p:nvSpPr>
            <p:spPr bwMode="auto">
              <a:xfrm>
                <a:off x="5288236" y="40852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6" name="Hexagone 143"/>
              <p:cNvSpPr/>
              <p:nvPr/>
            </p:nvSpPr>
            <p:spPr bwMode="auto">
              <a:xfrm>
                <a:off x="4525431" y="47709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7" name="Hexagone 144"/>
              <p:cNvSpPr/>
              <p:nvPr/>
            </p:nvSpPr>
            <p:spPr bwMode="auto">
              <a:xfrm>
                <a:off x="4716132" y="46566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8" name="Hexagone 145"/>
              <p:cNvSpPr/>
              <p:nvPr/>
            </p:nvSpPr>
            <p:spPr bwMode="auto">
              <a:xfrm>
                <a:off x="4906834" y="45424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09" name="Hexagone 146"/>
              <p:cNvSpPr/>
              <p:nvPr/>
            </p:nvSpPr>
            <p:spPr bwMode="auto">
              <a:xfrm>
                <a:off x="5097535" y="442810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0" name="Hexagone 147"/>
              <p:cNvSpPr/>
              <p:nvPr/>
            </p:nvSpPr>
            <p:spPr bwMode="auto">
              <a:xfrm>
                <a:off x="5288236" y="43138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1" name="Hexagone 148"/>
              <p:cNvSpPr/>
              <p:nvPr/>
            </p:nvSpPr>
            <p:spPr bwMode="auto">
              <a:xfrm>
                <a:off x="4525431" y="49995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2" name="Hexagone 149"/>
              <p:cNvSpPr/>
              <p:nvPr/>
            </p:nvSpPr>
            <p:spPr bwMode="auto">
              <a:xfrm>
                <a:off x="4716132" y="4885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3" name="Hexagone 150"/>
              <p:cNvSpPr/>
              <p:nvPr/>
            </p:nvSpPr>
            <p:spPr bwMode="auto">
              <a:xfrm>
                <a:off x="4906834" y="4771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4" name="Hexagone 151"/>
              <p:cNvSpPr/>
              <p:nvPr/>
            </p:nvSpPr>
            <p:spPr bwMode="auto">
              <a:xfrm>
                <a:off x="5097535" y="46567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5" name="Hexagone 152"/>
              <p:cNvSpPr/>
              <p:nvPr/>
            </p:nvSpPr>
            <p:spPr bwMode="auto">
              <a:xfrm>
                <a:off x="5288236" y="454240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6" name="Hexagone 106"/>
              <p:cNvSpPr/>
              <p:nvPr/>
            </p:nvSpPr>
            <p:spPr bwMode="auto">
              <a:xfrm>
                <a:off x="5474385" y="37422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7" name="Hexagone 107"/>
              <p:cNvSpPr/>
              <p:nvPr/>
            </p:nvSpPr>
            <p:spPr bwMode="auto">
              <a:xfrm>
                <a:off x="5660540" y="386082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8" name="Hexagone 108"/>
              <p:cNvSpPr/>
              <p:nvPr/>
            </p:nvSpPr>
            <p:spPr bwMode="auto">
              <a:xfrm>
                <a:off x="5846694" y="397936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19" name="Hexagone 109"/>
              <p:cNvSpPr/>
              <p:nvPr/>
            </p:nvSpPr>
            <p:spPr bwMode="auto">
              <a:xfrm>
                <a:off x="6032849" y="40978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0" name="Hexagone 124"/>
              <p:cNvSpPr/>
              <p:nvPr/>
            </p:nvSpPr>
            <p:spPr bwMode="auto">
              <a:xfrm>
                <a:off x="5474385" y="397088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1" name="Hexagone 125"/>
              <p:cNvSpPr/>
              <p:nvPr/>
            </p:nvSpPr>
            <p:spPr bwMode="auto">
              <a:xfrm>
                <a:off x="5660540" y="408942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2" name="Hexagone 126"/>
              <p:cNvSpPr/>
              <p:nvPr/>
            </p:nvSpPr>
            <p:spPr bwMode="auto">
              <a:xfrm>
                <a:off x="5846694" y="420795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3" name="Hexagone 127"/>
              <p:cNvSpPr/>
              <p:nvPr/>
            </p:nvSpPr>
            <p:spPr bwMode="auto">
              <a:xfrm>
                <a:off x="6032849" y="43264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4" name="Hexagone 111"/>
              <p:cNvSpPr/>
              <p:nvPr/>
            </p:nvSpPr>
            <p:spPr bwMode="auto">
              <a:xfrm>
                <a:off x="5474385" y="41994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5" name="Hexagone 112"/>
              <p:cNvSpPr/>
              <p:nvPr/>
            </p:nvSpPr>
            <p:spPr bwMode="auto">
              <a:xfrm>
                <a:off x="5660540" y="431801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6" name="Hexagone 113"/>
              <p:cNvSpPr/>
              <p:nvPr/>
            </p:nvSpPr>
            <p:spPr bwMode="auto">
              <a:xfrm>
                <a:off x="5846694" y="443655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7" name="Hexagone 114"/>
              <p:cNvSpPr/>
              <p:nvPr/>
            </p:nvSpPr>
            <p:spPr bwMode="auto">
              <a:xfrm>
                <a:off x="6032849" y="45550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8" name="Hexagone 115"/>
              <p:cNvSpPr/>
              <p:nvPr/>
            </p:nvSpPr>
            <p:spPr bwMode="auto">
              <a:xfrm>
                <a:off x="5474385" y="442807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29" name="Hexagone 116"/>
              <p:cNvSpPr/>
              <p:nvPr/>
            </p:nvSpPr>
            <p:spPr bwMode="auto">
              <a:xfrm>
                <a:off x="5660540" y="454661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0" name="Hexagone 117"/>
              <p:cNvSpPr/>
              <p:nvPr/>
            </p:nvSpPr>
            <p:spPr bwMode="auto">
              <a:xfrm>
                <a:off x="5846694" y="466514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1" name="Hexagone 118"/>
              <p:cNvSpPr/>
              <p:nvPr/>
            </p:nvSpPr>
            <p:spPr bwMode="auto">
              <a:xfrm>
                <a:off x="6032849" y="478368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2" name="Hexagone 120"/>
              <p:cNvSpPr/>
              <p:nvPr/>
            </p:nvSpPr>
            <p:spPr bwMode="auto">
              <a:xfrm>
                <a:off x="5474385" y="465666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3" name="Hexagone 121"/>
              <p:cNvSpPr/>
              <p:nvPr/>
            </p:nvSpPr>
            <p:spPr bwMode="auto">
              <a:xfrm>
                <a:off x="5660540" y="47752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4" name="Hexagone 122"/>
              <p:cNvSpPr/>
              <p:nvPr/>
            </p:nvSpPr>
            <p:spPr bwMode="auto">
              <a:xfrm>
                <a:off x="5846694" y="489374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5" name="Hexagone 123"/>
              <p:cNvSpPr/>
              <p:nvPr/>
            </p:nvSpPr>
            <p:spPr bwMode="auto">
              <a:xfrm>
                <a:off x="6032849" y="501227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6" name="Hexagone 88"/>
              <p:cNvSpPr/>
              <p:nvPr/>
            </p:nvSpPr>
            <p:spPr bwMode="auto">
              <a:xfrm>
                <a:off x="5288217" y="47710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7" name="Hexagone 89"/>
              <p:cNvSpPr/>
              <p:nvPr/>
            </p:nvSpPr>
            <p:spPr bwMode="auto">
              <a:xfrm>
                <a:off x="547437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8" name="Hexagone 90"/>
              <p:cNvSpPr/>
              <p:nvPr/>
            </p:nvSpPr>
            <p:spPr bwMode="auto">
              <a:xfrm>
                <a:off x="5655986" y="500383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39" name="Hexagone 91"/>
              <p:cNvSpPr/>
              <p:nvPr/>
            </p:nvSpPr>
            <p:spPr bwMode="auto">
              <a:xfrm>
                <a:off x="5837601" y="512236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0" name="Hexagone 92"/>
              <p:cNvSpPr/>
              <p:nvPr/>
            </p:nvSpPr>
            <p:spPr bwMode="auto">
              <a:xfrm>
                <a:off x="509752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1" name="Hexagone 93"/>
              <p:cNvSpPr/>
              <p:nvPr/>
            </p:nvSpPr>
            <p:spPr bwMode="auto">
              <a:xfrm>
                <a:off x="528367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2" name="Hexagone 94"/>
              <p:cNvSpPr/>
              <p:nvPr/>
            </p:nvSpPr>
            <p:spPr bwMode="auto">
              <a:xfrm>
                <a:off x="5465292" y="511812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3" name="Hexagone 95"/>
              <p:cNvSpPr/>
              <p:nvPr/>
            </p:nvSpPr>
            <p:spPr bwMode="auto">
              <a:xfrm>
                <a:off x="5646906" y="523666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4" name="Hexagone 96"/>
              <p:cNvSpPr/>
              <p:nvPr/>
            </p:nvSpPr>
            <p:spPr bwMode="auto">
              <a:xfrm>
                <a:off x="490682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5" name="Hexagone 97"/>
              <p:cNvSpPr/>
              <p:nvPr/>
            </p:nvSpPr>
            <p:spPr bwMode="auto">
              <a:xfrm>
                <a:off x="5092982" y="51138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6" name="Hexagone 98"/>
              <p:cNvSpPr/>
              <p:nvPr/>
            </p:nvSpPr>
            <p:spPr bwMode="auto">
              <a:xfrm>
                <a:off x="5274597" y="523241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7" name="Hexagone 99"/>
              <p:cNvSpPr/>
              <p:nvPr/>
            </p:nvSpPr>
            <p:spPr bwMode="auto">
              <a:xfrm>
                <a:off x="5456212" y="535095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8" name="Hexagone 100"/>
              <p:cNvSpPr/>
              <p:nvPr/>
            </p:nvSpPr>
            <p:spPr bwMode="auto">
              <a:xfrm>
                <a:off x="4716126" y="511390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49" name="Hexagone 101"/>
              <p:cNvSpPr/>
              <p:nvPr/>
            </p:nvSpPr>
            <p:spPr bwMode="auto">
              <a:xfrm>
                <a:off x="4902281" y="5228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50" name="Hexagone 102"/>
              <p:cNvSpPr/>
              <p:nvPr/>
            </p:nvSpPr>
            <p:spPr bwMode="auto">
              <a:xfrm>
                <a:off x="5083896" y="534673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551" name="Hexagone 103"/>
              <p:cNvSpPr/>
              <p:nvPr/>
            </p:nvSpPr>
            <p:spPr bwMode="auto">
              <a:xfrm>
                <a:off x="5265510" y="546527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71" name="Grouper 241"/>
            <p:cNvGrpSpPr/>
            <p:nvPr/>
          </p:nvGrpSpPr>
          <p:grpSpPr>
            <a:xfrm>
              <a:off x="1230816" y="2667000"/>
              <a:ext cx="4499431" cy="1611883"/>
              <a:chOff x="1230816" y="2717757"/>
              <a:chExt cx="4499431" cy="1611883"/>
            </a:xfrm>
          </p:grpSpPr>
          <p:sp>
            <p:nvSpPr>
              <p:cNvPr id="472" name="Parallélogramme 154"/>
              <p:cNvSpPr/>
              <p:nvPr/>
            </p:nvSpPr>
            <p:spPr bwMode="auto">
              <a:xfrm rot="1900922">
                <a:off x="2093405" y="2717757"/>
                <a:ext cx="3636842" cy="65910"/>
              </a:xfrm>
              <a:prstGeom prst="parallelogram">
                <a:avLst>
                  <a:gd name="adj" fmla="val 169850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73" name="Parallélogramme 155"/>
              <p:cNvSpPr/>
              <p:nvPr/>
            </p:nvSpPr>
            <p:spPr bwMode="auto">
              <a:xfrm rot="1900922">
                <a:off x="1905324" y="2833968"/>
                <a:ext cx="3636842" cy="65910"/>
              </a:xfrm>
              <a:prstGeom prst="parallelogram">
                <a:avLst>
                  <a:gd name="adj" fmla="val 169850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74" name="Parallélogramme 156"/>
              <p:cNvSpPr/>
              <p:nvPr/>
            </p:nvSpPr>
            <p:spPr bwMode="auto">
              <a:xfrm rot="1900922">
                <a:off x="1717243" y="2950179"/>
                <a:ext cx="3636842" cy="65910"/>
              </a:xfrm>
              <a:prstGeom prst="parallelogram">
                <a:avLst>
                  <a:gd name="adj" fmla="val 169850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75" name="Parallélogramme 157"/>
              <p:cNvSpPr/>
              <p:nvPr/>
            </p:nvSpPr>
            <p:spPr bwMode="auto">
              <a:xfrm rot="1900922">
                <a:off x="1529162" y="3066390"/>
                <a:ext cx="3636842" cy="65910"/>
              </a:xfrm>
              <a:prstGeom prst="parallelogram">
                <a:avLst>
                  <a:gd name="adj" fmla="val 169850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76" name="Parallélogramme 158"/>
              <p:cNvSpPr/>
              <p:nvPr/>
            </p:nvSpPr>
            <p:spPr bwMode="auto">
              <a:xfrm rot="1900922">
                <a:off x="1332615" y="3182601"/>
                <a:ext cx="3636842" cy="65910"/>
              </a:xfrm>
              <a:prstGeom prst="parallelogram">
                <a:avLst>
                  <a:gd name="adj" fmla="val 169850"/>
                </a:avLst>
              </a:prstGeom>
              <a:solidFill>
                <a:srgbClr val="FF92CB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77" name="Parallélogramme 227"/>
              <p:cNvSpPr/>
              <p:nvPr/>
            </p:nvSpPr>
            <p:spPr bwMode="auto">
              <a:xfrm rot="12705242" flipH="1">
                <a:off x="2050121" y="2741865"/>
                <a:ext cx="3541276" cy="144879"/>
              </a:xfrm>
              <a:prstGeom prst="parallelogram">
                <a:avLst>
                  <a:gd name="adj" fmla="val 3225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78" name="Parallélogramme 228"/>
              <p:cNvSpPr/>
              <p:nvPr/>
            </p:nvSpPr>
            <p:spPr bwMode="auto">
              <a:xfrm rot="12705242" flipH="1">
                <a:off x="1863111" y="2851554"/>
                <a:ext cx="3526601" cy="144879"/>
              </a:xfrm>
              <a:prstGeom prst="parallelogram">
                <a:avLst>
                  <a:gd name="adj" fmla="val 3225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79" name="Parallélogramme 229"/>
              <p:cNvSpPr/>
              <p:nvPr/>
            </p:nvSpPr>
            <p:spPr bwMode="auto">
              <a:xfrm rot="12705242" flipH="1">
                <a:off x="1672834" y="2963885"/>
                <a:ext cx="3526601" cy="144879"/>
              </a:xfrm>
              <a:prstGeom prst="parallelogram">
                <a:avLst>
                  <a:gd name="adj" fmla="val 3225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0" name="Parallélogramme 230"/>
              <p:cNvSpPr/>
              <p:nvPr/>
            </p:nvSpPr>
            <p:spPr bwMode="auto">
              <a:xfrm rot="12705242" flipH="1">
                <a:off x="1482334" y="3082486"/>
                <a:ext cx="3526601" cy="144879"/>
              </a:xfrm>
              <a:prstGeom prst="parallelogram">
                <a:avLst>
                  <a:gd name="adj" fmla="val 3225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1" name="Parallélogramme 231"/>
              <p:cNvSpPr/>
              <p:nvPr/>
            </p:nvSpPr>
            <p:spPr bwMode="auto">
              <a:xfrm rot="12705242" flipH="1">
                <a:off x="1291834" y="3196786"/>
                <a:ext cx="3526601" cy="144879"/>
              </a:xfrm>
              <a:prstGeom prst="parallelogram">
                <a:avLst>
                  <a:gd name="adj" fmla="val 3225"/>
                </a:avLst>
              </a:prstGeom>
              <a:solidFill>
                <a:srgbClr val="FF92CB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2" name="Parallélogramme 232"/>
              <p:cNvSpPr/>
              <p:nvPr/>
            </p:nvSpPr>
            <p:spPr bwMode="auto">
              <a:xfrm rot="12690549" flipH="1">
                <a:off x="1291834" y="3425386"/>
                <a:ext cx="3526601" cy="144879"/>
              </a:xfrm>
              <a:prstGeom prst="parallelogram">
                <a:avLst>
                  <a:gd name="adj" fmla="val 3225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3" name="Parallélogramme 233"/>
              <p:cNvSpPr/>
              <p:nvPr/>
            </p:nvSpPr>
            <p:spPr bwMode="auto">
              <a:xfrm rot="12690549" flipH="1">
                <a:off x="1289173" y="3655939"/>
                <a:ext cx="3526601" cy="144879"/>
              </a:xfrm>
              <a:prstGeom prst="parallelogram">
                <a:avLst>
                  <a:gd name="adj" fmla="val 3225"/>
                </a:avLst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4" name="Parallélogramme 234"/>
              <p:cNvSpPr/>
              <p:nvPr/>
            </p:nvSpPr>
            <p:spPr bwMode="auto">
              <a:xfrm rot="12705242" flipH="1">
                <a:off x="1298184" y="3876236"/>
                <a:ext cx="3526601" cy="144879"/>
              </a:xfrm>
              <a:prstGeom prst="parallelogram">
                <a:avLst>
                  <a:gd name="adj" fmla="val 3225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5" name="Parallélogramme 235"/>
              <p:cNvSpPr/>
              <p:nvPr/>
            </p:nvSpPr>
            <p:spPr bwMode="auto">
              <a:xfrm rot="12705242" flipH="1">
                <a:off x="1291834" y="4106885"/>
                <a:ext cx="3526601" cy="144879"/>
              </a:xfrm>
              <a:prstGeom prst="parallelogram">
                <a:avLst>
                  <a:gd name="adj" fmla="val 3225"/>
                </a:avLst>
              </a:prstGeom>
              <a:solidFill>
                <a:srgbClr val="FF92CB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6" name="Parallélogramme 236"/>
              <p:cNvSpPr/>
              <p:nvPr/>
            </p:nvSpPr>
            <p:spPr bwMode="auto">
              <a:xfrm rot="12705242" flipH="1">
                <a:off x="1235016" y="4264847"/>
                <a:ext cx="3636097" cy="64793"/>
              </a:xfrm>
              <a:prstGeom prst="parallelogram">
                <a:avLst>
                  <a:gd name="adj" fmla="val 172659"/>
                </a:avLst>
              </a:prstGeom>
              <a:solidFill>
                <a:srgbClr val="FF92CB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7" name="Parallélogramme 237"/>
              <p:cNvSpPr/>
              <p:nvPr/>
            </p:nvSpPr>
            <p:spPr bwMode="auto">
              <a:xfrm rot="12705242" flipH="1">
                <a:off x="1237166" y="4031692"/>
                <a:ext cx="3636097" cy="64793"/>
              </a:xfrm>
              <a:prstGeom prst="parallelogram">
                <a:avLst>
                  <a:gd name="adj" fmla="val 172659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8" name="Parallélogramme 238"/>
              <p:cNvSpPr/>
              <p:nvPr/>
            </p:nvSpPr>
            <p:spPr bwMode="auto">
              <a:xfrm rot="12705242" flipH="1">
                <a:off x="1230816" y="3580842"/>
                <a:ext cx="3636097" cy="64793"/>
              </a:xfrm>
              <a:prstGeom prst="parallelogram">
                <a:avLst>
                  <a:gd name="adj" fmla="val 172659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89" name="Parallélogramme 239"/>
              <p:cNvSpPr/>
              <p:nvPr/>
            </p:nvSpPr>
            <p:spPr bwMode="auto">
              <a:xfrm rot="12705242" flipH="1">
                <a:off x="1237166" y="3345892"/>
                <a:ext cx="3636097" cy="64793"/>
              </a:xfrm>
              <a:prstGeom prst="parallelogram">
                <a:avLst>
                  <a:gd name="adj" fmla="val 172659"/>
                </a:avLst>
              </a:prstGeom>
              <a:solidFill>
                <a:srgbClr val="FF92CB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490" name="Parallélogramme 240"/>
              <p:cNvSpPr/>
              <p:nvPr/>
            </p:nvSpPr>
            <p:spPr bwMode="auto">
              <a:xfrm rot="12705242" flipH="1">
                <a:off x="1239316" y="3815792"/>
                <a:ext cx="3636097" cy="64793"/>
              </a:xfrm>
              <a:prstGeom prst="parallelogram">
                <a:avLst>
                  <a:gd name="adj" fmla="val 172659"/>
                </a:avLst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81" name="Group 680"/>
          <p:cNvGrpSpPr/>
          <p:nvPr/>
        </p:nvGrpSpPr>
        <p:grpSpPr>
          <a:xfrm>
            <a:off x="2084485" y="4804699"/>
            <a:ext cx="1191371" cy="1249079"/>
            <a:chOff x="2084485" y="4804699"/>
            <a:chExt cx="1191371" cy="1249079"/>
          </a:xfrm>
        </p:grpSpPr>
        <p:grpSp>
          <p:nvGrpSpPr>
            <p:cNvPr id="617" name="Grouper 256"/>
            <p:cNvGrpSpPr/>
            <p:nvPr/>
          </p:nvGrpSpPr>
          <p:grpSpPr>
            <a:xfrm>
              <a:off x="2241477" y="5477010"/>
              <a:ext cx="550584" cy="576768"/>
              <a:chOff x="4525431" y="3628002"/>
              <a:chExt cx="1752600" cy="2065872"/>
            </a:xfrm>
          </p:grpSpPr>
          <p:sp>
            <p:nvSpPr>
              <p:cNvPr id="619" name="Hexagone 257"/>
              <p:cNvSpPr/>
              <p:nvPr/>
            </p:nvSpPr>
            <p:spPr bwMode="auto">
              <a:xfrm>
                <a:off x="4525431" y="40851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0" name="Hexagone 258"/>
              <p:cNvSpPr/>
              <p:nvPr/>
            </p:nvSpPr>
            <p:spPr bwMode="auto">
              <a:xfrm>
                <a:off x="4716132" y="39708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1" name="Hexagone 259"/>
              <p:cNvSpPr/>
              <p:nvPr/>
            </p:nvSpPr>
            <p:spPr bwMode="auto">
              <a:xfrm>
                <a:off x="4906834" y="38565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2" name="Hexagone 260"/>
              <p:cNvSpPr/>
              <p:nvPr/>
            </p:nvSpPr>
            <p:spPr bwMode="auto">
              <a:xfrm>
                <a:off x="5097535" y="3742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3" name="Hexagone 261"/>
              <p:cNvSpPr/>
              <p:nvPr/>
            </p:nvSpPr>
            <p:spPr bwMode="auto">
              <a:xfrm>
                <a:off x="5288236" y="3628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4" name="Hexagone 262"/>
              <p:cNvSpPr/>
              <p:nvPr/>
            </p:nvSpPr>
            <p:spPr bwMode="auto">
              <a:xfrm>
                <a:off x="4525431" y="431379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5" name="Hexagone 263"/>
              <p:cNvSpPr/>
              <p:nvPr/>
            </p:nvSpPr>
            <p:spPr bwMode="auto">
              <a:xfrm>
                <a:off x="4716132" y="41994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6" name="Hexagone 264"/>
              <p:cNvSpPr/>
              <p:nvPr/>
            </p:nvSpPr>
            <p:spPr bwMode="auto">
              <a:xfrm>
                <a:off x="4906834" y="4085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7" name="Hexagone 265"/>
              <p:cNvSpPr/>
              <p:nvPr/>
            </p:nvSpPr>
            <p:spPr bwMode="auto">
              <a:xfrm>
                <a:off x="5097535" y="39709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8" name="Hexagone 266"/>
              <p:cNvSpPr/>
              <p:nvPr/>
            </p:nvSpPr>
            <p:spPr bwMode="auto">
              <a:xfrm>
                <a:off x="5288236" y="38566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29" name="Hexagone 267"/>
              <p:cNvSpPr/>
              <p:nvPr/>
            </p:nvSpPr>
            <p:spPr bwMode="auto">
              <a:xfrm>
                <a:off x="4525431" y="45423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0" name="Hexagone 268"/>
              <p:cNvSpPr/>
              <p:nvPr/>
            </p:nvSpPr>
            <p:spPr bwMode="auto">
              <a:xfrm>
                <a:off x="4716132" y="44280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1" name="Hexagone 269"/>
              <p:cNvSpPr/>
              <p:nvPr/>
            </p:nvSpPr>
            <p:spPr bwMode="auto">
              <a:xfrm>
                <a:off x="4906834" y="43138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2" name="Hexagone 270"/>
              <p:cNvSpPr/>
              <p:nvPr/>
            </p:nvSpPr>
            <p:spPr bwMode="auto">
              <a:xfrm>
                <a:off x="5097535" y="41995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3" name="Hexagone 271"/>
              <p:cNvSpPr/>
              <p:nvPr/>
            </p:nvSpPr>
            <p:spPr bwMode="auto">
              <a:xfrm>
                <a:off x="5288236" y="40852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4" name="Hexagone 272"/>
              <p:cNvSpPr/>
              <p:nvPr/>
            </p:nvSpPr>
            <p:spPr bwMode="auto">
              <a:xfrm>
                <a:off x="4525431" y="47709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5" name="Hexagone 273"/>
              <p:cNvSpPr/>
              <p:nvPr/>
            </p:nvSpPr>
            <p:spPr bwMode="auto">
              <a:xfrm>
                <a:off x="4716132" y="46566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6" name="Hexagone 274"/>
              <p:cNvSpPr/>
              <p:nvPr/>
            </p:nvSpPr>
            <p:spPr bwMode="auto">
              <a:xfrm>
                <a:off x="4906834" y="45424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7" name="Hexagone 275"/>
              <p:cNvSpPr/>
              <p:nvPr/>
            </p:nvSpPr>
            <p:spPr bwMode="auto">
              <a:xfrm>
                <a:off x="5097535" y="442810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8" name="Hexagone 276"/>
              <p:cNvSpPr/>
              <p:nvPr/>
            </p:nvSpPr>
            <p:spPr bwMode="auto">
              <a:xfrm>
                <a:off x="5288236" y="43138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39" name="Hexagone 277"/>
              <p:cNvSpPr/>
              <p:nvPr/>
            </p:nvSpPr>
            <p:spPr bwMode="auto">
              <a:xfrm>
                <a:off x="4525431" y="49995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92CB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0" name="Hexagone 278"/>
              <p:cNvSpPr/>
              <p:nvPr/>
            </p:nvSpPr>
            <p:spPr bwMode="auto">
              <a:xfrm>
                <a:off x="4716132" y="4885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1" name="Hexagone 279"/>
              <p:cNvSpPr/>
              <p:nvPr/>
            </p:nvSpPr>
            <p:spPr bwMode="auto">
              <a:xfrm>
                <a:off x="4906834" y="4771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2" name="Hexagone 280"/>
              <p:cNvSpPr/>
              <p:nvPr/>
            </p:nvSpPr>
            <p:spPr bwMode="auto">
              <a:xfrm>
                <a:off x="5097535" y="46567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3" name="Hexagone 281"/>
              <p:cNvSpPr/>
              <p:nvPr/>
            </p:nvSpPr>
            <p:spPr bwMode="auto">
              <a:xfrm>
                <a:off x="5288236" y="454240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4" name="Hexagone 282"/>
              <p:cNvSpPr/>
              <p:nvPr/>
            </p:nvSpPr>
            <p:spPr bwMode="auto">
              <a:xfrm>
                <a:off x="5474385" y="37422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5" name="Hexagone 283"/>
              <p:cNvSpPr/>
              <p:nvPr/>
            </p:nvSpPr>
            <p:spPr bwMode="auto">
              <a:xfrm>
                <a:off x="5660540" y="386082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6" name="Hexagone 284"/>
              <p:cNvSpPr/>
              <p:nvPr/>
            </p:nvSpPr>
            <p:spPr bwMode="auto">
              <a:xfrm>
                <a:off x="5846694" y="397936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7" name="Hexagone 285"/>
              <p:cNvSpPr/>
              <p:nvPr/>
            </p:nvSpPr>
            <p:spPr bwMode="auto">
              <a:xfrm>
                <a:off x="6032849" y="40978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8" name="Hexagone 286"/>
              <p:cNvSpPr/>
              <p:nvPr/>
            </p:nvSpPr>
            <p:spPr bwMode="auto">
              <a:xfrm>
                <a:off x="5474385" y="397088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49" name="Hexagone 287"/>
              <p:cNvSpPr/>
              <p:nvPr/>
            </p:nvSpPr>
            <p:spPr bwMode="auto">
              <a:xfrm>
                <a:off x="5660540" y="408942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0" name="Hexagone 288"/>
              <p:cNvSpPr/>
              <p:nvPr/>
            </p:nvSpPr>
            <p:spPr bwMode="auto">
              <a:xfrm>
                <a:off x="5846694" y="420795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1" name="Hexagone 289"/>
              <p:cNvSpPr/>
              <p:nvPr/>
            </p:nvSpPr>
            <p:spPr bwMode="auto">
              <a:xfrm>
                <a:off x="6032849" y="43264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2" name="Hexagone 290"/>
              <p:cNvSpPr/>
              <p:nvPr/>
            </p:nvSpPr>
            <p:spPr bwMode="auto">
              <a:xfrm>
                <a:off x="5474385" y="41994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3" name="Hexagone 291"/>
              <p:cNvSpPr/>
              <p:nvPr/>
            </p:nvSpPr>
            <p:spPr bwMode="auto">
              <a:xfrm>
                <a:off x="5660540" y="431801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4" name="Hexagone 292"/>
              <p:cNvSpPr/>
              <p:nvPr/>
            </p:nvSpPr>
            <p:spPr bwMode="auto">
              <a:xfrm>
                <a:off x="5846694" y="443655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5" name="Hexagone 293"/>
              <p:cNvSpPr/>
              <p:nvPr/>
            </p:nvSpPr>
            <p:spPr bwMode="auto">
              <a:xfrm>
                <a:off x="6032849" y="45550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6" name="Hexagone 294"/>
              <p:cNvSpPr/>
              <p:nvPr/>
            </p:nvSpPr>
            <p:spPr bwMode="auto">
              <a:xfrm>
                <a:off x="5474385" y="442807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7" name="Hexagone 295"/>
              <p:cNvSpPr/>
              <p:nvPr/>
            </p:nvSpPr>
            <p:spPr bwMode="auto">
              <a:xfrm>
                <a:off x="5660540" y="454661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8" name="Hexagone 296"/>
              <p:cNvSpPr/>
              <p:nvPr/>
            </p:nvSpPr>
            <p:spPr bwMode="auto">
              <a:xfrm>
                <a:off x="5846694" y="466514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59" name="Hexagone 297"/>
              <p:cNvSpPr/>
              <p:nvPr/>
            </p:nvSpPr>
            <p:spPr bwMode="auto">
              <a:xfrm>
                <a:off x="6032849" y="478368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0" name="Hexagone 298"/>
              <p:cNvSpPr/>
              <p:nvPr/>
            </p:nvSpPr>
            <p:spPr bwMode="auto">
              <a:xfrm>
                <a:off x="5474385" y="465666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1" name="Hexagone 299"/>
              <p:cNvSpPr/>
              <p:nvPr/>
            </p:nvSpPr>
            <p:spPr bwMode="auto">
              <a:xfrm>
                <a:off x="5660540" y="47752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2" name="Hexagone 300"/>
              <p:cNvSpPr/>
              <p:nvPr/>
            </p:nvSpPr>
            <p:spPr bwMode="auto">
              <a:xfrm>
                <a:off x="5846694" y="489374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3" name="Hexagone 301"/>
              <p:cNvSpPr/>
              <p:nvPr/>
            </p:nvSpPr>
            <p:spPr bwMode="auto">
              <a:xfrm>
                <a:off x="6032849" y="501227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4" name="Hexagone 302"/>
              <p:cNvSpPr/>
              <p:nvPr/>
            </p:nvSpPr>
            <p:spPr bwMode="auto">
              <a:xfrm>
                <a:off x="5288217" y="47710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5" name="Hexagone 303"/>
              <p:cNvSpPr/>
              <p:nvPr/>
            </p:nvSpPr>
            <p:spPr bwMode="auto">
              <a:xfrm>
                <a:off x="547437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6" name="Hexagone 304"/>
              <p:cNvSpPr/>
              <p:nvPr/>
            </p:nvSpPr>
            <p:spPr bwMode="auto">
              <a:xfrm>
                <a:off x="5655986" y="500383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7" name="Hexagone 305"/>
              <p:cNvSpPr/>
              <p:nvPr/>
            </p:nvSpPr>
            <p:spPr bwMode="auto">
              <a:xfrm>
                <a:off x="5837601" y="512236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8" name="Hexagone 306"/>
              <p:cNvSpPr/>
              <p:nvPr/>
            </p:nvSpPr>
            <p:spPr bwMode="auto">
              <a:xfrm>
                <a:off x="509752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69" name="Hexagone 307"/>
              <p:cNvSpPr/>
              <p:nvPr/>
            </p:nvSpPr>
            <p:spPr bwMode="auto">
              <a:xfrm>
                <a:off x="528367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0" name="Hexagone 308"/>
              <p:cNvSpPr/>
              <p:nvPr/>
            </p:nvSpPr>
            <p:spPr bwMode="auto">
              <a:xfrm>
                <a:off x="5465292" y="511812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1" name="Hexagone 309"/>
              <p:cNvSpPr/>
              <p:nvPr/>
            </p:nvSpPr>
            <p:spPr bwMode="auto">
              <a:xfrm>
                <a:off x="5646906" y="523666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2" name="Hexagone 310"/>
              <p:cNvSpPr/>
              <p:nvPr/>
            </p:nvSpPr>
            <p:spPr bwMode="auto">
              <a:xfrm>
                <a:off x="490682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3" name="Hexagone 311"/>
              <p:cNvSpPr/>
              <p:nvPr/>
            </p:nvSpPr>
            <p:spPr bwMode="auto">
              <a:xfrm>
                <a:off x="5092982" y="51138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4" name="Hexagone 312"/>
              <p:cNvSpPr/>
              <p:nvPr/>
            </p:nvSpPr>
            <p:spPr bwMode="auto">
              <a:xfrm>
                <a:off x="5274597" y="523241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5" name="Hexagone 313"/>
              <p:cNvSpPr/>
              <p:nvPr/>
            </p:nvSpPr>
            <p:spPr bwMode="auto">
              <a:xfrm>
                <a:off x="5456212" y="535095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6" name="Hexagone 314"/>
              <p:cNvSpPr/>
              <p:nvPr/>
            </p:nvSpPr>
            <p:spPr bwMode="auto">
              <a:xfrm>
                <a:off x="4716126" y="511390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7" name="Hexagone 315"/>
              <p:cNvSpPr/>
              <p:nvPr/>
            </p:nvSpPr>
            <p:spPr bwMode="auto">
              <a:xfrm>
                <a:off x="4902281" y="5228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8" name="Hexagone 316"/>
              <p:cNvSpPr/>
              <p:nvPr/>
            </p:nvSpPr>
            <p:spPr bwMode="auto">
              <a:xfrm>
                <a:off x="5083896" y="534673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79" name="Hexagone 317"/>
              <p:cNvSpPr/>
              <p:nvPr/>
            </p:nvSpPr>
            <p:spPr bwMode="auto">
              <a:xfrm>
                <a:off x="5265510" y="546527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80" name="Text Box 339"/>
            <p:cNvSpPr txBox="1">
              <a:spLocks noChangeArrowheads="1"/>
            </p:cNvSpPr>
            <p:nvPr/>
          </p:nvSpPr>
          <p:spPr bwMode="auto">
            <a:xfrm>
              <a:off x="2084485" y="4804699"/>
              <a:ext cx="119137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MOEMS diffractive optics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light concentrator</a:t>
              </a:r>
            </a:p>
          </p:txBody>
        </p:sp>
      </p:grpSp>
      <p:grpSp>
        <p:nvGrpSpPr>
          <p:cNvPr id="696" name="Group 695"/>
          <p:cNvGrpSpPr/>
          <p:nvPr/>
        </p:nvGrpSpPr>
        <p:grpSpPr>
          <a:xfrm>
            <a:off x="100491" y="4617957"/>
            <a:ext cx="892021" cy="294138"/>
            <a:chOff x="2286524" y="5854010"/>
            <a:chExt cx="892021" cy="294138"/>
          </a:xfrm>
        </p:grpSpPr>
        <p:grpSp>
          <p:nvGrpSpPr>
            <p:cNvPr id="697" name="Group 210"/>
            <p:cNvGrpSpPr>
              <a:grpSpLocks/>
            </p:cNvGrpSpPr>
            <p:nvPr/>
          </p:nvGrpSpPr>
          <p:grpSpPr bwMode="auto">
            <a:xfrm>
              <a:off x="2974789" y="5883279"/>
              <a:ext cx="203756" cy="264869"/>
              <a:chOff x="4800" y="2698"/>
              <a:chExt cx="288" cy="374"/>
            </a:xfrm>
          </p:grpSpPr>
          <p:sp>
            <p:nvSpPr>
              <p:cNvPr id="699" name="AutoShape 206"/>
              <p:cNvSpPr>
                <a:spLocks noChangeArrowheads="1"/>
              </p:cNvSpPr>
              <p:nvPr/>
            </p:nvSpPr>
            <p:spPr bwMode="auto">
              <a:xfrm rot="5400000" flipH="1">
                <a:off x="4824" y="2904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FF349D">
                  <a:alpha val="67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700" name="AutoShape 208"/>
              <p:cNvSpPr>
                <a:spLocks noChangeArrowheads="1"/>
              </p:cNvSpPr>
              <p:nvPr/>
            </p:nvSpPr>
            <p:spPr bwMode="auto">
              <a:xfrm rot="5400000" flipH="1">
                <a:off x="4920" y="2722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E3E300">
                  <a:alpha val="67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701" name="AutoShape 209"/>
              <p:cNvSpPr>
                <a:spLocks noChangeArrowheads="1"/>
              </p:cNvSpPr>
              <p:nvPr/>
            </p:nvSpPr>
            <p:spPr bwMode="auto">
              <a:xfrm rot="5400000" flipH="1">
                <a:off x="4776" y="2760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chemeClr val="accent1">
                  <a:alpha val="67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98" name="Text Box 342"/>
            <p:cNvSpPr txBox="1">
              <a:spLocks noChangeArrowheads="1"/>
            </p:cNvSpPr>
            <p:nvPr/>
          </p:nvSpPr>
          <p:spPr bwMode="auto">
            <a:xfrm>
              <a:off x="2286524" y="5854010"/>
              <a:ext cx="8382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SiPMTs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grpSp>
        <p:nvGrpSpPr>
          <p:cNvPr id="736" name="Grouper 519"/>
          <p:cNvGrpSpPr/>
          <p:nvPr/>
        </p:nvGrpSpPr>
        <p:grpSpPr>
          <a:xfrm rot="521643">
            <a:off x="2314093" y="5590482"/>
            <a:ext cx="849464" cy="368722"/>
            <a:chOff x="5791200" y="4191000"/>
            <a:chExt cx="2328336" cy="1371600"/>
          </a:xfrm>
        </p:grpSpPr>
        <p:cxnSp>
          <p:nvCxnSpPr>
            <p:cNvPr id="737" name="Connecteur droit 507"/>
            <p:cNvCxnSpPr/>
            <p:nvPr/>
          </p:nvCxnSpPr>
          <p:spPr bwMode="auto">
            <a:xfrm>
              <a:off x="6747930" y="4191000"/>
              <a:ext cx="1371600" cy="1295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8" name="Connecteur droit 508"/>
            <p:cNvCxnSpPr/>
            <p:nvPr/>
          </p:nvCxnSpPr>
          <p:spPr bwMode="auto">
            <a:xfrm>
              <a:off x="7086600" y="4876800"/>
              <a:ext cx="1032936" cy="609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9" name="Connecteur droit 510"/>
            <p:cNvCxnSpPr/>
            <p:nvPr/>
          </p:nvCxnSpPr>
          <p:spPr bwMode="auto">
            <a:xfrm>
              <a:off x="5791200" y="5029200"/>
              <a:ext cx="2328336" cy="457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0" name="Connecteur droit 512"/>
            <p:cNvCxnSpPr/>
            <p:nvPr/>
          </p:nvCxnSpPr>
          <p:spPr bwMode="auto">
            <a:xfrm rot="16200000" flipH="1">
              <a:off x="7024479" y="4395582"/>
              <a:ext cx="389472" cy="17921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1" name="Connecteur droit 516"/>
            <p:cNvCxnSpPr/>
            <p:nvPr/>
          </p:nvCxnSpPr>
          <p:spPr bwMode="auto">
            <a:xfrm flipV="1">
              <a:off x="7086600" y="5486402"/>
              <a:ext cx="1011770" cy="761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09" name="Grouper 486"/>
          <p:cNvGrpSpPr/>
          <p:nvPr/>
        </p:nvGrpSpPr>
        <p:grpSpPr>
          <a:xfrm rot="965811">
            <a:off x="2103804" y="5495831"/>
            <a:ext cx="956720" cy="510983"/>
            <a:chOff x="5715000" y="4114802"/>
            <a:chExt cx="2167470" cy="1828798"/>
          </a:xfrm>
        </p:grpSpPr>
        <p:cxnSp>
          <p:nvCxnSpPr>
            <p:cNvPr id="710" name="Connecteur droit 394"/>
            <p:cNvCxnSpPr/>
            <p:nvPr/>
          </p:nvCxnSpPr>
          <p:spPr bwMode="auto">
            <a:xfrm rot="16200000" flipH="1">
              <a:off x="6493930" y="4174073"/>
              <a:ext cx="1447798" cy="132925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1" name="Connecteur droit 398"/>
            <p:cNvCxnSpPr/>
            <p:nvPr/>
          </p:nvCxnSpPr>
          <p:spPr bwMode="auto">
            <a:xfrm>
              <a:off x="6324600" y="4191000"/>
              <a:ext cx="1549392" cy="1371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2" name="Connecteur droit 403"/>
            <p:cNvCxnSpPr/>
            <p:nvPr/>
          </p:nvCxnSpPr>
          <p:spPr bwMode="auto">
            <a:xfrm>
              <a:off x="6172200" y="4267200"/>
              <a:ext cx="1701798" cy="129116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3" name="Connecteur droit 406"/>
            <p:cNvCxnSpPr/>
            <p:nvPr/>
          </p:nvCxnSpPr>
          <p:spPr bwMode="auto">
            <a:xfrm>
              <a:off x="5943602" y="4419602"/>
              <a:ext cx="1926168" cy="113877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4" name="Connecteur droit 409"/>
            <p:cNvCxnSpPr/>
            <p:nvPr/>
          </p:nvCxnSpPr>
          <p:spPr bwMode="auto">
            <a:xfrm rot="10800000" flipH="1" flipV="1">
              <a:off x="5935332" y="4639722"/>
              <a:ext cx="1942899" cy="92287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5" name="Connecteur droit 412"/>
            <p:cNvCxnSpPr/>
            <p:nvPr/>
          </p:nvCxnSpPr>
          <p:spPr bwMode="auto">
            <a:xfrm>
              <a:off x="5715000" y="4724400"/>
              <a:ext cx="2150728" cy="8382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6" name="Connecteur droit 416"/>
            <p:cNvCxnSpPr/>
            <p:nvPr/>
          </p:nvCxnSpPr>
          <p:spPr bwMode="auto">
            <a:xfrm>
              <a:off x="5943600" y="4876800"/>
              <a:ext cx="1930398" cy="6858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7" name="Connecteur droit 418"/>
            <p:cNvCxnSpPr/>
            <p:nvPr/>
          </p:nvCxnSpPr>
          <p:spPr bwMode="auto">
            <a:xfrm>
              <a:off x="6172200" y="5029200"/>
              <a:ext cx="1697565" cy="533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8" name="Connecteur droit 421"/>
            <p:cNvCxnSpPr/>
            <p:nvPr/>
          </p:nvCxnSpPr>
          <p:spPr bwMode="auto">
            <a:xfrm>
              <a:off x="6498165" y="5181600"/>
              <a:ext cx="1371600" cy="381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9" name="Connecteur droit 423"/>
            <p:cNvCxnSpPr/>
            <p:nvPr/>
          </p:nvCxnSpPr>
          <p:spPr bwMode="auto">
            <a:xfrm>
              <a:off x="6705600" y="5334000"/>
              <a:ext cx="1176870" cy="228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0" name="Connecteur droit 425"/>
            <p:cNvCxnSpPr/>
            <p:nvPr/>
          </p:nvCxnSpPr>
          <p:spPr bwMode="auto">
            <a:xfrm>
              <a:off x="6858000" y="5486400"/>
              <a:ext cx="1011765" cy="76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1" name="Connecteur droit 431"/>
            <p:cNvCxnSpPr/>
            <p:nvPr/>
          </p:nvCxnSpPr>
          <p:spPr bwMode="auto">
            <a:xfrm flipV="1">
              <a:off x="6883404" y="5562600"/>
              <a:ext cx="990600" cy="76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2" name="Connecteur droit 433"/>
            <p:cNvCxnSpPr/>
            <p:nvPr/>
          </p:nvCxnSpPr>
          <p:spPr bwMode="auto">
            <a:xfrm flipV="1">
              <a:off x="6705600" y="5562600"/>
              <a:ext cx="1172643" cy="2286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3" name="Connecteur droit 437"/>
            <p:cNvCxnSpPr/>
            <p:nvPr/>
          </p:nvCxnSpPr>
          <p:spPr bwMode="auto">
            <a:xfrm>
              <a:off x="6705600" y="5562600"/>
              <a:ext cx="1164165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4" name="Connecteur droit 442"/>
            <p:cNvCxnSpPr/>
            <p:nvPr/>
          </p:nvCxnSpPr>
          <p:spPr bwMode="auto">
            <a:xfrm>
              <a:off x="6553200" y="5410200"/>
              <a:ext cx="1316565" cy="1539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5" name="Connecteur droit 445"/>
            <p:cNvCxnSpPr/>
            <p:nvPr/>
          </p:nvCxnSpPr>
          <p:spPr bwMode="auto">
            <a:xfrm flipV="1">
              <a:off x="6477000" y="5562602"/>
              <a:ext cx="1396998" cy="3809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6" name="Connecteur droit 448"/>
            <p:cNvCxnSpPr/>
            <p:nvPr/>
          </p:nvCxnSpPr>
          <p:spPr bwMode="auto">
            <a:xfrm flipV="1">
              <a:off x="6324600" y="5562603"/>
              <a:ext cx="1540931" cy="22859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7" name="Connecteur droit 460"/>
            <p:cNvCxnSpPr/>
            <p:nvPr/>
          </p:nvCxnSpPr>
          <p:spPr bwMode="auto">
            <a:xfrm>
              <a:off x="6324600" y="5562600"/>
              <a:ext cx="1532466" cy="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8" name="Connecteur droit 462"/>
            <p:cNvCxnSpPr/>
            <p:nvPr/>
          </p:nvCxnSpPr>
          <p:spPr bwMode="auto">
            <a:xfrm>
              <a:off x="6324600" y="5334000"/>
              <a:ext cx="1532466" cy="2286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9" name="Connecteur droit 465"/>
            <p:cNvCxnSpPr/>
            <p:nvPr/>
          </p:nvCxnSpPr>
          <p:spPr bwMode="auto">
            <a:xfrm>
              <a:off x="6172200" y="5257800"/>
              <a:ext cx="1697565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0" name="Connecteur droit 467"/>
            <p:cNvCxnSpPr/>
            <p:nvPr/>
          </p:nvCxnSpPr>
          <p:spPr bwMode="auto">
            <a:xfrm>
              <a:off x="6096000" y="5410200"/>
              <a:ext cx="1777998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1" name="Connecteur droit 471"/>
            <p:cNvCxnSpPr/>
            <p:nvPr/>
          </p:nvCxnSpPr>
          <p:spPr bwMode="auto">
            <a:xfrm flipV="1">
              <a:off x="6096000" y="5562600"/>
              <a:ext cx="1773765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2" name="Connecteur droit 473"/>
            <p:cNvCxnSpPr/>
            <p:nvPr/>
          </p:nvCxnSpPr>
          <p:spPr bwMode="auto">
            <a:xfrm>
              <a:off x="5943602" y="5562600"/>
              <a:ext cx="1926163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3" name="Connecteur droit 476"/>
            <p:cNvCxnSpPr/>
            <p:nvPr/>
          </p:nvCxnSpPr>
          <p:spPr bwMode="auto">
            <a:xfrm>
              <a:off x="5943600" y="5334000"/>
              <a:ext cx="1921932" cy="2286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4" name="Connecteur droit 478"/>
            <p:cNvCxnSpPr/>
            <p:nvPr/>
          </p:nvCxnSpPr>
          <p:spPr bwMode="auto">
            <a:xfrm>
              <a:off x="5943600" y="5105400"/>
              <a:ext cx="1921929" cy="457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5" name="Connecteur droit 483"/>
            <p:cNvCxnSpPr/>
            <p:nvPr/>
          </p:nvCxnSpPr>
          <p:spPr bwMode="auto">
            <a:xfrm>
              <a:off x="5791200" y="5181600"/>
              <a:ext cx="2074329" cy="381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D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02" name="Grouper 505"/>
          <p:cNvGrpSpPr/>
          <p:nvPr/>
        </p:nvGrpSpPr>
        <p:grpSpPr>
          <a:xfrm rot="1030464">
            <a:off x="2253958" y="5796108"/>
            <a:ext cx="815634" cy="254448"/>
            <a:chOff x="5791200" y="4419600"/>
            <a:chExt cx="2209801" cy="1371602"/>
          </a:xfrm>
        </p:grpSpPr>
        <p:cxnSp>
          <p:nvCxnSpPr>
            <p:cNvPr id="703" name="Connecteur droit 488"/>
            <p:cNvCxnSpPr/>
            <p:nvPr/>
          </p:nvCxnSpPr>
          <p:spPr bwMode="auto">
            <a:xfrm rot="16200000" flipH="1">
              <a:off x="6858000" y="4648199"/>
              <a:ext cx="1371600" cy="9144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4" name="Connecteur droit 491"/>
            <p:cNvCxnSpPr/>
            <p:nvPr/>
          </p:nvCxnSpPr>
          <p:spPr bwMode="auto">
            <a:xfrm>
              <a:off x="6324600" y="4648200"/>
              <a:ext cx="1676401" cy="11430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5" name="Connecteur droit 494"/>
            <p:cNvCxnSpPr/>
            <p:nvPr/>
          </p:nvCxnSpPr>
          <p:spPr bwMode="auto">
            <a:xfrm>
              <a:off x="5791200" y="5486400"/>
              <a:ext cx="2209800" cy="3048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6" name="Connecteur droit 496"/>
            <p:cNvCxnSpPr/>
            <p:nvPr/>
          </p:nvCxnSpPr>
          <p:spPr bwMode="auto">
            <a:xfrm>
              <a:off x="6477000" y="5715000"/>
              <a:ext cx="1524000" cy="762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7" name="Connecteur droit 501"/>
            <p:cNvCxnSpPr/>
            <p:nvPr/>
          </p:nvCxnSpPr>
          <p:spPr bwMode="auto">
            <a:xfrm>
              <a:off x="7239000" y="5181600"/>
              <a:ext cx="762000" cy="6096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8" name="Connecteur droit 503"/>
            <p:cNvCxnSpPr/>
            <p:nvPr/>
          </p:nvCxnSpPr>
          <p:spPr bwMode="auto">
            <a:xfrm>
              <a:off x="5791200" y="4572000"/>
              <a:ext cx="2209800" cy="1219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92C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95" name="Group 694"/>
          <p:cNvGrpSpPr/>
          <p:nvPr/>
        </p:nvGrpSpPr>
        <p:grpSpPr>
          <a:xfrm>
            <a:off x="2974789" y="5972443"/>
            <a:ext cx="894414" cy="264869"/>
            <a:chOff x="2974789" y="5883279"/>
            <a:chExt cx="894414" cy="264869"/>
          </a:xfrm>
        </p:grpSpPr>
        <p:grpSp>
          <p:nvGrpSpPr>
            <p:cNvPr id="690" name="Group 210"/>
            <p:cNvGrpSpPr>
              <a:grpSpLocks/>
            </p:cNvGrpSpPr>
            <p:nvPr/>
          </p:nvGrpSpPr>
          <p:grpSpPr bwMode="auto">
            <a:xfrm>
              <a:off x="2974789" y="5883279"/>
              <a:ext cx="203756" cy="264869"/>
              <a:chOff x="4800" y="2698"/>
              <a:chExt cx="288" cy="374"/>
            </a:xfrm>
          </p:grpSpPr>
          <p:sp>
            <p:nvSpPr>
              <p:cNvPr id="692" name="AutoShape 206"/>
              <p:cNvSpPr>
                <a:spLocks noChangeArrowheads="1"/>
              </p:cNvSpPr>
              <p:nvPr/>
            </p:nvSpPr>
            <p:spPr bwMode="auto">
              <a:xfrm rot="5400000" flipH="1">
                <a:off x="4824" y="2904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FF349D">
                  <a:alpha val="67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93" name="AutoShape 208"/>
              <p:cNvSpPr>
                <a:spLocks noChangeArrowheads="1"/>
              </p:cNvSpPr>
              <p:nvPr/>
            </p:nvSpPr>
            <p:spPr bwMode="auto">
              <a:xfrm rot="5400000" flipH="1">
                <a:off x="4920" y="2722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E3E300">
                  <a:alpha val="67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  <p:sp>
            <p:nvSpPr>
              <p:cNvPr id="694" name="AutoShape 209"/>
              <p:cNvSpPr>
                <a:spLocks noChangeArrowheads="1"/>
              </p:cNvSpPr>
              <p:nvPr/>
            </p:nvSpPr>
            <p:spPr bwMode="auto">
              <a:xfrm rot="5400000" flipH="1">
                <a:off x="4776" y="2760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chemeClr val="accent1">
                  <a:alpha val="67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91" name="Text Box 342"/>
            <p:cNvSpPr txBox="1">
              <a:spLocks noChangeArrowheads="1"/>
            </p:cNvSpPr>
            <p:nvPr/>
          </p:nvSpPr>
          <p:spPr bwMode="auto">
            <a:xfrm>
              <a:off x="3031003" y="5898333"/>
              <a:ext cx="8382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SiPMTs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sp>
        <p:nvSpPr>
          <p:cNvPr id="376" name="Footer Placeholder 4">
            <a:extLst>
              <a:ext uri="{FF2B5EF4-FFF2-40B4-BE49-F238E27FC236}">
                <a16:creationId xmlns:a16="http://schemas.microsoft.com/office/drawing/2014/main" id="{2994559A-9BC2-46AA-BC97-E5FD05FFC7EC}"/>
              </a:ext>
            </a:extLst>
          </p:cNvPr>
          <p:cNvSpPr txBox="1">
            <a:spLocks/>
          </p:cNvSpPr>
          <p:nvPr/>
        </p:nvSpPr>
        <p:spPr>
          <a:xfrm>
            <a:off x="1581938" y="6500735"/>
            <a:ext cx="59387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Paul Lecoq, 1st EP R&amp;D Working Group 3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22818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BD4E8-33CB-4507-9A5A-E06F26EE8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91CC9D-BB59-4606-9270-7D83933A7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6FA2D1-2C20-451A-9E89-4D9F71476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357B8E-9E44-409F-9BA5-48D8B4D3F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28302"/>
            <a:ext cx="4176868" cy="65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00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7449" y="143982"/>
            <a:ext cx="65491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dirty="0">
                <a:solidFill>
                  <a:srgbClr val="FF0000"/>
                </a:solidFill>
              </a:rPr>
              <a:t>Development of photonic crystals for Cherenkov detectors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01899" y="6279056"/>
            <a:ext cx="15361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S. Easo, 27-2-2018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27" y="613697"/>
            <a:ext cx="461408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400" dirty="0"/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Limitations of conventional Cherenkov radiators: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  solution :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 for 1d crystal designs: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911022"/>
            <a:ext cx="8303245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i="1" dirty="0"/>
              <a:t>Dearth of suitable materials to cover the full momentum range 1-10 GeV/c for hadrons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i="1" dirty="0"/>
              <a:t>Above 10 GeV/c one is left with large gas radiators, which take up lot of valuable space and</a:t>
            </a:r>
          </a:p>
          <a:p>
            <a:r>
              <a:rPr lang="en-GB" sz="1600" i="1" dirty="0"/>
              <a:t>                   increase the emission point uncertainty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i="1" dirty="0"/>
              <a:t> Electron identification  impossible above a few GeV/c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600" i="1" dirty="0"/>
          </a:p>
          <a:p>
            <a:endParaRPr lang="en-GB" sz="1600" i="1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i="1" dirty="0"/>
              <a:t>Assemble materials to produce desired  ‘effective refractive index’.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i="1" dirty="0"/>
              <a:t>Design photonic crystals from transparent dielectrics.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600" i="1" dirty="0"/>
          </a:p>
          <a:p>
            <a:endParaRPr lang="en-GB" sz="1600" i="1" dirty="0"/>
          </a:p>
          <a:p>
            <a:endParaRPr lang="en-GB" sz="1600" i="1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i="1" dirty="0"/>
              <a:t>Solve Maxwell’s equations:   Ref. backup slide </a:t>
            </a:r>
          </a:p>
          <a:p>
            <a:r>
              <a:rPr lang="en-GB" sz="1600" i="1" dirty="0"/>
              <a:t>       Example configurations:</a:t>
            </a:r>
          </a:p>
          <a:p>
            <a:r>
              <a:rPr lang="en-GB" sz="1600" i="1" dirty="0"/>
              <a:t>       Overall thickness=2 mm, </a:t>
            </a:r>
            <a:r>
              <a:rPr lang="en-GB" sz="1600" i="1" dirty="0">
                <a:latin typeface="Symbol" panose="05050102010706020507" pitchFamily="18" charset="2"/>
              </a:rPr>
              <a:t>e</a:t>
            </a:r>
            <a:r>
              <a:rPr lang="en-GB" sz="1600" i="1" baseline="-25000" dirty="0">
                <a:latin typeface="Symbol" panose="05050102010706020507" pitchFamily="18" charset="2"/>
              </a:rPr>
              <a:t>1</a:t>
            </a:r>
            <a:r>
              <a:rPr lang="en-GB" sz="1600" i="1" dirty="0"/>
              <a:t>=10.6 (</a:t>
            </a:r>
            <a:r>
              <a:rPr lang="en-GB" sz="1600" i="1" dirty="0" err="1"/>
              <a:t>GaP</a:t>
            </a:r>
            <a:r>
              <a:rPr lang="en-GB" sz="1600" i="1" dirty="0"/>
              <a:t>), </a:t>
            </a:r>
            <a:r>
              <a:rPr lang="en-GB" sz="1600" i="1" dirty="0">
                <a:latin typeface="Symbol" panose="05050102010706020507" pitchFamily="18" charset="2"/>
              </a:rPr>
              <a:t>e</a:t>
            </a:r>
            <a:r>
              <a:rPr lang="en-GB" sz="1600" i="1" baseline="-25000" dirty="0">
                <a:latin typeface="Symbol" panose="05050102010706020507" pitchFamily="18" charset="2"/>
              </a:rPr>
              <a:t>2</a:t>
            </a:r>
            <a:r>
              <a:rPr lang="en-GB" sz="1600" i="1" dirty="0"/>
              <a:t>=2.1  (SiO</a:t>
            </a:r>
            <a:r>
              <a:rPr lang="en-GB" sz="1600" i="1" baseline="-25000" dirty="0"/>
              <a:t>2</a:t>
            </a:r>
            <a:r>
              <a:rPr lang="en-GB" sz="1600" i="1" dirty="0"/>
              <a:t>)</a:t>
            </a:r>
          </a:p>
          <a:p>
            <a:r>
              <a:rPr lang="en-GB" sz="1600" i="1" dirty="0"/>
              <a:t>       </a:t>
            </a:r>
            <a:r>
              <a:rPr lang="en-GB" sz="1600" i="1" dirty="0">
                <a:solidFill>
                  <a:srgbClr val="FF0066"/>
                </a:solidFill>
              </a:rPr>
              <a:t>forward setup:</a:t>
            </a:r>
            <a:r>
              <a:rPr lang="en-GB" sz="1600" i="1" dirty="0"/>
              <a:t> 2800 periods with (214.3 nm+500.0 nm)</a:t>
            </a:r>
          </a:p>
          <a:p>
            <a:r>
              <a:rPr lang="en-GB" sz="1600" i="1" dirty="0"/>
              <a:t>       </a:t>
            </a:r>
            <a:r>
              <a:rPr lang="en-GB" sz="1600" i="1" dirty="0">
                <a:solidFill>
                  <a:srgbClr val="996633"/>
                </a:solidFill>
              </a:rPr>
              <a:t>backward setup:</a:t>
            </a:r>
            <a:r>
              <a:rPr lang="en-GB" sz="1600" i="1" dirty="0"/>
              <a:t> 10200 periods with (117.3 nm+78.1 nm)</a:t>
            </a:r>
          </a:p>
          <a:p>
            <a:endParaRPr lang="en-GB" sz="1350" i="1" dirty="0"/>
          </a:p>
          <a:p>
            <a:endParaRPr lang="en-GB" sz="135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637" y="1902563"/>
            <a:ext cx="2419887" cy="7877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548" y="3786910"/>
            <a:ext cx="1750178" cy="18844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9725" y="3722240"/>
            <a:ext cx="1837281" cy="20459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94607" y="3466544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i="1" dirty="0">
                <a:solidFill>
                  <a:srgbClr val="996633"/>
                </a:solidFill>
              </a:rPr>
              <a:t>backward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0943" y="3460970"/>
            <a:ext cx="7460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i="1" dirty="0">
                <a:solidFill>
                  <a:srgbClr val="FF0066"/>
                </a:solidFill>
              </a:rPr>
              <a:t>forward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17389" y="2778776"/>
            <a:ext cx="19543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3399"/>
                </a:solidFill>
              </a:rPr>
              <a:t>1d              2d                  3d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4488" y="6268968"/>
            <a:ext cx="2057400" cy="273844"/>
          </a:xfrm>
        </p:spPr>
        <p:txBody>
          <a:bodyPr/>
          <a:lstStyle/>
          <a:p>
            <a:fld id="{4800B6D5-840B-4378-98E1-F6D319AE69E4}" type="slidenum">
              <a:rPr lang="en-GB" smtClean="0"/>
              <a:t>14</a:t>
            </a:fld>
            <a:endParaRPr lang="en-GB" dirty="0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1517" y="6262298"/>
            <a:ext cx="1039088" cy="28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D51C1AA-3BB0-444A-92AC-0CC964B5B561}"/>
              </a:ext>
            </a:extLst>
          </p:cNvPr>
          <p:cNvSpPr/>
          <p:nvPr/>
        </p:nvSpPr>
        <p:spPr>
          <a:xfrm>
            <a:off x="84263" y="5117109"/>
            <a:ext cx="52410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C00000"/>
                </a:solidFill>
              </a:rPr>
              <a:t>R&amp;D started at CERN, potential for:</a:t>
            </a:r>
          </a:p>
          <a:p>
            <a:endParaRPr lang="en-GB" sz="1600" i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C00000"/>
                </a:solidFill>
              </a:rPr>
              <a:t>Significant improvements in RICH detector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C00000"/>
                </a:solidFill>
              </a:rPr>
              <a:t>Reduction in space used by radiators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C00000"/>
                </a:solidFill>
              </a:rPr>
              <a:t>Extension of  momentum coverage</a:t>
            </a:r>
          </a:p>
        </p:txBody>
      </p:sp>
    </p:spTree>
    <p:extLst>
      <p:ext uri="{BB962C8B-B14F-4D97-AF65-F5344CB8AC3E}">
        <p14:creationId xmlns:p14="http://schemas.microsoft.com/office/powerpoint/2010/main" val="1742594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15</a:t>
            </a:fld>
            <a:endParaRPr 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C54610AC-C0FC-4B59-9FDE-CA74FD42D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82588" y="6356351"/>
            <a:ext cx="5154706" cy="365125"/>
          </a:xfrm>
        </p:spPr>
        <p:txBody>
          <a:bodyPr/>
          <a:lstStyle/>
          <a:p>
            <a:r>
              <a:rPr lang="en-US" dirty="0"/>
              <a:t>15 March 2018, Carmelo, EP R&amp;D on experimental technologies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59BACE-8575-46C0-9DE8-F709B098F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3960"/>
            <a:ext cx="9144000" cy="5014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03F4A3-68CA-4C97-A232-E6A9C31CB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1025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66085F1-1923-4DA0-9615-A41115BB4F0E}"/>
              </a:ext>
            </a:extLst>
          </p:cNvPr>
          <p:cNvSpPr/>
          <p:nvPr/>
        </p:nvSpPr>
        <p:spPr>
          <a:xfrm>
            <a:off x="0" y="1310255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Reduce uncertainties to maintain PID perf in high occupancy environment</a:t>
            </a:r>
            <a:endParaRPr lang="en-US" sz="2200" b="1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2972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226129" y="6356351"/>
            <a:ext cx="4604657" cy="365125"/>
          </a:xfrm>
        </p:spPr>
        <p:txBody>
          <a:bodyPr/>
          <a:lstStyle/>
          <a:p>
            <a:r>
              <a:rPr lang="en-US" dirty="0"/>
              <a:t>15 March 2018, Carmelo, EP R&amp;D on experimental technologies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7ECE38-496D-4063-B6D5-E1941C9A1D33}"/>
              </a:ext>
            </a:extLst>
          </p:cNvPr>
          <p:cNvSpPr txBox="1"/>
          <p:nvPr/>
        </p:nvSpPr>
        <p:spPr>
          <a:xfrm>
            <a:off x="131149" y="136524"/>
            <a:ext cx="8882221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Conclusions </a:t>
            </a:r>
            <a:r>
              <a:rPr lang="en-US" dirty="0">
                <a:solidFill>
                  <a:srgbClr val="002060"/>
                </a:solidFill>
              </a:rPr>
              <a:t>(personal and far from being binding)</a:t>
            </a:r>
            <a:endParaRPr lang="en-US" baseline="30000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If I could choose between all these possible R&amp;D ideas, I would choose …. </a:t>
            </a:r>
            <a:r>
              <a:rPr lang="en-US" dirty="0">
                <a:solidFill>
                  <a:srgbClr val="FF0000"/>
                </a:solidFill>
              </a:rPr>
              <a:t>all of them</a:t>
            </a:r>
            <a:r>
              <a:rPr lang="en-US" dirty="0">
                <a:solidFill>
                  <a:srgbClr val="002060"/>
                </a:solidFill>
              </a:rPr>
              <a:t>!!</a:t>
            </a:r>
          </a:p>
          <a:p>
            <a:r>
              <a:rPr lang="en-US" dirty="0">
                <a:solidFill>
                  <a:srgbClr val="002060"/>
                </a:solidFill>
              </a:rPr>
              <a:t>All extremely interesting and promising for the close and far future of particle detectors.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Some </a:t>
            </a:r>
            <a:r>
              <a:rPr lang="en-US" dirty="0" err="1">
                <a:solidFill>
                  <a:srgbClr val="FF0000"/>
                </a:solidFill>
              </a:rPr>
              <a:t>programmes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are already </a:t>
            </a:r>
            <a:r>
              <a:rPr lang="en-US" dirty="0">
                <a:solidFill>
                  <a:srgbClr val="FF0000"/>
                </a:solidFill>
              </a:rPr>
              <a:t>well established, some new,</a:t>
            </a:r>
          </a:p>
          <a:p>
            <a:r>
              <a:rPr lang="en-US" dirty="0">
                <a:solidFill>
                  <a:srgbClr val="002060"/>
                </a:solidFill>
              </a:rPr>
              <a:t>but all of them in need of </a:t>
            </a:r>
          </a:p>
          <a:p>
            <a:r>
              <a:rPr lang="en-US" dirty="0">
                <a:solidFill>
                  <a:srgbClr val="FF0000"/>
                </a:solidFill>
              </a:rPr>
              <a:t>close collaboration with industry</a:t>
            </a:r>
            <a:r>
              <a:rPr lang="en-US" dirty="0">
                <a:solidFill>
                  <a:srgbClr val="002060"/>
                </a:solidFill>
              </a:rPr>
              <a:t>,</a:t>
            </a:r>
          </a:p>
          <a:p>
            <a:r>
              <a:rPr lang="en-US" dirty="0">
                <a:solidFill>
                  <a:srgbClr val="FF0000"/>
                </a:solidFill>
              </a:rPr>
              <a:t>cross-fertilization </a:t>
            </a:r>
            <a:r>
              <a:rPr lang="en-US" dirty="0">
                <a:solidFill>
                  <a:srgbClr val="002060"/>
                </a:solidFill>
              </a:rPr>
              <a:t>with different research fields (essentially almost all the </a:t>
            </a:r>
            <a:r>
              <a:rPr lang="en-US" dirty="0">
                <a:solidFill>
                  <a:srgbClr val="FF0000"/>
                </a:solidFill>
              </a:rPr>
              <a:t>other WGs</a:t>
            </a:r>
            <a:r>
              <a:rPr lang="en-US" dirty="0">
                <a:solidFill>
                  <a:srgbClr val="002060"/>
                </a:solidFill>
              </a:rPr>
              <a:t>)…</a:t>
            </a:r>
          </a:p>
          <a:p>
            <a:r>
              <a:rPr lang="en-US" dirty="0">
                <a:solidFill>
                  <a:srgbClr val="002060"/>
                </a:solidFill>
              </a:rPr>
              <a:t>… and </a:t>
            </a:r>
            <a:r>
              <a:rPr lang="en-US" dirty="0">
                <a:solidFill>
                  <a:srgbClr val="FF0000"/>
                </a:solidFill>
              </a:rPr>
              <a:t>resources</a:t>
            </a:r>
            <a:r>
              <a:rPr lang="en-US" dirty="0">
                <a:solidFill>
                  <a:srgbClr val="002060"/>
                </a:solidFill>
              </a:rPr>
              <a:t> of course! 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Coming months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We shall try to </a:t>
            </a:r>
            <a:r>
              <a:rPr lang="en-US" dirty="0">
                <a:solidFill>
                  <a:srgbClr val="FF0000"/>
                </a:solidFill>
              </a:rPr>
              <a:t>streamline all the ideas</a:t>
            </a:r>
            <a:r>
              <a:rPr lang="en-US" dirty="0">
                <a:solidFill>
                  <a:srgbClr val="002060"/>
                </a:solidFill>
              </a:rPr>
              <a:t>, receive more ideas, </a:t>
            </a:r>
            <a:r>
              <a:rPr lang="en-US" dirty="0">
                <a:solidFill>
                  <a:srgbClr val="FF0000"/>
                </a:solidFill>
              </a:rPr>
              <a:t>discuss with the other WGs </a:t>
            </a:r>
            <a:r>
              <a:rPr lang="en-US" dirty="0">
                <a:solidFill>
                  <a:srgbClr val="002060"/>
                </a:solidFill>
              </a:rPr>
              <a:t>to highlight </a:t>
            </a:r>
            <a:r>
              <a:rPr lang="en-US" dirty="0">
                <a:solidFill>
                  <a:srgbClr val="FF0000"/>
                </a:solidFill>
              </a:rPr>
              <a:t>common areas and goals </a:t>
            </a:r>
            <a:r>
              <a:rPr lang="en-US" dirty="0">
                <a:solidFill>
                  <a:srgbClr val="002060"/>
                </a:solidFill>
              </a:rPr>
              <a:t>(today it is a first), hold a few more </a:t>
            </a:r>
            <a:r>
              <a:rPr lang="en-US" dirty="0">
                <a:solidFill>
                  <a:srgbClr val="FF0000"/>
                </a:solidFill>
              </a:rPr>
              <a:t>meetings</a:t>
            </a:r>
            <a:r>
              <a:rPr lang="en-US" dirty="0">
                <a:solidFill>
                  <a:srgbClr val="002060"/>
                </a:solidFill>
              </a:rPr>
              <a:t> with </a:t>
            </a:r>
            <a:r>
              <a:rPr lang="en-US" dirty="0">
                <a:solidFill>
                  <a:srgbClr val="FF0000"/>
                </a:solidFill>
              </a:rPr>
              <a:t>WG3 members and experts.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Consolidate and evaluate </a:t>
            </a:r>
            <a:r>
              <a:rPr lang="en-US" dirty="0">
                <a:solidFill>
                  <a:srgbClr val="002060"/>
                </a:solidFill>
              </a:rPr>
              <a:t>ideas</a:t>
            </a:r>
          </a:p>
          <a:p>
            <a:r>
              <a:rPr lang="en-US" dirty="0">
                <a:solidFill>
                  <a:srgbClr val="002060"/>
                </a:solidFill>
              </a:rPr>
              <a:t>and finally </a:t>
            </a:r>
            <a:r>
              <a:rPr lang="en-US" dirty="0">
                <a:solidFill>
                  <a:srgbClr val="FF0000"/>
                </a:solidFill>
              </a:rPr>
              <a:t>move to R&amp;D proposals </a:t>
            </a:r>
            <a:r>
              <a:rPr lang="en-US" dirty="0">
                <a:solidFill>
                  <a:srgbClr val="002060"/>
                </a:solidFill>
              </a:rPr>
              <a:t>with a </a:t>
            </a:r>
            <a:r>
              <a:rPr lang="en-US" dirty="0">
                <a:solidFill>
                  <a:srgbClr val="FF0000"/>
                </a:solidFill>
              </a:rPr>
              <a:t>project-like </a:t>
            </a:r>
            <a:r>
              <a:rPr lang="en-US" dirty="0">
                <a:solidFill>
                  <a:srgbClr val="002060"/>
                </a:solidFill>
              </a:rPr>
              <a:t>structure.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A5E69C-B63A-4BE5-99C4-96E6F71A32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781756" y="2992657"/>
            <a:ext cx="289375" cy="28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55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EE6A49-3FD2-4BA8-8227-79C84A48B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1829" y="6356351"/>
            <a:ext cx="4969327" cy="365125"/>
          </a:xfrm>
        </p:spPr>
        <p:txBody>
          <a:bodyPr/>
          <a:lstStyle/>
          <a:p>
            <a:r>
              <a:rPr lang="en-US" dirty="0"/>
              <a:t>15 March 2018, Carmelo, EP R&amp;D on experimental technologies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1AE395-E85C-4DB0-AF4F-86B58EBB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91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636" y="487097"/>
            <a:ext cx="8435514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Light Detection</a:t>
            </a:r>
            <a:endParaRPr lang="en-US" sz="2400" baseline="30000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2 presentations on Solid State Photo Multipliers (SSPMs; Si, GaAs, </a:t>
            </a:r>
            <a:r>
              <a:rPr lang="en-US" dirty="0" err="1">
                <a:solidFill>
                  <a:srgbClr val="002060"/>
                </a:solidFill>
              </a:rPr>
              <a:t>GaInP</a:t>
            </a:r>
            <a:r>
              <a:rPr lang="en-US" dirty="0">
                <a:solidFill>
                  <a:srgbClr val="002060"/>
                </a:solidFill>
              </a:rPr>
              <a:t>*, </a:t>
            </a:r>
            <a:r>
              <a:rPr lang="en-US" dirty="0" err="1">
                <a:solidFill>
                  <a:srgbClr val="002060"/>
                </a:solidFill>
              </a:rPr>
              <a:t>SiC</a:t>
            </a:r>
            <a:r>
              <a:rPr lang="en-US" dirty="0">
                <a:solidFill>
                  <a:srgbClr val="002060"/>
                </a:solidFill>
              </a:rPr>
              <a:t>, …);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General presentation by Musienko;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In the framework of RICH detectors R&amp;D by Pestotnik;</a:t>
            </a:r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2 presentations on Vacuum Tubes: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Hybrid Photon Detectors (HPDs), Fiorini;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Timed Photon Counter (Tipsy), Van Der Graaf.</a:t>
            </a:r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* See B. Cox presentation in Calorimetry Section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CE1525CA-BF07-4468-B612-81D3093A1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82588" y="6356351"/>
            <a:ext cx="5154706" cy="365125"/>
          </a:xfrm>
        </p:spPr>
        <p:txBody>
          <a:bodyPr/>
          <a:lstStyle/>
          <a:p>
            <a:r>
              <a:rPr lang="en-US" dirty="0"/>
              <a:t>15 March 2018, Carmelo, EP R&amp;D on experimental technologies</a:t>
            </a:r>
          </a:p>
        </p:txBody>
      </p:sp>
    </p:spTree>
    <p:extLst>
      <p:ext uri="{BB962C8B-B14F-4D97-AF65-F5344CB8AC3E}">
        <p14:creationId xmlns:p14="http://schemas.microsoft.com/office/powerpoint/2010/main" val="385916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5E15C0-7B02-4215-8472-E55A3048E812}"/>
              </a:ext>
            </a:extLst>
          </p:cNvPr>
          <p:cNvSpPr txBox="1"/>
          <p:nvPr/>
        </p:nvSpPr>
        <p:spPr>
          <a:xfrm>
            <a:off x="180630" y="237715"/>
            <a:ext cx="8754363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SiPMs</a:t>
            </a:r>
            <a:r>
              <a:rPr lang="en-US" sz="2400" dirty="0">
                <a:solidFill>
                  <a:srgbClr val="FF0000"/>
                </a:solidFill>
              </a:rPr>
              <a:t> are trendy </a:t>
            </a:r>
            <a:r>
              <a:rPr lang="en-US" dirty="0">
                <a:solidFill>
                  <a:srgbClr val="002060"/>
                </a:solidFill>
              </a:rPr>
              <a:t>(CMS, LHCb, CTA, …)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US" dirty="0">
                <a:solidFill>
                  <a:srgbClr val="FF0000"/>
                </a:solidFill>
              </a:rPr>
              <a:t>High QE</a:t>
            </a:r>
            <a:r>
              <a:rPr lang="en-US" dirty="0">
                <a:solidFill>
                  <a:srgbClr val="002060"/>
                </a:solidFill>
              </a:rPr>
              <a:t>, good single </a:t>
            </a:r>
            <a:r>
              <a:rPr lang="en-US" dirty="0">
                <a:solidFill>
                  <a:srgbClr val="FF0000"/>
                </a:solidFill>
              </a:rPr>
              <a:t>photon sensitivity</a:t>
            </a:r>
            <a:r>
              <a:rPr lang="en-US" dirty="0">
                <a:solidFill>
                  <a:srgbClr val="002060"/>
                </a:solidFill>
              </a:rPr>
              <a:t>, becoming </a:t>
            </a:r>
            <a:r>
              <a:rPr lang="en-US" dirty="0">
                <a:solidFill>
                  <a:srgbClr val="FF0000"/>
                </a:solidFill>
              </a:rPr>
              <a:t>cheap</a:t>
            </a:r>
            <a:r>
              <a:rPr lang="en-US" dirty="0">
                <a:solidFill>
                  <a:srgbClr val="002060"/>
                </a:solidFill>
              </a:rPr>
              <a:t> and easy to produce </a:t>
            </a:r>
            <a:r>
              <a:rPr lang="en-US" dirty="0">
                <a:solidFill>
                  <a:srgbClr val="FF0000"/>
                </a:solidFill>
              </a:rPr>
              <a:t>arrays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FF0000"/>
                </a:solidFill>
              </a:rPr>
              <a:t>insensitive to </a:t>
            </a:r>
            <a:r>
              <a:rPr lang="en-US" dirty="0" err="1">
                <a:solidFill>
                  <a:srgbClr val="FF0000"/>
                </a:solidFill>
              </a:rPr>
              <a:t>magn</a:t>
            </a:r>
            <a:r>
              <a:rPr lang="en-US" dirty="0">
                <a:solidFill>
                  <a:srgbClr val="FF0000"/>
                </a:solidFill>
              </a:rPr>
              <a:t>. field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err="1">
                <a:solidFill>
                  <a:srgbClr val="002060"/>
                </a:solidFill>
              </a:rPr>
              <a:t>etc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Calibri" panose="020F0502020204030204" pitchFamily="34" charset="0"/>
              <a:buChar char="̶"/>
            </a:pPr>
            <a:r>
              <a:rPr lang="en-US" dirty="0">
                <a:solidFill>
                  <a:srgbClr val="002060"/>
                </a:solidFill>
              </a:rPr>
              <a:t>Very sensitive to </a:t>
            </a:r>
            <a:r>
              <a:rPr lang="en-US" dirty="0">
                <a:solidFill>
                  <a:srgbClr val="FF0000"/>
                </a:solidFill>
              </a:rPr>
              <a:t>neutrons/ionizing particles, count rates increase linearly with dose/flux;</a:t>
            </a:r>
          </a:p>
          <a:p>
            <a:pPr marL="285750" indent="-285750">
              <a:buFont typeface="Calibri" panose="020F0502020204030204" pitchFamily="34" charset="0"/>
              <a:buChar char="̶"/>
            </a:pPr>
            <a:r>
              <a:rPr lang="en-US" dirty="0">
                <a:solidFill>
                  <a:srgbClr val="FF0000"/>
                </a:solidFill>
              </a:rPr>
              <a:t>High dark count rates</a:t>
            </a:r>
            <a:r>
              <a:rPr lang="en-US" dirty="0">
                <a:solidFill>
                  <a:srgbClr val="002060"/>
                </a:solidFill>
              </a:rPr>
              <a:t>, depend on: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Temperature</a:t>
            </a:r>
            <a:r>
              <a:rPr lang="en-US" dirty="0">
                <a:solidFill>
                  <a:srgbClr val="002060"/>
                </a:solidFill>
              </a:rPr>
              <a:t>, a factor ~2 every 10 </a:t>
            </a:r>
            <a:r>
              <a:rPr lang="en-US" baseline="30000" dirty="0" err="1">
                <a:solidFill>
                  <a:srgbClr val="002060"/>
                </a:solidFill>
              </a:rPr>
              <a:t>o</a:t>
            </a:r>
            <a:r>
              <a:rPr lang="en-US" dirty="0" err="1">
                <a:solidFill>
                  <a:srgbClr val="002060"/>
                </a:solidFill>
              </a:rPr>
              <a:t>C</a:t>
            </a:r>
            <a:r>
              <a:rPr lang="en-US" dirty="0">
                <a:solidFill>
                  <a:srgbClr val="002060"/>
                </a:solidFill>
              </a:rPr>
              <a:t>,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Surface</a:t>
            </a:r>
            <a:r>
              <a:rPr lang="en-US" dirty="0">
                <a:solidFill>
                  <a:srgbClr val="002060"/>
                </a:solidFill>
              </a:rPr>
              <a:t>, ~linear,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Structure</a:t>
            </a:r>
            <a:r>
              <a:rPr lang="en-US" dirty="0">
                <a:solidFill>
                  <a:srgbClr val="002060"/>
                </a:solidFill>
              </a:rPr>
              <a:t>,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Operational electric conditions</a:t>
            </a:r>
            <a:r>
              <a:rPr lang="en-US" dirty="0">
                <a:solidFill>
                  <a:srgbClr val="002060"/>
                </a:solidFill>
              </a:rPr>
              <a:t>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Cool down </a:t>
            </a:r>
            <a:r>
              <a:rPr lang="en-US" dirty="0">
                <a:solidFill>
                  <a:srgbClr val="002060"/>
                </a:solidFill>
              </a:rPr>
              <a:t>(develop cooling and vacuum systems to host the array);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Use </a:t>
            </a:r>
            <a:r>
              <a:rPr lang="en-US" dirty="0" err="1">
                <a:solidFill>
                  <a:srgbClr val="FF0000"/>
                </a:solidFill>
              </a:rPr>
              <a:t>microlenses</a:t>
            </a:r>
            <a:r>
              <a:rPr lang="en-US" dirty="0">
                <a:solidFill>
                  <a:srgbClr val="FF0000"/>
                </a:solidFill>
              </a:rPr>
              <a:t> to decrease diode surface</a:t>
            </a:r>
            <a:r>
              <a:rPr lang="en-US" dirty="0">
                <a:solidFill>
                  <a:srgbClr val="002060"/>
                </a:solidFill>
              </a:rPr>
              <a:t>: optimize diode shape, increase array active surface and improve time resolution;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Minimize acquisition </a:t>
            </a:r>
            <a:r>
              <a:rPr lang="en-US" dirty="0">
                <a:solidFill>
                  <a:srgbClr val="FF0000"/>
                </a:solidFill>
              </a:rPr>
              <a:t>gate </a:t>
            </a:r>
            <a:r>
              <a:rPr lang="en-US" dirty="0">
                <a:solidFill>
                  <a:srgbClr val="002060"/>
                </a:solidFill>
              </a:rPr>
              <a:t>duration;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Implement </a:t>
            </a:r>
            <a:r>
              <a:rPr lang="en-US" dirty="0">
                <a:solidFill>
                  <a:srgbClr val="FF0000"/>
                </a:solidFill>
              </a:rPr>
              <a:t>neutron </a:t>
            </a:r>
            <a:r>
              <a:rPr lang="en-US" dirty="0">
                <a:solidFill>
                  <a:srgbClr val="002060"/>
                </a:solidFill>
              </a:rPr>
              <a:t>plastic </a:t>
            </a:r>
            <a:r>
              <a:rPr lang="en-US" dirty="0">
                <a:solidFill>
                  <a:srgbClr val="FF0000"/>
                </a:solidFill>
              </a:rPr>
              <a:t>shields</a:t>
            </a:r>
            <a:r>
              <a:rPr lang="en-US" dirty="0">
                <a:solidFill>
                  <a:srgbClr val="002060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Continue a </a:t>
            </a:r>
            <a:r>
              <a:rPr lang="en-US" b="1" dirty="0">
                <a:solidFill>
                  <a:srgbClr val="FF0000"/>
                </a:solidFill>
              </a:rPr>
              <a:t>strong R&amp;D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in close collaboration with </a:t>
            </a:r>
            <a:r>
              <a:rPr lang="en-US" dirty="0">
                <a:solidFill>
                  <a:srgbClr val="FF0000"/>
                </a:solidFill>
              </a:rPr>
              <a:t>industry.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A81AACF8-3DD5-49A1-A5E6-B291E099C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82588" y="6356351"/>
            <a:ext cx="5154706" cy="365125"/>
          </a:xfrm>
        </p:spPr>
        <p:txBody>
          <a:bodyPr/>
          <a:lstStyle/>
          <a:p>
            <a:r>
              <a:rPr lang="en-US" dirty="0"/>
              <a:t>15 March 2018, Carmelo, EP R&amp;D on experimental technologies</a:t>
            </a:r>
          </a:p>
        </p:txBody>
      </p:sp>
    </p:spTree>
    <p:extLst>
      <p:ext uri="{BB962C8B-B14F-4D97-AF65-F5344CB8AC3E}">
        <p14:creationId xmlns:p14="http://schemas.microsoft.com/office/powerpoint/2010/main" val="3160656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402781-764D-46F6-86DF-F07D8CD1B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64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EE6A49-3FD2-4BA8-8227-79C84A48B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1AE395-E85C-4DB0-AF4F-86B58EBB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E0825E-19FB-41B4-992F-94255F5C0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4" y="0"/>
            <a:ext cx="9089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57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5E15C0-7B02-4215-8472-E55A3048E812}"/>
              </a:ext>
            </a:extLst>
          </p:cNvPr>
          <p:cNvSpPr txBox="1"/>
          <p:nvPr/>
        </p:nvSpPr>
        <p:spPr>
          <a:xfrm>
            <a:off x="180630" y="237715"/>
            <a:ext cx="875436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Vacuum Tubes will never die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US" dirty="0">
                <a:solidFill>
                  <a:srgbClr val="FF0000"/>
                </a:solidFill>
              </a:rPr>
              <a:t>Good QE</a:t>
            </a:r>
            <a:r>
              <a:rPr lang="en-US" dirty="0">
                <a:solidFill>
                  <a:srgbClr val="002060"/>
                </a:solidFill>
              </a:rPr>
              <a:t>, good single </a:t>
            </a:r>
            <a:r>
              <a:rPr lang="en-US" dirty="0">
                <a:solidFill>
                  <a:srgbClr val="FF0000"/>
                </a:solidFill>
              </a:rPr>
              <a:t>photon sensitivity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FF0000"/>
                </a:solidFill>
              </a:rPr>
              <a:t>fast</a:t>
            </a:r>
            <a:r>
              <a:rPr lang="en-US" dirty="0">
                <a:solidFill>
                  <a:srgbClr val="002060"/>
                </a:solidFill>
              </a:rPr>
              <a:t>, almost </a:t>
            </a:r>
            <a:r>
              <a:rPr lang="en-US" dirty="0">
                <a:solidFill>
                  <a:srgbClr val="FF0000"/>
                </a:solidFill>
              </a:rPr>
              <a:t>insensitive to radiation</a:t>
            </a:r>
            <a:r>
              <a:rPr lang="en-US" dirty="0">
                <a:solidFill>
                  <a:srgbClr val="002060"/>
                </a:solidFill>
              </a:rPr>
              <a:t>, time and space resolutions, almost a </a:t>
            </a:r>
            <a:r>
              <a:rPr lang="en-US" dirty="0">
                <a:solidFill>
                  <a:srgbClr val="FF0000"/>
                </a:solidFill>
              </a:rPr>
              <a:t>centennial experience </a:t>
            </a:r>
            <a:r>
              <a:rPr lang="en-US" dirty="0">
                <a:solidFill>
                  <a:srgbClr val="002060"/>
                </a:solidFill>
              </a:rPr>
              <a:t>and know-how, </a:t>
            </a:r>
            <a:r>
              <a:rPr lang="en-US" dirty="0" err="1">
                <a:solidFill>
                  <a:srgbClr val="002060"/>
                </a:solidFill>
              </a:rPr>
              <a:t>etc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Calibri" panose="020F0502020204030204" pitchFamily="34" charset="0"/>
              <a:buChar char="̶"/>
            </a:pPr>
            <a:r>
              <a:rPr lang="en-US" dirty="0">
                <a:solidFill>
                  <a:srgbClr val="002060"/>
                </a:solidFill>
              </a:rPr>
              <a:t>Sensitive to </a:t>
            </a:r>
            <a:r>
              <a:rPr lang="en-US" dirty="0">
                <a:solidFill>
                  <a:srgbClr val="FF0000"/>
                </a:solidFill>
              </a:rPr>
              <a:t>magnetic fields, photocathode, </a:t>
            </a:r>
            <a:r>
              <a:rPr lang="en-US" dirty="0">
                <a:solidFill>
                  <a:srgbClr val="002060"/>
                </a:solidFill>
              </a:rPr>
              <a:t>limited </a:t>
            </a:r>
            <a:r>
              <a:rPr lang="en-US" dirty="0">
                <a:solidFill>
                  <a:srgbClr val="FF0000"/>
                </a:solidFill>
              </a:rPr>
              <a:t>QE spectrum, </a:t>
            </a:r>
            <a:r>
              <a:rPr lang="en-US" dirty="0">
                <a:solidFill>
                  <a:srgbClr val="002060"/>
                </a:solidFill>
              </a:rPr>
              <a:t>relatively </a:t>
            </a:r>
            <a:r>
              <a:rPr lang="en-US" dirty="0">
                <a:solidFill>
                  <a:srgbClr val="FF0000"/>
                </a:solidFill>
              </a:rPr>
              <a:t>expensive, </a:t>
            </a:r>
            <a:r>
              <a:rPr lang="en-US" dirty="0">
                <a:solidFill>
                  <a:srgbClr val="002060"/>
                </a:solidFill>
              </a:rPr>
              <a:t>limited </a:t>
            </a:r>
            <a:r>
              <a:rPr lang="en-US" dirty="0">
                <a:solidFill>
                  <a:srgbClr val="FF0000"/>
                </a:solidFill>
              </a:rPr>
              <a:t>time and space </a:t>
            </a:r>
            <a:r>
              <a:rPr lang="en-US" dirty="0">
                <a:solidFill>
                  <a:srgbClr val="002060"/>
                </a:solidFill>
              </a:rPr>
              <a:t>resolutions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However, new schemes have “</a:t>
            </a:r>
            <a:r>
              <a:rPr lang="en-US" dirty="0">
                <a:solidFill>
                  <a:srgbClr val="FF0000"/>
                </a:solidFill>
              </a:rPr>
              <a:t>broken the ice</a:t>
            </a:r>
            <a:r>
              <a:rPr lang="en-US" dirty="0">
                <a:solidFill>
                  <a:srgbClr val="002060"/>
                </a:solidFill>
              </a:rPr>
              <a:t>” in the last years: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From the closest to “classics”, </a:t>
            </a:r>
            <a:r>
              <a:rPr lang="en-US" dirty="0">
                <a:solidFill>
                  <a:srgbClr val="FF0000"/>
                </a:solidFill>
              </a:rPr>
              <a:t>Multi Anode PMTs</a:t>
            </a:r>
            <a:r>
              <a:rPr lang="en-US" dirty="0">
                <a:solidFill>
                  <a:srgbClr val="002060"/>
                </a:solidFill>
              </a:rPr>
              <a:t>, to </a:t>
            </a:r>
            <a:r>
              <a:rPr lang="en-US" dirty="0">
                <a:solidFill>
                  <a:srgbClr val="FF0000"/>
                </a:solidFill>
              </a:rPr>
              <a:t>MCP</a:t>
            </a:r>
            <a:r>
              <a:rPr lang="en-US" dirty="0">
                <a:solidFill>
                  <a:srgbClr val="002060"/>
                </a:solidFill>
              </a:rPr>
              <a:t> Image Intensifiers with special anodes, to </a:t>
            </a:r>
            <a:r>
              <a:rPr lang="en-US" dirty="0">
                <a:solidFill>
                  <a:srgbClr val="FF0000"/>
                </a:solidFill>
              </a:rPr>
              <a:t>Hybrid Photon Detectors </a:t>
            </a:r>
            <a:r>
              <a:rPr lang="en-US" dirty="0">
                <a:solidFill>
                  <a:srgbClr val="002060"/>
                </a:solidFill>
              </a:rPr>
              <a:t>(1), to </a:t>
            </a:r>
            <a:r>
              <a:rPr lang="en-US" dirty="0" err="1">
                <a:solidFill>
                  <a:srgbClr val="FF0000"/>
                </a:solidFill>
              </a:rPr>
              <a:t>Typsi</a:t>
            </a:r>
            <a:r>
              <a:rPr lang="en-US" dirty="0">
                <a:solidFill>
                  <a:srgbClr val="002060"/>
                </a:solidFill>
              </a:rPr>
              <a:t> (1), on the other side of the spectrum.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Somewhere was a reference to an “</a:t>
            </a:r>
            <a:r>
              <a:rPr lang="en-US" dirty="0">
                <a:solidFill>
                  <a:srgbClr val="FF0000"/>
                </a:solidFill>
              </a:rPr>
              <a:t>active photocathode</a:t>
            </a:r>
            <a:r>
              <a:rPr lang="en-US" dirty="0">
                <a:solidFill>
                  <a:srgbClr val="002060"/>
                </a:solidFill>
              </a:rPr>
              <a:t>” (Van der Graaf)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2B818EFA-904B-48D6-83D4-637E1841A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82588" y="6356351"/>
            <a:ext cx="5154706" cy="365125"/>
          </a:xfrm>
        </p:spPr>
        <p:txBody>
          <a:bodyPr/>
          <a:lstStyle/>
          <a:p>
            <a:r>
              <a:rPr lang="en-US" dirty="0"/>
              <a:t>15 March 2018, Carmelo, EP R&amp;D on experimental technologies</a:t>
            </a:r>
          </a:p>
        </p:txBody>
      </p:sp>
    </p:spTree>
    <p:extLst>
      <p:ext uri="{BB962C8B-B14F-4D97-AF65-F5344CB8AC3E}">
        <p14:creationId xmlns:p14="http://schemas.microsoft.com/office/powerpoint/2010/main" val="234253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8B95C1-3B95-4FB3-ACEC-EBA743FAC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6F07EDC-18CB-4C9B-9C3C-94E40213304E}"/>
              </a:ext>
            </a:extLst>
          </p:cNvPr>
          <p:cNvSpPr/>
          <p:nvPr/>
        </p:nvSpPr>
        <p:spPr>
          <a:xfrm>
            <a:off x="6845148" y="5850494"/>
            <a:ext cx="1491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Van Der Graaf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46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6CA76-CA18-4ED1-9411-CD54A9FE8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ABC947-35C6-4AC5-BBC2-7D7F93419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1CC9A6-ED12-4B7F-863D-731F5C275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D191A2B-9DF4-46DE-9A80-3193B396974D}"/>
              </a:ext>
            </a:extLst>
          </p:cNvPr>
          <p:cNvSpPr/>
          <p:nvPr/>
        </p:nvSpPr>
        <p:spPr>
          <a:xfrm>
            <a:off x="7403201" y="238916"/>
            <a:ext cx="1491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Van Der Graaf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64B76BB-F0AC-4EC8-8915-DB641F3EEF09}"/>
              </a:ext>
            </a:extLst>
          </p:cNvPr>
          <p:cNvCxnSpPr/>
          <p:nvPr/>
        </p:nvCxnSpPr>
        <p:spPr>
          <a:xfrm>
            <a:off x="3028950" y="2628900"/>
            <a:ext cx="682438" cy="0"/>
          </a:xfrm>
          <a:prstGeom prst="straightConnector1">
            <a:avLst/>
          </a:prstGeom>
          <a:ln w="38100"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89C9FC05-2CA5-46C0-92D9-6B31310F9C6D}"/>
              </a:ext>
            </a:extLst>
          </p:cNvPr>
          <p:cNvSpPr/>
          <p:nvPr/>
        </p:nvSpPr>
        <p:spPr>
          <a:xfrm>
            <a:off x="2917160" y="2697487"/>
            <a:ext cx="1021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~100 </a:t>
            </a:r>
            <a:r>
              <a:rPr lang="en-US" dirty="0">
                <a:solidFill>
                  <a:srgbClr val="00206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002060"/>
                </a:solidFill>
              </a:rPr>
              <a:t>m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60DE3B-553C-4DC9-BF0A-476AAA19085B}"/>
              </a:ext>
            </a:extLst>
          </p:cNvPr>
          <p:cNvCxnSpPr/>
          <p:nvPr/>
        </p:nvCxnSpPr>
        <p:spPr>
          <a:xfrm>
            <a:off x="6292103" y="5596218"/>
            <a:ext cx="682438" cy="0"/>
          </a:xfrm>
          <a:prstGeom prst="straightConnector1">
            <a:avLst/>
          </a:prstGeom>
          <a:ln w="38100"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633E7ED-B385-47C1-BAD5-9247559246DB}"/>
              </a:ext>
            </a:extLst>
          </p:cNvPr>
          <p:cNvSpPr/>
          <p:nvPr/>
        </p:nvSpPr>
        <p:spPr>
          <a:xfrm>
            <a:off x="6180313" y="5664805"/>
            <a:ext cx="1021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~100 </a:t>
            </a:r>
            <a:r>
              <a:rPr lang="en-US" dirty="0">
                <a:solidFill>
                  <a:srgbClr val="00206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002060"/>
                </a:solidFill>
              </a:rPr>
              <a:t>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967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EE6A49-3FD2-4BA8-8227-79C84A48B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March 2018, Carmelo, EP R&amp;D on experimental technologies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1AE395-E85C-4DB0-AF4F-86B58EBB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0AE40-A37C-488A-844E-58C24EB1BCAE}" type="slidenum">
              <a:rPr lang="en-US" smtClean="0"/>
              <a:t>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7828C4-C484-4468-AD89-9FDA2DF4E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23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-Crystal Clear">
  <a:themeElements>
    <a:clrScheme name="Cerimed-CERN-bleu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Cerimed-CERN-bleu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Cerimed-CERN-bleu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imed-CERN-bleu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imed-CERN-bleu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imed-CERN-bleu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imed-CERN-bleu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E161C31C3F484AB5C1EE82CB5DEF05" ma:contentTypeVersion="0" ma:contentTypeDescription="Create a new document." ma:contentTypeScope="" ma:versionID="f3bee045f0e2ae82d5f942c0e23722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fb712c710df39bb618051a37b6a265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7FE5BFC-DB2C-4CE6-BBD2-6B7AB708C3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4F053B-193D-47B1-8098-397EE0CDA9AD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7672BDA-719B-4BA4-8EB5-82C9907AB7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4140</TotalTime>
  <Words>1425</Words>
  <Application>Microsoft Office PowerPoint</Application>
  <PresentationFormat>On-screen Show (4:3)</PresentationFormat>
  <Paragraphs>232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ＭＳ Ｐゴシック</vt:lpstr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CERN-Crystal Clear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Scintillating Fibre Detector R&amp;D</vt:lpstr>
      <vt:lpstr>Meta-scintillators for HEP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Carmelo D'Ambrosio</dc:creator>
  <cp:lastModifiedBy>C d'A</cp:lastModifiedBy>
  <cp:revision>584</cp:revision>
  <cp:lastPrinted>2016-03-30T08:17:24Z</cp:lastPrinted>
  <dcterms:created xsi:type="dcterms:W3CDTF">2015-02-11T09:27:10Z</dcterms:created>
  <dcterms:modified xsi:type="dcterms:W3CDTF">2018-03-16T06:38:11Z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0x010100AFE161C31C3F484AB5C1EE82CB5DEF05</vt:lpwstr>
  </property>
</Properties>
</file>