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9" r:id="rId3"/>
    <p:sldId id="320" r:id="rId4"/>
    <p:sldId id="321" r:id="rId5"/>
    <p:sldId id="323" r:id="rId6"/>
    <p:sldId id="322" r:id="rId7"/>
    <p:sldId id="298" r:id="rId8"/>
    <p:sldId id="318" r:id="rId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AF5"/>
    <a:srgbClr val="E2EFDA"/>
    <a:srgbClr val="FCE4D6"/>
    <a:srgbClr val="DDEBF7"/>
    <a:srgbClr val="C2EF91"/>
    <a:srgbClr val="E1F7C9"/>
    <a:srgbClr val="D8F5B9"/>
    <a:srgbClr val="E8F9D6"/>
    <a:srgbClr val="EAEAEA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1300" autoAdjust="0"/>
  </p:normalViewPr>
  <p:slideViewPr>
    <p:cSldViewPr snapToGrid="0" snapToObjects="1">
      <p:cViewPr varScale="1">
        <p:scale>
          <a:sx n="131" d="100"/>
          <a:sy n="131" d="100"/>
        </p:scale>
        <p:origin x="1272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6400" cy="4937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91" y="3"/>
            <a:ext cx="2946400" cy="4937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40CA9D2-B3A8-4843-B9D1-E14C65555610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r>
              <a:rPr lang="en-GB" smtClean="0"/>
              <a:t>Georgi Minchev Georgiev LIU-PLI - GENERAL Information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91" y="9377363"/>
            <a:ext cx="2946400" cy="4937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C7BEEA97-C389-4126-955A-6CA52D911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14479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6400" cy="4937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91" y="3"/>
            <a:ext cx="2946400" cy="4937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575A9715-64C1-4D3F-AF5F-C736B0F2E425}" type="datetimeFigureOut">
              <a:rPr lang="en-GB" smtClean="0"/>
              <a:t>23/01/2018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3" y="4689478"/>
            <a:ext cx="5438775" cy="4443413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r>
              <a:rPr lang="en-GB" smtClean="0"/>
              <a:t>Georgi Minchev Georgiev LIU-PLI - GENERAL Information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91" y="9377363"/>
            <a:ext cx="2946400" cy="4937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9A78EEFC-DEDE-46C4-AA0D-46511DBE1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0746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13/06/2016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EDMS 1698886        Georgi Minchev Georgiev EN-EL-FC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51967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38" y="1457988"/>
            <a:ext cx="8265984" cy="1826363"/>
          </a:xfrm>
        </p:spPr>
        <p:txBody>
          <a:bodyPr/>
          <a:lstStyle/>
          <a:p>
            <a:pPr algn="ctr"/>
            <a:r>
              <a:rPr lang="en-US" dirty="0"/>
              <a:t>LIU </a:t>
            </a:r>
            <a:r>
              <a:rPr lang="en-US" dirty="0" smtClean="0"/>
              <a:t>EL-FC ACTIVITIES</a:t>
            </a:r>
            <a:br>
              <a:rPr lang="en-US" dirty="0" smtClean="0"/>
            </a:br>
            <a:r>
              <a:rPr lang="en-US" dirty="0" smtClean="0"/>
              <a:t>Updated on 17/01/2018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086227"/>
            <a:ext cx="9144000" cy="1066688"/>
          </a:xfrm>
        </p:spPr>
        <p:txBody>
          <a:bodyPr/>
          <a:lstStyle/>
          <a:p>
            <a:pPr algn="ctr"/>
            <a:r>
              <a:rPr lang="en-US" dirty="0" smtClean="0"/>
              <a:t>Patrick Lelong EN-EL-FC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480176" y="6126600"/>
            <a:ext cx="2768600" cy="426488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 smtClean="0"/>
              <a:t>YETS17-18 PS cabling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dirty="0" smtClean="0"/>
              <a:t>17/01/2018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32397"/>
              </p:ext>
            </p:extLst>
          </p:nvPr>
        </p:nvGraphicFramePr>
        <p:xfrm>
          <a:off x="398679" y="2329937"/>
          <a:ext cx="8226426" cy="2052477"/>
        </p:xfrm>
        <a:graphic>
          <a:graphicData uri="http://schemas.openxmlformats.org/drawingml/2006/table">
            <a:tbl>
              <a:tblPr/>
              <a:tblGrid>
                <a:gridCol w="691286">
                  <a:extLst>
                    <a:ext uri="{9D8B030D-6E8A-4147-A177-3AD203B41FA5}">
                      <a16:colId xmlns:a16="http://schemas.microsoft.com/office/drawing/2014/main" val="3073344838"/>
                    </a:ext>
                  </a:extLst>
                </a:gridCol>
                <a:gridCol w="1550822">
                  <a:extLst>
                    <a:ext uri="{9D8B030D-6E8A-4147-A177-3AD203B41FA5}">
                      <a16:colId xmlns:a16="http://schemas.microsoft.com/office/drawing/2014/main" val="361187452"/>
                    </a:ext>
                  </a:extLst>
                </a:gridCol>
                <a:gridCol w="790042">
                  <a:extLst>
                    <a:ext uri="{9D8B030D-6E8A-4147-A177-3AD203B41FA5}">
                      <a16:colId xmlns:a16="http://schemas.microsoft.com/office/drawing/2014/main" val="1188749217"/>
                    </a:ext>
                  </a:extLst>
                </a:gridCol>
                <a:gridCol w="796019">
                  <a:extLst>
                    <a:ext uri="{9D8B030D-6E8A-4147-A177-3AD203B41FA5}">
                      <a16:colId xmlns:a16="http://schemas.microsoft.com/office/drawing/2014/main" val="1416756282"/>
                    </a:ext>
                  </a:extLst>
                </a:gridCol>
                <a:gridCol w="747488">
                  <a:extLst>
                    <a:ext uri="{9D8B030D-6E8A-4147-A177-3AD203B41FA5}">
                      <a16:colId xmlns:a16="http://schemas.microsoft.com/office/drawing/2014/main" val="43434039"/>
                    </a:ext>
                  </a:extLst>
                </a:gridCol>
                <a:gridCol w="369942">
                  <a:extLst>
                    <a:ext uri="{9D8B030D-6E8A-4147-A177-3AD203B41FA5}">
                      <a16:colId xmlns:a16="http://schemas.microsoft.com/office/drawing/2014/main" val="3055490138"/>
                    </a:ext>
                  </a:extLst>
                </a:gridCol>
                <a:gridCol w="311841">
                  <a:extLst>
                    <a:ext uri="{9D8B030D-6E8A-4147-A177-3AD203B41FA5}">
                      <a16:colId xmlns:a16="http://schemas.microsoft.com/office/drawing/2014/main" val="4059681226"/>
                    </a:ext>
                  </a:extLst>
                </a:gridCol>
                <a:gridCol w="513238">
                  <a:extLst>
                    <a:ext uri="{9D8B030D-6E8A-4147-A177-3AD203B41FA5}">
                      <a16:colId xmlns:a16="http://schemas.microsoft.com/office/drawing/2014/main" val="2353029909"/>
                    </a:ext>
                  </a:extLst>
                </a:gridCol>
                <a:gridCol w="311841">
                  <a:extLst>
                    <a:ext uri="{9D8B030D-6E8A-4147-A177-3AD203B41FA5}">
                      <a16:colId xmlns:a16="http://schemas.microsoft.com/office/drawing/2014/main" val="361684117"/>
                    </a:ext>
                  </a:extLst>
                </a:gridCol>
                <a:gridCol w="194901">
                  <a:extLst>
                    <a:ext uri="{9D8B030D-6E8A-4147-A177-3AD203B41FA5}">
                      <a16:colId xmlns:a16="http://schemas.microsoft.com/office/drawing/2014/main" val="4214824674"/>
                    </a:ext>
                  </a:extLst>
                </a:gridCol>
                <a:gridCol w="311841">
                  <a:extLst>
                    <a:ext uri="{9D8B030D-6E8A-4147-A177-3AD203B41FA5}">
                      <a16:colId xmlns:a16="http://schemas.microsoft.com/office/drawing/2014/main" val="2065596232"/>
                    </a:ext>
                  </a:extLst>
                </a:gridCol>
                <a:gridCol w="402795">
                  <a:extLst>
                    <a:ext uri="{9D8B030D-6E8A-4147-A177-3AD203B41FA5}">
                      <a16:colId xmlns:a16="http://schemas.microsoft.com/office/drawing/2014/main" val="975953534"/>
                    </a:ext>
                  </a:extLst>
                </a:gridCol>
                <a:gridCol w="389801">
                  <a:extLst>
                    <a:ext uri="{9D8B030D-6E8A-4147-A177-3AD203B41FA5}">
                      <a16:colId xmlns:a16="http://schemas.microsoft.com/office/drawing/2014/main" val="994791549"/>
                    </a:ext>
                  </a:extLst>
                </a:gridCol>
                <a:gridCol w="844569">
                  <a:extLst>
                    <a:ext uri="{9D8B030D-6E8A-4147-A177-3AD203B41FA5}">
                      <a16:colId xmlns:a16="http://schemas.microsoft.com/office/drawing/2014/main" val="1213194858"/>
                    </a:ext>
                  </a:extLst>
                </a:gridCol>
              </a:tblGrid>
              <a:tr h="37246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N° </a:t>
                      </a:r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PLAN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Action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OSVC</a:t>
                      </a:r>
                    </a:p>
                    <a:p>
                      <a:pPr algn="ctr" fontAlgn="ctr"/>
                      <a:r>
                        <a:rPr kumimoji="0" lang="en-GB" sz="8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(Provisional)</a:t>
                      </a:r>
                      <a:endParaRPr kumimoji="0" lang="en-GB" sz="8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Contact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YETS</a:t>
                      </a:r>
                      <a:b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2017-2018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cables to be removed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DIC 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cables to be pulled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DIR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of racks to be installed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DIF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fibres to be pulled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Observations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560573"/>
                  </a:ext>
                </a:extLst>
              </a:tr>
              <a:tr h="28080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10362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Power converters for 40-80 MHz cavities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C213AFB129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Louis de Mallac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Received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Installation</a:t>
                      </a:r>
                      <a:r>
                        <a:rPr kumimoji="0" lang="en-GB" sz="7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ongoing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725250"/>
                  </a:ext>
                </a:extLst>
              </a:tr>
              <a:tr h="28080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10362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Ethernet for 40-80 MHz cavities (PC6)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C213AFB212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J.Gomez</a:t>
                      </a: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Costa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Received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~40m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569550"/>
                  </a:ext>
                </a:extLst>
              </a:tr>
              <a:tr h="43819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10921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 Longitudinal Damper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C213AFB155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Matthias </a:t>
                      </a:r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Haase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 Received</a:t>
                      </a:r>
                    </a:p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DIC Received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fr-FR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~4km</a:t>
                      </a:r>
                      <a:endParaRPr kumimoji="0" lang="fr-FR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857973"/>
                  </a:ext>
                </a:extLst>
              </a:tr>
              <a:tr h="43819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10967</a:t>
                      </a:r>
                    </a:p>
                  </a:txBody>
                  <a:tcPr marL="4873" marR="4873" marT="487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Cabling for RF Sources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C213AFB122</a:t>
                      </a: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Heiko</a:t>
                      </a:r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Damerau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Received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0"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~1km</a:t>
                      </a:r>
                    </a:p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cabling in </a:t>
                      </a:r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Bld</a:t>
                      </a:r>
                      <a:r>
                        <a:rPr kumimoji="0"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353 during </a:t>
                      </a:r>
                      <a:r>
                        <a:rPr kumimoji="0" lang="en-GB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Decabling</a:t>
                      </a:r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!!!</a:t>
                      </a:r>
                    </a:p>
                    <a:p>
                      <a:pPr algn="ctr" fontAlgn="ctr"/>
                      <a:r>
                        <a:rPr kumimoji="0" lang="en-GB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 be done in Week8</a:t>
                      </a:r>
                      <a:endParaRPr kumimoji="0"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73" marR="4873" marT="487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937381"/>
                  </a:ext>
                </a:extLst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398679" y="3526707"/>
            <a:ext cx="8168309" cy="3859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69620" y="3553456"/>
            <a:ext cx="8226426" cy="3859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5605" y="1360825"/>
            <a:ext cx="5040173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Postponed to LS2 (M. </a:t>
            </a:r>
            <a:r>
              <a:rPr lang="en-US" dirty="0" err="1" smtClean="0"/>
              <a:t>Haase</a:t>
            </a:r>
            <a:r>
              <a:rPr lang="en-US" dirty="0" smtClean="0"/>
              <a:t> on 13/10/2017)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53082" y="1730157"/>
            <a:ext cx="277977" cy="20162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61269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 smtClean="0"/>
              <a:t>LS2 PS cabling (1/3)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dirty="0" smtClean="0"/>
              <a:t>17/01/2018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141799"/>
              </p:ext>
            </p:extLst>
          </p:nvPr>
        </p:nvGraphicFramePr>
        <p:xfrm>
          <a:off x="354787" y="524672"/>
          <a:ext cx="8225943" cy="5678379"/>
        </p:xfrm>
        <a:graphic>
          <a:graphicData uri="http://schemas.openxmlformats.org/drawingml/2006/table">
            <a:tbl>
              <a:tblPr/>
              <a:tblGrid>
                <a:gridCol w="710805">
                  <a:extLst>
                    <a:ext uri="{9D8B030D-6E8A-4147-A177-3AD203B41FA5}">
                      <a16:colId xmlns:a16="http://schemas.microsoft.com/office/drawing/2014/main" val="2220994106"/>
                    </a:ext>
                  </a:extLst>
                </a:gridCol>
                <a:gridCol w="1604456">
                  <a:extLst>
                    <a:ext uri="{9D8B030D-6E8A-4147-A177-3AD203B41FA5}">
                      <a16:colId xmlns:a16="http://schemas.microsoft.com/office/drawing/2014/main" val="2187467671"/>
                    </a:ext>
                  </a:extLst>
                </a:gridCol>
                <a:gridCol w="816520">
                  <a:extLst>
                    <a:ext uri="{9D8B030D-6E8A-4147-A177-3AD203B41FA5}">
                      <a16:colId xmlns:a16="http://schemas.microsoft.com/office/drawing/2014/main" val="3125187704"/>
                    </a:ext>
                  </a:extLst>
                </a:gridCol>
                <a:gridCol w="710805">
                  <a:extLst>
                    <a:ext uri="{9D8B030D-6E8A-4147-A177-3AD203B41FA5}">
                      <a16:colId xmlns:a16="http://schemas.microsoft.com/office/drawing/2014/main" val="470033963"/>
                    </a:ext>
                  </a:extLst>
                </a:gridCol>
                <a:gridCol w="733072">
                  <a:extLst>
                    <a:ext uri="{9D8B030D-6E8A-4147-A177-3AD203B41FA5}">
                      <a16:colId xmlns:a16="http://schemas.microsoft.com/office/drawing/2014/main" val="2058653423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531623371"/>
                    </a:ext>
                  </a:extLst>
                </a:gridCol>
                <a:gridCol w="304845">
                  <a:extLst>
                    <a:ext uri="{9D8B030D-6E8A-4147-A177-3AD203B41FA5}">
                      <a16:colId xmlns:a16="http://schemas.microsoft.com/office/drawing/2014/main" val="1250632445"/>
                    </a:ext>
                  </a:extLst>
                </a:gridCol>
                <a:gridCol w="492512">
                  <a:extLst>
                    <a:ext uri="{9D8B030D-6E8A-4147-A177-3AD203B41FA5}">
                      <a16:colId xmlns:a16="http://schemas.microsoft.com/office/drawing/2014/main" val="495190927"/>
                    </a:ext>
                  </a:extLst>
                </a:gridCol>
                <a:gridCol w="335673">
                  <a:extLst>
                    <a:ext uri="{9D8B030D-6E8A-4147-A177-3AD203B41FA5}">
                      <a16:colId xmlns:a16="http://schemas.microsoft.com/office/drawing/2014/main" val="3184288312"/>
                    </a:ext>
                  </a:extLst>
                </a:gridCol>
                <a:gridCol w="195634">
                  <a:extLst>
                    <a:ext uri="{9D8B030D-6E8A-4147-A177-3AD203B41FA5}">
                      <a16:colId xmlns:a16="http://schemas.microsoft.com/office/drawing/2014/main" val="2116802782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193388221"/>
                    </a:ext>
                  </a:extLst>
                </a:gridCol>
                <a:gridCol w="404311">
                  <a:extLst>
                    <a:ext uri="{9D8B030D-6E8A-4147-A177-3AD203B41FA5}">
                      <a16:colId xmlns:a16="http://schemas.microsoft.com/office/drawing/2014/main" val="3391650118"/>
                    </a:ext>
                  </a:extLst>
                </a:gridCol>
                <a:gridCol w="353395">
                  <a:extLst>
                    <a:ext uri="{9D8B030D-6E8A-4147-A177-3AD203B41FA5}">
                      <a16:colId xmlns:a16="http://schemas.microsoft.com/office/drawing/2014/main" val="3847587205"/>
                    </a:ext>
                  </a:extLst>
                </a:gridCol>
                <a:gridCol w="885140">
                  <a:extLst>
                    <a:ext uri="{9D8B030D-6E8A-4147-A177-3AD203B41FA5}">
                      <a16:colId xmlns:a16="http://schemas.microsoft.com/office/drawing/2014/main" val="1727666388"/>
                    </a:ext>
                  </a:extLst>
                </a:gridCol>
              </a:tblGrid>
              <a:tr h="6086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PLAN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OSVC</a:t>
                      </a:r>
                    </a:p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(Provisional)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Contact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2019-2020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removed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DIC 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of racks to be installed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DIF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fibres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Observations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3165564"/>
                  </a:ext>
                </a:extLst>
              </a:tr>
              <a:tr h="4878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10920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RF-HP: 10 MHz System renovation baseline, upgrade of feedback amplifiers. (New gap relay development ) 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C213AFB166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Carlo Rossi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Not Received</a:t>
                      </a: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~11km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24057"/>
                  </a:ext>
                </a:extLst>
              </a:tr>
              <a:tr h="2946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11155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40/80 MHZ New Feedback Amplifiers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C213AFB173</a:t>
                      </a:r>
                    </a:p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Carlo Rossi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Received </a:t>
                      </a: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14/12/17</a:t>
                      </a: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~3.5km</a:t>
                      </a:r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1094230"/>
                  </a:ext>
                </a:extLst>
              </a:tr>
              <a:tr h="2326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10924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80 MHZ Fast Tuner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Carlo Rossi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Received</a:t>
                      </a:r>
                      <a:r>
                        <a:rPr lang="en-GB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14/12/17</a:t>
                      </a:r>
                      <a:endParaRPr lang="en-GB" sz="7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~600m(control)</a:t>
                      </a:r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5705859"/>
                  </a:ext>
                </a:extLst>
              </a:tr>
              <a:tr h="2423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10025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internal dump SS47 or SS48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C213AFC100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F.X. Nuiry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Received </a:t>
                      </a: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20/12/17 </a:t>
                      </a: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~600m</a:t>
                      </a:r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730897"/>
                  </a:ext>
                </a:extLst>
              </a:tr>
              <a:tr h="3175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11486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</a:t>
                      </a:r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ralentisseur</a:t>
                      </a:r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upgrade SS12 or SS75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C213AFB144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F.X. Nuiry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Received </a:t>
                      </a: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20/12/17 ~1km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984569"/>
                  </a:ext>
                </a:extLst>
              </a:tr>
              <a:tr h="24636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10967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existing beam control by fully digital beam control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C213AFB168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Heiko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Damerau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PRE-DIF 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~10km (Control cables)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~1.5km (Optical </a:t>
                      </a:r>
                      <a:r>
                        <a:rPr lang="en-GB" sz="7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Fiber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Final DIC not before April (</a:t>
                      </a:r>
                      <a:r>
                        <a:rPr lang="en-GB" sz="7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Heiko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247826"/>
                  </a:ext>
                </a:extLst>
              </a:tr>
              <a:tr h="4878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10437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Renovation of BWS (including turn-by-turn). 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 installed in PSB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C213AFB205</a:t>
                      </a:r>
                    </a:p>
                    <a:p>
                      <a:pPr algn="l" fontAlgn="ctr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Emery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Not</a:t>
                      </a:r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PRE-DIF 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~32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Received</a:t>
                      </a:r>
                      <a:r>
                        <a:rPr lang="en-GB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15/12/17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~9km (Control cables)</a:t>
                      </a: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~3km (Optical </a:t>
                      </a:r>
                      <a:r>
                        <a:rPr lang="en-GB" sz="7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Fiber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237321"/>
                  </a:ext>
                </a:extLst>
              </a:tr>
              <a:tr h="4275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10349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Manufacture and commission PI.SMH42 Power Converter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 99270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C213AFB206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Cravero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~200m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8709251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10349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</a:t>
                      </a:r>
                    </a:p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PI.SMH42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Converter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Received </a:t>
                      </a: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15/12/17</a:t>
                      </a: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~150m</a:t>
                      </a:r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933106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10349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</a:t>
                      </a:r>
                    </a:p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PI.SMH42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Converter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7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461602"/>
                  </a:ext>
                </a:extLst>
              </a:tr>
              <a:tr h="4275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Manufacture and commission PI.BSM42 Power Converter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 99274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Cravero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~100m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390732"/>
                  </a:ext>
                </a:extLst>
              </a:tr>
              <a:tr h="29692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PI.BSM42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Converter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Received </a:t>
                      </a: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15/12/17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~50m</a:t>
                      </a:r>
                    </a:p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942561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PI.BSM42 Power Converter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7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357912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94025" y="3829025"/>
            <a:ext cx="562939" cy="1097280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02004" y="5079604"/>
            <a:ext cx="562939" cy="1069730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66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 smtClean="0"/>
              <a:t>LS2 PS cabling (2/3)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dirty="0" smtClean="0"/>
              <a:t>17/01/2018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462730"/>
              </p:ext>
            </p:extLst>
          </p:nvPr>
        </p:nvGraphicFramePr>
        <p:xfrm>
          <a:off x="457583" y="538930"/>
          <a:ext cx="8306026" cy="5707211"/>
        </p:xfrm>
        <a:graphic>
          <a:graphicData uri="http://schemas.openxmlformats.org/drawingml/2006/table">
            <a:tbl>
              <a:tblPr/>
              <a:tblGrid>
                <a:gridCol w="712194">
                  <a:extLst>
                    <a:ext uri="{9D8B030D-6E8A-4147-A177-3AD203B41FA5}">
                      <a16:colId xmlns:a16="http://schemas.microsoft.com/office/drawing/2014/main" val="169995723"/>
                    </a:ext>
                  </a:extLst>
                </a:gridCol>
                <a:gridCol w="1384575">
                  <a:extLst>
                    <a:ext uri="{9D8B030D-6E8A-4147-A177-3AD203B41FA5}">
                      <a16:colId xmlns:a16="http://schemas.microsoft.com/office/drawing/2014/main" val="3173574797"/>
                    </a:ext>
                  </a:extLst>
                </a:gridCol>
                <a:gridCol w="1078779">
                  <a:extLst>
                    <a:ext uri="{9D8B030D-6E8A-4147-A177-3AD203B41FA5}">
                      <a16:colId xmlns:a16="http://schemas.microsoft.com/office/drawing/2014/main" val="1165321816"/>
                    </a:ext>
                  </a:extLst>
                </a:gridCol>
                <a:gridCol w="697559">
                  <a:extLst>
                    <a:ext uri="{9D8B030D-6E8A-4147-A177-3AD203B41FA5}">
                      <a16:colId xmlns:a16="http://schemas.microsoft.com/office/drawing/2014/main" val="3598380566"/>
                    </a:ext>
                  </a:extLst>
                </a:gridCol>
                <a:gridCol w="664776">
                  <a:extLst>
                    <a:ext uri="{9D8B030D-6E8A-4147-A177-3AD203B41FA5}">
                      <a16:colId xmlns:a16="http://schemas.microsoft.com/office/drawing/2014/main" val="2289668473"/>
                    </a:ext>
                  </a:extLst>
                </a:gridCol>
                <a:gridCol w="434549">
                  <a:extLst>
                    <a:ext uri="{9D8B030D-6E8A-4147-A177-3AD203B41FA5}">
                      <a16:colId xmlns:a16="http://schemas.microsoft.com/office/drawing/2014/main" val="1053851496"/>
                    </a:ext>
                  </a:extLst>
                </a:gridCol>
                <a:gridCol w="339698">
                  <a:extLst>
                    <a:ext uri="{9D8B030D-6E8A-4147-A177-3AD203B41FA5}">
                      <a16:colId xmlns:a16="http://schemas.microsoft.com/office/drawing/2014/main" val="2413875190"/>
                    </a:ext>
                  </a:extLst>
                </a:gridCol>
                <a:gridCol w="514044">
                  <a:extLst>
                    <a:ext uri="{9D8B030D-6E8A-4147-A177-3AD203B41FA5}">
                      <a16:colId xmlns:a16="http://schemas.microsoft.com/office/drawing/2014/main" val="1827319358"/>
                    </a:ext>
                  </a:extLst>
                </a:gridCol>
                <a:gridCol w="296522">
                  <a:extLst>
                    <a:ext uri="{9D8B030D-6E8A-4147-A177-3AD203B41FA5}">
                      <a16:colId xmlns:a16="http://schemas.microsoft.com/office/drawing/2014/main" val="2395821333"/>
                    </a:ext>
                  </a:extLst>
                </a:gridCol>
                <a:gridCol w="170032">
                  <a:extLst>
                    <a:ext uri="{9D8B030D-6E8A-4147-A177-3AD203B41FA5}">
                      <a16:colId xmlns:a16="http://schemas.microsoft.com/office/drawing/2014/main" val="2104564352"/>
                    </a:ext>
                  </a:extLst>
                </a:gridCol>
                <a:gridCol w="342657">
                  <a:extLst>
                    <a:ext uri="{9D8B030D-6E8A-4147-A177-3AD203B41FA5}">
                      <a16:colId xmlns:a16="http://schemas.microsoft.com/office/drawing/2014/main" val="766182377"/>
                    </a:ext>
                  </a:extLst>
                </a:gridCol>
                <a:gridCol w="407522">
                  <a:extLst>
                    <a:ext uri="{9D8B030D-6E8A-4147-A177-3AD203B41FA5}">
                      <a16:colId xmlns:a16="http://schemas.microsoft.com/office/drawing/2014/main" val="3996175024"/>
                    </a:ext>
                  </a:extLst>
                </a:gridCol>
                <a:gridCol w="394377">
                  <a:extLst>
                    <a:ext uri="{9D8B030D-6E8A-4147-A177-3AD203B41FA5}">
                      <a16:colId xmlns:a16="http://schemas.microsoft.com/office/drawing/2014/main" val="2335052393"/>
                    </a:ext>
                  </a:extLst>
                </a:gridCol>
                <a:gridCol w="868742">
                  <a:extLst>
                    <a:ext uri="{9D8B030D-6E8A-4147-A177-3AD203B41FA5}">
                      <a16:colId xmlns:a16="http://schemas.microsoft.com/office/drawing/2014/main" val="1087047863"/>
                    </a:ext>
                  </a:extLst>
                </a:gridCol>
              </a:tblGrid>
              <a:tr h="3327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PLAN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OSVC</a:t>
                      </a:r>
                    </a:p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(Provisional)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Contact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2019-2020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removed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DIC 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of racks to be installed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DIF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fibres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Observations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379308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10351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and commission PI.BSM40, 41, 43 &amp; 44 Power Converters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 99275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C213AFB208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Cravero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~500m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3035069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10351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 PI.BSM40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41, 43 &amp;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Received </a:t>
                      </a:r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15/12/17</a:t>
                      </a:r>
                    </a:p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~300m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609509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10351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PI.BSM40, 41, 43 &amp; 44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8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8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768034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10352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beta quadrupole PC</a:t>
                      </a:r>
                      <a:b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 99269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C213AFB209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Cravero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~500m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5754137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10352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</a:t>
                      </a:r>
                    </a:p>
                    <a:p>
                      <a:pPr algn="l" fontAlgn="ctr"/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</a:t>
                      </a:r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beta quadrupole </a:t>
                      </a:r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Received </a:t>
                      </a:r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15/12/17</a:t>
                      </a:r>
                    </a:p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~100m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117107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10352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</a:t>
                      </a:r>
                    </a:p>
                    <a:p>
                      <a:pPr algn="l" fontAlgn="ctr"/>
                      <a:r>
                        <a:rPr lang="pt-B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beta quadrupole PC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8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937665"/>
                  </a:ext>
                </a:extLst>
              </a:tr>
              <a:tr h="303354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10329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 renovation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C213AFB210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K. Papastergiou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EDMS:</a:t>
                      </a:r>
                      <a:r>
                        <a:rPr lang="fr-F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kumimoji="0"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2"/>
                        </a:rPr>
                        <a:t>1519674</a:t>
                      </a:r>
                      <a:endParaRPr kumimoji="0" lang="fr-FR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~7km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211585"/>
                  </a:ext>
                </a:extLst>
              </a:tr>
              <a:tr h="28378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10329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 TT2 Renovation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~3km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045537"/>
                  </a:ext>
                </a:extLst>
              </a:tr>
              <a:tr h="40381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10809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Renovation of the PS interlock system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Not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~10km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362796"/>
                  </a:ext>
                </a:extLst>
              </a:tr>
              <a:tr h="403819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10811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WIC machine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protection TT2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C213AFA132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DIC Received</a:t>
                      </a:r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</a:t>
                      </a:r>
                      <a:r>
                        <a:rPr lang="fr-FR" sz="8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r>
                        <a:rPr lang="fr-FR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29/10/17</a:t>
                      </a:r>
                    </a:p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~8km</a:t>
                      </a:r>
                      <a:endParaRPr lang="fr-FR" sz="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838343"/>
                  </a:ext>
                </a:extLst>
              </a:tr>
              <a:tr h="36696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11110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new converter for PS vertical IPM Magnets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C213AFA211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</a:t>
                      </a:r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 Waiting for ECR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~500m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603849"/>
                  </a:ext>
                </a:extLst>
              </a:tr>
              <a:tr h="36696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11110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Ethernet</a:t>
                      </a:r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vertical IPM Magnets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C213AFB180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8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~200m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724039"/>
                  </a:ext>
                </a:extLst>
              </a:tr>
              <a:tr h="36696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11110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</a:t>
                      </a: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PS vertical IPM Magnets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C213AFA169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 Mompo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DIC Received</a:t>
                      </a:r>
                      <a:endParaRPr lang="en-GB" sz="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en-GB" sz="8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 PS Interlock Renovation</a:t>
                      </a:r>
                      <a:endParaRPr lang="en-GB" sz="8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497069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96444" y="1286369"/>
            <a:ext cx="562939" cy="1010484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0430" y="2567693"/>
            <a:ext cx="558953" cy="931236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8409" y="3629627"/>
            <a:ext cx="562939" cy="510845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0430" y="5146317"/>
            <a:ext cx="562939" cy="1047127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2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 smtClean="0"/>
              <a:t>LS2 PS cabling (3/3)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dirty="0" smtClean="0"/>
              <a:t>17/01/2018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518677"/>
              </p:ext>
            </p:extLst>
          </p:nvPr>
        </p:nvGraphicFramePr>
        <p:xfrm>
          <a:off x="457200" y="561307"/>
          <a:ext cx="8226426" cy="1654821"/>
        </p:xfrm>
        <a:graphic>
          <a:graphicData uri="http://schemas.openxmlformats.org/drawingml/2006/table">
            <a:tbl>
              <a:tblPr/>
              <a:tblGrid>
                <a:gridCol w="706582">
                  <a:extLst>
                    <a:ext uri="{9D8B030D-6E8A-4147-A177-3AD203B41FA5}">
                      <a16:colId xmlns:a16="http://schemas.microsoft.com/office/drawing/2014/main" val="169995723"/>
                    </a:ext>
                  </a:extLst>
                </a:gridCol>
                <a:gridCol w="1373664">
                  <a:extLst>
                    <a:ext uri="{9D8B030D-6E8A-4147-A177-3AD203B41FA5}">
                      <a16:colId xmlns:a16="http://schemas.microsoft.com/office/drawing/2014/main" val="3173574797"/>
                    </a:ext>
                  </a:extLst>
                </a:gridCol>
                <a:gridCol w="1070278">
                  <a:extLst>
                    <a:ext uri="{9D8B030D-6E8A-4147-A177-3AD203B41FA5}">
                      <a16:colId xmlns:a16="http://schemas.microsoft.com/office/drawing/2014/main" val="1165321816"/>
                    </a:ext>
                  </a:extLst>
                </a:gridCol>
                <a:gridCol w="692062">
                  <a:extLst>
                    <a:ext uri="{9D8B030D-6E8A-4147-A177-3AD203B41FA5}">
                      <a16:colId xmlns:a16="http://schemas.microsoft.com/office/drawing/2014/main" val="3598380566"/>
                    </a:ext>
                  </a:extLst>
                </a:gridCol>
                <a:gridCol w="718441">
                  <a:extLst>
                    <a:ext uri="{9D8B030D-6E8A-4147-A177-3AD203B41FA5}">
                      <a16:colId xmlns:a16="http://schemas.microsoft.com/office/drawing/2014/main" val="2289668473"/>
                    </a:ext>
                  </a:extLst>
                </a:gridCol>
                <a:gridCol w="372221">
                  <a:extLst>
                    <a:ext uri="{9D8B030D-6E8A-4147-A177-3AD203B41FA5}">
                      <a16:colId xmlns:a16="http://schemas.microsoft.com/office/drawing/2014/main" val="1053851496"/>
                    </a:ext>
                  </a:extLst>
                </a:gridCol>
                <a:gridCol w="337021">
                  <a:extLst>
                    <a:ext uri="{9D8B030D-6E8A-4147-A177-3AD203B41FA5}">
                      <a16:colId xmlns:a16="http://schemas.microsoft.com/office/drawing/2014/main" val="2413875190"/>
                    </a:ext>
                  </a:extLst>
                </a:gridCol>
                <a:gridCol w="491164">
                  <a:extLst>
                    <a:ext uri="{9D8B030D-6E8A-4147-A177-3AD203B41FA5}">
                      <a16:colId xmlns:a16="http://schemas.microsoft.com/office/drawing/2014/main" val="1827319358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2395821333"/>
                    </a:ext>
                  </a:extLst>
                </a:gridCol>
                <a:gridCol w="161760">
                  <a:extLst>
                    <a:ext uri="{9D8B030D-6E8A-4147-A177-3AD203B41FA5}">
                      <a16:colId xmlns:a16="http://schemas.microsoft.com/office/drawing/2014/main" val="2104564352"/>
                    </a:ext>
                  </a:extLst>
                </a:gridCol>
                <a:gridCol w="346889">
                  <a:extLst>
                    <a:ext uri="{9D8B030D-6E8A-4147-A177-3AD203B41FA5}">
                      <a16:colId xmlns:a16="http://schemas.microsoft.com/office/drawing/2014/main" val="766182377"/>
                    </a:ext>
                  </a:extLst>
                </a:gridCol>
                <a:gridCol w="404311">
                  <a:extLst>
                    <a:ext uri="{9D8B030D-6E8A-4147-A177-3AD203B41FA5}">
                      <a16:colId xmlns:a16="http://schemas.microsoft.com/office/drawing/2014/main" val="3996175024"/>
                    </a:ext>
                  </a:extLst>
                </a:gridCol>
                <a:gridCol w="391269">
                  <a:extLst>
                    <a:ext uri="{9D8B030D-6E8A-4147-A177-3AD203B41FA5}">
                      <a16:colId xmlns:a16="http://schemas.microsoft.com/office/drawing/2014/main" val="2335052393"/>
                    </a:ext>
                  </a:extLst>
                </a:gridCol>
                <a:gridCol w="847749">
                  <a:extLst>
                    <a:ext uri="{9D8B030D-6E8A-4147-A177-3AD203B41FA5}">
                      <a16:colId xmlns:a16="http://schemas.microsoft.com/office/drawing/2014/main" val="1087047863"/>
                    </a:ext>
                  </a:extLst>
                </a:gridCol>
              </a:tblGrid>
              <a:tr h="3327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PLAN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Action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OSVC</a:t>
                      </a:r>
                    </a:p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(Provisional)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Contact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LS2</a:t>
                      </a:r>
                      <a:br>
                        <a:rPr kumimoji="0" lang="en-GB" sz="8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8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2019-2020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cables to be removed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DIC 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cables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DIR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of racks to be installed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DIF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N0 fibres to be pulled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Observations</a:t>
                      </a:r>
                    </a:p>
                  </a:txBody>
                  <a:tcPr marL="4893" marR="4893" marT="4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379308"/>
                  </a:ext>
                </a:extLst>
              </a:tr>
              <a:tr h="36696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10752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injection extra kicker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C213AFB172 (DIC)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C213AFC104 (DEC)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 Kramer + J. Borburgh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PRE-DEC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~~330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PRE-DIC</a:t>
                      </a:r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A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Pre</a:t>
                      </a:r>
                      <a:r>
                        <a:rPr lang="fr-FR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-DIC (80%) 21/12/17</a:t>
                      </a:r>
                    </a:p>
                    <a:p>
                      <a:pPr algn="ctr" fontAlgn="ctr"/>
                      <a:r>
                        <a:rPr lang="fr-FR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~2.6km (New)</a:t>
                      </a:r>
                    </a:p>
                    <a:p>
                      <a:pPr algn="ctr" fontAlgn="ctr"/>
                      <a:r>
                        <a:rPr lang="fr-FR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Pré-</a:t>
                      </a:r>
                      <a:r>
                        <a:rPr lang="fr-FR" sz="7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DEC 21/12/17</a:t>
                      </a:r>
                      <a:endParaRPr lang="fr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571582"/>
                  </a:ext>
                </a:extLst>
              </a:tr>
              <a:tr h="28378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11427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cables for KFA45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C213AFB174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 Kramer + J. Borburgh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DIC </a:t>
                      </a:r>
                      <a:r>
                        <a:rPr lang="fr-FR" sz="7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Reveived</a:t>
                      </a:r>
                      <a:r>
                        <a:rPr lang="fr-FR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11/12/17</a:t>
                      </a:r>
                    </a:p>
                    <a:p>
                      <a:pPr algn="ctr" fontAlgn="ctr"/>
                      <a:r>
                        <a:rPr lang="fr-FR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~1.5km</a:t>
                      </a:r>
                      <a:endParaRPr lang="fr-FR" sz="7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0378766"/>
                  </a:ext>
                </a:extLst>
              </a:tr>
              <a:tr h="28378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10921</a:t>
                      </a:r>
                    </a:p>
                    <a:p>
                      <a:pPr algn="ctr" fontAlgn="ctr"/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Longitudinal Damper</a:t>
                      </a:r>
                    </a:p>
                    <a:p>
                      <a:pPr algn="l" fontAlgn="ctr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C213AFB155</a:t>
                      </a: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Matthias </a:t>
                      </a:r>
                      <a:r>
                        <a:rPr lang="en-GB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Haase</a:t>
                      </a:r>
                      <a:endParaRPr lang="en-GB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DIC</a:t>
                      </a:r>
                    </a:p>
                    <a:p>
                      <a:pPr algn="ctr" rtl="0" fontAlgn="ctr"/>
                      <a:r>
                        <a:rPr lang="en-GB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en-GB" sz="7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Foreseen</a:t>
                      </a:r>
                      <a:r>
                        <a:rPr lang="fr-FR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for YETS, </a:t>
                      </a:r>
                      <a:r>
                        <a:rPr lang="fr-FR" sz="7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postponed</a:t>
                      </a:r>
                      <a:r>
                        <a:rPr lang="fr-FR" sz="7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to LS2</a:t>
                      </a:r>
                      <a:endParaRPr lang="fr-FR" sz="700" b="0" i="0" u="none" strike="noStrike" dirty="0" smtClean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7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~4km</a:t>
                      </a:r>
                      <a:endParaRPr lang="fr-FR" sz="7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93" marR="4893" marT="4893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527831"/>
                  </a:ext>
                </a:extLst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5698541" y="1177280"/>
            <a:ext cx="548640" cy="4028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003597" y="1038179"/>
            <a:ext cx="424282" cy="6364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0"/>
            <a:ext cx="9069569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b="1" dirty="0" smtClean="0"/>
              <a:t>Deadlines (From EDMS 1776389 – G. </a:t>
            </a:r>
            <a:r>
              <a:rPr lang="en-US" sz="2800" b="1" dirty="0" err="1" smtClean="0"/>
              <a:t>Georgiev</a:t>
            </a:r>
            <a:r>
              <a:rPr lang="en-US" sz="2800" b="1" dirty="0" smtClean="0"/>
              <a:t>)</a:t>
            </a:r>
            <a:endParaRPr lang="en-US" sz="2800" b="1" dirty="0"/>
          </a:p>
          <a:p>
            <a:endParaRPr lang="en-GB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09" y="632732"/>
            <a:ext cx="6846622" cy="1290674"/>
          </a:xfrm>
          <a:prstGeom prst="rect">
            <a:avLst/>
          </a:prstGeom>
        </p:spPr>
      </p:pic>
      <p:sp>
        <p:nvSpPr>
          <p:cNvPr id="48" name="Date Placeholder 1"/>
          <p:cNvSpPr>
            <a:spLocks noGrp="1"/>
          </p:cNvSpPr>
          <p:nvPr>
            <p:ph type="dt" sz="half" idx="10"/>
          </p:nvPr>
        </p:nvSpPr>
        <p:spPr>
          <a:xfrm>
            <a:off x="7614786" y="6324294"/>
            <a:ext cx="1371108" cy="365125"/>
          </a:xfrm>
        </p:spPr>
        <p:txBody>
          <a:bodyPr/>
          <a:lstStyle/>
          <a:p>
            <a:r>
              <a:rPr lang="en-US" dirty="0" smtClean="0"/>
              <a:t>17/01/2018</a:t>
            </a:r>
            <a:endParaRPr lang="en-US" dirty="0"/>
          </a:p>
        </p:txBody>
      </p:sp>
      <p:sp>
        <p:nvSpPr>
          <p:cNvPr id="5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34899" y="6387905"/>
            <a:ext cx="6136361" cy="365125"/>
          </a:xfrm>
        </p:spPr>
        <p:txBody>
          <a:bodyPr/>
          <a:lstStyle/>
          <a:p>
            <a:r>
              <a:rPr lang="en-GB" dirty="0"/>
              <a:t>Patrick Lelong EN-EL-FC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2577728" y="1390339"/>
            <a:ext cx="0" cy="909210"/>
          </a:xfrm>
          <a:prstGeom prst="line">
            <a:avLst/>
          </a:prstGeom>
          <a:ln w="19050"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429367" y="2510094"/>
            <a:ext cx="5268490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cs typeface="Ubuntu Light"/>
              </a:rPr>
              <a:t>All definitive requests (DIF, DIC, DIR, DEC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) for LS2 shall </a:t>
            </a:r>
            <a:r>
              <a:rPr lang="en-GB" sz="1600" b="1" dirty="0">
                <a:solidFill>
                  <a:srgbClr val="FF0000"/>
                </a:solidFill>
                <a:cs typeface="Ubuntu Light"/>
              </a:rPr>
              <a:t>be submitted before 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21/12/2017.</a:t>
            </a:r>
            <a:endParaRPr lang="en-GB" sz="1600" b="1" dirty="0">
              <a:solidFill>
                <a:srgbClr val="FF0000"/>
              </a:solidFill>
              <a:cs typeface="Ubuntu Light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2429301" y="1402889"/>
            <a:ext cx="66" cy="1109537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826949" y="1390339"/>
            <a:ext cx="0" cy="2994849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826949" y="4203901"/>
            <a:ext cx="5870908" cy="58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cs typeface="Ubuntu Light"/>
              </a:rPr>
              <a:t>All final requests for YETS17-18  shall be submitted</a:t>
            </a:r>
          </a:p>
          <a:p>
            <a:r>
              <a:rPr lang="en-GB" sz="1600" b="1" dirty="0">
                <a:solidFill>
                  <a:srgbClr val="FF0000"/>
                </a:solidFill>
                <a:cs typeface="Ubuntu Light"/>
              </a:rPr>
              <a:t>before end of April 2017.</a:t>
            </a:r>
          </a:p>
        </p:txBody>
      </p:sp>
      <p:cxnSp>
        <p:nvCxnSpPr>
          <p:cNvPr id="77" name="Straight Connector 76"/>
          <p:cNvCxnSpPr/>
          <p:nvPr/>
        </p:nvCxnSpPr>
        <p:spPr>
          <a:xfrm>
            <a:off x="1910769" y="1387290"/>
            <a:ext cx="0" cy="212426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910769" y="3336380"/>
            <a:ext cx="5787088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cs typeface="Ubuntu Light"/>
              </a:rPr>
              <a:t>All 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pre </a:t>
            </a:r>
            <a:r>
              <a:rPr lang="en-GB" sz="1600" b="1" dirty="0">
                <a:solidFill>
                  <a:srgbClr val="FF0000"/>
                </a:solidFill>
                <a:cs typeface="Ubuntu Light"/>
              </a:rPr>
              <a:t>requests (DIF, DIC, DIR, DEC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) for LS2 shall </a:t>
            </a:r>
            <a:r>
              <a:rPr lang="en-GB" sz="1600" b="1" dirty="0">
                <a:solidFill>
                  <a:srgbClr val="FF0000"/>
                </a:solidFill>
                <a:cs typeface="Ubuntu Light"/>
              </a:rPr>
              <a:t>be submitted before </a:t>
            </a:r>
            <a:r>
              <a:rPr lang="en-GB" sz="1600" b="1" dirty="0" smtClean="0">
                <a:solidFill>
                  <a:srgbClr val="FF0000"/>
                </a:solidFill>
                <a:cs typeface="Ubuntu Light"/>
              </a:rPr>
              <a:t>31/05/2017.</a:t>
            </a:r>
            <a:endParaRPr lang="en-GB" sz="1600" b="1" dirty="0">
              <a:solidFill>
                <a:srgbClr val="FF0000"/>
              </a:solidFill>
              <a:cs typeface="Ubuntu Ligh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77728" y="2112527"/>
            <a:ext cx="1655581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Today we are here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3528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114425" y="1176338"/>
            <a:ext cx="6535738" cy="1609725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62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6"/>
          <p:cNvSpPr txBox="1">
            <a:spLocks/>
          </p:cNvSpPr>
          <p:nvPr/>
        </p:nvSpPr>
        <p:spPr>
          <a:xfrm>
            <a:off x="11740" y="60960"/>
            <a:ext cx="9132260" cy="5805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2800" b="1" dirty="0"/>
              <a:t>EYETS16-17 </a:t>
            </a:r>
            <a:r>
              <a:rPr lang="en-GB" sz="2800" b="1" dirty="0" smtClean="0"/>
              <a:t>PS cabling</a:t>
            </a:r>
            <a:endParaRPr lang="en-GB" sz="2800" b="1" dirty="0"/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10201" y="6356350"/>
            <a:ext cx="1371108" cy="365125"/>
          </a:xfrm>
        </p:spPr>
        <p:txBody>
          <a:bodyPr/>
          <a:lstStyle/>
          <a:p>
            <a:r>
              <a:rPr lang="en-US" smtClean="0"/>
              <a:t>28/11/2017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3840" y="6356350"/>
            <a:ext cx="6136361" cy="365125"/>
          </a:xfrm>
        </p:spPr>
        <p:txBody>
          <a:bodyPr/>
          <a:lstStyle/>
          <a:p>
            <a:r>
              <a:rPr lang="en-GB" dirty="0" smtClean="0"/>
              <a:t>Patrick Lelong EN-EL-FC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73840" y="5738516"/>
            <a:ext cx="5925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547 </a:t>
            </a:r>
            <a:r>
              <a:rPr lang="fr-CH" dirty="0" err="1" smtClean="0"/>
              <a:t>cables</a:t>
            </a:r>
            <a:r>
              <a:rPr lang="fr-CH" dirty="0" smtClean="0"/>
              <a:t> / 46.5 km </a:t>
            </a:r>
            <a:r>
              <a:rPr lang="fr-CH" dirty="0" err="1" smtClean="0"/>
              <a:t>pulled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EYETS for LIU-PS !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267225"/>
              </p:ext>
            </p:extLst>
          </p:nvPr>
        </p:nvGraphicFramePr>
        <p:xfrm>
          <a:off x="423282" y="578839"/>
          <a:ext cx="8226427" cy="5159677"/>
        </p:xfrm>
        <a:graphic>
          <a:graphicData uri="http://schemas.openxmlformats.org/drawingml/2006/table">
            <a:tbl>
              <a:tblPr/>
              <a:tblGrid>
                <a:gridCol w="644978">
                  <a:extLst>
                    <a:ext uri="{9D8B030D-6E8A-4147-A177-3AD203B41FA5}">
                      <a16:colId xmlns:a16="http://schemas.microsoft.com/office/drawing/2014/main" val="528621927"/>
                    </a:ext>
                  </a:extLst>
                </a:gridCol>
                <a:gridCol w="1242618">
                  <a:extLst>
                    <a:ext uri="{9D8B030D-6E8A-4147-A177-3AD203B41FA5}">
                      <a16:colId xmlns:a16="http://schemas.microsoft.com/office/drawing/2014/main" val="3493384144"/>
                    </a:ext>
                  </a:extLst>
                </a:gridCol>
                <a:gridCol w="954153">
                  <a:extLst>
                    <a:ext uri="{9D8B030D-6E8A-4147-A177-3AD203B41FA5}">
                      <a16:colId xmlns:a16="http://schemas.microsoft.com/office/drawing/2014/main" val="4029410878"/>
                    </a:ext>
                  </a:extLst>
                </a:gridCol>
                <a:gridCol w="644978">
                  <a:extLst>
                    <a:ext uri="{9D8B030D-6E8A-4147-A177-3AD203B41FA5}">
                      <a16:colId xmlns:a16="http://schemas.microsoft.com/office/drawing/2014/main" val="734082524"/>
                    </a:ext>
                  </a:extLst>
                </a:gridCol>
                <a:gridCol w="733736">
                  <a:extLst>
                    <a:ext uri="{9D8B030D-6E8A-4147-A177-3AD203B41FA5}">
                      <a16:colId xmlns:a16="http://schemas.microsoft.com/office/drawing/2014/main" val="1421411195"/>
                    </a:ext>
                  </a:extLst>
                </a:gridCol>
                <a:gridCol w="733736">
                  <a:extLst>
                    <a:ext uri="{9D8B030D-6E8A-4147-A177-3AD203B41FA5}">
                      <a16:colId xmlns:a16="http://schemas.microsoft.com/office/drawing/2014/main" val="2789419549"/>
                    </a:ext>
                  </a:extLst>
                </a:gridCol>
                <a:gridCol w="284027">
                  <a:extLst>
                    <a:ext uri="{9D8B030D-6E8A-4147-A177-3AD203B41FA5}">
                      <a16:colId xmlns:a16="http://schemas.microsoft.com/office/drawing/2014/main" val="474319508"/>
                    </a:ext>
                  </a:extLst>
                </a:gridCol>
                <a:gridCol w="284027">
                  <a:extLst>
                    <a:ext uri="{9D8B030D-6E8A-4147-A177-3AD203B41FA5}">
                      <a16:colId xmlns:a16="http://schemas.microsoft.com/office/drawing/2014/main" val="4030775191"/>
                    </a:ext>
                  </a:extLst>
                </a:gridCol>
                <a:gridCol w="467461">
                  <a:extLst>
                    <a:ext uri="{9D8B030D-6E8A-4147-A177-3AD203B41FA5}">
                      <a16:colId xmlns:a16="http://schemas.microsoft.com/office/drawing/2014/main" val="3867649716"/>
                    </a:ext>
                  </a:extLst>
                </a:gridCol>
                <a:gridCol w="284027">
                  <a:extLst>
                    <a:ext uri="{9D8B030D-6E8A-4147-A177-3AD203B41FA5}">
                      <a16:colId xmlns:a16="http://schemas.microsoft.com/office/drawing/2014/main" val="1883943082"/>
                    </a:ext>
                  </a:extLst>
                </a:gridCol>
                <a:gridCol w="177517">
                  <a:extLst>
                    <a:ext uri="{9D8B030D-6E8A-4147-A177-3AD203B41FA5}">
                      <a16:colId xmlns:a16="http://schemas.microsoft.com/office/drawing/2014/main" val="2239172762"/>
                    </a:ext>
                  </a:extLst>
                </a:gridCol>
                <a:gridCol w="284027">
                  <a:extLst>
                    <a:ext uri="{9D8B030D-6E8A-4147-A177-3AD203B41FA5}">
                      <a16:colId xmlns:a16="http://schemas.microsoft.com/office/drawing/2014/main" val="3738882511"/>
                    </a:ext>
                  </a:extLst>
                </a:gridCol>
                <a:gridCol w="366868">
                  <a:extLst>
                    <a:ext uri="{9D8B030D-6E8A-4147-A177-3AD203B41FA5}">
                      <a16:colId xmlns:a16="http://schemas.microsoft.com/office/drawing/2014/main" val="1879959089"/>
                    </a:ext>
                  </a:extLst>
                </a:gridCol>
                <a:gridCol w="355034">
                  <a:extLst>
                    <a:ext uri="{9D8B030D-6E8A-4147-A177-3AD203B41FA5}">
                      <a16:colId xmlns:a16="http://schemas.microsoft.com/office/drawing/2014/main" val="1247504139"/>
                    </a:ext>
                  </a:extLst>
                </a:gridCol>
                <a:gridCol w="769240">
                  <a:extLst>
                    <a:ext uri="{9D8B030D-6E8A-4147-A177-3AD203B41FA5}">
                      <a16:colId xmlns:a16="http://schemas.microsoft.com/office/drawing/2014/main" val="3111164504"/>
                    </a:ext>
                  </a:extLst>
                </a:gridCol>
              </a:tblGrid>
              <a:tr h="3018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PLAN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Equipment or System impacted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Contact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EYETS</a:t>
                      </a:r>
                      <a:b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2016-2017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YETS</a:t>
                      </a:r>
                      <a:b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2017-2018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removed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DIC 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cables to be pulled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of racks to be installed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DIF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N0 fibres to be pulled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Observations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696190"/>
                  </a:ext>
                </a:extLst>
              </a:tr>
              <a:tr h="3329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10061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plus faster BLMs 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Diamond BLMs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C.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Zamantzas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51+34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(34 pulled during EYETS) - 1366m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837112"/>
                  </a:ext>
                </a:extLst>
              </a:tr>
              <a:tr h="2275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10354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Quadrupoles QSK Power Converters - Ethernet Cables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PR.QSKxx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- 300m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354731"/>
                  </a:ext>
                </a:extLst>
              </a:tr>
              <a:tr h="2032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10354</a:t>
                      </a:r>
                    </a:p>
                  </a:txBody>
                  <a:tcPr marL="4439" marR="4439" marT="4439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Quadrupoles QSK Power Converters - DC Cables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PR.QSKxx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- 710m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693902"/>
                  </a:ext>
                </a:extLst>
              </a:tr>
              <a:tr h="15091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Dipoles DVT Power Converters - Ethernet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PR.DVTxx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- 300m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796751"/>
                  </a:ext>
                </a:extLst>
              </a:tr>
              <a:tr h="2343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Dipoles DHZ Power Converters - Ethernet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PR.DHZxx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- 658m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068295"/>
                  </a:ext>
                </a:extLst>
              </a:tr>
              <a:tr h="2219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Dipoles DVT Power Converters - DC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20x PR.DVTxx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- 304m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851922"/>
                  </a:ext>
                </a:extLst>
              </a:tr>
              <a:tr h="2032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10355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 Energy Dipoles DHZ Power Converters - DC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50x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PR.DHZxx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- 816m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038212"/>
                  </a:ext>
                </a:extLst>
              </a:tr>
              <a:tr h="2698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10434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Renovation of BWS (including turn-by-turn). 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 installed in SS54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Replacing existing install. Need cables for bunch-by-bunch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Emery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- 3693m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642338"/>
                  </a:ext>
                </a:extLst>
              </a:tr>
              <a:tr h="35184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10647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Slow BLMs 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Ionisation BLMs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C.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Zamantzas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- 35223m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882156"/>
                  </a:ext>
                </a:extLst>
              </a:tr>
              <a:tr h="11096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10924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 Cables in SS08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Carlo Rossi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- 43m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326780"/>
                  </a:ext>
                </a:extLst>
              </a:tr>
              <a:tr h="15091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10967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for RF Sources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Heiko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Damerau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- 766m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666109"/>
                  </a:ext>
                </a:extLst>
              </a:tr>
              <a:tr h="3027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11088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 new  Ionization profile monitor (BGI) IPM Vertical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new cables, power and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Storey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Partially installed (DC cables not defined) - 2060m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218663"/>
                  </a:ext>
                </a:extLst>
              </a:tr>
              <a:tr h="21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11100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stopper F16.STP176 et F16.STP152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Lendaro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- 218m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207117"/>
                  </a:ext>
                </a:extLst>
              </a:tr>
              <a:tr h="15091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11169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spare power converter - Ethernet Cable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Circuit QFO215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J.Gomez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Costa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- 25m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424031"/>
                  </a:ext>
                </a:extLst>
              </a:tr>
              <a:tr h="3329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11169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spare power converter - DC Cables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Circuit QFO215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K. Papastergiou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EN-EL preparation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9" marR="4439" marT="44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- 22m</a:t>
                      </a:r>
                    </a:p>
                  </a:txBody>
                  <a:tcPr marL="4439" marR="4439" marT="4439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427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67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21466</TotalTime>
  <Words>1383</Words>
  <Application>Microsoft Office PowerPoint</Application>
  <PresentationFormat>On-screen Show (4:3)</PresentationFormat>
  <Paragraphs>570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Ubuntu</vt:lpstr>
      <vt:lpstr>Ubuntu Light</vt:lpstr>
      <vt:lpstr>CERN_ENdept_Presentation_ArialFont</vt:lpstr>
      <vt:lpstr>LIU EL-FC ACTIVITIES Updated on 17/01/2018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Georgi Minchev Georgiev</dc:creator>
  <cp:lastModifiedBy>Patrick Lelong</cp:lastModifiedBy>
  <cp:revision>811</cp:revision>
  <cp:lastPrinted>2017-12-11T12:52:32Z</cp:lastPrinted>
  <dcterms:created xsi:type="dcterms:W3CDTF">2015-02-11T12:40:03Z</dcterms:created>
  <dcterms:modified xsi:type="dcterms:W3CDTF">2018-01-23T12:50:45Z</dcterms:modified>
</cp:coreProperties>
</file>