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4"/>
  </p:notesMasterIdLst>
  <p:handoutMasterIdLst>
    <p:handoutMasterId r:id="rId5"/>
  </p:handoutMasterIdLst>
  <p:sldIdLst>
    <p:sldId id="259" r:id="rId2"/>
    <p:sldId id="261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9" autoAdjust="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1/23/2018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1/23/2018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23444" y="278344"/>
            <a:ext cx="430233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Vertical BGI magnet</a:t>
            </a:r>
            <a:endParaRPr lang="en-US" sz="4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07963" y="5942621"/>
            <a:ext cx="1436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bg1"/>
                </a:solidFill>
              </a:rPr>
              <a:t>D Bodart </a:t>
            </a:r>
            <a:r>
              <a:rPr lang="fr-CH" dirty="0" smtClean="0">
                <a:solidFill>
                  <a:schemeClr val="bg1"/>
                </a:solidFill>
              </a:rPr>
              <a:t>23/01/2018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Requirements</a:t>
            </a:r>
            <a:r>
              <a:rPr lang="fr-CH" dirty="0" smtClean="0"/>
              <a:t> for the vertical BGI </a:t>
            </a:r>
            <a:r>
              <a:rPr lang="fr-CH" dirty="0" err="1" smtClean="0"/>
              <a:t>magnet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03199" y="1355650"/>
            <a:ext cx="8339910" cy="4965412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 smtClean="0"/>
              <a:t>Magnet</a:t>
            </a:r>
            <a:r>
              <a:rPr lang="fr-CH" sz="1400" dirty="0" smtClean="0"/>
              <a:t> performances:</a:t>
            </a:r>
          </a:p>
          <a:p>
            <a:r>
              <a:rPr lang="fr-CH" sz="1400" dirty="0" err="1" smtClean="0"/>
              <a:t>Magnet</a:t>
            </a:r>
            <a:r>
              <a:rPr lang="fr-CH" sz="1400" dirty="0" smtClean="0"/>
              <a:t> gap </a:t>
            </a:r>
            <a:r>
              <a:rPr lang="fr-CH" sz="1400" dirty="0" err="1" smtClean="0"/>
              <a:t>around</a:t>
            </a:r>
            <a:r>
              <a:rPr lang="fr-CH" sz="1400" dirty="0" smtClean="0"/>
              <a:t> the detector: 204 mm</a:t>
            </a:r>
          </a:p>
          <a:p>
            <a:r>
              <a:rPr lang="fr-CH" sz="1400" dirty="0" err="1" smtClean="0"/>
              <a:t>Magnetic</a:t>
            </a:r>
            <a:r>
              <a:rPr lang="fr-CH" sz="1400" dirty="0" smtClean="0"/>
              <a:t> </a:t>
            </a:r>
            <a:r>
              <a:rPr lang="fr-CH" sz="1400" dirty="0" err="1" smtClean="0"/>
              <a:t>field</a:t>
            </a:r>
            <a:r>
              <a:rPr lang="fr-CH" sz="1400" dirty="0" smtClean="0"/>
              <a:t> in the detector gap: 0.2 T</a:t>
            </a:r>
          </a:p>
          <a:p>
            <a:r>
              <a:rPr lang="fr-CH" sz="1400" dirty="0" smtClean="0"/>
              <a:t>Field </a:t>
            </a:r>
            <a:r>
              <a:rPr lang="fr-CH" sz="1400" dirty="0" err="1" smtClean="0"/>
              <a:t>homogeneity</a:t>
            </a:r>
            <a:r>
              <a:rPr lang="fr-CH" sz="1400" dirty="0" smtClean="0"/>
              <a:t> in the detector gap: 10</a:t>
            </a:r>
            <a:r>
              <a:rPr lang="fr-CH" sz="1400" baseline="30000" dirty="0" smtClean="0"/>
              <a:t>-3</a:t>
            </a:r>
          </a:p>
          <a:p>
            <a:r>
              <a:rPr lang="fr-CH" sz="1400" dirty="0" smtClean="0"/>
              <a:t>The good </a:t>
            </a:r>
            <a:r>
              <a:rPr lang="fr-CH" sz="1400" dirty="0" err="1" smtClean="0"/>
              <a:t>filed</a:t>
            </a:r>
            <a:r>
              <a:rPr lang="fr-CH" sz="1400" dirty="0" smtClean="0"/>
              <a:t> </a:t>
            </a:r>
            <a:r>
              <a:rPr lang="fr-CH" sz="1400" dirty="0" err="1" smtClean="0"/>
              <a:t>region</a:t>
            </a:r>
            <a:r>
              <a:rPr lang="fr-CH" sz="1400" dirty="0" smtClean="0"/>
              <a:t> </a:t>
            </a:r>
            <a:r>
              <a:rPr lang="fr-CH" sz="1400" dirty="0" err="1" smtClean="0"/>
              <a:t>is</a:t>
            </a:r>
            <a:r>
              <a:rPr lang="fr-CH" sz="1400" dirty="0" smtClean="0"/>
              <a:t> </a:t>
            </a:r>
            <a:r>
              <a:rPr lang="fr-CH" sz="1400" dirty="0" err="1" smtClean="0"/>
              <a:t>defined</a:t>
            </a:r>
            <a:r>
              <a:rPr lang="fr-CH" sz="1400" dirty="0"/>
              <a:t> </a:t>
            </a:r>
            <a:r>
              <a:rPr lang="fr-CH" sz="1400" dirty="0" smtClean="0"/>
              <a:t>as:</a:t>
            </a:r>
          </a:p>
          <a:p>
            <a:r>
              <a:rPr lang="fr-CH" sz="1400" dirty="0" err="1" smtClean="0"/>
              <a:t>Beam</a:t>
            </a:r>
            <a:r>
              <a:rPr lang="fr-CH" sz="1400" dirty="0" smtClean="0"/>
              <a:t> axis: 28 mm</a:t>
            </a:r>
          </a:p>
          <a:p>
            <a:r>
              <a:rPr lang="fr-CH" sz="1400" dirty="0" smtClean="0"/>
              <a:t>Transverse axis: 146 mm</a:t>
            </a:r>
          </a:p>
          <a:p>
            <a:r>
              <a:rPr lang="fr-CH" sz="1400" dirty="0" smtClean="0"/>
              <a:t>Vertical axis: 84 mm</a:t>
            </a:r>
          </a:p>
          <a:p>
            <a:r>
              <a:rPr lang="fr-CH" sz="1400" dirty="0" smtClean="0"/>
              <a:t>Integrated </a:t>
            </a:r>
            <a:r>
              <a:rPr lang="fr-CH" sz="1400" dirty="0" err="1" smtClean="0"/>
              <a:t>field</a:t>
            </a:r>
            <a:r>
              <a:rPr lang="fr-CH" sz="1400" dirty="0" smtClean="0"/>
              <a:t> </a:t>
            </a:r>
            <a:r>
              <a:rPr lang="fr-CH" sz="1400" dirty="0" err="1" smtClean="0"/>
              <a:t>along</a:t>
            </a:r>
            <a:r>
              <a:rPr lang="fr-CH" sz="1400" dirty="0" smtClean="0"/>
              <a:t> the </a:t>
            </a:r>
            <a:r>
              <a:rPr lang="fr-CH" sz="1400" dirty="0" err="1" smtClean="0"/>
              <a:t>beam</a:t>
            </a:r>
            <a:r>
              <a:rPr lang="fr-CH" sz="1400" dirty="0" smtClean="0"/>
              <a:t> axis: 0 Tm</a:t>
            </a:r>
            <a:endParaRPr lang="fr-CH" sz="1400" dirty="0"/>
          </a:p>
          <a:p>
            <a:r>
              <a:rPr lang="fr-CH" sz="1400" dirty="0" smtClean="0"/>
              <a:t>Return </a:t>
            </a:r>
            <a:r>
              <a:rPr lang="fr-CH" sz="1400" dirty="0" err="1" smtClean="0"/>
              <a:t>yoke</a:t>
            </a:r>
            <a:r>
              <a:rPr lang="fr-CH" sz="1400" dirty="0" smtClean="0"/>
              <a:t> gap: 160 mm</a:t>
            </a:r>
          </a:p>
          <a:p>
            <a:r>
              <a:rPr lang="fr-CH" sz="1400" dirty="0" smtClean="0"/>
              <a:t>Total </a:t>
            </a:r>
            <a:r>
              <a:rPr lang="fr-CH" sz="1400" dirty="0" err="1" smtClean="0"/>
              <a:t>length</a:t>
            </a:r>
            <a:r>
              <a:rPr lang="fr-CH" sz="1400" dirty="0" smtClean="0"/>
              <a:t>: 805 mm (</a:t>
            </a:r>
            <a:r>
              <a:rPr lang="fr-CH" sz="1400" dirty="0" err="1" smtClean="0"/>
              <a:t>same</a:t>
            </a:r>
            <a:r>
              <a:rPr lang="fr-CH" sz="1400" dirty="0" smtClean="0"/>
              <a:t> as for the horizontal version)</a:t>
            </a:r>
          </a:p>
          <a:p>
            <a:endParaRPr lang="fr-CH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 smtClean="0"/>
              <a:t>Magnet</a:t>
            </a:r>
            <a:r>
              <a:rPr lang="fr-CH" sz="1400" dirty="0" smtClean="0"/>
              <a:t> design:</a:t>
            </a:r>
          </a:p>
          <a:p>
            <a:r>
              <a:rPr lang="fr-CH" sz="1400" dirty="0" smtClean="0"/>
              <a:t>As </a:t>
            </a:r>
            <a:r>
              <a:rPr lang="fr-CH" sz="1400" dirty="0" err="1" smtClean="0"/>
              <a:t>seen</a:t>
            </a:r>
            <a:r>
              <a:rPr lang="fr-CH" sz="1400" dirty="0" smtClean="0"/>
              <a:t> </a:t>
            </a:r>
            <a:r>
              <a:rPr lang="fr-CH" sz="1400" dirty="0" err="1" smtClean="0"/>
              <a:t>with</a:t>
            </a:r>
            <a:r>
              <a:rPr lang="fr-CH" sz="1400" dirty="0" smtClean="0"/>
              <a:t> the horizontal version of the BGI the goal </a:t>
            </a:r>
            <a:r>
              <a:rPr lang="fr-CH" sz="1400" dirty="0" err="1" smtClean="0"/>
              <a:t>is</a:t>
            </a:r>
            <a:r>
              <a:rPr lang="fr-CH" sz="1400" dirty="0" smtClean="0"/>
              <a:t> to </a:t>
            </a:r>
            <a:r>
              <a:rPr lang="fr-CH" sz="1400" dirty="0" err="1" smtClean="0"/>
              <a:t>integrate</a:t>
            </a:r>
            <a:r>
              <a:rPr lang="fr-CH" sz="1400" dirty="0" smtClean="0"/>
              <a:t> the 3 </a:t>
            </a:r>
            <a:r>
              <a:rPr lang="fr-CH" sz="1400" dirty="0" err="1" smtClean="0"/>
              <a:t>bump</a:t>
            </a:r>
            <a:r>
              <a:rPr lang="fr-CH" sz="1400" dirty="0" smtClean="0"/>
              <a:t> </a:t>
            </a:r>
            <a:r>
              <a:rPr lang="fr-CH" sz="1400" dirty="0" err="1" smtClean="0"/>
              <a:t>magnet</a:t>
            </a:r>
            <a:r>
              <a:rPr lang="fr-CH" sz="1400" dirty="0" smtClean="0"/>
              <a:t> in the </a:t>
            </a:r>
            <a:r>
              <a:rPr lang="fr-CH" sz="1400" dirty="0" err="1" smtClean="0"/>
              <a:t>same</a:t>
            </a:r>
            <a:r>
              <a:rPr lang="fr-CH" sz="1400" dirty="0" smtClean="0"/>
              <a:t> straight section. It </a:t>
            </a:r>
            <a:r>
              <a:rPr lang="fr-CH" sz="1400" dirty="0" err="1" smtClean="0"/>
              <a:t>is</a:t>
            </a:r>
            <a:r>
              <a:rPr lang="fr-CH" sz="1400" dirty="0" smtClean="0"/>
              <a:t> </a:t>
            </a:r>
            <a:r>
              <a:rPr lang="fr-CH" sz="1400" dirty="0" err="1" smtClean="0"/>
              <a:t>also</a:t>
            </a:r>
            <a:r>
              <a:rPr lang="fr-CH" sz="1400" dirty="0" smtClean="0"/>
              <a:t> </a:t>
            </a:r>
            <a:r>
              <a:rPr lang="fr-CH" sz="1400" dirty="0" err="1" smtClean="0"/>
              <a:t>needed</a:t>
            </a:r>
            <a:r>
              <a:rPr lang="fr-CH" sz="1400" dirty="0" smtClean="0"/>
              <a:t> to have </a:t>
            </a:r>
            <a:r>
              <a:rPr lang="fr-CH" sz="1400" dirty="0" err="1" smtClean="0"/>
              <a:t>independent</a:t>
            </a:r>
            <a:r>
              <a:rPr lang="fr-CH" sz="1400" dirty="0" smtClean="0"/>
              <a:t> </a:t>
            </a:r>
            <a:r>
              <a:rPr lang="fr-CH" sz="1400" dirty="0" err="1" smtClean="0"/>
              <a:t>powering</a:t>
            </a:r>
            <a:r>
              <a:rPr lang="fr-CH" sz="1400" dirty="0" smtClean="0"/>
              <a:t> of the main and </a:t>
            </a:r>
            <a:r>
              <a:rPr lang="fr-CH" sz="1400" dirty="0" err="1" smtClean="0"/>
              <a:t>trim</a:t>
            </a:r>
            <a:r>
              <a:rPr lang="fr-CH" sz="1400" dirty="0" smtClean="0"/>
              <a:t> </a:t>
            </a:r>
            <a:r>
              <a:rPr lang="fr-CH" sz="1400" dirty="0" err="1" smtClean="0"/>
              <a:t>coils</a:t>
            </a:r>
            <a:r>
              <a:rPr lang="fr-CH" sz="1400" dirty="0" smtClean="0"/>
              <a:t> to tune the </a:t>
            </a:r>
            <a:r>
              <a:rPr lang="fr-CH" sz="1400" dirty="0" err="1" smtClean="0"/>
              <a:t>integrated</a:t>
            </a:r>
            <a:r>
              <a:rPr lang="fr-CH" sz="1400" dirty="0" smtClean="0"/>
              <a:t> </a:t>
            </a:r>
            <a:r>
              <a:rPr lang="fr-CH" sz="1400" dirty="0" err="1" smtClean="0"/>
              <a:t>field</a:t>
            </a:r>
            <a:r>
              <a:rPr lang="fr-CH" sz="1400" dirty="0" smtClean="0"/>
              <a:t>.</a:t>
            </a:r>
          </a:p>
          <a:p>
            <a:r>
              <a:rPr lang="fr-CH" sz="1400" dirty="0" smtClean="0"/>
              <a:t>Due to the detector gap </a:t>
            </a:r>
            <a:r>
              <a:rPr lang="fr-CH" sz="1400" dirty="0" err="1" smtClean="0"/>
              <a:t>increase</a:t>
            </a:r>
            <a:r>
              <a:rPr lang="fr-CH" sz="1400" dirty="0" smtClean="0"/>
              <a:t>, the </a:t>
            </a:r>
            <a:r>
              <a:rPr lang="fr-CH" sz="1400" dirty="0" err="1" smtClean="0"/>
              <a:t>field</a:t>
            </a:r>
            <a:r>
              <a:rPr lang="fr-CH" sz="1400" dirty="0" smtClean="0"/>
              <a:t> </a:t>
            </a:r>
            <a:r>
              <a:rPr lang="fr-CH" sz="1400" dirty="0" err="1" smtClean="0"/>
              <a:t>homogeneity</a:t>
            </a:r>
            <a:r>
              <a:rPr lang="fr-CH" sz="1400" dirty="0" smtClean="0"/>
              <a:t> in the detector </a:t>
            </a:r>
            <a:r>
              <a:rPr lang="fr-CH" sz="1400" dirty="0" err="1" smtClean="0"/>
              <a:t>region</a:t>
            </a:r>
            <a:r>
              <a:rPr lang="fr-CH" sz="1400" dirty="0" smtClean="0"/>
              <a:t> </a:t>
            </a:r>
            <a:r>
              <a:rPr lang="fr-CH" sz="1400" dirty="0" err="1" smtClean="0"/>
              <a:t>is</a:t>
            </a:r>
            <a:r>
              <a:rPr lang="fr-CH" sz="1400" dirty="0" smtClean="0"/>
              <a:t> </a:t>
            </a:r>
            <a:r>
              <a:rPr lang="fr-CH" sz="1400" dirty="0" err="1" smtClean="0"/>
              <a:t>directly</a:t>
            </a:r>
            <a:r>
              <a:rPr lang="fr-CH" sz="1400" dirty="0" smtClean="0"/>
              <a:t> </a:t>
            </a:r>
            <a:r>
              <a:rPr lang="fr-CH" sz="1400" dirty="0" err="1" smtClean="0"/>
              <a:t>affected</a:t>
            </a:r>
            <a:r>
              <a:rPr lang="fr-CH" sz="1400" dirty="0" smtClean="0"/>
              <a:t>.</a:t>
            </a:r>
          </a:p>
          <a:p>
            <a:r>
              <a:rPr lang="fr-CH" sz="1400" dirty="0" smtClean="0"/>
              <a:t>The first </a:t>
            </a:r>
            <a:r>
              <a:rPr lang="fr-CH" sz="1400" dirty="0" err="1" smtClean="0"/>
              <a:t>step</a:t>
            </a:r>
            <a:r>
              <a:rPr lang="fr-CH" sz="1400" dirty="0" smtClean="0"/>
              <a:t> </a:t>
            </a:r>
            <a:r>
              <a:rPr lang="fr-CH" sz="1400" dirty="0" err="1" smtClean="0"/>
              <a:t>is</a:t>
            </a:r>
            <a:r>
              <a:rPr lang="fr-CH" sz="1400" dirty="0" smtClean="0"/>
              <a:t> to design the </a:t>
            </a:r>
            <a:r>
              <a:rPr lang="fr-CH" sz="1400" dirty="0" err="1" smtClean="0"/>
              <a:t>magnet</a:t>
            </a:r>
            <a:r>
              <a:rPr lang="fr-CH" sz="1400" dirty="0" smtClean="0"/>
              <a:t> to </a:t>
            </a:r>
            <a:r>
              <a:rPr lang="fr-CH" sz="1400" dirty="0" err="1" smtClean="0"/>
              <a:t>reach</a:t>
            </a:r>
            <a:r>
              <a:rPr lang="fr-CH" sz="1400" dirty="0" smtClean="0"/>
              <a:t> the </a:t>
            </a:r>
            <a:r>
              <a:rPr lang="fr-CH" sz="1400" dirty="0" err="1" smtClean="0"/>
              <a:t>magnetic</a:t>
            </a:r>
            <a:r>
              <a:rPr lang="fr-CH" sz="1400" dirty="0" smtClean="0"/>
              <a:t> </a:t>
            </a:r>
            <a:r>
              <a:rPr lang="fr-CH" sz="1400" dirty="0" err="1" smtClean="0"/>
              <a:t>field</a:t>
            </a:r>
            <a:r>
              <a:rPr lang="fr-CH" sz="1400" dirty="0" smtClean="0"/>
              <a:t> of 0.2 T, </a:t>
            </a:r>
            <a:r>
              <a:rPr lang="fr-CH" sz="1400" dirty="0" err="1" smtClean="0"/>
              <a:t>then</a:t>
            </a:r>
            <a:r>
              <a:rPr lang="fr-CH" sz="1400" dirty="0" smtClean="0"/>
              <a:t> to </a:t>
            </a:r>
            <a:r>
              <a:rPr lang="fr-CH" sz="1400" dirty="0" err="1" smtClean="0"/>
              <a:t>optimize</a:t>
            </a:r>
            <a:r>
              <a:rPr lang="fr-CH" sz="1400" dirty="0" smtClean="0"/>
              <a:t> the </a:t>
            </a:r>
            <a:r>
              <a:rPr lang="fr-CH" sz="1400" dirty="0" err="1" smtClean="0"/>
              <a:t>poles</a:t>
            </a:r>
            <a:r>
              <a:rPr lang="fr-CH" sz="1400" dirty="0" smtClean="0"/>
              <a:t> to converge to the </a:t>
            </a:r>
            <a:r>
              <a:rPr lang="fr-CH" sz="1400" dirty="0" err="1" smtClean="0"/>
              <a:t>required</a:t>
            </a:r>
            <a:r>
              <a:rPr lang="fr-CH" sz="1400" dirty="0" smtClean="0"/>
              <a:t> </a:t>
            </a:r>
            <a:r>
              <a:rPr lang="fr-CH" sz="1400" dirty="0" err="1" smtClean="0"/>
              <a:t>field</a:t>
            </a:r>
            <a:r>
              <a:rPr lang="fr-CH" sz="1400" dirty="0" smtClean="0"/>
              <a:t> </a:t>
            </a:r>
            <a:r>
              <a:rPr lang="fr-CH" sz="1400" dirty="0" err="1" smtClean="0"/>
              <a:t>homogeneity</a:t>
            </a:r>
            <a:r>
              <a:rPr lang="fr-CH" sz="1400" dirty="0" smtClean="0"/>
              <a:t>.</a:t>
            </a:r>
            <a:endParaRPr lang="fr-CH" sz="1400" dirty="0" smtClean="0"/>
          </a:p>
          <a:p>
            <a:endParaRPr lang="fr-CH" sz="1400" dirty="0"/>
          </a:p>
          <a:p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2515514930"/>
      </p:ext>
    </p:extLst>
  </p:cSld>
  <p:clrMapOvr>
    <a:masterClrMapping/>
  </p:clrMapOvr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5318</TotalTime>
  <Words>186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Lucida Grande</vt:lpstr>
      <vt:lpstr>Wingdings</vt:lpstr>
      <vt:lpstr>LIU_PowerPoint_Template</vt:lpstr>
      <vt:lpstr>PowerPoint Presentation</vt:lpstr>
      <vt:lpstr>Requirements for the vertical BGI magnet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Dominique Bodart</cp:lastModifiedBy>
  <cp:revision>91</cp:revision>
  <dcterms:created xsi:type="dcterms:W3CDTF">2011-05-16T09:28:26Z</dcterms:created>
  <dcterms:modified xsi:type="dcterms:W3CDTF">2018-01-23T14:41:40Z</dcterms:modified>
</cp:coreProperties>
</file>