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3" r:id="rId6"/>
    <p:sldId id="264" r:id="rId7"/>
    <p:sldId id="258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9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6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8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33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3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13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83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6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A75EE-120C-4529-A2F9-5644B9E4294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FDCCA-C547-4D59-8F08-EF1EB5A4F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4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tm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LIU/BI Beam Size Review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A. Guerrero on behalf of BI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5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7736"/>
            <a:ext cx="10515600" cy="4789227"/>
          </a:xfrm>
        </p:spPr>
        <p:txBody>
          <a:bodyPr/>
          <a:lstStyle/>
          <a:p>
            <a:r>
              <a:rPr lang="en-GB" dirty="0" smtClean="0"/>
              <a:t>BGI</a:t>
            </a:r>
          </a:p>
          <a:p>
            <a:pPr lvl="1"/>
            <a:r>
              <a:rPr lang="en-GB" dirty="0" smtClean="0"/>
              <a:t>BGI H monitor has provided promising results</a:t>
            </a:r>
          </a:p>
          <a:p>
            <a:pPr lvl="1"/>
            <a:r>
              <a:rPr lang="en-GB" dirty="0" smtClean="0"/>
              <a:t>Green light to start the construction of the BGI V monitor</a:t>
            </a:r>
          </a:p>
          <a:p>
            <a:pPr lvl="1"/>
            <a:r>
              <a:rPr lang="en-GB" dirty="0" smtClean="0"/>
              <a:t>Operational instrument to be developed in 2018</a:t>
            </a:r>
          </a:p>
          <a:p>
            <a:r>
              <a:rPr lang="en-GB" dirty="0" smtClean="0"/>
              <a:t>Wire scanners</a:t>
            </a:r>
          </a:p>
          <a:p>
            <a:pPr lvl="1"/>
            <a:r>
              <a:rPr lang="en-GB" dirty="0" smtClean="0"/>
              <a:t>Tests in other machines show expected performance</a:t>
            </a:r>
          </a:p>
          <a:p>
            <a:pPr lvl="1"/>
            <a:r>
              <a:rPr lang="en-GB" dirty="0" smtClean="0"/>
              <a:t>Issues of operational WS have been addressed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ollow planning: test of 54H in stages, full system after last TS of 2018</a:t>
            </a:r>
          </a:p>
          <a:p>
            <a:r>
              <a:rPr lang="en-GB" dirty="0" err="1" smtClean="0"/>
              <a:t>TxT</a:t>
            </a:r>
            <a:r>
              <a:rPr lang="en-GB" dirty="0" smtClean="0"/>
              <a:t> SEM-grid acquisition</a:t>
            </a:r>
          </a:p>
          <a:p>
            <a:pPr lvl="1"/>
            <a:r>
              <a:rPr lang="en-GB" dirty="0" smtClean="0"/>
              <a:t>Prototype to be installed during last TS of 2018 for dedicated MD by the end of the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075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7549"/>
            <a:ext cx="10515600" cy="34488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3348" y="806825"/>
            <a:ext cx="5181600" cy="537013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New monitor based on hybrid pixel detector installed &amp; tested in PS during 2017 </a:t>
            </a:r>
          </a:p>
          <a:p>
            <a:r>
              <a:rPr lang="en-GB" dirty="0" smtClean="0"/>
              <a:t>1-2% error on beam width for single bunch consistent with statistical analysis for Gaussian fit on profile constructed from single electron counting </a:t>
            </a:r>
          </a:p>
          <a:p>
            <a:r>
              <a:rPr lang="en-GB" dirty="0" smtClean="0"/>
              <a:t>Multiple acquisitions show error dominated by injection to injection variations</a:t>
            </a:r>
          </a:p>
          <a:p>
            <a:r>
              <a:rPr lang="en-GB" dirty="0" smtClean="0"/>
              <a:t>1% error achieved with ~1ms integration: can improve by increasing cathode voltage but already within specification </a:t>
            </a:r>
          </a:p>
          <a:p>
            <a:r>
              <a:rPr lang="en-GB" dirty="0" smtClean="0"/>
              <a:t>Functional specification (EDMS 1233010)</a:t>
            </a:r>
          </a:p>
          <a:p>
            <a:pPr lvl="1"/>
            <a:r>
              <a:rPr lang="en-GB" dirty="0" smtClean="0"/>
              <a:t>Update frequency 0.1-1 kHz ✅	</a:t>
            </a:r>
          </a:p>
          <a:p>
            <a:pPr lvl="1"/>
            <a:r>
              <a:rPr lang="en-GB" dirty="0" smtClean="0"/>
              <a:t>Continuous acquisition for 5000 turns (11.5 </a:t>
            </a:r>
            <a:r>
              <a:rPr lang="en-GB" dirty="0" err="1" smtClean="0"/>
              <a:t>ms</a:t>
            </a:r>
            <a:r>
              <a:rPr lang="en-GB" dirty="0" smtClean="0"/>
              <a:t>) ✅</a:t>
            </a:r>
          </a:p>
          <a:p>
            <a:pPr lvl="1"/>
            <a:r>
              <a:rPr lang="en-GB" dirty="0" smtClean="0"/>
              <a:t>Precision on beam sigma &lt; 2 % ✅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806825"/>
            <a:ext cx="5181600" cy="310896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YETS17/18:</a:t>
            </a:r>
          </a:p>
          <a:p>
            <a:pPr lvl="1"/>
            <a:r>
              <a:rPr lang="en-GB" dirty="0" smtClean="0"/>
              <a:t>Fix chip #3 &amp; install colder cooling water </a:t>
            </a:r>
          </a:p>
          <a:p>
            <a:r>
              <a:rPr lang="en-GB" dirty="0" smtClean="0"/>
              <a:t>2018 run:</a:t>
            </a:r>
          </a:p>
          <a:p>
            <a:pPr lvl="1"/>
            <a:r>
              <a:rPr lang="en-GB" dirty="0" smtClean="0"/>
              <a:t>new high speed readout &amp; full FESA integration foreseen</a:t>
            </a:r>
          </a:p>
          <a:p>
            <a:r>
              <a:rPr lang="en-GB" dirty="0" smtClean="0"/>
              <a:t>Decision required on vertical monitor: built with injection of 250kCHF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597" y="3140615"/>
            <a:ext cx="6688806" cy="290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46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472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Wire scanners: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5007"/>
            <a:ext cx="10515600" cy="511195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Good advancement with mechanical production: Orders for 90% of components placed </a:t>
            </a:r>
          </a:p>
          <a:p>
            <a:r>
              <a:rPr lang="en-GB" dirty="0" smtClean="0"/>
              <a:t>Integration nearing completion in all machines </a:t>
            </a:r>
          </a:p>
          <a:p>
            <a:r>
              <a:rPr lang="en-GB" dirty="0" smtClean="0"/>
              <a:t>ECRs being completed as drawings become available </a:t>
            </a:r>
          </a:p>
          <a:p>
            <a:r>
              <a:rPr lang="en-GB" dirty="0" smtClean="0"/>
              <a:t>PS Prototype - everything on track (installation done)</a:t>
            </a:r>
          </a:p>
          <a:p>
            <a:r>
              <a:rPr lang="en-GB" dirty="0" smtClean="0"/>
              <a:t>Series Assembly </a:t>
            </a:r>
          </a:p>
          <a:p>
            <a:pPr lvl="1"/>
            <a:r>
              <a:rPr lang="en-GB" dirty="0" smtClean="0"/>
              <a:t>Foreseen to start in April 2018 </a:t>
            </a:r>
          </a:p>
          <a:p>
            <a:pPr lvl="1"/>
            <a:r>
              <a:rPr lang="en-GB" dirty="0" smtClean="0"/>
              <a:t>Delivery of all scanners foreseen by end 2018 </a:t>
            </a:r>
          </a:p>
          <a:p>
            <a:r>
              <a:rPr lang="en-GB" dirty="0" smtClean="0"/>
              <a:t>Solution required for slipping glass disk </a:t>
            </a:r>
          </a:p>
          <a:p>
            <a:pPr lvl="1"/>
            <a:r>
              <a:rPr lang="en-GB" dirty="0" smtClean="0"/>
              <a:t>Metallic disk as baseline (awaiting delivery of first full disks) </a:t>
            </a:r>
          </a:p>
          <a:p>
            <a:r>
              <a:rPr lang="en-GB" dirty="0" err="1" smtClean="0"/>
              <a:t>Fallback</a:t>
            </a:r>
            <a:r>
              <a:rPr lang="en-GB" dirty="0" smtClean="0"/>
              <a:t> solutions being investigated</a:t>
            </a:r>
          </a:p>
          <a:p>
            <a:pPr lvl="1"/>
            <a:r>
              <a:rPr lang="en-GB" dirty="0" smtClean="0"/>
              <a:t>Design change to PSB scanner with SPS holder design which does not slip </a:t>
            </a:r>
          </a:p>
          <a:p>
            <a:pPr lvl="1"/>
            <a:r>
              <a:rPr lang="en-GB" dirty="0" smtClean="0"/>
              <a:t>Brazed glass disk </a:t>
            </a:r>
          </a:p>
          <a:p>
            <a:r>
              <a:rPr lang="en-GB" dirty="0" smtClean="0"/>
              <a:t>Wire studies </a:t>
            </a:r>
          </a:p>
          <a:p>
            <a:pPr lvl="1"/>
            <a:r>
              <a:rPr lang="en-GB" dirty="0" smtClean="0"/>
              <a:t>Wires from carbon nanotubes under study &amp; to be tested in SPS in 2018 </a:t>
            </a:r>
          </a:p>
          <a:p>
            <a:pPr lvl="1"/>
            <a:r>
              <a:rPr lang="en-GB" dirty="0" smtClean="0"/>
              <a:t>Could provide same diameter with similar strength but much lower density 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97653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473" y="171488"/>
            <a:ext cx="10515600" cy="76442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Wire scanners: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833" y="935916"/>
            <a:ext cx="6616849" cy="5400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Following PSB Beam Test Results: Improvements made to acquisition system </a:t>
            </a:r>
          </a:p>
          <a:p>
            <a:pPr lvl="1"/>
            <a:r>
              <a:rPr lang="en-GB" dirty="0" smtClean="0"/>
              <a:t>Managed to reduce error of new scanner compared to operational scanners </a:t>
            </a:r>
          </a:p>
          <a:p>
            <a:pPr lvl="1"/>
            <a:r>
              <a:rPr lang="en-GB" dirty="0" smtClean="0"/>
              <a:t>Taking shot-to-shot variations into account reached 0.8% uncertainty compared to 1.4% uncertainty with current operational system </a:t>
            </a:r>
          </a:p>
          <a:p>
            <a:r>
              <a:rPr lang="en-GB" dirty="0" smtClean="0"/>
              <a:t>Use of 4 parallel acquisition channels with different gains based on multi-PMT system </a:t>
            </a:r>
          </a:p>
          <a:p>
            <a:pPr lvl="1"/>
            <a:r>
              <a:rPr lang="en-GB" dirty="0" smtClean="0"/>
              <a:t>Successfully showed that dynamic range of 1e3 can be covered with no tuning required</a:t>
            </a:r>
          </a:p>
          <a:p>
            <a:r>
              <a:rPr lang="en-GB" dirty="0" smtClean="0"/>
              <a:t>YETS17/18: Install M-PMT in PS</a:t>
            </a:r>
          </a:p>
          <a:p>
            <a:r>
              <a:rPr lang="en-GB" dirty="0" smtClean="0"/>
              <a:t>Milestones for the acquisition system: </a:t>
            </a:r>
          </a:p>
          <a:p>
            <a:pPr lvl="1"/>
            <a:r>
              <a:rPr lang="en-GB" dirty="0" smtClean="0"/>
              <a:t>End 2017 Final acquisition baseline </a:t>
            </a:r>
          </a:p>
          <a:p>
            <a:pPr lvl="1"/>
            <a:r>
              <a:rPr lang="en-GB" dirty="0" smtClean="0"/>
              <a:t>Sep 2018 Detector side validation (</a:t>
            </a:r>
            <a:r>
              <a:rPr lang="en-GB" dirty="0" err="1" smtClean="0"/>
              <a:t>multiPMT</a:t>
            </a:r>
            <a:r>
              <a:rPr lang="en-GB" dirty="0" smtClean="0"/>
              <a:t> concept) in all machines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785" y="935916"/>
            <a:ext cx="4827608" cy="33418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766" y="5067121"/>
            <a:ext cx="6486861" cy="146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866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10210800" cy="976733"/>
          </a:xfrm>
        </p:spPr>
        <p:txBody>
          <a:bodyPr/>
          <a:lstStyle/>
          <a:p>
            <a:r>
              <a:rPr lang="en-GB" dirty="0" smtClean="0"/>
              <a:t>LIU Wire scanner system architecture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619" y="2509215"/>
            <a:ext cx="2355271" cy="33483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621" y="3595209"/>
            <a:ext cx="1470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Particle beam</a:t>
            </a:r>
            <a:endParaRPr lang="fr-CH" dirty="0">
              <a:solidFill>
                <a:srgbClr val="92D05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057400"/>
            <a:ext cx="2391728" cy="2125980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>
            <a:off x="3501995" y="2694224"/>
            <a:ext cx="1298605" cy="243840"/>
          </a:xfrm>
          <a:prstGeom prst="lef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TextBox 8"/>
          <p:cNvSpPr txBox="1"/>
          <p:nvPr/>
        </p:nvSpPr>
        <p:spPr>
          <a:xfrm>
            <a:off x="3788507" y="2839256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Power</a:t>
            </a:r>
            <a:endParaRPr lang="fr-CH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001010" y="2423871"/>
            <a:ext cx="1958092" cy="231648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extBox 10"/>
          <p:cNvSpPr txBox="1"/>
          <p:nvPr/>
        </p:nvSpPr>
        <p:spPr>
          <a:xfrm>
            <a:off x="3001010" y="2173491"/>
            <a:ext cx="192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Position (Resolver)</a:t>
            </a:r>
            <a:endParaRPr lang="fr-CH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400974" y="3955397"/>
            <a:ext cx="2322505" cy="213360"/>
          </a:xfrm>
          <a:prstGeom prst="rightArrow">
            <a:avLst/>
          </a:prstGeom>
          <a:solidFill>
            <a:srgbClr val="FF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TextBox 13"/>
          <p:cNvSpPr txBox="1"/>
          <p:nvPr/>
        </p:nvSpPr>
        <p:spPr>
          <a:xfrm>
            <a:off x="3761851" y="3689605"/>
            <a:ext cx="1792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Position (Optical)</a:t>
            </a:r>
            <a:endParaRPr lang="fr-CH" dirty="0">
              <a:solidFill>
                <a:srgbClr val="FFC000"/>
              </a:solidFill>
            </a:endParaRP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1721" y="5181021"/>
            <a:ext cx="396534" cy="135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4144737" y="5231952"/>
            <a:ext cx="1181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229663" y="5882088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PMT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93481" y="4058937"/>
            <a:ext cx="2593437" cy="2101076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21230" y="5047286"/>
            <a:ext cx="17780" cy="77978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386918" y="5231952"/>
            <a:ext cx="536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386918" y="5416618"/>
            <a:ext cx="536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386918" y="5638800"/>
            <a:ext cx="536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90983" y="4790641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Losses</a:t>
            </a:r>
            <a:endParaRPr lang="fr-CH" dirty="0">
              <a:solidFill>
                <a:srgbClr val="FF0000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86771" y="2868589"/>
            <a:ext cx="2011363" cy="2011363"/>
            <a:chOff x="588276" y="1265114"/>
            <a:chExt cx="2011363" cy="2011363"/>
          </a:xfrm>
        </p:grpSpPr>
        <p:grpSp>
          <p:nvGrpSpPr>
            <p:cNvPr id="31" name="Group 30"/>
            <p:cNvGrpSpPr/>
            <p:nvPr/>
          </p:nvGrpSpPr>
          <p:grpSpPr>
            <a:xfrm>
              <a:off x="588276" y="1265114"/>
              <a:ext cx="2011363" cy="2011363"/>
              <a:chOff x="251572" y="1593093"/>
              <a:chExt cx="2011363" cy="2011363"/>
            </a:xfrm>
          </p:grpSpPr>
          <p:pic>
            <p:nvPicPr>
              <p:cNvPr id="36" name="Picture 4" descr="http://www.google.fr/url?source=imglanding&amp;ct=img&amp;q=http://www.southernscientific.co.uk/store/public/application/file/image/Powered%20VME64x2_440x0.jpg&amp;sa=X&amp;ei=twxbVb-rIciwUfH9gagI&amp;ved=0CAkQ8wc&amp;usg=AFQjCNGZ4fh0fCCL61CfGJSGwvk7AZ9iI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2" y="1593093"/>
                <a:ext cx="2011363" cy="20113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7" name="Rectangle 36"/>
              <p:cNvSpPr/>
              <p:nvPr/>
            </p:nvSpPr>
            <p:spPr>
              <a:xfrm>
                <a:off x="458594" y="1976663"/>
                <a:ext cx="160881" cy="7982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CPU</a:t>
                </a: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1090936" y="1634446"/>
              <a:ext cx="211971" cy="82699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CTR</a:t>
              </a:r>
            </a:p>
            <a:p>
              <a:pPr algn="ctr"/>
              <a:r>
                <a:rPr lang="en-GB" sz="1200" dirty="0"/>
                <a:t>V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95164" y="1647986"/>
              <a:ext cx="195895" cy="8269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VFC</a:t>
              </a:r>
            </a:p>
            <a:p>
              <a:pPr algn="ctr"/>
              <a:r>
                <a:rPr lang="en-GB" sz="1200" dirty="0"/>
                <a:t>1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907851" y="1643458"/>
              <a:ext cx="195895" cy="82699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HV</a:t>
              </a:r>
              <a:endParaRPr lang="en-GB" sz="12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657430" y="1655007"/>
              <a:ext cx="195895" cy="8269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VFC</a:t>
              </a:r>
            </a:p>
            <a:p>
              <a:pPr algn="ctr"/>
              <a:r>
                <a:rPr lang="en-GB" sz="1200" dirty="0" smtClean="0"/>
                <a:t>2</a:t>
              </a:r>
              <a:endParaRPr lang="en-GB" sz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646642" y="3423832"/>
            <a:ext cx="2417134" cy="661640"/>
            <a:chOff x="190186" y="891437"/>
            <a:chExt cx="2417134" cy="661640"/>
          </a:xfrm>
        </p:grpSpPr>
        <p:sp>
          <p:nvSpPr>
            <p:cNvPr id="39" name="Rectangle 38"/>
            <p:cNvSpPr/>
            <p:nvPr/>
          </p:nvSpPr>
          <p:spPr>
            <a:xfrm>
              <a:off x="190186" y="891437"/>
              <a:ext cx="2417134" cy="661640"/>
            </a:xfrm>
            <a:prstGeom prst="rect">
              <a:avLst/>
            </a:prstGeom>
            <a:noFill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40" name="Picture 39" descr="Screen Clippi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772" y="971368"/>
              <a:ext cx="536524" cy="476071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880564" y="910279"/>
              <a:ext cx="1634287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VME boards </a:t>
              </a:r>
              <a:r>
                <a:rPr lang="en-GB" sz="1050" dirty="0" smtClean="0"/>
                <a:t>configuration</a:t>
              </a:r>
              <a:br>
                <a:rPr lang="en-GB" sz="1050" dirty="0" smtClean="0"/>
              </a:br>
              <a:r>
                <a:rPr lang="en-GB" sz="1050" dirty="0" smtClean="0"/>
                <a:t>Machine Synchro triggers</a:t>
              </a:r>
              <a:br>
                <a:rPr lang="en-GB" sz="1050" dirty="0" smtClean="0"/>
              </a:br>
              <a:r>
                <a:rPr lang="en-GB" sz="1050" dirty="0" smtClean="0"/>
                <a:t>PMT acquisition</a:t>
              </a:r>
              <a:endParaRPr lang="en-GB" sz="1050" dirty="0"/>
            </a:p>
          </p:txBody>
        </p:sp>
      </p:grpSp>
      <p:cxnSp>
        <p:nvCxnSpPr>
          <p:cNvPr id="44" name="Elbow Connector 43"/>
          <p:cNvCxnSpPr>
            <a:endCxn id="34" idx="0"/>
          </p:cNvCxnSpPr>
          <p:nvPr/>
        </p:nvCxnSpPr>
        <p:spPr>
          <a:xfrm flipV="1">
            <a:off x="6126808" y="3251461"/>
            <a:ext cx="2664799" cy="354147"/>
          </a:xfrm>
          <a:prstGeom prst="bentConnector4">
            <a:avLst>
              <a:gd name="adj1" fmla="val 48162"/>
              <a:gd name="adj2" fmla="val 164549"/>
            </a:avLst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20" idx="3"/>
            <a:endCxn id="42" idx="2"/>
          </p:cNvCxnSpPr>
          <p:nvPr/>
        </p:nvCxnSpPr>
        <p:spPr>
          <a:xfrm flipV="1">
            <a:off x="4842331" y="4085472"/>
            <a:ext cx="4211542" cy="198128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800600" y="1641044"/>
            <a:ext cx="217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Intelligent drive crate</a:t>
            </a:r>
            <a:endParaRPr lang="fr-CH" dirty="0"/>
          </a:p>
        </p:txBody>
      </p:sp>
      <p:sp>
        <p:nvSpPr>
          <p:cNvPr id="52" name="TextBox 51"/>
          <p:cNvSpPr txBox="1"/>
          <p:nvPr/>
        </p:nvSpPr>
        <p:spPr>
          <a:xfrm>
            <a:off x="9151820" y="2128657"/>
            <a:ext cx="16823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Acquisition </a:t>
            </a:r>
            <a:br>
              <a:rPr lang="en-GB" dirty="0" smtClean="0"/>
            </a:br>
            <a:r>
              <a:rPr lang="en-GB" dirty="0" smtClean="0"/>
              <a:t>and Supervision</a:t>
            </a:r>
          </a:p>
          <a:p>
            <a:r>
              <a:rPr lang="en-GB" dirty="0" smtClean="0"/>
              <a:t>crate</a:t>
            </a:r>
            <a:endParaRPr lang="fr-CH" dirty="0"/>
          </a:p>
        </p:txBody>
      </p:sp>
      <p:cxnSp>
        <p:nvCxnSpPr>
          <p:cNvPr id="55" name="Elbow Connector 54"/>
          <p:cNvCxnSpPr>
            <a:stCxn id="35" idx="2"/>
          </p:cNvCxnSpPr>
          <p:nvPr/>
        </p:nvCxnSpPr>
        <p:spPr>
          <a:xfrm rot="5400000">
            <a:off x="5643998" y="2670607"/>
            <a:ext cx="2256980" cy="506361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35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397"/>
          </a:xfrm>
        </p:spPr>
        <p:txBody>
          <a:bodyPr/>
          <a:lstStyle/>
          <a:p>
            <a:pPr algn="ctr"/>
            <a:r>
              <a:rPr lang="en-GB" dirty="0" smtClean="0"/>
              <a:t>Wire scanners: 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8494"/>
            <a:ext cx="10515600" cy="4778469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In-</a:t>
            </a:r>
            <a:r>
              <a:rPr lang="es-ES" dirty="0" err="1" smtClean="0"/>
              <a:t>house</a:t>
            </a:r>
            <a:r>
              <a:rPr lang="es-ES" dirty="0" smtClean="0"/>
              <a:t> </a:t>
            </a:r>
            <a:r>
              <a:rPr lang="es-ES" dirty="0" err="1" smtClean="0"/>
              <a:t>power</a:t>
            </a:r>
            <a:r>
              <a:rPr lang="es-ES" dirty="0" smtClean="0"/>
              <a:t> driver</a:t>
            </a:r>
          </a:p>
          <a:p>
            <a:pPr lvl="1"/>
            <a:r>
              <a:rPr lang="en-US" dirty="0" smtClean="0"/>
              <a:t>New DC-bus charger concept to reduce the time between consecutive measures</a:t>
            </a:r>
          </a:p>
          <a:p>
            <a:pPr lvl="1"/>
            <a:r>
              <a:rPr lang="en-US" dirty="0" smtClean="0"/>
              <a:t>Developing &amp; testing the link between Motion Control Unit – Power Driver</a:t>
            </a:r>
          </a:p>
          <a:p>
            <a:r>
              <a:rPr lang="es-ES" dirty="0" smtClean="0"/>
              <a:t>VFC-</a:t>
            </a:r>
            <a:r>
              <a:rPr lang="es-ES" dirty="0" err="1" smtClean="0"/>
              <a:t>based</a:t>
            </a:r>
            <a:r>
              <a:rPr lang="es-ES" dirty="0" smtClean="0"/>
              <a:t> </a:t>
            </a:r>
            <a:r>
              <a:rPr lang="es-ES" dirty="0" err="1" smtClean="0"/>
              <a:t>surface</a:t>
            </a:r>
            <a:r>
              <a:rPr lang="es-ES" dirty="0" smtClean="0"/>
              <a:t> </a:t>
            </a:r>
            <a:r>
              <a:rPr lang="es-ES" dirty="0" err="1" smtClean="0"/>
              <a:t>digitalization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several</a:t>
            </a:r>
            <a:r>
              <a:rPr lang="es-ES" dirty="0" smtClean="0"/>
              <a:t> </a:t>
            </a:r>
            <a:r>
              <a:rPr lang="es-ES" dirty="0" err="1" smtClean="0"/>
              <a:t>fast</a:t>
            </a:r>
            <a:r>
              <a:rPr lang="es-ES" dirty="0" smtClean="0"/>
              <a:t> </a:t>
            </a:r>
            <a:r>
              <a:rPr lang="es-ES" dirty="0" err="1" smtClean="0"/>
              <a:t>ADCs</a:t>
            </a:r>
            <a:r>
              <a:rPr lang="es-ES" dirty="0" smtClean="0"/>
              <a:t> in </a:t>
            </a:r>
            <a:r>
              <a:rPr lang="es-ES" dirty="0" err="1" smtClean="0"/>
              <a:t>parallel</a:t>
            </a:r>
            <a:endParaRPr lang="en-GB" dirty="0" smtClean="0"/>
          </a:p>
          <a:p>
            <a:r>
              <a:rPr lang="en-GB" dirty="0" smtClean="0"/>
              <a:t>Milestone for the electronics control: </a:t>
            </a:r>
          </a:p>
          <a:p>
            <a:pPr lvl="1"/>
            <a:r>
              <a:rPr lang="en-GB" dirty="0" smtClean="0"/>
              <a:t>Apr 2018 Pre-series production and assembly </a:t>
            </a:r>
          </a:p>
          <a:p>
            <a:pPr lvl="1"/>
            <a:r>
              <a:rPr lang="en-GB" dirty="0" smtClean="0"/>
              <a:t>Jun 2018 Validation using calibration bench (Bld. 867) of the final system. Motion performance optimization. </a:t>
            </a:r>
          </a:p>
          <a:p>
            <a:pPr lvl="1"/>
            <a:r>
              <a:rPr lang="en-GB" dirty="0" smtClean="0"/>
              <a:t>Sep 2018 Validation with the PS scanner prototype in the machine. </a:t>
            </a:r>
          </a:p>
          <a:p>
            <a:pPr lvl="1"/>
            <a:r>
              <a:rPr lang="en-GB" dirty="0" smtClean="0"/>
              <a:t>End 2018 Validation of final electronics with beam </a:t>
            </a:r>
          </a:p>
          <a:p>
            <a:pPr lvl="1"/>
            <a:r>
              <a:rPr lang="en-GB" dirty="0" smtClean="0"/>
              <a:t>2019 Production and tests of series </a:t>
            </a:r>
          </a:p>
          <a:p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224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8307"/>
            <a:ext cx="10515600" cy="63533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Wire scanners: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167" y="1021978"/>
            <a:ext cx="6842760" cy="5176501"/>
          </a:xfrm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New lab test bench constructed &amp; used throughout the year </a:t>
            </a:r>
          </a:p>
          <a:p>
            <a:r>
              <a:rPr lang="en-GB" dirty="0" smtClean="0"/>
              <a:t>Stable performance demonstrated </a:t>
            </a:r>
          </a:p>
          <a:p>
            <a:r>
              <a:rPr lang="en-GB" dirty="0" smtClean="0"/>
              <a:t>Residual error similar with &amp; without vacuum </a:t>
            </a:r>
          </a:p>
          <a:p>
            <a:r>
              <a:rPr lang="en-GB" dirty="0" smtClean="0"/>
              <a:t>Residual single scan position error depends on scan speed </a:t>
            </a:r>
          </a:p>
          <a:p>
            <a:pPr lvl="1"/>
            <a:r>
              <a:rPr lang="en-GB" dirty="0" smtClean="0"/>
              <a:t>12um and 6um for 20ms-1 &amp; 8ms-1 respectively </a:t>
            </a:r>
          </a:p>
          <a:p>
            <a:pPr lvl="1"/>
            <a:r>
              <a:rPr lang="en-GB" dirty="0" smtClean="0"/>
              <a:t>Different motion profiles being considered to try and reduce error at 20ms-1 </a:t>
            </a:r>
          </a:p>
          <a:p>
            <a:r>
              <a:rPr lang="en-GB" dirty="0" smtClean="0"/>
              <a:t>Calibration to calibration offset reproducibility at 20-30um level </a:t>
            </a:r>
          </a:p>
          <a:p>
            <a:pPr lvl="1"/>
            <a:r>
              <a:rPr lang="en-GB" dirty="0" smtClean="0"/>
              <a:t>Should not influence beam size calculation </a:t>
            </a:r>
          </a:p>
          <a:p>
            <a:pPr lvl="1"/>
            <a:r>
              <a:rPr lang="en-GB" dirty="0" smtClean="0"/>
              <a:t>Source nevertheless under investigation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882" y="764644"/>
            <a:ext cx="3318473" cy="2800326"/>
          </a:xfrm>
          <a:prstGeom prst="rect">
            <a:avLst/>
          </a:prstGeom>
        </p:spPr>
      </p:pic>
      <p:pic>
        <p:nvPicPr>
          <p:cNvPr id="5" name="Content Placeholder 1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282927" y="3909216"/>
            <a:ext cx="3896385" cy="26278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4"/>
              <p:cNvSpPr txBox="1"/>
              <p:nvPr/>
            </p:nvSpPr>
            <p:spPr>
              <a:xfrm>
                <a:off x="7518882" y="3513882"/>
                <a:ext cx="331847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𝑆𝑒𝑛𝑠𝑜𝑟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8882" y="3513882"/>
                <a:ext cx="3318473" cy="276999"/>
              </a:xfrm>
              <a:prstGeom prst="rect">
                <a:avLst/>
              </a:prstGeom>
              <a:blipFill>
                <a:blip r:embed="rId4"/>
                <a:stretch>
                  <a:fillRect l="-917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6731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154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BWS 54H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946674"/>
            <a:ext cx="5465781" cy="523028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Calibrated scanner installed on the 18.01.18</a:t>
            </a:r>
          </a:p>
          <a:p>
            <a:r>
              <a:rPr lang="en-GB" dirty="0"/>
              <a:t>T</a:t>
            </a:r>
            <a:r>
              <a:rPr lang="en-GB" dirty="0" smtClean="0"/>
              <a:t>est of the device with development electronics</a:t>
            </a:r>
          </a:p>
          <a:p>
            <a:r>
              <a:rPr lang="en-GB" dirty="0" smtClean="0"/>
              <a:t>Power and position control electronics are currently being finalized</a:t>
            </a:r>
          </a:p>
          <a:p>
            <a:r>
              <a:rPr lang="en-GB" dirty="0" err="1" smtClean="0"/>
              <a:t>Acq</a:t>
            </a:r>
            <a:r>
              <a:rPr lang="en-GB" dirty="0" smtClean="0"/>
              <a:t> and supervision electronics expected for July</a:t>
            </a:r>
          </a:p>
          <a:p>
            <a:r>
              <a:rPr lang="en-GB" dirty="0" smtClean="0"/>
              <a:t>Installation of final electronics foreseen in the last TS of the run</a:t>
            </a:r>
          </a:p>
          <a:p>
            <a:r>
              <a:rPr lang="en-GB" dirty="0" smtClean="0"/>
              <a:t>SW to be started by a new staff coming in June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134" y="1600010"/>
            <a:ext cx="5228218" cy="392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18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624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err="1" smtClean="0"/>
              <a:t>TxT</a:t>
            </a:r>
            <a:r>
              <a:rPr lang="en-GB" dirty="0" smtClean="0"/>
              <a:t> electronics for injection SEM-grids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3341"/>
            <a:ext cx="10515600" cy="5357308"/>
          </a:xfrm>
        </p:spPr>
        <p:txBody>
          <a:bodyPr>
            <a:normAutofit/>
          </a:bodyPr>
          <a:lstStyle/>
          <a:p>
            <a:r>
              <a:rPr lang="en-GB" dirty="0" smtClean="0"/>
              <a:t>Common design PSB and PS</a:t>
            </a:r>
          </a:p>
          <a:p>
            <a:pPr lvl="1"/>
            <a:r>
              <a:rPr lang="en-GB" dirty="0" smtClean="0"/>
              <a:t>Amplification adapted to the machine</a:t>
            </a:r>
            <a:endParaRPr lang="en-GB" dirty="0" smtClean="0"/>
          </a:p>
          <a:p>
            <a:r>
              <a:rPr lang="en-GB" dirty="0" smtClean="0"/>
              <a:t>System includes</a:t>
            </a:r>
          </a:p>
          <a:p>
            <a:pPr lvl="1"/>
            <a:r>
              <a:rPr lang="en-GB" dirty="0" smtClean="0"/>
              <a:t>ADC to be installed in a VME crate with RS-422 interface for amplification control</a:t>
            </a:r>
          </a:p>
          <a:p>
            <a:pPr lvl="1"/>
            <a:r>
              <a:rPr lang="en-GB" dirty="0" smtClean="0"/>
              <a:t>Power supply and control electronics for amplification</a:t>
            </a:r>
          </a:p>
          <a:p>
            <a:pPr lvl="1"/>
            <a:r>
              <a:rPr lang="en-GB" dirty="0" smtClean="0"/>
              <a:t>Amplifier crates in the tunnel</a:t>
            </a:r>
            <a:endParaRPr lang="en-GB" dirty="0"/>
          </a:p>
          <a:p>
            <a:r>
              <a:rPr lang="en-GB" dirty="0" smtClean="0"/>
              <a:t>Foreseen to install the prototype in the last TS of the run on 1 grid</a:t>
            </a:r>
          </a:p>
          <a:p>
            <a:pPr lvl="1"/>
            <a:r>
              <a:rPr lang="en-GB" dirty="0" smtClean="0"/>
              <a:t>Control electronics to be received by March</a:t>
            </a:r>
          </a:p>
          <a:p>
            <a:pPr lvl="1"/>
            <a:r>
              <a:rPr lang="en-GB" dirty="0" smtClean="0"/>
              <a:t>Amplifiers expected in June</a:t>
            </a:r>
          </a:p>
          <a:p>
            <a:pPr lvl="1"/>
            <a:r>
              <a:rPr lang="en-GB" dirty="0" smtClean="0"/>
              <a:t>ADC prototype OK for assembly</a:t>
            </a:r>
          </a:p>
          <a:p>
            <a:pPr lvl="1"/>
            <a:r>
              <a:rPr lang="en-GB" dirty="0" smtClean="0"/>
              <a:t>Skeleton of FESA class available for test</a:t>
            </a:r>
          </a:p>
        </p:txBody>
      </p:sp>
    </p:spTree>
    <p:extLst>
      <p:ext uri="{BB962C8B-B14F-4D97-AF65-F5344CB8AC3E}">
        <p14:creationId xmlns:p14="http://schemas.microsoft.com/office/powerpoint/2010/main" val="3282139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</TotalTime>
  <Words>764</Words>
  <Application>Microsoft Office PowerPoint</Application>
  <PresentationFormat>Widescreen</PresentationFormat>
  <Paragraphs>118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LIU/BI Beam Size Review Summary</vt:lpstr>
      <vt:lpstr>BGI</vt:lpstr>
      <vt:lpstr>Wire scanners: Mechanics</vt:lpstr>
      <vt:lpstr>Wire scanners: Acquisition</vt:lpstr>
      <vt:lpstr>LIU Wire scanner system architecture</vt:lpstr>
      <vt:lpstr>Wire scanners: Electronics</vt:lpstr>
      <vt:lpstr>Wire scanners: Calibration</vt:lpstr>
      <vt:lpstr>BWS 54H</vt:lpstr>
      <vt:lpstr>TxT electronics for injection SEM-grids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Size Review</dc:title>
  <dc:creator>Ana Guerrero Ollacarizqueta</dc:creator>
  <cp:lastModifiedBy>Ana Guerrero Ollacarizqueta</cp:lastModifiedBy>
  <cp:revision>53</cp:revision>
  <dcterms:created xsi:type="dcterms:W3CDTF">2018-01-22T13:50:37Z</dcterms:created>
  <dcterms:modified xsi:type="dcterms:W3CDTF">2018-01-23T14:08:14Z</dcterms:modified>
</cp:coreProperties>
</file>