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7"/>
  </p:notesMasterIdLst>
  <p:handoutMasterIdLst>
    <p:handoutMasterId r:id="rId18"/>
  </p:handoutMasterIdLst>
  <p:sldIdLst>
    <p:sldId id="271" r:id="rId4"/>
    <p:sldId id="295" r:id="rId5"/>
    <p:sldId id="333" r:id="rId6"/>
    <p:sldId id="339" r:id="rId7"/>
    <p:sldId id="352" r:id="rId8"/>
    <p:sldId id="355" r:id="rId9"/>
    <p:sldId id="353" r:id="rId10"/>
    <p:sldId id="342" r:id="rId11"/>
    <p:sldId id="347" r:id="rId12"/>
    <p:sldId id="349" r:id="rId13"/>
    <p:sldId id="351" r:id="rId14"/>
    <p:sldId id="350" r:id="rId15"/>
    <p:sldId id="346" r:id="rId16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1"/>
    <a:srgbClr val="4C6F8C"/>
    <a:srgbClr val="74AAD5"/>
    <a:srgbClr val="DDF3EA"/>
    <a:srgbClr val="77AEDA"/>
    <a:srgbClr val="00A14C"/>
    <a:srgbClr val="FF0000"/>
    <a:srgbClr val="00CC99"/>
    <a:srgbClr val="313689"/>
    <a:srgbClr val="E52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80" autoAdjust="0"/>
    <p:restoredTop sz="76105"/>
  </p:normalViewPr>
  <p:slideViewPr>
    <p:cSldViewPr showGuides="1">
      <p:cViewPr varScale="1">
        <p:scale>
          <a:sx n="94" d="100"/>
          <a:sy n="94" d="100"/>
        </p:scale>
        <p:origin x="1400" y="192"/>
      </p:cViewPr>
      <p:guideLst>
        <p:guide orient="horz" pos="2160"/>
        <p:guide pos="2880"/>
      </p:guideLst>
    </p:cSldViewPr>
  </p:slideViewPr>
  <p:notesTextViewPr>
    <p:cViewPr>
      <p:scale>
        <a:sx n="190" d="100"/>
        <a:sy n="19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936" y="-96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2309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7154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4268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0470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1117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16024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1903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2288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591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4721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8256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1887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4751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MARLON\User57\e\edsnad\Documents\My Pictures\PPt\4-3_split_8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844"/>
            <a:ext cx="9144000" cy="536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2986" y="422108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48607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86104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519804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3" descr="\\MARLON\User57\e\edsnad\Documents\My Pictures\PPt\4-3_split_4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8" y="0"/>
            <a:ext cx="9144000" cy="31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MARLON\User57\e\edsnad\Documents\My Pictures\PPt\4-3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MARLON\User57\e\edsnad\Documents\My Pictures\PPt\4-3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0" i="0">
          <a:solidFill>
            <a:schemeClr val="tx2"/>
          </a:solidFill>
          <a:latin typeface="Avenir Next Medium" charset="0"/>
          <a:ea typeface="Avenir Next Medium" charset="0"/>
          <a:cs typeface="Avenir Next Medium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 b="0" i="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0" i="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0" i="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0" i="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0" i="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sky_blue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4858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07/02/2018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37847"/>
            <a:ext cx="8350696" cy="1362075"/>
          </a:xfrm>
        </p:spPr>
        <p:txBody>
          <a:bodyPr/>
          <a:lstStyle/>
          <a:p>
            <a:r>
              <a:rPr lang="en-US" b="0" dirty="0"/>
              <a:t>Production of phosphorus-vacancy centers in diamond for optical and spin characterization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305077"/>
            <a:ext cx="7882135" cy="1500187"/>
          </a:xfrm>
        </p:spPr>
        <p:txBody>
          <a:bodyPr/>
          <a:lstStyle/>
          <a:p>
            <a:r>
              <a:rPr lang="en-GB" sz="1600" dirty="0"/>
              <a:t>B. L. Green,</a:t>
            </a:r>
            <a:r>
              <a:rPr lang="en-GB" sz="1600" baseline="30000" dirty="0"/>
              <a:t>1</a:t>
            </a:r>
            <a:r>
              <a:rPr lang="en-GB" sz="1600" dirty="0"/>
              <a:t> M. E. Newton,</a:t>
            </a:r>
            <a:r>
              <a:rPr lang="en-GB" sz="1600" baseline="30000" dirty="0"/>
              <a:t>1</a:t>
            </a:r>
            <a:r>
              <a:rPr lang="en-GB" sz="1600" dirty="0"/>
              <a:t> and K. Johnston</a:t>
            </a:r>
            <a:r>
              <a:rPr lang="en-GB" sz="1600" baseline="30000" dirty="0"/>
              <a:t>2</a:t>
            </a:r>
            <a:endParaRPr lang="en-GB" sz="1600" dirty="0"/>
          </a:p>
          <a:p>
            <a:endParaRPr lang="en-GB" sz="1200" i="1" baseline="30000" dirty="0"/>
          </a:p>
          <a:p>
            <a:r>
              <a:rPr lang="en-GB" sz="1200" i="1" baseline="30000" dirty="0"/>
              <a:t>1</a:t>
            </a:r>
            <a:r>
              <a:rPr lang="en-GB" sz="1200" i="1" dirty="0"/>
              <a:t>Department of Physics, University of Warwick, Coventry CV4 7AL, United Kingdom </a:t>
            </a:r>
          </a:p>
          <a:p>
            <a:r>
              <a:rPr lang="en-GB" sz="1200" i="1" baseline="30000" dirty="0"/>
              <a:t>2</a:t>
            </a:r>
            <a:r>
              <a:rPr lang="en-GB" sz="1200" i="1" dirty="0"/>
              <a:t>CERN, CH-1211 Geneva, Switzerland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22313" y="2060848"/>
            <a:ext cx="66837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1200" dirty="0">
                <a:solidFill>
                  <a:srgbClr val="2B77A9"/>
                </a:solidFill>
                <a:latin typeface="Avenir Next" charset="0"/>
                <a:ea typeface="Avenir Next" charset="0"/>
                <a:cs typeface="Avenir Next" charset="0"/>
              </a:rPr>
              <a:t>58th Meeting of the INTC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2661FDA-F026-694B-B110-F0CD09DC4D14}"/>
              </a:ext>
            </a:extLst>
          </p:cNvPr>
          <p:cNvCxnSpPr>
            <a:cxnSpLocks/>
          </p:cNvCxnSpPr>
          <p:nvPr/>
        </p:nvCxnSpPr>
        <p:spPr bwMode="auto">
          <a:xfrm>
            <a:off x="827584" y="4581128"/>
            <a:ext cx="10081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38415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B6B1484D-9B38-2949-9634-511E327C31A1}"/>
              </a:ext>
            </a:extLst>
          </p:cNvPr>
          <p:cNvSpPr txBox="1"/>
          <p:nvPr/>
        </p:nvSpPr>
        <p:spPr>
          <a:xfrm>
            <a:off x="827584" y="1433570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157 min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C3873310-05B2-FD41-9681-E7E28B78B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700537"/>
              </p:ext>
            </p:extLst>
          </p:nvPr>
        </p:nvGraphicFramePr>
        <p:xfrm>
          <a:off x="359896" y="4444320"/>
          <a:ext cx="8316560" cy="2225040"/>
        </p:xfrm>
        <a:graphic>
          <a:graphicData uri="http://schemas.openxmlformats.org/drawingml/2006/table">
            <a:tbl>
              <a:tblPr firstRow="1" bandRow="1"/>
              <a:tblGrid>
                <a:gridCol w="1463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3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49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Time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No. </a:t>
                      </a:r>
                      <a:r>
                        <a:rPr lang="en-GB" sz="1600" baseline="30000" dirty="0">
                          <a:latin typeface="Avenir Next" panose="020B0503020202020204" pitchFamily="34" charset="0"/>
                        </a:rPr>
                        <a:t>31</a:t>
                      </a:r>
                      <a:r>
                        <a:rPr lang="en-GB" sz="1600" dirty="0">
                          <a:latin typeface="Avenir Next" panose="020B0503020202020204" pitchFamily="34" charset="0"/>
                        </a:rPr>
                        <a:t>Si t</a:t>
                      </a:r>
                      <a:r>
                        <a:rPr lang="en-GB" sz="1600" baseline="-25000" dirty="0">
                          <a:latin typeface="Avenir Next" panose="020B0503020202020204" pitchFamily="34" charset="0"/>
                        </a:rPr>
                        <a:t>1/2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Stage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Notes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Avenir Next" panose="020B0503020202020204" pitchFamily="34" charset="0"/>
                        </a:rPr>
                        <a:t>00:00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Avenir Next" panose="020B0503020202020204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Avenir Next" panose="020B0503020202020204" pitchFamily="34" charset="0"/>
                        </a:rPr>
                        <a:t>Implantation of </a:t>
                      </a:r>
                      <a:r>
                        <a:rPr lang="en-GB" sz="1600" baseline="30000" dirty="0">
                          <a:latin typeface="Avenir Next" panose="020B0503020202020204" pitchFamily="34" charset="0"/>
                        </a:rPr>
                        <a:t>31</a:t>
                      </a:r>
                      <a:r>
                        <a:rPr lang="en-GB" sz="1600" dirty="0">
                          <a:latin typeface="Avenir Next" panose="020B0503020202020204" pitchFamily="34" charset="0"/>
                        </a:rPr>
                        <a:t>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Decays to</a:t>
                      </a:r>
                      <a:r>
                        <a:rPr lang="en-GB" sz="1600" baseline="0" dirty="0">
                          <a:latin typeface="Avenir Next" panose="020B0503020202020204" pitchFamily="34" charset="0"/>
                        </a:rPr>
                        <a:t> Si with t</a:t>
                      </a:r>
                      <a:r>
                        <a:rPr lang="en-GB" sz="1600" baseline="-25000" dirty="0">
                          <a:latin typeface="Avenir Next" panose="020B0503020202020204" pitchFamily="34" charset="0"/>
                        </a:rPr>
                        <a:t>1/2</a:t>
                      </a:r>
                      <a:r>
                        <a:rPr lang="en-GB" sz="1600" baseline="0" dirty="0">
                          <a:latin typeface="Avenir Next" panose="020B0503020202020204" pitchFamily="34" charset="0"/>
                        </a:rPr>
                        <a:t>&lt;1 s</a:t>
                      </a:r>
                      <a:endParaRPr lang="en-GB" sz="1600" dirty="0">
                        <a:latin typeface="Avenir Next" panose="020B0503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02:30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1.0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Insertion</a:t>
                      </a:r>
                      <a:r>
                        <a:rPr lang="en-GB" sz="1600" baseline="0" dirty="0">
                          <a:latin typeface="Avenir Next" panose="020B0503020202020204" pitchFamily="34" charset="0"/>
                        </a:rPr>
                        <a:t> into furnace</a:t>
                      </a:r>
                      <a:endParaRPr lang="en-GB" sz="1600" dirty="0">
                        <a:latin typeface="Avenir Next" panose="020B0503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Furnace at 850°C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04:30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1.7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Removal from furnace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dirty="0">
                        <a:latin typeface="Avenir Next" panose="020B0503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05:00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1.9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Insertion into</a:t>
                      </a:r>
                      <a:r>
                        <a:rPr lang="en-GB" sz="1600" baseline="0" dirty="0">
                          <a:latin typeface="Avenir Next" panose="020B0503020202020204" pitchFamily="34" charset="0"/>
                        </a:rPr>
                        <a:t> cryostat</a:t>
                      </a:r>
                      <a:endParaRPr lang="en-GB" sz="1600" dirty="0">
                        <a:latin typeface="Avenir Next" panose="020B0503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Cryostat pre-cooled</a:t>
                      </a:r>
                      <a:r>
                        <a:rPr lang="en-GB" sz="1600" baseline="0" dirty="0">
                          <a:latin typeface="Avenir Next" panose="020B0503020202020204" pitchFamily="34" charset="0"/>
                        </a:rPr>
                        <a:t> to 100 K</a:t>
                      </a:r>
                      <a:endParaRPr lang="en-GB" sz="1600" dirty="0">
                        <a:latin typeface="Avenir Next" panose="020B0503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05:30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2.1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PL measurements begin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dirty="0">
                        <a:latin typeface="Avenir Next" panose="020B0503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venir Next" charset="0"/>
                <a:ea typeface="Avenir Next" charset="0"/>
                <a:cs typeface="Avenir Next" charset="0"/>
              </a:rPr>
              <a:t>Production at ISOLDE</a:t>
            </a:r>
            <a:endParaRPr lang="en-GB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399347-4F5E-F243-BD8D-A12B01E83257}"/>
              </a:ext>
            </a:extLst>
          </p:cNvPr>
          <p:cNvSpPr txBox="1"/>
          <p:nvPr/>
        </p:nvSpPr>
        <p:spPr>
          <a:xfrm>
            <a:off x="1547664" y="154750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31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P</a:t>
            </a:r>
          </a:p>
        </p:txBody>
      </p:sp>
      <p:cxnSp>
        <p:nvCxnSpPr>
          <p:cNvPr id="28" name="Elbow Connector 15">
            <a:extLst>
              <a:ext uri="{FF2B5EF4-FFF2-40B4-BE49-F238E27FC236}">
                <a16:creationId xmlns:a16="http://schemas.microsoft.com/office/drawing/2014/main" id="{4AD379CA-0269-1A48-8488-8A7AB2F315AB}"/>
              </a:ext>
            </a:extLst>
          </p:cNvPr>
          <p:cNvCxnSpPr>
            <a:cxnSpLocks/>
            <a:stCxn id="30" idx="3"/>
            <a:endCxn id="27" idx="1"/>
          </p:cNvCxnSpPr>
          <p:nvPr/>
        </p:nvCxnSpPr>
        <p:spPr>
          <a:xfrm>
            <a:off x="893832" y="1732166"/>
            <a:ext cx="653832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83CEB9A-76A1-1C4B-97B7-29D2B0C9DBE5}"/>
              </a:ext>
            </a:extLst>
          </p:cNvPr>
          <p:cNvSpPr txBox="1"/>
          <p:nvPr/>
        </p:nvSpPr>
        <p:spPr>
          <a:xfrm>
            <a:off x="342078" y="154750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31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Si</a:t>
            </a:r>
          </a:p>
        </p:txBody>
      </p:sp>
      <p:pic>
        <p:nvPicPr>
          <p:cNvPr id="354" name="Picture 353">
            <a:extLst>
              <a:ext uri="{FF2B5EF4-FFF2-40B4-BE49-F238E27FC236}">
                <a16:creationId xmlns:a16="http://schemas.microsoft.com/office/drawing/2014/main" id="{FC857A54-7DA3-274B-9A63-16E6ED034C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497" y="1326190"/>
            <a:ext cx="4408186" cy="28541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D8BE334-8B25-DE4D-91FC-5AB6B6458753}"/>
              </a:ext>
            </a:extLst>
          </p:cNvPr>
          <p:cNvSpPr/>
          <p:nvPr/>
        </p:nvSpPr>
        <p:spPr>
          <a:xfrm>
            <a:off x="3032951" y="1628801"/>
            <a:ext cx="498001" cy="2304255"/>
          </a:xfrm>
          <a:prstGeom prst="rect">
            <a:avLst/>
          </a:prstGeom>
          <a:solidFill>
            <a:srgbClr val="DDF3EA">
              <a:alpha val="41961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294E80-FD8A-2D4B-BE31-DF7CAC197CB8}"/>
              </a:ext>
            </a:extLst>
          </p:cNvPr>
          <p:cNvSpPr/>
          <p:nvPr/>
        </p:nvSpPr>
        <p:spPr>
          <a:xfrm>
            <a:off x="3544964" y="1628801"/>
            <a:ext cx="540065" cy="2304255"/>
          </a:xfrm>
          <a:prstGeom prst="rect">
            <a:avLst/>
          </a:prstGeom>
          <a:solidFill>
            <a:schemeClr val="bg2">
              <a:lumMod val="40000"/>
              <a:lumOff val="60000"/>
              <a:alpha val="41961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EE7113-FD49-0A44-B891-E78656BA154C}"/>
              </a:ext>
            </a:extLst>
          </p:cNvPr>
          <p:cNvSpPr/>
          <p:nvPr/>
        </p:nvSpPr>
        <p:spPr>
          <a:xfrm>
            <a:off x="441257" y="2246813"/>
            <a:ext cx="1414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4C6F8C"/>
                </a:solidFill>
                <a:latin typeface="Avenir Next" panose="020B0503020202020204" pitchFamily="34" charset="0"/>
              </a:rPr>
              <a:t>Implant 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DA585BB-E3BA-024D-B7AB-FE37FB6F07A3}"/>
              </a:ext>
            </a:extLst>
          </p:cNvPr>
          <p:cNvSpPr/>
          <p:nvPr/>
        </p:nvSpPr>
        <p:spPr>
          <a:xfrm>
            <a:off x="441257" y="2787094"/>
            <a:ext cx="1236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4C6F8C"/>
                </a:solidFill>
                <a:latin typeface="Avenir Next" panose="020B0503020202020204" pitchFamily="34" charset="0"/>
              </a:rPr>
              <a:t>Anneal</a:t>
            </a:r>
            <a:endParaRPr lang="en-GB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8EFAA62-BD98-3741-85C0-263BEF6EF988}"/>
              </a:ext>
            </a:extLst>
          </p:cNvPr>
          <p:cNvSpPr/>
          <p:nvPr/>
        </p:nvSpPr>
        <p:spPr>
          <a:xfrm>
            <a:off x="439657" y="3327375"/>
            <a:ext cx="1469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4C6F8C"/>
                </a:solidFill>
                <a:latin typeface="Avenir Next" panose="020B0503020202020204" pitchFamily="34" charset="0"/>
              </a:rPr>
              <a:t>Measure</a:t>
            </a:r>
            <a:endParaRPr lang="en-GB" dirty="0"/>
          </a:p>
        </p:txBody>
      </p:sp>
      <p:cxnSp>
        <p:nvCxnSpPr>
          <p:cNvPr id="36" name="Elbow Connector 15">
            <a:extLst>
              <a:ext uri="{FF2B5EF4-FFF2-40B4-BE49-F238E27FC236}">
                <a16:creationId xmlns:a16="http://schemas.microsoft.com/office/drawing/2014/main" id="{63B49CE9-A33B-DA40-855E-F620A95EE2D8}"/>
              </a:ext>
            </a:extLst>
          </p:cNvPr>
          <p:cNvCxnSpPr>
            <a:cxnSpLocks/>
          </p:cNvCxnSpPr>
          <p:nvPr/>
        </p:nvCxnSpPr>
        <p:spPr>
          <a:xfrm>
            <a:off x="2078579" y="2477645"/>
            <a:ext cx="1380177" cy="0"/>
          </a:xfrm>
          <a:prstGeom prst="straightConnector1">
            <a:avLst/>
          </a:prstGeom>
          <a:noFill/>
          <a:ln w="38100" cap="flat" cmpd="sng" algn="ctr">
            <a:solidFill>
              <a:srgbClr val="4C6F8C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" name="Elbow Connector 15">
            <a:extLst>
              <a:ext uri="{FF2B5EF4-FFF2-40B4-BE49-F238E27FC236}">
                <a16:creationId xmlns:a16="http://schemas.microsoft.com/office/drawing/2014/main" id="{53F5C61A-939A-F64D-9C13-B4A95D0F6B95}"/>
              </a:ext>
            </a:extLst>
          </p:cNvPr>
          <p:cNvCxnSpPr>
            <a:cxnSpLocks/>
          </p:cNvCxnSpPr>
          <p:nvPr/>
        </p:nvCxnSpPr>
        <p:spPr>
          <a:xfrm>
            <a:off x="2078579" y="3011013"/>
            <a:ext cx="1722391" cy="0"/>
          </a:xfrm>
          <a:prstGeom prst="straightConnector1">
            <a:avLst/>
          </a:prstGeom>
          <a:noFill/>
          <a:ln w="38100" cap="flat" cmpd="sng" algn="ctr">
            <a:solidFill>
              <a:srgbClr val="4C6F8C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Elbow Connector 15">
            <a:extLst>
              <a:ext uri="{FF2B5EF4-FFF2-40B4-BE49-F238E27FC236}">
                <a16:creationId xmlns:a16="http://schemas.microsoft.com/office/drawing/2014/main" id="{35658BA6-6B2E-0F40-B3A3-5E79B4AD8CD7}"/>
              </a:ext>
            </a:extLst>
          </p:cNvPr>
          <p:cNvCxnSpPr>
            <a:cxnSpLocks/>
          </p:cNvCxnSpPr>
          <p:nvPr/>
        </p:nvCxnSpPr>
        <p:spPr>
          <a:xfrm>
            <a:off x="2078579" y="3549651"/>
            <a:ext cx="2439597" cy="0"/>
          </a:xfrm>
          <a:prstGeom prst="straightConnector1">
            <a:avLst/>
          </a:prstGeom>
          <a:noFill/>
          <a:ln w="38100" cap="flat" cmpd="sng" algn="ctr">
            <a:solidFill>
              <a:srgbClr val="4C6F8C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62043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venir Next" charset="0"/>
                <a:ea typeface="Avenir Next" charset="0"/>
                <a:cs typeface="Avenir Next" charset="0"/>
              </a:rPr>
              <a:t>Measurement at ISOLDE</a:t>
            </a:r>
            <a:endParaRPr lang="en-GB" baseline="30000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424B6B8-69D3-6044-9BAC-38D5C2AC7902}"/>
              </a:ext>
            </a:extLst>
          </p:cNvPr>
          <p:cNvSpPr txBox="1">
            <a:spLocks/>
          </p:cNvSpPr>
          <p:nvPr/>
        </p:nvSpPr>
        <p:spPr bwMode="auto">
          <a:xfrm>
            <a:off x="179512" y="1371600"/>
            <a:ext cx="8280920" cy="119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000" kern="0" dirty="0"/>
              <a:t>Close proximity of implantation beam and measurement enables rapid turnaround</a:t>
            </a:r>
          </a:p>
          <a:p>
            <a:pPr lvl="1">
              <a:spcBef>
                <a:spcPts val="1200"/>
              </a:spcBef>
            </a:pPr>
            <a:r>
              <a:rPr lang="en-GB" sz="1800" kern="0" dirty="0"/>
              <a:t>Measurements start at ~2 t</a:t>
            </a:r>
            <a:r>
              <a:rPr lang="en-GB" sz="1800" kern="0" baseline="-25000" dirty="0"/>
              <a:t>1/2</a:t>
            </a:r>
            <a:endParaRPr lang="en-GB" sz="1800" kern="0" dirty="0"/>
          </a:p>
          <a:p>
            <a:pPr lvl="1">
              <a:spcBef>
                <a:spcPts val="1200"/>
              </a:spcBef>
            </a:pPr>
            <a:r>
              <a:rPr lang="en-GB" sz="1800" kern="0" dirty="0"/>
              <a:t>Matrix of doses (single to ensemble)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08B4B9-D7CB-D946-9636-FE50BC50B3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2276872"/>
            <a:ext cx="3657966" cy="2745110"/>
          </a:xfrm>
          <a:prstGeom prst="rect">
            <a:avLst/>
          </a:prstGeom>
        </p:spPr>
      </p:pic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4FA2502-0CC6-0144-AAA0-DA43B3A7007C}"/>
              </a:ext>
            </a:extLst>
          </p:cNvPr>
          <p:cNvSpPr txBox="1">
            <a:spLocks/>
          </p:cNvSpPr>
          <p:nvPr/>
        </p:nvSpPr>
        <p:spPr bwMode="auto">
          <a:xfrm>
            <a:off x="179512" y="3014786"/>
            <a:ext cx="5112568" cy="2921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000" kern="0" dirty="0"/>
              <a:t>Modular PL system </a:t>
            </a:r>
          </a:p>
          <a:p>
            <a:pPr lvl="1">
              <a:spcBef>
                <a:spcPts val="1200"/>
              </a:spcBef>
            </a:pPr>
            <a:r>
              <a:rPr lang="en-GB" sz="1800" kern="0" dirty="0"/>
              <a:t>Simple to add additional excitation </a:t>
            </a:r>
          </a:p>
          <a:p>
            <a:pPr>
              <a:spcBef>
                <a:spcPts val="1200"/>
              </a:spcBef>
            </a:pPr>
            <a:r>
              <a:rPr lang="en-GB" sz="2000" kern="0" dirty="0"/>
              <a:t>Wide detection window</a:t>
            </a:r>
          </a:p>
          <a:p>
            <a:pPr lvl="1">
              <a:spcBef>
                <a:spcPts val="1200"/>
              </a:spcBef>
            </a:pPr>
            <a:r>
              <a:rPr lang="en-GB" sz="1800" kern="0" dirty="0"/>
              <a:t>High efficiency detection 350-1700 nm</a:t>
            </a:r>
          </a:p>
          <a:p>
            <a:pPr lvl="1">
              <a:spcBef>
                <a:spcPts val="1200"/>
              </a:spcBef>
            </a:pPr>
            <a:endParaRPr lang="en-GB" sz="1800" kern="0" dirty="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A6E3533D-6B98-CD43-808A-A6DE8719BE71}"/>
              </a:ext>
            </a:extLst>
          </p:cNvPr>
          <p:cNvSpPr txBox="1">
            <a:spLocks/>
          </p:cNvSpPr>
          <p:nvPr/>
        </p:nvSpPr>
        <p:spPr bwMode="auto">
          <a:xfrm>
            <a:off x="179512" y="5229200"/>
            <a:ext cx="5688632" cy="75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GB" sz="2000" kern="0" dirty="0">
                <a:sym typeface="Wingdings" pitchFamily="2" charset="2"/>
              </a:rPr>
              <a:t>Conditions at ISOLDE are unique for maximising the probability of detecting </a:t>
            </a:r>
            <a:r>
              <a:rPr lang="en-GB" sz="2000" kern="0" dirty="0" err="1">
                <a:sym typeface="Wingdings" pitchFamily="2" charset="2"/>
              </a:rPr>
              <a:t>PV</a:t>
            </a:r>
            <a:r>
              <a:rPr lang="en-GB" sz="2000" kern="0" baseline="30000" dirty="0" err="1">
                <a:sym typeface="Wingdings" pitchFamily="2" charset="2"/>
              </a:rPr>
              <a:t>x</a:t>
            </a:r>
            <a:endParaRPr lang="en-GB" sz="1800" kern="0" baseline="30000" dirty="0"/>
          </a:p>
        </p:txBody>
      </p:sp>
    </p:spTree>
    <p:extLst>
      <p:ext uri="{BB962C8B-B14F-4D97-AF65-F5344CB8AC3E}">
        <p14:creationId xmlns:p14="http://schemas.microsoft.com/office/powerpoint/2010/main" val="578252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US" dirty="0">
                <a:latin typeface="Avenir Next" charset="0"/>
                <a:ea typeface="Avenir Next" charset="0"/>
                <a:cs typeface="Avenir Next" charset="0"/>
              </a:rPr>
              <a:t>Charge state control</a:t>
            </a:r>
            <a:endParaRPr lang="en-GB" baseline="30000" dirty="0"/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7787A0E1-6942-8E4D-BB07-50337D879C04}"/>
              </a:ext>
            </a:extLst>
          </p:cNvPr>
          <p:cNvGrpSpPr/>
          <p:nvPr/>
        </p:nvGrpSpPr>
        <p:grpSpPr>
          <a:xfrm>
            <a:off x="10836696" y="-315122"/>
            <a:ext cx="2860704" cy="1087443"/>
            <a:chOff x="867912" y="4060375"/>
            <a:chExt cx="1975895" cy="751100"/>
          </a:xfrm>
        </p:grpSpPr>
        <p:sp>
          <p:nvSpPr>
            <p:cNvPr id="199" name="矩形 178">
              <a:extLst>
                <a:ext uri="{FF2B5EF4-FFF2-40B4-BE49-F238E27FC236}">
                  <a16:creationId xmlns:a16="http://schemas.microsoft.com/office/drawing/2014/main" id="{ADB3C9C5-33CA-C848-9918-5FDC79077AB9}"/>
                </a:ext>
              </a:extLst>
            </p:cNvPr>
            <p:cNvSpPr/>
            <p:nvPr/>
          </p:nvSpPr>
          <p:spPr>
            <a:xfrm>
              <a:off x="867912" y="4494720"/>
              <a:ext cx="1975895" cy="316755"/>
            </a:xfrm>
            <a:prstGeom prst="rect">
              <a:avLst/>
            </a:prstGeom>
            <a:solidFill>
              <a:srgbClr val="1E8BEE">
                <a:alpha val="45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/>
            </a:scene3d>
            <a:sp3d prstMaterial="dkEdge">
              <a:bevelT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00" name="文字方塊 225">
              <a:extLst>
                <a:ext uri="{FF2B5EF4-FFF2-40B4-BE49-F238E27FC236}">
                  <a16:creationId xmlns:a16="http://schemas.microsoft.com/office/drawing/2014/main" id="{94D380B5-D7AF-9F44-BC62-9401793F0077}"/>
                </a:ext>
              </a:extLst>
            </p:cNvPr>
            <p:cNvSpPr txBox="1"/>
            <p:nvPr/>
          </p:nvSpPr>
          <p:spPr>
            <a:xfrm>
              <a:off x="2152249" y="4468363"/>
              <a:ext cx="271106" cy="30131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TW" sz="1400" dirty="0">
                  <a:latin typeface="Avenir Next" charset="0"/>
                  <a:ea typeface="Avenir Next" charset="0"/>
                  <a:cs typeface="Avenir Next" charset="0"/>
                </a:rPr>
                <a:t>a</a:t>
              </a:r>
              <a:r>
                <a:rPr lang="en-US" altLang="zh-TW" sz="1400" baseline="-25000" dirty="0">
                  <a:latin typeface="Avenir Next" charset="0"/>
                  <a:ea typeface="Avenir Next" charset="0"/>
                  <a:cs typeface="Avenir Next" charset="0"/>
                </a:rPr>
                <a:t>1g</a:t>
              </a:r>
              <a:endParaRPr lang="zh-TW" altLang="en-US" sz="1400" baseline="-25000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77A114C2-0911-EC41-A686-3CCD8A780543}"/>
                </a:ext>
              </a:extLst>
            </p:cNvPr>
            <p:cNvCxnSpPr/>
            <p:nvPr/>
          </p:nvCxnSpPr>
          <p:spPr bwMode="auto">
            <a:xfrm>
              <a:off x="1402420" y="4549364"/>
              <a:ext cx="72069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77C2A55F-2C4C-664E-80E1-81EAF9500703}"/>
                </a:ext>
              </a:extLst>
            </p:cNvPr>
            <p:cNvCxnSpPr/>
            <p:nvPr/>
          </p:nvCxnSpPr>
          <p:spPr bwMode="auto">
            <a:xfrm>
              <a:off x="1402420" y="4639451"/>
              <a:ext cx="72069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3" name="文字方塊 225">
              <a:extLst>
                <a:ext uri="{FF2B5EF4-FFF2-40B4-BE49-F238E27FC236}">
                  <a16:creationId xmlns:a16="http://schemas.microsoft.com/office/drawing/2014/main" id="{C9F1B2A7-AC4A-2A43-BB0D-D89CFC3F48F3}"/>
                </a:ext>
              </a:extLst>
            </p:cNvPr>
            <p:cNvSpPr txBox="1"/>
            <p:nvPr/>
          </p:nvSpPr>
          <p:spPr>
            <a:xfrm>
              <a:off x="1132542" y="4353305"/>
              <a:ext cx="271106" cy="30131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TW" sz="1400" dirty="0">
                  <a:latin typeface="Avenir Next" charset="0"/>
                  <a:ea typeface="Avenir Next" charset="0"/>
                  <a:cs typeface="Avenir Next" charset="0"/>
                </a:rPr>
                <a:t>a</a:t>
              </a:r>
              <a:r>
                <a:rPr lang="en-US" altLang="zh-TW" sz="1400" baseline="-25000" dirty="0">
                  <a:latin typeface="Avenir Next" charset="0"/>
                  <a:ea typeface="Avenir Next" charset="0"/>
                  <a:cs typeface="Avenir Next" charset="0"/>
                </a:rPr>
                <a:t>2u</a:t>
              </a:r>
              <a:endParaRPr lang="zh-TW" altLang="en-US" sz="1400" baseline="-25000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9ED5C5C8-C02E-EB4F-B993-56BF82809984}"/>
                </a:ext>
              </a:extLst>
            </p:cNvPr>
            <p:cNvCxnSpPr/>
            <p:nvPr/>
          </p:nvCxnSpPr>
          <p:spPr bwMode="auto">
            <a:xfrm>
              <a:off x="1402420" y="4422160"/>
              <a:ext cx="72069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142FC839-8C6F-514C-9F2D-F22357B2272A}"/>
                </a:ext>
              </a:extLst>
            </p:cNvPr>
            <p:cNvCxnSpPr/>
            <p:nvPr/>
          </p:nvCxnSpPr>
          <p:spPr bwMode="auto">
            <a:xfrm>
              <a:off x="1402420" y="4221088"/>
              <a:ext cx="72069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6" name="文字方塊 225">
              <a:extLst>
                <a:ext uri="{FF2B5EF4-FFF2-40B4-BE49-F238E27FC236}">
                  <a16:creationId xmlns:a16="http://schemas.microsoft.com/office/drawing/2014/main" id="{DD6C95D2-B407-E141-ABDF-C267E4447658}"/>
                </a:ext>
              </a:extLst>
            </p:cNvPr>
            <p:cNvSpPr txBox="1"/>
            <p:nvPr/>
          </p:nvSpPr>
          <p:spPr>
            <a:xfrm>
              <a:off x="2146854" y="4247181"/>
              <a:ext cx="271106" cy="30131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TW" sz="1400" dirty="0" err="1">
                  <a:latin typeface="Avenir Next" charset="0"/>
                  <a:ea typeface="Avenir Next" charset="0"/>
                  <a:cs typeface="Avenir Next" charset="0"/>
                </a:rPr>
                <a:t>e</a:t>
              </a:r>
              <a:r>
                <a:rPr lang="en-US" altLang="zh-TW" sz="1400" baseline="-25000" dirty="0" err="1">
                  <a:latin typeface="Avenir Next" charset="0"/>
                  <a:ea typeface="Avenir Next" charset="0"/>
                  <a:cs typeface="Avenir Next" charset="0"/>
                </a:rPr>
                <a:t>u</a:t>
              </a:r>
              <a:endParaRPr lang="zh-TW" altLang="en-US" sz="1400" baseline="-25000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207" name="文字方塊 225">
              <a:extLst>
                <a:ext uri="{FF2B5EF4-FFF2-40B4-BE49-F238E27FC236}">
                  <a16:creationId xmlns:a16="http://schemas.microsoft.com/office/drawing/2014/main" id="{228022BC-903F-3342-A817-78C4F7623B76}"/>
                </a:ext>
              </a:extLst>
            </p:cNvPr>
            <p:cNvSpPr txBox="1"/>
            <p:nvPr/>
          </p:nvSpPr>
          <p:spPr>
            <a:xfrm>
              <a:off x="2146854" y="4060375"/>
              <a:ext cx="271106" cy="301312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zh-TW" sz="1400" dirty="0" err="1">
                  <a:latin typeface="Avenir Next" charset="0"/>
                  <a:ea typeface="Avenir Next" charset="0"/>
                  <a:cs typeface="Avenir Next" charset="0"/>
                </a:rPr>
                <a:t>e</a:t>
              </a:r>
              <a:r>
                <a:rPr lang="en-US" altLang="zh-TW" sz="1400" baseline="-25000" dirty="0" err="1">
                  <a:latin typeface="Avenir Next" charset="0"/>
                  <a:ea typeface="Avenir Next" charset="0"/>
                  <a:cs typeface="Avenir Next" charset="0"/>
                </a:rPr>
                <a:t>g</a:t>
              </a:r>
              <a:endParaRPr lang="zh-TW" altLang="en-US" sz="1400" baseline="-25000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208" name="向下箭號 193">
              <a:extLst>
                <a:ext uri="{FF2B5EF4-FFF2-40B4-BE49-F238E27FC236}">
                  <a16:creationId xmlns:a16="http://schemas.microsoft.com/office/drawing/2014/main" id="{E46BBA67-9A45-384F-9B43-F314EB695D0F}"/>
                </a:ext>
              </a:extLst>
            </p:cNvPr>
            <p:cNvSpPr/>
            <p:nvPr/>
          </p:nvSpPr>
          <p:spPr>
            <a:xfrm rot="10800000">
              <a:off x="1697013" y="4503880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09" name="向下箭號 193">
              <a:extLst>
                <a:ext uri="{FF2B5EF4-FFF2-40B4-BE49-F238E27FC236}">
                  <a16:creationId xmlns:a16="http://schemas.microsoft.com/office/drawing/2014/main" id="{7102578F-3376-E44E-A3DD-1D53F61232AB}"/>
                </a:ext>
              </a:extLst>
            </p:cNvPr>
            <p:cNvSpPr/>
            <p:nvPr/>
          </p:nvSpPr>
          <p:spPr>
            <a:xfrm rot="10800000">
              <a:off x="1697013" y="4581128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10" name="向下箭號 193">
              <a:extLst>
                <a:ext uri="{FF2B5EF4-FFF2-40B4-BE49-F238E27FC236}">
                  <a16:creationId xmlns:a16="http://schemas.microsoft.com/office/drawing/2014/main" id="{6FF3BF59-E217-444C-8B93-1A47F50D5755}"/>
                </a:ext>
              </a:extLst>
            </p:cNvPr>
            <p:cNvSpPr/>
            <p:nvPr/>
          </p:nvSpPr>
          <p:spPr>
            <a:xfrm rot="10800000" flipV="1">
              <a:off x="1763688" y="4506575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11" name="向下箭號 193">
              <a:extLst>
                <a:ext uri="{FF2B5EF4-FFF2-40B4-BE49-F238E27FC236}">
                  <a16:creationId xmlns:a16="http://schemas.microsoft.com/office/drawing/2014/main" id="{40AAB83B-E2DA-344A-81A7-2B03BED8DAF1}"/>
                </a:ext>
              </a:extLst>
            </p:cNvPr>
            <p:cNvSpPr/>
            <p:nvPr/>
          </p:nvSpPr>
          <p:spPr>
            <a:xfrm rot="10800000" flipV="1">
              <a:off x="1763688" y="4579956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12" name="向下箭號 193">
              <a:extLst>
                <a:ext uri="{FF2B5EF4-FFF2-40B4-BE49-F238E27FC236}">
                  <a16:creationId xmlns:a16="http://schemas.microsoft.com/office/drawing/2014/main" id="{D5D8D969-FB0A-9D43-8330-4F150F02A657}"/>
                </a:ext>
              </a:extLst>
            </p:cNvPr>
            <p:cNvSpPr/>
            <p:nvPr/>
          </p:nvSpPr>
          <p:spPr>
            <a:xfrm rot="10800000">
              <a:off x="1592992" y="4376625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13" name="向下箭號 193">
              <a:extLst>
                <a:ext uri="{FF2B5EF4-FFF2-40B4-BE49-F238E27FC236}">
                  <a16:creationId xmlns:a16="http://schemas.microsoft.com/office/drawing/2014/main" id="{6E25D9F0-AF8B-924C-A121-2F9991B33F31}"/>
                </a:ext>
              </a:extLst>
            </p:cNvPr>
            <p:cNvSpPr/>
            <p:nvPr/>
          </p:nvSpPr>
          <p:spPr>
            <a:xfrm rot="10800000">
              <a:off x="1879850" y="4376625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14" name="向下箭號 193">
              <a:extLst>
                <a:ext uri="{FF2B5EF4-FFF2-40B4-BE49-F238E27FC236}">
                  <a16:creationId xmlns:a16="http://schemas.microsoft.com/office/drawing/2014/main" id="{CEBD4B24-449B-3143-9F8D-3E4EA11C3D04}"/>
                </a:ext>
              </a:extLst>
            </p:cNvPr>
            <p:cNvSpPr/>
            <p:nvPr/>
          </p:nvSpPr>
          <p:spPr>
            <a:xfrm rot="10800000">
              <a:off x="1593293" y="4173700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15" name="向下箭號 193">
              <a:extLst>
                <a:ext uri="{FF2B5EF4-FFF2-40B4-BE49-F238E27FC236}">
                  <a16:creationId xmlns:a16="http://schemas.microsoft.com/office/drawing/2014/main" id="{512DEF34-C4C6-F04A-A26C-D96D4970E546}"/>
                </a:ext>
              </a:extLst>
            </p:cNvPr>
            <p:cNvSpPr/>
            <p:nvPr/>
          </p:nvSpPr>
          <p:spPr>
            <a:xfrm rot="10800000">
              <a:off x="1890764" y="4173700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16" name="向下箭號 193">
              <a:extLst>
                <a:ext uri="{FF2B5EF4-FFF2-40B4-BE49-F238E27FC236}">
                  <a16:creationId xmlns:a16="http://schemas.microsoft.com/office/drawing/2014/main" id="{EF4AD077-EFF1-3748-A2B8-81C71280D987}"/>
                </a:ext>
              </a:extLst>
            </p:cNvPr>
            <p:cNvSpPr/>
            <p:nvPr/>
          </p:nvSpPr>
          <p:spPr>
            <a:xfrm rot="10800000" flipV="1">
              <a:off x="1681160" y="4379878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  <p:sp>
          <p:nvSpPr>
            <p:cNvPr id="217" name="向下箭號 193">
              <a:extLst>
                <a:ext uri="{FF2B5EF4-FFF2-40B4-BE49-F238E27FC236}">
                  <a16:creationId xmlns:a16="http://schemas.microsoft.com/office/drawing/2014/main" id="{F2EDFE6F-5884-F54B-AB58-445CAB0249F0}"/>
                </a:ext>
              </a:extLst>
            </p:cNvPr>
            <p:cNvSpPr/>
            <p:nvPr/>
          </p:nvSpPr>
          <p:spPr>
            <a:xfrm rot="10800000" flipV="1">
              <a:off x="1967340" y="4380808"/>
              <a:ext cx="66675" cy="94776"/>
            </a:xfrm>
            <a:prstGeom prst="downArrow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Arial"/>
                <a:cs typeface="Arial"/>
              </a:endParaRPr>
            </a:p>
          </p:txBody>
        </p:sp>
      </p:grpSp>
      <p:sp>
        <p:nvSpPr>
          <p:cNvPr id="219" name="Rectangle 218">
            <a:extLst>
              <a:ext uri="{FF2B5EF4-FFF2-40B4-BE49-F238E27FC236}">
                <a16:creationId xmlns:a16="http://schemas.microsoft.com/office/drawing/2014/main" id="{E60B0C7A-244B-7349-A47D-ABA440B05813}"/>
              </a:ext>
            </a:extLst>
          </p:cNvPr>
          <p:cNvSpPr/>
          <p:nvPr/>
        </p:nvSpPr>
        <p:spPr>
          <a:xfrm>
            <a:off x="11799555" y="-656170"/>
            <a:ext cx="7457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Avenir Next" charset="0"/>
                <a:ea typeface="Avenir Next" charset="0"/>
                <a:cs typeface="Avenir Next" charset="0"/>
              </a:rPr>
              <a:t>SiV</a:t>
            </a:r>
            <a:r>
              <a:rPr lang="en-GB" baseline="30000" dirty="0">
                <a:latin typeface="Avenir Next" charset="0"/>
                <a:ea typeface="Avenir Next" charset="0"/>
                <a:cs typeface="Avenir Next" charset="0"/>
              </a:rPr>
              <a:t>0</a:t>
            </a:r>
          </a:p>
        </p:txBody>
      </p:sp>
      <p:sp>
        <p:nvSpPr>
          <p:cNvPr id="133" name="Content Placeholder 3">
            <a:extLst>
              <a:ext uri="{FF2B5EF4-FFF2-40B4-BE49-F238E27FC236}">
                <a16:creationId xmlns:a16="http://schemas.microsoft.com/office/drawing/2014/main" id="{CD92C1BF-CEE5-9445-A400-E20466BC4A35}"/>
              </a:ext>
            </a:extLst>
          </p:cNvPr>
          <p:cNvSpPr txBox="1">
            <a:spLocks/>
          </p:cNvSpPr>
          <p:nvPr/>
        </p:nvSpPr>
        <p:spPr bwMode="auto">
          <a:xfrm>
            <a:off x="251520" y="1371600"/>
            <a:ext cx="856672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900"/>
              </a:spcBef>
            </a:pPr>
            <a:r>
              <a:rPr lang="en-GB" sz="2000" kern="0" dirty="0">
                <a:sym typeface="Wingdings" pitchFamily="2" charset="2"/>
              </a:rPr>
              <a:t>Problem: </a:t>
            </a:r>
          </a:p>
          <a:p>
            <a:pPr lvl="1">
              <a:spcBef>
                <a:spcPts val="900"/>
              </a:spcBef>
            </a:pPr>
            <a:r>
              <a:rPr lang="en-GB" sz="1800" kern="0" dirty="0">
                <a:sym typeface="Wingdings" pitchFamily="2" charset="2"/>
              </a:rPr>
              <a:t>substitutional phosphorus in diamond is a donor (~0.6 eV)</a:t>
            </a:r>
          </a:p>
          <a:p>
            <a:pPr lvl="1">
              <a:spcBef>
                <a:spcPts val="900"/>
              </a:spcBef>
            </a:pPr>
            <a:r>
              <a:rPr lang="en-GB" sz="1800" kern="0" dirty="0">
                <a:sym typeface="Wingdings" pitchFamily="2" charset="2"/>
              </a:rPr>
              <a:t>PV is predicted to be a deep acceptor [1]</a:t>
            </a:r>
          </a:p>
          <a:p>
            <a:pPr lvl="1">
              <a:spcBef>
                <a:spcPts val="900"/>
              </a:spcBef>
              <a:buFont typeface="Wingdings" pitchFamily="2" charset="2"/>
              <a:buChar char="è"/>
            </a:pPr>
            <a:r>
              <a:rPr lang="en-GB" sz="1800" kern="0" dirty="0">
                <a:sym typeface="Wingdings" pitchFamily="2" charset="2"/>
              </a:rPr>
              <a:t>Hard to stabilize neutral and positive charge states of PV:</a:t>
            </a:r>
          </a:p>
          <a:p>
            <a:pPr marL="914400" lvl="2" indent="0">
              <a:spcBef>
                <a:spcPts val="900"/>
              </a:spcBef>
              <a:buNone/>
            </a:pPr>
            <a:r>
              <a:rPr lang="en-GB" sz="1800" kern="0" dirty="0">
                <a:sym typeface="Wingdings" pitchFamily="2" charset="2"/>
              </a:rPr>
              <a:t>P</a:t>
            </a:r>
            <a:r>
              <a:rPr lang="en-GB" sz="1800" kern="0" baseline="30000" dirty="0">
                <a:sym typeface="Wingdings" pitchFamily="2" charset="2"/>
              </a:rPr>
              <a:t>0</a:t>
            </a:r>
            <a:r>
              <a:rPr lang="en-GB" sz="1800" kern="0" dirty="0">
                <a:sym typeface="Wingdings" pitchFamily="2" charset="2"/>
              </a:rPr>
              <a:t> + PV</a:t>
            </a:r>
            <a:r>
              <a:rPr lang="en-GB" sz="1800" kern="0" baseline="30000" dirty="0">
                <a:sym typeface="Wingdings" pitchFamily="2" charset="2"/>
              </a:rPr>
              <a:t>0</a:t>
            </a:r>
            <a:r>
              <a:rPr lang="en-GB" sz="1800" kern="0" dirty="0">
                <a:sym typeface="Wingdings" pitchFamily="2" charset="2"/>
              </a:rPr>
              <a:t>  P</a:t>
            </a:r>
            <a:r>
              <a:rPr lang="en-GB" sz="1800" kern="0" baseline="30000" dirty="0">
                <a:sym typeface="Wingdings" pitchFamily="2" charset="2"/>
              </a:rPr>
              <a:t>+</a:t>
            </a:r>
            <a:r>
              <a:rPr lang="en-GB" sz="1800" kern="0" dirty="0">
                <a:sym typeface="Wingdings" pitchFamily="2" charset="2"/>
              </a:rPr>
              <a:t> + PV</a:t>
            </a:r>
            <a:r>
              <a:rPr lang="en-GB" sz="1800" kern="0" baseline="30000" dirty="0">
                <a:sym typeface="Wingdings" pitchFamily="2" charset="2"/>
              </a:rPr>
              <a:t>—</a:t>
            </a:r>
            <a:endParaRPr lang="en-GB" sz="2000" kern="0" baseline="30000" dirty="0">
              <a:sym typeface="Wingdings" pitchFamily="2" charset="2"/>
            </a:endParaRPr>
          </a:p>
          <a:p>
            <a:pPr>
              <a:spcBef>
                <a:spcPts val="900"/>
              </a:spcBef>
            </a:pPr>
            <a:r>
              <a:rPr lang="en-GB" sz="2000" kern="0" dirty="0">
                <a:sym typeface="Wingdings" pitchFamily="2" charset="2"/>
              </a:rPr>
              <a:t>Solution: </a:t>
            </a:r>
          </a:p>
          <a:p>
            <a:pPr lvl="1">
              <a:spcBef>
                <a:spcPts val="900"/>
              </a:spcBef>
            </a:pPr>
            <a:r>
              <a:rPr lang="en-GB" sz="1800" kern="0" dirty="0">
                <a:sym typeface="Wingdings" pitchFamily="2" charset="2"/>
              </a:rPr>
              <a:t>charge state control through doping and surface termination</a:t>
            </a:r>
            <a:endParaRPr lang="en-GB" sz="1600" kern="0" dirty="0">
              <a:sym typeface="Wingdings" pitchFamily="2" charset="2"/>
            </a:endParaRPr>
          </a:p>
          <a:p>
            <a:pPr lvl="1">
              <a:spcBef>
                <a:spcPts val="900"/>
              </a:spcBef>
              <a:buFont typeface="Wingdings" pitchFamily="2" charset="2"/>
              <a:buChar char="è"/>
            </a:pPr>
            <a:r>
              <a:rPr lang="en-GB" sz="1800" kern="0" dirty="0">
                <a:sym typeface="Wingdings" pitchFamily="2" charset="2"/>
              </a:rPr>
              <a:t>Light (~10</a:t>
            </a:r>
            <a:r>
              <a:rPr lang="en-GB" sz="1800" kern="0" baseline="30000" dirty="0">
                <a:sym typeface="Wingdings" pitchFamily="2" charset="2"/>
              </a:rPr>
              <a:t>17</a:t>
            </a:r>
            <a:r>
              <a:rPr lang="en-GB" sz="1800" kern="0" dirty="0">
                <a:sym typeface="Wingdings" pitchFamily="2" charset="2"/>
              </a:rPr>
              <a:t> cm</a:t>
            </a:r>
            <a:r>
              <a:rPr lang="en-GB" sz="1800" kern="0" baseline="30000" dirty="0">
                <a:sym typeface="Wingdings" pitchFamily="2" charset="2"/>
              </a:rPr>
              <a:t>-3</a:t>
            </a:r>
            <a:r>
              <a:rPr lang="en-GB" sz="1800" kern="0" dirty="0">
                <a:sym typeface="Wingdings" pitchFamily="2" charset="2"/>
              </a:rPr>
              <a:t>) B-doping  p-type </a:t>
            </a:r>
          </a:p>
          <a:p>
            <a:pPr lvl="1">
              <a:spcBef>
                <a:spcPts val="900"/>
              </a:spcBef>
              <a:buFont typeface="Wingdings" pitchFamily="2" charset="2"/>
              <a:buChar char="è"/>
            </a:pPr>
            <a:r>
              <a:rPr lang="en-GB" sz="1800" kern="0" dirty="0">
                <a:sym typeface="Wingdings" pitchFamily="2" charset="2"/>
              </a:rPr>
              <a:t>Ultrapure (&lt;10</a:t>
            </a:r>
            <a:r>
              <a:rPr lang="en-GB" sz="1800" kern="0" baseline="30000" dirty="0">
                <a:sym typeface="Wingdings" pitchFamily="2" charset="2"/>
              </a:rPr>
              <a:t>13</a:t>
            </a:r>
            <a:r>
              <a:rPr lang="en-GB" sz="1800" kern="0" dirty="0">
                <a:sym typeface="Wingdings" pitchFamily="2" charset="2"/>
              </a:rPr>
              <a:t> cm</a:t>
            </a:r>
            <a:r>
              <a:rPr lang="en-GB" sz="1800" kern="0" baseline="30000" dirty="0">
                <a:sym typeface="Wingdings" pitchFamily="2" charset="2"/>
              </a:rPr>
              <a:t>-3</a:t>
            </a:r>
            <a:r>
              <a:rPr lang="en-GB" sz="1800" kern="0" dirty="0">
                <a:sym typeface="Wingdings" pitchFamily="2" charset="2"/>
              </a:rPr>
              <a:t> impurities) material  intrinsic</a:t>
            </a:r>
          </a:p>
          <a:p>
            <a:pPr lvl="1">
              <a:spcBef>
                <a:spcPts val="900"/>
              </a:spcBef>
              <a:buFont typeface="Wingdings" pitchFamily="2" charset="2"/>
              <a:buChar char="è"/>
            </a:pPr>
            <a:r>
              <a:rPr lang="en-GB" sz="1800" kern="0" dirty="0">
                <a:sym typeface="Wingdings" pitchFamily="2" charset="2"/>
              </a:rPr>
              <a:t>Samples to be supplied at zero cost by the Quantum Technologies group at Element Six Ltd. </a:t>
            </a:r>
          </a:p>
          <a:p>
            <a:pPr marL="0" indent="0">
              <a:spcBef>
                <a:spcPts val="900"/>
              </a:spcBef>
              <a:buNone/>
            </a:pPr>
            <a:endParaRPr lang="en-GB" sz="2200" kern="0" dirty="0">
              <a:sym typeface="Wingdings" pitchFamily="2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BA9F66-9996-3E4B-B10E-4EE35F7B6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1" y="5290362"/>
            <a:ext cx="2232248" cy="74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1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Avenir Next" charset="0"/>
                <a:ea typeface="Avenir Next" charset="0"/>
                <a:cs typeface="Avenir Next" charset="0"/>
              </a:rPr>
              <a:t>Conclusion</a:t>
            </a:r>
            <a:endParaRPr lang="en-GB" sz="4000" baseline="30000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F699A035-74BF-4146-A628-CD498168C81A}"/>
              </a:ext>
            </a:extLst>
          </p:cNvPr>
          <p:cNvSpPr txBox="1">
            <a:spLocks/>
          </p:cNvSpPr>
          <p:nvPr/>
        </p:nvSpPr>
        <p:spPr bwMode="auto">
          <a:xfrm>
            <a:off x="685800" y="1474440"/>
            <a:ext cx="8458200" cy="47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900"/>
              </a:spcBef>
            </a:pPr>
            <a:endParaRPr lang="en-GB" sz="2000" kern="0" dirty="0"/>
          </a:p>
          <a:p>
            <a:pPr>
              <a:spcBef>
                <a:spcPts val="900"/>
              </a:spcBef>
            </a:pPr>
            <a:r>
              <a:rPr lang="en-GB" sz="2000" kern="0" dirty="0"/>
              <a:t>Identification and optical / spin characterization of </a:t>
            </a:r>
            <a:r>
              <a:rPr lang="en-GB" sz="2000" kern="0" dirty="0" err="1"/>
              <a:t>PV</a:t>
            </a:r>
            <a:r>
              <a:rPr lang="en-GB" sz="2000" kern="0" baseline="30000" dirty="0" err="1"/>
              <a:t>x</a:t>
            </a:r>
            <a:r>
              <a:rPr lang="en-GB" sz="2000" kern="0" dirty="0"/>
              <a:t> in diamond</a:t>
            </a:r>
          </a:p>
          <a:p>
            <a:pPr>
              <a:spcBef>
                <a:spcPts val="900"/>
              </a:spcBef>
            </a:pPr>
            <a:endParaRPr lang="en-GB" sz="3600" kern="0" dirty="0"/>
          </a:p>
          <a:p>
            <a:pPr>
              <a:spcBef>
                <a:spcPts val="900"/>
              </a:spcBef>
            </a:pPr>
            <a:r>
              <a:rPr lang="en-GB" sz="2000" kern="0" dirty="0"/>
              <a:t>Use rapid turnaround, high-efficiency measurements at ISOLDE to maximise the chance of detecting transient decay of</a:t>
            </a:r>
          </a:p>
          <a:p>
            <a:pPr>
              <a:spcBef>
                <a:spcPts val="900"/>
              </a:spcBef>
            </a:pPr>
            <a:endParaRPr lang="en-GB" sz="2000" kern="0" baseline="30000" dirty="0">
              <a:sym typeface="Wingdings" pitchFamily="2" charset="2"/>
            </a:endParaRPr>
          </a:p>
          <a:p>
            <a:pPr>
              <a:spcBef>
                <a:spcPts val="900"/>
              </a:spcBef>
            </a:pPr>
            <a:endParaRPr lang="en-GB" sz="2000" kern="0" baseline="30000" dirty="0">
              <a:sym typeface="Wingdings" pitchFamily="2" charset="2"/>
            </a:endParaRPr>
          </a:p>
          <a:p>
            <a:pPr>
              <a:spcBef>
                <a:spcPts val="900"/>
              </a:spcBef>
            </a:pPr>
            <a:endParaRPr lang="en-GB" sz="2000" kern="0" baseline="30000" dirty="0">
              <a:sym typeface="Wingdings" pitchFamily="2" charset="2"/>
            </a:endParaRPr>
          </a:p>
          <a:p>
            <a:pPr>
              <a:spcBef>
                <a:spcPts val="900"/>
              </a:spcBef>
            </a:pPr>
            <a:r>
              <a:rPr lang="en-GB" sz="2000" kern="0" dirty="0">
                <a:sym typeface="Wingdings" pitchFamily="2" charset="2"/>
              </a:rPr>
              <a:t>Use offline time between first and second requested runs to:</a:t>
            </a:r>
          </a:p>
          <a:p>
            <a:pPr lvl="1">
              <a:spcBef>
                <a:spcPts val="900"/>
              </a:spcBef>
            </a:pPr>
            <a:r>
              <a:rPr lang="en-GB" sz="1800" kern="0" dirty="0">
                <a:sym typeface="Wingdings" pitchFamily="2" charset="2"/>
              </a:rPr>
              <a:t>feedback from original measurements and optimize second run</a:t>
            </a:r>
          </a:p>
          <a:p>
            <a:pPr lvl="1">
              <a:spcBef>
                <a:spcPts val="900"/>
              </a:spcBef>
            </a:pPr>
            <a:r>
              <a:rPr lang="en-GB" sz="1800" kern="0" dirty="0">
                <a:sym typeface="Wingdings" pitchFamily="2" charset="2"/>
              </a:rPr>
              <a:t>perform additional experiments at Warwick e.g. confocal microscopy, optically detected magnetic resonance</a:t>
            </a:r>
            <a:endParaRPr lang="en-GB" sz="1600" kern="0" dirty="0">
              <a:sym typeface="Wingdings" pitchFamily="2" charset="2"/>
            </a:endParaRPr>
          </a:p>
          <a:p>
            <a:pPr>
              <a:spcBef>
                <a:spcPts val="900"/>
              </a:spcBef>
            </a:pPr>
            <a:endParaRPr lang="en-GB" sz="2000" kern="0" dirty="0">
              <a:sym typeface="Wingdings" pitchFamily="2" charset="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B401B3-C2C8-6B4E-ACA4-DCD7EC1046C4}"/>
              </a:ext>
            </a:extLst>
          </p:cNvPr>
          <p:cNvSpPr/>
          <p:nvPr/>
        </p:nvSpPr>
        <p:spPr>
          <a:xfrm>
            <a:off x="685800" y="151561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900"/>
              </a:spcBef>
            </a:pPr>
            <a:r>
              <a:rPr lang="en-GB" sz="2000" b="1" kern="0" dirty="0">
                <a:latin typeface="Avenir Next" panose="020B0503020202020204" pitchFamily="34" charset="0"/>
              </a:rPr>
              <a:t>Primary goal: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4F477C-E43D-CD4F-AD4B-86C5718EB87F}"/>
              </a:ext>
            </a:extLst>
          </p:cNvPr>
          <p:cNvSpPr/>
          <p:nvPr/>
        </p:nvSpPr>
        <p:spPr>
          <a:xfrm>
            <a:off x="685800" y="259573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900"/>
              </a:spcBef>
            </a:pPr>
            <a:r>
              <a:rPr lang="en-GB" sz="2000" b="1" kern="0" dirty="0">
                <a:latin typeface="Avenir Next" panose="020B0503020202020204" pitchFamily="34" charset="0"/>
              </a:rPr>
              <a:t>Approach: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B5DE5A-A90B-554D-AF11-9870CFC0CF7E}"/>
              </a:ext>
            </a:extLst>
          </p:cNvPr>
          <p:cNvSpPr/>
          <p:nvPr/>
        </p:nvSpPr>
        <p:spPr>
          <a:xfrm>
            <a:off x="3333875" y="3846846"/>
            <a:ext cx="1923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baseline="30000" dirty="0">
                <a:latin typeface="Avenir Next" panose="020B0503020202020204" pitchFamily="34" charset="0"/>
                <a:sym typeface="Wingdings" pitchFamily="2" charset="2"/>
              </a:rPr>
              <a:t>31</a:t>
            </a:r>
            <a:r>
              <a:rPr lang="en-GB" kern="0" dirty="0">
                <a:latin typeface="Avenir Next" panose="020B0503020202020204" pitchFamily="34" charset="0"/>
                <a:sym typeface="Wingdings" pitchFamily="2" charset="2"/>
              </a:rPr>
              <a:t>SiV  </a:t>
            </a:r>
            <a:r>
              <a:rPr lang="en-GB" kern="0" baseline="30000" dirty="0">
                <a:latin typeface="Avenir Next" panose="020B0503020202020204" pitchFamily="34" charset="0"/>
                <a:sym typeface="Wingdings" pitchFamily="2" charset="2"/>
              </a:rPr>
              <a:t>31</a:t>
            </a:r>
            <a:r>
              <a:rPr lang="en-GB" kern="0" dirty="0">
                <a:latin typeface="Avenir Next" panose="020B0503020202020204" pitchFamily="34" charset="0"/>
                <a:sym typeface="Wingdings" pitchFamily="2" charset="2"/>
              </a:rPr>
              <a:t>PV</a:t>
            </a:r>
            <a:endParaRPr lang="en-GB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21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Next" charset="0"/>
                <a:ea typeface="Avenir Next" charset="0"/>
                <a:cs typeface="Avenir Next" charset="0"/>
              </a:rPr>
              <a:t>Single emitters in diamond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13" y="3388998"/>
            <a:ext cx="6814574" cy="277630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18155" y="6093296"/>
            <a:ext cx="23479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100" dirty="0" err="1">
                <a:effectLst/>
                <a:latin typeface="Avenir Next" charset="0"/>
                <a:ea typeface="Avenir Next" charset="0"/>
                <a:cs typeface="Avenir Next" charset="0"/>
              </a:rPr>
              <a:t>Adapted</a:t>
            </a:r>
            <a:r>
              <a:rPr lang="nb-NO" sz="1100" dirty="0">
                <a:effectLst/>
                <a:latin typeface="Avenir Next" charset="0"/>
                <a:ea typeface="Avenir Next" charset="0"/>
                <a:cs typeface="Avenir Next" charset="0"/>
              </a:rPr>
              <a:t> from </a:t>
            </a:r>
            <a:r>
              <a:rPr lang="sk-SK" sz="1100" dirty="0">
                <a:latin typeface="Avenir Next" charset="0"/>
                <a:ea typeface="Avenir Next" charset="0"/>
                <a:cs typeface="Avenir Next" charset="0"/>
              </a:rPr>
              <a:t>I. </a:t>
            </a:r>
            <a:r>
              <a:rPr lang="sk-SK" sz="1100" dirty="0" err="1">
                <a:latin typeface="Avenir Next" charset="0"/>
                <a:ea typeface="Avenir Next" charset="0"/>
                <a:cs typeface="Avenir Next" charset="0"/>
              </a:rPr>
              <a:t>Aharonovich</a:t>
            </a:r>
            <a:r>
              <a:rPr lang="sk-SK" sz="1100" dirty="0">
                <a:latin typeface="Avenir Next" charset="0"/>
                <a:ea typeface="Avenir Next" charset="0"/>
                <a:cs typeface="Avenir Next" charset="0"/>
              </a:rPr>
              <a:t> et al., </a:t>
            </a:r>
            <a:r>
              <a:rPr lang="sk-SK" sz="1100" dirty="0" err="1">
                <a:latin typeface="Avenir Next" charset="0"/>
                <a:ea typeface="Avenir Next" charset="0"/>
                <a:cs typeface="Avenir Next" charset="0"/>
              </a:rPr>
              <a:t>Adv</a:t>
            </a:r>
            <a:r>
              <a:rPr lang="sk-SK" sz="1100" dirty="0">
                <a:latin typeface="Avenir Next" charset="0"/>
                <a:ea typeface="Avenir Next" charset="0"/>
                <a:cs typeface="Avenir Next" charset="0"/>
              </a:rPr>
              <a:t>. </a:t>
            </a:r>
            <a:r>
              <a:rPr lang="sk-SK" sz="1100" dirty="0" err="1">
                <a:latin typeface="Avenir Next" charset="0"/>
                <a:ea typeface="Avenir Next" charset="0"/>
                <a:cs typeface="Avenir Next" charset="0"/>
              </a:rPr>
              <a:t>Opt</a:t>
            </a:r>
            <a:r>
              <a:rPr lang="sk-SK" sz="1100" dirty="0">
                <a:latin typeface="Avenir Next" charset="0"/>
                <a:ea typeface="Avenir Next" charset="0"/>
                <a:cs typeface="Avenir Next" charset="0"/>
              </a:rPr>
              <a:t>. Mater. 2, 911 (2014)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3ACCEDB-AC16-2044-887A-EB61E34DA278}"/>
              </a:ext>
            </a:extLst>
          </p:cNvPr>
          <p:cNvSpPr txBox="1">
            <a:spLocks/>
          </p:cNvSpPr>
          <p:nvPr/>
        </p:nvSpPr>
        <p:spPr bwMode="auto">
          <a:xfrm>
            <a:off x="323528" y="1371600"/>
            <a:ext cx="813467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000" kern="0" dirty="0"/>
              <a:t>Diamond is an ideal host matrix for functional point defects with optically-accessible quantum properties:</a:t>
            </a:r>
          </a:p>
          <a:p>
            <a:pPr lvl="1">
              <a:spcBef>
                <a:spcPts val="1200"/>
              </a:spcBef>
            </a:pPr>
            <a:r>
              <a:rPr lang="en-GB" sz="1600" kern="0" dirty="0"/>
              <a:t>high Debye temperature</a:t>
            </a:r>
          </a:p>
          <a:p>
            <a:pPr lvl="1">
              <a:spcBef>
                <a:spcPts val="1200"/>
              </a:spcBef>
            </a:pPr>
            <a:r>
              <a:rPr lang="en-GB" sz="1600" kern="0" dirty="0"/>
              <a:t>low spin-density</a:t>
            </a:r>
          </a:p>
          <a:p>
            <a:pPr lvl="1">
              <a:spcBef>
                <a:spcPts val="1200"/>
              </a:spcBef>
            </a:pPr>
            <a:r>
              <a:rPr lang="en-GB" sz="1600" kern="0" dirty="0"/>
              <a:t>large band gap </a:t>
            </a:r>
            <a:r>
              <a:rPr lang="en-GB" sz="1600" kern="0" dirty="0">
                <a:sym typeface="Wingdings" pitchFamily="2" charset="2"/>
              </a:rPr>
              <a:t> </a:t>
            </a:r>
            <a:r>
              <a:rPr lang="en-GB" sz="1600" kern="0" dirty="0"/>
              <a:t>broadband optical transparency (220 – 2400 nm)</a:t>
            </a:r>
          </a:p>
        </p:txBody>
      </p:sp>
    </p:spTree>
    <p:extLst>
      <p:ext uri="{BB962C8B-B14F-4D97-AF65-F5344CB8AC3E}">
        <p14:creationId xmlns:p14="http://schemas.microsoft.com/office/powerpoint/2010/main" val="763085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98390"/>
            <a:ext cx="4040188" cy="639762"/>
          </a:xfrm>
        </p:spPr>
        <p:txBody>
          <a:bodyPr/>
          <a:lstStyle/>
          <a:p>
            <a:r>
              <a:rPr lang="en-GB" dirty="0">
                <a:latin typeface="Avenir Next Demi Bold" charset="0"/>
                <a:ea typeface="Avenir Next Demi Bold" charset="0"/>
                <a:cs typeface="Avenir Next Demi Bold" charset="0"/>
              </a:rPr>
              <a:t>NV</a:t>
            </a:r>
            <a:r>
              <a:rPr lang="en-GB" baseline="30000" dirty="0">
                <a:latin typeface="Avenir Next Demi Bold" charset="0"/>
                <a:ea typeface="Avenir Next Demi Bold" charset="0"/>
                <a:cs typeface="Avenir Next Demi Bold" charset="0"/>
              </a:rPr>
              <a:t>—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438152"/>
            <a:ext cx="4187825" cy="3951288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GB" sz="2000" dirty="0">
                <a:latin typeface="Avenir Next" charset="0"/>
                <a:ea typeface="Avenir Next" charset="0"/>
                <a:cs typeface="Avenir Next" charset="0"/>
              </a:rPr>
              <a:t>Fast optical spin initialization</a:t>
            </a:r>
          </a:p>
          <a:p>
            <a:pPr>
              <a:buFont typeface="Wingdings" charset="2"/>
              <a:buChar char="ü"/>
            </a:pPr>
            <a:r>
              <a:rPr lang="en-GB" sz="2000" dirty="0"/>
              <a:t>High fidelity optical spin readout at room temperature</a:t>
            </a:r>
          </a:p>
          <a:p>
            <a:pPr>
              <a:buFont typeface="Wingdings" charset="2"/>
              <a:buChar char="ü"/>
            </a:pPr>
            <a:r>
              <a:rPr lang="en-GB" sz="2000" dirty="0"/>
              <a:t>Long coherence times</a:t>
            </a:r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  <a:p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  <a:p>
            <a:pPr>
              <a:buFont typeface=".AppleSystemUIFont" charset="-120"/>
              <a:buChar char="x"/>
            </a:pPr>
            <a:r>
              <a:rPr lang="en-GB" sz="2000" dirty="0">
                <a:latin typeface="Avenir Next" charset="0"/>
                <a:ea typeface="Avenir Next" charset="0"/>
                <a:cs typeface="Avenir Next" charset="0"/>
              </a:rPr>
              <a:t>Broadband emission</a:t>
            </a:r>
          </a:p>
          <a:p>
            <a:pPr>
              <a:buSzPct val="100000"/>
              <a:buFont typeface=".AppleSystemUIFont" charset="-120"/>
              <a:buChar char="x"/>
            </a:pPr>
            <a:r>
              <a:rPr lang="en-GB" sz="2000" dirty="0">
                <a:latin typeface="Avenir Next" charset="0"/>
                <a:ea typeface="Avenir Next" charset="0"/>
                <a:cs typeface="Avenir Next" charset="0"/>
              </a:rPr>
              <a:t>Sensitive to strain</a:t>
            </a:r>
          </a:p>
          <a:p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  <a:p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3" t="11357" r="22392"/>
          <a:stretch/>
        </p:blipFill>
        <p:spPr>
          <a:xfrm>
            <a:off x="1125173" y="332656"/>
            <a:ext cx="2370236" cy="24405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D3439E-1D3D-B247-82A2-E74C980A0D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562708"/>
            <a:ext cx="2604999" cy="235558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BB4D1E5-0AA1-B944-92A1-94F21FF978AE}"/>
              </a:ext>
            </a:extLst>
          </p:cNvPr>
          <p:cNvSpPr/>
          <p:nvPr/>
        </p:nvSpPr>
        <p:spPr>
          <a:xfrm>
            <a:off x="5607664" y="3438152"/>
            <a:ext cx="2747170" cy="2076120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0A687C-4A5C-8645-AACF-1ADCD2E0F005}"/>
              </a:ext>
            </a:extLst>
          </p:cNvPr>
          <p:cNvSpPr/>
          <p:nvPr/>
        </p:nvSpPr>
        <p:spPr>
          <a:xfrm>
            <a:off x="5607664" y="548680"/>
            <a:ext cx="2747170" cy="2369610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FAFC0F-64EA-7643-8A98-C09186FF86E7}"/>
              </a:ext>
            </a:extLst>
          </p:cNvPr>
          <p:cNvGrpSpPr/>
          <p:nvPr/>
        </p:nvGrpSpPr>
        <p:grpSpPr>
          <a:xfrm>
            <a:off x="5635164" y="3452961"/>
            <a:ext cx="2348763" cy="1986603"/>
            <a:chOff x="6327693" y="1139553"/>
            <a:chExt cx="2348763" cy="198660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B198661-AB2F-FC4C-8C90-1AD16803F016}"/>
                </a:ext>
              </a:extLst>
            </p:cNvPr>
            <p:cNvGrpSpPr/>
            <p:nvPr/>
          </p:nvGrpSpPr>
          <p:grpSpPr>
            <a:xfrm>
              <a:off x="6327693" y="1139553"/>
              <a:ext cx="2348763" cy="1986603"/>
              <a:chOff x="6327693" y="1139553"/>
              <a:chExt cx="2348763" cy="198660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661A3402-CBA8-B84A-A3C0-C53CCB4E15A1}"/>
                  </a:ext>
                </a:extLst>
              </p:cNvPr>
              <p:cNvGrpSpPr/>
              <p:nvPr/>
            </p:nvGrpSpPr>
            <p:grpSpPr>
              <a:xfrm>
                <a:off x="6327693" y="1139553"/>
                <a:ext cx="2348763" cy="1986603"/>
                <a:chOff x="3333970" y="2272605"/>
                <a:chExt cx="2724324" cy="2304256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F32E1641-9381-3247-B5D1-F4CAB050ED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333970" y="2272605"/>
                  <a:ext cx="2724324" cy="2304256"/>
                </a:xfrm>
                <a:prstGeom prst="rect">
                  <a:avLst/>
                </a:prstGeom>
              </p:spPr>
            </p:pic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EC95637D-85AF-7047-A1EF-93047BA3B7C2}"/>
                    </a:ext>
                  </a:extLst>
                </p:cNvPr>
                <p:cNvSpPr/>
                <p:nvPr/>
              </p:nvSpPr>
              <p:spPr>
                <a:xfrm>
                  <a:off x="5220072" y="2420887"/>
                  <a:ext cx="720081" cy="7200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en-GB" sz="1100" dirty="0">
                    <a:latin typeface="Avenir Next" charset="0"/>
                    <a:ea typeface="Avenir Next" charset="0"/>
                    <a:cs typeface="Avenir Next" charset="0"/>
                  </a:endParaRP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FA98736-3214-A94C-8FC0-A397772EC4DA}"/>
                  </a:ext>
                </a:extLst>
              </p:cNvPr>
              <p:cNvSpPr/>
              <p:nvPr/>
            </p:nvSpPr>
            <p:spPr>
              <a:xfrm>
                <a:off x="8192286" y="1615155"/>
                <a:ext cx="403226" cy="6063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GB" sz="1100" dirty="0">
                  <a:latin typeface="Avenir Next" charset="0"/>
                  <a:ea typeface="Avenir Next" charset="0"/>
                  <a:cs typeface="Avenir Next" charset="0"/>
                </a:endParaRPr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745A481-C062-F44B-867D-B083F024E8D4}"/>
                </a:ext>
              </a:extLst>
            </p:cNvPr>
            <p:cNvSpPr/>
            <p:nvPr/>
          </p:nvSpPr>
          <p:spPr>
            <a:xfrm>
              <a:off x="8179587" y="2420888"/>
              <a:ext cx="419100" cy="15616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GB" sz="1100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F74F935-90D7-5349-9B14-22A5E78CCF98}"/>
              </a:ext>
            </a:extLst>
          </p:cNvPr>
          <p:cNvSpPr txBox="1"/>
          <p:nvPr/>
        </p:nvSpPr>
        <p:spPr>
          <a:xfrm>
            <a:off x="7266593" y="414894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4C6F8C"/>
                </a:solidFill>
                <a:latin typeface="Avenir Next" panose="020B0503020202020204" pitchFamily="34" charset="0"/>
              </a:rPr>
              <a:t>1.8 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259E2E-D45F-5343-BCC9-C84C2888DD50}"/>
              </a:ext>
            </a:extLst>
          </p:cNvPr>
          <p:cNvSpPr txBox="1"/>
          <p:nvPr/>
        </p:nvSpPr>
        <p:spPr>
          <a:xfrm>
            <a:off x="6575404" y="476469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4C6F8C"/>
                </a:solidFill>
                <a:latin typeface="Avenir Next" panose="020B0503020202020204" pitchFamily="34" charset="0"/>
              </a:rPr>
              <a:t>293 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E45FBDD-F660-A44C-8295-0A3D9FFB04B2}"/>
              </a:ext>
            </a:extLst>
          </p:cNvPr>
          <p:cNvSpPr/>
          <p:nvPr/>
        </p:nvSpPr>
        <p:spPr>
          <a:xfrm>
            <a:off x="0" y="6093296"/>
            <a:ext cx="3923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S.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Yang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 et al., Nat.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Photonics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 10, 507 (2016)</a:t>
            </a:r>
          </a:p>
          <a:p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S.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Zaiser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 et al., Nat.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Commun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. 7, 12279 (2016)</a:t>
            </a:r>
          </a:p>
          <a:p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B.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Hensen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 et al.,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Nature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 526, 682 (2015)</a:t>
            </a:r>
          </a:p>
          <a:p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W. B. Gao et al., Nat.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Photonics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 9, 363 (2015)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8D290E-FF38-6A44-8C29-CC9C73B025D1}"/>
              </a:ext>
            </a:extLst>
          </p:cNvPr>
          <p:cNvSpPr/>
          <p:nvPr/>
        </p:nvSpPr>
        <p:spPr>
          <a:xfrm>
            <a:off x="3491880" y="6088559"/>
            <a:ext cx="39239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Y.-C. Chen et al., Nat.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Photonics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 11, 77 (2017)</a:t>
            </a:r>
          </a:p>
          <a:p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W.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Pfaff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 et al., Science 345, (2014)</a:t>
            </a:r>
          </a:p>
          <a:p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H.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Bernien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 et al.,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Nature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 497, 86 (2013)</a:t>
            </a:r>
          </a:p>
          <a:p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A.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Jarmola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 et al.,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Phys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. Rev. </a:t>
            </a:r>
            <a:r>
              <a:rPr lang="pt-BR" sz="1100" dirty="0" err="1">
                <a:latin typeface="Avenir Next" charset="0"/>
                <a:ea typeface="Avenir Next" charset="0"/>
                <a:cs typeface="Avenir Next" charset="0"/>
              </a:rPr>
              <a:t>Lett</a:t>
            </a:r>
            <a:r>
              <a:rPr lang="pt-BR" sz="1100" dirty="0">
                <a:latin typeface="Avenir Next" charset="0"/>
                <a:ea typeface="Avenir Next" charset="0"/>
                <a:cs typeface="Avenir Next" charset="0"/>
              </a:rPr>
              <a:t>. 108, 197601 (2012)</a:t>
            </a:r>
          </a:p>
          <a:p>
            <a:endParaRPr lang="pt-BR" sz="1100" dirty="0">
              <a:latin typeface="Avenir Next" charset="0"/>
              <a:ea typeface="Avenir Next" charset="0"/>
              <a:cs typeface="Avenir Next" charset="0"/>
            </a:endParaRPr>
          </a:p>
          <a:p>
            <a:endParaRPr lang="de-DE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25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B5FC70-2319-A240-9411-8F38C5704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340382"/>
            <a:ext cx="2555610" cy="3169989"/>
          </a:xfrm>
          <a:prstGeom prst="rect">
            <a:avLst/>
          </a:prstGeom>
        </p:spPr>
      </p:pic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F345173-99F7-B24B-A23D-DB7627972793}"/>
              </a:ext>
            </a:extLst>
          </p:cNvPr>
          <p:cNvSpPr txBox="1">
            <a:spLocks/>
          </p:cNvSpPr>
          <p:nvPr/>
        </p:nvSpPr>
        <p:spPr bwMode="auto">
          <a:xfrm>
            <a:off x="685800" y="1371600"/>
            <a:ext cx="4753158" cy="133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900"/>
              </a:spcBef>
            </a:pPr>
            <a:r>
              <a:rPr lang="en-GB" sz="2000" kern="0" dirty="0">
                <a:sym typeface="Wingdings" pitchFamily="2" charset="2"/>
              </a:rPr>
              <a:t>Now a well-understood system</a:t>
            </a:r>
          </a:p>
          <a:p>
            <a:pPr>
              <a:spcBef>
                <a:spcPts val="900"/>
              </a:spcBef>
            </a:pPr>
            <a:r>
              <a:rPr lang="en-GB" sz="2000" kern="0" dirty="0">
                <a:sym typeface="Wingdings" pitchFamily="2" charset="2"/>
              </a:rPr>
              <a:t>Applications include:</a:t>
            </a:r>
          </a:p>
          <a:p>
            <a:pPr lvl="1">
              <a:spcBef>
                <a:spcPts val="900"/>
              </a:spcBef>
            </a:pPr>
            <a:endParaRPr lang="en-GB" sz="1600" kern="0" dirty="0">
              <a:sym typeface="Wingdings" pitchFamily="2" charset="2"/>
            </a:endParaRPr>
          </a:p>
          <a:p>
            <a:pPr lvl="1">
              <a:spcBef>
                <a:spcPts val="900"/>
              </a:spcBef>
            </a:pPr>
            <a:endParaRPr lang="en-GB" sz="1600" kern="0" dirty="0">
              <a:sym typeface="Wingdings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Next" charset="0"/>
                <a:ea typeface="Avenir Next" charset="0"/>
                <a:cs typeface="Avenir Next" charset="0"/>
              </a:rPr>
              <a:t>NV</a:t>
            </a:r>
            <a:r>
              <a:rPr lang="en-US" baseline="30000" dirty="0">
                <a:latin typeface="Avenir Next" charset="0"/>
                <a:ea typeface="Avenir Next" charset="0"/>
                <a:cs typeface="Avenir Next" charset="0"/>
              </a:rPr>
              <a:t>—</a:t>
            </a:r>
            <a:endParaRPr lang="en-GB" baseline="30000" dirty="0"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318B78-DA2D-DC49-89B2-F567F7972689}"/>
              </a:ext>
            </a:extLst>
          </p:cNvPr>
          <p:cNvGrpSpPr/>
          <p:nvPr/>
        </p:nvGrpSpPr>
        <p:grpSpPr>
          <a:xfrm>
            <a:off x="6046706" y="490404"/>
            <a:ext cx="3677273" cy="3239084"/>
            <a:chOff x="683382" y="2009775"/>
            <a:chExt cx="4554197" cy="4011513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B421DBB-2EA3-5A4C-AC3E-E63510CB2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060848"/>
              <a:ext cx="4482003" cy="370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D1378D2-0363-4F43-AFFF-C3272CBBE998}"/>
                </a:ext>
              </a:extLst>
            </p:cNvPr>
            <p:cNvSpPr/>
            <p:nvPr/>
          </p:nvSpPr>
          <p:spPr bwMode="auto">
            <a:xfrm>
              <a:off x="3995936" y="2009775"/>
              <a:ext cx="1080120" cy="40115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A2BD57C-B262-6E44-BB47-A3AEFBF6171D}"/>
                </a:ext>
              </a:extLst>
            </p:cNvPr>
            <p:cNvSpPr/>
            <p:nvPr/>
          </p:nvSpPr>
          <p:spPr bwMode="auto">
            <a:xfrm>
              <a:off x="3203848" y="2204864"/>
              <a:ext cx="1880592" cy="16268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01D6F2D-F476-4845-A971-720E61A26616}"/>
                </a:ext>
              </a:extLst>
            </p:cNvPr>
            <p:cNvSpPr/>
            <p:nvPr/>
          </p:nvSpPr>
          <p:spPr bwMode="auto">
            <a:xfrm>
              <a:off x="2915816" y="2060848"/>
              <a:ext cx="1080120" cy="3974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7F3E7BE-9788-2D46-9530-4F1ABF131D50}"/>
                </a:ext>
              </a:extLst>
            </p:cNvPr>
            <p:cNvSpPr/>
            <p:nvPr/>
          </p:nvSpPr>
          <p:spPr bwMode="auto">
            <a:xfrm>
              <a:off x="683382" y="2009775"/>
              <a:ext cx="432234" cy="3974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36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990033"/>
                </a:buClr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30" name="Picture 3">
            <a:extLst>
              <a:ext uri="{FF2B5EF4-FFF2-40B4-BE49-F238E27FC236}">
                <a16:creationId xmlns:a16="http://schemas.microsoft.com/office/drawing/2014/main" id="{03C466E0-5400-D64D-BBAA-5003D2A7BC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913" y="3729488"/>
            <a:ext cx="3106059" cy="1703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D63454E-2189-3449-AD60-50D50D4D9789}"/>
              </a:ext>
            </a:extLst>
          </p:cNvPr>
          <p:cNvSpPr/>
          <p:nvPr/>
        </p:nvSpPr>
        <p:spPr>
          <a:xfrm>
            <a:off x="5868144" y="490404"/>
            <a:ext cx="3101265" cy="5455051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BAEA4D1-C6FF-C547-BB69-0AE6E210F380}"/>
              </a:ext>
            </a:extLst>
          </p:cNvPr>
          <p:cNvSpPr/>
          <p:nvPr/>
        </p:nvSpPr>
        <p:spPr>
          <a:xfrm>
            <a:off x="6079534" y="5518393"/>
            <a:ext cx="27705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err="1">
                <a:latin typeface="Avenir Next" charset="0"/>
                <a:ea typeface="Avenir Next" charset="0"/>
                <a:cs typeface="Avenir Next" charset="0"/>
              </a:rPr>
              <a:t>Widefield</a:t>
            </a:r>
            <a:r>
              <a:rPr lang="en-US" sz="1100" b="1" dirty="0">
                <a:latin typeface="Avenir Next" charset="0"/>
                <a:ea typeface="Avenir Next" charset="0"/>
                <a:cs typeface="Avenir Next" charset="0"/>
              </a:rPr>
              <a:t> biological magnetometry</a:t>
            </a:r>
          </a:p>
          <a:p>
            <a:r>
              <a:rPr lang="pt-BR" sz="1100" dirty="0">
                <a:latin typeface="Avenir Next" panose="020B0503020202020204" pitchFamily="34" charset="0"/>
                <a:ea typeface="Avenir Next" charset="0"/>
                <a:cs typeface="Avenir Next" charset="0"/>
              </a:rPr>
              <a:t>10.1038/nature12072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828F94-3117-0C47-8D04-030E39AA96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1880" y="2410009"/>
            <a:ext cx="1800200" cy="1180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7D99B3-278C-4B43-9A96-3DD39991D40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847"/>
          <a:stretch/>
        </p:blipFill>
        <p:spPr>
          <a:xfrm>
            <a:off x="3491880" y="3687028"/>
            <a:ext cx="1784956" cy="179633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61425D3-F126-AC4E-80DD-1B80FA4B9D33}"/>
              </a:ext>
            </a:extLst>
          </p:cNvPr>
          <p:cNvSpPr/>
          <p:nvPr/>
        </p:nvSpPr>
        <p:spPr>
          <a:xfrm>
            <a:off x="3491880" y="5514568"/>
            <a:ext cx="20162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venir Next" charset="0"/>
                <a:ea typeface="Avenir Next" charset="0"/>
                <a:cs typeface="Avenir Next" charset="0"/>
              </a:rPr>
              <a:t>Nanoscale metrology</a:t>
            </a:r>
          </a:p>
          <a:p>
            <a:r>
              <a:rPr lang="en-GB" sz="1100" dirty="0">
                <a:latin typeface="Avenir Next" panose="020B0503020202020204" pitchFamily="34" charset="0"/>
              </a:rPr>
              <a:t>10.1038/nnano.2012.50</a:t>
            </a:r>
            <a:endParaRPr lang="pt-BR" sz="1100" dirty="0">
              <a:latin typeface="Avenir Next" panose="020B0503020202020204" pitchFamily="34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43769A-FEBC-3148-9D5B-285642A26F28}"/>
              </a:ext>
            </a:extLst>
          </p:cNvPr>
          <p:cNvSpPr/>
          <p:nvPr/>
        </p:nvSpPr>
        <p:spPr>
          <a:xfrm>
            <a:off x="3358598" y="2311534"/>
            <a:ext cx="2122699" cy="3633921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3AD334-34D3-BA45-BA93-460857E4A316}"/>
              </a:ext>
            </a:extLst>
          </p:cNvPr>
          <p:cNvSpPr/>
          <p:nvPr/>
        </p:nvSpPr>
        <p:spPr>
          <a:xfrm>
            <a:off x="395536" y="5520083"/>
            <a:ext cx="25431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venir Next" charset="0"/>
                <a:ea typeface="Avenir Next" charset="0"/>
                <a:cs typeface="Avenir Next" charset="0"/>
              </a:rPr>
              <a:t>Fundamental quantum mechanics</a:t>
            </a:r>
          </a:p>
          <a:p>
            <a:r>
              <a:rPr lang="en-GB" sz="1100" dirty="0">
                <a:latin typeface="Avenir Next" panose="020B0503020202020204" pitchFamily="34" charset="0"/>
              </a:rPr>
              <a:t>10.1038/nature15759</a:t>
            </a:r>
            <a:endParaRPr lang="pt-BR" sz="1100" dirty="0">
              <a:latin typeface="Avenir Next" panose="020B0503020202020204" pitchFamily="34" charset="0"/>
              <a:ea typeface="Avenir Next" charset="0"/>
              <a:cs typeface="Avenir Next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5E4382D-CD69-F34A-AF3D-C8E606609391}"/>
              </a:ext>
            </a:extLst>
          </p:cNvPr>
          <p:cNvSpPr/>
          <p:nvPr/>
        </p:nvSpPr>
        <p:spPr>
          <a:xfrm>
            <a:off x="256615" y="2311534"/>
            <a:ext cx="2752760" cy="3633921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5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2798390"/>
            <a:ext cx="4041775" cy="639762"/>
          </a:xfrm>
        </p:spPr>
        <p:txBody>
          <a:bodyPr/>
          <a:lstStyle/>
          <a:p>
            <a:r>
              <a:rPr lang="en-GB" dirty="0" err="1">
                <a:latin typeface="Avenir Next Demi Bold" charset="0"/>
                <a:ea typeface="Avenir Next Demi Bold" charset="0"/>
                <a:cs typeface="Avenir Next Demi Bold" charset="0"/>
              </a:rPr>
              <a:t>SiV</a:t>
            </a:r>
            <a:r>
              <a:rPr lang="en-GB" baseline="30000" dirty="0">
                <a:latin typeface="Avenir Next Demi Bold" charset="0"/>
                <a:ea typeface="Avenir Next Demi Bold" charset="0"/>
                <a:cs typeface="Avenir Next Demi Bold" charset="0"/>
              </a:rPr>
              <a:t>—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3438152"/>
            <a:ext cx="4041775" cy="3951288"/>
          </a:xfrm>
        </p:spPr>
        <p:txBody>
          <a:bodyPr>
            <a:normAutofit/>
          </a:bodyPr>
          <a:lstStyle/>
          <a:p>
            <a:pPr>
              <a:buFont typeface=".AppleSystemUIFont" charset="-120"/>
              <a:buChar char="x"/>
            </a:pPr>
            <a:r>
              <a:rPr lang="en-GB" sz="2000" dirty="0">
                <a:solidFill>
                  <a:srgbClr val="000000"/>
                </a:solidFill>
              </a:rPr>
              <a:t>Slow spin initialization</a:t>
            </a:r>
          </a:p>
          <a:p>
            <a:pPr>
              <a:buFont typeface=".AppleSystemUIFont" charset="-120"/>
              <a:buChar char="x"/>
            </a:pPr>
            <a:r>
              <a:rPr lang="en-GB" sz="2000" dirty="0">
                <a:solidFill>
                  <a:srgbClr val="000000"/>
                </a:solidFill>
              </a:rPr>
              <a:t>Slow spin readout (and only at 4 K or lower)</a:t>
            </a:r>
          </a:p>
          <a:p>
            <a:pPr>
              <a:buFont typeface=".AppleSystemUIFont" charset="-120"/>
              <a:buChar char="x"/>
            </a:pPr>
            <a:r>
              <a:rPr lang="en-GB" sz="2000" dirty="0"/>
              <a:t>Short coherence at &gt;100 </a:t>
            </a:r>
            <a:r>
              <a:rPr lang="en-GB" sz="2000" dirty="0" err="1"/>
              <a:t>mK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>
              <a:buFont typeface="Wingdings" charset="2"/>
              <a:buChar char="ü"/>
            </a:pPr>
            <a:r>
              <a:rPr lang="en-GB" sz="2000" dirty="0"/>
              <a:t>Narrowband emission</a:t>
            </a:r>
          </a:p>
          <a:p>
            <a:pPr>
              <a:buFont typeface="Wingdings" charset="2"/>
              <a:buChar char="ü"/>
            </a:pPr>
            <a:r>
              <a:rPr lang="en-GB" sz="2000" dirty="0"/>
              <a:t>Tuneable ZPL</a:t>
            </a:r>
          </a:p>
          <a:p>
            <a:endParaRPr lang="en-GB" sz="20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0" t="13259" r="23677" b="2769"/>
          <a:stretch/>
        </p:blipFill>
        <p:spPr>
          <a:xfrm>
            <a:off x="5762566" y="471043"/>
            <a:ext cx="2265818" cy="21558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EB86AB8-0276-7C42-A88D-534BF1876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648" y="2409938"/>
            <a:ext cx="2651942" cy="128303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56AC65A-50D3-7D45-86F8-8E1841587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921" y="72224"/>
            <a:ext cx="1163855" cy="1988867"/>
          </a:xfrm>
          <a:prstGeom prst="rect">
            <a:avLst/>
          </a:prstGeom>
          <a:ln w="28575">
            <a:noFill/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46CE8AB-502F-564E-9EB4-9004CD80C05F}"/>
              </a:ext>
            </a:extLst>
          </p:cNvPr>
          <p:cNvSpPr txBox="1"/>
          <p:nvPr/>
        </p:nvSpPr>
        <p:spPr>
          <a:xfrm>
            <a:off x="1764503" y="738337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4C6F8C"/>
                </a:solidFill>
                <a:latin typeface="Avenir Next" panose="020B0503020202020204" pitchFamily="34" charset="0"/>
              </a:rPr>
              <a:t>293 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A65E2E-C89C-B94F-AD44-E63C417AA004}"/>
              </a:ext>
            </a:extLst>
          </p:cNvPr>
          <p:cNvSpPr txBox="1"/>
          <p:nvPr/>
        </p:nvSpPr>
        <p:spPr>
          <a:xfrm>
            <a:off x="944219" y="2561801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4C6F8C"/>
                </a:solidFill>
                <a:latin typeface="Avenir Next" panose="020B0503020202020204" pitchFamily="34" charset="0"/>
              </a:rPr>
              <a:t>4.2 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210E1F0-8E46-374D-9CE4-DF50F36E4428}"/>
              </a:ext>
            </a:extLst>
          </p:cNvPr>
          <p:cNvSpPr/>
          <p:nvPr/>
        </p:nvSpPr>
        <p:spPr>
          <a:xfrm>
            <a:off x="683713" y="2310249"/>
            <a:ext cx="2952183" cy="1406783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FC1976-8D3C-1A4B-8D21-C4C6DED56F02}"/>
              </a:ext>
            </a:extLst>
          </p:cNvPr>
          <p:cNvSpPr/>
          <p:nvPr/>
        </p:nvSpPr>
        <p:spPr>
          <a:xfrm>
            <a:off x="683713" y="3902279"/>
            <a:ext cx="2952183" cy="2119009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23D041-5CC1-6941-87C3-429E2B32E062}"/>
              </a:ext>
            </a:extLst>
          </p:cNvPr>
          <p:cNvSpPr/>
          <p:nvPr/>
        </p:nvSpPr>
        <p:spPr>
          <a:xfrm>
            <a:off x="0" y="6093296"/>
            <a:ext cx="421196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B.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Pingault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 et al., Nat.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Commun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. 8, 15579 (2017)</a:t>
            </a:r>
            <a:endParaRPr lang="de-DE" sz="1100" dirty="0">
              <a:latin typeface="Avenir Next" charset="0"/>
              <a:ea typeface="Avenir Next" charset="0"/>
              <a:cs typeface="Avenir Next" charset="0"/>
            </a:endParaRPr>
          </a:p>
          <a:p>
            <a:r>
              <a:rPr lang="fr-FR" sz="1100" dirty="0">
                <a:latin typeface="Avenir Next" charset="0"/>
                <a:ea typeface="Avenir Next" charset="0"/>
                <a:cs typeface="Avenir Next" charset="0"/>
              </a:rPr>
              <a:t>D. D. </a:t>
            </a:r>
            <a:r>
              <a:rPr lang="fr-FR" sz="1100" dirty="0" err="1">
                <a:latin typeface="Avenir Next" charset="0"/>
                <a:ea typeface="Avenir Next" charset="0"/>
                <a:cs typeface="Avenir Next" charset="0"/>
              </a:rPr>
              <a:t>Sukachev</a:t>
            </a:r>
            <a:r>
              <a:rPr lang="fr-FR" sz="1100" dirty="0">
                <a:latin typeface="Avenir Next" charset="0"/>
                <a:ea typeface="Avenir Next" charset="0"/>
                <a:cs typeface="Avenir Next" charset="0"/>
              </a:rPr>
              <a:t> et al., Phys. </a:t>
            </a:r>
            <a:r>
              <a:rPr lang="fr-FR" sz="1100" dirty="0" err="1">
                <a:latin typeface="Avenir Next" charset="0"/>
                <a:ea typeface="Avenir Next" charset="0"/>
                <a:cs typeface="Avenir Next" charset="0"/>
              </a:rPr>
              <a:t>Rev</a:t>
            </a:r>
            <a:r>
              <a:rPr lang="fr-FR" sz="1100" dirty="0">
                <a:latin typeface="Avenir Next" charset="0"/>
                <a:ea typeface="Avenir Next" charset="0"/>
                <a:cs typeface="Avenir Next" charset="0"/>
              </a:rPr>
              <a:t>. </a:t>
            </a:r>
            <a:r>
              <a:rPr lang="fr-FR" sz="1100" dirty="0" err="1">
                <a:latin typeface="Avenir Next" charset="0"/>
                <a:ea typeface="Avenir Next" charset="0"/>
                <a:cs typeface="Avenir Next" charset="0"/>
              </a:rPr>
              <a:t>Lett</a:t>
            </a:r>
            <a:r>
              <a:rPr lang="fr-FR" sz="1100" dirty="0">
                <a:latin typeface="Avenir Next" charset="0"/>
                <a:ea typeface="Avenir Next" charset="0"/>
                <a:cs typeface="Avenir Next" charset="0"/>
              </a:rPr>
              <a:t>. 119, 223602 (2017)</a:t>
            </a:r>
            <a:endParaRPr lang="de-DE" sz="1100" dirty="0">
              <a:latin typeface="Avenir Next" charset="0"/>
              <a:ea typeface="Avenir Next" charset="0"/>
              <a:cs typeface="Avenir Next" charset="0"/>
            </a:endParaRPr>
          </a:p>
          <a:p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A.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Sipahigil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 et al., </a:t>
            </a:r>
            <a:r>
              <a:rPr lang="nb-NO" sz="1100" dirty="0" err="1">
                <a:latin typeface="Avenir Next" charset="0"/>
                <a:ea typeface="Avenir Next" charset="0"/>
                <a:cs typeface="Avenir Next" charset="0"/>
              </a:rPr>
              <a:t>Phys</a:t>
            </a:r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. Rev. Lett. 113, 113602 (2014)</a:t>
            </a:r>
          </a:p>
          <a:p>
            <a:r>
              <a:rPr lang="fr-FR" sz="1100" dirty="0">
                <a:latin typeface="Avenir Next" charset="0"/>
                <a:ea typeface="Avenir Next" charset="0"/>
                <a:cs typeface="Avenir Next" charset="0"/>
              </a:rPr>
              <a:t>A. </a:t>
            </a:r>
            <a:r>
              <a:rPr lang="fr-FR" sz="1100" dirty="0" err="1">
                <a:latin typeface="Avenir Next" charset="0"/>
                <a:ea typeface="Avenir Next" charset="0"/>
                <a:cs typeface="Avenir Next" charset="0"/>
              </a:rPr>
              <a:t>Sipahigil</a:t>
            </a:r>
            <a:r>
              <a:rPr lang="fr-FR" sz="1100" dirty="0">
                <a:latin typeface="Avenir Next" charset="0"/>
                <a:ea typeface="Avenir Next" charset="0"/>
                <a:cs typeface="Avenir Next" charset="0"/>
              </a:rPr>
              <a:t> et al., Science 354, 847 (2016)</a:t>
            </a:r>
          </a:p>
          <a:p>
            <a:endParaRPr lang="fr-FR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6A3D361-3781-DE4B-983C-9E3A730C861B}"/>
              </a:ext>
            </a:extLst>
          </p:cNvPr>
          <p:cNvSpPr/>
          <p:nvPr/>
        </p:nvSpPr>
        <p:spPr>
          <a:xfrm>
            <a:off x="4176464" y="6093296"/>
            <a:ext cx="39239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venir Next" charset="0"/>
                <a:ea typeface="Avenir Next" charset="0"/>
                <a:cs typeface="Avenir Next" charset="0"/>
              </a:rPr>
              <a:t>Y.-I. </a:t>
            </a:r>
            <a:r>
              <a:rPr lang="en-US" sz="1100" dirty="0" err="1">
                <a:latin typeface="Avenir Next" charset="0"/>
                <a:ea typeface="Avenir Next" charset="0"/>
                <a:cs typeface="Avenir Next" charset="0"/>
              </a:rPr>
              <a:t>Sohn</a:t>
            </a:r>
            <a:r>
              <a:rPr lang="en-US" sz="1100" dirty="0">
                <a:latin typeface="Avenir Next" charset="0"/>
                <a:ea typeface="Avenir Next" charset="0"/>
                <a:cs typeface="Avenir Next" charset="0"/>
              </a:rPr>
              <a:t> et al., arXiv:1706.03881 (2017)</a:t>
            </a:r>
            <a:endParaRPr lang="fr-FR" sz="1100" dirty="0">
              <a:latin typeface="Avenir Next" charset="0"/>
              <a:ea typeface="Avenir Next" charset="0"/>
              <a:cs typeface="Avenir Next" charset="0"/>
            </a:endParaRPr>
          </a:p>
          <a:p>
            <a:endParaRPr lang="fr-FR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4E9CA18-8D50-1C49-BE97-E1B94E4F7B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219" y="4022263"/>
            <a:ext cx="2463328" cy="188578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BE7C1D16-46B8-E547-882A-6447832C8646}"/>
              </a:ext>
            </a:extLst>
          </p:cNvPr>
          <p:cNvSpPr/>
          <p:nvPr/>
        </p:nvSpPr>
        <p:spPr>
          <a:xfrm>
            <a:off x="683711" y="51381"/>
            <a:ext cx="2952185" cy="2006141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18F1F0A-8122-BD4E-B4BA-77CE75FFB51F}"/>
              </a:ext>
            </a:extLst>
          </p:cNvPr>
          <p:cNvSpPr/>
          <p:nvPr/>
        </p:nvSpPr>
        <p:spPr>
          <a:xfrm>
            <a:off x="1093174" y="332656"/>
            <a:ext cx="166457" cy="1368152"/>
          </a:xfrm>
          <a:prstGeom prst="rect">
            <a:avLst/>
          </a:prstGeom>
          <a:ln w="19050">
            <a:solidFill>
              <a:srgbClr val="FFC00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615AB6F-538D-F140-8463-BAAFB1E23231}"/>
              </a:ext>
            </a:extLst>
          </p:cNvPr>
          <p:cNvCxnSpPr>
            <a:cxnSpLocks/>
          </p:cNvCxnSpPr>
          <p:nvPr/>
        </p:nvCxnSpPr>
        <p:spPr bwMode="auto">
          <a:xfrm flipH="1">
            <a:off x="1050286" y="1700808"/>
            <a:ext cx="42890" cy="73727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78739B4-7A00-4543-BCF3-67B85A1531C3}"/>
              </a:ext>
            </a:extLst>
          </p:cNvPr>
          <p:cNvCxnSpPr>
            <a:cxnSpLocks/>
          </p:cNvCxnSpPr>
          <p:nvPr/>
        </p:nvCxnSpPr>
        <p:spPr bwMode="auto">
          <a:xfrm>
            <a:off x="1251157" y="1694030"/>
            <a:ext cx="1147012" cy="7628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38456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D9DDD2-1D8C-8A4E-AE47-1D2BCF2729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55" b="56006"/>
          <a:stretch/>
        </p:blipFill>
        <p:spPr>
          <a:xfrm>
            <a:off x="1072747" y="4168576"/>
            <a:ext cx="2508948" cy="1420663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2798390"/>
            <a:ext cx="4041775" cy="639762"/>
          </a:xfrm>
        </p:spPr>
        <p:txBody>
          <a:bodyPr/>
          <a:lstStyle/>
          <a:p>
            <a:r>
              <a:rPr lang="en-GB" dirty="0" err="1">
                <a:latin typeface="Avenir Next Demi Bold" charset="0"/>
                <a:ea typeface="Avenir Next Demi Bold" charset="0"/>
                <a:cs typeface="Avenir Next Demi Bold" charset="0"/>
              </a:rPr>
              <a:t>SiV</a:t>
            </a:r>
            <a:r>
              <a:rPr lang="en-GB" baseline="30000" dirty="0">
                <a:latin typeface="Avenir Next Demi Bold" charset="0"/>
                <a:ea typeface="Avenir Next Demi Bold" charset="0"/>
                <a:cs typeface="Avenir Next Demi Bold" charset="0"/>
              </a:rPr>
              <a:t>—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3438152"/>
            <a:ext cx="4041775" cy="3951288"/>
          </a:xfrm>
        </p:spPr>
        <p:txBody>
          <a:bodyPr>
            <a:normAutofit/>
          </a:bodyPr>
          <a:lstStyle/>
          <a:p>
            <a:pPr>
              <a:buFont typeface=".AppleSystemUIFont" charset="-120"/>
              <a:buChar char="x"/>
            </a:pPr>
            <a:r>
              <a:rPr lang="en-GB" sz="2000" dirty="0">
                <a:solidFill>
                  <a:srgbClr val="000000"/>
                </a:solidFill>
              </a:rPr>
              <a:t>Slow spin initialization</a:t>
            </a:r>
          </a:p>
          <a:p>
            <a:pPr>
              <a:buFont typeface=".AppleSystemUIFont" charset="-120"/>
              <a:buChar char="x"/>
            </a:pPr>
            <a:r>
              <a:rPr lang="en-GB" sz="2000" dirty="0">
                <a:solidFill>
                  <a:srgbClr val="000000"/>
                </a:solidFill>
              </a:rPr>
              <a:t>Slow spin readout (and only at 4 K or lower)</a:t>
            </a:r>
          </a:p>
          <a:p>
            <a:pPr>
              <a:buFont typeface=".AppleSystemUIFont" charset="-120"/>
              <a:buChar char="x"/>
            </a:pPr>
            <a:r>
              <a:rPr lang="en-GB" sz="2000" dirty="0"/>
              <a:t>Short coherence at &gt;100 </a:t>
            </a:r>
            <a:r>
              <a:rPr lang="en-GB" sz="2000" dirty="0" err="1"/>
              <a:t>mK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>
              <a:buFont typeface="Wingdings" charset="2"/>
              <a:buChar char="ü"/>
            </a:pPr>
            <a:r>
              <a:rPr lang="en-GB" sz="2000" dirty="0"/>
              <a:t>Narrowband emission</a:t>
            </a:r>
          </a:p>
          <a:p>
            <a:pPr>
              <a:buFont typeface="Wingdings" charset="2"/>
              <a:buChar char="ü"/>
            </a:pPr>
            <a:r>
              <a:rPr lang="en-GB" sz="2000" dirty="0"/>
              <a:t>Tuneable ZPL</a:t>
            </a:r>
          </a:p>
          <a:p>
            <a:endParaRPr lang="en-GB" sz="20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0" t="13259" r="23677" b="2769"/>
          <a:stretch/>
        </p:blipFill>
        <p:spPr>
          <a:xfrm>
            <a:off x="5762566" y="471043"/>
            <a:ext cx="2265818" cy="2155868"/>
          </a:xfrm>
          <a:prstGeom prst="rect">
            <a:avLst/>
          </a:prstGeom>
        </p:spPr>
      </p:pic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FA99BBF5-C93B-9F4D-9CC0-CE9C0B2205A2}"/>
              </a:ext>
            </a:extLst>
          </p:cNvPr>
          <p:cNvSpPr txBox="1">
            <a:spLocks/>
          </p:cNvSpPr>
          <p:nvPr/>
        </p:nvSpPr>
        <p:spPr bwMode="auto">
          <a:xfrm>
            <a:off x="120230" y="274737"/>
            <a:ext cx="4753158" cy="133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5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900"/>
              </a:spcBef>
            </a:pPr>
            <a:r>
              <a:rPr lang="en-GB" sz="2000" kern="0" dirty="0">
                <a:sym typeface="Wingdings" pitchFamily="2" charset="2"/>
              </a:rPr>
              <a:t>Applications primarily photonic</a:t>
            </a:r>
          </a:p>
          <a:p>
            <a:pPr lvl="1">
              <a:spcBef>
                <a:spcPts val="900"/>
              </a:spcBef>
            </a:pPr>
            <a:endParaRPr lang="en-GB" sz="1600" kern="0" dirty="0">
              <a:sym typeface="Wingdings" pitchFamily="2" charset="2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B0741DD-D9B0-BA42-8D5E-4CFC57CBD6AC}"/>
              </a:ext>
            </a:extLst>
          </p:cNvPr>
          <p:cNvSpPr/>
          <p:nvPr/>
        </p:nvSpPr>
        <p:spPr>
          <a:xfrm>
            <a:off x="1185935" y="3428999"/>
            <a:ext cx="25431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venir Next" charset="0"/>
                <a:ea typeface="Avenir Next" charset="0"/>
                <a:cs typeface="Avenir Next" charset="0"/>
              </a:rPr>
              <a:t>Integrated photonic networks</a:t>
            </a:r>
          </a:p>
          <a:p>
            <a:r>
              <a:rPr lang="en-GB" sz="1100" dirty="0">
                <a:latin typeface="Avenir Next" panose="020B0503020202020204" pitchFamily="34" charset="0"/>
              </a:rPr>
              <a:t>10.1126/science.aah6875</a:t>
            </a:r>
            <a:endParaRPr lang="pt-BR" sz="1100" dirty="0">
              <a:latin typeface="Avenir Next" panose="020B0503020202020204" pitchFamily="34" charset="0"/>
              <a:ea typeface="Avenir Next" charset="0"/>
              <a:cs typeface="Avenir Next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C23680-9640-E947-BCE8-C8BE8214FBAD}"/>
              </a:ext>
            </a:extLst>
          </p:cNvPr>
          <p:cNvSpPr/>
          <p:nvPr/>
        </p:nvSpPr>
        <p:spPr>
          <a:xfrm>
            <a:off x="1047014" y="836712"/>
            <a:ext cx="2562171" cy="3024336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FB676B74-7FE7-804B-898F-21594AFE40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6152" y="870578"/>
            <a:ext cx="2299507" cy="2558421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E098B203-822E-4544-A545-3E36F7C8DDD4}"/>
              </a:ext>
            </a:extLst>
          </p:cNvPr>
          <p:cNvSpPr/>
          <p:nvPr/>
        </p:nvSpPr>
        <p:spPr>
          <a:xfrm>
            <a:off x="1053114" y="4077071"/>
            <a:ext cx="2556071" cy="1944217"/>
          </a:xfrm>
          <a:prstGeom prst="rect">
            <a:avLst/>
          </a:prstGeom>
          <a:ln w="19050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192FAA5-402A-464C-B7D1-7B0C0E2B6E10}"/>
              </a:ext>
            </a:extLst>
          </p:cNvPr>
          <p:cNvSpPr/>
          <p:nvPr/>
        </p:nvSpPr>
        <p:spPr>
          <a:xfrm>
            <a:off x="1165655" y="5590401"/>
            <a:ext cx="25431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venir Next" charset="0"/>
                <a:ea typeface="Avenir Next" charset="0"/>
                <a:cs typeface="Avenir Next" charset="0"/>
              </a:rPr>
              <a:t>Arrays of </a:t>
            </a:r>
            <a:r>
              <a:rPr lang="en-US" sz="1100" b="1" dirty="0" err="1">
                <a:latin typeface="Avenir Next" charset="0"/>
                <a:ea typeface="Avenir Next" charset="0"/>
                <a:cs typeface="Avenir Next" charset="0"/>
              </a:rPr>
              <a:t>SiV</a:t>
            </a:r>
            <a:r>
              <a:rPr lang="en-US" sz="1100" b="1" baseline="30000" dirty="0">
                <a:latin typeface="Avenir Next" charset="0"/>
                <a:ea typeface="Avenir Next" charset="0"/>
                <a:cs typeface="Avenir Next" charset="0"/>
              </a:rPr>
              <a:t>—</a:t>
            </a:r>
            <a:r>
              <a:rPr lang="en-US" sz="1100" b="1" dirty="0">
                <a:latin typeface="Avenir Next" charset="0"/>
                <a:ea typeface="Avenir Next" charset="0"/>
                <a:cs typeface="Avenir Next" charset="0"/>
              </a:rPr>
              <a:t> for QKD</a:t>
            </a:r>
          </a:p>
          <a:p>
            <a:r>
              <a:rPr lang="en-GB" sz="1100" dirty="0">
                <a:latin typeface="Avenir Next" panose="020B0503020202020204" pitchFamily="34" charset="0"/>
              </a:rPr>
              <a:t>10.7567/APEX.7.115201</a:t>
            </a:r>
            <a:endParaRPr lang="pt-BR" sz="1100" dirty="0">
              <a:latin typeface="Avenir Next" panose="020B0503020202020204" pitchFamily="34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591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98390"/>
            <a:ext cx="4040188" cy="639762"/>
          </a:xfrm>
        </p:spPr>
        <p:txBody>
          <a:bodyPr/>
          <a:lstStyle/>
          <a:p>
            <a:r>
              <a:rPr lang="en-GB" dirty="0">
                <a:latin typeface="Avenir Next Demi Bold" charset="0"/>
                <a:ea typeface="Avenir Next Demi Bold" charset="0"/>
                <a:cs typeface="Avenir Next Demi Bold" charset="0"/>
              </a:rPr>
              <a:t>NV</a:t>
            </a:r>
            <a:r>
              <a:rPr lang="en-GB" baseline="30000" dirty="0">
                <a:latin typeface="Avenir Next Demi Bold" charset="0"/>
                <a:ea typeface="Avenir Next Demi Bold" charset="0"/>
                <a:cs typeface="Avenir Next Demi Bold" charset="0"/>
              </a:rPr>
              <a:t>—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438152"/>
            <a:ext cx="4187825" cy="3951288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GB" sz="2000" dirty="0">
                <a:latin typeface="Avenir Next" charset="0"/>
                <a:ea typeface="Avenir Next" charset="0"/>
                <a:cs typeface="Avenir Next" charset="0"/>
              </a:rPr>
              <a:t>Fast optical spin initialization</a:t>
            </a:r>
          </a:p>
          <a:p>
            <a:pPr>
              <a:buFont typeface="Wingdings" charset="2"/>
              <a:buChar char="ü"/>
            </a:pPr>
            <a:r>
              <a:rPr lang="en-GB" sz="2000" dirty="0"/>
              <a:t>High fidelity optical spin readout at room temperature</a:t>
            </a:r>
          </a:p>
          <a:p>
            <a:pPr>
              <a:buFont typeface="Wingdings" charset="2"/>
              <a:buChar char="ü"/>
            </a:pPr>
            <a:r>
              <a:rPr lang="en-GB" sz="2000" dirty="0"/>
              <a:t>Long coherence times</a:t>
            </a:r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  <a:p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  <a:p>
            <a:pPr>
              <a:buFont typeface=".AppleSystemUIFont" charset="-120"/>
              <a:buChar char="x"/>
            </a:pPr>
            <a:r>
              <a:rPr lang="en-GB" sz="2000" dirty="0">
                <a:latin typeface="Avenir Next" charset="0"/>
                <a:ea typeface="Avenir Next" charset="0"/>
                <a:cs typeface="Avenir Next" charset="0"/>
              </a:rPr>
              <a:t>Broadband emission</a:t>
            </a:r>
          </a:p>
          <a:p>
            <a:pPr>
              <a:buSzPct val="100000"/>
              <a:buFont typeface=".AppleSystemUIFont" charset="-120"/>
              <a:buChar char="x"/>
            </a:pPr>
            <a:r>
              <a:rPr lang="en-GB" sz="2000" dirty="0">
                <a:latin typeface="Avenir Next" charset="0"/>
                <a:ea typeface="Avenir Next" charset="0"/>
                <a:cs typeface="Avenir Next" charset="0"/>
              </a:rPr>
              <a:t>Sensitive to strain</a:t>
            </a:r>
          </a:p>
          <a:p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  <a:p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2798390"/>
            <a:ext cx="4041775" cy="639762"/>
          </a:xfrm>
        </p:spPr>
        <p:txBody>
          <a:bodyPr/>
          <a:lstStyle/>
          <a:p>
            <a:r>
              <a:rPr lang="en-GB" dirty="0" err="1">
                <a:latin typeface="Avenir Next Demi Bold" charset="0"/>
                <a:ea typeface="Avenir Next Demi Bold" charset="0"/>
                <a:cs typeface="Avenir Next Demi Bold" charset="0"/>
              </a:rPr>
              <a:t>SiV</a:t>
            </a:r>
            <a:r>
              <a:rPr lang="en-GB" baseline="30000" dirty="0">
                <a:latin typeface="Avenir Next Demi Bold" charset="0"/>
                <a:ea typeface="Avenir Next Demi Bold" charset="0"/>
                <a:cs typeface="Avenir Next Demi Bold" charset="0"/>
              </a:rPr>
              <a:t>—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3438152"/>
            <a:ext cx="4041775" cy="3951288"/>
          </a:xfrm>
        </p:spPr>
        <p:txBody>
          <a:bodyPr>
            <a:normAutofit/>
          </a:bodyPr>
          <a:lstStyle/>
          <a:p>
            <a:pPr lvl="0">
              <a:buFont typeface=".AppleSystemUIFont" charset="-120"/>
              <a:buChar char="x"/>
            </a:pPr>
            <a:r>
              <a:rPr lang="en-GB" sz="2000" dirty="0">
                <a:solidFill>
                  <a:srgbClr val="000000"/>
                </a:solidFill>
              </a:rPr>
              <a:t>Slow spin initialization</a:t>
            </a:r>
          </a:p>
          <a:p>
            <a:pPr lvl="0">
              <a:buFont typeface=".AppleSystemUIFont" charset="-120"/>
              <a:buChar char="x"/>
            </a:pPr>
            <a:r>
              <a:rPr lang="en-GB" sz="2000" dirty="0">
                <a:solidFill>
                  <a:srgbClr val="000000"/>
                </a:solidFill>
              </a:rPr>
              <a:t>Slow spin readout (and only at 4 K or lower)</a:t>
            </a:r>
          </a:p>
          <a:p>
            <a:pPr>
              <a:buFont typeface=".AppleSystemUIFont" charset="-120"/>
              <a:buChar char="x"/>
            </a:pPr>
            <a:r>
              <a:rPr lang="en-GB" sz="2000" dirty="0"/>
              <a:t>Short coherence at &gt;100 </a:t>
            </a:r>
            <a:r>
              <a:rPr lang="en-GB" sz="2000" dirty="0" err="1"/>
              <a:t>mK</a:t>
            </a:r>
            <a:endParaRPr lang="en-GB" sz="2000" dirty="0"/>
          </a:p>
          <a:p>
            <a:pPr marL="0" indent="0">
              <a:buNone/>
            </a:pPr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  <a:p>
            <a:pPr>
              <a:buFont typeface="Wingdings" charset="2"/>
              <a:buChar char="ü"/>
            </a:pPr>
            <a:r>
              <a:rPr lang="en-GB" sz="2000" dirty="0">
                <a:latin typeface="Avenir Next" charset="0"/>
                <a:ea typeface="Avenir Next" charset="0"/>
                <a:cs typeface="Avenir Next" charset="0"/>
              </a:rPr>
              <a:t>Narrowband emission</a:t>
            </a:r>
          </a:p>
          <a:p>
            <a:pPr>
              <a:buFont typeface="Wingdings" charset="2"/>
              <a:buChar char="ü"/>
            </a:pPr>
            <a:r>
              <a:rPr lang="en-GB" sz="2000" dirty="0"/>
              <a:t>Tuneable ZPL</a:t>
            </a:r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  <a:p>
            <a:endParaRPr lang="en-GB" sz="2000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0" t="13259" r="23677" b="2769"/>
          <a:stretch/>
        </p:blipFill>
        <p:spPr>
          <a:xfrm>
            <a:off x="5762566" y="471043"/>
            <a:ext cx="2265818" cy="21558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3" t="11357" r="22392"/>
          <a:stretch/>
        </p:blipFill>
        <p:spPr>
          <a:xfrm>
            <a:off x="1125173" y="332656"/>
            <a:ext cx="2370236" cy="244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355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72A99264-07A2-7845-BF9D-6428253939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0" t="13259" r="23677" b="2769"/>
          <a:stretch/>
        </p:blipFill>
        <p:spPr>
          <a:xfrm>
            <a:off x="3300296" y="2458460"/>
            <a:ext cx="2705479" cy="2574193"/>
          </a:xfrm>
          <a:prstGeom prst="rect">
            <a:avLst/>
          </a:prstGeom>
        </p:spPr>
      </p:pic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0F528FD-9D54-3E46-A2E8-016C6E0C68F3}"/>
              </a:ext>
            </a:extLst>
          </p:cNvPr>
          <p:cNvSpPr/>
          <p:nvPr/>
        </p:nvSpPr>
        <p:spPr>
          <a:xfrm>
            <a:off x="2071300" y="3068960"/>
            <a:ext cx="1015530" cy="1332373"/>
          </a:xfrm>
          <a:prstGeom prst="roundRect">
            <a:avLst/>
          </a:prstGeom>
          <a:noFill/>
          <a:ln w="28575">
            <a:solidFill>
              <a:srgbClr val="4C6F8C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381E93F-FA50-C64A-A07F-ACC3D57D048C}"/>
              </a:ext>
            </a:extLst>
          </p:cNvPr>
          <p:cNvSpPr/>
          <p:nvPr/>
        </p:nvSpPr>
        <p:spPr>
          <a:xfrm>
            <a:off x="2067549" y="3445970"/>
            <a:ext cx="1015530" cy="133237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4C6F8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venir Next" charset="0"/>
                <a:ea typeface="Avenir Next" charset="0"/>
                <a:cs typeface="Avenir Next" charset="0"/>
              </a:rPr>
              <a:t>Single emitters in diamond</a:t>
            </a:r>
            <a:endParaRPr lang="en-GB" baseline="30000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F699A035-74BF-4146-A628-CD498168C81A}"/>
              </a:ext>
            </a:extLst>
          </p:cNvPr>
          <p:cNvSpPr txBox="1">
            <a:spLocks/>
          </p:cNvSpPr>
          <p:nvPr/>
        </p:nvSpPr>
        <p:spPr bwMode="auto">
          <a:xfrm>
            <a:off x="685800" y="1371600"/>
            <a:ext cx="6730008" cy="1121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32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900"/>
              </a:spcBef>
            </a:pPr>
            <a:r>
              <a:rPr lang="en-GB" sz="2000" kern="0" dirty="0"/>
              <a:t>Significant similarities between different “vacancy-cage” optical emitters</a:t>
            </a:r>
            <a:endParaRPr lang="en-GB" sz="1600" kern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F37934-9172-2546-998A-F1FC6DE815D4}"/>
              </a:ext>
            </a:extLst>
          </p:cNvPr>
          <p:cNvSpPr txBox="1"/>
          <p:nvPr/>
        </p:nvSpPr>
        <p:spPr>
          <a:xfrm>
            <a:off x="2126138" y="5343599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venir Next" panose="020B0503020202020204" pitchFamily="34" charset="0"/>
              </a:rPr>
              <a:t>S=0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E58AC4-DB76-D241-8EF1-29E0FB36684F}"/>
              </a:ext>
            </a:extLst>
          </p:cNvPr>
          <p:cNvSpPr txBox="1"/>
          <p:nvPr/>
        </p:nvSpPr>
        <p:spPr>
          <a:xfrm>
            <a:off x="3624821" y="5343598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venir Next" panose="020B0503020202020204" pitchFamily="34" charset="0"/>
              </a:rPr>
              <a:t>S=½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86B29C-E1EC-BB44-85F4-0DB5C391578C}"/>
              </a:ext>
            </a:extLst>
          </p:cNvPr>
          <p:cNvSpPr txBox="1"/>
          <p:nvPr/>
        </p:nvSpPr>
        <p:spPr>
          <a:xfrm>
            <a:off x="5202450" y="534359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venir Next" panose="020B0503020202020204" pitchFamily="34" charset="0"/>
              </a:rPr>
              <a:t>S=1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90AE38-96A5-D342-BAC7-4F10823C0FA8}"/>
              </a:ext>
            </a:extLst>
          </p:cNvPr>
          <p:cNvSpPr txBox="1"/>
          <p:nvPr/>
        </p:nvSpPr>
        <p:spPr>
          <a:xfrm>
            <a:off x="3681053" y="4778344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NV</a:t>
            </a:r>
            <a:r>
              <a:rPr lang="en-GB" baseline="30000" dirty="0">
                <a:latin typeface="Avenir Next" panose="020B0503020202020204" pitchFamily="34" charset="0"/>
              </a:rPr>
              <a:t>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2FD366-283F-1B48-AA8C-ECB6455AEA39}"/>
              </a:ext>
            </a:extLst>
          </p:cNvPr>
          <p:cNvSpPr txBox="1"/>
          <p:nvPr/>
        </p:nvSpPr>
        <p:spPr>
          <a:xfrm>
            <a:off x="5258682" y="4778344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NV</a:t>
            </a:r>
            <a:r>
              <a:rPr lang="en-GB" baseline="30000" dirty="0">
                <a:latin typeface="Avenir Next" panose="020B0503020202020204" pitchFamily="34" charset="0"/>
              </a:rPr>
              <a:t>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9CF902-2933-FB42-9723-92CA3A8CEEC7}"/>
              </a:ext>
            </a:extLst>
          </p:cNvPr>
          <p:cNvSpPr txBox="1"/>
          <p:nvPr/>
        </p:nvSpPr>
        <p:spPr>
          <a:xfrm>
            <a:off x="3700163" y="4316679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latin typeface="Avenir Next" panose="020B0503020202020204" pitchFamily="34" charset="0"/>
              </a:rPr>
              <a:t>SiV</a:t>
            </a:r>
            <a:r>
              <a:rPr lang="en-GB" baseline="30000" dirty="0">
                <a:latin typeface="Avenir Next" panose="020B0503020202020204" pitchFamily="34" charset="0"/>
              </a:rPr>
              <a:t>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B271F0-3280-254C-A31D-E926DB4A2830}"/>
              </a:ext>
            </a:extLst>
          </p:cNvPr>
          <p:cNvSpPr txBox="1"/>
          <p:nvPr/>
        </p:nvSpPr>
        <p:spPr>
          <a:xfrm>
            <a:off x="5277792" y="4316679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SiV</a:t>
            </a:r>
            <a:r>
              <a:rPr lang="en-GB" baseline="30000" dirty="0">
                <a:latin typeface="Avenir Next" panose="020B0503020202020204" pitchFamily="34" charset="0"/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1CD338-8CE9-644C-8375-652DE6BA726C}"/>
              </a:ext>
            </a:extLst>
          </p:cNvPr>
          <p:cNvSpPr txBox="1"/>
          <p:nvPr/>
        </p:nvSpPr>
        <p:spPr>
          <a:xfrm>
            <a:off x="3708948" y="3869822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GeV</a:t>
            </a:r>
            <a:r>
              <a:rPr lang="en-GB" baseline="30000" dirty="0">
                <a:latin typeface="Avenir Next" panose="020B0503020202020204" pitchFamily="34" charset="0"/>
              </a:rPr>
              <a:t>—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187084-DACF-3F47-828F-B95D41EDCFF9}"/>
              </a:ext>
            </a:extLst>
          </p:cNvPr>
          <p:cNvSpPr txBox="1"/>
          <p:nvPr/>
        </p:nvSpPr>
        <p:spPr>
          <a:xfrm>
            <a:off x="3699145" y="3445972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latin typeface="Avenir Next" panose="020B0503020202020204" pitchFamily="34" charset="0"/>
              </a:rPr>
              <a:t>SnV</a:t>
            </a:r>
            <a:r>
              <a:rPr lang="en-GB" baseline="30000" dirty="0">
                <a:latin typeface="Avenir Next" panose="020B0503020202020204" pitchFamily="34" charset="0"/>
              </a:rPr>
              <a:t>—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33458-7024-354E-B1BA-1E45DF76A2AF}"/>
              </a:ext>
            </a:extLst>
          </p:cNvPr>
          <p:cNvSpPr txBox="1"/>
          <p:nvPr/>
        </p:nvSpPr>
        <p:spPr>
          <a:xfrm>
            <a:off x="2084188" y="4331487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SiV</a:t>
            </a:r>
            <a:r>
              <a:rPr lang="en-GB" baseline="30000" dirty="0">
                <a:latin typeface="Avenir Next" panose="020B0503020202020204" pitchFamily="34" charset="0"/>
              </a:rPr>
              <a:t>2—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C9A884-4E3E-A74F-98E4-941A3DC38CCA}"/>
              </a:ext>
            </a:extLst>
          </p:cNvPr>
          <p:cNvSpPr txBox="1"/>
          <p:nvPr/>
        </p:nvSpPr>
        <p:spPr>
          <a:xfrm>
            <a:off x="2060142" y="3873629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GeV</a:t>
            </a:r>
            <a:r>
              <a:rPr lang="en-GB" baseline="30000" dirty="0">
                <a:latin typeface="Avenir Next" panose="020B0503020202020204" pitchFamily="34" charset="0"/>
              </a:rPr>
              <a:t>2—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C8D162-3DC4-D144-A1DE-5FA8B8542E51}"/>
              </a:ext>
            </a:extLst>
          </p:cNvPr>
          <p:cNvSpPr txBox="1"/>
          <p:nvPr/>
        </p:nvSpPr>
        <p:spPr>
          <a:xfrm>
            <a:off x="2084188" y="3445971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SnV</a:t>
            </a:r>
            <a:r>
              <a:rPr lang="en-GB" baseline="30000" dirty="0">
                <a:latin typeface="Avenir Next" panose="020B0503020202020204" pitchFamily="34" charset="0"/>
              </a:rPr>
              <a:t>2—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00B8ED-7E94-2845-A9BE-C24065262B0D}"/>
              </a:ext>
            </a:extLst>
          </p:cNvPr>
          <p:cNvSpPr txBox="1"/>
          <p:nvPr/>
        </p:nvSpPr>
        <p:spPr>
          <a:xfrm>
            <a:off x="2092201" y="3048114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PV</a:t>
            </a:r>
            <a:r>
              <a:rPr lang="en-GB" baseline="30000" dirty="0">
                <a:latin typeface="Avenir Next" panose="020B0503020202020204" pitchFamily="34" charset="0"/>
              </a:rPr>
              <a:t>—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EB1711-B5FB-1B44-80E0-CBDAD26C4FB0}"/>
              </a:ext>
            </a:extLst>
          </p:cNvPr>
          <p:cNvSpPr txBox="1"/>
          <p:nvPr/>
        </p:nvSpPr>
        <p:spPr>
          <a:xfrm>
            <a:off x="3695394" y="3043342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PV</a:t>
            </a:r>
            <a:r>
              <a:rPr lang="en-GB" baseline="30000" dirty="0">
                <a:latin typeface="Avenir Next" panose="020B0503020202020204" pitchFamily="34" charset="0"/>
              </a:rPr>
              <a:t>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B5AA5D-235B-C24D-B122-3353A62ADB26}"/>
              </a:ext>
            </a:extLst>
          </p:cNvPr>
          <p:cNvSpPr txBox="1"/>
          <p:nvPr/>
        </p:nvSpPr>
        <p:spPr>
          <a:xfrm>
            <a:off x="5277792" y="3043342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PV</a:t>
            </a:r>
            <a:r>
              <a:rPr lang="en-GB" baseline="30000" dirty="0">
                <a:latin typeface="Avenir Next" panose="020B0503020202020204" pitchFamily="34" charset="0"/>
              </a:rPr>
              <a:t>+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63B3A6E-7512-E64B-AC0C-C4EA3AA33620}"/>
              </a:ext>
            </a:extLst>
          </p:cNvPr>
          <p:cNvSpPr/>
          <p:nvPr/>
        </p:nvSpPr>
        <p:spPr>
          <a:xfrm>
            <a:off x="3624821" y="3445971"/>
            <a:ext cx="947179" cy="1332373"/>
          </a:xfrm>
          <a:prstGeom prst="roundRect">
            <a:avLst/>
          </a:prstGeom>
          <a:ln w="28575">
            <a:solidFill>
              <a:srgbClr val="4C6F8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4D764B7-E870-3348-9C0B-61A3DCC57AB4}"/>
              </a:ext>
            </a:extLst>
          </p:cNvPr>
          <p:cNvSpPr/>
          <p:nvPr/>
        </p:nvSpPr>
        <p:spPr>
          <a:xfrm>
            <a:off x="5113742" y="4242501"/>
            <a:ext cx="970426" cy="1007008"/>
          </a:xfrm>
          <a:prstGeom prst="roundRect">
            <a:avLst/>
          </a:prstGeom>
          <a:ln w="28575">
            <a:solidFill>
              <a:srgbClr val="4C6F8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085882-B206-8046-9B68-1F08FD5921DE}"/>
              </a:ext>
            </a:extLst>
          </p:cNvPr>
          <p:cNvSpPr/>
          <p:nvPr/>
        </p:nvSpPr>
        <p:spPr>
          <a:xfrm>
            <a:off x="539552" y="3716514"/>
            <a:ext cx="14398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dirty="0">
                <a:solidFill>
                  <a:srgbClr val="4C6F8C"/>
                </a:solidFill>
                <a:latin typeface="Avenir Next" panose="020B0503020202020204" pitchFamily="34" charset="0"/>
              </a:rPr>
              <a:t>Optically</a:t>
            </a:r>
          </a:p>
          <a:p>
            <a:pPr algn="r"/>
            <a:r>
              <a:rPr lang="en-GB" dirty="0">
                <a:solidFill>
                  <a:srgbClr val="4C6F8C"/>
                </a:solidFill>
                <a:latin typeface="Avenir Next" panose="020B0503020202020204" pitchFamily="34" charset="0"/>
              </a:rPr>
              <a:t>inert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8CB1757-4490-CC45-A9FE-9B9E86936161}"/>
              </a:ext>
            </a:extLst>
          </p:cNvPr>
          <p:cNvGrpSpPr/>
          <p:nvPr/>
        </p:nvGrpSpPr>
        <p:grpSpPr>
          <a:xfrm>
            <a:off x="6508090" y="2096368"/>
            <a:ext cx="2591647" cy="2110795"/>
            <a:chOff x="6508090" y="2096368"/>
            <a:chExt cx="2591647" cy="211079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D0BD6A3-A22C-7B46-9A71-0C84BCEB6AF1}"/>
                </a:ext>
              </a:extLst>
            </p:cNvPr>
            <p:cNvGrpSpPr/>
            <p:nvPr/>
          </p:nvGrpSpPr>
          <p:grpSpPr>
            <a:xfrm>
              <a:off x="6508090" y="2096368"/>
              <a:ext cx="2591647" cy="2110795"/>
              <a:chOff x="6345453" y="3622460"/>
              <a:chExt cx="2591647" cy="2110795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86F1D8DA-9DDC-884B-9C72-020932A367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72842" y="3645024"/>
                <a:ext cx="2564258" cy="2088231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D20B0A2-0B2A-2145-8CB9-10E048D812B3}"/>
                  </a:ext>
                </a:extLst>
              </p:cNvPr>
              <p:cNvSpPr/>
              <p:nvPr/>
            </p:nvSpPr>
            <p:spPr bwMode="auto">
              <a:xfrm>
                <a:off x="6345453" y="3622460"/>
                <a:ext cx="216915" cy="19322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BF326D7-6AAD-424C-AAF6-850810822F79}"/>
                </a:ext>
              </a:extLst>
            </p:cNvPr>
            <p:cNvSpPr/>
            <p:nvPr/>
          </p:nvSpPr>
          <p:spPr>
            <a:xfrm>
              <a:off x="8655489" y="2267023"/>
              <a:ext cx="40588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dirty="0">
                  <a:latin typeface="Avenir Next" charset="0"/>
                  <a:ea typeface="Avenir Next" charset="0"/>
                  <a:cs typeface="Avenir Next" charset="0"/>
                </a:rPr>
                <a:t>[1]</a:t>
              </a:r>
              <a:r>
                <a:rPr lang="nb-NO" sz="1200" dirty="0">
                  <a:latin typeface="Avenir Next" charset="0"/>
                  <a:ea typeface="Avenir Next" charset="0"/>
                  <a:cs typeface="Avenir Next" charset="0"/>
                </a:rPr>
                <a:t> </a:t>
              </a:r>
              <a:endParaRPr lang="en-GB" sz="1200" dirty="0"/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3E62A95-B92C-6E4D-AB53-60C624D821DC}"/>
              </a:ext>
            </a:extLst>
          </p:cNvPr>
          <p:cNvCxnSpPr>
            <a:cxnSpLocks/>
            <a:stCxn id="6" idx="3"/>
          </p:cNvCxnSpPr>
          <p:nvPr/>
        </p:nvCxnSpPr>
        <p:spPr bwMode="auto">
          <a:xfrm flipV="1">
            <a:off x="4572000" y="3573016"/>
            <a:ext cx="2196830" cy="53914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4C6F8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C3148-816D-2B4B-8F22-5B26A1AB113E}"/>
              </a:ext>
            </a:extLst>
          </p:cNvPr>
          <p:cNvSpPr/>
          <p:nvPr/>
        </p:nvSpPr>
        <p:spPr>
          <a:xfrm>
            <a:off x="0" y="6093296"/>
            <a:ext cx="3779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100" dirty="0">
                <a:latin typeface="Avenir Next" charset="0"/>
                <a:ea typeface="Avenir Next" charset="0"/>
                <a:cs typeface="Avenir Next" charset="0"/>
              </a:rPr>
              <a:t>[1] </a:t>
            </a:r>
            <a:r>
              <a:rPr lang="tr-TR" sz="1100" dirty="0">
                <a:latin typeface="Avenir Next" charset="0"/>
                <a:ea typeface="Avenir Next" charset="0"/>
                <a:cs typeface="Avenir Next" charset="0"/>
              </a:rPr>
              <a:t>T. </a:t>
            </a:r>
            <a:r>
              <a:rPr lang="tr-TR" sz="1100" dirty="0" err="1">
                <a:latin typeface="Avenir Next" charset="0"/>
                <a:ea typeface="Avenir Next" charset="0"/>
                <a:cs typeface="Avenir Next" charset="0"/>
              </a:rPr>
              <a:t>Iwasaki</a:t>
            </a:r>
            <a:r>
              <a:rPr lang="tr-TR" sz="1100" dirty="0">
                <a:latin typeface="Avenir Next" charset="0"/>
                <a:ea typeface="Avenir Next" charset="0"/>
                <a:cs typeface="Avenir Next" charset="0"/>
              </a:rPr>
              <a:t> et al., arXiv:1708.03576 (2017)</a:t>
            </a:r>
            <a:endParaRPr lang="nb-NO" sz="11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71CBBC-8F88-D14C-951C-87928FF0FB60}"/>
              </a:ext>
            </a:extLst>
          </p:cNvPr>
          <p:cNvSpPr/>
          <p:nvPr/>
        </p:nvSpPr>
        <p:spPr>
          <a:xfrm>
            <a:off x="6158831" y="4189821"/>
            <a:ext cx="17620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4C6F8C"/>
                </a:solidFill>
                <a:latin typeface="Avenir Next" panose="020B0503020202020204" pitchFamily="34" charset="0"/>
              </a:rPr>
              <a:t>Optically</a:t>
            </a:r>
          </a:p>
          <a:p>
            <a:r>
              <a:rPr lang="en-US" dirty="0" err="1">
                <a:solidFill>
                  <a:srgbClr val="4C6F8C"/>
                </a:solidFill>
                <a:latin typeface="Avenir Next" panose="020B0503020202020204" pitchFamily="34" charset="0"/>
              </a:rPr>
              <a:t>initializable</a:t>
            </a:r>
            <a:endParaRPr lang="en-US" dirty="0">
              <a:solidFill>
                <a:srgbClr val="4C6F8C"/>
              </a:solidFill>
              <a:latin typeface="Avenir Next" panose="020B0503020202020204" pitchFamily="34" charset="0"/>
            </a:endParaRPr>
          </a:p>
          <a:p>
            <a:r>
              <a:rPr lang="en-GB" dirty="0">
                <a:solidFill>
                  <a:srgbClr val="4C6F8C"/>
                </a:solidFill>
                <a:latin typeface="Avenir Next" panose="020B0503020202020204" pitchFamily="34" charset="0"/>
              </a:rPr>
              <a:t>spin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2D2170EC-AF8A-2248-BB54-E04642E2EE2D}"/>
              </a:ext>
            </a:extLst>
          </p:cNvPr>
          <p:cNvSpPr/>
          <p:nvPr/>
        </p:nvSpPr>
        <p:spPr bwMode="auto">
          <a:xfrm rot="16200000">
            <a:off x="3861030" y="1005666"/>
            <a:ext cx="253984" cy="3872604"/>
          </a:xfrm>
          <a:prstGeom prst="rightBrace">
            <a:avLst>
              <a:gd name="adj1" fmla="val 151779"/>
              <a:gd name="adj2" fmla="val 50000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4F1136-07A3-8145-B257-23EE1B9899BB}"/>
              </a:ext>
            </a:extLst>
          </p:cNvPr>
          <p:cNvSpPr/>
          <p:nvPr/>
        </p:nvSpPr>
        <p:spPr>
          <a:xfrm>
            <a:off x="3829013" y="232048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C001"/>
                </a:solidFill>
                <a:latin typeface="Avenir Next" panose="020B0503020202020204" pitchFamily="34" charset="0"/>
              </a:rPr>
              <a:t>?</a:t>
            </a:r>
            <a:endParaRPr lang="en-GB" dirty="0">
              <a:solidFill>
                <a:srgbClr val="FFC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2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3" grpId="0" animBg="1"/>
      <p:bldP spid="3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6" grpId="0" animBg="1"/>
      <p:bldP spid="24" grpId="0" animBg="1"/>
      <p:bldP spid="21" grpId="0"/>
      <p:bldP spid="34" grpId="0"/>
      <p:bldP spid="36" grpId="0"/>
      <p:bldP spid="40" grpId="0" animBg="1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venir Next" charset="0"/>
                <a:ea typeface="Avenir Next" charset="0"/>
                <a:cs typeface="Avenir Next" charset="0"/>
              </a:rPr>
              <a:t>Production at ISOLDE</a:t>
            </a:r>
            <a:endParaRPr lang="en-GB" baseline="30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7FD292-CA47-2F4E-9A06-60A5FAC44997}"/>
              </a:ext>
            </a:extLst>
          </p:cNvPr>
          <p:cNvSpPr txBox="1"/>
          <p:nvPr/>
        </p:nvSpPr>
        <p:spPr>
          <a:xfrm>
            <a:off x="1403648" y="2097079"/>
            <a:ext cx="59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31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67DC83-4D78-0B44-8819-D1BA46ACFCDD}"/>
              </a:ext>
            </a:extLst>
          </p:cNvPr>
          <p:cNvSpPr txBox="1"/>
          <p:nvPr/>
        </p:nvSpPr>
        <p:spPr>
          <a:xfrm>
            <a:off x="4568248" y="2735567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30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Si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E610A1E9-2381-0749-9D43-6C40D8611487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2000165" y="2281745"/>
            <a:ext cx="2568083" cy="638488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AE60A89D-364B-A642-9134-48CDC4A22942}"/>
              </a:ext>
            </a:extLst>
          </p:cNvPr>
          <p:cNvCxnSpPr>
            <a:cxnSpLocks/>
            <a:stCxn id="19" idx="3"/>
            <a:endCxn id="30" idx="1"/>
          </p:cNvCxnSpPr>
          <p:nvPr/>
        </p:nvCxnSpPr>
        <p:spPr>
          <a:xfrm flipV="1">
            <a:off x="2000165" y="1639364"/>
            <a:ext cx="2586517" cy="642381"/>
          </a:xfrm>
          <a:prstGeom prst="bentConnector3">
            <a:avLst>
              <a:gd name="adj1" fmla="val 49736"/>
            </a:avLst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7950A05-7572-D347-82DD-FC1BEA37B5A1}"/>
              </a:ext>
            </a:extLst>
          </p:cNvPr>
          <p:cNvSpPr txBox="1"/>
          <p:nvPr/>
        </p:nvSpPr>
        <p:spPr>
          <a:xfrm>
            <a:off x="2206216" y="1973968"/>
            <a:ext cx="1087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644 </a:t>
            </a:r>
            <a:r>
              <a:rPr kumimoji="0" lang="en-GB" sz="14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ms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Next" panose="020B0503020202020204" pitchFamily="34" charset="0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935365-140D-7441-8D77-66B6F0280787}"/>
              </a:ext>
            </a:extLst>
          </p:cNvPr>
          <p:cNvSpPr txBox="1"/>
          <p:nvPr/>
        </p:nvSpPr>
        <p:spPr>
          <a:xfrm>
            <a:off x="3400806" y="1648545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98.4%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D6D177-54F5-CB4D-9E1F-EB00EC5FC642}"/>
              </a:ext>
            </a:extLst>
          </p:cNvPr>
          <p:cNvSpPr txBox="1"/>
          <p:nvPr/>
        </p:nvSpPr>
        <p:spPr>
          <a:xfrm>
            <a:off x="3400806" y="2627133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1.6%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399347-4F5E-F243-BD8D-A12B01E83257}"/>
              </a:ext>
            </a:extLst>
          </p:cNvPr>
          <p:cNvSpPr txBox="1"/>
          <p:nvPr/>
        </p:nvSpPr>
        <p:spPr>
          <a:xfrm>
            <a:off x="6764619" y="145469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31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P</a:t>
            </a:r>
          </a:p>
        </p:txBody>
      </p:sp>
      <p:cxnSp>
        <p:nvCxnSpPr>
          <p:cNvPr id="28" name="Elbow Connector 15">
            <a:extLst>
              <a:ext uri="{FF2B5EF4-FFF2-40B4-BE49-F238E27FC236}">
                <a16:creationId xmlns:a16="http://schemas.microsoft.com/office/drawing/2014/main" id="{4AD379CA-0269-1A48-8488-8A7AB2F315AB}"/>
              </a:ext>
            </a:extLst>
          </p:cNvPr>
          <p:cNvCxnSpPr>
            <a:cxnSpLocks/>
            <a:stCxn id="30" idx="3"/>
            <a:endCxn id="27" idx="1"/>
          </p:cNvCxnSpPr>
          <p:nvPr/>
        </p:nvCxnSpPr>
        <p:spPr>
          <a:xfrm>
            <a:off x="5138436" y="1639364"/>
            <a:ext cx="1626183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6B1484D-9B38-2949-9634-511E327C31A1}"/>
              </a:ext>
            </a:extLst>
          </p:cNvPr>
          <p:cNvSpPr txBox="1"/>
          <p:nvPr/>
        </p:nvSpPr>
        <p:spPr>
          <a:xfrm>
            <a:off x="5527372" y="1340768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157 min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3CEB9A-76A1-1C4B-97B7-29D2B0C9DBE5}"/>
              </a:ext>
            </a:extLst>
          </p:cNvPr>
          <p:cNvSpPr txBox="1"/>
          <p:nvPr/>
        </p:nvSpPr>
        <p:spPr>
          <a:xfrm>
            <a:off x="4586682" y="145469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31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" panose="020B0503020202020204" pitchFamily="34" charset="0"/>
                <a:cs typeface="+mn-cs"/>
              </a:rPr>
              <a:t>Si</a:t>
            </a:r>
          </a:p>
        </p:txBody>
      </p:sp>
      <p:pic>
        <p:nvPicPr>
          <p:cNvPr id="328" name="Picture 327">
            <a:extLst>
              <a:ext uri="{FF2B5EF4-FFF2-40B4-BE49-F238E27FC236}">
                <a16:creationId xmlns:a16="http://schemas.microsoft.com/office/drawing/2014/main" id="{562C9445-E043-B848-A988-EB4303E3B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7" y="3956216"/>
            <a:ext cx="2898597" cy="2048597"/>
          </a:xfrm>
          <a:prstGeom prst="rect">
            <a:avLst/>
          </a:prstGeom>
        </p:spPr>
      </p:pic>
      <p:sp>
        <p:nvSpPr>
          <p:cNvPr id="341" name="TextBox 340">
            <a:extLst>
              <a:ext uri="{FF2B5EF4-FFF2-40B4-BE49-F238E27FC236}">
                <a16:creationId xmlns:a16="http://schemas.microsoft.com/office/drawing/2014/main" id="{6F3E2DF6-AC40-504A-B752-7B5B8C318466}"/>
              </a:ext>
            </a:extLst>
          </p:cNvPr>
          <p:cNvSpPr txBox="1"/>
          <p:nvPr/>
        </p:nvSpPr>
        <p:spPr>
          <a:xfrm>
            <a:off x="35496" y="3290936"/>
            <a:ext cx="2325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4C6F8C"/>
                </a:solidFill>
                <a:latin typeface="Avenir Next" panose="020B0503020202020204" pitchFamily="34" charset="0"/>
              </a:rPr>
              <a:t>Implant at ~50 </a:t>
            </a:r>
            <a:r>
              <a:rPr lang="en-GB" sz="1800" b="1" dirty="0" err="1">
                <a:solidFill>
                  <a:srgbClr val="4C6F8C"/>
                </a:solidFill>
                <a:latin typeface="Avenir Next" panose="020B0503020202020204" pitchFamily="34" charset="0"/>
              </a:rPr>
              <a:t>keV</a:t>
            </a:r>
            <a:endParaRPr lang="en-GB" sz="1800" b="1" dirty="0">
              <a:solidFill>
                <a:srgbClr val="4C6F8C"/>
              </a:solidFill>
              <a:latin typeface="Avenir Next" panose="020B0503020202020204" pitchFamily="34" charset="0"/>
            </a:endParaRPr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F6477ADF-A165-2D43-BCBE-746CBB5E169F}"/>
              </a:ext>
            </a:extLst>
          </p:cNvPr>
          <p:cNvSpPr txBox="1"/>
          <p:nvPr/>
        </p:nvSpPr>
        <p:spPr>
          <a:xfrm>
            <a:off x="3264872" y="3286725"/>
            <a:ext cx="2476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4C6F8C"/>
                </a:solidFill>
                <a:latin typeface="Avenir Next" panose="020B0503020202020204" pitchFamily="34" charset="0"/>
              </a:rPr>
              <a:t>Anneal to form </a:t>
            </a:r>
            <a:r>
              <a:rPr lang="en-GB" sz="1800" b="1" baseline="30000" dirty="0">
                <a:solidFill>
                  <a:srgbClr val="4C6F8C"/>
                </a:solidFill>
                <a:latin typeface="Avenir Next" panose="020B0503020202020204" pitchFamily="34" charset="0"/>
              </a:rPr>
              <a:t>31</a:t>
            </a:r>
            <a:r>
              <a:rPr lang="en-GB" sz="1800" b="1" dirty="0">
                <a:solidFill>
                  <a:srgbClr val="4C6F8C"/>
                </a:solidFill>
                <a:latin typeface="Avenir Next" panose="020B0503020202020204" pitchFamily="34" charset="0"/>
              </a:rPr>
              <a:t>SiV</a:t>
            </a:r>
          </a:p>
        </p:txBody>
      </p:sp>
      <p:cxnSp>
        <p:nvCxnSpPr>
          <p:cNvPr id="344" name="Straight Arrow Connector 343">
            <a:extLst>
              <a:ext uri="{FF2B5EF4-FFF2-40B4-BE49-F238E27FC236}">
                <a16:creationId xmlns:a16="http://schemas.microsoft.com/office/drawing/2014/main" id="{4475434D-4D8C-6F47-98F7-0A121FEDAECB}"/>
              </a:ext>
            </a:extLst>
          </p:cNvPr>
          <p:cNvCxnSpPr>
            <a:stCxn id="341" idx="3"/>
            <a:endCxn id="342" idx="1"/>
          </p:cNvCxnSpPr>
          <p:nvPr/>
        </p:nvCxnSpPr>
        <p:spPr bwMode="auto">
          <a:xfrm flipV="1">
            <a:off x="2360813" y="3471391"/>
            <a:ext cx="904059" cy="421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4C6F8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6" name="TextBox 345">
            <a:extLst>
              <a:ext uri="{FF2B5EF4-FFF2-40B4-BE49-F238E27FC236}">
                <a16:creationId xmlns:a16="http://schemas.microsoft.com/office/drawing/2014/main" id="{7D19BEBB-CC39-A24D-870D-1D449522D955}"/>
              </a:ext>
            </a:extLst>
          </p:cNvPr>
          <p:cNvSpPr txBox="1"/>
          <p:nvPr/>
        </p:nvSpPr>
        <p:spPr>
          <a:xfrm>
            <a:off x="6660232" y="3142709"/>
            <a:ext cx="2572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4C6F8C"/>
                </a:solidFill>
                <a:latin typeface="Avenir Next" panose="020B0503020202020204" pitchFamily="34" charset="0"/>
              </a:rPr>
              <a:t>Monitor decay of </a:t>
            </a:r>
            <a:r>
              <a:rPr lang="en-GB" sz="1800" b="1" dirty="0" err="1">
                <a:solidFill>
                  <a:srgbClr val="4C6F8C"/>
                </a:solidFill>
                <a:latin typeface="Avenir Next" panose="020B0503020202020204" pitchFamily="34" charset="0"/>
              </a:rPr>
              <a:t>SiV</a:t>
            </a:r>
            <a:endParaRPr lang="en-GB" sz="1800" b="1" dirty="0">
              <a:solidFill>
                <a:srgbClr val="4C6F8C"/>
              </a:solidFill>
              <a:latin typeface="Avenir Next" panose="020B0503020202020204" pitchFamily="34" charset="0"/>
            </a:endParaRPr>
          </a:p>
          <a:p>
            <a:r>
              <a:rPr lang="en-GB" sz="1800" b="1" dirty="0">
                <a:solidFill>
                  <a:srgbClr val="4C6F8C"/>
                </a:solidFill>
                <a:latin typeface="Avenir Next" panose="020B0503020202020204" pitchFamily="34" charset="0"/>
              </a:rPr>
              <a:t>Look for PV spectrum</a:t>
            </a:r>
          </a:p>
        </p:txBody>
      </p:sp>
      <p:cxnSp>
        <p:nvCxnSpPr>
          <p:cNvPr id="347" name="Straight Arrow Connector 346">
            <a:extLst>
              <a:ext uri="{FF2B5EF4-FFF2-40B4-BE49-F238E27FC236}">
                <a16:creationId xmlns:a16="http://schemas.microsoft.com/office/drawing/2014/main" id="{DCA21AA9-7643-1049-B0C1-A582B254964B}"/>
              </a:ext>
            </a:extLst>
          </p:cNvPr>
          <p:cNvCxnSpPr>
            <a:cxnSpLocks/>
            <a:stCxn id="342" idx="3"/>
            <a:endCxn id="346" idx="1"/>
          </p:cNvCxnSpPr>
          <p:nvPr/>
        </p:nvCxnSpPr>
        <p:spPr bwMode="auto">
          <a:xfrm flipV="1">
            <a:off x="5741832" y="3465875"/>
            <a:ext cx="918400" cy="55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4C6F8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52" name="Picture 351">
            <a:extLst>
              <a:ext uri="{FF2B5EF4-FFF2-40B4-BE49-F238E27FC236}">
                <a16:creationId xmlns:a16="http://schemas.microsoft.com/office/drawing/2014/main" id="{9A66190A-34F8-3742-8CE6-896B16E3F3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42"/>
          <a:stretch/>
        </p:blipFill>
        <p:spPr>
          <a:xfrm>
            <a:off x="3779912" y="3903973"/>
            <a:ext cx="1307871" cy="2189323"/>
          </a:xfrm>
          <a:prstGeom prst="rect">
            <a:avLst/>
          </a:prstGeom>
        </p:spPr>
      </p:pic>
      <p:pic>
        <p:nvPicPr>
          <p:cNvPr id="354" name="Picture 353">
            <a:extLst>
              <a:ext uri="{FF2B5EF4-FFF2-40B4-BE49-F238E27FC236}">
                <a16:creationId xmlns:a16="http://schemas.microsoft.com/office/drawing/2014/main" id="{FC857A54-7DA3-274B-9A63-16E6ED034C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584" y="3798331"/>
            <a:ext cx="3391646" cy="2196000"/>
          </a:xfrm>
          <a:prstGeom prst="rect">
            <a:avLst/>
          </a:prstGeom>
        </p:spPr>
      </p:pic>
      <p:sp>
        <p:nvSpPr>
          <p:cNvPr id="357" name="TextBox 356">
            <a:extLst>
              <a:ext uri="{FF2B5EF4-FFF2-40B4-BE49-F238E27FC236}">
                <a16:creationId xmlns:a16="http://schemas.microsoft.com/office/drawing/2014/main" id="{A5CF3167-3698-7C42-9362-E605FE28BC7B}"/>
              </a:ext>
            </a:extLst>
          </p:cNvPr>
          <p:cNvSpPr txBox="1"/>
          <p:nvPr/>
        </p:nvSpPr>
        <p:spPr>
          <a:xfrm>
            <a:off x="2987824" y="3586675"/>
            <a:ext cx="295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4C6F8C"/>
                </a:solidFill>
                <a:latin typeface="Avenir Next" panose="020B0503020202020204" pitchFamily="34" charset="0"/>
              </a:rPr>
              <a:t>&gt;800°C to mobilize vacancies</a:t>
            </a:r>
          </a:p>
        </p:txBody>
      </p:sp>
    </p:spTree>
    <p:extLst>
      <p:ext uri="{BB962C8B-B14F-4D97-AF65-F5344CB8AC3E}">
        <p14:creationId xmlns:p14="http://schemas.microsoft.com/office/powerpoint/2010/main" val="330135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42" grpId="0"/>
      <p:bldP spid="346" grpId="0"/>
      <p:bldP spid="357" grpId="1"/>
    </p:bldLst>
  </p:timing>
</p:sld>
</file>

<file path=ppt/theme/theme1.xml><?xml version="1.0" encoding="utf-8"?>
<a:theme xmlns:a="http://schemas.openxmlformats.org/drawingml/2006/main" name="template_warwick_sky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w Cen MT-Rockwell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sz="1100" dirty="0" smtClean="0">
            <a:latin typeface="Avenir Next" charset="0"/>
            <a:ea typeface="Avenir Next" charset="0"/>
            <a:cs typeface="Avenir N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template_warwick_skyblue_2810</Template>
  <TotalTime>17504</TotalTime>
  <Words>889</Words>
  <Application>Microsoft Macintosh PowerPoint</Application>
  <PresentationFormat>On-screen Show (4:3)</PresentationFormat>
  <Paragraphs>198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.AppleSystemUIFont</vt:lpstr>
      <vt:lpstr>Arial</vt:lpstr>
      <vt:lpstr>Avenir Next</vt:lpstr>
      <vt:lpstr>Avenir Next Demi Bold</vt:lpstr>
      <vt:lpstr>Avenir Next Medium</vt:lpstr>
      <vt:lpstr>Calibri</vt:lpstr>
      <vt:lpstr>標楷體</vt:lpstr>
      <vt:lpstr>Rockwell</vt:lpstr>
      <vt:lpstr>Times New Roman</vt:lpstr>
      <vt:lpstr>Wingdings</vt:lpstr>
      <vt:lpstr>template_warwick_skyblue</vt:lpstr>
      <vt:lpstr>1_Custom Design</vt:lpstr>
      <vt:lpstr>Custom Design</vt:lpstr>
      <vt:lpstr>Production of phosphorus-vacancy centers in diamond for optical and spin characterization</vt:lpstr>
      <vt:lpstr>Single emitters in diamond</vt:lpstr>
      <vt:lpstr>PowerPoint Presentation</vt:lpstr>
      <vt:lpstr>NV—</vt:lpstr>
      <vt:lpstr>PowerPoint Presentation</vt:lpstr>
      <vt:lpstr>PowerPoint Presentation</vt:lpstr>
      <vt:lpstr>PowerPoint Presentation</vt:lpstr>
      <vt:lpstr>Single emitters in diamond</vt:lpstr>
      <vt:lpstr>Production at ISOLDE</vt:lpstr>
      <vt:lpstr>Production at ISOLDE</vt:lpstr>
      <vt:lpstr>Measurement at ISOLDE</vt:lpstr>
      <vt:lpstr>Charge state control</vt:lpstr>
      <vt:lpstr>Conclusion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Green, Ben</dc:creator>
  <cp:lastModifiedBy>Green, Ben</cp:lastModifiedBy>
  <cp:revision>2044</cp:revision>
  <cp:lastPrinted>2017-09-25T09:30:51Z</cp:lastPrinted>
  <dcterms:created xsi:type="dcterms:W3CDTF">2017-09-19T12:45:11Z</dcterms:created>
  <dcterms:modified xsi:type="dcterms:W3CDTF">2018-02-07T11:45:25Z</dcterms:modified>
</cp:coreProperties>
</file>