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64" r:id="rId2"/>
    <p:sldId id="256" r:id="rId3"/>
    <p:sldId id="280" r:id="rId4"/>
    <p:sldId id="265" r:id="rId5"/>
    <p:sldId id="272" r:id="rId6"/>
    <p:sldId id="273" r:id="rId7"/>
    <p:sldId id="271" r:id="rId8"/>
    <p:sldId id="276" r:id="rId9"/>
    <p:sldId id="284" r:id="rId10"/>
    <p:sldId id="291" r:id="rId11"/>
    <p:sldId id="260" r:id="rId12"/>
    <p:sldId id="263" r:id="rId13"/>
    <p:sldId id="288" r:id="rId14"/>
    <p:sldId id="266" r:id="rId15"/>
    <p:sldId id="290" r:id="rId16"/>
    <p:sldId id="274" r:id="rId17"/>
    <p:sldId id="275" r:id="rId18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754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mitry Zyabkin" initials="DZ" lastIdx="1" clrIdx="0">
    <p:extLst>
      <p:ext uri="{19B8F6BF-5375-455C-9EA6-DF929625EA0E}">
        <p15:presenceInfo xmlns:p15="http://schemas.microsoft.com/office/powerpoint/2012/main" userId="77cb2cbcf602e24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5FC3"/>
    <a:srgbClr val="FBE5D6"/>
    <a:srgbClr val="FF7900"/>
    <a:srgbClr val="DC28BA"/>
    <a:srgbClr val="B31D96"/>
    <a:srgbClr val="D0F8C4"/>
    <a:srgbClr val="D1F0D9"/>
    <a:srgbClr val="A9C78B"/>
    <a:srgbClr val="0067B8"/>
    <a:srgbClr val="007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91" autoAdjust="0"/>
    <p:restoredTop sz="79064" autoAdjust="0"/>
  </p:normalViewPr>
  <p:slideViewPr>
    <p:cSldViewPr showGuides="1">
      <p:cViewPr varScale="1">
        <p:scale>
          <a:sx n="66" d="100"/>
          <a:sy n="66" d="100"/>
        </p:scale>
        <p:origin x="1526" y="43"/>
      </p:cViewPr>
      <p:guideLst>
        <p:guide orient="horz" pos="3754"/>
        <p:guide pos="38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DBDE7E-C8E0-F448-BE7C-C0FB90AB6AF6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33444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Resolve questions upon PhD</a:t>
            </a:r>
          </a:p>
          <a:p>
            <a:r>
              <a:rPr lang="en-US" dirty="0"/>
              <a:t>Study defects they’re main reason for improved </a:t>
            </a:r>
            <a:r>
              <a:rPr lang="en-US" dirty="0" err="1"/>
              <a:t>photocat</a:t>
            </a:r>
            <a:r>
              <a:rPr lang="en-US" dirty="0"/>
              <a:t> activity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BDE7E-C8E0-F448-BE7C-C0FB90AB6AF6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0688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31D0F-B10B-3347-9C68-468F73CE40B4}" type="slidenum">
              <a:rPr lang="de-DE"/>
              <a:pPr/>
              <a:t>12</a:t>
            </a:fld>
            <a:endParaRPr lang="de-DE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Whats</a:t>
            </a:r>
            <a:r>
              <a:rPr lang="de-DE" dirty="0"/>
              <a:t>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just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amont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shifts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and after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/>
              <a:t>clear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31D0F-B10B-3347-9C68-468F73CE40B4}" type="slidenum">
              <a:rPr lang="de-DE"/>
              <a:pPr/>
              <a:t>2</a:t>
            </a:fld>
            <a:endParaRPr lang="de-DE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1)</a:t>
            </a:r>
            <a:r>
              <a:rPr lang="en-GB" dirty="0"/>
              <a:t>Plasma treatment which does….</a:t>
            </a:r>
            <a:r>
              <a:rPr lang="de-DE" dirty="0"/>
              <a:t>, but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truly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perfomance</a:t>
            </a:r>
            <a:r>
              <a:rPr lang="de-DE" dirty="0"/>
              <a:t>?</a:t>
            </a:r>
          </a:p>
          <a:p>
            <a:r>
              <a:rPr lang="de-DE" dirty="0"/>
              <a:t>2)</a:t>
            </a:r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31D0F-B10B-3347-9C68-468F73CE40B4}" type="slidenum">
              <a:rPr lang="de-DE"/>
              <a:pPr/>
              <a:t>3</a:t>
            </a:fld>
            <a:endParaRPr lang="de-DE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1)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perfomance</a:t>
            </a:r>
            <a:r>
              <a:rPr lang="de-DE" dirty="0"/>
              <a:t>? At least not in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reported</a:t>
            </a:r>
            <a:r>
              <a:rPr lang="de-DE" dirty="0"/>
              <a:t> </a:t>
            </a:r>
            <a:r>
              <a:rPr lang="de-DE" dirty="0" err="1"/>
              <a:t>paper</a:t>
            </a:r>
            <a:endParaRPr lang="de-DE" dirty="0"/>
          </a:p>
          <a:p>
            <a:r>
              <a:rPr lang="de-DE" dirty="0"/>
              <a:t>2) </a:t>
            </a:r>
            <a:r>
              <a:rPr lang="de-DE" dirty="0" err="1"/>
              <a:t>Thats</a:t>
            </a:r>
            <a:r>
              <a:rPr lang="de-DE" dirty="0"/>
              <a:t>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mild </a:t>
            </a:r>
            <a:r>
              <a:rPr lang="de-DE" dirty="0" err="1"/>
              <a:t>plasma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defects</a:t>
            </a:r>
            <a:r>
              <a:rPr lang="de-DE" dirty="0"/>
              <a:t> but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still</a:t>
            </a:r>
          </a:p>
          <a:p>
            <a:r>
              <a:rPr lang="de-DE" dirty="0"/>
              <a:t>3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2550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1. </a:t>
            </a:r>
            <a:r>
              <a:rPr lang="ru-RU" dirty="0" err="1"/>
              <a:t>Доппинг</a:t>
            </a:r>
            <a:r>
              <a:rPr lang="ru-RU" dirty="0"/>
              <a:t> имеет серьезное влияние на дефекты, абсорбция это еще не все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BDE7E-C8E0-F448-BE7C-C0FB90AB6AF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08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just" eaLnBrk="1" hangingPunct="1">
              <a:spcBef>
                <a:spcPct val="0"/>
              </a:spcBef>
            </a:pPr>
            <a:r>
              <a:rPr lang="pt-BR" sz="1200" b="1" i="1" kern="12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Just to understand how the material interact with diff atmost either healing out, water nucleation;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pt-BR" sz="1200" b="1" i="1" kern="12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111m no after effect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BDE7E-C8E0-F448-BE7C-C0FB90AB6AF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315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Preliminary measurements and differ from 2014</a:t>
            </a:r>
          </a:p>
          <a:p>
            <a:r>
              <a:rPr lang="en-US" dirty="0"/>
              <a:t>Fe2/Fe3+ related to a charge transfer during lifetime of 57Mn (Ti3+ XPS)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TiO</a:t>
            </a:r>
            <a:r>
              <a:rPr lang="en-US" sz="1200" b="1" baseline="-25000" dirty="0"/>
              <a:t>2</a:t>
            </a:r>
            <a:r>
              <a:rPr lang="en-GB" dirty="0"/>
              <a:t> </a:t>
            </a:r>
            <a:r>
              <a:rPr lang="en-US" sz="1200" b="1" dirty="0">
                <a:solidFill>
                  <a:srgbClr val="003359"/>
                </a:solidFill>
              </a:rPr>
              <a:t>Mn/Fe doped + H</a:t>
            </a:r>
            <a:r>
              <a:rPr lang="en-US" sz="1000" b="1" dirty="0">
                <a:solidFill>
                  <a:srgbClr val="003359"/>
                </a:solidFill>
              </a:rPr>
              <a:t>2</a:t>
            </a:r>
            <a:r>
              <a:rPr lang="en-US" sz="1200" b="1" dirty="0">
                <a:solidFill>
                  <a:srgbClr val="003359"/>
                </a:solidFill>
              </a:rPr>
              <a:t> 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3359"/>
                </a:solidFill>
              </a:rPr>
              <a:t>New black co-doped Titania?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3359"/>
                </a:solidFill>
              </a:rPr>
              <a:t>The SL component observed above 600 K is presumably due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3359"/>
                </a:solidFill>
              </a:rPr>
              <a:t>to the collapsing of the sextet belonging to the </a:t>
            </a:r>
            <a:r>
              <a:rPr lang="en-US" sz="1200" b="1" dirty="0" err="1">
                <a:solidFill>
                  <a:srgbClr val="003359"/>
                </a:solidFill>
              </a:rPr>
              <a:t>Sz</a:t>
            </a:r>
            <a:r>
              <a:rPr lang="en-US" sz="1200" b="1" dirty="0">
                <a:solidFill>
                  <a:srgbClr val="003359"/>
                </a:solidFill>
              </a:rPr>
              <a:t> = ± 1/2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err="1">
                <a:solidFill>
                  <a:srgbClr val="003359"/>
                </a:solidFill>
              </a:rPr>
              <a:t>Kramers</a:t>
            </a:r>
            <a:r>
              <a:rPr lang="en-US" sz="1200" b="1" dirty="0">
                <a:solidFill>
                  <a:srgbClr val="003359"/>
                </a:solidFill>
              </a:rPr>
              <a:t> doublet state </a:t>
            </a:r>
            <a:endParaRPr lang="en-GB" sz="1200" b="1" dirty="0">
              <a:solidFill>
                <a:srgbClr val="003359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BDE7E-C8E0-F448-BE7C-C0FB90AB6AF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0789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In </a:t>
            </a:r>
            <a:r>
              <a:rPr lang="en-US" sz="1200" dirty="0" err="1"/>
              <a:t>prostine</a:t>
            </a:r>
            <a:r>
              <a:rPr lang="en-US" sz="1200" dirty="0"/>
              <a:t> samples there are the same frequency and asymmetry parameter like in Schell et al </a:t>
            </a: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Then with hydrogen treatment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BDE7E-C8E0-F448-BE7C-C0FB90AB6AF6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9779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31D0F-B10B-3347-9C68-468F73CE40B4}" type="slidenum">
              <a:rPr lang="de-DE"/>
              <a:pPr/>
              <a:t>10</a:t>
            </a:fld>
            <a:endParaRPr lang="de-DE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We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couldclearly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say there 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Two local environments with pure static QPI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2 different plasma induced defects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Second site has large width of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freq-cies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distributions, assigned to local defects from ion implantation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Fraction 1 dominates till H200, then 2 starts</a:t>
            </a:r>
          </a:p>
        </p:txBody>
      </p:sp>
    </p:spTree>
    <p:extLst>
      <p:ext uri="{BB962C8B-B14F-4D97-AF65-F5344CB8AC3E}">
        <p14:creationId xmlns:p14="http://schemas.microsoft.com/office/powerpoint/2010/main" val="739362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31D0F-B10B-3347-9C68-468F73CE40B4}" type="slidenum">
              <a:rPr lang="de-DE"/>
              <a:pPr/>
              <a:t>11</a:t>
            </a:fld>
            <a:endParaRPr lang="de-DE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ABCE5-D2C3-7D4E-BBE5-92226AE36A8A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CBC2B25-583A-6F46-82AE-E85F0179264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471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88288A-D0AF-7B4E-84E9-3F4984AD382F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B6D9575D-2810-4948-91BF-A0248FEE631A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2728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DC0439-F4F0-C840-AB09-D80389F79F2E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767BAE74-F616-4642-8FCB-B2B027633EA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31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DFF4A9-FFBA-D44F-83CC-1D8F0A082101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A6A80F0-F976-F248-B02D-70178571BE0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9846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EF2BF-154C-5740-9FCC-DB2868F8DDEB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39C3996-436B-4D41-AE89-D81E43C4C608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38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A949C-C72D-234F-866D-226DC396A5CF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3EFEF2A-6740-A247-B9BC-E8E443AFA7AE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5948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C8A97-8111-4141-98CC-5E9906EB4480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54AAF580-DECD-CF49-813F-9C440BAC8CBD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497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A3572E-6E04-AB43-AA9B-A9A0A327E05F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91AC729-AD31-764F-830F-08BBB533B558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195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1C689B-493F-D940-B717-F5420930F97E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69256A8-175B-A74B-B7BF-29AD5C897E9F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9448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744284-3985-EA41-A1AF-74FAF881A43F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BBFBCE4-B1DA-6E4D-8AF1-2B929D1BE03F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7824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9243C5-3351-E745-9B85-687713A728F8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CCA7535-16B6-9643-B7D0-A5FC7D9C127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736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0" y="0"/>
            <a:ext cx="609600" cy="5181600"/>
          </a:xfrm>
          <a:prstGeom prst="rect">
            <a:avLst/>
          </a:prstGeom>
          <a:solidFill>
            <a:srgbClr val="FF7900">
              <a:alpha val="60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sz="2400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0" y="5959475"/>
            <a:ext cx="12192000" cy="898525"/>
          </a:xfrm>
          <a:prstGeom prst="rect">
            <a:avLst/>
          </a:prstGeom>
          <a:solidFill>
            <a:srgbClr val="00335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de-DE" sz="2400" dirty="0"/>
          </a:p>
        </p:txBody>
      </p:sp>
      <p:pic>
        <p:nvPicPr>
          <p:cNvPr id="1033" name="Picture 9" descr="Logo-A4-50mm-4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600" y="6155593"/>
            <a:ext cx="1727200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1905000"/>
            <a:ext cx="609600" cy="914400"/>
          </a:xfrm>
          <a:prstGeom prst="rect">
            <a:avLst/>
          </a:prstGeom>
          <a:solidFill>
            <a:srgbClr val="FF7900">
              <a:alpha val="99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sz="240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5413" y="6324600"/>
            <a:ext cx="1422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8A27765B-1F06-F645-BFC3-239FD6579D95}" type="datetime1">
              <a:rPr lang="de-DE"/>
              <a:pPr/>
              <a:t>07.02.2018</a:t>
            </a:fld>
            <a:endParaRPr 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40867" y="6324600"/>
            <a:ext cx="172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 dirty="0" err="1"/>
              <a:t>www.tu-ilmenau.de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51584" y="6324600"/>
            <a:ext cx="1117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/>
              <a:t>Seite </a:t>
            </a:r>
            <a:fld id="{39B5A641-0B55-974B-960C-A0A1A861CAF0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0" y="2819400"/>
            <a:ext cx="609600" cy="3140075"/>
          </a:xfrm>
          <a:prstGeom prst="rect">
            <a:avLst/>
          </a:prstGeom>
          <a:solidFill>
            <a:srgbClr val="FF7900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2400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1524000"/>
            <a:ext cx="609600" cy="3657600"/>
          </a:xfrm>
          <a:prstGeom prst="rect">
            <a:avLst/>
          </a:prstGeom>
          <a:solidFill>
            <a:srgbClr val="FF7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sz="2400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0" y="3124200"/>
            <a:ext cx="609600" cy="76200"/>
          </a:xfrm>
          <a:prstGeom prst="rect">
            <a:avLst/>
          </a:prstGeom>
          <a:solidFill>
            <a:srgbClr val="FF79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sz="2400">
              <a:solidFill>
                <a:schemeClr val="hlink"/>
              </a:solidFill>
            </a:endParaRPr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0" y="381000"/>
            <a:ext cx="609600" cy="76200"/>
          </a:xfrm>
          <a:prstGeom prst="rect">
            <a:avLst/>
          </a:prstGeom>
          <a:solidFill>
            <a:srgbClr val="FF7900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sz="2400">
              <a:solidFill>
                <a:schemeClr val="hlink"/>
              </a:solidFill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5877272"/>
            <a:ext cx="609600" cy="8220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sz="2400">
              <a:solidFill>
                <a:schemeClr val="hlink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781800"/>
            <a:ext cx="12192000" cy="76200"/>
          </a:xfrm>
          <a:prstGeom prst="rect">
            <a:avLst/>
          </a:prstGeom>
          <a:solidFill>
            <a:srgbClr val="00747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2400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0" y="0"/>
            <a:ext cx="609600" cy="457200"/>
          </a:xfrm>
          <a:prstGeom prst="rect">
            <a:avLst/>
          </a:prstGeom>
          <a:solidFill>
            <a:srgbClr val="FF7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sz="2400"/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0" y="1219200"/>
            <a:ext cx="609600" cy="152400"/>
          </a:xfrm>
          <a:prstGeom prst="rect">
            <a:avLst/>
          </a:prstGeom>
          <a:solidFill>
            <a:srgbClr val="FF7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sz="2400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0" y="5257800"/>
            <a:ext cx="609600" cy="152400"/>
          </a:xfrm>
          <a:prstGeom prst="rect">
            <a:avLst/>
          </a:prstGeom>
          <a:solidFill>
            <a:srgbClr val="FF7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sz="2400"/>
          </a:p>
        </p:txBody>
      </p:sp>
      <p:pic>
        <p:nvPicPr>
          <p:cNvPr id="3" name="Bild 2" descr="TheSpirit_Powerpoint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56" y="6342864"/>
            <a:ext cx="917963" cy="2681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oleObject" Target="../embeddings/oleObject1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jpeg"/><Relationship Id="rId12" Type="http://schemas.openxmlformats.org/officeDocument/2006/relationships/image" Target="../media/image1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g"/><Relationship Id="rId1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3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18.bin"/><Relationship Id="rId4" Type="http://schemas.openxmlformats.org/officeDocument/2006/relationships/image" Target="../media/image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jpg"/><Relationship Id="rId5" Type="http://schemas.openxmlformats.org/officeDocument/2006/relationships/image" Target="../media/image13.wmf"/><Relationship Id="rId10" Type="http://schemas.openxmlformats.org/officeDocument/2006/relationships/image" Target="../media/image16.jpg"/><Relationship Id="rId4" Type="http://schemas.openxmlformats.org/officeDocument/2006/relationships/oleObject" Target="../embeddings/oleObject2.bin"/><Relationship Id="rId9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9.jpg"/><Relationship Id="rId10" Type="http://schemas.openxmlformats.org/officeDocument/2006/relationships/image" Target="../media/image20.jpg"/><Relationship Id="rId4" Type="http://schemas.openxmlformats.org/officeDocument/2006/relationships/image" Target="../media/image18.png"/><Relationship Id="rId9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4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19883" y="27804"/>
            <a:ext cx="8229600" cy="706090"/>
          </a:xfrm>
        </p:spPr>
        <p:txBody>
          <a:bodyPr/>
          <a:lstStyle/>
          <a:p>
            <a:r>
              <a:rPr lang="en-US" altLang="en-US" sz="1600" b="1" dirty="0">
                <a:solidFill>
                  <a:srgbClr val="003359"/>
                </a:solidFill>
              </a:rPr>
              <a:t>EUROPEAN ORGANIZATION FOR NUCLEAR RESEARCH</a:t>
            </a:r>
            <a:br>
              <a:rPr lang="en-US" altLang="en-US" sz="1600" b="1" dirty="0">
                <a:solidFill>
                  <a:srgbClr val="000000"/>
                </a:solidFill>
              </a:rPr>
            </a:br>
            <a:r>
              <a:rPr lang="en-US" altLang="en-US" sz="1600" dirty="0">
                <a:solidFill>
                  <a:srgbClr val="000000"/>
                </a:solidFill>
              </a:rPr>
              <a:t> </a:t>
            </a:r>
            <a:r>
              <a:rPr lang="en-US" altLang="en-US" sz="1600" dirty="0">
                <a:solidFill>
                  <a:srgbClr val="003359"/>
                </a:solidFill>
              </a:rPr>
              <a:t>Proposal to the ISOLDE and Neutron Time-of-Flight Committee</a:t>
            </a:r>
            <a:br>
              <a:rPr lang="en-US" altLang="en-US" sz="1600" dirty="0">
                <a:solidFill>
                  <a:srgbClr val="003359"/>
                </a:solidFill>
              </a:rPr>
            </a:br>
            <a:endParaRPr lang="ru-RU" sz="1600" dirty="0">
              <a:solidFill>
                <a:srgbClr val="003359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07.02.2018</a:t>
            </a:fld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135560" y="804538"/>
            <a:ext cx="8229600" cy="648072"/>
          </a:xfrm>
          <a:prstGeom prst="rect">
            <a:avLst/>
          </a:prstGeom>
        </p:spPr>
        <p:txBody>
          <a:bodyPr vert="horz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r>
              <a:rPr lang="en-GB" sz="2400" kern="0" dirty="0"/>
              <a:t>Hyperfine interactions in hydrogenated </a:t>
            </a:r>
            <a:r>
              <a:rPr lang="en-GB" sz="2400" dirty="0"/>
              <a:t>TiO</a:t>
            </a:r>
            <a:r>
              <a:rPr lang="en-GB" sz="2400" baseline="-25000" dirty="0"/>
              <a:t>2 </a:t>
            </a:r>
            <a:r>
              <a:rPr lang="en-GB" sz="2400" kern="0" dirty="0"/>
              <a:t>thin films</a:t>
            </a:r>
          </a:p>
          <a:p>
            <a:pPr eaLnBrk="1" hangingPunct="1"/>
            <a:r>
              <a:rPr lang="en-GB" sz="2400" kern="0" dirty="0"/>
              <a:t> and powders for photocatalytic reactions</a:t>
            </a:r>
            <a:endParaRPr lang="ru-RU" sz="2400" kern="0" dirty="0"/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6999" y="6086999"/>
            <a:ext cx="1348482" cy="5823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710950"/>
            <a:ext cx="492919" cy="498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eck 9"/>
          <p:cNvSpPr/>
          <p:nvPr/>
        </p:nvSpPr>
        <p:spPr>
          <a:xfrm>
            <a:off x="5231905" y="1628800"/>
            <a:ext cx="200086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Dmitry Zyabkin </a:t>
            </a:r>
            <a:r>
              <a:rPr lang="en-GB" sz="1800" b="1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ru-RU" sz="1800" dirty="0">
              <a:solidFill>
                <a:srgbClr val="003359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2973679"/>
            <a:ext cx="492919" cy="5782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3660758"/>
            <a:ext cx="492919" cy="620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2" descr="http://www.iol.co.za/polopoly_fs/copy-of-dut-logo-1.1478516!/image/3002778148.jpg_gen/derivatives/box_300/300277814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4768682"/>
            <a:ext cx="492919" cy="5325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752781"/>
            <a:ext cx="492919" cy="5514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545" b="33878"/>
          <a:stretch>
            <a:fillRect/>
          </a:stretch>
        </p:blipFill>
        <p:spPr bwMode="auto">
          <a:xfrm>
            <a:off x="623392" y="4320942"/>
            <a:ext cx="492919" cy="4077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hteck 18"/>
          <p:cNvSpPr/>
          <p:nvPr/>
        </p:nvSpPr>
        <p:spPr>
          <a:xfrm>
            <a:off x="2135560" y="1965578"/>
            <a:ext cx="8280920" cy="833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Juliana Schell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2,3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500" dirty="0" err="1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Doru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C. Lupascu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Haraldur Pall Gunnlaugson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Hilary Masenda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Roberto Mantovan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Krish-Baruth-Ram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7,8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500" dirty="0" err="1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Sveinn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Ólafsson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500" dirty="0" err="1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Hafliði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P. Gíslason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500" dirty="0" err="1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BingCui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Qi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500" dirty="0" err="1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Petko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Krastev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Joao </a:t>
            </a:r>
            <a:r>
              <a:rPr lang="en-GB" sz="1500" dirty="0" err="1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Guilherme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Martins Correia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2,11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Ulrich Vetter</a:t>
            </a:r>
            <a:r>
              <a:rPr lang="en-GB" sz="1500" baseline="300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500" dirty="0">
                <a:solidFill>
                  <a:srgbClr val="00335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Peter Schaaf</a:t>
            </a:r>
            <a:r>
              <a:rPr lang="en-GB" sz="1500" baseline="300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ru-RU" sz="1500" dirty="0">
              <a:solidFill>
                <a:srgbClr val="00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2393750"/>
            <a:ext cx="485372" cy="4903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1" name="Inhaltsplatzhalter 20"/>
          <p:cNvSpPr>
            <a:spLocks noGrp="1"/>
          </p:cNvSpPr>
          <p:nvPr>
            <p:ph idx="1"/>
          </p:nvPr>
        </p:nvSpPr>
        <p:spPr>
          <a:xfrm>
            <a:off x="1976190" y="2895042"/>
            <a:ext cx="10513168" cy="2518540"/>
          </a:xfrm>
        </p:spPr>
        <p:txBody>
          <a:bodyPr/>
          <a:lstStyle/>
          <a:p>
            <a:pPr marL="0" indent="0">
              <a:buNone/>
            </a:pPr>
            <a:r>
              <a:rPr lang="en-GB" sz="1300" dirty="0">
                <a:solidFill>
                  <a:srgbClr val="003359"/>
                </a:solidFill>
                <a:latin typeface="+mj-lt"/>
              </a:rPr>
              <a:t>1. Department of Materials for Electronics, Institute of Materials Science and Engineering, TU Ilmenau, Ilmenau, Germany </a:t>
            </a:r>
          </a:p>
          <a:p>
            <a:pPr marL="0" indent="0">
              <a:buNone/>
            </a:pPr>
            <a:r>
              <a:rPr lang="en-GB" sz="1300" dirty="0">
                <a:solidFill>
                  <a:srgbClr val="003359"/>
                </a:solidFill>
                <a:latin typeface="+mj-lt"/>
              </a:rPr>
              <a:t>2. EP Department, ISOLDE-CERN, CH-1211 Geneva 23, Switzerland </a:t>
            </a:r>
          </a:p>
          <a:p>
            <a:pPr marL="0" indent="0">
              <a:buNone/>
            </a:pPr>
            <a:r>
              <a:rPr lang="en-GB" sz="1300" dirty="0">
                <a:solidFill>
                  <a:srgbClr val="003359"/>
                </a:solidFill>
                <a:latin typeface="+mj-lt"/>
              </a:rPr>
              <a:t>3. Institute for Materials Science and Centre for </a:t>
            </a:r>
            <a:r>
              <a:rPr lang="en-GB" sz="1300" dirty="0" err="1">
                <a:solidFill>
                  <a:srgbClr val="003359"/>
                </a:solidFill>
                <a:latin typeface="+mj-lt"/>
              </a:rPr>
              <a:t>Nanointegration</a:t>
            </a:r>
            <a:r>
              <a:rPr lang="en-GB" sz="1300" dirty="0">
                <a:solidFill>
                  <a:srgbClr val="003359"/>
                </a:solidFill>
                <a:latin typeface="+mj-lt"/>
              </a:rPr>
              <a:t>, Duisburg-Essen (CENIDE), </a:t>
            </a:r>
          </a:p>
          <a:p>
            <a:pPr marL="0" indent="0">
              <a:buNone/>
            </a:pPr>
            <a:r>
              <a:rPr lang="en-GB" sz="1300" dirty="0">
                <a:solidFill>
                  <a:srgbClr val="003359"/>
                </a:solidFill>
                <a:latin typeface="+mj-lt"/>
              </a:rPr>
              <a:t>4. Science Institute, University of Iceland, </a:t>
            </a:r>
            <a:r>
              <a:rPr lang="en-GB" sz="1300" dirty="0" err="1">
                <a:solidFill>
                  <a:srgbClr val="003359"/>
                </a:solidFill>
                <a:latin typeface="+mj-lt"/>
              </a:rPr>
              <a:t>Dunhaga</a:t>
            </a:r>
            <a:r>
              <a:rPr lang="en-GB" sz="1300" dirty="0">
                <a:solidFill>
                  <a:srgbClr val="003359"/>
                </a:solidFill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en-GB" sz="1300" dirty="0">
                <a:solidFill>
                  <a:srgbClr val="003359"/>
                </a:solidFill>
                <a:latin typeface="+mj-lt"/>
              </a:rPr>
              <a:t>5. School of Physics, University of the Witwatersrand, Johannesburg, 2050, South Africa </a:t>
            </a:r>
          </a:p>
          <a:p>
            <a:pPr marL="0" indent="0">
              <a:buNone/>
            </a:pPr>
            <a:r>
              <a:rPr lang="en-GB" sz="1300" dirty="0">
                <a:solidFill>
                  <a:srgbClr val="003359"/>
                </a:solidFill>
                <a:latin typeface="+mj-lt"/>
              </a:rPr>
              <a:t>6. </a:t>
            </a:r>
            <a:r>
              <a:rPr lang="en-GB" sz="1300" dirty="0" err="1">
                <a:solidFill>
                  <a:srgbClr val="003359"/>
                </a:solidFill>
                <a:latin typeface="+mj-lt"/>
              </a:rPr>
              <a:t>Laboratorio</a:t>
            </a:r>
            <a:r>
              <a:rPr lang="en-GB" sz="1300" dirty="0">
                <a:solidFill>
                  <a:srgbClr val="003359"/>
                </a:solidFill>
                <a:latin typeface="+mj-lt"/>
              </a:rPr>
              <a:t> MDM, IMM-CNR, Via Olivetti 2, 20864, </a:t>
            </a:r>
            <a:r>
              <a:rPr lang="en-GB" sz="1300" dirty="0" err="1">
                <a:solidFill>
                  <a:srgbClr val="003359"/>
                </a:solidFill>
                <a:latin typeface="+mj-lt"/>
              </a:rPr>
              <a:t>Agrate</a:t>
            </a:r>
            <a:r>
              <a:rPr lang="en-GB" sz="1300" dirty="0">
                <a:solidFill>
                  <a:srgbClr val="003359"/>
                </a:solidFill>
                <a:latin typeface="+mj-lt"/>
              </a:rPr>
              <a:t> Brianza (MB), Italy </a:t>
            </a:r>
          </a:p>
          <a:p>
            <a:pPr marL="0" indent="0">
              <a:buNone/>
            </a:pPr>
            <a:r>
              <a:rPr lang="en-GB" sz="1300" dirty="0">
                <a:solidFill>
                  <a:srgbClr val="003359"/>
                </a:solidFill>
                <a:latin typeface="+mj-lt"/>
              </a:rPr>
              <a:t>7. Durban University of Technology, Durban, 4000, South Africa.  </a:t>
            </a:r>
          </a:p>
          <a:p>
            <a:pPr marL="0" indent="0">
              <a:buNone/>
            </a:pPr>
            <a:r>
              <a:rPr lang="en-GB" sz="1300" dirty="0">
                <a:solidFill>
                  <a:srgbClr val="003359"/>
                </a:solidFill>
                <a:latin typeface="+mj-lt"/>
              </a:rPr>
              <a:t>8. School of Chemistry and Physics, University of KwaZulu-Natal, Durban, 4000, South Africa </a:t>
            </a:r>
          </a:p>
          <a:p>
            <a:pPr marL="0" indent="0">
              <a:buNone/>
            </a:pPr>
            <a:r>
              <a:rPr lang="en-GB" sz="1300" dirty="0">
                <a:solidFill>
                  <a:srgbClr val="003359"/>
                </a:solidFill>
                <a:latin typeface="+mj-lt"/>
              </a:rPr>
              <a:t>9. Science Institute University of Iceland </a:t>
            </a:r>
          </a:p>
          <a:p>
            <a:pPr marL="0" indent="0">
              <a:buNone/>
            </a:pPr>
            <a:r>
              <a:rPr lang="en-GB" sz="1300" dirty="0">
                <a:solidFill>
                  <a:srgbClr val="003359"/>
                </a:solidFill>
                <a:latin typeface="+mj-lt"/>
              </a:rPr>
              <a:t>10. Institute for Nuclear Research and Nuclear Energy, Bulgarian Academy of Sciences, 72, 1784, Bulgaria </a:t>
            </a:r>
          </a:p>
          <a:p>
            <a:pPr marL="0" indent="0">
              <a:buNone/>
            </a:pPr>
            <a:r>
              <a:rPr lang="en-GB" sz="1300" dirty="0">
                <a:solidFill>
                  <a:srgbClr val="003359"/>
                </a:solidFill>
                <a:latin typeface="+mj-lt"/>
              </a:rPr>
              <a:t>11. Centro de </a:t>
            </a:r>
            <a:r>
              <a:rPr lang="en-GB" sz="1300" dirty="0" err="1">
                <a:solidFill>
                  <a:srgbClr val="003359"/>
                </a:solidFill>
                <a:latin typeface="+mj-lt"/>
              </a:rPr>
              <a:t>Ciências</a:t>
            </a:r>
            <a:r>
              <a:rPr lang="en-GB" sz="1300" dirty="0">
                <a:solidFill>
                  <a:srgbClr val="003359"/>
                </a:solidFill>
                <a:latin typeface="+mj-lt"/>
              </a:rPr>
              <a:t> e </a:t>
            </a:r>
            <a:r>
              <a:rPr lang="en-GB" sz="1300" dirty="0" err="1">
                <a:solidFill>
                  <a:srgbClr val="003359"/>
                </a:solidFill>
                <a:latin typeface="+mj-lt"/>
              </a:rPr>
              <a:t>Tecnologias</a:t>
            </a:r>
            <a:r>
              <a:rPr lang="en-GB" sz="1300" dirty="0">
                <a:solidFill>
                  <a:srgbClr val="003359"/>
                </a:solidFill>
                <a:latin typeface="+mj-lt"/>
              </a:rPr>
              <a:t> </a:t>
            </a:r>
            <a:r>
              <a:rPr lang="en-GB" sz="1300" dirty="0" err="1">
                <a:solidFill>
                  <a:srgbClr val="003359"/>
                </a:solidFill>
                <a:latin typeface="+mj-lt"/>
              </a:rPr>
              <a:t>Nucleares</a:t>
            </a:r>
            <a:r>
              <a:rPr lang="en-GB" sz="1300" dirty="0">
                <a:solidFill>
                  <a:srgbClr val="003359"/>
                </a:solidFill>
                <a:latin typeface="+mj-lt"/>
              </a:rPr>
              <a:t> (C2TN), Instituto Superior Técnico, </a:t>
            </a:r>
            <a:r>
              <a:rPr lang="en-GB" sz="1300" dirty="0" err="1">
                <a:solidFill>
                  <a:srgbClr val="003359"/>
                </a:solidFill>
                <a:latin typeface="+mj-lt"/>
              </a:rPr>
              <a:t>Universidade</a:t>
            </a:r>
            <a:r>
              <a:rPr lang="en-GB" sz="1300" dirty="0">
                <a:solidFill>
                  <a:srgbClr val="003359"/>
                </a:solidFill>
                <a:latin typeface="+mj-lt"/>
              </a:rPr>
              <a:t> de </a:t>
            </a:r>
            <a:r>
              <a:rPr lang="en-GB" sz="1300" dirty="0" err="1">
                <a:solidFill>
                  <a:srgbClr val="003359"/>
                </a:solidFill>
                <a:latin typeface="+mj-lt"/>
              </a:rPr>
              <a:t>Lisboa</a:t>
            </a:r>
            <a:r>
              <a:rPr lang="en-GB" sz="1300" dirty="0">
                <a:solidFill>
                  <a:srgbClr val="003359"/>
                </a:solidFill>
                <a:latin typeface="+mj-lt"/>
              </a:rPr>
              <a:t>, Portugal</a:t>
            </a:r>
            <a:endParaRPr lang="en-GB" sz="13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5419170"/>
            <a:ext cx="492919" cy="4581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43A0D5A6-DD61-419F-BE25-B71A26550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88" y="6324600"/>
            <a:ext cx="838200" cy="304800"/>
          </a:xfrm>
        </p:spPr>
        <p:txBody>
          <a:bodyPr/>
          <a:lstStyle/>
          <a:p>
            <a:r>
              <a:rPr lang="de-DE" dirty="0"/>
              <a:t>Page </a:t>
            </a:r>
            <a:fld id="{EE9C373E-A551-884D-8AAA-A4AD1E7B788C}" type="slidenum">
              <a:rPr lang="de-DE"/>
              <a:pPr/>
              <a:t>1</a:t>
            </a:fld>
            <a:endParaRPr lang="de-DE" dirty="0"/>
          </a:p>
        </p:txBody>
      </p:sp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7B7AFD68-31B0-46E0-8310-EB2030772D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523462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9" name="Image" r:id="rId13" imgW="2127240" imgH="1069560" progId="Photoshop.Image.18">
                  <p:embed/>
                </p:oleObj>
              </mc:Choice>
              <mc:Fallback>
                <p:oleObj name="Image" r:id="rId13" imgW="2127240" imgH="1069560" progId="Photoshop.Image.18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8A2A7F2-D80E-4F1E-8EF9-0117ABEC09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9271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0110-0550-9A48-A6BF-65C6A9FCE4CB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EE9C373E-A551-884D-8AAA-A4AD1E7B788C}" type="slidenum">
              <a:rPr lang="de-DE"/>
              <a:pPr/>
              <a:t>10</a:t>
            </a:fld>
            <a:endParaRPr lang="de-DE" dirty="0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2625" y="61039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e-DE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C82F713-EAF0-4ECD-9EB4-7B63800D741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2" name="Image" r:id="rId4" imgW="2127240" imgH="1069560" progId="Photoshop.Image.18">
                  <p:embed/>
                </p:oleObj>
              </mc:Choice>
              <mc:Fallback>
                <p:oleObj name="Image" r:id="rId4" imgW="2127240" imgH="1069560" progId="Photoshop.Image.18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6C82F713-EAF0-4ECD-9EB4-7B63800D74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90B39EF0-AC04-485E-A298-8D3E63D257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5063641"/>
              </p:ext>
            </p:extLst>
          </p:nvPr>
        </p:nvGraphicFramePr>
        <p:xfrm>
          <a:off x="815413" y="873834"/>
          <a:ext cx="3480387" cy="498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3" name="Graph" r:id="rId6" imgW="2916000" imgH="4173120" progId="Origin50.Graph">
                  <p:embed/>
                </p:oleObj>
              </mc:Choice>
              <mc:Fallback>
                <p:oleObj name="Graph" r:id="rId6" imgW="2916000" imgH="4173120" progId="Origin50.Graph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C2F4C374-5019-427D-BA70-7095AFC143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15413" y="873834"/>
                        <a:ext cx="3480387" cy="4980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52F62C3D-A913-450A-8FD2-56D73D4CBF63}"/>
              </a:ext>
            </a:extLst>
          </p:cNvPr>
          <p:cNvSpPr txBox="1"/>
          <p:nvPr/>
        </p:nvSpPr>
        <p:spPr>
          <a:xfrm>
            <a:off x="1202956" y="646389"/>
            <a:ext cx="2558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D00EAB"/>
                </a:solidFill>
                <a:latin typeface="Calibri" panose="020F0502020204030204"/>
                <a:ea typeface="+mn-ea"/>
                <a:cs typeface="+mn-cs"/>
              </a:rPr>
              <a:t>TU-Ilmenau/ISOLDE 2017</a:t>
            </a:r>
            <a:endParaRPr lang="en-GB" sz="1800" dirty="0">
              <a:solidFill>
                <a:srgbClr val="D00EAB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82EF477-8043-4D47-9742-CFE5A08E9D9E}"/>
              </a:ext>
            </a:extLst>
          </p:cNvPr>
          <p:cNvSpPr/>
          <p:nvPr/>
        </p:nvSpPr>
        <p:spPr>
          <a:xfrm>
            <a:off x="7664686" y="1238563"/>
            <a:ext cx="4351460" cy="6121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b="1" dirty="0">
              <a:latin typeface="+mj-lt"/>
              <a:ea typeface="ＭＳ Ｐゴシック"/>
              <a:cs typeface="+mn-cs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b="1" dirty="0">
              <a:latin typeface="+mj-lt"/>
              <a:ea typeface="ＭＳ Ｐゴシック"/>
              <a:cs typeface="+mn-cs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600" b="1" dirty="0" err="1">
                <a:latin typeface="+mj-lt"/>
                <a:ea typeface="ＭＳ Ｐゴシック"/>
                <a:cs typeface="+mn-cs"/>
              </a:rPr>
              <a:t>Two</a:t>
            </a:r>
            <a:r>
              <a:rPr lang="de-DE" sz="1600" b="1" dirty="0">
                <a:latin typeface="+mj-lt"/>
                <a:ea typeface="ＭＳ Ｐゴシック"/>
                <a:cs typeface="+mn-cs"/>
              </a:rPr>
              <a:t> </a:t>
            </a:r>
            <a:r>
              <a:rPr lang="de-DE" sz="1600" b="1" dirty="0" err="1">
                <a:latin typeface="+mj-lt"/>
                <a:ea typeface="ＭＳ Ｐゴシック"/>
                <a:cs typeface="+mn-cs"/>
              </a:rPr>
              <a:t>local</a:t>
            </a:r>
            <a:r>
              <a:rPr lang="de-DE" sz="1600" b="1" dirty="0">
                <a:latin typeface="+mj-lt"/>
                <a:ea typeface="ＭＳ Ｐゴシック"/>
                <a:cs typeface="+mn-cs"/>
              </a:rPr>
              <a:t> </a:t>
            </a:r>
            <a:r>
              <a:rPr lang="de-DE" sz="1600" b="1" dirty="0" err="1">
                <a:latin typeface="+mj-lt"/>
                <a:ea typeface="ＭＳ Ｐゴシック"/>
                <a:cs typeface="+mn-cs"/>
              </a:rPr>
              <a:t>enviroments</a:t>
            </a:r>
            <a:r>
              <a:rPr lang="de-DE" sz="1600" b="1" dirty="0">
                <a:latin typeface="+mj-lt"/>
                <a:ea typeface="ＭＳ Ｐゴシック"/>
                <a:cs typeface="+mn-cs"/>
              </a:rPr>
              <a:t> </a:t>
            </a:r>
            <a:r>
              <a:rPr lang="de-DE" sz="1600" b="1" dirty="0" err="1">
                <a:latin typeface="+mj-lt"/>
                <a:ea typeface="ＭＳ Ｐゴシック"/>
                <a:cs typeface="+mn-cs"/>
              </a:rPr>
              <a:t>with</a:t>
            </a:r>
            <a:r>
              <a:rPr lang="de-DE" sz="1600" b="1" dirty="0">
                <a:latin typeface="+mj-lt"/>
                <a:ea typeface="ＭＳ Ｐゴシック"/>
                <a:cs typeface="+mn-cs"/>
              </a:rPr>
              <a:t> </a:t>
            </a:r>
            <a:r>
              <a:rPr lang="de-DE" sz="1600" b="1" dirty="0" err="1">
                <a:latin typeface="+mj-lt"/>
                <a:ea typeface="ＭＳ Ｐゴシック"/>
                <a:cs typeface="+mn-cs"/>
              </a:rPr>
              <a:t>static</a:t>
            </a:r>
            <a:r>
              <a:rPr lang="de-DE" sz="1600" b="1" dirty="0">
                <a:latin typeface="+mj-lt"/>
                <a:ea typeface="ＭＳ Ｐゴシック"/>
                <a:cs typeface="+mn-cs"/>
              </a:rPr>
              <a:t> </a:t>
            </a:r>
            <a:r>
              <a:rPr lang="de-DE" sz="1600" b="1" dirty="0" err="1">
                <a:latin typeface="+mj-lt"/>
                <a:ea typeface="ＭＳ Ｐゴシック"/>
                <a:cs typeface="+mn-cs"/>
              </a:rPr>
              <a:t>nuclear</a:t>
            </a:r>
            <a:r>
              <a:rPr lang="de-DE" sz="1600" b="1" dirty="0">
                <a:latin typeface="+mj-lt"/>
                <a:ea typeface="ＭＳ Ｐゴシック"/>
                <a:cs typeface="+mn-cs"/>
              </a:rPr>
              <a:t> </a:t>
            </a:r>
            <a:r>
              <a:rPr lang="de-DE" sz="1600" b="1" dirty="0" err="1">
                <a:latin typeface="+mj-lt"/>
                <a:ea typeface="ＭＳ Ｐゴシック"/>
                <a:cs typeface="+mn-cs"/>
              </a:rPr>
              <a:t>quadrupole</a:t>
            </a:r>
            <a:r>
              <a:rPr lang="de-DE" sz="1600" b="1" dirty="0">
                <a:latin typeface="+mj-lt"/>
                <a:ea typeface="ＭＳ Ｐゴシック"/>
                <a:cs typeface="+mn-cs"/>
              </a:rPr>
              <a:t> </a:t>
            </a:r>
            <a:r>
              <a:rPr lang="de-DE" sz="1600" b="1" dirty="0" err="1">
                <a:latin typeface="+mj-lt"/>
                <a:ea typeface="ＭＳ Ｐゴシック"/>
                <a:cs typeface="+mn-cs"/>
              </a:rPr>
              <a:t>interactions</a:t>
            </a:r>
            <a:r>
              <a:rPr lang="de-DE" sz="1600" b="1" dirty="0">
                <a:latin typeface="+mj-lt"/>
                <a:ea typeface="ＭＳ Ｐゴシック"/>
                <a:cs typeface="+mn-cs"/>
              </a:rPr>
              <a:t>: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b="1" dirty="0">
              <a:latin typeface="+mj-lt"/>
              <a:ea typeface="ＭＳ Ｐゴシック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latin typeface="+mj-lt"/>
                <a:ea typeface="ＭＳ Ｐゴシック"/>
                <a:cs typeface="+mn-cs"/>
              </a:rPr>
              <a:t>Site 1</a:t>
            </a:r>
            <a:r>
              <a:rPr lang="en-GB" sz="1600" dirty="0">
                <a:latin typeface="+mj-lt"/>
                <a:ea typeface="ＭＳ Ｐゴシック"/>
                <a:cs typeface="+mn-cs"/>
              </a:rPr>
              <a:t>: well-defined frequency for Cd at the </a:t>
            </a:r>
            <a:r>
              <a:rPr lang="en-GB" sz="1600" dirty="0" err="1">
                <a:latin typeface="+mj-lt"/>
                <a:ea typeface="ＭＳ Ｐゴシック"/>
                <a:cs typeface="+mn-cs"/>
              </a:rPr>
              <a:t>Ti</a:t>
            </a:r>
            <a:r>
              <a:rPr lang="en-GB" sz="1600" dirty="0">
                <a:latin typeface="+mj-lt"/>
                <a:ea typeface="ＭＳ Ｐゴシック"/>
                <a:cs typeface="+mn-cs"/>
              </a:rPr>
              <a:t>-site with distortion caused by the presence of H atoms (</a:t>
            </a:r>
            <a:r>
              <a:rPr lang="el-GR" sz="1600" dirty="0">
                <a:latin typeface="+mj-lt"/>
                <a:ea typeface="ＭＳ Ｐゴシック"/>
                <a:cs typeface="+mn-cs"/>
              </a:rPr>
              <a:t>η</a:t>
            </a:r>
            <a:r>
              <a:rPr lang="de-DE" sz="1600" dirty="0">
                <a:latin typeface="+mj-lt"/>
                <a:ea typeface="ＭＳ Ｐゴシック"/>
                <a:cs typeface="+mn-cs"/>
              </a:rPr>
              <a:t> ~</a:t>
            </a:r>
            <a:r>
              <a:rPr lang="de-DE" sz="1600" b="1" dirty="0">
                <a:latin typeface="+mj-lt"/>
                <a:ea typeface="ＭＳ Ｐゴシック"/>
                <a:cs typeface="+mn-cs"/>
              </a:rPr>
              <a:t>0.5</a:t>
            </a:r>
            <a:r>
              <a:rPr lang="en-GB" sz="1600" dirty="0">
                <a:latin typeface="+mj-lt"/>
                <a:ea typeface="ＭＳ Ｐゴシック"/>
                <a:cs typeface="+mn-cs"/>
              </a:rPr>
              <a:t>).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>
              <a:latin typeface="+mj-lt"/>
              <a:ea typeface="ＭＳ Ｐゴシック"/>
              <a:cs typeface="+mn-cs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latin typeface="+mj-lt"/>
                <a:ea typeface="ＭＳ Ｐゴシック"/>
                <a:cs typeface="+mn-cs"/>
              </a:rPr>
              <a:t>Site 2:</a:t>
            </a:r>
            <a:r>
              <a:rPr lang="en-GB" sz="1600" dirty="0">
                <a:latin typeface="+mj-lt"/>
                <a:ea typeface="ＭＳ Ｐゴシック"/>
                <a:cs typeface="+mn-cs"/>
              </a:rPr>
              <a:t> major fraction at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150</a:t>
            </a:r>
            <a:r>
              <a:rPr lang="en-GB" sz="1600" baseline="30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 and 200</a:t>
            </a:r>
            <a:r>
              <a:rPr lang="en-GB" sz="1600" baseline="30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latin typeface="+mj-lt"/>
                <a:ea typeface="ＭＳ Ｐゴシック"/>
                <a:cs typeface="+mn-cs"/>
              </a:rPr>
              <a:t>Hydrogenation treatment with high frequency distribution. </a:t>
            </a:r>
            <a:r>
              <a:rPr lang="de-DE" sz="1600" dirty="0">
                <a:latin typeface="+mj-lt"/>
                <a:ea typeface="ＭＳ Ｐゴシック"/>
                <a:cs typeface="+mn-cs"/>
              </a:rPr>
              <a:t>Higher EFG </a:t>
            </a:r>
            <a:r>
              <a:rPr lang="de-DE" sz="1600" dirty="0" err="1">
                <a:latin typeface="+mj-lt"/>
                <a:ea typeface="ＭＳ Ｐゴシック"/>
                <a:cs typeface="+mn-cs"/>
              </a:rPr>
              <a:t>asymmetry</a:t>
            </a:r>
            <a:r>
              <a:rPr lang="de-DE" sz="1600" dirty="0">
                <a:latin typeface="+mj-lt"/>
                <a:ea typeface="ＭＳ Ｐゴシック"/>
                <a:cs typeface="+mn-cs"/>
              </a:rPr>
              <a:t> in </a:t>
            </a:r>
            <a:r>
              <a:rPr lang="de-DE" sz="1600" dirty="0" err="1">
                <a:latin typeface="+mj-lt"/>
                <a:ea typeface="ＭＳ Ｐゴシック"/>
                <a:cs typeface="+mn-cs"/>
              </a:rPr>
              <a:t>respect</a:t>
            </a:r>
            <a:r>
              <a:rPr lang="de-DE" sz="1600" dirty="0">
                <a:latin typeface="+mj-lt"/>
                <a:ea typeface="ＭＳ Ｐゴシック"/>
                <a:cs typeface="+mn-cs"/>
              </a:rPr>
              <a:t> </a:t>
            </a:r>
            <a:r>
              <a:rPr lang="de-DE" sz="1600" dirty="0" err="1">
                <a:latin typeface="+mj-lt"/>
                <a:ea typeface="ＭＳ Ｐゴシック"/>
                <a:cs typeface="+mn-cs"/>
              </a:rPr>
              <a:t>to</a:t>
            </a:r>
            <a:r>
              <a:rPr lang="de-DE" sz="1600" dirty="0">
                <a:latin typeface="+mj-lt"/>
                <a:ea typeface="ＭＳ Ｐゴシック"/>
                <a:cs typeface="+mn-cs"/>
              </a:rPr>
              <a:t> </a:t>
            </a:r>
            <a:r>
              <a:rPr lang="de-DE" sz="1600" dirty="0" err="1">
                <a:latin typeface="+mj-lt"/>
                <a:ea typeface="ＭＳ Ｐゴシック"/>
                <a:cs typeface="+mn-cs"/>
              </a:rPr>
              <a:t>site</a:t>
            </a:r>
            <a:r>
              <a:rPr lang="de-DE" sz="1600" dirty="0">
                <a:latin typeface="+mj-lt"/>
                <a:ea typeface="ＭＳ Ｐゴシック"/>
                <a:cs typeface="+mn-cs"/>
              </a:rPr>
              <a:t> 1 </a:t>
            </a:r>
            <a:r>
              <a:rPr lang="en-GB" sz="1600" dirty="0">
                <a:latin typeface="+mj-lt"/>
                <a:ea typeface="ＭＳ Ｐゴシック"/>
                <a:cs typeface="+mn-cs"/>
              </a:rPr>
              <a:t>(</a:t>
            </a:r>
            <a:r>
              <a:rPr lang="el-GR" sz="1600" dirty="0">
                <a:latin typeface="+mj-lt"/>
                <a:ea typeface="ＭＳ Ｐゴシック"/>
                <a:cs typeface="+mn-cs"/>
              </a:rPr>
              <a:t>η</a:t>
            </a:r>
            <a:r>
              <a:rPr lang="de-DE" sz="1600" dirty="0">
                <a:latin typeface="+mj-lt"/>
                <a:ea typeface="ＭＳ Ｐゴシック"/>
                <a:cs typeface="+mn-cs"/>
              </a:rPr>
              <a:t> ~</a:t>
            </a:r>
            <a:r>
              <a:rPr lang="de-DE" sz="1600" b="1" dirty="0">
                <a:latin typeface="+mj-lt"/>
                <a:ea typeface="ＭＳ Ｐゴシック"/>
                <a:cs typeface="+mn-cs"/>
              </a:rPr>
              <a:t>1</a:t>
            </a:r>
            <a:r>
              <a:rPr lang="en-GB" sz="1600" dirty="0">
                <a:latin typeface="+mj-lt"/>
                <a:ea typeface="ＭＳ Ｐゴシック"/>
                <a:cs typeface="+mn-cs"/>
              </a:rPr>
              <a:t>)</a:t>
            </a:r>
            <a:r>
              <a:rPr lang="de-DE" sz="1600" dirty="0">
                <a:latin typeface="+mj-lt"/>
                <a:ea typeface="ＭＳ Ｐゴシック"/>
                <a:cs typeface="+mn-cs"/>
              </a:rPr>
              <a:t>.  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+mj-lt"/>
              <a:ea typeface="ＭＳ Ｐゴシック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+mj-lt"/>
              <a:ea typeface="ＭＳ Ｐゴシック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+mj-lt"/>
              <a:ea typeface="ＭＳ Ｐゴシック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+mj-lt"/>
              <a:ea typeface="ＭＳ Ｐゴシック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+mj-lt"/>
              <a:ea typeface="ＭＳ Ｐゴシック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+mj-lt"/>
              <a:ea typeface="ＭＳ Ｐゴシック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+mj-lt"/>
              <a:ea typeface="ＭＳ Ｐゴシック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+mj-lt"/>
              <a:ea typeface="ＭＳ Ｐゴシック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+mj-lt"/>
              <a:ea typeface="ＭＳ Ｐゴシック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+mj-lt"/>
              <a:ea typeface="ＭＳ Ｐゴシック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>
              <a:latin typeface="+mj-lt"/>
              <a:ea typeface="ＭＳ Ｐゴシック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F477093-88C9-4FA2-9701-EBFF3012DE47}"/>
              </a:ext>
            </a:extLst>
          </p:cNvPr>
          <p:cNvSpPr/>
          <p:nvPr/>
        </p:nvSpPr>
        <p:spPr>
          <a:xfrm>
            <a:off x="0" y="0"/>
            <a:ext cx="12192000" cy="515332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de-DE" sz="1800" b="1" dirty="0"/>
              <a:t>TiO</a:t>
            </a:r>
            <a:r>
              <a:rPr lang="de-DE" sz="1800" b="1" baseline="-25000" dirty="0"/>
              <a:t>2</a:t>
            </a:r>
            <a:r>
              <a:rPr lang="de-DE" sz="1800" b="1" dirty="0"/>
              <a:t> </a:t>
            </a:r>
            <a:r>
              <a:rPr lang="de-DE" sz="1800" b="1" dirty="0" err="1"/>
              <a:t>hydrogenated</a:t>
            </a:r>
            <a:r>
              <a:rPr lang="de-DE" sz="1800" b="1" dirty="0"/>
              <a:t> </a:t>
            </a:r>
            <a:r>
              <a:rPr lang="de-DE" sz="1800" b="1" dirty="0" err="1"/>
              <a:t>films</a:t>
            </a:r>
            <a:r>
              <a:rPr lang="de-DE" sz="1800" b="1" dirty="0"/>
              <a:t> (TDPAC)</a:t>
            </a:r>
            <a:endParaRPr lang="en-GB" sz="1800" b="1" dirty="0"/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C2B3C40C-1C24-4855-8F3E-6BD70E2FE1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028445"/>
              </p:ext>
            </p:extLst>
          </p:nvPr>
        </p:nvGraphicFramePr>
        <p:xfrm>
          <a:off x="4112736" y="840889"/>
          <a:ext cx="3691327" cy="6482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4" name="Graph" r:id="rId8" imgW="5852160" imgH="8412480" progId="Origin50.Graph">
                  <p:embed/>
                </p:oleObj>
              </mc:Choice>
              <mc:Fallback>
                <p:oleObj name="Graph" r:id="rId8" imgW="5852160" imgH="8412480" progId="Origin50.Graph">
                  <p:embed/>
                  <p:pic>
                    <p:nvPicPr>
                      <p:cNvPr id="66" name="Object 65">
                        <a:extLst>
                          <a:ext uri="{FF2B5EF4-FFF2-40B4-BE49-F238E27FC236}">
                            <a16:creationId xmlns:a16="http://schemas.microsoft.com/office/drawing/2014/main" id="{2F97CDF5-9F21-48F7-837E-9067C1E5CB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112736" y="840889"/>
                        <a:ext cx="3691327" cy="6482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5651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0110-0550-9A48-A6BF-65C6A9FCE4CB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EE9C373E-A551-884D-8AAA-A4AD1E7B788C}" type="slidenum">
              <a:rPr lang="de-DE"/>
              <a:pPr/>
              <a:t>11</a:t>
            </a:fld>
            <a:endParaRPr lang="de-DE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701888" y="187157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de-DE" b="1" dirty="0" err="1">
                <a:solidFill>
                  <a:srgbClr val="FF7900"/>
                </a:solidFill>
                <a:latin typeface="Arial"/>
                <a:cs typeface="Arial"/>
              </a:rPr>
              <a:t>Mössbauer</a:t>
            </a:r>
            <a:r>
              <a:rPr lang="de-DE" b="1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lang="de-DE" b="1" dirty="0" err="1">
                <a:solidFill>
                  <a:srgbClr val="FF7900"/>
                </a:solidFill>
                <a:latin typeface="Arial"/>
                <a:cs typeface="Arial"/>
              </a:rPr>
              <a:t>spectroscopy</a:t>
            </a:r>
            <a:r>
              <a:rPr lang="de-DE" b="1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lang="de-DE" b="1" dirty="0" err="1">
                <a:solidFill>
                  <a:srgbClr val="FF7900"/>
                </a:solidFill>
                <a:latin typeface="Arial"/>
                <a:cs typeface="Arial"/>
              </a:rPr>
              <a:t>under</a:t>
            </a:r>
            <a:r>
              <a:rPr lang="de-DE" b="1" dirty="0">
                <a:solidFill>
                  <a:srgbClr val="FF7900"/>
                </a:solidFill>
                <a:latin typeface="Arial"/>
                <a:cs typeface="Arial"/>
              </a:rPr>
              <a:t> light </a:t>
            </a:r>
            <a:r>
              <a:rPr lang="de-DE" b="1" dirty="0" err="1">
                <a:solidFill>
                  <a:srgbClr val="FF7900"/>
                </a:solidFill>
                <a:latin typeface="Arial"/>
                <a:cs typeface="Arial"/>
              </a:rPr>
              <a:t>irradiation</a:t>
            </a:r>
            <a:endParaRPr lang="de-DE" b="1" dirty="0">
              <a:solidFill>
                <a:srgbClr val="FF7900"/>
              </a:solidFill>
              <a:latin typeface="Arial Bold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2625" y="61039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e-DE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1102" y="1178987"/>
            <a:ext cx="4707840" cy="2815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hteck 10"/>
          <p:cNvSpPr/>
          <p:nvPr/>
        </p:nvSpPr>
        <p:spPr>
          <a:xfrm>
            <a:off x="2279576" y="5013176"/>
            <a:ext cx="83884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A. H. </a:t>
            </a:r>
            <a:r>
              <a:rPr lang="de-DE" sz="1400" dirty="0" err="1"/>
              <a:t>Mkrtchyan</a:t>
            </a:r>
            <a:r>
              <a:rPr lang="de-DE" sz="1400" dirty="0"/>
              <a:t>, R. P. </a:t>
            </a:r>
            <a:r>
              <a:rPr lang="de-DE" sz="1400" dirty="0" err="1"/>
              <a:t>Vardapetyan</a:t>
            </a:r>
            <a:r>
              <a:rPr lang="de-DE" sz="1400" dirty="0"/>
              <a:t>, E. M. </a:t>
            </a:r>
            <a:r>
              <a:rPr lang="de-DE" sz="1400" dirty="0" err="1"/>
              <a:t>Harutyunyan</a:t>
            </a:r>
            <a:r>
              <a:rPr lang="de-DE" sz="1400" dirty="0"/>
              <a:t>, A. V </a:t>
            </a:r>
            <a:r>
              <a:rPr lang="de-DE" sz="1400" dirty="0" err="1"/>
              <a:t>Khachatryan</a:t>
            </a:r>
            <a:r>
              <a:rPr lang="de-DE" sz="1400" dirty="0"/>
              <a:t>, V. V </a:t>
            </a:r>
            <a:r>
              <a:rPr lang="de-DE" sz="1400" dirty="0" err="1"/>
              <a:t>Nalbandyan</a:t>
            </a:r>
            <a:r>
              <a:rPr lang="de-DE" sz="1400" dirty="0"/>
              <a:t>,  </a:t>
            </a:r>
            <a:r>
              <a:rPr lang="de-DE" sz="1400" dirty="0" err="1"/>
              <a:t>and</a:t>
            </a:r>
            <a:r>
              <a:rPr lang="de-DE" sz="1400" dirty="0"/>
              <a:t> H. R. </a:t>
            </a:r>
            <a:r>
              <a:rPr lang="de-DE" sz="1400" dirty="0" err="1"/>
              <a:t>Muradyan</a:t>
            </a:r>
            <a:r>
              <a:rPr lang="de-DE" sz="1400" dirty="0"/>
              <a:t>, “</a:t>
            </a:r>
            <a:r>
              <a:rPr lang="de-DE" sz="1400" dirty="0" err="1"/>
              <a:t>Modification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Mössbauer</a:t>
            </a:r>
            <a:r>
              <a:rPr lang="de-DE" sz="1400" dirty="0"/>
              <a:t> </a:t>
            </a:r>
            <a:r>
              <a:rPr lang="de-DE" sz="1400" dirty="0" err="1"/>
              <a:t>Reflection</a:t>
            </a:r>
            <a:r>
              <a:rPr lang="de-DE" sz="1400" dirty="0"/>
              <a:t> </a:t>
            </a:r>
            <a:r>
              <a:rPr lang="de-DE" sz="1400" dirty="0" err="1"/>
              <a:t>Spectra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Group AIIBVI Single Crystals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Fe</a:t>
            </a:r>
            <a:r>
              <a:rPr lang="de-DE" sz="1400" dirty="0"/>
              <a:t> 57 Nuclei </a:t>
            </a:r>
            <a:r>
              <a:rPr lang="de-DE" sz="1400" dirty="0" err="1"/>
              <a:t>under</a:t>
            </a:r>
            <a:r>
              <a:rPr lang="de-DE" sz="1400" dirty="0"/>
              <a:t> </a:t>
            </a:r>
            <a:r>
              <a:rPr lang="de-DE" sz="1400" dirty="0" err="1"/>
              <a:t>Influence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Infrared Radiation,” J. </a:t>
            </a:r>
            <a:r>
              <a:rPr lang="de-DE" sz="1400" dirty="0" err="1"/>
              <a:t>Contemp</a:t>
            </a:r>
            <a:r>
              <a:rPr lang="de-DE" sz="1400" dirty="0"/>
              <a:t>. Phys., vol. 44, </a:t>
            </a:r>
            <a:r>
              <a:rPr lang="de-DE" sz="1400" dirty="0" err="1"/>
              <a:t>no</a:t>
            </a:r>
            <a:r>
              <a:rPr lang="de-DE" sz="1400" dirty="0"/>
              <a:t>. 4, pp. 194–196, 2009.</a:t>
            </a:r>
          </a:p>
        </p:txBody>
      </p:sp>
      <p:sp>
        <p:nvSpPr>
          <p:cNvPr id="12" name="Rechteck 11"/>
          <p:cNvSpPr/>
          <p:nvPr/>
        </p:nvSpPr>
        <p:spPr>
          <a:xfrm>
            <a:off x="7628940" y="1178987"/>
            <a:ext cx="183569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/>
              <a:t>Sample: CdS:57Fe(0.2%)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C82F713-EAF0-4ECD-9EB4-7B63800D74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523462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2" name="Image" r:id="rId5" imgW="2127240" imgH="1069560" progId="Photoshop.Image.18">
                  <p:embed/>
                </p:oleObj>
              </mc:Choice>
              <mc:Fallback>
                <p:oleObj name="Image" r:id="rId5" imgW="2127240" imgH="1069560" progId="Photoshop.Image.18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8A2A7F2-D80E-4F1E-8EF9-0117ABEC09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8816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0110-0550-9A48-A6BF-65C6A9FCE4CB}" type="datetime1">
              <a:rPr lang="de-DE"/>
              <a:pPr/>
              <a:t>07.02.2018</a:t>
            </a:fld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EE9C373E-A551-884D-8AAA-A4AD1E7B788C}" type="slidenum">
              <a:rPr lang="de-DE"/>
              <a:pPr/>
              <a:t>12</a:t>
            </a:fld>
            <a:endParaRPr lang="de-DE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440632" y="519336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de-DE" b="1" dirty="0">
                <a:solidFill>
                  <a:srgbClr val="FF7900"/>
                </a:solidFill>
                <a:latin typeface="+mj-lt"/>
                <a:cs typeface="Arial"/>
              </a:rPr>
              <a:t>BEAM TIME REQUEST</a:t>
            </a:r>
            <a:endParaRPr lang="de-DE" b="1" dirty="0">
              <a:solidFill>
                <a:srgbClr val="FF7900"/>
              </a:solidFill>
              <a:latin typeface="+mj-lt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2625" y="61039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087903"/>
              </p:ext>
            </p:extLst>
          </p:nvPr>
        </p:nvGraphicFramePr>
        <p:xfrm>
          <a:off x="2237813" y="1069049"/>
          <a:ext cx="8064896" cy="4615454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1079061">
                  <a:extLst>
                    <a:ext uri="{9D8B030D-6E8A-4147-A177-3AD203B41FA5}">
                      <a16:colId xmlns:a16="http://schemas.microsoft.com/office/drawing/2014/main" val="113136529"/>
                    </a:ext>
                  </a:extLst>
                </a:gridCol>
                <a:gridCol w="1200220">
                  <a:extLst>
                    <a:ext uri="{9D8B030D-6E8A-4147-A177-3AD203B41FA5}">
                      <a16:colId xmlns:a16="http://schemas.microsoft.com/office/drawing/2014/main" val="4050894297"/>
                    </a:ext>
                  </a:extLst>
                </a:gridCol>
                <a:gridCol w="985546">
                  <a:extLst>
                    <a:ext uri="{9D8B030D-6E8A-4147-A177-3AD203B41FA5}">
                      <a16:colId xmlns:a16="http://schemas.microsoft.com/office/drawing/2014/main" val="884502618"/>
                    </a:ext>
                  </a:extLst>
                </a:gridCol>
                <a:gridCol w="1092071">
                  <a:extLst>
                    <a:ext uri="{9D8B030D-6E8A-4147-A177-3AD203B41FA5}">
                      <a16:colId xmlns:a16="http://schemas.microsoft.com/office/drawing/2014/main" val="225082853"/>
                    </a:ext>
                  </a:extLst>
                </a:gridCol>
                <a:gridCol w="1100203">
                  <a:extLst>
                    <a:ext uri="{9D8B030D-6E8A-4147-A177-3AD203B41FA5}">
                      <a16:colId xmlns:a16="http://schemas.microsoft.com/office/drawing/2014/main" val="1345254367"/>
                    </a:ext>
                  </a:extLst>
                </a:gridCol>
                <a:gridCol w="1094510">
                  <a:extLst>
                    <a:ext uri="{9D8B030D-6E8A-4147-A177-3AD203B41FA5}">
                      <a16:colId xmlns:a16="http://schemas.microsoft.com/office/drawing/2014/main" val="803696636"/>
                    </a:ext>
                  </a:extLst>
                </a:gridCol>
                <a:gridCol w="818036">
                  <a:extLst>
                    <a:ext uri="{9D8B030D-6E8A-4147-A177-3AD203B41FA5}">
                      <a16:colId xmlns:a16="http://schemas.microsoft.com/office/drawing/2014/main" val="2023616090"/>
                    </a:ext>
                  </a:extLst>
                </a:gridCol>
                <a:gridCol w="695249">
                  <a:extLst>
                    <a:ext uri="{9D8B030D-6E8A-4147-A177-3AD203B41FA5}">
                      <a16:colId xmlns:a16="http://schemas.microsoft.com/office/drawing/2014/main" val="2068744482"/>
                    </a:ext>
                  </a:extLst>
                </a:gridCol>
              </a:tblGrid>
              <a:tr h="499839">
                <a:tc gridSpan="8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aseline="0" dirty="0">
                          <a:effectLst/>
                        </a:rPr>
                        <a:t>Perturbed Angular Correlations Studies</a:t>
                      </a:r>
                      <a:endParaRPr lang="ru-RU" sz="1800" baseline="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900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1410884"/>
                  </a:ext>
                </a:extLst>
              </a:tr>
              <a:tr h="7592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0" dirty="0">
                          <a:effectLst/>
                        </a:rPr>
                        <a:t>Required</a:t>
                      </a:r>
                      <a:endParaRPr lang="ru-RU" sz="1400" b="1" baseline="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0" dirty="0">
                          <a:effectLst/>
                        </a:rPr>
                        <a:t>isotope</a:t>
                      </a:r>
                      <a:endParaRPr lang="ru-RU" sz="1400" b="1" baseline="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0" dirty="0">
                          <a:effectLst/>
                        </a:rPr>
                        <a:t>Implanted beam</a:t>
                      </a:r>
                      <a:endParaRPr lang="ru-RU" sz="1400" b="1" baseline="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0" dirty="0">
                          <a:effectLst/>
                        </a:rPr>
                        <a:t>Probe element</a:t>
                      </a:r>
                      <a:endParaRPr lang="ru-RU" sz="1400" b="1" baseline="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0" dirty="0">
                          <a:effectLst/>
                        </a:rPr>
                        <a:t>Type of experiment</a:t>
                      </a:r>
                      <a:endParaRPr lang="ru-RU" sz="1400" b="1" baseline="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0" dirty="0">
                          <a:effectLst/>
                        </a:rPr>
                        <a:t>Intensity [at/</a:t>
                      </a:r>
                      <a:r>
                        <a:rPr lang="en-GB" sz="1400" b="1" baseline="0" dirty="0" err="1">
                          <a:effectLst/>
                        </a:rPr>
                        <a:t>μC</a:t>
                      </a:r>
                      <a:r>
                        <a:rPr lang="en-GB" sz="1400" b="1" baseline="0" dirty="0">
                          <a:effectLst/>
                        </a:rPr>
                        <a:t>]</a:t>
                      </a:r>
                      <a:endParaRPr lang="ru-RU" sz="1400" b="1" baseline="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0" dirty="0">
                          <a:effectLst/>
                        </a:rPr>
                        <a:t>Target /  Ion source</a:t>
                      </a:r>
                      <a:endParaRPr lang="ru-RU" sz="1400" b="1" baseline="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0" dirty="0">
                          <a:effectLst/>
                        </a:rPr>
                        <a:t>Atoms per sample</a:t>
                      </a:r>
                      <a:endParaRPr lang="ru-RU" sz="1400" b="1" baseline="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0" dirty="0">
                          <a:effectLst/>
                        </a:rPr>
                        <a:t>№</a:t>
                      </a:r>
                      <a:r>
                        <a:rPr lang="en-GB" sz="1400" b="1" baseline="0" dirty="0">
                          <a:effectLst/>
                        </a:rPr>
                        <a:t> of   shifts</a:t>
                      </a:r>
                      <a:endParaRPr lang="ru-RU" sz="1400" b="1" baseline="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11819"/>
                  </a:ext>
                </a:extLst>
              </a:tr>
              <a:tr h="811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 dirty="0">
                          <a:effectLst/>
                        </a:rPr>
                        <a:t>111m</a:t>
                      </a:r>
                      <a:r>
                        <a:rPr lang="en-GB" sz="1600" dirty="0">
                          <a:effectLst/>
                        </a:rPr>
                        <a:t>Cd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(48 min</a:t>
                      </a:r>
                      <a:r>
                        <a:rPr lang="en-GB" sz="1300" dirty="0">
                          <a:effectLst/>
                        </a:rPr>
                        <a:t>)</a:t>
                      </a:r>
                      <a:endParaRPr lang="ru-RU" sz="130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600" baseline="300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 dirty="0">
                          <a:effectLst/>
                        </a:rPr>
                        <a:t>111m</a:t>
                      </a:r>
                      <a:r>
                        <a:rPr lang="en-GB" sz="1600" dirty="0">
                          <a:effectLst/>
                        </a:rPr>
                        <a:t>Cd</a:t>
                      </a:r>
                      <a:endParaRPr lang="ru-RU" sz="160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600" baseline="300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 dirty="0">
                          <a:effectLst/>
                        </a:rPr>
                        <a:t>111</a:t>
                      </a:r>
                      <a:r>
                        <a:rPr lang="en-GB" sz="1600" dirty="0">
                          <a:effectLst/>
                        </a:rPr>
                        <a:t>Cd</a:t>
                      </a:r>
                      <a:endParaRPr lang="ru-RU" sz="160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γ-γ PAC </a:t>
                      </a:r>
                      <a:endParaRPr lang="ru-RU" sz="160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</a:t>
                      </a:r>
                      <a:r>
                        <a:rPr lang="en-GB" sz="1600" baseline="30000" dirty="0">
                          <a:effectLst/>
                        </a:rPr>
                        <a:t>8</a:t>
                      </a:r>
                      <a:endParaRPr lang="ru-RU" sz="160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Molten Sn;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plasma</a:t>
                      </a:r>
                      <a:endParaRPr lang="ru-RU" sz="160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2x10</a:t>
                      </a:r>
                      <a:r>
                        <a:rPr lang="en-GB" sz="1600" baseline="30000" dirty="0">
                          <a:effectLst/>
                        </a:rPr>
                        <a:t>10</a:t>
                      </a:r>
                      <a:endParaRPr lang="ru-RU" sz="160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032326"/>
                  </a:ext>
                </a:extLst>
              </a:tr>
              <a:tr h="512331">
                <a:tc gridSpan="8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>
                          <a:effectLst/>
                        </a:rPr>
                        <a:t>Mössbauer studies</a:t>
                      </a:r>
                      <a:endParaRPr lang="ru-RU" sz="1800" baseline="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900">
                        <a:alpha val="4902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33247"/>
                  </a:ext>
                </a:extLst>
              </a:tr>
              <a:tr h="8214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b="1" baseline="30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baseline="30000" dirty="0">
                          <a:effectLst/>
                        </a:rPr>
                        <a:t>57</a:t>
                      </a:r>
                      <a:r>
                        <a:rPr lang="en-GB" sz="1600" dirty="0">
                          <a:effectLst/>
                        </a:rPr>
                        <a:t>Mn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(1.5 min)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35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GB" sz="160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335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335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 </a:t>
                      </a:r>
                      <a:r>
                        <a:rPr lang="en-GB" sz="1600" dirty="0" err="1">
                          <a:solidFill>
                            <a:srgbClr val="00335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eMS</a:t>
                      </a:r>
                      <a:r>
                        <a:rPr lang="en-GB" sz="1600" dirty="0">
                          <a:solidFill>
                            <a:srgbClr val="00335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3359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baseline="30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 dirty="0">
                          <a:effectLst/>
                        </a:rPr>
                        <a:t>57</a:t>
                      </a:r>
                      <a:r>
                        <a:rPr lang="en-GB" sz="1600" dirty="0">
                          <a:effectLst/>
                        </a:rPr>
                        <a:t>Mn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baseline="30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 dirty="0">
                          <a:effectLst/>
                        </a:rPr>
                        <a:t>57</a:t>
                      </a:r>
                      <a:r>
                        <a:rPr lang="en-GB" sz="1600" dirty="0">
                          <a:effectLst/>
                        </a:rPr>
                        <a:t>Fe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eMS</a:t>
                      </a: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 x 10</a:t>
                      </a:r>
                      <a:r>
                        <a:rPr lang="en-GB" sz="1600" baseline="30000" dirty="0">
                          <a:effectLst/>
                        </a:rPr>
                        <a:t>8</a:t>
                      </a: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UCx</a:t>
                      </a:r>
                      <a:r>
                        <a:rPr lang="en-GB" sz="1600" dirty="0">
                          <a:effectLst/>
                        </a:rPr>
                        <a:t>,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RILIS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(Mn)</a:t>
                      </a: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1x10</a:t>
                      </a:r>
                      <a:r>
                        <a:rPr lang="en-GB" sz="1600" baseline="30000" dirty="0">
                          <a:effectLst/>
                        </a:rPr>
                        <a:t>12</a:t>
                      </a: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489773"/>
                  </a:ext>
                </a:extLst>
              </a:tr>
              <a:tr h="285500">
                <a:tc grid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aseline="300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775315"/>
                  </a:ext>
                </a:extLst>
              </a:tr>
            </a:tbl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8A2A7F2-D80E-4F1E-8EF9-0117ABEC09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764073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6" name="Image" r:id="rId4" imgW="2127240" imgH="1069560" progId="Photoshop.Image.18">
                  <p:embed/>
                </p:oleObj>
              </mc:Choice>
              <mc:Fallback>
                <p:oleObj name="Image" r:id="rId4" imgW="2127240" imgH="1069560" progId="Photoshop.Image.18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152626A2-2C0C-46D9-9F13-60A0B27574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3374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FE155-19EA-49BC-8304-B4D7E3CFA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FUNDING INVOLVED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67D98-37B3-43CB-A6ED-3431E9077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658" y="1951037"/>
            <a:ext cx="7502624" cy="4525963"/>
          </a:xfrm>
        </p:spPr>
        <p:txBody>
          <a:bodyPr/>
          <a:lstStyle/>
          <a:p>
            <a:pPr marL="0" lvl="0" indent="0" algn="just" eaLnBrk="0" hangingPunct="0">
              <a:lnSpc>
                <a:spcPct val="80000"/>
              </a:lnSpc>
              <a:spcBef>
                <a:spcPct val="0"/>
              </a:spcBef>
              <a:buNone/>
              <a:defRPr/>
            </a:pPr>
            <a:r>
              <a:rPr lang="de-DE" altLang="de-DE" sz="2400" b="1" kern="1200" dirty="0">
                <a:latin typeface="+mj-lt"/>
                <a:cs typeface="Arial" panose="020B0604020202020204" pitchFamily="34" charset="0"/>
              </a:rPr>
              <a:t>BMBF</a:t>
            </a:r>
          </a:p>
          <a:p>
            <a:pPr marL="0" lvl="0" indent="0" algn="just" eaLnBrk="0" hangingPunct="0">
              <a:lnSpc>
                <a:spcPct val="80000"/>
              </a:lnSpc>
              <a:spcBef>
                <a:spcPct val="0"/>
              </a:spcBef>
              <a:buNone/>
              <a:defRPr/>
            </a:pPr>
            <a:r>
              <a:rPr lang="de-DE" altLang="de-DE" sz="2400" kern="1200" dirty="0">
                <a:latin typeface="+mj-lt"/>
                <a:cs typeface="Arial" panose="020B0604020202020204" pitchFamily="34" charset="0"/>
              </a:rPr>
              <a:t>Bundesministerium für Bildung und Forschung</a:t>
            </a:r>
          </a:p>
          <a:p>
            <a:pPr marL="0" lvl="0" indent="0" algn="just" eaLnBrk="0" hangingPunct="0">
              <a:lnSpc>
                <a:spcPct val="80000"/>
              </a:lnSpc>
              <a:spcBef>
                <a:spcPct val="0"/>
              </a:spcBef>
              <a:buNone/>
              <a:defRPr/>
            </a:pPr>
            <a:endParaRPr lang="de-DE" altLang="de-DE" sz="1800" kern="1200" dirty="0">
              <a:latin typeface="+mj-lt"/>
              <a:cs typeface="Arial" panose="020B0604020202020204" pitchFamily="34" charset="0"/>
            </a:endParaRPr>
          </a:p>
          <a:p>
            <a:pPr marL="0" lvl="0" indent="0" algn="just" eaLnBrk="0" hangingPunct="0">
              <a:lnSpc>
                <a:spcPct val="80000"/>
              </a:lnSpc>
              <a:spcBef>
                <a:spcPct val="0"/>
              </a:spcBef>
              <a:buNone/>
              <a:defRPr/>
            </a:pPr>
            <a:r>
              <a:rPr lang="de-DE" altLang="de-DE" sz="2000" kern="12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Erforschung kondensierter Materie mit Großgeräten</a:t>
            </a:r>
          </a:p>
          <a:p>
            <a:pPr marL="0" lvl="0" indent="0" algn="just" eaLnBrk="0" hangingPunct="0">
              <a:lnSpc>
                <a:spcPct val="80000"/>
              </a:lnSpc>
              <a:spcBef>
                <a:spcPct val="0"/>
              </a:spcBef>
              <a:buNone/>
              <a:defRPr/>
            </a:pPr>
            <a:r>
              <a:rPr lang="de-DE" altLang="de-DE" sz="2000" kern="12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Ausbau und Unterhalt der Einrichtungen an ISOLDE/CERN</a:t>
            </a:r>
          </a:p>
          <a:p>
            <a:pPr marL="0" lvl="0" indent="0" algn="just" eaLnBrk="0" hangingPunct="0">
              <a:lnSpc>
                <a:spcPct val="80000"/>
              </a:lnSpc>
              <a:spcBef>
                <a:spcPct val="0"/>
              </a:spcBef>
              <a:buNone/>
              <a:defRPr/>
            </a:pPr>
            <a:r>
              <a:rPr lang="en-US" sz="2000" kern="1200" dirty="0">
                <a:latin typeface="+mj-lt"/>
                <a:cs typeface="Arial" panose="020B0604020202020204" pitchFamily="34" charset="0"/>
              </a:rPr>
              <a:t>Germany</a:t>
            </a:r>
            <a:r>
              <a:rPr lang="en-US" sz="2000" kern="12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, contract: 5K16SI1</a:t>
            </a:r>
          </a:p>
          <a:p>
            <a:pPr marL="0" lvl="0" indent="0" algn="just" eaLnBrk="0" hangingPunct="0">
              <a:lnSpc>
                <a:spcPct val="80000"/>
              </a:lnSpc>
              <a:spcBef>
                <a:spcPct val="0"/>
              </a:spcBef>
              <a:buNone/>
              <a:defRPr/>
            </a:pPr>
            <a:r>
              <a:rPr lang="en-US" sz="1800" kern="12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 </a:t>
            </a:r>
            <a:endParaRPr lang="de-DE" altLang="de-DE" sz="1800" kern="1200" dirty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10999-FAE6-411E-B709-47B47D9B7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07.02.2018</a:t>
            </a:fld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06695-8EEC-44ED-AE2F-1DDFE4DED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CA6A80F0-F976-F248-B02D-70178571BE0C}" type="slidenum">
              <a:rPr lang="de-DE" smtClean="0"/>
              <a:pPr/>
              <a:t>13</a:t>
            </a:fld>
            <a:endParaRPr lang="de-DE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C3AD337-A2A2-4C69-A28F-BD39CCF9BD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4093479"/>
              </p:ext>
            </p:extLst>
          </p:nvPr>
        </p:nvGraphicFramePr>
        <p:xfrm>
          <a:off x="8225995" y="2119263"/>
          <a:ext cx="3181405" cy="1600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4" name="Image" r:id="rId3" imgW="2127240" imgH="1069560" progId="Photoshop.Image.18">
                  <p:embed/>
                </p:oleObj>
              </mc:Choice>
              <mc:Fallback>
                <p:oleObj name="Image" r:id="rId3" imgW="2127240" imgH="1069560" progId="Photoshop.Image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25995" y="2119263"/>
                        <a:ext cx="3181405" cy="1600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52626A2-2C0C-46D9-9F13-60A0B27574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72828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5" name="Image" r:id="rId5" imgW="2127240" imgH="1069560" progId="Photoshop.Image.18">
                  <p:embed/>
                </p:oleObj>
              </mc:Choice>
              <mc:Fallback>
                <p:oleObj name="Image" r:id="rId5" imgW="2127240" imgH="1069560" progId="Photoshop.Image.18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BC3AD337-A2A2-4C69-A28F-BD39CCF9BDB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6065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35560" y="210343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b="1" dirty="0"/>
              <a:t>Thank you for your attention!</a:t>
            </a:r>
            <a:endParaRPr lang="ru-RU" sz="36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07.02.2018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CA6A80F0-F976-F248-B02D-70178571BE0C}" type="slidenum">
              <a:rPr lang="de-DE" smtClean="0"/>
              <a:pPr/>
              <a:t>14</a:t>
            </a:fld>
            <a:endParaRPr lang="de-DE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05573F1-1F2C-4C12-8A30-0B4CF6AC2D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523462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4" name="Image" r:id="rId3" imgW="2127240" imgH="1069560" progId="Photoshop.Image.18">
                  <p:embed/>
                </p:oleObj>
              </mc:Choice>
              <mc:Fallback>
                <p:oleObj name="Image" r:id="rId3" imgW="2127240" imgH="1069560" progId="Photoshop.Image.18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8A2A7F2-D80E-4F1E-8EF9-0117ABEC09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6980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9090" y="1066379"/>
            <a:ext cx="378229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b="1" dirty="0"/>
              <a:t>Similar frequency value (</a:t>
            </a:r>
            <a:r>
              <a:rPr lang="de-DE" sz="1400" b="1" dirty="0">
                <a:solidFill>
                  <a:srgbClr val="D15FC3"/>
                </a:solidFill>
              </a:rPr>
              <a:t>257 Mrad/s</a:t>
            </a:r>
            <a:r>
              <a:rPr lang="de-DE" sz="1400" b="1" dirty="0"/>
              <a:t>) in respect to the well-defined frequencies obtained with H:TiO</a:t>
            </a:r>
            <a:r>
              <a:rPr lang="de-DE" sz="1400" b="1" baseline="-25000" dirty="0"/>
              <a:t>2</a:t>
            </a:r>
            <a:r>
              <a:rPr lang="de-DE" sz="1400" b="1" dirty="0"/>
              <a:t> (</a:t>
            </a:r>
            <a:r>
              <a:rPr lang="de-DE" sz="1400" b="1" dirty="0">
                <a:solidFill>
                  <a:srgbClr val="D15FC3"/>
                </a:solidFill>
              </a:rPr>
              <a:t>300 Mrad/s</a:t>
            </a:r>
            <a:r>
              <a:rPr lang="de-DE" sz="1400" b="1" dirty="0"/>
              <a:t>),  </a:t>
            </a:r>
            <a:r>
              <a:rPr lang="de-DE" sz="1400" dirty="0"/>
              <a:t>but since it had no H and the sample was a </a:t>
            </a:r>
            <a:r>
              <a:rPr lang="de-DE" sz="1400" dirty="0" err="1"/>
              <a:t>single</a:t>
            </a:r>
            <a:r>
              <a:rPr lang="de-DE" sz="1400" dirty="0"/>
              <a:t> crystal, it presents lower EFG asymmetry: </a:t>
            </a:r>
          </a:p>
          <a:p>
            <a:pPr algn="ctr"/>
            <a:r>
              <a:rPr lang="de-DE" sz="1400" baseline="30000" dirty="0">
                <a:solidFill>
                  <a:srgbClr val="D15FC3"/>
                </a:solidFill>
              </a:rPr>
              <a:t>111m</a:t>
            </a:r>
            <a:r>
              <a:rPr lang="de-DE" sz="1400" dirty="0">
                <a:solidFill>
                  <a:srgbClr val="D15FC3"/>
                </a:solidFill>
              </a:rPr>
              <a:t>Cd:TiO</a:t>
            </a:r>
            <a:r>
              <a:rPr lang="de-DE" sz="1400" baseline="-25000" dirty="0">
                <a:solidFill>
                  <a:srgbClr val="D15FC3"/>
                </a:solidFill>
              </a:rPr>
              <a:t>2</a:t>
            </a:r>
            <a:r>
              <a:rPr lang="de-DE" sz="1400" dirty="0">
                <a:solidFill>
                  <a:srgbClr val="D15FC3"/>
                </a:solidFill>
              </a:rPr>
              <a:t> Syngle Crystal</a:t>
            </a:r>
          </a:p>
          <a:p>
            <a:pPr algn="ctr"/>
            <a:r>
              <a:rPr lang="de-DE" sz="1400" dirty="0">
                <a:solidFill>
                  <a:srgbClr val="D15FC3"/>
                </a:solidFill>
              </a:rPr>
              <a:t>ω</a:t>
            </a:r>
            <a:r>
              <a:rPr lang="de-DE" sz="1400" baseline="-25000" dirty="0">
                <a:solidFill>
                  <a:srgbClr val="D15FC3"/>
                </a:solidFill>
              </a:rPr>
              <a:t>0</a:t>
            </a:r>
            <a:r>
              <a:rPr lang="de-DE" sz="1400" dirty="0">
                <a:solidFill>
                  <a:srgbClr val="D15FC3"/>
                </a:solidFill>
              </a:rPr>
              <a:t> ~</a:t>
            </a:r>
            <a:r>
              <a:rPr lang="de-DE" sz="1400" b="1" dirty="0">
                <a:solidFill>
                  <a:srgbClr val="D15FC3"/>
                </a:solidFill>
              </a:rPr>
              <a:t>257 Mrad/s</a:t>
            </a:r>
          </a:p>
          <a:p>
            <a:pPr algn="ctr"/>
            <a:r>
              <a:rPr lang="de-DE" sz="1400" dirty="0">
                <a:solidFill>
                  <a:srgbClr val="D15FC3"/>
                </a:solidFill>
              </a:rPr>
              <a:t>and </a:t>
            </a:r>
            <a:r>
              <a:rPr lang="el-GR" sz="1400" dirty="0">
                <a:solidFill>
                  <a:srgbClr val="D15FC3"/>
                </a:solidFill>
              </a:rPr>
              <a:t>η</a:t>
            </a:r>
            <a:r>
              <a:rPr lang="de-DE" sz="1400" dirty="0">
                <a:solidFill>
                  <a:srgbClr val="D15FC3"/>
                </a:solidFill>
              </a:rPr>
              <a:t> ~</a:t>
            </a:r>
            <a:r>
              <a:rPr lang="de-DE" sz="1400" b="1" dirty="0">
                <a:solidFill>
                  <a:srgbClr val="D15FC3"/>
                </a:solidFill>
              </a:rPr>
              <a:t>0</a:t>
            </a:r>
            <a:endParaRPr lang="en-GB" sz="1400" b="1" dirty="0">
              <a:solidFill>
                <a:srgbClr val="D15FC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4926" y="512457"/>
            <a:ext cx="5581650" cy="211455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04991" y="3865754"/>
            <a:ext cx="6791325" cy="2743200"/>
            <a:chOff x="140011" y="3941201"/>
            <a:chExt cx="6791325" cy="27432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011" y="3941201"/>
              <a:ext cx="6791325" cy="27432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2956038" y="5835535"/>
              <a:ext cx="3611014" cy="299258"/>
            </a:xfrm>
            <a:prstGeom prst="rect">
              <a:avLst/>
            </a:prstGeom>
            <a:noFill/>
            <a:ln>
              <a:solidFill>
                <a:srgbClr val="D00EA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956038" y="5136298"/>
              <a:ext cx="3611014" cy="299258"/>
            </a:xfrm>
            <a:prstGeom prst="rect">
              <a:avLst/>
            </a:prstGeom>
            <a:noFill/>
            <a:ln>
              <a:solidFill>
                <a:srgbClr val="D00EA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516409" y="418683"/>
            <a:ext cx="3089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B0F0"/>
                </a:solidFill>
              </a:rPr>
              <a:t>Schell et al, Hyp. Int. (2017) 238:2.</a:t>
            </a:r>
            <a:endParaRPr lang="en-GB" sz="1600" b="1" dirty="0">
              <a:solidFill>
                <a:srgbClr val="00B0F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917858" y="4536330"/>
            <a:ext cx="4999759" cy="649064"/>
            <a:chOff x="6239568" y="2577928"/>
            <a:chExt cx="4999759" cy="64906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39568" y="2640004"/>
              <a:ext cx="4999759" cy="586988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8295580" y="2577928"/>
              <a:ext cx="150151" cy="253372"/>
            </a:xfrm>
            <a:prstGeom prst="rect">
              <a:avLst/>
            </a:prstGeom>
            <a:noFill/>
            <a:ln>
              <a:solidFill>
                <a:srgbClr val="D00EA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8919" y="5324968"/>
            <a:ext cx="5148090" cy="597610"/>
          </a:xfrm>
          <a:prstGeom prst="rect">
            <a:avLst/>
          </a:prstGeom>
        </p:spPr>
      </p:pic>
      <p:sp>
        <p:nvSpPr>
          <p:cNvPr id="22" name="Down Arrow 21"/>
          <p:cNvSpPr/>
          <p:nvPr/>
        </p:nvSpPr>
        <p:spPr>
          <a:xfrm rot="1976674">
            <a:off x="7600444" y="2258079"/>
            <a:ext cx="212605" cy="3946384"/>
          </a:xfrm>
          <a:prstGeom prst="downArrow">
            <a:avLst/>
          </a:prstGeom>
          <a:solidFill>
            <a:srgbClr val="D15FC3"/>
          </a:solidFill>
          <a:ln>
            <a:solidFill>
              <a:srgbClr val="D00E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6296716" y="3069931"/>
            <a:ext cx="5528567" cy="780958"/>
            <a:chOff x="6043353" y="2750972"/>
            <a:chExt cx="5528567" cy="78095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43353" y="2750972"/>
              <a:ext cx="5528567" cy="780958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10900800" y="2776195"/>
              <a:ext cx="637786" cy="202927"/>
            </a:xfrm>
            <a:prstGeom prst="rect">
              <a:avLst/>
            </a:prstGeom>
            <a:noFill/>
            <a:ln>
              <a:solidFill>
                <a:srgbClr val="D00EA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Down Arrow 18"/>
          <p:cNvSpPr/>
          <p:nvPr/>
        </p:nvSpPr>
        <p:spPr>
          <a:xfrm rot="17596214">
            <a:off x="10224236" y="2030946"/>
            <a:ext cx="212605" cy="1484330"/>
          </a:xfrm>
          <a:prstGeom prst="downArrow">
            <a:avLst/>
          </a:prstGeom>
          <a:solidFill>
            <a:srgbClr val="D15FC3"/>
          </a:solidFill>
          <a:ln>
            <a:solidFill>
              <a:srgbClr val="D00E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6FD196-9FE2-4C7C-857A-E75C3E8051C3}"/>
              </a:ext>
            </a:extLst>
          </p:cNvPr>
          <p:cNvSpPr txBox="1"/>
          <p:nvPr/>
        </p:nvSpPr>
        <p:spPr>
          <a:xfrm>
            <a:off x="4726525" y="-21719"/>
            <a:ext cx="4248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Additional information TDPAC</a:t>
            </a:r>
          </a:p>
        </p:txBody>
      </p:sp>
    </p:spTree>
    <p:extLst>
      <p:ext uri="{BB962C8B-B14F-4D97-AF65-F5344CB8AC3E}">
        <p14:creationId xmlns:p14="http://schemas.microsoft.com/office/powerpoint/2010/main" val="3400563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07.02.2018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CA6A80F0-F976-F248-B02D-70178571BE0C}" type="slidenum">
              <a:rPr lang="de-DE" smtClean="0"/>
              <a:pPr/>
              <a:t>16</a:t>
            </a:fld>
            <a:endParaRPr lang="de-DE" dirty="0"/>
          </a:p>
        </p:txBody>
      </p:sp>
      <p:grpSp>
        <p:nvGrpSpPr>
          <p:cNvPr id="9" name="Group 12"/>
          <p:cNvGrpSpPr/>
          <p:nvPr/>
        </p:nvGrpSpPr>
        <p:grpSpPr>
          <a:xfrm>
            <a:off x="3935760" y="1632967"/>
            <a:ext cx="5061551" cy="3592066"/>
            <a:chOff x="34925" y="908720"/>
            <a:chExt cx="4460410" cy="3524250"/>
          </a:xfrm>
        </p:grpSpPr>
        <p:pic>
          <p:nvPicPr>
            <p:cNvPr id="10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5" y="908720"/>
              <a:ext cx="4276725" cy="352425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1" name="TextBox 35"/>
            <p:cNvSpPr txBox="1"/>
            <p:nvPr/>
          </p:nvSpPr>
          <p:spPr>
            <a:xfrm>
              <a:off x="3017352" y="2967554"/>
              <a:ext cx="1477983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dirty="0"/>
                <a:t>(5/2</a:t>
              </a:r>
              <a:r>
                <a:rPr lang="en-US" sz="1100" baseline="30000" dirty="0"/>
                <a:t>+</a:t>
              </a:r>
              <a:r>
                <a:rPr lang="en-US" sz="1100" dirty="0"/>
                <a:t>)= </a:t>
              </a:r>
              <a:r>
                <a:rPr lang="is-IS" sz="1100" dirty="0"/>
                <a:t>-0.766(3)</a:t>
              </a:r>
              <a:r>
                <a:rPr lang="en-US" sz="1100" dirty="0" err="1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baseline="-25000" dirty="0" err="1">
                  <a:latin typeface="Calibri" charset="0"/>
                  <a:ea typeface="Calibri" charset="0"/>
                  <a:cs typeface="Calibri" charset="0"/>
                </a:rPr>
                <a:t>N</a:t>
              </a:r>
              <a:r>
                <a:rPr lang="is-IS" sz="1100" dirty="0"/>
                <a:t> </a:t>
              </a:r>
            </a:p>
            <a:p>
              <a:r>
                <a:rPr lang="en-US" sz="1100" dirty="0"/>
                <a:t>Q(5/2</a:t>
              </a:r>
              <a:r>
                <a:rPr lang="en-US" sz="1100" baseline="30000" dirty="0"/>
                <a:t>+</a:t>
              </a:r>
              <a:r>
                <a:rPr lang="en-US" sz="1100" dirty="0"/>
                <a:t>)= </a:t>
              </a:r>
              <a:r>
                <a:rPr lang="is-IS" sz="1100" dirty="0"/>
                <a:t>+0.74(8)b </a:t>
              </a:r>
            </a:p>
            <a:p>
              <a:r>
                <a:rPr lang="en-US" sz="1100" dirty="0"/>
                <a:t>A</a:t>
              </a:r>
              <a:r>
                <a:rPr lang="en-US" sz="1100" baseline="-25000" dirty="0"/>
                <a:t>22</a:t>
              </a:r>
              <a:r>
                <a:rPr lang="en-US" sz="1100" dirty="0"/>
                <a:t> (</a:t>
              </a:r>
              <a:r>
                <a:rPr lang="en-US" sz="1100" baseline="30000" dirty="0"/>
                <a:t>111m</a:t>
              </a:r>
              <a:r>
                <a:rPr lang="en-US" sz="1100" dirty="0"/>
                <a:t>Cd) = </a:t>
              </a:r>
              <a:r>
                <a:rPr lang="nb-NO" sz="1100" dirty="0"/>
                <a:t>0.1786</a:t>
              </a:r>
            </a:p>
            <a:p>
              <a:r>
                <a:rPr lang="en-US" sz="1100" dirty="0"/>
                <a:t>A</a:t>
              </a:r>
              <a:r>
                <a:rPr lang="en-US" sz="1100" baseline="-25000" dirty="0"/>
                <a:t>22</a:t>
              </a:r>
              <a:r>
                <a:rPr lang="en-US" sz="1100" dirty="0"/>
                <a:t> (</a:t>
              </a:r>
              <a:r>
                <a:rPr lang="en-US" sz="1100" baseline="30000" dirty="0"/>
                <a:t>111</a:t>
              </a:r>
              <a:r>
                <a:rPr lang="en-US" sz="1100" dirty="0"/>
                <a:t>In) = -</a:t>
              </a:r>
              <a:r>
                <a:rPr lang="nb-NO" sz="1100" dirty="0"/>
                <a:t>0.1782</a:t>
              </a:r>
            </a:p>
            <a:p>
              <a:r>
                <a:rPr lang="en-US" sz="1100" dirty="0"/>
                <a:t> </a:t>
              </a:r>
            </a:p>
          </p:txBody>
        </p:sp>
      </p:grpSp>
      <p:sp>
        <p:nvSpPr>
          <p:cNvPr id="12" name="Rechteck 9"/>
          <p:cNvSpPr>
            <a:spLocks noChangeArrowheads="1"/>
          </p:cNvSpPr>
          <p:nvPr/>
        </p:nvSpPr>
        <p:spPr bwMode="auto">
          <a:xfrm>
            <a:off x="2428876" y="910680"/>
            <a:ext cx="75660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200" baseline="30000" dirty="0">
                <a:latin typeface="Rockwell" panose="02060603020205020403" pitchFamily="18" charset="0"/>
              </a:rPr>
              <a:t> </a:t>
            </a:r>
            <a:r>
              <a:rPr lang="en-GB" altLang="en-US" sz="2200" baseline="30000" dirty="0">
                <a:solidFill>
                  <a:srgbClr val="00B050"/>
                </a:solidFill>
                <a:latin typeface="Rockwell" panose="02060603020205020403" pitchFamily="18" charset="0"/>
              </a:rPr>
              <a:t>111m</a:t>
            </a:r>
            <a:r>
              <a:rPr lang="en-GB" altLang="en-US" sz="2200" dirty="0">
                <a:solidFill>
                  <a:srgbClr val="00B050"/>
                </a:solidFill>
                <a:latin typeface="Rockwell" panose="02060603020205020403" pitchFamily="18" charset="0"/>
              </a:rPr>
              <a:t>Cd</a:t>
            </a:r>
            <a:r>
              <a:rPr lang="en-GB" altLang="en-US" sz="2200" baseline="30000" dirty="0">
                <a:solidFill>
                  <a:srgbClr val="00B050"/>
                </a:solidFill>
                <a:latin typeface="Rockwell" panose="02060603020205020403" pitchFamily="18" charset="0"/>
              </a:rPr>
              <a:t>(111</a:t>
            </a:r>
            <a:r>
              <a:rPr lang="en-GB" altLang="en-US" sz="2200" dirty="0">
                <a:solidFill>
                  <a:srgbClr val="00B050"/>
                </a:solidFill>
                <a:latin typeface="Rockwell" panose="02060603020205020403" pitchFamily="18" charset="0"/>
              </a:rPr>
              <a:t>Cd)</a:t>
            </a:r>
            <a:endParaRPr lang="en-GB" altLang="en-US" sz="2200" dirty="0">
              <a:latin typeface="Rockwell" panose="02060603020205020403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2200" b="1" dirty="0">
              <a:latin typeface="Rockwell" panose="02060603020205020403" pitchFamily="18" charset="0"/>
            </a:endParaRPr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7761C16A-C204-4434-B8EF-718426E6B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3512" y="6324600"/>
            <a:ext cx="2564656" cy="304800"/>
          </a:xfrm>
        </p:spPr>
        <p:txBody>
          <a:bodyPr/>
          <a:lstStyle/>
          <a:p>
            <a:r>
              <a:rPr lang="de-DE" dirty="0"/>
              <a:t>www.tu-ilmenau.de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77A48E-CAEB-4838-9A07-EC8642AE8827}"/>
              </a:ext>
            </a:extLst>
          </p:cNvPr>
          <p:cNvSpPr txBox="1"/>
          <p:nvPr/>
        </p:nvSpPr>
        <p:spPr>
          <a:xfrm>
            <a:off x="4726525" y="-21719"/>
            <a:ext cx="4248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Additional information TDPAC</a:t>
            </a:r>
          </a:p>
        </p:txBody>
      </p:sp>
    </p:spTree>
    <p:extLst>
      <p:ext uri="{BB962C8B-B14F-4D97-AF65-F5344CB8AC3E}">
        <p14:creationId xmlns:p14="http://schemas.microsoft.com/office/powerpoint/2010/main" val="154748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07.02.2018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CA6A80F0-F976-F248-B02D-70178571BE0C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736" y="1491750"/>
            <a:ext cx="4896544" cy="4038603"/>
          </a:xfrm>
          <a:prstGeom prst="rect">
            <a:avLst/>
          </a:prstGeom>
        </p:spPr>
      </p:pic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1BE21B13-67DE-480F-BA14-D8E295D7F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3512" y="6324600"/>
            <a:ext cx="2564656" cy="304800"/>
          </a:xfrm>
        </p:spPr>
        <p:txBody>
          <a:bodyPr/>
          <a:lstStyle/>
          <a:p>
            <a:r>
              <a:rPr lang="de-DE" dirty="0"/>
              <a:t>www.tu-ilmenau.de</a:t>
            </a:r>
          </a:p>
        </p:txBody>
      </p:sp>
      <p:sp>
        <p:nvSpPr>
          <p:cNvPr id="8" name="Rechteck 9">
            <a:extLst>
              <a:ext uri="{FF2B5EF4-FFF2-40B4-BE49-F238E27FC236}">
                <a16:creationId xmlns:a16="http://schemas.microsoft.com/office/drawing/2014/main" id="{6EB81D96-B062-45AD-9636-9AF820BE0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14" y="870786"/>
            <a:ext cx="75660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GB" sz="2200" baseline="30000" dirty="0"/>
              <a:t>57</a:t>
            </a:r>
            <a:r>
              <a:rPr lang="en-GB" sz="2200" dirty="0"/>
              <a:t>Mn/</a:t>
            </a:r>
            <a:r>
              <a:rPr lang="en-GB" sz="2200" baseline="30000" dirty="0"/>
              <a:t>57</a:t>
            </a:r>
            <a:r>
              <a:rPr lang="en-GB" sz="2200" dirty="0"/>
              <a:t>Fe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200" b="1" dirty="0">
              <a:latin typeface="Rockwell" panose="020606030202050204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0136C7-90D0-4003-B542-7267E824E0E9}"/>
              </a:ext>
            </a:extLst>
          </p:cNvPr>
          <p:cNvSpPr txBox="1"/>
          <p:nvPr/>
        </p:nvSpPr>
        <p:spPr>
          <a:xfrm>
            <a:off x="4726525" y="-21719"/>
            <a:ext cx="38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Additional information </a:t>
            </a:r>
            <a:r>
              <a:rPr lang="en-GB">
                <a:solidFill>
                  <a:schemeClr val="tx2"/>
                </a:solidFill>
              </a:rPr>
              <a:t>eMS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049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0110-0550-9A48-A6BF-65C6A9FCE4CB}" type="datetime1">
              <a:rPr lang="de-DE"/>
              <a:pPr/>
              <a:t>07.02.2018</a:t>
            </a:fld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EE9C373E-A551-884D-8AAA-A4AD1E7B788C}" type="slidenum">
              <a:rPr lang="de-DE"/>
              <a:pPr/>
              <a:t>2</a:t>
            </a:fld>
            <a:endParaRPr lang="de-DE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619621" y="130992"/>
            <a:ext cx="3210039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de-DE" b="1" dirty="0" err="1">
                <a:solidFill>
                  <a:srgbClr val="FF7900"/>
                </a:solidFill>
                <a:latin typeface="Arial"/>
                <a:cs typeface="Arial"/>
              </a:rPr>
              <a:t>Why</a:t>
            </a:r>
            <a:r>
              <a:rPr lang="de-DE" b="1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lang="de-DE" b="1" dirty="0" err="1">
                <a:solidFill>
                  <a:srgbClr val="FF7900"/>
                </a:solidFill>
                <a:latin typeface="Arial"/>
                <a:cs typeface="Arial"/>
              </a:rPr>
              <a:t>study</a:t>
            </a:r>
            <a:r>
              <a:rPr lang="de-DE" b="1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lang="de-DE" b="1" dirty="0">
                <a:solidFill>
                  <a:srgbClr val="FF7900"/>
                </a:solidFill>
              </a:rPr>
              <a:t>TiO</a:t>
            </a:r>
            <a:r>
              <a:rPr lang="de-DE" b="1" baseline="-25000" dirty="0">
                <a:solidFill>
                  <a:srgbClr val="FF7900"/>
                </a:solidFill>
              </a:rPr>
              <a:t>2</a:t>
            </a:r>
            <a:r>
              <a:rPr lang="de-DE" b="1" dirty="0">
                <a:solidFill>
                  <a:srgbClr val="FF7900"/>
                </a:solidFill>
                <a:latin typeface="Arial"/>
                <a:cs typeface="Arial"/>
              </a:rPr>
              <a:t>:H?</a:t>
            </a:r>
            <a:endParaRPr lang="de-DE" b="1" dirty="0">
              <a:solidFill>
                <a:srgbClr val="FF7900"/>
              </a:solidFill>
              <a:latin typeface="Arial Bold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2625" y="61039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e-DE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6525865"/>
              </p:ext>
            </p:extLst>
          </p:nvPr>
        </p:nvGraphicFramePr>
        <p:xfrm>
          <a:off x="8947140" y="4050063"/>
          <a:ext cx="2089994" cy="1584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6" name="Image" r:id="rId4" imgW="31999680" imgH="24228360" progId="Photoshop.Image.18">
                  <p:embed/>
                </p:oleObj>
              </mc:Choice>
              <mc:Fallback>
                <p:oleObj name="Image" r:id="rId4" imgW="31999680" imgH="24228360" progId="Photoshop.Image.18">
                  <p:embed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47140" y="4050063"/>
                        <a:ext cx="2089994" cy="15843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1CEF812D-EC74-47D5-9D3F-C836DD3918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926" y="4072515"/>
            <a:ext cx="7221734" cy="15843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E88B91-EA9D-4878-B907-2263ECF2A0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981017" y="1264185"/>
            <a:ext cx="3511608" cy="2601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C822266A-AE34-45C7-9E27-851E7CFF4815}"/>
              </a:ext>
            </a:extLst>
          </p:cNvPr>
          <p:cNvSpPr/>
          <p:nvPr/>
        </p:nvSpPr>
        <p:spPr bwMode="auto">
          <a:xfrm>
            <a:off x="4024573" y="836127"/>
            <a:ext cx="936104" cy="311473"/>
          </a:xfrm>
          <a:prstGeom prst="rightArrow">
            <a:avLst/>
          </a:prstGeom>
          <a:solidFill>
            <a:srgbClr val="DC28BA"/>
          </a:solidFill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038742-E62D-4B63-AE32-CE796E413352}"/>
              </a:ext>
            </a:extLst>
          </p:cNvPr>
          <p:cNvSpPr txBox="1"/>
          <p:nvPr/>
        </p:nvSpPr>
        <p:spPr>
          <a:xfrm>
            <a:off x="826955" y="760802"/>
            <a:ext cx="2169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TiO</a:t>
            </a:r>
            <a:r>
              <a:rPr lang="en-GB" sz="2000" b="1" baseline="-25000" dirty="0"/>
              <a:t>2</a:t>
            </a:r>
            <a:r>
              <a:rPr lang="en-GB" sz="2000" dirty="0"/>
              <a:t>+</a:t>
            </a:r>
            <a:r>
              <a:rPr lang="en-GB" sz="2000" b="1" dirty="0"/>
              <a:t> H</a:t>
            </a:r>
            <a:r>
              <a:rPr lang="en-GB" sz="2000" b="1" baseline="-25000" dirty="0"/>
              <a:t>2</a:t>
            </a:r>
            <a:r>
              <a:rPr lang="en-GB" sz="2000" dirty="0"/>
              <a:t> Plasma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DEB58D-8828-489D-BEAB-4884A4D1DF2A}"/>
              </a:ext>
            </a:extLst>
          </p:cNvPr>
          <p:cNvSpPr txBox="1"/>
          <p:nvPr/>
        </p:nvSpPr>
        <p:spPr>
          <a:xfrm>
            <a:off x="5035128" y="752709"/>
            <a:ext cx="1559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Black</a:t>
            </a:r>
            <a:r>
              <a:rPr lang="en-GB" sz="2000" dirty="0"/>
              <a:t> </a:t>
            </a:r>
            <a:r>
              <a:rPr lang="en-GB" b="1" dirty="0"/>
              <a:t>TiO</a:t>
            </a:r>
            <a:r>
              <a:rPr lang="en-GB" b="1" baseline="-25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1791A9-E347-46D9-9F1B-3307E3EE0421}"/>
              </a:ext>
            </a:extLst>
          </p:cNvPr>
          <p:cNvSpPr txBox="1"/>
          <p:nvPr/>
        </p:nvSpPr>
        <p:spPr>
          <a:xfrm>
            <a:off x="8525230" y="836127"/>
            <a:ext cx="3528392" cy="3353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b="1" dirty="0"/>
              <a:t>Lots of </a:t>
            </a:r>
            <a:r>
              <a:rPr lang="en-GB" sz="1800" b="1" dirty="0">
                <a:latin typeface="+mj-lt"/>
              </a:rPr>
              <a:t>defects</a:t>
            </a:r>
            <a:r>
              <a:rPr lang="ru-RU" sz="1800" b="1" dirty="0">
                <a:latin typeface="+mj-lt"/>
              </a:rPr>
              <a:t> (</a:t>
            </a:r>
            <a:r>
              <a:rPr lang="en-US" sz="1800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1800" b="1" baseline="-25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z="1800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V</a:t>
            </a:r>
            <a:r>
              <a:rPr lang="en-US" sz="1800" b="1" baseline="-25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z="1800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b="1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Ti</a:t>
            </a:r>
            <a:r>
              <a:rPr lang="en-US" sz="1800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+mj-lt"/>
              </a:rPr>
              <a:t>)</a:t>
            </a:r>
            <a:endParaRPr lang="en-GB" sz="18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dirty="0"/>
              <a:t>Absorption improved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1" dirty="0"/>
          </a:p>
          <a:p>
            <a:endParaRPr lang="en-GB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dirty="0"/>
              <a:t>More electron-hole pairs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dirty="0"/>
              <a:t>Better performance?</a:t>
            </a:r>
          </a:p>
          <a:p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C11D27-F88B-44EB-BB8C-9D5E12ED68F1}"/>
              </a:ext>
            </a:extLst>
          </p:cNvPr>
          <p:cNvSpPr txBox="1"/>
          <p:nvPr/>
        </p:nvSpPr>
        <p:spPr>
          <a:xfrm rot="16200000">
            <a:off x="3575643" y="1927529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7900"/>
                </a:solidFill>
              </a:rPr>
              <a:t>Absorption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6E690CCC-85FB-4590-8859-6C919D74C4DE}"/>
              </a:ext>
            </a:extLst>
          </p:cNvPr>
          <p:cNvSpPr/>
          <p:nvPr/>
        </p:nvSpPr>
        <p:spPr bwMode="auto">
          <a:xfrm>
            <a:off x="10560495" y="1174673"/>
            <a:ext cx="361533" cy="510761"/>
          </a:xfrm>
          <a:prstGeom prst="downArrow">
            <a:avLst/>
          </a:prstGeom>
          <a:solidFill>
            <a:srgbClr val="DC28BA"/>
          </a:solidFill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3B2AF2DC-D0B2-4BF5-897F-26170F16E560}"/>
              </a:ext>
            </a:extLst>
          </p:cNvPr>
          <p:cNvSpPr/>
          <p:nvPr/>
        </p:nvSpPr>
        <p:spPr bwMode="auto">
          <a:xfrm>
            <a:off x="10560494" y="2101607"/>
            <a:ext cx="361533" cy="510761"/>
          </a:xfrm>
          <a:prstGeom prst="downArrow">
            <a:avLst/>
          </a:prstGeom>
          <a:solidFill>
            <a:srgbClr val="DC28BA"/>
          </a:solidFill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1C93316B-DE6D-4F52-B6B6-2CCBFFB74EA0}"/>
              </a:ext>
            </a:extLst>
          </p:cNvPr>
          <p:cNvSpPr/>
          <p:nvPr/>
        </p:nvSpPr>
        <p:spPr bwMode="auto">
          <a:xfrm>
            <a:off x="10560494" y="2950914"/>
            <a:ext cx="361533" cy="510760"/>
          </a:xfrm>
          <a:prstGeom prst="downArrow">
            <a:avLst/>
          </a:prstGeom>
          <a:solidFill>
            <a:srgbClr val="DC28BA"/>
          </a:solidFill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3F5678A7-8981-4708-A343-7ACCB94231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523462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" name="Image" r:id="rId8" imgW="2127240" imgH="1069560" progId="Photoshop.Image.18">
                  <p:embed/>
                </p:oleObj>
              </mc:Choice>
              <mc:Fallback>
                <p:oleObj name="Image" r:id="rId8" imgW="2127240" imgH="1069560" progId="Photoshop.Image.18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8A2A7F2-D80E-4F1E-8EF9-0117ABEC09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>
            <a:extLst>
              <a:ext uri="{FF2B5EF4-FFF2-40B4-BE49-F238E27FC236}">
                <a16:creationId xmlns:a16="http://schemas.microsoft.com/office/drawing/2014/main" id="{50C01767-2DF5-40B9-8963-AFEBF7A3B6A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0231" t="-1" r="10866" b="1777"/>
          <a:stretch/>
        </p:blipFill>
        <p:spPr>
          <a:xfrm>
            <a:off x="5056050" y="1308568"/>
            <a:ext cx="3210040" cy="27414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5C9D90-A7D4-4B4F-9647-06E2124FD3F4}"/>
              </a:ext>
            </a:extLst>
          </p:cNvPr>
          <p:cNvSpPr txBox="1"/>
          <p:nvPr/>
        </p:nvSpPr>
        <p:spPr>
          <a:xfrm>
            <a:off x="6373188" y="2015320"/>
            <a:ext cx="2477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baseline="-25000" dirty="0"/>
              <a:t>3 hours of H treatment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9" grpId="0"/>
      <p:bldP spid="22" grpId="0"/>
      <p:bldP spid="20" grpId="0" animBg="1"/>
      <p:bldP spid="24" grpId="0" animBg="1"/>
      <p:bldP spid="25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0110-0550-9A48-A6BF-65C6A9FCE4CB}" type="datetime1">
              <a:rPr lang="de-DE"/>
              <a:pPr/>
              <a:t>07.02.2018</a:t>
            </a:fld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EE9C373E-A551-884D-8AAA-A4AD1E7B788C}" type="slidenum">
              <a:rPr lang="de-DE"/>
              <a:pPr/>
              <a:t>3</a:t>
            </a:fld>
            <a:endParaRPr lang="de-DE" dirty="0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2625" y="61039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1EDCEA-EB88-4468-A21A-6523F8660B74}"/>
              </a:ext>
            </a:extLst>
          </p:cNvPr>
          <p:cNvSpPr txBox="1"/>
          <p:nvPr/>
        </p:nvSpPr>
        <p:spPr>
          <a:xfrm>
            <a:off x="5165995" y="701904"/>
            <a:ext cx="65405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                      MILD PLASMA</a:t>
            </a:r>
          </a:p>
          <a:p>
            <a:endParaRPr lang="en-US" b="1" dirty="0"/>
          </a:p>
          <a:p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doesn’t alter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photocatalytic performance rates better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defects (Ti2+,Ti3+ V</a:t>
            </a:r>
            <a:r>
              <a:rPr lang="en-US" sz="1600" b="1" dirty="0"/>
              <a:t>o</a:t>
            </a:r>
            <a:r>
              <a:rPr lang="en-US" sz="2000" b="1" dirty="0"/>
              <a:t>, V</a:t>
            </a:r>
            <a:r>
              <a:rPr lang="en-US" sz="1200" b="1" dirty="0"/>
              <a:t>H</a:t>
            </a:r>
            <a:r>
              <a:rPr lang="en-US" sz="2000" b="1" dirty="0"/>
              <a:t>)</a:t>
            </a:r>
          </a:p>
        </p:txBody>
      </p:sp>
      <p:pic>
        <p:nvPicPr>
          <p:cNvPr id="12" name="Bild 8">
            <a:extLst>
              <a:ext uri="{FF2B5EF4-FFF2-40B4-BE49-F238E27FC236}">
                <a16:creationId xmlns:a16="http://schemas.microsoft.com/office/drawing/2014/main" id="{BA37C395-80DF-4A96-99C9-3B1D38F6D0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28" r="3286" b="8134"/>
          <a:stretch/>
        </p:blipFill>
        <p:spPr>
          <a:xfrm>
            <a:off x="815413" y="1501107"/>
            <a:ext cx="3560674" cy="29165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050372-1B5F-4742-81BD-0DB27427CBCC}"/>
              </a:ext>
            </a:extLst>
          </p:cNvPr>
          <p:cNvSpPr txBox="1"/>
          <p:nvPr/>
        </p:nvSpPr>
        <p:spPr>
          <a:xfrm>
            <a:off x="917245" y="795453"/>
            <a:ext cx="37405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Generation </a:t>
            </a:r>
            <a:r>
              <a:rPr lang="de-DE" sz="1400" b="1" dirty="0" err="1">
                <a:solidFill>
                  <a:srgbClr val="FF7900"/>
                </a:solidFill>
                <a:latin typeface="+mj-lt"/>
                <a:cs typeface="Arial"/>
              </a:rPr>
              <a:t>rates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 </a:t>
            </a:r>
            <a:r>
              <a:rPr lang="de-DE" sz="1400" b="1" dirty="0" err="1">
                <a:solidFill>
                  <a:srgbClr val="FF7900"/>
                </a:solidFill>
                <a:latin typeface="+mj-lt"/>
                <a:cs typeface="Arial"/>
              </a:rPr>
              <a:t>for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 </a:t>
            </a:r>
            <a:r>
              <a:rPr lang="de-DE" sz="1400" b="1" dirty="0" err="1">
                <a:solidFill>
                  <a:srgbClr val="FF7900"/>
                </a:solidFill>
                <a:latin typeface="+mj-lt"/>
                <a:cs typeface="Arial"/>
              </a:rPr>
              <a:t>methane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 and CO in </a:t>
            </a:r>
            <a:r>
              <a:rPr lang="de-DE" sz="1400" b="1" dirty="0" err="1">
                <a:solidFill>
                  <a:srgbClr val="FF7900"/>
                </a:solidFill>
                <a:latin typeface="+mj-lt"/>
                <a:cs typeface="Arial"/>
              </a:rPr>
              <a:t>the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 </a:t>
            </a:r>
            <a:r>
              <a:rPr lang="de-DE" sz="1400" b="1" dirty="0" err="1">
                <a:solidFill>
                  <a:srgbClr val="FF7900"/>
                </a:solidFill>
                <a:latin typeface="+mj-lt"/>
                <a:cs typeface="Arial"/>
              </a:rPr>
              <a:t>photocatalytic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  </a:t>
            </a:r>
            <a:r>
              <a:rPr lang="de-DE" sz="1400" b="1" dirty="0" err="1">
                <a:solidFill>
                  <a:srgbClr val="FF7900"/>
                </a:solidFill>
                <a:latin typeface="+mj-lt"/>
                <a:cs typeface="Arial"/>
              </a:rPr>
              <a:t>reduction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 </a:t>
            </a:r>
            <a:r>
              <a:rPr lang="de-DE" sz="1400" b="1" dirty="0" err="1">
                <a:solidFill>
                  <a:srgbClr val="FF7900"/>
                </a:solidFill>
                <a:latin typeface="+mj-lt"/>
                <a:cs typeface="Arial"/>
              </a:rPr>
              <a:t>of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 CO</a:t>
            </a:r>
            <a:r>
              <a:rPr lang="de-DE" sz="1400" b="1" baseline="-25000" dirty="0">
                <a:solidFill>
                  <a:srgbClr val="FF7900"/>
                </a:solidFill>
                <a:latin typeface="+mj-lt"/>
                <a:cs typeface="Arial"/>
              </a:rPr>
              <a:t>2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 </a:t>
            </a:r>
            <a:r>
              <a:rPr lang="de-DE" sz="1400" b="1" dirty="0" err="1">
                <a:solidFill>
                  <a:srgbClr val="FF7900"/>
                </a:solidFill>
                <a:latin typeface="+mj-lt"/>
                <a:cs typeface="Arial"/>
              </a:rPr>
              <a:t>with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        H</a:t>
            </a:r>
            <a:r>
              <a:rPr lang="de-DE" sz="1400" b="1" baseline="-25000" dirty="0">
                <a:solidFill>
                  <a:srgbClr val="FF7900"/>
                </a:solidFill>
                <a:latin typeface="+mj-lt"/>
                <a:cs typeface="Arial"/>
              </a:rPr>
              <a:t>2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O </a:t>
            </a:r>
            <a:r>
              <a:rPr lang="de-DE" sz="1400" b="1" dirty="0" err="1">
                <a:solidFill>
                  <a:srgbClr val="FF7900"/>
                </a:solidFill>
                <a:latin typeface="+mj-lt"/>
                <a:cs typeface="Arial"/>
              </a:rPr>
              <a:t>through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 H-TiO</a:t>
            </a:r>
            <a:r>
              <a:rPr lang="de-DE" sz="1400" b="1" baseline="-25000" dirty="0">
                <a:solidFill>
                  <a:srgbClr val="FF7900"/>
                </a:solidFill>
                <a:latin typeface="+mj-lt"/>
                <a:cs typeface="Arial"/>
              </a:rPr>
              <a:t>2</a:t>
            </a:r>
            <a:r>
              <a:rPr lang="de-DE" sz="1400" b="1" dirty="0">
                <a:solidFill>
                  <a:srgbClr val="FF7900"/>
                </a:solidFill>
                <a:latin typeface="+mj-lt"/>
                <a:cs typeface="Arial"/>
              </a:rPr>
              <a:t>: H</a:t>
            </a:r>
            <a:r>
              <a:rPr lang="de-DE" sz="1400" b="1" baseline="-25000" dirty="0">
                <a:solidFill>
                  <a:srgbClr val="FF7900"/>
                </a:solidFill>
                <a:latin typeface="+mj-lt"/>
                <a:cs typeface="Arial"/>
              </a:rPr>
              <a:t>2</a:t>
            </a:r>
            <a:endParaRPr lang="de-DE" sz="1400" b="1" baseline="-25000" dirty="0">
              <a:solidFill>
                <a:srgbClr val="FF7900"/>
              </a:solidFill>
              <a:latin typeface="+mj-lt"/>
            </a:endParaRPr>
          </a:p>
          <a:p>
            <a:endParaRPr lang="en-GB" sz="1400" dirty="0">
              <a:latin typeface="+mj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89E8A31-B880-4D68-8FB3-BB68D5EAB0E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229"/>
          <a:stretch/>
        </p:blipFill>
        <p:spPr>
          <a:xfrm>
            <a:off x="8611221" y="3075919"/>
            <a:ext cx="3082967" cy="2691888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3FB12A6A-36E6-4A9F-B3DA-06D309C06793}"/>
              </a:ext>
            </a:extLst>
          </p:cNvPr>
          <p:cNvSpPr/>
          <p:nvPr/>
        </p:nvSpPr>
        <p:spPr bwMode="auto">
          <a:xfrm>
            <a:off x="8045228" y="1254823"/>
            <a:ext cx="361533" cy="510761"/>
          </a:xfrm>
          <a:prstGeom prst="downArrow">
            <a:avLst/>
          </a:prstGeom>
          <a:solidFill>
            <a:srgbClr val="DC28BA"/>
          </a:solidFill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E5B1BE-03EB-4584-A63E-294510A7DF36}"/>
              </a:ext>
            </a:extLst>
          </p:cNvPr>
          <p:cNvSpPr txBox="1"/>
          <p:nvPr/>
        </p:nvSpPr>
        <p:spPr>
          <a:xfrm rot="16200000">
            <a:off x="4072445" y="4194679"/>
            <a:ext cx="2008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Light absorption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2F410D-1E7C-45B6-AD74-A28824BBF357}"/>
              </a:ext>
            </a:extLst>
          </p:cNvPr>
          <p:cNvSpPr txBox="1"/>
          <p:nvPr/>
        </p:nvSpPr>
        <p:spPr>
          <a:xfrm>
            <a:off x="10842857" y="4421863"/>
            <a:ext cx="749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TiO2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C25386-652B-4653-84D7-2FA27B553447}"/>
              </a:ext>
            </a:extLst>
          </p:cNvPr>
          <p:cNvSpPr txBox="1"/>
          <p:nvPr/>
        </p:nvSpPr>
        <p:spPr>
          <a:xfrm rot="16200000">
            <a:off x="424291" y="2804847"/>
            <a:ext cx="735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Rate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F294CE-9E81-469C-9DE1-1B78B92EF9A6}"/>
              </a:ext>
            </a:extLst>
          </p:cNvPr>
          <p:cNvSpPr/>
          <p:nvPr/>
        </p:nvSpPr>
        <p:spPr bwMode="auto">
          <a:xfrm>
            <a:off x="4884326" y="664392"/>
            <a:ext cx="7195833" cy="5172930"/>
          </a:xfrm>
          <a:prstGeom prst="rect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2DD2C2FD-F3A6-4EBD-AB5F-4B02C96AA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21" y="130992"/>
            <a:ext cx="3210039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de-DE" b="1" dirty="0" err="1">
                <a:solidFill>
                  <a:srgbClr val="FF7900"/>
                </a:solidFill>
                <a:latin typeface="Arial"/>
                <a:cs typeface="Arial"/>
              </a:rPr>
              <a:t>Why</a:t>
            </a:r>
            <a:r>
              <a:rPr lang="de-DE" b="1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lang="de-DE" b="1" dirty="0" err="1">
                <a:solidFill>
                  <a:srgbClr val="FF7900"/>
                </a:solidFill>
                <a:latin typeface="Arial"/>
                <a:cs typeface="Arial"/>
              </a:rPr>
              <a:t>study</a:t>
            </a:r>
            <a:r>
              <a:rPr lang="de-DE" b="1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lang="de-DE" b="1" dirty="0">
                <a:solidFill>
                  <a:srgbClr val="FF7900"/>
                </a:solidFill>
              </a:rPr>
              <a:t>TiO</a:t>
            </a:r>
            <a:r>
              <a:rPr lang="de-DE" b="1" baseline="-25000" dirty="0">
                <a:solidFill>
                  <a:srgbClr val="FF7900"/>
                </a:solidFill>
              </a:rPr>
              <a:t>2</a:t>
            </a:r>
            <a:r>
              <a:rPr lang="de-DE" b="1" dirty="0">
                <a:solidFill>
                  <a:srgbClr val="FF7900"/>
                </a:solidFill>
                <a:latin typeface="Arial"/>
                <a:cs typeface="Arial"/>
              </a:rPr>
              <a:t>:H?</a:t>
            </a:r>
            <a:endParaRPr lang="de-DE" b="1" dirty="0">
              <a:solidFill>
                <a:srgbClr val="FF7900"/>
              </a:solidFill>
              <a:latin typeface="Arial Bold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75AA02-6132-4039-B985-A8356EEAE7A2}"/>
              </a:ext>
            </a:extLst>
          </p:cNvPr>
          <p:cNvSpPr txBox="1"/>
          <p:nvPr/>
        </p:nvSpPr>
        <p:spPr>
          <a:xfrm>
            <a:off x="10586377" y="3476029"/>
            <a:ext cx="1020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H:TiO2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669E866-D68E-4047-BCB7-4E5E68DE98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5243565"/>
              </p:ext>
            </p:extLst>
          </p:nvPr>
        </p:nvGraphicFramePr>
        <p:xfrm>
          <a:off x="685519" y="4406371"/>
          <a:ext cx="3995216" cy="1386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9" name="Image" r:id="rId6" imgW="6245280" imgH="2166840" progId="Photoshop.Image.18">
                  <p:embed/>
                </p:oleObj>
              </mc:Choice>
              <mc:Fallback>
                <p:oleObj name="Image" r:id="rId6" imgW="6245280" imgH="2166840" progId="Photoshop.Image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85519" y="4406371"/>
                        <a:ext cx="3995216" cy="1386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2D9EE89-53E9-4F2B-87F5-E37EA43DF8B5}"/>
              </a:ext>
            </a:extLst>
          </p:cNvPr>
          <p:cNvSpPr txBox="1"/>
          <p:nvPr/>
        </p:nvSpPr>
        <p:spPr>
          <a:xfrm>
            <a:off x="990037" y="5963206"/>
            <a:ext cx="65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7900"/>
                </a:solidFill>
              </a:rPr>
              <a:t>TiO</a:t>
            </a:r>
            <a:r>
              <a:rPr lang="en-US" sz="1800" b="1" baseline="-25000" dirty="0">
                <a:solidFill>
                  <a:schemeClr val="tx2"/>
                </a:solidFill>
              </a:rPr>
              <a:t>2</a:t>
            </a:r>
            <a:endParaRPr lang="en-GB" sz="1800" b="1" dirty="0">
              <a:solidFill>
                <a:srgbClr val="FF7900"/>
              </a:solidFill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2D413B26-B571-4F01-A285-3C35F25025E1}"/>
              </a:ext>
            </a:extLst>
          </p:cNvPr>
          <p:cNvSpPr/>
          <p:nvPr/>
        </p:nvSpPr>
        <p:spPr bwMode="auto">
          <a:xfrm>
            <a:off x="1614961" y="6047071"/>
            <a:ext cx="469312" cy="19223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950DF9-241D-494A-B614-B64945CF6CAF}"/>
              </a:ext>
            </a:extLst>
          </p:cNvPr>
          <p:cNvSpPr txBox="1"/>
          <p:nvPr/>
        </p:nvSpPr>
        <p:spPr>
          <a:xfrm>
            <a:off x="2017743" y="5969339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</a:rPr>
              <a:t>H</a:t>
            </a:r>
            <a:r>
              <a:rPr lang="en-US" sz="1800" b="1" baseline="-25000" dirty="0">
                <a:solidFill>
                  <a:schemeClr val="tx2"/>
                </a:solidFill>
              </a:rPr>
              <a:t>2</a:t>
            </a:r>
            <a:r>
              <a:rPr lang="en-US" sz="1800" b="1" dirty="0">
                <a:solidFill>
                  <a:srgbClr val="FF7900"/>
                </a:solidFill>
              </a:rPr>
              <a:t> 30 sec</a:t>
            </a:r>
            <a:endParaRPr lang="en-GB" sz="1800" b="1" dirty="0">
              <a:solidFill>
                <a:srgbClr val="FF79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2DEE23-5F27-47A5-8078-A45866691BBA}"/>
              </a:ext>
            </a:extLst>
          </p:cNvPr>
          <p:cNvSpPr txBox="1"/>
          <p:nvPr/>
        </p:nvSpPr>
        <p:spPr>
          <a:xfrm>
            <a:off x="3607892" y="5963206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</a:rPr>
              <a:t>H</a:t>
            </a:r>
            <a:r>
              <a:rPr lang="en-US" sz="1800" b="1" baseline="-25000" dirty="0">
                <a:solidFill>
                  <a:schemeClr val="tx2"/>
                </a:solidFill>
              </a:rPr>
              <a:t>2</a:t>
            </a:r>
            <a:r>
              <a:rPr lang="en-US" sz="1800" b="1" dirty="0">
                <a:solidFill>
                  <a:srgbClr val="FF7900"/>
                </a:solidFill>
              </a:rPr>
              <a:t> 1 min</a:t>
            </a:r>
            <a:endParaRPr lang="en-GB" sz="1800" b="1" dirty="0">
              <a:solidFill>
                <a:srgbClr val="FF7900"/>
              </a:solidFill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4A2B31BB-A08F-4883-B3E9-721C5C2823E8}"/>
              </a:ext>
            </a:extLst>
          </p:cNvPr>
          <p:cNvSpPr/>
          <p:nvPr/>
        </p:nvSpPr>
        <p:spPr bwMode="auto">
          <a:xfrm>
            <a:off x="3208264" y="6055619"/>
            <a:ext cx="469312" cy="19223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20365DE8-F524-411B-8CA3-5374C55F5E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523462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0" name="Image" r:id="rId8" imgW="2127240" imgH="1069560" progId="Photoshop.Image.18">
                  <p:embed/>
                </p:oleObj>
              </mc:Choice>
              <mc:Fallback>
                <p:oleObj name="Image" r:id="rId8" imgW="2127240" imgH="1069560" progId="Photoshop.Image.18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8A2A7F2-D80E-4F1E-8EF9-0117ABEC09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CB31C3E4-AFF2-470B-B0F7-5DAB4F36FFD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3785" r="7293"/>
          <a:stretch/>
        </p:blipFill>
        <p:spPr>
          <a:xfrm>
            <a:off x="5260250" y="3046672"/>
            <a:ext cx="3221994" cy="275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05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2" grpId="0"/>
      <p:bldP spid="16" grpId="0"/>
      <p:bldP spid="9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07.02.2018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CA6A80F0-F976-F248-B02D-70178571BE0C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9" name="Rechteck 10"/>
          <p:cNvSpPr>
            <a:spLocks noChangeArrowheads="1"/>
          </p:cNvSpPr>
          <p:nvPr/>
        </p:nvSpPr>
        <p:spPr bwMode="auto">
          <a:xfrm>
            <a:off x="2195026" y="773611"/>
            <a:ext cx="980563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+mj-lt"/>
              </a:rPr>
              <a:t>Investigation of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+mj-lt"/>
              </a:rPr>
              <a:t> </a:t>
            </a:r>
          </a:p>
          <a:p>
            <a:pPr marL="342900" indent="-342900" eaLnBrk="1" hangingPunct="1">
              <a:spcBef>
                <a:spcPct val="0"/>
              </a:spcBef>
            </a:pPr>
            <a:r>
              <a:rPr lang="en-US" altLang="en-US" sz="2000" dirty="0">
                <a:latin typeface="+mj-lt"/>
              </a:rPr>
              <a:t>local defects induced with plasma in the nanostructured </a:t>
            </a:r>
            <a:r>
              <a:rPr lang="de-DE" sz="2000" dirty="0">
                <a:solidFill>
                  <a:srgbClr val="003359"/>
                </a:solidFill>
                <a:latin typeface="+mj-lt"/>
              </a:rPr>
              <a:t>TiO</a:t>
            </a:r>
            <a:r>
              <a:rPr lang="de-DE" sz="2000" baseline="-25000" dirty="0">
                <a:solidFill>
                  <a:srgbClr val="003359"/>
                </a:solidFill>
                <a:latin typeface="+mj-lt"/>
              </a:rPr>
              <a:t>2 </a:t>
            </a:r>
            <a:r>
              <a:rPr lang="en-US" altLang="en-US" sz="2000" dirty="0">
                <a:latin typeface="+mj-lt"/>
              </a:rPr>
              <a:t>materials by PAC and </a:t>
            </a:r>
            <a:r>
              <a:rPr lang="en-US" altLang="en-US" sz="2000" dirty="0" err="1">
                <a:latin typeface="+mj-lt"/>
              </a:rPr>
              <a:t>eMS</a:t>
            </a:r>
            <a:r>
              <a:rPr lang="en-US" altLang="en-US" sz="2000" dirty="0">
                <a:latin typeface="+mj-lt"/>
              </a:rPr>
              <a:t> having a significant impact on the electron-hole recombination;</a:t>
            </a:r>
          </a:p>
          <a:p>
            <a:pPr marL="342900" indent="-342900" eaLnBrk="1" hangingPunct="1">
              <a:spcBef>
                <a:spcPct val="0"/>
              </a:spcBef>
            </a:pPr>
            <a:r>
              <a:rPr lang="en-US" altLang="en-US" sz="2000" dirty="0">
                <a:latin typeface="+mj-lt"/>
              </a:rPr>
              <a:t>dopants and </a:t>
            </a:r>
            <a:r>
              <a:rPr lang="de-DE" altLang="en-US" sz="2000" dirty="0">
                <a:solidFill>
                  <a:srgbClr val="003359"/>
                </a:solidFill>
                <a:latin typeface="+mj-lt"/>
              </a:rPr>
              <a:t>H</a:t>
            </a:r>
            <a:r>
              <a:rPr lang="de-DE" sz="2000" baseline="-25000" dirty="0">
                <a:solidFill>
                  <a:srgbClr val="003359"/>
                </a:solidFill>
              </a:rPr>
              <a:t>2 </a:t>
            </a:r>
            <a:r>
              <a:rPr lang="en-US" altLang="en-US" sz="2000" dirty="0">
                <a:latin typeface="+mj-lt"/>
              </a:rPr>
              <a:t>interactions i.e. possibly leading to a “new” black </a:t>
            </a:r>
            <a:r>
              <a:rPr lang="de-DE" sz="2000" dirty="0">
                <a:solidFill>
                  <a:srgbClr val="003359"/>
                </a:solidFill>
                <a:latin typeface="+mj-lt"/>
              </a:rPr>
              <a:t>TiO</a:t>
            </a:r>
            <a:r>
              <a:rPr lang="de-DE" sz="2000" baseline="-25000" dirty="0">
                <a:solidFill>
                  <a:srgbClr val="003359"/>
                </a:solidFill>
                <a:latin typeface="+mj-lt"/>
              </a:rPr>
              <a:t>2</a:t>
            </a:r>
            <a:r>
              <a:rPr lang="en-US" altLang="en-US" sz="2000" dirty="0"/>
              <a:t> ;</a:t>
            </a:r>
            <a:endParaRPr lang="en-US" altLang="en-US" sz="2000" dirty="0">
              <a:latin typeface="+mj-lt"/>
            </a:endParaRPr>
          </a:p>
          <a:p>
            <a:pPr marL="342900" indent="-342900" eaLnBrk="1" hangingPunct="1">
              <a:spcBef>
                <a:spcPct val="0"/>
              </a:spcBef>
            </a:pPr>
            <a:r>
              <a:rPr lang="en-US" altLang="en-US" sz="2000" dirty="0">
                <a:latin typeface="+mj-lt"/>
              </a:rPr>
              <a:t>charge transfer?</a:t>
            </a:r>
          </a:p>
          <a:p>
            <a:pPr marL="342900" indent="-342900" eaLnBrk="1" hangingPunct="1">
              <a:spcBef>
                <a:spcPct val="0"/>
              </a:spcBef>
            </a:pPr>
            <a:r>
              <a:rPr lang="en-US" altLang="en-US" sz="2000" dirty="0">
                <a:latin typeface="+mj-lt"/>
              </a:rPr>
              <a:t>defects evolution under various atmospheres and conditions.</a:t>
            </a:r>
          </a:p>
        </p:txBody>
      </p:sp>
      <p:sp>
        <p:nvSpPr>
          <p:cNvPr id="10" name="Titel 7"/>
          <p:cNvSpPr txBox="1">
            <a:spLocks/>
          </p:cNvSpPr>
          <p:nvPr/>
        </p:nvSpPr>
        <p:spPr>
          <a:xfrm>
            <a:off x="5375920" y="128753"/>
            <a:ext cx="8229600" cy="346050"/>
          </a:xfrm>
          <a:prstGeom prst="rect">
            <a:avLst/>
          </a:prstGeom>
        </p:spPr>
        <p:txBody>
          <a:bodyPr vert="horz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/>
            <a:r>
              <a:rPr lang="en-GB" sz="2400" b="1" kern="0" dirty="0"/>
              <a:t>OBJECTIVES</a:t>
            </a:r>
            <a:endParaRPr lang="ru-RU" sz="2000" b="1" kern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B071CC-84B1-4B20-8E2C-C2B3FF4C89BB}"/>
              </a:ext>
            </a:extLst>
          </p:cNvPr>
          <p:cNvSpPr/>
          <p:nvPr/>
        </p:nvSpPr>
        <p:spPr bwMode="auto">
          <a:xfrm>
            <a:off x="2207372" y="3398130"/>
            <a:ext cx="2248039" cy="1468485"/>
          </a:xfrm>
          <a:prstGeom prst="rect">
            <a:avLst/>
          </a:prstGeom>
          <a:noFill/>
          <a:ln w="63500"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98699D-5B0A-4E66-8C27-E965CF408A3F}"/>
              </a:ext>
            </a:extLst>
          </p:cNvPr>
          <p:cNvSpPr txBox="1"/>
          <p:nvPr/>
        </p:nvSpPr>
        <p:spPr>
          <a:xfrm>
            <a:off x="2639616" y="328498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9" name="Titel 7">
            <a:extLst>
              <a:ext uri="{FF2B5EF4-FFF2-40B4-BE49-F238E27FC236}">
                <a16:creationId xmlns:a16="http://schemas.microsoft.com/office/drawing/2014/main" id="{0B458F41-4AFE-4C3F-90AC-ADB43C4C70B9}"/>
              </a:ext>
            </a:extLst>
          </p:cNvPr>
          <p:cNvSpPr txBox="1">
            <a:spLocks/>
          </p:cNvSpPr>
          <p:nvPr/>
        </p:nvSpPr>
        <p:spPr>
          <a:xfrm>
            <a:off x="2372962" y="3348970"/>
            <a:ext cx="1992439" cy="1117437"/>
          </a:xfrm>
          <a:prstGeom prst="rect">
            <a:avLst/>
          </a:prstGeom>
        </p:spPr>
        <p:txBody>
          <a:bodyPr vert="horz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r>
              <a:rPr lang="en-GB" sz="1600" b="1" kern="0" dirty="0">
                <a:solidFill>
                  <a:schemeClr val="tx1"/>
                </a:solidFill>
              </a:rPr>
              <a:t>Sample production&amp; characterisation</a:t>
            </a:r>
          </a:p>
          <a:p>
            <a:pPr eaLnBrk="1" hangingPunct="1"/>
            <a:r>
              <a:rPr lang="en-US" sz="1600" b="1" kern="0" dirty="0">
                <a:solidFill>
                  <a:schemeClr val="tx1"/>
                </a:solidFill>
              </a:rPr>
              <a:t>(PVD,CVD, XPS, UV/Vis, TEMS, CEMS</a:t>
            </a:r>
            <a:r>
              <a:rPr lang="en-GB" sz="1600" b="1" kern="0" dirty="0">
                <a:solidFill>
                  <a:schemeClr val="tx1"/>
                </a:solidFill>
              </a:rPr>
              <a:t>)</a:t>
            </a:r>
            <a:endParaRPr lang="ru-RU" sz="1600" b="1" kern="0" dirty="0">
              <a:solidFill>
                <a:schemeClr val="tx1"/>
              </a:solidFill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B2B2ED1A-C728-495E-A66B-64C1D0370725}"/>
              </a:ext>
            </a:extLst>
          </p:cNvPr>
          <p:cNvSpPr/>
          <p:nvPr/>
        </p:nvSpPr>
        <p:spPr bwMode="auto">
          <a:xfrm>
            <a:off x="4695084" y="3853670"/>
            <a:ext cx="2664535" cy="539616"/>
          </a:xfrm>
          <a:prstGeom prst="rightArrow">
            <a:avLst/>
          </a:prstGeom>
          <a:solidFill>
            <a:srgbClr val="FF7900"/>
          </a:solidFill>
          <a:ln w="31750">
            <a:solidFill>
              <a:schemeClr val="tx1"/>
            </a:solidFill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5C7C33A-99BA-4567-8E44-58944935F77E}"/>
              </a:ext>
            </a:extLst>
          </p:cNvPr>
          <p:cNvSpPr/>
          <p:nvPr/>
        </p:nvSpPr>
        <p:spPr bwMode="auto">
          <a:xfrm>
            <a:off x="7599292" y="3389236"/>
            <a:ext cx="2248039" cy="1468485"/>
          </a:xfrm>
          <a:prstGeom prst="rect">
            <a:avLst/>
          </a:prstGeom>
          <a:noFill/>
          <a:ln w="63500"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3DB0F6-E98C-47A3-ADEF-53AA48A2E1FF}"/>
              </a:ext>
            </a:extLst>
          </p:cNvPr>
          <p:cNvSpPr txBox="1"/>
          <p:nvPr/>
        </p:nvSpPr>
        <p:spPr>
          <a:xfrm>
            <a:off x="7896200" y="3853670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TDPAC&amp; </a:t>
            </a:r>
            <a:r>
              <a:rPr lang="en-US" sz="1800" b="1" dirty="0" err="1"/>
              <a:t>eMS</a:t>
            </a:r>
            <a:r>
              <a:rPr lang="en-US" sz="1800" b="1" dirty="0"/>
              <a:t> </a:t>
            </a:r>
          </a:p>
          <a:p>
            <a:r>
              <a:rPr lang="en-US" sz="1800" b="1" dirty="0"/>
              <a:t>measurements</a:t>
            </a:r>
            <a:endParaRPr lang="en-GB" sz="18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E2BC59-37EA-447B-A1C9-71428ECE153C}"/>
              </a:ext>
            </a:extLst>
          </p:cNvPr>
          <p:cNvSpPr txBox="1"/>
          <p:nvPr/>
        </p:nvSpPr>
        <p:spPr>
          <a:xfrm>
            <a:off x="2438110" y="5013176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TU Ilmenau</a:t>
            </a:r>
            <a:endParaRPr lang="en-GB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97FE0E-0524-4133-A004-569456100832}"/>
              </a:ext>
            </a:extLst>
          </p:cNvPr>
          <p:cNvSpPr/>
          <p:nvPr/>
        </p:nvSpPr>
        <p:spPr>
          <a:xfrm>
            <a:off x="8058706" y="4971064"/>
            <a:ext cx="13292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ISOLDE</a:t>
            </a:r>
            <a:endParaRPr lang="en-GB" b="1" dirty="0"/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B68558B0-3AC5-4657-808C-FC11E6F7DB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523462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6" name="Image" r:id="rId4" imgW="2127240" imgH="1069560" progId="Photoshop.Image.18">
                  <p:embed/>
                </p:oleObj>
              </mc:Choice>
              <mc:Fallback>
                <p:oleObj name="Image" r:id="rId4" imgW="2127240" imgH="1069560" progId="Photoshop.Image.18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8A2A7F2-D80E-4F1E-8EF9-0117ABEC09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603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/>
      <p:bldP spid="20" grpId="0" animBg="1"/>
      <p:bldP spid="21" grpId="0" animBg="1"/>
      <p:bldP spid="22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07.02.2018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CA6A80F0-F976-F248-B02D-70178571BE0C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2208214" y="115889"/>
            <a:ext cx="7704137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rgbClr val="FF7900"/>
                </a:solidFill>
                <a:latin typeface="+mj-lt"/>
              </a:rPr>
              <a:t>PAC SPECTROSCOPY at</a:t>
            </a:r>
            <a:r>
              <a:rPr lang="de-DE" altLang="en-US" sz="20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de-DE" altLang="en-US" sz="2000" b="1" dirty="0">
                <a:solidFill>
                  <a:srgbClr val="003359"/>
                </a:solidFill>
                <a:latin typeface="+mj-lt"/>
              </a:rPr>
              <a:t>ISOLDE</a:t>
            </a:r>
            <a:endParaRPr lang="en-US" altLang="en-US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Rechteck 12"/>
          <p:cNvSpPr>
            <a:spLocks noChangeArrowheads="1"/>
          </p:cNvSpPr>
          <p:nvPr/>
        </p:nvSpPr>
        <p:spPr bwMode="auto">
          <a:xfrm>
            <a:off x="3843772" y="2401422"/>
            <a:ext cx="7652828" cy="272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de-DE" altLang="en-US" sz="1800" b="1" dirty="0">
                <a:solidFill>
                  <a:srgbClr val="FF7900"/>
                </a:solidFill>
                <a:latin typeface="+mj-lt"/>
              </a:rPr>
              <a:t>     </a:t>
            </a:r>
            <a:r>
              <a:rPr lang="de-DE" altLang="en-US" sz="1800" b="1" dirty="0" err="1">
                <a:solidFill>
                  <a:srgbClr val="FF7900"/>
                </a:solidFill>
                <a:latin typeface="+mj-lt"/>
              </a:rPr>
              <a:t>How</a:t>
            </a:r>
            <a:r>
              <a:rPr lang="de-DE" altLang="en-US" sz="1800" b="1" dirty="0">
                <a:solidFill>
                  <a:srgbClr val="FF7900"/>
                </a:solidFill>
                <a:latin typeface="+mj-lt"/>
              </a:rPr>
              <a:t>?</a:t>
            </a:r>
          </a:p>
          <a:p>
            <a:pPr algn="just" eaLnBrk="1" hangingPunct="1">
              <a:spcBef>
                <a:spcPct val="0"/>
              </a:spcBef>
              <a:buNone/>
            </a:pPr>
            <a:endParaRPr lang="en-US" altLang="en-US" sz="1800" b="1" dirty="0">
              <a:solidFill>
                <a:srgbClr val="FF7900"/>
              </a:solidFill>
              <a:latin typeface="+mj-lt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+mj-lt"/>
              </a:rPr>
              <a:t>     As a function of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GB" altLang="en-US" sz="1800" dirty="0">
              <a:latin typeface="+mj-lt"/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en-GB" altLang="en-US" sz="1800" dirty="0">
                <a:latin typeface="+mj-lt"/>
              </a:rPr>
              <a:t>sample </a:t>
            </a:r>
            <a:r>
              <a:rPr lang="en-GB" altLang="en-US" sz="1800" b="1" dirty="0">
                <a:latin typeface="+mj-lt"/>
              </a:rPr>
              <a:t>stoichiometry </a:t>
            </a:r>
            <a:r>
              <a:rPr lang="en-GB" altLang="en-US" sz="1800" dirty="0">
                <a:latin typeface="+mj-lt"/>
              </a:rPr>
              <a:t>with different amount of defects </a:t>
            </a:r>
            <a:r>
              <a:rPr lang="en-US" sz="1800" dirty="0">
                <a:latin typeface="+mj-lt"/>
              </a:rPr>
              <a:t>H</a:t>
            </a:r>
            <a:r>
              <a:rPr lang="en-US" sz="1800" baseline="-25000" dirty="0">
                <a:latin typeface="+mj-lt"/>
              </a:rPr>
              <a:t>2</a:t>
            </a:r>
            <a:r>
              <a:rPr lang="en-GB" altLang="en-US" sz="1800" dirty="0">
                <a:latin typeface="+mj-lt"/>
              </a:rPr>
              <a:t> annealing and measuring </a:t>
            </a:r>
            <a:r>
              <a:rPr lang="en-GB" altLang="en-US" sz="1800" b="1" dirty="0">
                <a:latin typeface="+mj-lt"/>
              </a:rPr>
              <a:t>temperature </a:t>
            </a:r>
            <a:r>
              <a:rPr lang="da-DK" sz="1800" dirty="0">
                <a:latin typeface="+mj-lt"/>
              </a:rPr>
              <a:t>from </a:t>
            </a:r>
            <a:r>
              <a:rPr lang="da-DK" sz="1800" b="1" dirty="0">
                <a:latin typeface="+mj-lt"/>
              </a:rPr>
              <a:t>450-700 K</a:t>
            </a:r>
            <a:endParaRPr lang="pt-BR" sz="1800" b="1" dirty="0">
              <a:latin typeface="+mj-lt"/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</a:pPr>
            <a:endParaRPr lang="en-GB" sz="1800" dirty="0">
              <a:latin typeface="+mj-lt"/>
            </a:endParaRPr>
          </a:p>
          <a:p>
            <a:pPr marL="285750" indent="-285750" algn="just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da-DK" sz="1800" dirty="0">
              <a:latin typeface="+mj-lt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843773" y="806289"/>
            <a:ext cx="6705179" cy="2446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aseline="30000" dirty="0">
                <a:latin typeface="+mj-lt"/>
              </a:rPr>
              <a:t>111m</a:t>
            </a:r>
            <a:r>
              <a:rPr lang="en-GB" sz="1800" dirty="0">
                <a:latin typeface="+mj-lt"/>
              </a:rPr>
              <a:t>Cd</a:t>
            </a:r>
            <a:r>
              <a:rPr lang="en-GB" dirty="0">
                <a:latin typeface="+mj-lt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is used in doping of </a:t>
            </a:r>
            <a:r>
              <a:rPr lang="en-GB" sz="1800" dirty="0">
                <a:latin typeface="+mj-lt"/>
              </a:rPr>
              <a:t>TiO</a:t>
            </a:r>
            <a:r>
              <a:rPr lang="en-GB" sz="1800" baseline="-25000" dirty="0">
                <a:latin typeface="+mj-lt"/>
              </a:rPr>
              <a:t>2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 and only at ISOLDE</a:t>
            </a:r>
            <a:endParaRPr lang="en-GB" sz="1800" b="1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Experience and sufficient amount of setups</a:t>
            </a:r>
          </a:p>
          <a:p>
            <a:pPr marL="285750" indent="-28575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2060"/>
                </a:solidFill>
                <a:latin typeface="+mj-lt"/>
                <a:cs typeface="+mn-cs"/>
              </a:rPr>
              <a:t>I</a:t>
            </a:r>
            <a:r>
              <a:rPr lang="en-GB" sz="1800" dirty="0" err="1">
                <a:solidFill>
                  <a:srgbClr val="002060"/>
                </a:solidFill>
                <a:latin typeface="+mj-lt"/>
                <a:cs typeface="+mn-cs"/>
              </a:rPr>
              <a:t>nteractions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 of Cd with V</a:t>
            </a:r>
            <a:r>
              <a:rPr lang="en-GB" sz="1400" dirty="0">
                <a:solidFill>
                  <a:srgbClr val="002060"/>
                </a:solidFill>
                <a:latin typeface="+mj-lt"/>
                <a:cs typeface="+mn-cs"/>
              </a:rPr>
              <a:t>H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, V</a:t>
            </a:r>
            <a:r>
              <a:rPr lang="en-GB" sz="1600" dirty="0">
                <a:solidFill>
                  <a:srgbClr val="002060"/>
                </a:solidFill>
                <a:latin typeface="+mj-lt"/>
                <a:cs typeface="+mn-cs"/>
              </a:rPr>
              <a:t>o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 and </a:t>
            </a:r>
            <a:r>
              <a:rPr lang="en-GB" sz="1800" dirty="0" err="1">
                <a:solidFill>
                  <a:srgbClr val="002060"/>
                </a:solidFill>
                <a:latin typeface="+mj-lt"/>
                <a:cs typeface="+mn-cs"/>
              </a:rPr>
              <a:t>Ti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 defects</a:t>
            </a:r>
          </a:p>
          <a:p>
            <a:pPr marL="2114550" lvl="4" indent="-28575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+ no after-effect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a-DK" sz="1800" dirty="0">
              <a:solidFill>
                <a:srgbClr val="002060"/>
              </a:solidFill>
              <a:latin typeface="+mj-lt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800" dirty="0">
              <a:solidFill>
                <a:srgbClr val="002060"/>
              </a:solidFill>
              <a:latin typeface="Calisto MT" panose="02040603050505030304" pitchFamily="18" charset="0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7CE01A0-E412-4BC8-941C-809E51DF3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395" y="980728"/>
            <a:ext cx="2984378" cy="2657010"/>
          </a:xfrm>
          <a:prstGeom prst="rect">
            <a:avLst/>
          </a:prstGeom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657ECD94-37B9-44F5-8E88-E215523947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523462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6" name="Image" r:id="rId5" imgW="2127240" imgH="1069560" progId="Photoshop.Image.18">
                  <p:embed/>
                </p:oleObj>
              </mc:Choice>
              <mc:Fallback>
                <p:oleObj name="Image" r:id="rId5" imgW="2127240" imgH="1069560" progId="Photoshop.Image.18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8A2A7F2-D80E-4F1E-8EF9-0117ABEC09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31C5CF1-19DB-4063-AE1B-FF18A6BC8CA2}"/>
              </a:ext>
            </a:extLst>
          </p:cNvPr>
          <p:cNvSpPr/>
          <p:nvPr/>
        </p:nvSpPr>
        <p:spPr>
          <a:xfrm>
            <a:off x="988427" y="5009043"/>
            <a:ext cx="10215146" cy="39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/>
              <a:t>Implantation depth at 30 </a:t>
            </a:r>
            <a:r>
              <a:rPr lang="en-GB" sz="2000" dirty="0" err="1"/>
              <a:t>keV</a:t>
            </a:r>
            <a:r>
              <a:rPr lang="en-GB" sz="2000" dirty="0"/>
              <a:t> is </a:t>
            </a:r>
            <a:r>
              <a:rPr lang="en-US" sz="2000" dirty="0"/>
              <a:t>~ </a:t>
            </a:r>
            <a:r>
              <a:rPr lang="en-US" sz="2000" b="1" dirty="0"/>
              <a:t>10-12 nm (</a:t>
            </a:r>
            <a:r>
              <a:rPr lang="en-US" sz="2000" b="1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111m</a:t>
            </a: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Cd in TiO</a:t>
            </a:r>
            <a:r>
              <a:rPr lang="en-US" sz="2000" b="1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000" b="1" dirty="0"/>
              <a:t>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5982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07.02.2018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CA6A80F0-F976-F248-B02D-70178571BE0C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1" name="Rechteck 6"/>
          <p:cNvSpPr>
            <a:spLocks noChangeArrowheads="1"/>
          </p:cNvSpPr>
          <p:nvPr/>
        </p:nvSpPr>
        <p:spPr bwMode="auto">
          <a:xfrm>
            <a:off x="2351585" y="227164"/>
            <a:ext cx="7704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i="1" dirty="0">
                <a:solidFill>
                  <a:srgbClr val="FF7900"/>
                </a:solidFill>
                <a:latin typeface="+mj-lt"/>
              </a:rPr>
              <a:t>Emission</a:t>
            </a:r>
            <a:r>
              <a:rPr lang="de-DE" altLang="en-US" sz="2000" b="1" dirty="0">
                <a:solidFill>
                  <a:srgbClr val="FF7900"/>
                </a:solidFill>
                <a:latin typeface="+mj-lt"/>
              </a:rPr>
              <a:t> MÖSSBAUER SPECTROSCOPY at </a:t>
            </a:r>
            <a:r>
              <a:rPr lang="de-DE" altLang="en-US" sz="2000" b="1" dirty="0">
                <a:solidFill>
                  <a:srgbClr val="003359"/>
                </a:solidFill>
                <a:latin typeface="+mj-lt"/>
              </a:rPr>
              <a:t>ISOLDE</a:t>
            </a:r>
            <a:endParaRPr lang="en-US" altLang="en-US" sz="2000" b="1" dirty="0">
              <a:solidFill>
                <a:srgbClr val="FF7900"/>
              </a:solidFill>
              <a:latin typeface="+mj-lt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1343472" y="852458"/>
            <a:ext cx="7566025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solidFill>
                  <a:srgbClr val="FF7900"/>
                </a:solidFill>
                <a:latin typeface="+mj-lt"/>
                <a:cs typeface="+mn-cs"/>
              </a:rPr>
              <a:t>Complement of the PAC study: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+mj-lt"/>
                <a:cs typeface="+mn-cs"/>
              </a:rPr>
              <a:t>Probe-host or probe-defect interaction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a-DK" sz="2000" dirty="0">
                <a:latin typeface="+mj-lt"/>
              </a:rPr>
              <a:t>Valence(/spin) state of probe atom (X</a:t>
            </a:r>
            <a:r>
              <a:rPr lang="da-DK" sz="2000" baseline="30000" dirty="0">
                <a:latin typeface="+mj-lt"/>
              </a:rPr>
              <a:t>n+</a:t>
            </a:r>
            <a:r>
              <a:rPr lang="da-DK" sz="2000" dirty="0">
                <a:latin typeface="+mj-lt"/>
              </a:rPr>
              <a:t>)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a-DK" sz="2000" dirty="0">
                <a:latin typeface="+mj-lt"/>
                <a:cs typeface="+mn-cs"/>
              </a:rPr>
              <a:t>In earlier work (2014)* Ti and Vo defects were probed</a:t>
            </a:r>
          </a:p>
        </p:txBody>
      </p:sp>
      <p:sp>
        <p:nvSpPr>
          <p:cNvPr id="33" name="Rechteck 11"/>
          <p:cNvSpPr>
            <a:spLocks noChangeArrowheads="1"/>
          </p:cNvSpPr>
          <p:nvPr/>
        </p:nvSpPr>
        <p:spPr bwMode="auto">
          <a:xfrm>
            <a:off x="-456728" y="3188256"/>
            <a:ext cx="446449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rgbClr val="FF7900"/>
                </a:solidFill>
                <a:latin typeface="+mj-lt"/>
              </a:rPr>
              <a:t>HOW?</a:t>
            </a:r>
            <a:endParaRPr lang="en-US" altLang="en-US" sz="2000" b="1" dirty="0">
              <a:solidFill>
                <a:srgbClr val="FF7900"/>
              </a:solidFill>
              <a:latin typeface="+mj-lt"/>
            </a:endParaRPr>
          </a:p>
        </p:txBody>
      </p:sp>
      <p:sp>
        <p:nvSpPr>
          <p:cNvPr id="34" name="Rechteck 12"/>
          <p:cNvSpPr>
            <a:spLocks noChangeArrowheads="1"/>
          </p:cNvSpPr>
          <p:nvPr/>
        </p:nvSpPr>
        <p:spPr bwMode="auto">
          <a:xfrm>
            <a:off x="1374754" y="3506031"/>
            <a:ext cx="6408712" cy="222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1800" dirty="0">
                <a:latin typeface="+mj-lt"/>
              </a:rPr>
              <a:t>As a function of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en-GB" altLang="en-US" sz="1800" dirty="0">
                <a:latin typeface="+mj-lt"/>
              </a:rPr>
              <a:t>Sample </a:t>
            </a:r>
            <a:r>
              <a:rPr lang="en-GB" altLang="en-US" sz="1800" b="1" dirty="0">
                <a:latin typeface="+mj-lt"/>
              </a:rPr>
              <a:t>stoichiometry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en-GB" altLang="en-US" sz="1800" dirty="0">
                <a:latin typeface="+mj-lt"/>
              </a:rPr>
              <a:t>Annealing and measuring </a:t>
            </a:r>
            <a:r>
              <a:rPr lang="en-GB" altLang="en-US" sz="1800" b="1" dirty="0">
                <a:latin typeface="+mj-lt"/>
              </a:rPr>
              <a:t>temperature</a:t>
            </a:r>
          </a:p>
          <a:p>
            <a:pPr marL="342900" indent="-342900">
              <a:lnSpc>
                <a:spcPct val="150000"/>
              </a:lnSpc>
            </a:pPr>
            <a:endParaRPr lang="en-GB" sz="1800" dirty="0">
              <a:latin typeface="+mj-lt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</a:pPr>
            <a:endParaRPr lang="en-GB" altLang="en-US" sz="1800" b="1" dirty="0">
              <a:latin typeface="+mj-lt"/>
            </a:endParaRPr>
          </a:p>
        </p:txBody>
      </p:sp>
      <p:pic>
        <p:nvPicPr>
          <p:cNvPr id="11" name="Grafik 1">
            <a:extLst>
              <a:ext uri="{FF2B5EF4-FFF2-40B4-BE49-F238E27FC236}">
                <a16:creationId xmlns:a16="http://schemas.microsoft.com/office/drawing/2014/main" id="{C818D295-31C5-4248-BCDE-088E696B574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6" t="5287" r="11493"/>
          <a:stretch/>
        </p:blipFill>
        <p:spPr bwMode="auto">
          <a:xfrm>
            <a:off x="7862817" y="1826250"/>
            <a:ext cx="4108023" cy="34192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6C60F39-B991-4F33-AF52-DED915BA99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523462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3" name="Image" r:id="rId4" imgW="2127240" imgH="1069560" progId="Photoshop.Image.18">
                  <p:embed/>
                </p:oleObj>
              </mc:Choice>
              <mc:Fallback>
                <p:oleObj name="Image" r:id="rId4" imgW="2127240" imgH="1069560" progId="Photoshop.Image.18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8A2A7F2-D80E-4F1E-8EF9-0117ABEC09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908D2C17-F09B-49AA-AF2B-C83B8CFCB13C}"/>
              </a:ext>
            </a:extLst>
          </p:cNvPr>
          <p:cNvSpPr/>
          <p:nvPr/>
        </p:nvSpPr>
        <p:spPr>
          <a:xfrm>
            <a:off x="407368" y="5589240"/>
            <a:ext cx="59766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*Gunnlaugsson et al </a:t>
            </a:r>
            <a:r>
              <a:rPr lang="en-US" sz="1600" b="1" dirty="0"/>
              <a:t>J. Phys. D: Appl.Phys.47 (2014) </a:t>
            </a:r>
            <a:endParaRPr lang="en-GB" sz="16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A00CC6-F34E-43CD-8E4A-12540C4623DC}"/>
              </a:ext>
            </a:extLst>
          </p:cNvPr>
          <p:cNvSpPr/>
          <p:nvPr/>
        </p:nvSpPr>
        <p:spPr>
          <a:xfrm>
            <a:off x="983432" y="5009582"/>
            <a:ext cx="9415953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latin typeface="+mj-lt"/>
              </a:rPr>
              <a:t>Implantation depth at 30 </a:t>
            </a:r>
            <a:r>
              <a:rPr lang="en-GB" sz="2000" dirty="0" err="1">
                <a:latin typeface="+mj-lt"/>
              </a:rPr>
              <a:t>keV</a:t>
            </a:r>
            <a:r>
              <a:rPr lang="en-GB" sz="2000" dirty="0">
                <a:latin typeface="+mj-lt"/>
              </a:rPr>
              <a:t> is ~ </a:t>
            </a:r>
            <a:r>
              <a:rPr lang="en-GB" sz="2000" b="1" dirty="0">
                <a:latin typeface="+mj-lt"/>
              </a:rPr>
              <a:t>11-16 nm (</a:t>
            </a:r>
            <a:r>
              <a:rPr lang="en-GB" sz="2000" b="1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57</a:t>
            </a:r>
            <a:r>
              <a:rPr lang="en-GB" sz="2000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Mn in TiO</a:t>
            </a:r>
            <a:r>
              <a:rPr lang="en-GB" sz="2000" b="1" baseline="-25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2000" b="1" dirty="0">
                <a:latin typeface="+mj-lt"/>
              </a:rPr>
              <a:t>) 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760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91544" y="207009"/>
            <a:ext cx="8003232" cy="346050"/>
          </a:xfrm>
        </p:spPr>
        <p:txBody>
          <a:bodyPr/>
          <a:lstStyle/>
          <a:p>
            <a:r>
              <a:rPr lang="en-GB" sz="2200" b="1" dirty="0"/>
              <a:t>The </a:t>
            </a:r>
            <a:r>
              <a:rPr lang="en-GB" sz="2200" b="1" dirty="0" err="1"/>
              <a:t>eMS</a:t>
            </a:r>
            <a:r>
              <a:rPr lang="en-GB" sz="2200" b="1" dirty="0"/>
              <a:t> setups</a:t>
            </a:r>
            <a:endParaRPr lang="ru-RU" sz="22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07.02.2018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CA6A80F0-F976-F248-B02D-70178571BE0C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7" name="Picture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69947" y="703804"/>
            <a:ext cx="3238053" cy="2423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hteck 12"/>
          <p:cNvSpPr>
            <a:spLocks noChangeArrowheads="1"/>
          </p:cNvSpPr>
          <p:nvPr/>
        </p:nvSpPr>
        <p:spPr bwMode="auto">
          <a:xfrm>
            <a:off x="1506617" y="960369"/>
            <a:ext cx="4489209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 dirty="0">
                <a:solidFill>
                  <a:srgbClr val="FF7900"/>
                </a:solidFill>
                <a:latin typeface="+mj-lt"/>
              </a:rPr>
              <a:t>The old setup:</a:t>
            </a:r>
            <a:endParaRPr lang="en-GB" altLang="en-US" sz="2000" b="1" dirty="0">
              <a:latin typeface="+mj-lt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en-GB" altLang="en-US" sz="1800" dirty="0">
                <a:latin typeface="+mj-lt"/>
              </a:rPr>
              <a:t>Limitations (such as temperatures, additional vibrations, long-sample-changing option)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en-GB" altLang="en-US" sz="1800" dirty="0">
                <a:latin typeface="+mj-lt"/>
              </a:rPr>
              <a:t>Complexity of extension for chemical experiments</a:t>
            </a:r>
          </a:p>
        </p:txBody>
      </p:sp>
      <p:sp>
        <p:nvSpPr>
          <p:cNvPr id="9" name="Rechteck 12"/>
          <p:cNvSpPr>
            <a:spLocks noChangeArrowheads="1"/>
          </p:cNvSpPr>
          <p:nvPr/>
        </p:nvSpPr>
        <p:spPr bwMode="auto">
          <a:xfrm>
            <a:off x="1499090" y="3152783"/>
            <a:ext cx="4752528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 dirty="0">
                <a:solidFill>
                  <a:srgbClr val="FF7900"/>
                </a:solidFill>
                <a:latin typeface="+mj-lt"/>
              </a:rPr>
              <a:t>The new setup:</a:t>
            </a:r>
            <a:endParaRPr lang="en-GB" altLang="en-US" sz="2000" b="1" dirty="0">
              <a:latin typeface="+mj-lt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en-GB" altLang="en-US" sz="1800" dirty="0">
                <a:latin typeface="+mj-lt"/>
              </a:rPr>
              <a:t>UV irradiation (laser 365 nm, 3B class)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en-GB" altLang="en-US" sz="1800" dirty="0">
                <a:latin typeface="+mj-lt"/>
              </a:rPr>
              <a:t>Better vibration isolation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en-GB" altLang="en-US" sz="1800" dirty="0">
                <a:latin typeface="+mj-lt"/>
              </a:rPr>
              <a:t>Less pumping time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en-GB" altLang="en-US" sz="1800" dirty="0">
                <a:latin typeface="+mj-lt"/>
              </a:rPr>
              <a:t>Compact &amp; easy to assemble for a run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en-GB" altLang="en-US" sz="1800" dirty="0">
                <a:latin typeface="+mj-lt"/>
              </a:rPr>
              <a:t>Precise T-control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en-GB" altLang="en-US" sz="1800" dirty="0">
                <a:latin typeface="+mj-lt"/>
              </a:rPr>
              <a:t>Compatible with old </a:t>
            </a:r>
            <a:r>
              <a:rPr lang="en-GB" altLang="en-US" sz="1800" dirty="0" err="1">
                <a:latin typeface="+mj-lt"/>
              </a:rPr>
              <a:t>cryo</a:t>
            </a:r>
            <a:r>
              <a:rPr lang="en-GB" altLang="en-US" sz="1800" dirty="0">
                <a:latin typeface="+mj-lt"/>
              </a:rPr>
              <a:t>, magnetic lids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1" r="7301"/>
          <a:stretch/>
        </p:blipFill>
        <p:spPr>
          <a:xfrm>
            <a:off x="7369946" y="3269698"/>
            <a:ext cx="2470469" cy="2479545"/>
          </a:xfrm>
          <a:prstGeom prst="rect">
            <a:avLst/>
          </a:prstGeom>
        </p:spPr>
      </p:pic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E199DA0A-A9AB-4878-A25D-FAC3046443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523462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6" name="Image" r:id="rId5" imgW="2127240" imgH="1069560" progId="Photoshop.Image.18">
                  <p:embed/>
                </p:oleObj>
              </mc:Choice>
              <mc:Fallback>
                <p:oleObj name="Image" r:id="rId5" imgW="2127240" imgH="1069560" progId="Photoshop.Image.18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8A2A7F2-D80E-4F1E-8EF9-0117ABEC09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442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5A3B511F-196E-497A-9A9C-FA0E7B6B715E}"/>
              </a:ext>
            </a:extLst>
          </p:cNvPr>
          <p:cNvSpPr/>
          <p:nvPr/>
        </p:nvSpPr>
        <p:spPr bwMode="auto">
          <a:xfrm>
            <a:off x="10272464" y="1949420"/>
            <a:ext cx="359626" cy="320508"/>
          </a:xfrm>
          <a:prstGeom prst="ellipse">
            <a:avLst/>
          </a:prstGeom>
          <a:solidFill>
            <a:srgbClr val="FF7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07.02.2018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CA6A80F0-F976-F248-B02D-70178571BE0C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219903" y="93953"/>
            <a:ext cx="63367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de-DE" altLang="en-US" sz="2200" b="1" dirty="0">
                <a:solidFill>
                  <a:srgbClr val="FF7900"/>
                </a:solidFill>
                <a:latin typeface="Rockwell" panose="02060603020205020403" pitchFamily="18" charset="0"/>
              </a:rPr>
              <a:t>FEASIBILITY OF CURRENT PROPOSAL</a:t>
            </a:r>
            <a:endParaRPr lang="en-US" altLang="en-US" sz="2200" b="1" dirty="0">
              <a:solidFill>
                <a:srgbClr val="FF7900"/>
              </a:solidFill>
              <a:latin typeface="Rockwell" panose="020606030202050204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CC4442-8787-477A-B8A2-F93C40E74B17}"/>
              </a:ext>
            </a:extLst>
          </p:cNvPr>
          <p:cNvSpPr txBox="1"/>
          <p:nvPr/>
        </p:nvSpPr>
        <p:spPr>
          <a:xfrm>
            <a:off x="3326772" y="1068449"/>
            <a:ext cx="27136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err="1">
                <a:solidFill>
                  <a:schemeClr val="tx2"/>
                </a:solidFill>
              </a:rPr>
              <a:t>eMS</a:t>
            </a:r>
            <a:r>
              <a:rPr lang="en-GB" sz="1600" b="1" dirty="0">
                <a:solidFill>
                  <a:schemeClr val="tx2"/>
                </a:solidFill>
              </a:rPr>
              <a:t> spectra of </a:t>
            </a:r>
            <a:r>
              <a:rPr lang="en-US" sz="1600" b="1" dirty="0">
                <a:solidFill>
                  <a:schemeClr val="tx2"/>
                </a:solidFill>
              </a:rPr>
              <a:t>TiO</a:t>
            </a:r>
            <a:r>
              <a:rPr lang="en-US" sz="1600" b="1" baseline="-25000" dirty="0">
                <a:solidFill>
                  <a:schemeClr val="tx2"/>
                </a:solidFill>
              </a:rPr>
              <a:t>2 </a:t>
            </a:r>
            <a:r>
              <a:rPr lang="en-GB" sz="1600" b="1" dirty="0">
                <a:solidFill>
                  <a:schemeClr val="tx2"/>
                </a:solidFill>
              </a:rPr>
              <a:t>:H-RT</a:t>
            </a:r>
          </a:p>
          <a:p>
            <a:pPr algn="ctr"/>
            <a:r>
              <a:rPr lang="en-GB" sz="1600" b="1" dirty="0">
                <a:solidFill>
                  <a:schemeClr val="tx2"/>
                </a:solidFill>
              </a:rPr>
              <a:t>TU Ilmenau/ISOLDE 2017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A14958-2103-4850-B296-CC1923C1F1A6}"/>
              </a:ext>
            </a:extLst>
          </p:cNvPr>
          <p:cNvSpPr txBox="1"/>
          <p:nvPr/>
        </p:nvSpPr>
        <p:spPr>
          <a:xfrm>
            <a:off x="6341901" y="1668140"/>
            <a:ext cx="49685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Fe </a:t>
            </a:r>
            <a:r>
              <a:rPr lang="en-GB" sz="1800" b="1" baseline="30000" dirty="0"/>
              <a:t>2+</a:t>
            </a:r>
            <a:r>
              <a:rPr lang="en-GB" sz="1800" b="1" dirty="0"/>
              <a:t> S=0 or S=2 ?</a:t>
            </a:r>
            <a:endParaRPr lang="en-GB" sz="1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Fe </a:t>
            </a:r>
            <a:r>
              <a:rPr lang="en-GB" sz="1800" b="1" baseline="30000" dirty="0"/>
              <a:t>3+ </a:t>
            </a:r>
            <a:r>
              <a:rPr lang="en-GB" sz="1800" b="1" dirty="0"/>
              <a:t>?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00335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00335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3359"/>
                </a:solidFill>
              </a:rPr>
              <a:t>Does H act as an electronic donor?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3359"/>
                </a:solidFill>
              </a:rPr>
              <a:t>Leading to a charge transfer?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00335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003359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Fe</a:t>
            </a:r>
            <a:r>
              <a:rPr lang="en-US" sz="1800" b="1" baseline="30000" dirty="0"/>
              <a:t>3+ </a:t>
            </a:r>
            <a:r>
              <a:rPr lang="en-US" sz="1800" b="1" dirty="0"/>
              <a:t>+ Ti</a:t>
            </a:r>
            <a:r>
              <a:rPr lang="en-US" sz="1800" b="1" baseline="30000" dirty="0"/>
              <a:t>3+</a:t>
            </a:r>
            <a:r>
              <a:rPr lang="en-US" sz="1800" b="1" dirty="0"/>
              <a:t> &lt;-&gt; Fe</a:t>
            </a:r>
            <a:r>
              <a:rPr lang="en-US" sz="1800" b="1" baseline="30000" dirty="0"/>
              <a:t>2+ </a:t>
            </a:r>
            <a:r>
              <a:rPr lang="en-US" sz="1800" b="1" dirty="0"/>
              <a:t>+ Ti</a:t>
            </a:r>
            <a:r>
              <a:rPr lang="en-US" sz="1800" b="1" baseline="30000" dirty="0"/>
              <a:t>4+?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003359"/>
              </a:solidFill>
            </a:endParaRPr>
          </a:p>
        </p:txBody>
      </p:sp>
      <p:pic>
        <p:nvPicPr>
          <p:cNvPr id="5124" name="Picture 4" descr="https://upload.wikimedia.org/wikipedia/commons/thumb/4/49/Anatase-unit-cell-3D-balls.png/220px-Anatase-unit-cell-3D-balls.png">
            <a:extLst>
              <a:ext uri="{FF2B5EF4-FFF2-40B4-BE49-F238E27FC236}">
                <a16:creationId xmlns:a16="http://schemas.microsoft.com/office/drawing/2014/main" id="{BA65BF2F-4ACC-436C-AD7F-C44778699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63507">
            <a:off x="9771292" y="3317178"/>
            <a:ext cx="3030062" cy="194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779D4DE-76D5-4A76-9E66-272BD2BEBD8F}"/>
              </a:ext>
            </a:extLst>
          </p:cNvPr>
          <p:cNvCxnSpPr/>
          <p:nvPr/>
        </p:nvCxnSpPr>
        <p:spPr bwMode="auto">
          <a:xfrm>
            <a:off x="10566869" y="2299970"/>
            <a:ext cx="381663" cy="530187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5E8427DE-A071-4A67-91C0-1FA8B9EB589C}"/>
              </a:ext>
            </a:extLst>
          </p:cNvPr>
          <p:cNvSpPr/>
          <p:nvPr/>
        </p:nvSpPr>
        <p:spPr>
          <a:xfrm>
            <a:off x="10140647" y="1968002"/>
            <a:ext cx="6683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  Mn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6C8AAE6-B358-48B4-B453-DB7720F311D9}"/>
              </a:ext>
            </a:extLst>
          </p:cNvPr>
          <p:cNvSpPr/>
          <p:nvPr/>
        </p:nvSpPr>
        <p:spPr bwMode="auto">
          <a:xfrm>
            <a:off x="11251898" y="1587126"/>
            <a:ext cx="217921" cy="1861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D0EB70A-7234-45A5-9EE3-C7E1F319D0AB}"/>
              </a:ext>
            </a:extLst>
          </p:cNvPr>
          <p:cNvSpPr/>
          <p:nvPr/>
        </p:nvSpPr>
        <p:spPr bwMode="auto">
          <a:xfrm>
            <a:off x="11257242" y="1888026"/>
            <a:ext cx="217921" cy="186140"/>
          </a:xfrm>
          <a:prstGeom prst="ellipse">
            <a:avLst/>
          </a:prstGeom>
          <a:solidFill>
            <a:srgbClr val="FF00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5C324B-6FB9-482B-97E1-5523EBE77B74}"/>
              </a:ext>
            </a:extLst>
          </p:cNvPr>
          <p:cNvSpPr txBox="1"/>
          <p:nvPr/>
        </p:nvSpPr>
        <p:spPr>
          <a:xfrm>
            <a:off x="11522913" y="1498863"/>
            <a:ext cx="3636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/>
              <a:t>Ti</a:t>
            </a:r>
            <a:endParaRPr lang="en-GB" sz="16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84ACDA-4307-459F-8A28-42CC7B9D2FA9}"/>
              </a:ext>
            </a:extLst>
          </p:cNvPr>
          <p:cNvSpPr txBox="1"/>
          <p:nvPr/>
        </p:nvSpPr>
        <p:spPr>
          <a:xfrm>
            <a:off x="11524901" y="1773266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O</a:t>
            </a:r>
            <a:endParaRPr lang="en-GB" sz="1600" b="1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91DB2A7-4E0B-4EF7-B0BB-2159E9DE6925}"/>
              </a:ext>
            </a:extLst>
          </p:cNvPr>
          <p:cNvSpPr/>
          <p:nvPr/>
        </p:nvSpPr>
        <p:spPr bwMode="auto">
          <a:xfrm>
            <a:off x="11033977" y="4258228"/>
            <a:ext cx="217921" cy="186140"/>
          </a:xfrm>
          <a:prstGeom prst="ellipse">
            <a:avLst/>
          </a:prstGeom>
          <a:solidFill>
            <a:srgbClr val="00B05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6BE449F-6637-420E-A1AF-15F68ECC9F0B}"/>
              </a:ext>
            </a:extLst>
          </p:cNvPr>
          <p:cNvSpPr/>
          <p:nvPr/>
        </p:nvSpPr>
        <p:spPr bwMode="auto">
          <a:xfrm>
            <a:off x="10580926" y="3597101"/>
            <a:ext cx="217921" cy="186140"/>
          </a:xfrm>
          <a:prstGeom prst="ellipse">
            <a:avLst/>
          </a:prstGeom>
          <a:solidFill>
            <a:srgbClr val="00B05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A8D01BD-E24D-4881-8344-B92F5AECA19A}"/>
              </a:ext>
            </a:extLst>
          </p:cNvPr>
          <p:cNvSpPr/>
          <p:nvPr/>
        </p:nvSpPr>
        <p:spPr bwMode="auto">
          <a:xfrm>
            <a:off x="11360858" y="3024516"/>
            <a:ext cx="217921" cy="186140"/>
          </a:xfrm>
          <a:prstGeom prst="ellipse">
            <a:avLst/>
          </a:prstGeom>
          <a:solidFill>
            <a:srgbClr val="00B05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91881B0-7FC0-403D-93F6-71BA999E455B}"/>
              </a:ext>
            </a:extLst>
          </p:cNvPr>
          <p:cNvSpPr/>
          <p:nvPr/>
        </p:nvSpPr>
        <p:spPr bwMode="auto">
          <a:xfrm>
            <a:off x="11251898" y="2182709"/>
            <a:ext cx="217921" cy="186140"/>
          </a:xfrm>
          <a:prstGeom prst="ellipse">
            <a:avLst/>
          </a:prstGeom>
          <a:solidFill>
            <a:srgbClr val="00B05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36C8F01-D119-43DC-8C71-60203E167FB2}"/>
              </a:ext>
            </a:extLst>
          </p:cNvPr>
          <p:cNvSpPr txBox="1"/>
          <p:nvPr/>
        </p:nvSpPr>
        <p:spPr>
          <a:xfrm>
            <a:off x="11524901" y="2074477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H?</a:t>
            </a:r>
            <a:endParaRPr lang="en-GB" sz="1600" b="1" dirty="0"/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AD576918-E346-444A-A028-4CCAE7EE97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523462"/>
              </p:ext>
            </p:extLst>
          </p:nvPr>
        </p:nvGraphicFramePr>
        <p:xfrm>
          <a:off x="6794382" y="6021288"/>
          <a:ext cx="14316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8" name="Image" r:id="rId5" imgW="2127240" imgH="1069560" progId="Photoshop.Image.18">
                  <p:embed/>
                </p:oleObj>
              </mc:Choice>
              <mc:Fallback>
                <p:oleObj name="Image" r:id="rId5" imgW="2127240" imgH="1069560" progId="Photoshop.Image.18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8A2A7F2-D80E-4F1E-8EF9-0117ABEC09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94382" y="6021288"/>
                        <a:ext cx="143161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F36CBA1C-5CD3-4CA2-99BA-7A0CE657616D}"/>
              </a:ext>
            </a:extLst>
          </p:cNvPr>
          <p:cNvSpPr/>
          <p:nvPr/>
        </p:nvSpPr>
        <p:spPr>
          <a:xfrm>
            <a:off x="407368" y="1068450"/>
            <a:ext cx="31353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Gunnlaugsson et al </a:t>
            </a:r>
            <a:r>
              <a:rPr lang="en-US" sz="1600" b="1" dirty="0"/>
              <a:t>J. Phys. D: Appl.Phys.47 (2014) </a:t>
            </a:r>
            <a:endParaRPr lang="en-GB" sz="1600" b="1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1C17576-5A1C-447F-92F8-E7D97CFCFF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06689"/>
              </p:ext>
            </p:extLst>
          </p:nvPr>
        </p:nvGraphicFramePr>
        <p:xfrm>
          <a:off x="679365" y="1728564"/>
          <a:ext cx="5726714" cy="4109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9" name="Image" r:id="rId7" imgW="3169800" imgH="2275560" progId="Photoshop.Image.18">
                  <p:embed/>
                </p:oleObj>
              </mc:Choice>
              <mc:Fallback>
                <p:oleObj name="Image" r:id="rId7" imgW="3169800" imgH="2275560" progId="Photoshop.Image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9365" y="1728564"/>
                        <a:ext cx="5726714" cy="41093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02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9134F8E4-97CB-44C4-AA03-5DC16185AA95}"/>
              </a:ext>
            </a:extLst>
          </p:cNvPr>
          <p:cNvSpPr txBox="1"/>
          <p:nvPr/>
        </p:nvSpPr>
        <p:spPr>
          <a:xfrm>
            <a:off x="982579" y="648936"/>
            <a:ext cx="3168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600" b="1" dirty="0">
                <a:solidFill>
                  <a:srgbClr val="00B0F0"/>
                </a:solidFill>
                <a:latin typeface="Calibri" panose="020F0502020204030204"/>
                <a:ea typeface="+mn-ea"/>
                <a:cs typeface="+mn-cs"/>
              </a:rPr>
              <a:t>Schell et al, JAP 121, 145302 (2017)</a:t>
            </a:r>
            <a:endParaRPr lang="en-GB" sz="1600" b="1" dirty="0">
              <a:solidFill>
                <a:srgbClr val="00B0F0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4A60AC-A74F-49CD-8CB1-622C1873BFD7}"/>
              </a:ext>
            </a:extLst>
          </p:cNvPr>
          <p:cNvSpPr txBox="1"/>
          <p:nvPr/>
        </p:nvSpPr>
        <p:spPr>
          <a:xfrm>
            <a:off x="1563114" y="3322741"/>
            <a:ext cx="2611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D00EAB"/>
                </a:solidFill>
                <a:latin typeface="Calibri" panose="020F0502020204030204"/>
                <a:ea typeface="+mn-ea"/>
                <a:cs typeface="+mn-cs"/>
              </a:rPr>
              <a:t>TU-Ilmenau/ISOLDE 2017</a:t>
            </a:r>
            <a:endParaRPr lang="en-GB" sz="1800" dirty="0">
              <a:solidFill>
                <a:srgbClr val="D00EAB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4F258A2-F905-4909-9E1D-D23DCC070264}"/>
              </a:ext>
            </a:extLst>
          </p:cNvPr>
          <p:cNvSpPr txBox="1"/>
          <p:nvPr/>
        </p:nvSpPr>
        <p:spPr>
          <a:xfrm>
            <a:off x="3789321" y="4511776"/>
            <a:ext cx="2294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baseline="300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111m</a:t>
            </a:r>
            <a:r>
              <a:rPr lang="de-DE" sz="1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Cd(</a:t>
            </a:r>
            <a:r>
              <a:rPr lang="de-DE" sz="1800" baseline="300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111</a:t>
            </a:r>
            <a:r>
              <a:rPr lang="de-DE" sz="1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Cd) in TiO:H</a:t>
            </a:r>
            <a:r>
              <a:rPr lang="de-DE" sz="1800" baseline="-250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2</a:t>
            </a:r>
            <a:endParaRPr lang="de-DE" sz="18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8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8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Down Arrow 23">
            <a:extLst>
              <a:ext uri="{FF2B5EF4-FFF2-40B4-BE49-F238E27FC236}">
                <a16:creationId xmlns:a16="http://schemas.microsoft.com/office/drawing/2014/main" id="{3D3D181E-5CF8-4512-89D6-0328AD4CD262}"/>
              </a:ext>
            </a:extLst>
          </p:cNvPr>
          <p:cNvSpPr/>
          <p:nvPr/>
        </p:nvSpPr>
        <p:spPr>
          <a:xfrm rot="16200000">
            <a:off x="6140764" y="4446787"/>
            <a:ext cx="306613" cy="540731"/>
          </a:xfrm>
          <a:prstGeom prst="downArrow">
            <a:avLst/>
          </a:prstGeom>
          <a:solidFill>
            <a:srgbClr val="D15FC3"/>
          </a:solidFill>
          <a:ln w="12700" cap="flat" cmpd="sng" algn="ctr">
            <a:solidFill>
              <a:srgbClr val="D00EA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7" name="Grafik 1" descr="https://upload.wikimedia.org/wikipedia/commons/thumb/d/db/Rutile_structure.png/220px-Rutile_structure.png">
            <a:extLst>
              <a:ext uri="{FF2B5EF4-FFF2-40B4-BE49-F238E27FC236}">
                <a16:creationId xmlns:a16="http://schemas.microsoft.com/office/drawing/2014/main" id="{92BACDCF-3D2B-41CF-B429-C65B61E24E5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2616751"/>
            <a:ext cx="2123758" cy="15817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9DED936B-1DD0-4737-8DA5-C4A9C7C945C0}"/>
              </a:ext>
            </a:extLst>
          </p:cNvPr>
          <p:cNvSpPr txBox="1"/>
          <p:nvPr/>
        </p:nvSpPr>
        <p:spPr>
          <a:xfrm>
            <a:off x="4035703" y="1773842"/>
            <a:ext cx="1898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baseline="300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111</a:t>
            </a:r>
            <a:r>
              <a:rPr lang="de-DE" sz="1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In(</a:t>
            </a:r>
            <a:r>
              <a:rPr lang="de-DE" sz="1800" baseline="300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111</a:t>
            </a:r>
            <a:r>
              <a:rPr lang="de-DE" sz="1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Cd) in TiO</a:t>
            </a:r>
            <a:r>
              <a:rPr lang="de-DE" sz="1800" baseline="-250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2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8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Down Arrow 9">
            <a:extLst>
              <a:ext uri="{FF2B5EF4-FFF2-40B4-BE49-F238E27FC236}">
                <a16:creationId xmlns:a16="http://schemas.microsoft.com/office/drawing/2014/main" id="{30D0207E-BED6-4641-B327-BF1910C2DFE3}"/>
              </a:ext>
            </a:extLst>
          </p:cNvPr>
          <p:cNvSpPr/>
          <p:nvPr/>
        </p:nvSpPr>
        <p:spPr>
          <a:xfrm rot="16200000">
            <a:off x="6140764" y="1755813"/>
            <a:ext cx="306614" cy="540730"/>
          </a:xfrm>
          <a:prstGeom prst="downArrow">
            <a:avLst/>
          </a:prstGeom>
          <a:solidFill>
            <a:srgbClr val="5B9BD5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21B2C612-071C-45DB-BA48-80410E4EDE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033"/>
          <a:stretch/>
        </p:blipFill>
        <p:spPr>
          <a:xfrm>
            <a:off x="1160915" y="901840"/>
            <a:ext cx="2751019" cy="2491844"/>
          </a:xfrm>
          <a:prstGeom prst="rect">
            <a:avLst/>
          </a:prstGeom>
        </p:spPr>
      </p:pic>
      <p:graphicFrame>
        <p:nvGraphicFramePr>
          <p:cNvPr id="82" name="Object 81">
            <a:extLst>
              <a:ext uri="{FF2B5EF4-FFF2-40B4-BE49-F238E27FC236}">
                <a16:creationId xmlns:a16="http://schemas.microsoft.com/office/drawing/2014/main" id="{C5CF0280-EE98-4B37-87B1-77C7778978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080590"/>
              </p:ext>
            </p:extLst>
          </p:nvPr>
        </p:nvGraphicFramePr>
        <p:xfrm>
          <a:off x="1206351" y="3540041"/>
          <a:ext cx="3057885" cy="2491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0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35" name="Object 3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06351" y="3540041"/>
                        <a:ext cx="3057885" cy="2491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B8B08CF0-5C79-4239-8863-1F7707333E6E}"/>
              </a:ext>
            </a:extLst>
          </p:cNvPr>
          <p:cNvSpPr/>
          <p:nvPr/>
        </p:nvSpPr>
        <p:spPr bwMode="auto">
          <a:xfrm>
            <a:off x="9202215" y="3236232"/>
            <a:ext cx="375823" cy="342784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33068D-0ED0-4FD8-BC1B-E61AE95E298F}"/>
              </a:ext>
            </a:extLst>
          </p:cNvPr>
          <p:cNvSpPr/>
          <p:nvPr/>
        </p:nvSpPr>
        <p:spPr>
          <a:xfrm>
            <a:off x="9202215" y="3236639"/>
            <a:ext cx="724207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</a:t>
            </a:r>
            <a:endParaRPr lang="en-GB" sz="19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Datumsplatzhalter 3">
            <a:extLst>
              <a:ext uri="{FF2B5EF4-FFF2-40B4-BE49-F238E27FC236}">
                <a16:creationId xmlns:a16="http://schemas.microsoft.com/office/drawing/2014/main" id="{687CC0B8-B6EB-4FE5-8DC3-3444915A49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5413" y="6324600"/>
            <a:ext cx="1422400" cy="304800"/>
          </a:xfrm>
        </p:spPr>
        <p:txBody>
          <a:bodyPr/>
          <a:lstStyle/>
          <a:p>
            <a:fld id="{46DFF4A9-FFBA-D44F-83CC-1D8F0A082101}" type="datetime1">
              <a:rPr lang="de-DE" smtClean="0"/>
              <a:pPr/>
              <a:t>07.02.2018</a:t>
            </a:fld>
            <a:endParaRPr lang="de-DE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517A453-3E1C-471F-AA90-421BA8AD0B8D}"/>
              </a:ext>
            </a:extLst>
          </p:cNvPr>
          <p:cNvSpPr/>
          <p:nvPr/>
        </p:nvSpPr>
        <p:spPr>
          <a:xfrm>
            <a:off x="0" y="0"/>
            <a:ext cx="12192000" cy="515332"/>
          </a:xfrm>
          <a:prstGeom prst="rect">
            <a:avLst/>
          </a:prstGeom>
          <a:solidFill>
            <a:srgbClr val="D15FC3">
              <a:alpha val="4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de-DE" sz="1800" b="1" dirty="0"/>
              <a:t>TiO</a:t>
            </a:r>
            <a:r>
              <a:rPr lang="de-DE" sz="1800" b="1" baseline="-25000" dirty="0"/>
              <a:t>2</a:t>
            </a:r>
            <a:r>
              <a:rPr lang="de-DE" sz="1800" b="1" dirty="0"/>
              <a:t> </a:t>
            </a:r>
            <a:r>
              <a:rPr lang="en-GB" sz="1800" b="1" dirty="0"/>
              <a:t>pristine</a:t>
            </a:r>
            <a:r>
              <a:rPr lang="de-DE" sz="1800" b="1" dirty="0"/>
              <a:t> </a:t>
            </a:r>
            <a:r>
              <a:rPr lang="de-DE" sz="1800" b="1" dirty="0" err="1"/>
              <a:t>films</a:t>
            </a:r>
            <a:r>
              <a:rPr lang="de-DE" sz="1800" b="1" dirty="0"/>
              <a:t> (TDPAC)</a:t>
            </a:r>
            <a:endParaRPr lang="en-GB" sz="1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F56705-7F7C-4282-8380-EE1E93F73DFF}"/>
              </a:ext>
            </a:extLst>
          </p:cNvPr>
          <p:cNvSpPr/>
          <p:nvPr/>
        </p:nvSpPr>
        <p:spPr>
          <a:xfrm>
            <a:off x="6504664" y="1496843"/>
            <a:ext cx="249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prstClr val="black"/>
                </a:solidFill>
                <a:latin typeface="Calibri" panose="020F0502020204030204"/>
                <a:ea typeface="ＭＳ Ｐゴシック"/>
                <a:cs typeface="+mn-cs"/>
              </a:rPr>
              <a:t>Rutile </a:t>
            </a:r>
            <a:r>
              <a:rPr lang="de-DE" sz="1800" dirty="0" err="1">
                <a:solidFill>
                  <a:prstClr val="black"/>
                </a:solidFill>
                <a:latin typeface="Calibri" panose="020F0502020204030204"/>
                <a:ea typeface="ＭＳ Ｐゴシック"/>
                <a:cs typeface="+mn-cs"/>
              </a:rPr>
              <a:t>structure</a:t>
            </a:r>
            <a:endParaRPr lang="de-DE" sz="1800" dirty="0">
              <a:solidFill>
                <a:prstClr val="black"/>
              </a:solidFill>
              <a:latin typeface="Calibri" panose="020F0502020204030204"/>
              <a:ea typeface="ＭＳ Ｐゴシック"/>
              <a:cs typeface="+mn-cs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5B9BD5"/>
                </a:solidFill>
                <a:latin typeface="Calibri" panose="020F0502020204030204"/>
                <a:ea typeface="ＭＳ Ｐゴシック"/>
                <a:cs typeface="+mn-cs"/>
              </a:rPr>
              <a:t>ω</a:t>
            </a:r>
            <a:r>
              <a:rPr lang="de-DE" sz="1800" baseline="-25000" dirty="0">
                <a:solidFill>
                  <a:srgbClr val="5B9BD5"/>
                </a:solidFill>
                <a:latin typeface="Calibri" panose="020F0502020204030204"/>
                <a:ea typeface="ＭＳ Ｐゴシック"/>
                <a:cs typeface="+mn-cs"/>
              </a:rPr>
              <a:t>0</a:t>
            </a:r>
            <a:r>
              <a:rPr lang="de-DE" sz="1800" dirty="0">
                <a:solidFill>
                  <a:srgbClr val="5B9BD5"/>
                </a:solidFill>
                <a:latin typeface="Calibri" panose="020F0502020204030204"/>
                <a:ea typeface="ＭＳ Ｐゴシック"/>
                <a:cs typeface="+mn-cs"/>
              </a:rPr>
              <a:t> ~</a:t>
            </a:r>
            <a:r>
              <a:rPr lang="de-DE" sz="1800" b="1" dirty="0">
                <a:solidFill>
                  <a:srgbClr val="5B9BD5"/>
                </a:solidFill>
                <a:latin typeface="Calibri" panose="020F0502020204030204"/>
                <a:ea typeface="ＭＳ Ｐゴシック"/>
                <a:cs typeface="+mn-cs"/>
              </a:rPr>
              <a:t>100 </a:t>
            </a:r>
            <a:r>
              <a:rPr lang="de-DE" sz="1800" b="1" dirty="0" err="1">
                <a:solidFill>
                  <a:srgbClr val="5B9BD5"/>
                </a:solidFill>
                <a:latin typeface="Calibri" panose="020F0502020204030204"/>
                <a:ea typeface="ＭＳ Ｐゴシック"/>
                <a:cs typeface="+mn-cs"/>
              </a:rPr>
              <a:t>Mrad</a:t>
            </a:r>
            <a:r>
              <a:rPr lang="de-DE" sz="1800" b="1" dirty="0">
                <a:solidFill>
                  <a:srgbClr val="5B9BD5"/>
                </a:solidFill>
                <a:latin typeface="Calibri" panose="020F0502020204030204"/>
                <a:ea typeface="ＭＳ Ｐゴシック"/>
                <a:cs typeface="+mn-cs"/>
              </a:rPr>
              <a:t>/s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5B9BD5"/>
                </a:solidFill>
                <a:latin typeface="Calibri" panose="020F0502020204030204"/>
                <a:ea typeface="ＭＳ Ｐゴシック"/>
                <a:cs typeface="+mn-cs"/>
              </a:rPr>
              <a:t>and </a:t>
            </a:r>
            <a:r>
              <a:rPr lang="el-GR" sz="1800" dirty="0">
                <a:solidFill>
                  <a:srgbClr val="5B9BD5"/>
                </a:solidFill>
                <a:latin typeface="Calibri" panose="020F0502020204030204"/>
                <a:ea typeface="ＭＳ Ｐゴシック"/>
                <a:cs typeface="+mn-cs"/>
              </a:rPr>
              <a:t>η</a:t>
            </a:r>
            <a:r>
              <a:rPr lang="de-DE" sz="1800" dirty="0">
                <a:solidFill>
                  <a:srgbClr val="5B9BD5"/>
                </a:solidFill>
                <a:latin typeface="Calibri" panose="020F0502020204030204"/>
                <a:ea typeface="ＭＳ Ｐゴシック"/>
                <a:cs typeface="+mn-cs"/>
              </a:rPr>
              <a:t> ~</a:t>
            </a:r>
            <a:r>
              <a:rPr lang="de-DE" sz="1800" b="1" dirty="0">
                <a:solidFill>
                  <a:srgbClr val="5B9BD5"/>
                </a:solidFill>
                <a:latin typeface="Calibri" panose="020F0502020204030204"/>
                <a:ea typeface="ＭＳ Ｐゴシック"/>
                <a:cs typeface="+mn-cs"/>
              </a:rPr>
              <a:t>0.1</a:t>
            </a:r>
            <a:endParaRPr lang="en-GB" sz="1800" b="1" dirty="0">
              <a:solidFill>
                <a:srgbClr val="5B9BD5"/>
              </a:solidFill>
              <a:latin typeface="Calibri" panose="020F0502020204030204"/>
              <a:ea typeface="ＭＳ Ｐゴシック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D2E5D0-31B7-4CAE-B4BC-1CBFD6A110B7}"/>
              </a:ext>
            </a:extLst>
          </p:cNvPr>
          <p:cNvSpPr/>
          <p:nvPr/>
        </p:nvSpPr>
        <p:spPr>
          <a:xfrm>
            <a:off x="6690584" y="4255488"/>
            <a:ext cx="21237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prstClr val="black"/>
                </a:solidFill>
                <a:latin typeface="Calibri" panose="020F0502020204030204"/>
                <a:ea typeface="ＭＳ Ｐゴシック"/>
                <a:cs typeface="+mn-cs"/>
              </a:rPr>
              <a:t>Rutile </a:t>
            </a:r>
            <a:r>
              <a:rPr lang="de-DE" sz="1800" dirty="0" err="1">
                <a:solidFill>
                  <a:prstClr val="black"/>
                </a:solidFill>
                <a:latin typeface="Calibri" panose="020F0502020204030204"/>
                <a:ea typeface="ＭＳ Ｐゴシック"/>
                <a:cs typeface="+mn-cs"/>
              </a:rPr>
              <a:t>structure</a:t>
            </a:r>
            <a:endParaRPr lang="de-DE" sz="1800" dirty="0">
              <a:solidFill>
                <a:prstClr val="black"/>
              </a:solidFill>
              <a:latin typeface="Calibri" panose="020F0502020204030204"/>
              <a:ea typeface="ＭＳ Ｐゴシック"/>
              <a:cs typeface="+mn-cs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D15FC3"/>
                </a:solidFill>
                <a:latin typeface="Calibri" panose="020F0502020204030204"/>
                <a:ea typeface="ＭＳ Ｐゴシック"/>
                <a:cs typeface="+mn-cs"/>
              </a:rPr>
              <a:t>ω</a:t>
            </a:r>
            <a:r>
              <a:rPr lang="de-DE" sz="1800" baseline="-25000" dirty="0">
                <a:solidFill>
                  <a:srgbClr val="D15FC3"/>
                </a:solidFill>
                <a:latin typeface="Calibri" panose="020F0502020204030204"/>
                <a:ea typeface="ＭＳ Ｐゴシック"/>
                <a:cs typeface="+mn-cs"/>
              </a:rPr>
              <a:t>0</a:t>
            </a:r>
            <a:r>
              <a:rPr lang="de-DE" sz="1800" dirty="0">
                <a:solidFill>
                  <a:srgbClr val="D15FC3"/>
                </a:solidFill>
                <a:latin typeface="Calibri" panose="020F0502020204030204"/>
                <a:ea typeface="ＭＳ Ｐゴシック"/>
                <a:cs typeface="+mn-cs"/>
              </a:rPr>
              <a:t> ~</a:t>
            </a:r>
            <a:r>
              <a:rPr lang="de-DE" sz="1800" b="1" dirty="0">
                <a:solidFill>
                  <a:srgbClr val="D15FC3"/>
                </a:solidFill>
                <a:latin typeface="Calibri" panose="020F0502020204030204"/>
                <a:ea typeface="ＭＳ Ｐゴシック"/>
                <a:cs typeface="+mn-cs"/>
              </a:rPr>
              <a:t>100 </a:t>
            </a:r>
            <a:r>
              <a:rPr lang="de-DE" sz="1800" b="1" dirty="0" err="1">
                <a:solidFill>
                  <a:srgbClr val="D15FC3"/>
                </a:solidFill>
                <a:latin typeface="Calibri" panose="020F0502020204030204"/>
                <a:ea typeface="ＭＳ Ｐゴシック"/>
                <a:cs typeface="+mn-cs"/>
              </a:rPr>
              <a:t>Mrad</a:t>
            </a:r>
            <a:r>
              <a:rPr lang="de-DE" sz="1800" b="1" dirty="0">
                <a:solidFill>
                  <a:srgbClr val="D15FC3"/>
                </a:solidFill>
                <a:latin typeface="Calibri" panose="020F0502020204030204"/>
                <a:ea typeface="ＭＳ Ｐゴシック"/>
                <a:cs typeface="+mn-cs"/>
              </a:rPr>
              <a:t>/s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D15FC3"/>
                </a:solidFill>
                <a:latin typeface="Calibri" panose="020F0502020204030204"/>
                <a:ea typeface="ＭＳ Ｐゴシック"/>
                <a:cs typeface="+mn-cs"/>
              </a:rPr>
              <a:t>and </a:t>
            </a:r>
            <a:r>
              <a:rPr lang="el-GR" sz="1800" dirty="0">
                <a:solidFill>
                  <a:srgbClr val="D15FC3"/>
                </a:solidFill>
                <a:latin typeface="Calibri" panose="020F0502020204030204"/>
                <a:ea typeface="ＭＳ Ｐゴシック"/>
                <a:cs typeface="+mn-cs"/>
              </a:rPr>
              <a:t>η</a:t>
            </a:r>
            <a:r>
              <a:rPr lang="de-DE" sz="1800" dirty="0">
                <a:solidFill>
                  <a:srgbClr val="D15FC3"/>
                </a:solidFill>
                <a:latin typeface="Calibri" panose="020F0502020204030204"/>
                <a:ea typeface="ＭＳ Ｐゴシック"/>
                <a:cs typeface="+mn-cs"/>
              </a:rPr>
              <a:t> ~</a:t>
            </a:r>
            <a:r>
              <a:rPr lang="de-DE" sz="1800" b="1" dirty="0">
                <a:solidFill>
                  <a:srgbClr val="D15FC3"/>
                </a:solidFill>
                <a:latin typeface="Calibri" panose="020F0502020204030204"/>
                <a:ea typeface="ＭＳ Ｐゴシック"/>
                <a:cs typeface="+mn-cs"/>
              </a:rPr>
              <a:t>0.2</a:t>
            </a:r>
            <a:endParaRPr lang="en-GB" sz="1800" b="1" dirty="0">
              <a:solidFill>
                <a:srgbClr val="D15FC3"/>
              </a:solidFill>
              <a:latin typeface="Calibri" panose="020F0502020204030204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0921681"/>
      </p:ext>
    </p:extLst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Leere Präsentation 13">
      <a:dk1>
        <a:srgbClr val="003359"/>
      </a:dk1>
      <a:lt1>
        <a:srgbClr val="FFFFFF"/>
      </a:lt1>
      <a:dk2>
        <a:srgbClr val="FF7900"/>
      </a:dk2>
      <a:lt2>
        <a:srgbClr val="808080"/>
      </a:lt2>
      <a:accent1>
        <a:srgbClr val="B4DCDC"/>
      </a:accent1>
      <a:accent2>
        <a:srgbClr val="FF7900"/>
      </a:accent2>
      <a:accent3>
        <a:srgbClr val="FFFFFF"/>
      </a:accent3>
      <a:accent4>
        <a:srgbClr val="002A4B"/>
      </a:accent4>
      <a:accent5>
        <a:srgbClr val="D6EBEB"/>
      </a:accent5>
      <a:accent6>
        <a:srgbClr val="E76D00"/>
      </a:accent6>
      <a:hlink>
        <a:srgbClr val="00747A"/>
      </a:hlink>
      <a:folHlink>
        <a:srgbClr val="78B6AB"/>
      </a:folHlink>
    </a:clrScheme>
    <a:fontScheme name="Leere Prä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3">
        <a:dk1>
          <a:srgbClr val="003359"/>
        </a:dk1>
        <a:lt1>
          <a:srgbClr val="FFFFFF"/>
        </a:lt1>
        <a:dk2>
          <a:srgbClr val="FF7900"/>
        </a:dk2>
        <a:lt2>
          <a:srgbClr val="808080"/>
        </a:lt2>
        <a:accent1>
          <a:srgbClr val="B4DCDC"/>
        </a:accent1>
        <a:accent2>
          <a:srgbClr val="FF7900"/>
        </a:accent2>
        <a:accent3>
          <a:srgbClr val="FFFFFF"/>
        </a:accent3>
        <a:accent4>
          <a:srgbClr val="002A4B"/>
        </a:accent4>
        <a:accent5>
          <a:srgbClr val="D6EBEB"/>
        </a:accent5>
        <a:accent6>
          <a:srgbClr val="E76D00"/>
        </a:accent6>
        <a:hlink>
          <a:srgbClr val="00747A"/>
        </a:hlink>
        <a:folHlink>
          <a:srgbClr val="78B6A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5018</TotalTime>
  <Words>1466</Words>
  <Application>Microsoft Office PowerPoint</Application>
  <PresentationFormat>Widescreen</PresentationFormat>
  <Paragraphs>291</Paragraphs>
  <Slides>17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ＭＳ Ｐゴシック</vt:lpstr>
      <vt:lpstr>Arial</vt:lpstr>
      <vt:lpstr>Arial Bold</vt:lpstr>
      <vt:lpstr>Calibri</vt:lpstr>
      <vt:lpstr>Calisto MT</vt:lpstr>
      <vt:lpstr>Rockwell</vt:lpstr>
      <vt:lpstr>Symbol</vt:lpstr>
      <vt:lpstr>Times New Roman</vt:lpstr>
      <vt:lpstr>Wingdings</vt:lpstr>
      <vt:lpstr>Leere Präsentation</vt:lpstr>
      <vt:lpstr>Image</vt:lpstr>
      <vt:lpstr>Graph</vt:lpstr>
      <vt:lpstr>EUROPEAN ORGANIZATION FOR NUCLEAR RESEARCH  Proposal to the ISOLDE and Neutron Time-of-Flight Committee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eMS setups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FUNDING INVOLVED</vt:lpstr>
      <vt:lpstr>PowerPoint Presentation</vt:lpstr>
      <vt:lpstr>PowerPoint Presentation</vt:lpstr>
      <vt:lpstr>PowerPoint Presentation</vt:lpstr>
      <vt:lpstr>PowerPoint Presentation</vt:lpstr>
    </vt:vector>
  </TitlesOfParts>
  <Company>Torsten Weilepp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Torsten Weilepp</dc:creator>
  <cp:lastModifiedBy>Dmitry Zyabkin</cp:lastModifiedBy>
  <cp:revision>276</cp:revision>
  <dcterms:created xsi:type="dcterms:W3CDTF">2008-09-25T09:57:29Z</dcterms:created>
  <dcterms:modified xsi:type="dcterms:W3CDTF">2018-02-07T08:37:40Z</dcterms:modified>
</cp:coreProperties>
</file>