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67" r:id="rId6"/>
    <p:sldId id="271" r:id="rId7"/>
    <p:sldId id="272" r:id="rId8"/>
    <p:sldId id="260" r:id="rId9"/>
    <p:sldId id="296" r:id="rId10"/>
    <p:sldId id="295" r:id="rId11"/>
    <p:sldId id="261" r:id="rId12"/>
    <p:sldId id="262" r:id="rId13"/>
    <p:sldId id="264" r:id="rId14"/>
    <p:sldId id="269" r:id="rId15"/>
    <p:sldId id="270" r:id="rId16"/>
    <p:sldId id="275" r:id="rId17"/>
    <p:sldId id="276" r:id="rId18"/>
    <p:sldId id="277" r:id="rId19"/>
    <p:sldId id="280" r:id="rId20"/>
    <p:sldId id="281" r:id="rId21"/>
    <p:sldId id="282" r:id="rId22"/>
    <p:sldId id="288" r:id="rId23"/>
    <p:sldId id="290" r:id="rId24"/>
    <p:sldId id="292" r:id="rId25"/>
    <p:sldId id="293" r:id="rId26"/>
    <p:sldId id="294" r:id="rId27"/>
    <p:sldId id="283" r:id="rId28"/>
    <p:sldId id="285" r:id="rId29"/>
    <p:sldId id="286" r:id="rId30"/>
    <p:sldId id="28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2738" autoAdjust="0"/>
    <p:restoredTop sz="94660"/>
  </p:normalViewPr>
  <p:slideViewPr>
    <p:cSldViewPr snapToGrid="0">
      <p:cViewPr>
        <p:scale>
          <a:sx n="45" d="100"/>
          <a:sy n="45" d="100"/>
        </p:scale>
        <p:origin x="436" y="568"/>
      </p:cViewPr>
      <p:guideLst/>
    </p:cSldViewPr>
  </p:slideViewPr>
  <p:notesTextViewPr>
    <p:cViewPr>
      <p:scale>
        <a:sx n="1" d="1"/>
        <a:sy n="1" d="1"/>
      </p:scale>
      <p:origin x="0" y="0"/>
    </p:cViewPr>
  </p:notesTextViewPr>
  <p:sorterViewPr>
    <p:cViewPr>
      <p:scale>
        <a:sx n="100" d="100"/>
        <a:sy n="100" d="100"/>
      </p:scale>
      <p:origin x="0" y="-110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71Se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Sheet1!$A$2:$A$3</c:f>
              <c:strCache>
                <c:ptCount val="2"/>
                <c:pt idx="0">
                  <c:v>Day 0</c:v>
                </c:pt>
                <c:pt idx="1">
                  <c:v>Day 3</c:v>
                </c:pt>
              </c:strCache>
            </c:strRef>
          </c:cat>
          <c:val>
            <c:numRef>
              <c:f>Sheet1!$B$2:$B$3</c:f>
              <c:numCache>
                <c:formatCode>0.00E+00</c:formatCode>
                <c:ptCount val="2"/>
                <c:pt idx="0">
                  <c:v>560000</c:v>
                </c:pt>
                <c:pt idx="1">
                  <c:v>88000</c:v>
                </c:pt>
              </c:numCache>
            </c:numRef>
          </c:val>
          <c:smooth val="0"/>
          <c:extLst>
            <c:ext xmlns:c16="http://schemas.microsoft.com/office/drawing/2014/chart" uri="{C3380CC4-5D6E-409C-BE32-E72D297353CC}">
              <c16:uniqueId val="{00000000-BDC6-47C8-A21F-AAB24E3A4F4A}"/>
            </c:ext>
          </c:extLst>
        </c:ser>
        <c:ser>
          <c:idx val="1"/>
          <c:order val="1"/>
          <c:tx>
            <c:strRef>
              <c:f>Sheet1!$C$1</c:f>
              <c:strCache>
                <c:ptCount val="1"/>
                <c:pt idx="0">
                  <c:v>71SeCO</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Sheet1!$A$2:$A$3</c:f>
              <c:strCache>
                <c:ptCount val="2"/>
                <c:pt idx="0">
                  <c:v>Day 0</c:v>
                </c:pt>
                <c:pt idx="1">
                  <c:v>Day 3</c:v>
                </c:pt>
              </c:strCache>
            </c:strRef>
          </c:cat>
          <c:val>
            <c:numRef>
              <c:f>Sheet1!$C$2:$C$3</c:f>
              <c:numCache>
                <c:formatCode>General</c:formatCode>
                <c:ptCount val="2"/>
                <c:pt idx="0" formatCode="0.00E+00">
                  <c:v>360000</c:v>
                </c:pt>
                <c:pt idx="1">
                  <c:v>1</c:v>
                </c:pt>
              </c:numCache>
            </c:numRef>
          </c:val>
          <c:smooth val="0"/>
          <c:extLst>
            <c:ext xmlns:c16="http://schemas.microsoft.com/office/drawing/2014/chart" uri="{C3380CC4-5D6E-409C-BE32-E72D297353CC}">
              <c16:uniqueId val="{00000001-BDC6-47C8-A21F-AAB24E3A4F4A}"/>
            </c:ext>
          </c:extLst>
        </c:ser>
        <c:dLbls>
          <c:showLegendKey val="0"/>
          <c:showVal val="0"/>
          <c:showCatName val="0"/>
          <c:showSerName val="0"/>
          <c:showPercent val="0"/>
          <c:showBubbleSize val="0"/>
        </c:dLbls>
        <c:marker val="1"/>
        <c:smooth val="0"/>
        <c:axId val="744784824"/>
        <c:axId val="744782200"/>
      </c:lineChart>
      <c:catAx>
        <c:axId val="744784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0000"/>
                </a:solidFill>
                <a:latin typeface="+mn-lt"/>
                <a:ea typeface="+mn-ea"/>
                <a:cs typeface="+mn-cs"/>
              </a:defRPr>
            </a:pPr>
            <a:endParaRPr lang="en-US"/>
          </a:p>
        </c:txPr>
        <c:crossAx val="744782200"/>
        <c:crosses val="autoZero"/>
        <c:auto val="1"/>
        <c:lblAlgn val="ctr"/>
        <c:lblOffset val="100"/>
        <c:noMultiLvlLbl val="0"/>
      </c:catAx>
      <c:valAx>
        <c:axId val="744782200"/>
        <c:scaling>
          <c:logBase val="10"/>
          <c:orientation val="minMax"/>
        </c:scaling>
        <c:delete val="0"/>
        <c:axPos val="l"/>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000000"/>
                </a:solidFill>
                <a:latin typeface="+mn-lt"/>
                <a:ea typeface="+mn-ea"/>
                <a:cs typeface="+mn-cs"/>
              </a:defRPr>
            </a:pPr>
            <a:endParaRPr lang="en-US"/>
          </a:p>
        </c:txPr>
        <c:crossAx val="744784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A2DE8DD-8558-47C4-BA71-72865C0193AE}" type="datetimeFigureOut">
              <a:rPr lang="en-GB" smtClean="0"/>
              <a:t>06/02/2018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3105356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A2DE8DD-8558-47C4-BA71-72865C0193AE}" type="datetimeFigureOut">
              <a:rPr lang="en-GB" smtClean="0"/>
              <a:t>06/02/2018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2658538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A2DE8DD-8558-47C4-BA71-72865C0193AE}" type="datetimeFigureOut">
              <a:rPr lang="en-GB" smtClean="0"/>
              <a:t>06/02/2018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2271599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Rounded Rectangle 12"/>
          <p:cNvSpPr/>
          <p:nvPr userDrawn="1"/>
        </p:nvSpPr>
        <p:spPr>
          <a:xfrm>
            <a:off x="1422400" y="76200"/>
            <a:ext cx="9220200" cy="679704"/>
          </a:xfrm>
          <a:prstGeom prst="roundRect">
            <a:avLst/>
          </a:prstGeom>
          <a:solidFill>
            <a:srgbClr val="C5F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p>
        </p:txBody>
      </p:sp>
      <p:pic>
        <p:nvPicPr>
          <p:cNvPr id="9" name="Picture 8" descr="ABT_Logo_8.jpg"/>
          <p:cNvPicPr>
            <a:picLocks noChangeAspect="1"/>
          </p:cNvPicPr>
          <p:nvPr userDrawn="1"/>
        </p:nvPicPr>
        <p:blipFill>
          <a:blip r:embed="rId2" cstate="print"/>
          <a:srcRect b="26549"/>
          <a:stretch>
            <a:fillRect/>
          </a:stretch>
        </p:blipFill>
        <p:spPr>
          <a:xfrm>
            <a:off x="10922000" y="111969"/>
            <a:ext cx="736600" cy="608166"/>
          </a:xfrm>
          <a:prstGeom prst="rect">
            <a:avLst/>
          </a:prstGeom>
        </p:spPr>
      </p:pic>
      <p:pic>
        <p:nvPicPr>
          <p:cNvPr id="10" name="Picture 9" descr="logo_web_09_1.png"/>
          <p:cNvPicPr>
            <a:picLocks noChangeAspect="1"/>
          </p:cNvPicPr>
          <p:nvPr userDrawn="1"/>
        </p:nvPicPr>
        <p:blipFill>
          <a:blip r:embed="rId3" cstate="print"/>
          <a:stretch>
            <a:fillRect/>
          </a:stretch>
        </p:blipFill>
        <p:spPr>
          <a:xfrm>
            <a:off x="459819" y="116631"/>
            <a:ext cx="660400" cy="603504"/>
          </a:xfrm>
          <a:prstGeom prst="rect">
            <a:avLst/>
          </a:prstGeom>
        </p:spPr>
      </p:pic>
      <p:cxnSp>
        <p:nvCxnSpPr>
          <p:cNvPr id="12" name="Straight Connector 11"/>
          <p:cNvCxnSpPr/>
          <p:nvPr userDrawn="1"/>
        </p:nvCxnSpPr>
        <p:spPr>
          <a:xfrm>
            <a:off x="355600" y="838200"/>
            <a:ext cx="114808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3"/>
          </p:nvPr>
        </p:nvSpPr>
        <p:spPr>
          <a:xfrm>
            <a:off x="1524000" y="152400"/>
            <a:ext cx="9042400" cy="457200"/>
          </a:xfrm>
          <a:prstGeom prst="rect">
            <a:avLst/>
          </a:prstGeom>
        </p:spPr>
        <p:txBody>
          <a:bodyPr/>
          <a:lstStyle>
            <a:lvl1pPr algn="ctr">
              <a:buFontTx/>
              <a:buNone/>
              <a:defRPr sz="2800">
                <a:latin typeface="Arial" pitchFamily="34" charset="0"/>
                <a:cs typeface="Arial" pitchFamily="34" charset="0"/>
              </a:defRPr>
            </a:lvl1pPr>
          </a:lstStyle>
          <a:p>
            <a:pPr lvl="0"/>
            <a:r>
              <a:rPr lang="en-US" dirty="0" smtClean="0"/>
              <a:t>Click to edit Master text styles</a:t>
            </a:r>
          </a:p>
        </p:txBody>
      </p:sp>
      <p:sp>
        <p:nvSpPr>
          <p:cNvPr id="6" name="Slide Number Placeholder 22"/>
          <p:cNvSpPr>
            <a:spLocks noGrp="1"/>
          </p:cNvSpPr>
          <p:nvPr>
            <p:ph type="sldNum" sz="quarter" idx="12"/>
          </p:nvPr>
        </p:nvSpPr>
        <p:spPr>
          <a:xfrm>
            <a:off x="9144000" y="6492876"/>
            <a:ext cx="2844800" cy="365125"/>
          </a:xfrm>
        </p:spPr>
        <p:txBody>
          <a:bodyPr/>
          <a:lstStyle>
            <a:lvl1pPr>
              <a:defRPr/>
            </a:lvl1pPr>
          </a:lstStyle>
          <a:p>
            <a:pPr>
              <a:defRPr/>
            </a:pPr>
            <a:fld id="{A912DC38-D39C-427F-AA69-D144EB8F87C3}" type="slidenum">
              <a:rPr lang="en-US"/>
              <a:pPr>
                <a:defRPr/>
              </a:pPr>
              <a:t>‹#›</a:t>
            </a:fld>
            <a:endParaRPr lang="en-US" dirty="0"/>
          </a:p>
        </p:txBody>
      </p:sp>
    </p:spTree>
    <p:extLst>
      <p:ext uri="{BB962C8B-B14F-4D97-AF65-F5344CB8AC3E}">
        <p14:creationId xmlns:p14="http://schemas.microsoft.com/office/powerpoint/2010/main" val="3430535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t>Title Text</a:t>
            </a:r>
          </a:p>
        </p:txBody>
      </p:sp>
      <p:sp>
        <p:nvSpPr>
          <p:cNvPr id="5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73141027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GB" smtClean="0"/>
              <a:t>S.Rothe | 81th ISCC Meeting | 6.FEB.2018</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45522"/>
            <a:ext cx="10968567"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6297581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A2DE8DD-8558-47C4-BA71-72865C0193AE}" type="datetimeFigureOut">
              <a:rPr lang="en-GB" smtClean="0"/>
              <a:t>06/02/2018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1889578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2DE8DD-8558-47C4-BA71-72865C0193AE}" type="datetimeFigureOut">
              <a:rPr lang="en-GB" smtClean="0"/>
              <a:t>06/02/2018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1414491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A2DE8DD-8558-47C4-BA71-72865C0193AE}" type="datetimeFigureOut">
              <a:rPr lang="en-GB" smtClean="0"/>
              <a:t>06/02/2018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1041289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A2DE8DD-8558-47C4-BA71-72865C0193AE}" type="datetimeFigureOut">
              <a:rPr lang="en-GB" smtClean="0"/>
              <a:t>06/02/2018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4157009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A2DE8DD-8558-47C4-BA71-72865C0193AE}" type="datetimeFigureOut">
              <a:rPr lang="en-GB" smtClean="0"/>
              <a:t>06/02/2018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1697129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DE8DD-8558-47C4-BA71-72865C0193AE}" type="datetimeFigureOut">
              <a:rPr lang="en-GB" smtClean="0"/>
              <a:t>06/02/2018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3612803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A2DE8DD-8558-47C4-BA71-72865C0193AE}" type="datetimeFigureOut">
              <a:rPr lang="en-GB" smtClean="0"/>
              <a:t>06/02/2018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971255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A2DE8DD-8558-47C4-BA71-72865C0193AE}" type="datetimeFigureOut">
              <a:rPr lang="en-GB" smtClean="0"/>
              <a:t>06/02/2018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3BBB4D-E91F-4E0C-A12C-F47D7B5ED543}" type="slidenum">
              <a:rPr lang="en-GB" smtClean="0"/>
              <a:t>‹#›</a:t>
            </a:fld>
            <a:endParaRPr lang="en-GB"/>
          </a:p>
        </p:txBody>
      </p:sp>
    </p:spTree>
    <p:extLst>
      <p:ext uri="{BB962C8B-B14F-4D97-AF65-F5344CB8AC3E}">
        <p14:creationId xmlns:p14="http://schemas.microsoft.com/office/powerpoint/2010/main" val="408622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2DE8DD-8558-47C4-BA71-72865C0193AE}" type="datetimeFigureOut">
              <a:rPr lang="en-GB" smtClean="0"/>
              <a:t>06/02/2018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3BBB4D-E91F-4E0C-A12C-F47D7B5ED543}" type="slidenum">
              <a:rPr lang="en-GB" smtClean="0"/>
              <a:t>‹#›</a:t>
            </a:fld>
            <a:endParaRPr lang="en-GB"/>
          </a:p>
        </p:txBody>
      </p:sp>
    </p:spTree>
    <p:extLst>
      <p:ext uri="{BB962C8B-B14F-4D97-AF65-F5344CB8AC3E}">
        <p14:creationId xmlns:p14="http://schemas.microsoft.com/office/powerpoint/2010/main" val="5748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6.emf"/><Relationship Id="rId7" Type="http://schemas.openxmlformats.org/officeDocument/2006/relationships/image" Target="../media/image30.png"/><Relationship Id="rId2" Type="http://schemas.openxmlformats.org/officeDocument/2006/relationships/image" Target="../media/image25.emf"/><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image" Target="../media/image44.emf"/></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8.emf"/><Relationship Id="rId5" Type="http://schemas.openxmlformats.org/officeDocument/2006/relationships/image" Target="../media/image2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4.xml"/><Relationship Id="rId5" Type="http://schemas.openxmlformats.org/officeDocument/2006/relationships/chart" Target="../charts/chart1.xml"/><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image" Target="../media/image52.png"/><Relationship Id="rId1" Type="http://schemas.openxmlformats.org/officeDocument/2006/relationships/slideLayout" Target="../slideLayouts/slideLayout14.xml"/><Relationship Id="rId6" Type="http://schemas.microsoft.com/office/2007/relationships/hdphoto" Target="../media/hdphoto2.wdp"/><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8.jpe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jpeg"/><Relationship Id="rId1" Type="http://schemas.openxmlformats.org/officeDocument/2006/relationships/slideLayout" Target="../slideLayouts/slideLayout14.xml"/><Relationship Id="rId6" Type="http://schemas.openxmlformats.org/officeDocument/2006/relationships/image" Target="../media/image62.emf"/><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53.png"/></Relationships>
</file>

<file path=ppt/slides/_rels/slide21.xml.rels><?xml version="1.0" encoding="UTF-8" standalone="yes"?>
<Relationships xmlns="http://schemas.openxmlformats.org/package/2006/relationships"><Relationship Id="rId8" Type="http://schemas.openxmlformats.org/officeDocument/2006/relationships/image" Target="../media/image70.jpeg"/><Relationship Id="rId13" Type="http://schemas.openxmlformats.org/officeDocument/2006/relationships/image" Target="../media/image75.jpeg"/><Relationship Id="rId18" Type="http://schemas.openxmlformats.org/officeDocument/2006/relationships/image" Target="../media/image80.png"/><Relationship Id="rId3" Type="http://schemas.openxmlformats.org/officeDocument/2006/relationships/image" Target="../media/image65.emf"/><Relationship Id="rId7" Type="http://schemas.openxmlformats.org/officeDocument/2006/relationships/image" Target="../media/image69.jpeg"/><Relationship Id="rId12" Type="http://schemas.openxmlformats.org/officeDocument/2006/relationships/image" Target="../media/image74.emf"/><Relationship Id="rId17" Type="http://schemas.openxmlformats.org/officeDocument/2006/relationships/image" Target="../media/image79.jpeg"/><Relationship Id="rId2" Type="http://schemas.openxmlformats.org/officeDocument/2006/relationships/image" Target="../media/image64.jpeg"/><Relationship Id="rId16" Type="http://schemas.openxmlformats.org/officeDocument/2006/relationships/image" Target="../media/image78.jpeg"/><Relationship Id="rId20" Type="http://schemas.openxmlformats.org/officeDocument/2006/relationships/image" Target="../media/image82.jpeg"/><Relationship Id="rId1" Type="http://schemas.openxmlformats.org/officeDocument/2006/relationships/slideLayout" Target="../slideLayouts/slideLayout14.xml"/><Relationship Id="rId6" Type="http://schemas.openxmlformats.org/officeDocument/2006/relationships/image" Target="../media/image68.png"/><Relationship Id="rId11" Type="http://schemas.openxmlformats.org/officeDocument/2006/relationships/image" Target="../media/image73.jpeg"/><Relationship Id="rId5" Type="http://schemas.openxmlformats.org/officeDocument/2006/relationships/image" Target="../media/image67.png"/><Relationship Id="rId15" Type="http://schemas.openxmlformats.org/officeDocument/2006/relationships/image" Target="../media/image77.png"/><Relationship Id="rId10" Type="http://schemas.openxmlformats.org/officeDocument/2006/relationships/image" Target="../media/image72.emf"/><Relationship Id="rId19" Type="http://schemas.openxmlformats.org/officeDocument/2006/relationships/image" Target="../media/image81.png"/><Relationship Id="rId4" Type="http://schemas.openxmlformats.org/officeDocument/2006/relationships/image" Target="../media/image66.jpeg"/><Relationship Id="rId9" Type="http://schemas.openxmlformats.org/officeDocument/2006/relationships/image" Target="../media/image71.jpeg"/><Relationship Id="rId14" Type="http://schemas.openxmlformats.org/officeDocument/2006/relationships/image" Target="../media/image76.emf"/></Relationships>
</file>

<file path=ppt/slides/_rels/slide2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25.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1.gif"/><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emf"/></Relationships>
</file>

<file path=ppt/slides/_rels/slide2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6.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tiff"/><Relationship Id="rId1" Type="http://schemas.openxmlformats.org/officeDocument/2006/relationships/slideLayout" Target="../slideLayouts/slideLayout13.xml"/><Relationship Id="rId6" Type="http://schemas.openxmlformats.org/officeDocument/2006/relationships/image" Target="../media/image22.tiff"/><Relationship Id="rId5" Type="http://schemas.openxmlformats.org/officeDocument/2006/relationships/image" Target="../media/image21.emf"/><Relationship Id="rId4" Type="http://schemas.openxmlformats.org/officeDocument/2006/relationships/image" Target="../media/image20.emf"/></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39510" y="390525"/>
            <a:ext cx="6037837" cy="3281978"/>
          </a:xfrm>
          <a:prstGeom prst="rect">
            <a:avLst/>
          </a:prstGeom>
        </p:spPr>
      </p:pic>
      <p:pic>
        <p:nvPicPr>
          <p:cNvPr id="7" name="Picture 6"/>
          <p:cNvPicPr>
            <a:picLocks noChangeAspect="1"/>
          </p:cNvPicPr>
          <p:nvPr/>
        </p:nvPicPr>
        <p:blipFill>
          <a:blip r:embed="rId3"/>
          <a:stretch>
            <a:fillRect/>
          </a:stretch>
        </p:blipFill>
        <p:spPr>
          <a:xfrm>
            <a:off x="3410650" y="1117446"/>
            <a:ext cx="5799568" cy="3141432"/>
          </a:xfrm>
          <a:prstGeom prst="rect">
            <a:avLst/>
          </a:prstGeom>
        </p:spPr>
      </p:pic>
      <p:pic>
        <p:nvPicPr>
          <p:cNvPr id="8" name="Picture 7"/>
          <p:cNvPicPr>
            <a:picLocks noChangeAspect="1"/>
          </p:cNvPicPr>
          <p:nvPr/>
        </p:nvPicPr>
        <p:blipFill>
          <a:blip r:embed="rId4"/>
          <a:stretch>
            <a:fillRect/>
          </a:stretch>
        </p:blipFill>
        <p:spPr>
          <a:xfrm>
            <a:off x="6900862" y="2358302"/>
            <a:ext cx="4852433" cy="2628401"/>
          </a:xfrm>
          <a:prstGeom prst="rect">
            <a:avLst/>
          </a:prstGeom>
        </p:spPr>
      </p:pic>
      <p:sp>
        <p:nvSpPr>
          <p:cNvPr id="9" name="TextBox 8"/>
          <p:cNvSpPr txBox="1"/>
          <p:nvPr/>
        </p:nvSpPr>
        <p:spPr>
          <a:xfrm>
            <a:off x="447675" y="5297892"/>
            <a:ext cx="6361550" cy="1200329"/>
          </a:xfrm>
          <a:prstGeom prst="rect">
            <a:avLst/>
          </a:prstGeom>
          <a:noFill/>
        </p:spPr>
        <p:txBody>
          <a:bodyPr wrap="none" rtlCol="0">
            <a:spAutoFit/>
          </a:bodyPr>
          <a:lstStyle/>
          <a:p>
            <a:r>
              <a:rPr lang="en-US" sz="2400" dirty="0" smtClean="0"/>
              <a:t>ISOLDE Technical and physics update: INTC </a:t>
            </a:r>
            <a:r>
              <a:rPr lang="en-US" sz="2400" dirty="0" smtClean="0"/>
              <a:t>58</a:t>
            </a:r>
            <a:endParaRPr lang="en-US" sz="2400" dirty="0" smtClean="0"/>
          </a:p>
          <a:p>
            <a:endParaRPr lang="en-US" sz="2400" dirty="0"/>
          </a:p>
          <a:p>
            <a:r>
              <a:rPr lang="en-US" sz="2400" dirty="0" smtClean="0"/>
              <a:t>Richard </a:t>
            </a:r>
            <a:r>
              <a:rPr lang="en-US" sz="2400" dirty="0" smtClean="0"/>
              <a:t>Catherall/Sebastian Rothe/Karl </a:t>
            </a:r>
            <a:r>
              <a:rPr lang="en-US" sz="2400" dirty="0" smtClean="0"/>
              <a:t>Johnston </a:t>
            </a:r>
            <a:endParaRPr lang="en-GB" sz="2400" dirty="0"/>
          </a:p>
        </p:txBody>
      </p:sp>
    </p:spTree>
    <p:extLst>
      <p:ext uri="{BB962C8B-B14F-4D97-AF65-F5344CB8AC3E}">
        <p14:creationId xmlns:p14="http://schemas.microsoft.com/office/powerpoint/2010/main" val="3225863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838200" y="365125"/>
            <a:ext cx="10515600" cy="1325563"/>
          </a:xfrm>
        </p:spPr>
        <p:txBody>
          <a:bodyPr/>
          <a:lstStyle/>
          <a:p>
            <a:r>
              <a:rPr lang="en-GB" dirty="0" smtClean="0"/>
              <a:t>Operations -94Rb Issue</a:t>
            </a:r>
            <a:endParaRPr lang="en-US" dirty="0"/>
          </a:p>
        </p:txBody>
      </p:sp>
      <p:sp>
        <p:nvSpPr>
          <p:cNvPr id="4" name="Content Placeholder 2"/>
          <p:cNvSpPr txBox="1">
            <a:spLocks/>
          </p:cNvSpPr>
          <p:nvPr/>
        </p:nvSpPr>
        <p:spPr>
          <a:xfrm>
            <a:off x="838200" y="1825625"/>
            <a:ext cx="10515600" cy="435133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mtClean="0"/>
              <a:t>After an initial working group meeting to explore the possibilities, the following action plan has been outlined</a:t>
            </a:r>
          </a:p>
          <a:p>
            <a:r>
              <a:rPr lang="en-GB" smtClean="0"/>
              <a:t>Proposition</a:t>
            </a:r>
          </a:p>
          <a:p>
            <a:pPr lvl="1"/>
            <a:r>
              <a:rPr lang="en-GB" smtClean="0"/>
              <a:t>Identify and flag high intensity RIB during TAC and schedule</a:t>
            </a:r>
          </a:p>
          <a:p>
            <a:pPr lvl="1"/>
            <a:r>
              <a:rPr lang="en-GB" smtClean="0"/>
              <a:t>Inform ISOLDE community that hall will become a Limited Stay Controlled Area for the duration of the experiment</a:t>
            </a:r>
          </a:p>
          <a:p>
            <a:pPr lvl="1"/>
            <a:r>
              <a:rPr lang="en-GB" smtClean="0"/>
              <a:t>Change panels and monitoring thresholds the day before the experiment starts</a:t>
            </a:r>
          </a:p>
          <a:p>
            <a:pPr lvl="1"/>
            <a:r>
              <a:rPr lang="en-GB" smtClean="0"/>
              <a:t>Put in place mobile alarms (balise) at entrances to hall</a:t>
            </a:r>
          </a:p>
          <a:p>
            <a:pPr lvl="1"/>
            <a:r>
              <a:rPr lang="en-GB" smtClean="0"/>
              <a:t>Do a visual inspection to: </a:t>
            </a:r>
          </a:p>
          <a:p>
            <a:pPr lvl="2"/>
            <a:r>
              <a:rPr lang="en-GB" smtClean="0"/>
              <a:t>Inform occupants that the lab has changed classification</a:t>
            </a:r>
          </a:p>
          <a:p>
            <a:pPr lvl="2"/>
            <a:r>
              <a:rPr lang="en-GB" smtClean="0"/>
              <a:t>Identify “hot spots” along the beam line</a:t>
            </a:r>
          </a:p>
          <a:p>
            <a:r>
              <a:rPr lang="en-GB" smtClean="0"/>
              <a:t>Proposition to be refined and presented to the PS-CSAP</a:t>
            </a:r>
          </a:p>
          <a:p>
            <a:pPr lvl="1"/>
            <a:endParaRPr lang="en-US" dirty="0"/>
          </a:p>
        </p:txBody>
      </p:sp>
      <p:pic>
        <p:nvPicPr>
          <p:cNvPr id="5" name="Picture 2"/>
          <p:cNvPicPr>
            <a:picLocks noChangeAspect="1" noChangeArrowheads="1"/>
          </p:cNvPicPr>
          <p:nvPr/>
        </p:nvPicPr>
        <p:blipFill>
          <a:blip r:embed="rId2" cstate="print"/>
          <a:srcRect/>
          <a:stretch>
            <a:fillRect/>
          </a:stretch>
        </p:blipFill>
        <p:spPr bwMode="auto">
          <a:xfrm>
            <a:off x="9428885" y="378620"/>
            <a:ext cx="2136775" cy="465137"/>
          </a:xfrm>
          <a:prstGeom prst="rect">
            <a:avLst/>
          </a:prstGeom>
          <a:noFill/>
          <a:ln w="9525">
            <a:noFill/>
            <a:miter lim="800000"/>
            <a:headEnd/>
            <a:tailEnd/>
          </a:ln>
        </p:spPr>
      </p:pic>
    </p:spTree>
    <p:extLst>
      <p:ext uri="{BB962C8B-B14F-4D97-AF65-F5344CB8AC3E}">
        <p14:creationId xmlns:p14="http://schemas.microsoft.com/office/powerpoint/2010/main" val="85267011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 name="Ionisation laser - Coherent Blaze"/>
          <p:cNvSpPr txBox="1">
            <a:spLocks noGrp="1"/>
          </p:cNvSpPr>
          <p:nvPr>
            <p:ph type="title"/>
          </p:nvPr>
        </p:nvSpPr>
        <p:spPr>
          <a:prstGeom prst="rect">
            <a:avLst/>
          </a:prstGeom>
        </p:spPr>
        <p:txBody>
          <a:bodyPr/>
          <a:lstStyle/>
          <a:p>
            <a:r>
              <a:rPr lang="en-US" dirty="0"/>
              <a:t>RILIS </a:t>
            </a:r>
            <a:r>
              <a:rPr lang="en-US" dirty="0" smtClean="0"/>
              <a:t>Developments </a:t>
            </a:r>
            <a:r>
              <a:rPr lang="en-US" dirty="0"/>
              <a:t>before </a:t>
            </a:r>
            <a:r>
              <a:rPr lang="en-US" dirty="0" smtClean="0"/>
              <a:t>2018 physics:</a:t>
            </a:r>
            <a:endParaRPr dirty="0"/>
          </a:p>
        </p:txBody>
      </p:sp>
      <p:sp>
        <p:nvSpPr>
          <p:cNvPr id="3" name="Rectangle 2"/>
          <p:cNvSpPr/>
          <p:nvPr/>
        </p:nvSpPr>
        <p:spPr>
          <a:xfrm>
            <a:off x="1787770" y="1386899"/>
            <a:ext cx="3495431" cy="646331"/>
          </a:xfrm>
          <a:prstGeom prst="rect">
            <a:avLst/>
          </a:prstGeom>
        </p:spPr>
        <p:txBody>
          <a:bodyPr wrap="square">
            <a:spAutoFit/>
          </a:bodyPr>
          <a:lstStyle/>
          <a:p>
            <a:r>
              <a:rPr lang="en-US" dirty="0">
                <a:solidFill>
                  <a:srgbClr val="000000"/>
                </a:solidFill>
                <a:latin typeface="Helvetica" charset="0"/>
              </a:rPr>
              <a:t>1) 2-photon spectroscopy of stable Si and </a:t>
            </a:r>
            <a:r>
              <a:rPr lang="en-US" dirty="0" err="1">
                <a:solidFill>
                  <a:srgbClr val="000000"/>
                </a:solidFill>
                <a:latin typeface="Helvetica" charset="0"/>
              </a:rPr>
              <a:t>Rb</a:t>
            </a:r>
            <a:r>
              <a:rPr lang="en-US" dirty="0">
                <a:solidFill>
                  <a:srgbClr val="000000"/>
                </a:solidFill>
                <a:latin typeface="Helvetica" charset="0"/>
              </a:rPr>
              <a:t>.</a:t>
            </a:r>
          </a:p>
        </p:txBody>
      </p:sp>
      <p:pic>
        <p:nvPicPr>
          <p:cNvPr id="4" name="Picture 3"/>
          <p:cNvPicPr>
            <a:picLocks noChangeAspect="1"/>
          </p:cNvPicPr>
          <p:nvPr/>
        </p:nvPicPr>
        <p:blipFill>
          <a:blip r:embed="rId2"/>
          <a:stretch>
            <a:fillRect/>
          </a:stretch>
        </p:blipFill>
        <p:spPr>
          <a:xfrm>
            <a:off x="1785159" y="4845674"/>
            <a:ext cx="2133600" cy="1384300"/>
          </a:xfrm>
          <a:prstGeom prst="rect">
            <a:avLst/>
          </a:prstGeom>
        </p:spPr>
      </p:pic>
      <p:pic>
        <p:nvPicPr>
          <p:cNvPr id="9" name="Picture 8"/>
          <p:cNvPicPr>
            <a:picLocks noChangeAspect="1"/>
          </p:cNvPicPr>
          <p:nvPr/>
        </p:nvPicPr>
        <p:blipFill>
          <a:blip r:embed="rId3"/>
          <a:stretch>
            <a:fillRect/>
          </a:stretch>
        </p:blipFill>
        <p:spPr>
          <a:xfrm>
            <a:off x="7975600" y="1670234"/>
            <a:ext cx="1727200" cy="3695700"/>
          </a:xfrm>
          <a:prstGeom prst="rect">
            <a:avLst/>
          </a:prstGeom>
        </p:spPr>
      </p:pic>
      <p:pic>
        <p:nvPicPr>
          <p:cNvPr id="10" name="2-photon HC.png" descr="2-photon HC.png"/>
          <p:cNvPicPr>
            <a:picLocks noChangeAspect="1"/>
          </p:cNvPicPr>
          <p:nvPr/>
        </p:nvPicPr>
        <p:blipFill>
          <a:blip r:embed="rId4">
            <a:extLst/>
          </a:blip>
          <a:stretch>
            <a:fillRect/>
          </a:stretch>
        </p:blipFill>
        <p:spPr>
          <a:xfrm>
            <a:off x="1925836" y="2111059"/>
            <a:ext cx="4284816" cy="1839723"/>
          </a:xfrm>
          <a:prstGeom prst="rect">
            <a:avLst/>
          </a:prstGeom>
          <a:ln w="12700">
            <a:miter lim="400000"/>
          </a:ln>
        </p:spPr>
      </p:pic>
      <p:pic>
        <p:nvPicPr>
          <p:cNvPr id="11" name="Image" descr="Image"/>
          <p:cNvPicPr>
            <a:picLocks noChangeAspect="1"/>
          </p:cNvPicPr>
          <p:nvPr/>
        </p:nvPicPr>
        <p:blipFill>
          <a:blip r:embed="rId5">
            <a:extLst/>
          </a:blip>
          <a:stretch>
            <a:fillRect/>
          </a:stretch>
        </p:blipFill>
        <p:spPr>
          <a:xfrm>
            <a:off x="7975601" y="6011687"/>
            <a:ext cx="2341725" cy="639997"/>
          </a:xfrm>
          <a:prstGeom prst="rect">
            <a:avLst/>
          </a:prstGeom>
          <a:ln w="12700">
            <a:miter lim="400000"/>
          </a:ln>
        </p:spPr>
      </p:pic>
      <p:pic>
        <p:nvPicPr>
          <p:cNvPr id="8" name="Picture 7"/>
          <p:cNvPicPr>
            <a:picLocks noChangeAspect="1"/>
          </p:cNvPicPr>
          <p:nvPr/>
        </p:nvPicPr>
        <p:blipFill rotWithShape="1">
          <a:blip r:embed="rId6"/>
          <a:srcRect l="8922" r="9213" b="22586"/>
          <a:stretch/>
        </p:blipFill>
        <p:spPr>
          <a:xfrm>
            <a:off x="3921369" y="4274172"/>
            <a:ext cx="3657600" cy="2530758"/>
          </a:xfrm>
          <a:prstGeom prst="rect">
            <a:avLst/>
          </a:prstGeom>
        </p:spPr>
      </p:pic>
      <p:sp>
        <p:nvSpPr>
          <p:cNvPr id="2" name="Rectangle 1"/>
          <p:cNvSpPr/>
          <p:nvPr/>
        </p:nvSpPr>
        <p:spPr>
          <a:xfrm>
            <a:off x="6359770" y="1347068"/>
            <a:ext cx="3609731" cy="923330"/>
          </a:xfrm>
          <a:prstGeom prst="rect">
            <a:avLst/>
          </a:prstGeom>
        </p:spPr>
        <p:txBody>
          <a:bodyPr wrap="square">
            <a:spAutoFit/>
          </a:bodyPr>
          <a:lstStyle/>
          <a:p>
            <a:r>
              <a:rPr lang="en-US" dirty="0">
                <a:solidFill>
                  <a:srgbClr val="000000"/>
                </a:solidFill>
                <a:latin typeface="Helvetica" charset="0"/>
              </a:rPr>
              <a:t>2)  Samarium Efficiency measurement with alternative Blue-Blue scheme.</a:t>
            </a:r>
          </a:p>
        </p:txBody>
      </p:sp>
      <p:pic>
        <p:nvPicPr>
          <p:cNvPr id="5" name="Picture 4"/>
          <p:cNvPicPr>
            <a:picLocks noChangeAspect="1"/>
          </p:cNvPicPr>
          <p:nvPr/>
        </p:nvPicPr>
        <p:blipFill>
          <a:blip r:embed="rId7"/>
          <a:stretch>
            <a:fillRect/>
          </a:stretch>
        </p:blipFill>
        <p:spPr>
          <a:xfrm>
            <a:off x="4772269" y="4375413"/>
            <a:ext cx="1955800" cy="1435100"/>
          </a:xfrm>
          <a:prstGeom prst="rect">
            <a:avLst/>
          </a:prstGeom>
        </p:spPr>
      </p:pic>
      <p:sp>
        <p:nvSpPr>
          <p:cNvPr id="7" name="Rectangle 6"/>
          <p:cNvSpPr/>
          <p:nvPr/>
        </p:nvSpPr>
        <p:spPr>
          <a:xfrm>
            <a:off x="2529263" y="3930141"/>
            <a:ext cx="4078021" cy="369332"/>
          </a:xfrm>
          <a:prstGeom prst="rect">
            <a:avLst/>
          </a:prstGeom>
        </p:spPr>
        <p:txBody>
          <a:bodyPr wrap="square">
            <a:spAutoFit/>
          </a:bodyPr>
          <a:lstStyle/>
          <a:p>
            <a:r>
              <a:rPr lang="en-US" b="1" i="1" dirty="0">
                <a:solidFill>
                  <a:srgbClr val="FF0000"/>
                </a:solidFill>
              </a:rPr>
              <a:t>PhD project: Katerina </a:t>
            </a:r>
            <a:r>
              <a:rPr lang="en-US" b="1" i="1" dirty="0" err="1">
                <a:solidFill>
                  <a:srgbClr val="FF0000"/>
                </a:solidFill>
              </a:rPr>
              <a:t>Chrysalidis</a:t>
            </a:r>
            <a:endParaRPr lang="en-US" b="1" i="1" dirty="0">
              <a:solidFill>
                <a:srgbClr val="FF0000"/>
              </a:solidFill>
            </a:endParaRPr>
          </a:p>
        </p:txBody>
      </p:sp>
      <p:sp>
        <p:nvSpPr>
          <p:cNvPr id="13" name="Rectangle 12"/>
          <p:cNvSpPr/>
          <p:nvPr/>
        </p:nvSpPr>
        <p:spPr>
          <a:xfrm>
            <a:off x="1836764" y="4270259"/>
            <a:ext cx="2030390" cy="646331"/>
          </a:xfrm>
          <a:prstGeom prst="rect">
            <a:avLst/>
          </a:prstGeom>
        </p:spPr>
        <p:txBody>
          <a:bodyPr wrap="square">
            <a:spAutoFit/>
          </a:bodyPr>
          <a:lstStyle/>
          <a:p>
            <a:r>
              <a:rPr lang="en-US" dirty="0"/>
              <a:t>Injection-seeded</a:t>
            </a:r>
          </a:p>
          <a:p>
            <a:r>
              <a:rPr lang="en-US" dirty="0"/>
              <a:t>NB Ring </a:t>
            </a:r>
            <a:r>
              <a:rPr lang="en-US" dirty="0" err="1"/>
              <a:t>Ti:Sa</a:t>
            </a:r>
            <a:endParaRPr lang="en-US" dirty="0"/>
          </a:p>
        </p:txBody>
      </p:sp>
      <p:sp>
        <p:nvSpPr>
          <p:cNvPr id="12" name="Rectangle 11"/>
          <p:cNvSpPr/>
          <p:nvPr/>
        </p:nvSpPr>
        <p:spPr>
          <a:xfrm>
            <a:off x="1524001" y="6488668"/>
            <a:ext cx="2392771" cy="369332"/>
          </a:xfrm>
          <a:prstGeom prst="rect">
            <a:avLst/>
          </a:prstGeom>
        </p:spPr>
        <p:txBody>
          <a:bodyPr wrap="none">
            <a:spAutoFit/>
          </a:bodyPr>
          <a:lstStyle/>
          <a:p>
            <a:r>
              <a:rPr lang="en-US" b="1" i="1" dirty="0">
                <a:solidFill>
                  <a:srgbClr val="00B050"/>
                </a:solidFill>
              </a:rPr>
              <a:t>Tests planned in March</a:t>
            </a:r>
          </a:p>
        </p:txBody>
      </p:sp>
      <p:sp>
        <p:nvSpPr>
          <p:cNvPr id="14" name="TextBox 13"/>
          <p:cNvSpPr txBox="1"/>
          <p:nvPr/>
        </p:nvSpPr>
        <p:spPr>
          <a:xfrm>
            <a:off x="10076329" y="6463553"/>
            <a:ext cx="1373325" cy="369332"/>
          </a:xfrm>
          <a:prstGeom prst="rect">
            <a:avLst/>
          </a:prstGeom>
          <a:noFill/>
        </p:spPr>
        <p:txBody>
          <a:bodyPr wrap="none" rtlCol="0">
            <a:spAutoFit/>
          </a:bodyPr>
          <a:lstStyle/>
          <a:p>
            <a:r>
              <a:rPr lang="en-GB" dirty="0" smtClean="0"/>
              <a:t>Bruce Marsh</a:t>
            </a:r>
            <a:endParaRPr lang="en-US" dirty="0"/>
          </a:p>
        </p:txBody>
      </p:sp>
    </p:spTree>
    <p:extLst>
      <p:ext uri="{BB962C8B-B14F-4D97-AF65-F5344CB8AC3E}">
        <p14:creationId xmlns:p14="http://schemas.microsoft.com/office/powerpoint/2010/main" val="3814617664"/>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395412" y="-19278"/>
            <a:ext cx="9144000" cy="6858000"/>
          </a:xfrm>
          <a:prstGeom prst="rect">
            <a:avLst/>
          </a:prstGeom>
        </p:spPr>
      </p:pic>
      <p:sp>
        <p:nvSpPr>
          <p:cNvPr id="6" name="Rectangle 5"/>
          <p:cNvSpPr/>
          <p:nvPr/>
        </p:nvSpPr>
        <p:spPr>
          <a:xfrm>
            <a:off x="7585106" y="3892035"/>
            <a:ext cx="3082895" cy="646331"/>
          </a:xfrm>
          <a:prstGeom prst="rect">
            <a:avLst/>
          </a:prstGeom>
        </p:spPr>
        <p:txBody>
          <a:bodyPr wrap="none">
            <a:spAutoFit/>
          </a:bodyPr>
          <a:lstStyle/>
          <a:p>
            <a:r>
              <a:rPr lang="en-US" i="1" dirty="0">
                <a:solidFill>
                  <a:srgbClr val="00B050"/>
                </a:solidFill>
                <a:latin typeface="Helvetica" charset="0"/>
              </a:rPr>
              <a:t>RILIS Fellow: Shane Wilkins</a:t>
            </a:r>
          </a:p>
          <a:p>
            <a:r>
              <a:rPr lang="en-US" i="1" dirty="0">
                <a:solidFill>
                  <a:srgbClr val="00B050"/>
                </a:solidFill>
                <a:latin typeface="Helvetica" charset="0"/>
              </a:rPr>
              <a:t>will perform these tests</a:t>
            </a:r>
          </a:p>
        </p:txBody>
      </p:sp>
      <p:sp>
        <p:nvSpPr>
          <p:cNvPr id="7" name="TextBox 6"/>
          <p:cNvSpPr txBox="1"/>
          <p:nvPr/>
        </p:nvSpPr>
        <p:spPr>
          <a:xfrm>
            <a:off x="10076329" y="6463553"/>
            <a:ext cx="1373325" cy="369332"/>
          </a:xfrm>
          <a:prstGeom prst="rect">
            <a:avLst/>
          </a:prstGeom>
          <a:noFill/>
        </p:spPr>
        <p:txBody>
          <a:bodyPr wrap="none" rtlCol="0">
            <a:spAutoFit/>
          </a:bodyPr>
          <a:lstStyle/>
          <a:p>
            <a:r>
              <a:rPr lang="en-GB" dirty="0" smtClean="0"/>
              <a:t>Bruce Marsh</a:t>
            </a:r>
            <a:endParaRPr lang="en-US" dirty="0"/>
          </a:p>
        </p:txBody>
      </p:sp>
    </p:spTree>
    <p:extLst>
      <p:ext uri="{BB962C8B-B14F-4D97-AF65-F5344CB8AC3E}">
        <p14:creationId xmlns:p14="http://schemas.microsoft.com/office/powerpoint/2010/main" val="265205153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Adjustable extractor VADLIS"/>
          <p:cNvSpPr txBox="1">
            <a:spLocks noGrp="1"/>
          </p:cNvSpPr>
          <p:nvPr>
            <p:ph type="title"/>
          </p:nvPr>
        </p:nvSpPr>
        <p:spPr>
          <a:prstGeom prst="rect">
            <a:avLst/>
          </a:prstGeom>
        </p:spPr>
        <p:txBody>
          <a:bodyPr/>
          <a:lstStyle/>
          <a:p>
            <a:r>
              <a:rPr lang="en-US" dirty="0" smtClean="0"/>
              <a:t>Ongoing VADLIS development</a:t>
            </a:r>
            <a:endParaRPr dirty="0"/>
          </a:p>
        </p:txBody>
      </p:sp>
      <p:pic>
        <p:nvPicPr>
          <p:cNvPr id="922" name="Picture 2" descr="Picture 2"/>
          <p:cNvPicPr>
            <a:picLocks noChangeAspect="1"/>
          </p:cNvPicPr>
          <p:nvPr/>
        </p:nvPicPr>
        <p:blipFill>
          <a:blip r:embed="rId2">
            <a:extLst/>
          </a:blip>
          <a:stretch>
            <a:fillRect/>
          </a:stretch>
        </p:blipFill>
        <p:spPr>
          <a:xfrm>
            <a:off x="1986797" y="3408332"/>
            <a:ext cx="2318646" cy="1773268"/>
          </a:xfrm>
          <a:prstGeom prst="rect">
            <a:avLst/>
          </a:prstGeom>
          <a:ln w="12700" cap="flat">
            <a:noFill/>
            <a:miter lim="400000"/>
          </a:ln>
          <a:effectLst/>
        </p:spPr>
      </p:pic>
      <p:pic>
        <p:nvPicPr>
          <p:cNvPr id="923" name="Picture 4" descr="Picture 4"/>
          <p:cNvPicPr>
            <a:picLocks noChangeAspect="1"/>
          </p:cNvPicPr>
          <p:nvPr/>
        </p:nvPicPr>
        <p:blipFill>
          <a:blip r:embed="rId3">
            <a:extLst/>
          </a:blip>
          <a:stretch>
            <a:fillRect/>
          </a:stretch>
        </p:blipFill>
        <p:spPr>
          <a:xfrm>
            <a:off x="2017721" y="1483441"/>
            <a:ext cx="2091373" cy="1686592"/>
          </a:xfrm>
          <a:prstGeom prst="rect">
            <a:avLst/>
          </a:prstGeom>
          <a:ln w="12700" cap="flat">
            <a:noFill/>
            <a:miter lim="400000"/>
          </a:ln>
          <a:effectLst/>
        </p:spPr>
      </p:pic>
      <p:sp>
        <p:nvSpPr>
          <p:cNvPr id="924" name="Vextraction = 0 V"/>
          <p:cNvSpPr txBox="1"/>
          <p:nvPr/>
        </p:nvSpPr>
        <p:spPr>
          <a:xfrm>
            <a:off x="5203906" y="1425999"/>
            <a:ext cx="1591816" cy="321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2146" tIns="32146" rIns="32146" bIns="32146" numCol="1" anchor="t">
            <a:noAutofit/>
          </a:bodyPr>
          <a:lstStyle>
            <a:lvl1pPr algn="l" defTabSz="914400">
              <a:defRPr sz="1600">
                <a:solidFill>
                  <a:srgbClr val="3153A0"/>
                </a:solidFill>
                <a:latin typeface="Verdana"/>
                <a:ea typeface="Verdana"/>
                <a:cs typeface="Verdana"/>
                <a:sym typeface="Verdana"/>
              </a:defRPr>
            </a:lvl1pPr>
          </a:lstStyle>
          <a:p>
            <a:r>
              <a:rPr dirty="0"/>
              <a:t>V</a:t>
            </a:r>
            <a:r>
              <a:rPr baseline="-25000" dirty="0"/>
              <a:t>extraction</a:t>
            </a:r>
            <a:r>
              <a:rPr dirty="0"/>
              <a:t> = 0 V</a:t>
            </a:r>
          </a:p>
        </p:txBody>
      </p:sp>
      <p:sp>
        <p:nvSpPr>
          <p:cNvPr id="925" name="Vextraction = -100 V"/>
          <p:cNvSpPr txBox="1"/>
          <p:nvPr/>
        </p:nvSpPr>
        <p:spPr>
          <a:xfrm>
            <a:off x="5203906" y="3438539"/>
            <a:ext cx="2259498" cy="3875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2146" tIns="32146" rIns="32146" bIns="32146" numCol="1" anchor="t">
            <a:noAutofit/>
          </a:bodyPr>
          <a:lstStyle>
            <a:lvl1pPr algn="l" defTabSz="914400">
              <a:defRPr sz="1600">
                <a:solidFill>
                  <a:srgbClr val="3153A0"/>
                </a:solidFill>
                <a:latin typeface="Verdana"/>
                <a:ea typeface="Verdana"/>
                <a:cs typeface="Verdana"/>
                <a:sym typeface="Verdana"/>
              </a:defRPr>
            </a:lvl1pPr>
          </a:lstStyle>
          <a:p>
            <a:r>
              <a:rPr dirty="0"/>
              <a:t>V</a:t>
            </a:r>
            <a:r>
              <a:rPr baseline="-25000" dirty="0"/>
              <a:t>extraction</a:t>
            </a:r>
            <a:r>
              <a:rPr dirty="0"/>
              <a:t> = -100 V</a:t>
            </a:r>
          </a:p>
        </p:txBody>
      </p:sp>
      <p:grpSp>
        <p:nvGrpSpPr>
          <p:cNvPr id="930" name="Group"/>
          <p:cNvGrpSpPr/>
          <p:nvPr/>
        </p:nvGrpSpPr>
        <p:grpSpPr>
          <a:xfrm>
            <a:off x="4376328" y="1732434"/>
            <a:ext cx="2763973" cy="3054729"/>
            <a:chOff x="0" y="0"/>
            <a:chExt cx="5810194" cy="6421396"/>
          </a:xfrm>
        </p:grpSpPr>
        <p:pic>
          <p:nvPicPr>
            <p:cNvPr id="926" name="legend_fields.png" descr="legend_fields.png"/>
            <p:cNvPicPr>
              <a:picLocks noChangeAspect="1"/>
            </p:cNvPicPr>
            <p:nvPr/>
          </p:nvPicPr>
          <p:blipFill>
            <a:blip r:embed="rId4">
              <a:extLst/>
            </a:blip>
            <a:stretch>
              <a:fillRect/>
            </a:stretch>
          </p:blipFill>
          <p:spPr>
            <a:xfrm>
              <a:off x="0" y="4260774"/>
              <a:ext cx="1387219" cy="1835177"/>
            </a:xfrm>
            <a:prstGeom prst="rect">
              <a:avLst/>
            </a:prstGeom>
            <a:ln w="12700" cap="flat">
              <a:noFill/>
              <a:miter lim="400000"/>
            </a:ln>
            <a:effectLst/>
          </p:spPr>
        </p:pic>
        <p:pic>
          <p:nvPicPr>
            <p:cNvPr id="927" name="legend_fields.png" descr="legend_fields.png"/>
            <p:cNvPicPr>
              <a:picLocks noChangeAspect="1"/>
            </p:cNvPicPr>
            <p:nvPr/>
          </p:nvPicPr>
          <p:blipFill>
            <a:blip r:embed="rId4">
              <a:extLst/>
            </a:blip>
            <a:stretch>
              <a:fillRect/>
            </a:stretch>
          </p:blipFill>
          <p:spPr>
            <a:xfrm>
              <a:off x="0" y="0"/>
              <a:ext cx="1387219" cy="1835176"/>
            </a:xfrm>
            <a:prstGeom prst="rect">
              <a:avLst/>
            </a:prstGeom>
            <a:ln w="12700" cap="flat">
              <a:noFill/>
              <a:miter lim="400000"/>
            </a:ln>
            <a:effectLst/>
          </p:spPr>
        </p:pic>
        <p:pic>
          <p:nvPicPr>
            <p:cNvPr id="928" name="phi_1_35V_0V.png" descr="phi_1_35V_0V.png"/>
            <p:cNvPicPr>
              <a:picLocks noChangeAspect="1"/>
            </p:cNvPicPr>
            <p:nvPr/>
          </p:nvPicPr>
          <p:blipFill>
            <a:blip r:embed="rId5">
              <a:extLst/>
            </a:blip>
            <a:srcRect l="25663" t="29704" r="25663" b="29704"/>
            <a:stretch>
              <a:fillRect/>
            </a:stretch>
          </p:blipFill>
          <p:spPr>
            <a:xfrm>
              <a:off x="1413905" y="76865"/>
              <a:ext cx="4396290" cy="2180688"/>
            </a:xfrm>
            <a:prstGeom prst="rect">
              <a:avLst/>
            </a:prstGeom>
            <a:ln w="12700" cap="flat">
              <a:noFill/>
              <a:miter lim="400000"/>
            </a:ln>
            <a:effectLst/>
          </p:spPr>
        </p:pic>
        <p:pic>
          <p:nvPicPr>
            <p:cNvPr id="929" name="phi_-100V.png" descr="phi_-100V.png"/>
            <p:cNvPicPr>
              <a:picLocks noChangeAspect="1"/>
            </p:cNvPicPr>
            <p:nvPr/>
          </p:nvPicPr>
          <p:blipFill>
            <a:blip r:embed="rId6">
              <a:extLst/>
            </a:blip>
            <a:stretch>
              <a:fillRect/>
            </a:stretch>
          </p:blipFill>
          <p:spPr>
            <a:xfrm>
              <a:off x="1509752" y="4352092"/>
              <a:ext cx="4217764" cy="2069305"/>
            </a:xfrm>
            <a:prstGeom prst="rect">
              <a:avLst/>
            </a:prstGeom>
            <a:ln w="12700" cap="flat">
              <a:noFill/>
              <a:miter lim="400000"/>
            </a:ln>
            <a:effectLst/>
          </p:spPr>
        </p:pic>
      </p:grpSp>
      <p:grpSp>
        <p:nvGrpSpPr>
          <p:cNvPr id="933" name="Group"/>
          <p:cNvGrpSpPr/>
          <p:nvPr/>
        </p:nvGrpSpPr>
        <p:grpSpPr>
          <a:xfrm>
            <a:off x="5094674" y="2228927"/>
            <a:ext cx="2006436" cy="2123643"/>
            <a:chOff x="0" y="0"/>
            <a:chExt cx="4217763" cy="4464146"/>
          </a:xfrm>
        </p:grpSpPr>
        <p:pic>
          <p:nvPicPr>
            <p:cNvPr id="931" name="ions.PNG" descr="ions.PNG"/>
            <p:cNvPicPr>
              <a:picLocks/>
            </p:cNvPicPr>
            <p:nvPr/>
          </p:nvPicPr>
          <p:blipFill>
            <a:blip r:embed="rId7">
              <a:extLst/>
            </a:blip>
            <a:stretch>
              <a:fillRect/>
            </a:stretch>
          </p:blipFill>
          <p:spPr>
            <a:xfrm>
              <a:off x="0" y="0"/>
              <a:ext cx="4217763" cy="304702"/>
            </a:xfrm>
            <a:prstGeom prst="rect">
              <a:avLst/>
            </a:prstGeom>
            <a:ln w="12700" cap="flat">
              <a:noFill/>
              <a:miter lim="400000"/>
            </a:ln>
            <a:effectLst/>
          </p:spPr>
        </p:pic>
        <p:pic>
          <p:nvPicPr>
            <p:cNvPr id="932" name="ions.PNG" descr="ions.PNG"/>
            <p:cNvPicPr>
              <a:picLocks/>
            </p:cNvPicPr>
            <p:nvPr/>
          </p:nvPicPr>
          <p:blipFill>
            <a:blip r:embed="rId7">
              <a:extLst/>
            </a:blip>
            <a:stretch>
              <a:fillRect/>
            </a:stretch>
          </p:blipFill>
          <p:spPr>
            <a:xfrm>
              <a:off x="17753" y="4159444"/>
              <a:ext cx="4168347" cy="304703"/>
            </a:xfrm>
            <a:prstGeom prst="rect">
              <a:avLst/>
            </a:prstGeom>
            <a:ln w="12700" cap="flat">
              <a:noFill/>
              <a:miter lim="400000"/>
            </a:ln>
            <a:effectLst/>
          </p:spPr>
        </p:pic>
      </p:grpSp>
      <p:sp>
        <p:nvSpPr>
          <p:cNvPr id="2" name="Rectangle 1"/>
          <p:cNvSpPr/>
          <p:nvPr/>
        </p:nvSpPr>
        <p:spPr>
          <a:xfrm>
            <a:off x="1925836" y="5151395"/>
            <a:ext cx="7116564" cy="584775"/>
          </a:xfrm>
          <a:prstGeom prst="rect">
            <a:avLst/>
          </a:prstGeom>
        </p:spPr>
        <p:txBody>
          <a:bodyPr wrap="square">
            <a:spAutoFit/>
          </a:bodyPr>
          <a:lstStyle/>
          <a:p>
            <a:r>
              <a:rPr lang="en-US" sz="1600" dirty="0">
                <a:solidFill>
                  <a:srgbClr val="000000"/>
                </a:solidFill>
                <a:latin typeface="Helvetica" charset="0"/>
              </a:rPr>
              <a:t>Tested at ISOLDE for Hg, Mo, Mg</a:t>
            </a:r>
          </a:p>
          <a:p>
            <a:r>
              <a:rPr lang="en-US" sz="1600" dirty="0">
                <a:solidFill>
                  <a:srgbClr val="00B050"/>
                </a:solidFill>
                <a:latin typeface="Helvetica" charset="0"/>
              </a:rPr>
              <a:t>Factor of &gt;2 improvement </a:t>
            </a:r>
            <a:r>
              <a:rPr lang="en-US" sz="1600" dirty="0">
                <a:solidFill>
                  <a:srgbClr val="000000"/>
                </a:solidFill>
                <a:latin typeface="Helvetica" charset="0"/>
              </a:rPr>
              <a:t>in RILIS-mode efficiency for all cases  </a:t>
            </a:r>
          </a:p>
        </p:txBody>
      </p:sp>
      <p:sp>
        <p:nvSpPr>
          <p:cNvPr id="19" name="Rectangle 18"/>
          <p:cNvSpPr/>
          <p:nvPr/>
        </p:nvSpPr>
        <p:spPr>
          <a:xfrm>
            <a:off x="7170942" y="3607455"/>
            <a:ext cx="3408158" cy="1200329"/>
          </a:xfrm>
          <a:prstGeom prst="rect">
            <a:avLst/>
          </a:prstGeom>
        </p:spPr>
        <p:txBody>
          <a:bodyPr wrap="square">
            <a:spAutoFit/>
          </a:bodyPr>
          <a:lstStyle/>
          <a:p>
            <a:r>
              <a:rPr lang="en-US" dirty="0">
                <a:solidFill>
                  <a:srgbClr val="000000"/>
                </a:solidFill>
                <a:latin typeface="Helvetica" charset="0"/>
              </a:rPr>
              <a:t>Prototype tested for Ga at OFFLINE 1</a:t>
            </a:r>
          </a:p>
          <a:p>
            <a:r>
              <a:rPr lang="en-US" dirty="0">
                <a:solidFill>
                  <a:srgbClr val="00B050"/>
                </a:solidFill>
                <a:latin typeface="Helvetica" charset="0"/>
              </a:rPr>
              <a:t>At least 2 X efficiency improvement </a:t>
            </a:r>
          </a:p>
        </p:txBody>
      </p:sp>
      <p:sp>
        <p:nvSpPr>
          <p:cNvPr id="20" name="Rectangle 19"/>
          <p:cNvSpPr/>
          <p:nvPr/>
        </p:nvSpPr>
        <p:spPr>
          <a:xfrm>
            <a:off x="7122537" y="1826022"/>
            <a:ext cx="4030860" cy="923330"/>
          </a:xfrm>
          <a:prstGeom prst="rect">
            <a:avLst/>
          </a:prstGeom>
        </p:spPr>
        <p:txBody>
          <a:bodyPr wrap="square">
            <a:spAutoFit/>
          </a:bodyPr>
          <a:lstStyle/>
          <a:p>
            <a:r>
              <a:rPr lang="en-US" dirty="0">
                <a:solidFill>
                  <a:srgbClr val="000000"/>
                </a:solidFill>
                <a:latin typeface="Helvetica" charset="0"/>
              </a:rPr>
              <a:t>Standard VADIS</a:t>
            </a:r>
          </a:p>
          <a:p>
            <a:r>
              <a:rPr lang="en-US" dirty="0">
                <a:solidFill>
                  <a:srgbClr val="000000"/>
                </a:solidFill>
                <a:latin typeface="Helvetica" charset="0"/>
              </a:rPr>
              <a:t>            =</a:t>
            </a:r>
          </a:p>
          <a:p>
            <a:r>
              <a:rPr lang="en-US" dirty="0">
                <a:solidFill>
                  <a:srgbClr val="000000"/>
                </a:solidFill>
                <a:latin typeface="Helvetica" charset="0"/>
              </a:rPr>
              <a:t>FEBIAD MK5 </a:t>
            </a:r>
            <a:r>
              <a:rPr lang="en-US" sz="1600" dirty="0">
                <a:solidFill>
                  <a:srgbClr val="000000"/>
                </a:solidFill>
                <a:latin typeface="Helvetica" charset="0"/>
              </a:rPr>
              <a:t>(but with Mo anode)</a:t>
            </a:r>
            <a:endParaRPr lang="en-US" sz="1600" dirty="0">
              <a:solidFill>
                <a:srgbClr val="00B050"/>
              </a:solidFill>
              <a:latin typeface="Helvetica" charset="0"/>
            </a:endParaRPr>
          </a:p>
        </p:txBody>
      </p:sp>
      <p:sp>
        <p:nvSpPr>
          <p:cNvPr id="21" name="Rectangle 20"/>
          <p:cNvSpPr/>
          <p:nvPr/>
        </p:nvSpPr>
        <p:spPr>
          <a:xfrm>
            <a:off x="1925836" y="5809891"/>
            <a:ext cx="9961364" cy="1384995"/>
          </a:xfrm>
          <a:prstGeom prst="rect">
            <a:avLst/>
          </a:prstGeom>
        </p:spPr>
        <p:txBody>
          <a:bodyPr wrap="square">
            <a:spAutoFit/>
          </a:bodyPr>
          <a:lstStyle/>
          <a:p>
            <a:r>
              <a:rPr lang="en-US" sz="1400" b="1" dirty="0">
                <a:solidFill>
                  <a:srgbClr val="000000"/>
                </a:solidFill>
                <a:latin typeface="Helvetica" charset="0"/>
              </a:rPr>
              <a:t>Proposal For 2018:</a:t>
            </a:r>
          </a:p>
          <a:p>
            <a:r>
              <a:rPr lang="en-US" sz="1400" dirty="0">
                <a:solidFill>
                  <a:srgbClr val="000000"/>
                </a:solidFill>
                <a:latin typeface="Helvetica" charset="0"/>
              </a:rPr>
              <a:t>More VADIS sources equipped with adjustable extractor?</a:t>
            </a:r>
          </a:p>
          <a:p>
            <a:r>
              <a:rPr lang="en-US" sz="1400" dirty="0">
                <a:solidFill>
                  <a:srgbClr val="000000"/>
                </a:solidFill>
                <a:latin typeface="Helvetica" charset="0"/>
              </a:rPr>
              <a:t>Ongoing investigation at offline (inverted polarity cathode, further optimization of construction of anode holder)</a:t>
            </a:r>
          </a:p>
          <a:p>
            <a:r>
              <a:rPr lang="en-US" sz="1400" dirty="0">
                <a:solidFill>
                  <a:srgbClr val="000000"/>
                </a:solidFill>
                <a:latin typeface="Helvetica" charset="0"/>
              </a:rPr>
              <a:t>Use VSIM to optimize geometry for RILIS-mode operation (VSIM workshop in Leuven next week)</a:t>
            </a:r>
          </a:p>
          <a:p>
            <a:endParaRPr lang="en-US" sz="1400" dirty="0">
              <a:solidFill>
                <a:srgbClr val="000000"/>
              </a:solidFill>
              <a:latin typeface="Helvetica" charset="0"/>
            </a:endParaRPr>
          </a:p>
          <a:p>
            <a:endParaRPr lang="en-US" sz="1400" dirty="0">
              <a:solidFill>
                <a:srgbClr val="000000"/>
              </a:solidFill>
              <a:latin typeface="Helvetica" charset="0"/>
            </a:endParaRPr>
          </a:p>
        </p:txBody>
      </p:sp>
      <p:sp>
        <p:nvSpPr>
          <p:cNvPr id="3" name="Rectangle 2"/>
          <p:cNvSpPr/>
          <p:nvPr/>
        </p:nvSpPr>
        <p:spPr>
          <a:xfrm>
            <a:off x="7100970" y="1409893"/>
            <a:ext cx="2814168" cy="369332"/>
          </a:xfrm>
          <a:prstGeom prst="rect">
            <a:avLst/>
          </a:prstGeom>
        </p:spPr>
        <p:txBody>
          <a:bodyPr wrap="none">
            <a:spAutoFit/>
          </a:bodyPr>
          <a:lstStyle/>
          <a:p>
            <a:r>
              <a:rPr lang="en-US" i="1" dirty="0">
                <a:solidFill>
                  <a:srgbClr val="00B050"/>
                </a:solidFill>
                <a:latin typeface="Helvetica" charset="0"/>
              </a:rPr>
              <a:t>PhD work: Yisel  Martinez</a:t>
            </a:r>
          </a:p>
        </p:txBody>
      </p:sp>
      <p:sp>
        <p:nvSpPr>
          <p:cNvPr id="23" name="Rectangle 22"/>
          <p:cNvSpPr/>
          <p:nvPr/>
        </p:nvSpPr>
        <p:spPr>
          <a:xfrm>
            <a:off x="7916192" y="5705670"/>
            <a:ext cx="2662908" cy="523220"/>
          </a:xfrm>
          <a:prstGeom prst="rect">
            <a:avLst/>
          </a:prstGeom>
        </p:spPr>
        <p:txBody>
          <a:bodyPr wrap="none">
            <a:spAutoFit/>
          </a:bodyPr>
          <a:lstStyle/>
          <a:p>
            <a:pPr algn="r"/>
            <a:r>
              <a:rPr lang="en-US" sz="1400" i="1" dirty="0">
                <a:solidFill>
                  <a:srgbClr val="00B050"/>
                </a:solidFill>
                <a:latin typeface="Helvetica" charset="0"/>
              </a:rPr>
              <a:t>Continued work of </a:t>
            </a:r>
            <a:r>
              <a:rPr lang="en-US" sz="1400" i="1">
                <a:solidFill>
                  <a:srgbClr val="00B050"/>
                </a:solidFill>
                <a:latin typeface="Helvetica" charset="0"/>
              </a:rPr>
              <a:t>PhD student</a:t>
            </a:r>
          </a:p>
          <a:p>
            <a:pPr algn="r"/>
            <a:r>
              <a:rPr lang="en-US" sz="1400" i="1" dirty="0">
                <a:solidFill>
                  <a:srgbClr val="00B050"/>
                </a:solidFill>
                <a:latin typeface="Helvetica" charset="0"/>
              </a:rPr>
              <a:t>David </a:t>
            </a:r>
            <a:r>
              <a:rPr lang="en-US" sz="1400" i="1" dirty="0" err="1">
                <a:solidFill>
                  <a:srgbClr val="00B050"/>
                </a:solidFill>
                <a:latin typeface="Helvetica" charset="0"/>
              </a:rPr>
              <a:t>Leimbach</a:t>
            </a:r>
            <a:endParaRPr lang="en-GB" sz="1400" i="1" dirty="0"/>
          </a:p>
        </p:txBody>
      </p:sp>
      <p:sp>
        <p:nvSpPr>
          <p:cNvPr id="22" name="TextBox 21"/>
          <p:cNvSpPr txBox="1"/>
          <p:nvPr/>
        </p:nvSpPr>
        <p:spPr>
          <a:xfrm>
            <a:off x="10076329" y="6463553"/>
            <a:ext cx="1373325" cy="369332"/>
          </a:xfrm>
          <a:prstGeom prst="rect">
            <a:avLst/>
          </a:prstGeom>
          <a:noFill/>
        </p:spPr>
        <p:txBody>
          <a:bodyPr wrap="none" rtlCol="0">
            <a:spAutoFit/>
          </a:bodyPr>
          <a:lstStyle/>
          <a:p>
            <a:r>
              <a:rPr lang="en-GB" dirty="0" smtClean="0"/>
              <a:t>Bruce Marsh</a:t>
            </a:r>
            <a:endParaRPr lang="en-US" dirty="0"/>
          </a:p>
        </p:txBody>
      </p:sp>
    </p:spTree>
    <p:extLst>
      <p:ext uri="{BB962C8B-B14F-4D97-AF65-F5344CB8AC3E}">
        <p14:creationId xmlns:p14="http://schemas.microsoft.com/office/powerpoint/2010/main" val="3508159292"/>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80141" y="793225"/>
            <a:ext cx="6172292" cy="3819778"/>
          </a:xfrm>
          <a:prstGeom prst="rect">
            <a:avLst/>
          </a:prstGeom>
        </p:spPr>
      </p:pic>
      <p:pic>
        <p:nvPicPr>
          <p:cNvPr id="5" name="Picture 4"/>
          <p:cNvPicPr>
            <a:picLocks noChangeAspect="1"/>
          </p:cNvPicPr>
          <p:nvPr/>
        </p:nvPicPr>
        <p:blipFill>
          <a:blip r:embed="rId3"/>
          <a:stretch>
            <a:fillRect/>
          </a:stretch>
        </p:blipFill>
        <p:spPr>
          <a:xfrm>
            <a:off x="154149" y="762799"/>
            <a:ext cx="2683359" cy="2314512"/>
          </a:xfrm>
          <a:prstGeom prst="rect">
            <a:avLst/>
          </a:prstGeom>
        </p:spPr>
      </p:pic>
      <p:pic>
        <p:nvPicPr>
          <p:cNvPr id="6" name="Picture 5"/>
          <p:cNvPicPr>
            <a:picLocks noChangeAspect="1"/>
          </p:cNvPicPr>
          <p:nvPr/>
        </p:nvPicPr>
        <p:blipFill>
          <a:blip r:embed="rId4"/>
          <a:stretch>
            <a:fillRect/>
          </a:stretch>
        </p:blipFill>
        <p:spPr>
          <a:xfrm>
            <a:off x="9292356" y="151842"/>
            <a:ext cx="2777474" cy="2680810"/>
          </a:xfrm>
          <a:prstGeom prst="rect">
            <a:avLst/>
          </a:prstGeom>
        </p:spPr>
      </p:pic>
      <p:pic>
        <p:nvPicPr>
          <p:cNvPr id="7" name="Picture 6"/>
          <p:cNvPicPr>
            <a:picLocks noChangeAspect="1"/>
          </p:cNvPicPr>
          <p:nvPr/>
        </p:nvPicPr>
        <p:blipFill rotWithShape="1">
          <a:blip r:embed="rId5"/>
          <a:srcRect l="10422" t="4080" r="7112"/>
          <a:stretch/>
        </p:blipFill>
        <p:spPr>
          <a:xfrm>
            <a:off x="3439168" y="3379304"/>
            <a:ext cx="1540565" cy="3387650"/>
          </a:xfrm>
          <a:prstGeom prst="rect">
            <a:avLst/>
          </a:prstGeom>
        </p:spPr>
      </p:pic>
      <p:cxnSp>
        <p:nvCxnSpPr>
          <p:cNvPr id="9" name="Straight Arrow Connector 8"/>
          <p:cNvCxnSpPr/>
          <p:nvPr/>
        </p:nvCxnSpPr>
        <p:spPr>
          <a:xfrm>
            <a:off x="2117035" y="1779104"/>
            <a:ext cx="3536745" cy="6659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530009" y="1395085"/>
            <a:ext cx="3975654" cy="9306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422109" y="4094922"/>
            <a:ext cx="1342587" cy="5724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5852525" y="614961"/>
            <a:ext cx="541820" cy="8772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9512" y="3026363"/>
            <a:ext cx="2737996" cy="923330"/>
          </a:xfrm>
          <a:prstGeom prst="rect">
            <a:avLst/>
          </a:prstGeom>
          <a:noFill/>
        </p:spPr>
        <p:txBody>
          <a:bodyPr wrap="square" rtlCol="0">
            <a:spAutoFit/>
          </a:bodyPr>
          <a:lstStyle/>
          <a:p>
            <a:r>
              <a:rPr lang="en-US" dirty="0" smtClean="0"/>
              <a:t>Collection box </a:t>
            </a:r>
            <a:r>
              <a:rPr lang="en-US" b="1" dirty="0" smtClean="0"/>
              <a:t>movement control </a:t>
            </a:r>
            <a:r>
              <a:rPr lang="en-US" dirty="0" smtClean="0"/>
              <a:t>alignment and completion</a:t>
            </a:r>
            <a:endParaRPr lang="en-US" dirty="0"/>
          </a:p>
        </p:txBody>
      </p:sp>
      <p:sp>
        <p:nvSpPr>
          <p:cNvPr id="22" name="TextBox 21"/>
          <p:cNvSpPr txBox="1"/>
          <p:nvPr/>
        </p:nvSpPr>
        <p:spPr>
          <a:xfrm>
            <a:off x="9254191" y="2832652"/>
            <a:ext cx="2787425" cy="1477328"/>
          </a:xfrm>
          <a:prstGeom prst="rect">
            <a:avLst/>
          </a:prstGeom>
          <a:noFill/>
        </p:spPr>
        <p:txBody>
          <a:bodyPr wrap="square" rtlCol="0">
            <a:spAutoFit/>
          </a:bodyPr>
          <a:lstStyle/>
          <a:p>
            <a:r>
              <a:rPr lang="en-US" b="1" dirty="0" smtClean="0"/>
              <a:t>First transfer port </a:t>
            </a:r>
            <a:r>
              <a:rPr lang="en-US" dirty="0" smtClean="0"/>
              <a:t>and  shielded </a:t>
            </a:r>
            <a:r>
              <a:rPr lang="en-US" b="1" dirty="0" smtClean="0"/>
              <a:t>trolley</a:t>
            </a:r>
            <a:r>
              <a:rPr lang="en-US" dirty="0" smtClean="0"/>
              <a:t> delivery, alignment and installation.</a:t>
            </a:r>
          </a:p>
          <a:p>
            <a:r>
              <a:rPr lang="en-US" b="1" dirty="0" smtClean="0"/>
              <a:t>Slits motorization </a:t>
            </a:r>
            <a:r>
              <a:rPr lang="en-US" dirty="0" smtClean="0"/>
              <a:t>and control completion </a:t>
            </a:r>
            <a:endParaRPr lang="en-US" dirty="0"/>
          </a:p>
        </p:txBody>
      </p:sp>
      <p:sp>
        <p:nvSpPr>
          <p:cNvPr id="23" name="TextBox 22"/>
          <p:cNvSpPr txBox="1"/>
          <p:nvPr/>
        </p:nvSpPr>
        <p:spPr>
          <a:xfrm>
            <a:off x="1038524" y="6120623"/>
            <a:ext cx="2502942" cy="646331"/>
          </a:xfrm>
          <a:prstGeom prst="rect">
            <a:avLst/>
          </a:prstGeom>
          <a:noFill/>
        </p:spPr>
        <p:txBody>
          <a:bodyPr wrap="square" rtlCol="0">
            <a:spAutoFit/>
          </a:bodyPr>
          <a:lstStyle/>
          <a:p>
            <a:r>
              <a:rPr lang="en-US" b="1" dirty="0" smtClean="0"/>
              <a:t>Second transfer port </a:t>
            </a:r>
            <a:r>
              <a:rPr lang="en-US" dirty="0" smtClean="0"/>
              <a:t>delivery and installation</a:t>
            </a:r>
            <a:endParaRPr lang="en-US" dirty="0"/>
          </a:p>
        </p:txBody>
      </p:sp>
      <p:sp>
        <p:nvSpPr>
          <p:cNvPr id="24" name="TextBox 23"/>
          <p:cNvSpPr txBox="1"/>
          <p:nvPr/>
        </p:nvSpPr>
        <p:spPr>
          <a:xfrm>
            <a:off x="6440478" y="148331"/>
            <a:ext cx="2502942" cy="646331"/>
          </a:xfrm>
          <a:prstGeom prst="rect">
            <a:avLst/>
          </a:prstGeom>
          <a:noFill/>
        </p:spPr>
        <p:txBody>
          <a:bodyPr wrap="square" rtlCol="0">
            <a:spAutoFit/>
          </a:bodyPr>
          <a:lstStyle/>
          <a:p>
            <a:r>
              <a:rPr lang="en-US" b="1" dirty="0" smtClean="0"/>
              <a:t>Ventilation process </a:t>
            </a:r>
            <a:r>
              <a:rPr lang="en-US" dirty="0" smtClean="0"/>
              <a:t>dismount and upgrade</a:t>
            </a:r>
            <a:endParaRPr lang="en-US" dirty="0"/>
          </a:p>
        </p:txBody>
      </p:sp>
      <p:pic>
        <p:nvPicPr>
          <p:cNvPr id="25" name="Picture 24"/>
          <p:cNvPicPr>
            <a:picLocks noChangeAspect="1"/>
          </p:cNvPicPr>
          <p:nvPr/>
        </p:nvPicPr>
        <p:blipFill>
          <a:blip r:embed="rId6"/>
          <a:stretch>
            <a:fillRect/>
          </a:stretch>
        </p:blipFill>
        <p:spPr>
          <a:xfrm>
            <a:off x="5334626" y="4667341"/>
            <a:ext cx="2874001" cy="1521129"/>
          </a:xfrm>
          <a:prstGeom prst="rect">
            <a:avLst/>
          </a:prstGeom>
        </p:spPr>
      </p:pic>
      <p:cxnSp>
        <p:nvCxnSpPr>
          <p:cNvPr id="26" name="Straight Arrow Connector 25"/>
          <p:cNvCxnSpPr/>
          <p:nvPr/>
        </p:nvCxnSpPr>
        <p:spPr>
          <a:xfrm flipH="1" flipV="1">
            <a:off x="6049961" y="2445026"/>
            <a:ext cx="688769" cy="269350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215607" y="6166710"/>
            <a:ext cx="3936826" cy="646331"/>
          </a:xfrm>
          <a:prstGeom prst="rect">
            <a:avLst/>
          </a:prstGeom>
          <a:noFill/>
        </p:spPr>
        <p:txBody>
          <a:bodyPr wrap="square" rtlCol="0">
            <a:spAutoFit/>
          </a:bodyPr>
          <a:lstStyle/>
          <a:p>
            <a:r>
              <a:rPr lang="en-US" dirty="0" smtClean="0"/>
              <a:t>Outgazing </a:t>
            </a:r>
            <a:r>
              <a:rPr lang="en-US" b="1" dirty="0" smtClean="0"/>
              <a:t>vacuum and collection sample </a:t>
            </a:r>
            <a:r>
              <a:rPr lang="en-US" dirty="0" smtClean="0"/>
              <a:t>design optimization</a:t>
            </a:r>
            <a:endParaRPr lang="en-US" dirty="0"/>
          </a:p>
        </p:txBody>
      </p:sp>
      <p:sp>
        <p:nvSpPr>
          <p:cNvPr id="30" name="TextBox 29"/>
          <p:cNvSpPr txBox="1"/>
          <p:nvPr/>
        </p:nvSpPr>
        <p:spPr>
          <a:xfrm>
            <a:off x="54486" y="129208"/>
            <a:ext cx="5966505" cy="523220"/>
          </a:xfrm>
          <a:prstGeom prst="rect">
            <a:avLst/>
          </a:prstGeom>
          <a:noFill/>
        </p:spPr>
        <p:txBody>
          <a:bodyPr wrap="none" rtlCol="0">
            <a:spAutoFit/>
          </a:bodyPr>
          <a:lstStyle/>
          <a:p>
            <a:r>
              <a:rPr lang="en-US" sz="2800" b="1" dirty="0" err="1" smtClean="0"/>
              <a:t>Yets</a:t>
            </a:r>
            <a:r>
              <a:rPr lang="en-US" sz="2800" b="1" dirty="0" smtClean="0"/>
              <a:t> 2017-2018 main works in MEDICIS</a:t>
            </a:r>
            <a:endParaRPr lang="en-US" sz="2800" b="1" dirty="0"/>
          </a:p>
        </p:txBody>
      </p:sp>
      <p:pic>
        <p:nvPicPr>
          <p:cNvPr id="32" name="Picture 31"/>
          <p:cNvPicPr>
            <a:picLocks noChangeAspect="1"/>
          </p:cNvPicPr>
          <p:nvPr/>
        </p:nvPicPr>
        <p:blipFill>
          <a:blip r:embed="rId7">
            <a:extLst>
              <a:ext uri="{BEBA8EAE-BF5A-486C-A8C5-ECC9F3942E4B}">
                <a14:imgProps xmlns:a14="http://schemas.microsoft.com/office/drawing/2010/main">
                  <a14:imgLayer r:embed="rId8">
                    <a14:imgEffect>
                      <a14:brightnessContrast contrast="20000"/>
                    </a14:imgEffect>
                  </a14:imgLayer>
                </a14:imgProps>
              </a:ext>
            </a:extLst>
          </a:blip>
          <a:stretch>
            <a:fillRect/>
          </a:stretch>
        </p:blipFill>
        <p:spPr>
          <a:xfrm>
            <a:off x="9292356" y="4304408"/>
            <a:ext cx="2749261" cy="1868052"/>
          </a:xfrm>
          <a:prstGeom prst="rect">
            <a:avLst/>
          </a:prstGeom>
        </p:spPr>
      </p:pic>
      <p:sp>
        <p:nvSpPr>
          <p:cNvPr id="35" name="TextBox 34"/>
          <p:cNvSpPr txBox="1"/>
          <p:nvPr/>
        </p:nvSpPr>
        <p:spPr>
          <a:xfrm>
            <a:off x="9254191" y="6172460"/>
            <a:ext cx="2740828" cy="646331"/>
          </a:xfrm>
          <a:prstGeom prst="rect">
            <a:avLst/>
          </a:prstGeom>
          <a:noFill/>
        </p:spPr>
        <p:txBody>
          <a:bodyPr wrap="square" rtlCol="0">
            <a:spAutoFit/>
          </a:bodyPr>
          <a:lstStyle/>
          <a:p>
            <a:r>
              <a:rPr lang="en-US" b="1" dirty="0" smtClean="0"/>
              <a:t>RCS </a:t>
            </a:r>
            <a:r>
              <a:rPr lang="en-US" b="1" dirty="0" err="1" smtClean="0"/>
              <a:t>Montrac</a:t>
            </a:r>
            <a:r>
              <a:rPr lang="en-US" b="1" dirty="0" smtClean="0"/>
              <a:t> </a:t>
            </a:r>
            <a:r>
              <a:rPr lang="en-US" dirty="0" smtClean="0"/>
              <a:t>upgrades and tests completion</a:t>
            </a:r>
            <a:endParaRPr lang="en-US" dirty="0"/>
          </a:p>
        </p:txBody>
      </p:sp>
    </p:spTree>
    <p:extLst>
      <p:ext uri="{BB962C8B-B14F-4D97-AF65-F5344CB8AC3E}">
        <p14:creationId xmlns:p14="http://schemas.microsoft.com/office/powerpoint/2010/main" val="3459755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Start up planning</a:t>
            </a:r>
            <a:endParaRPr lang="en-US" dirty="0"/>
          </a:p>
        </p:txBody>
      </p:sp>
      <p:graphicFrame>
        <p:nvGraphicFramePr>
          <p:cNvPr id="7" name="Object 6"/>
          <p:cNvGraphicFramePr>
            <a:graphicFrameLocks noChangeAspect="1"/>
          </p:cNvGraphicFramePr>
          <p:nvPr>
            <p:extLst/>
          </p:nvPr>
        </p:nvGraphicFramePr>
        <p:xfrm>
          <a:off x="981187" y="1797503"/>
          <a:ext cx="9948069" cy="4591980"/>
        </p:xfrm>
        <a:graphic>
          <a:graphicData uri="http://schemas.openxmlformats.org/presentationml/2006/ole">
            <mc:AlternateContent xmlns:mc="http://schemas.openxmlformats.org/markup-compatibility/2006">
              <mc:Choice xmlns:v="urn:schemas-microsoft-com:vml" Requires="v">
                <p:oleObj spid="_x0000_s1040" name="Worksheet" r:id="rId3" imgW="8618321" imgH="3977640" progId="Excel.Sheet.12">
                  <p:embed/>
                </p:oleObj>
              </mc:Choice>
              <mc:Fallback>
                <p:oleObj name="Worksheet" r:id="rId3" imgW="8618321" imgH="3977640" progId="Excel.Sheet.12">
                  <p:embed/>
                  <p:pic>
                    <p:nvPicPr>
                      <p:cNvPr id="7" name="Object 6"/>
                      <p:cNvPicPr/>
                      <p:nvPr/>
                    </p:nvPicPr>
                    <p:blipFill>
                      <a:blip r:embed="rId4"/>
                      <a:stretch>
                        <a:fillRect/>
                      </a:stretch>
                    </p:blipFill>
                    <p:spPr>
                      <a:xfrm>
                        <a:off x="981187" y="1797503"/>
                        <a:ext cx="9948069" cy="4591980"/>
                      </a:xfrm>
                      <a:prstGeom prst="rect">
                        <a:avLst/>
                      </a:prstGeom>
                    </p:spPr>
                  </p:pic>
                </p:oleObj>
              </mc:Fallback>
            </mc:AlternateContent>
          </a:graphicData>
        </a:graphic>
      </p:graphicFrame>
      <p:pic>
        <p:nvPicPr>
          <p:cNvPr id="4" name="Picture 2"/>
          <p:cNvPicPr>
            <a:picLocks noChangeAspect="1" noChangeArrowheads="1"/>
          </p:cNvPicPr>
          <p:nvPr/>
        </p:nvPicPr>
        <p:blipFill>
          <a:blip r:embed="rId5" cstate="print"/>
          <a:srcRect/>
          <a:stretch>
            <a:fillRect/>
          </a:stretch>
        </p:blipFill>
        <p:spPr bwMode="auto">
          <a:xfrm>
            <a:off x="9428885" y="378620"/>
            <a:ext cx="2136775" cy="465137"/>
          </a:xfrm>
          <a:prstGeom prst="rect">
            <a:avLst/>
          </a:prstGeom>
          <a:noFill/>
          <a:ln w="9525">
            <a:noFill/>
            <a:miter lim="800000"/>
            <a:headEnd/>
            <a:tailEnd/>
          </a:ln>
        </p:spPr>
      </p:pic>
    </p:spTree>
    <p:extLst>
      <p:ext uri="{BB962C8B-B14F-4D97-AF65-F5344CB8AC3E}">
        <p14:creationId xmlns:p14="http://schemas.microsoft.com/office/powerpoint/2010/main" val="16769509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69" y="109397"/>
            <a:ext cx="10969139" cy="715840"/>
          </a:xfrm>
        </p:spPr>
        <p:txBody>
          <a:bodyPr/>
          <a:lstStyle/>
          <a:p>
            <a:r>
              <a:rPr lang="en-US" dirty="0" smtClean="0"/>
              <a:t>LIST v 2.0</a:t>
            </a:r>
            <a:endParaRPr lang="en-GB" dirty="0"/>
          </a:p>
        </p:txBody>
      </p:sp>
      <p:sp>
        <p:nvSpPr>
          <p:cNvPr id="4" name="Footer Placeholder 3"/>
          <p:cNvSpPr>
            <a:spLocks noGrp="1"/>
          </p:cNvSpPr>
          <p:nvPr>
            <p:ph type="ftr" sz="quarter" idx="11"/>
          </p:nvPr>
        </p:nvSpPr>
        <p:spPr/>
        <p:txBody>
          <a:bodyPr/>
          <a:lstStyle/>
          <a:p>
            <a:r>
              <a:rPr lang="en-GB" smtClean="0"/>
              <a:t>S.Rothe | 81th ISCC Meeting | 6.FEB.2018</a:t>
            </a:r>
            <a:endParaRPr lang="en-US" dirty="0"/>
          </a:p>
        </p:txBody>
      </p:sp>
      <p:sp>
        <p:nvSpPr>
          <p:cNvPr id="5" name="Slide Number Placeholder 4"/>
          <p:cNvSpPr>
            <a:spLocks noGrp="1"/>
          </p:cNvSpPr>
          <p:nvPr>
            <p:ph type="sldNum" sz="quarter" idx="12"/>
          </p:nvPr>
        </p:nvSpPr>
        <p:spPr/>
        <p:txBody>
          <a:bodyPr/>
          <a:lstStyle/>
          <a:p>
            <a:fld id="{F705DEB8-5478-4AEF-956B-04B020BBDD92}" type="slidenum">
              <a:rPr lang="en-US" smtClean="0"/>
              <a:t>16</a:t>
            </a:fld>
            <a:endParaRPr lang="en-US" dirty="0"/>
          </a:p>
        </p:txBody>
      </p:sp>
      <p:sp>
        <p:nvSpPr>
          <p:cNvPr id="20" name="Textfeld 21"/>
          <p:cNvSpPr txBox="1"/>
          <p:nvPr/>
        </p:nvSpPr>
        <p:spPr>
          <a:xfrm>
            <a:off x="2519407" y="43174"/>
            <a:ext cx="13725077" cy="1477328"/>
          </a:xfrm>
          <a:prstGeom prst="rect">
            <a:avLst/>
          </a:prstGeom>
          <a:noFill/>
        </p:spPr>
        <p:txBody>
          <a:bodyPr wrap="square" rtlCol="0">
            <a:spAutoFit/>
          </a:bodyPr>
          <a:lstStyle/>
          <a:p>
            <a:pPr>
              <a:lnSpc>
                <a:spcPct val="150000"/>
              </a:lnSpc>
            </a:pPr>
            <a:r>
              <a:rPr lang="de-DE" sz="2000" dirty="0" err="1" smtClean="0"/>
              <a:t>Upgraded</a:t>
            </a:r>
            <a:r>
              <a:rPr lang="de-DE" sz="2000" dirty="0" smtClean="0"/>
              <a:t> 2018 </a:t>
            </a:r>
            <a:r>
              <a:rPr lang="de-DE" sz="2000" b="1" dirty="0" smtClean="0"/>
              <a:t>LIST</a:t>
            </a:r>
            <a:r>
              <a:rPr lang="de-DE" sz="2000" dirty="0" smtClean="0"/>
              <a:t> </a:t>
            </a:r>
            <a:r>
              <a:rPr lang="de-DE" sz="2000" dirty="0" err="1" smtClean="0"/>
              <a:t>laser</a:t>
            </a:r>
            <a:r>
              <a:rPr lang="de-DE" sz="2000" dirty="0" smtClean="0"/>
              <a:t> </a:t>
            </a:r>
            <a:r>
              <a:rPr lang="de-DE" sz="2000" dirty="0" err="1" smtClean="0"/>
              <a:t>ion</a:t>
            </a:r>
            <a:r>
              <a:rPr lang="de-DE" sz="2000" dirty="0" smtClean="0"/>
              <a:t> </a:t>
            </a:r>
            <a:r>
              <a:rPr lang="de-DE" sz="2000" dirty="0" err="1" smtClean="0"/>
              <a:t>source</a:t>
            </a:r>
            <a:r>
              <a:rPr lang="de-DE" sz="2000" dirty="0" smtClean="0"/>
              <a:t> </a:t>
            </a:r>
            <a:r>
              <a:rPr lang="de-DE" sz="2000" dirty="0" err="1" smtClean="0"/>
              <a:t>for</a:t>
            </a:r>
            <a:endParaRPr lang="de-DE" sz="2000" dirty="0" smtClean="0"/>
          </a:p>
          <a:p>
            <a:pPr>
              <a:lnSpc>
                <a:spcPct val="150000"/>
              </a:lnSpc>
            </a:pPr>
            <a:r>
              <a:rPr lang="de-DE" sz="2000" i="1" dirty="0" smtClean="0"/>
              <a:t>INTC-P-459: </a:t>
            </a:r>
            <a:r>
              <a:rPr lang="en-US" sz="2000" i="1" dirty="0"/>
              <a:t>Measurement of the super-allowed branching ratio </a:t>
            </a:r>
            <a:r>
              <a:rPr lang="en-US" sz="2000" i="1" dirty="0" smtClean="0"/>
              <a:t>of </a:t>
            </a:r>
            <a:r>
              <a:rPr lang="en-US" sz="2000" i="1" baseline="30000" dirty="0" smtClean="0"/>
              <a:t>22</a:t>
            </a:r>
            <a:r>
              <a:rPr lang="en-US" sz="2000" i="1" dirty="0" smtClean="0"/>
              <a:t>Mg</a:t>
            </a:r>
          </a:p>
          <a:p>
            <a:pPr marL="285750" indent="-285750">
              <a:lnSpc>
                <a:spcPct val="150000"/>
              </a:lnSpc>
              <a:buFont typeface="Wingdings" panose="05000000000000000000" pitchFamily="2" charset="2"/>
              <a:buChar char="Ø"/>
            </a:pPr>
            <a:r>
              <a:rPr lang="en-US" sz="2000" dirty="0" smtClean="0"/>
              <a:t>Laser ionization of Mg - suppression of surface ionized Na contamination</a:t>
            </a:r>
            <a:endParaRPr lang="de-DE" sz="2000" dirty="0"/>
          </a:p>
        </p:txBody>
      </p:sp>
      <p:grpSp>
        <p:nvGrpSpPr>
          <p:cNvPr id="39" name="Group 38"/>
          <p:cNvGrpSpPr/>
          <p:nvPr/>
        </p:nvGrpSpPr>
        <p:grpSpPr>
          <a:xfrm>
            <a:off x="8347984" y="848237"/>
            <a:ext cx="3801105" cy="5294374"/>
            <a:chOff x="8474545" y="924608"/>
            <a:chExt cx="3801105" cy="5294374"/>
          </a:xfrm>
        </p:grpSpPr>
        <p:pic>
          <p:nvPicPr>
            <p:cNvPr id="21" name="Grafik 35"/>
            <p:cNvPicPr>
              <a:picLocks noChangeAspect="1"/>
            </p:cNvPicPr>
            <p:nvPr/>
          </p:nvPicPr>
          <p:blipFill rotWithShape="1">
            <a:blip r:embed="rId2">
              <a:clrChange>
                <a:clrFrom>
                  <a:srgbClr val="FFFFFF"/>
                </a:clrFrom>
                <a:clrTo>
                  <a:srgbClr val="FFFFFF">
                    <a:alpha val="0"/>
                  </a:srgbClr>
                </a:clrTo>
              </a:clrChange>
            </a:blip>
            <a:srcRect l="33687" t="8758"/>
            <a:stretch/>
          </p:blipFill>
          <p:spPr>
            <a:xfrm>
              <a:off x="8724800" y="924608"/>
              <a:ext cx="1638230" cy="4160108"/>
            </a:xfrm>
            <a:prstGeom prst="rect">
              <a:avLst/>
            </a:prstGeom>
          </p:spPr>
        </p:pic>
        <p:pic>
          <p:nvPicPr>
            <p:cNvPr id="22" name="Grafik 36"/>
            <p:cNvPicPr>
              <a:picLocks noChangeAspect="1"/>
            </p:cNvPicPr>
            <p:nvPr/>
          </p:nvPicPr>
          <p:blipFill rotWithShape="1">
            <a:blip r:embed="rId3"/>
            <a:srcRect l="34477" t="10106"/>
            <a:stretch/>
          </p:blipFill>
          <p:spPr>
            <a:xfrm>
              <a:off x="10569915" y="1570187"/>
              <a:ext cx="1378119" cy="3493419"/>
            </a:xfrm>
            <a:prstGeom prst="rect">
              <a:avLst/>
            </a:prstGeom>
          </p:spPr>
        </p:pic>
        <p:sp>
          <p:nvSpPr>
            <p:cNvPr id="23" name="Textfeld 41"/>
            <p:cNvSpPr txBox="1"/>
            <p:nvPr/>
          </p:nvSpPr>
          <p:spPr>
            <a:xfrm>
              <a:off x="8782102" y="4974602"/>
              <a:ext cx="599844" cy="461665"/>
            </a:xfrm>
            <a:prstGeom prst="rect">
              <a:avLst/>
            </a:prstGeom>
            <a:noFill/>
          </p:spPr>
          <p:txBody>
            <a:bodyPr wrap="none" rtlCol="0">
              <a:spAutoFit/>
            </a:bodyPr>
            <a:lstStyle/>
            <a:p>
              <a:r>
                <a:rPr lang="de-DE" sz="2400" b="1" dirty="0" smtClean="0"/>
                <a:t>Mg</a:t>
              </a:r>
              <a:endParaRPr lang="de-DE" sz="2400" b="1" dirty="0"/>
            </a:p>
          </p:txBody>
        </p:sp>
        <p:sp>
          <p:nvSpPr>
            <p:cNvPr id="24" name="Geschweifte Klammer rechts 43"/>
            <p:cNvSpPr/>
            <p:nvPr/>
          </p:nvSpPr>
          <p:spPr>
            <a:xfrm rot="5400000">
              <a:off x="9870364" y="4647926"/>
              <a:ext cx="252905" cy="1829587"/>
            </a:xfrm>
            <a:prstGeom prst="rightBrace">
              <a:avLst>
                <a:gd name="adj1" fmla="val 77864"/>
                <a:gd name="adj2" fmla="val 50000"/>
              </a:avLst>
            </a:prstGeom>
            <a:ln w="38100">
              <a:solidFill>
                <a:srgbClr val="C100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5" name="Textfeld 44"/>
            <p:cNvSpPr txBox="1"/>
            <p:nvPr/>
          </p:nvSpPr>
          <p:spPr>
            <a:xfrm>
              <a:off x="10662952" y="4988867"/>
              <a:ext cx="445956" cy="461665"/>
            </a:xfrm>
            <a:prstGeom prst="rect">
              <a:avLst/>
            </a:prstGeom>
            <a:noFill/>
          </p:spPr>
          <p:txBody>
            <a:bodyPr wrap="none" rtlCol="0">
              <a:spAutoFit/>
            </a:bodyPr>
            <a:lstStyle/>
            <a:p>
              <a:r>
                <a:rPr lang="de-DE" sz="2400" b="1" dirty="0" smtClean="0"/>
                <a:t>Al</a:t>
              </a:r>
              <a:endParaRPr lang="de-DE" sz="2400" b="1" dirty="0"/>
            </a:p>
          </p:txBody>
        </p:sp>
        <p:sp>
          <p:nvSpPr>
            <p:cNvPr id="26" name="Textfeld 45"/>
            <p:cNvSpPr txBox="1"/>
            <p:nvPr/>
          </p:nvSpPr>
          <p:spPr>
            <a:xfrm>
              <a:off x="8474545" y="5849650"/>
              <a:ext cx="3801105" cy="369332"/>
            </a:xfrm>
            <a:prstGeom prst="rect">
              <a:avLst/>
            </a:prstGeom>
            <a:noFill/>
          </p:spPr>
          <p:txBody>
            <a:bodyPr wrap="none" rtlCol="0">
              <a:spAutoFit/>
            </a:bodyPr>
            <a:lstStyle/>
            <a:p>
              <a:r>
                <a:rPr lang="de-DE" dirty="0" smtClean="0"/>
                <a:t>Ideal opportunity for Al yield checks</a:t>
              </a:r>
              <a:endParaRPr lang="de-DE" dirty="0"/>
            </a:p>
          </p:txBody>
        </p:sp>
      </p:grpSp>
      <p:grpSp>
        <p:nvGrpSpPr>
          <p:cNvPr id="35" name="Group 34"/>
          <p:cNvGrpSpPr/>
          <p:nvPr/>
        </p:nvGrpSpPr>
        <p:grpSpPr>
          <a:xfrm>
            <a:off x="396139" y="924608"/>
            <a:ext cx="8188665" cy="4599158"/>
            <a:chOff x="627345" y="921655"/>
            <a:chExt cx="8188665" cy="4599158"/>
          </a:xfrm>
        </p:grpSpPr>
        <p:grpSp>
          <p:nvGrpSpPr>
            <p:cNvPr id="6" name="Gruppieren 4"/>
            <p:cNvGrpSpPr/>
            <p:nvPr/>
          </p:nvGrpSpPr>
          <p:grpSpPr>
            <a:xfrm>
              <a:off x="3552877" y="921655"/>
              <a:ext cx="3647369" cy="4157423"/>
              <a:chOff x="13119042" y="14618925"/>
              <a:chExt cx="6197608" cy="7064292"/>
            </a:xfrm>
          </p:grpSpPr>
          <p:grpSp>
            <p:nvGrpSpPr>
              <p:cNvPr id="7" name="Gruppieren 5"/>
              <p:cNvGrpSpPr/>
              <p:nvPr/>
            </p:nvGrpSpPr>
            <p:grpSpPr>
              <a:xfrm>
                <a:off x="13119042" y="15407172"/>
                <a:ext cx="6197608" cy="6276045"/>
                <a:chOff x="13119042" y="15407172"/>
                <a:chExt cx="6197608" cy="6276045"/>
              </a:xfrm>
            </p:grpSpPr>
            <p:grpSp>
              <p:nvGrpSpPr>
                <p:cNvPr id="9" name="Gruppieren 7"/>
                <p:cNvGrpSpPr/>
                <p:nvPr/>
              </p:nvGrpSpPr>
              <p:grpSpPr>
                <a:xfrm>
                  <a:off x="13119042" y="15407172"/>
                  <a:ext cx="6197608" cy="6079243"/>
                  <a:chOff x="13016504" y="15658027"/>
                  <a:chExt cx="6197608" cy="6079243"/>
                </a:xfrm>
              </p:grpSpPr>
              <p:grpSp>
                <p:nvGrpSpPr>
                  <p:cNvPr id="11" name="Gruppieren 9"/>
                  <p:cNvGrpSpPr/>
                  <p:nvPr/>
                </p:nvGrpSpPr>
                <p:grpSpPr>
                  <a:xfrm>
                    <a:off x="13016504" y="15658027"/>
                    <a:ext cx="6197608" cy="6079243"/>
                    <a:chOff x="39494718" y="9203097"/>
                    <a:chExt cx="7962900" cy="7810819"/>
                  </a:xfrm>
                </p:grpSpPr>
                <p:pic>
                  <p:nvPicPr>
                    <p:cNvPr id="13" name="Grafik 11"/>
                    <p:cNvPicPr>
                      <a:picLocks noChangeAspect="1"/>
                    </p:cNvPicPr>
                    <p:nvPr/>
                  </p:nvPicPr>
                  <p:blipFill rotWithShape="1">
                    <a:blip r:embed="rId4">
                      <a:clrChange>
                        <a:clrFrom>
                          <a:srgbClr val="FFFFFF"/>
                        </a:clrFrom>
                        <a:clrTo>
                          <a:srgbClr val="FFFFFF">
                            <a:alpha val="0"/>
                          </a:srgbClr>
                        </a:clrTo>
                      </a:clrChange>
                    </a:blip>
                    <a:srcRect b="361"/>
                    <a:stretch/>
                  </p:blipFill>
                  <p:spPr>
                    <a:xfrm>
                      <a:off x="39494718" y="9203097"/>
                      <a:ext cx="7962900" cy="7810819"/>
                    </a:xfrm>
                    <a:prstGeom prst="rect">
                      <a:avLst/>
                    </a:prstGeom>
                  </p:spPr>
                </p:pic>
                <p:sp>
                  <p:nvSpPr>
                    <p:cNvPr id="14" name="Rechteck 12"/>
                    <p:cNvSpPr/>
                    <p:nvPr/>
                  </p:nvSpPr>
                  <p:spPr>
                    <a:xfrm rot="3595505">
                      <a:off x="44203453" y="15453537"/>
                      <a:ext cx="590670" cy="2030310"/>
                    </a:xfrm>
                    <a:prstGeom prst="rect">
                      <a:avLst/>
                    </a:prstGeom>
                    <a:gradFill flip="none" rotWithShape="1">
                      <a:gsLst>
                        <a:gs pos="0">
                          <a:schemeClr val="bg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2" name="Rechteck 10"/>
                  <p:cNvSpPr/>
                  <p:nvPr/>
                </p:nvSpPr>
                <p:spPr>
                  <a:xfrm rot="14395505">
                    <a:off x="14166136" y="15987030"/>
                    <a:ext cx="459725" cy="1580211"/>
                  </a:xfrm>
                  <a:prstGeom prst="rect">
                    <a:avLst/>
                  </a:prstGeom>
                  <a:gradFill flip="none" rotWithShape="1">
                    <a:gsLst>
                      <a:gs pos="0">
                        <a:schemeClr val="bg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0" name="Gleichschenkliges Dreieck 8"/>
                <p:cNvSpPr/>
                <p:nvPr/>
              </p:nvSpPr>
              <p:spPr>
                <a:xfrm rot="15296626">
                  <a:off x="16930971" y="20681126"/>
                  <a:ext cx="680923" cy="132325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 name="Gleichschenkliges Dreieck 6"/>
              <p:cNvSpPr/>
              <p:nvPr/>
            </p:nvSpPr>
            <p:spPr>
              <a:xfrm rot="3569835">
                <a:off x="13787611" y="14171921"/>
                <a:ext cx="1511913" cy="2405921"/>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6" name="Gerade Verbindung mit Pfeil 14"/>
            <p:cNvCxnSpPr/>
            <p:nvPr/>
          </p:nvCxnSpPr>
          <p:spPr>
            <a:xfrm flipV="1">
              <a:off x="3190441" y="2823762"/>
              <a:ext cx="1504280" cy="76870"/>
            </a:xfrm>
            <a:prstGeom prst="straightConnector1">
              <a:avLst/>
            </a:prstGeom>
            <a:ln w="50800">
              <a:solidFill>
                <a:srgbClr val="C1002A"/>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Textfeld 17"/>
            <p:cNvSpPr txBox="1"/>
            <p:nvPr/>
          </p:nvSpPr>
          <p:spPr>
            <a:xfrm>
              <a:off x="627345" y="2151218"/>
              <a:ext cx="3299201" cy="646331"/>
            </a:xfrm>
            <a:prstGeom prst="rect">
              <a:avLst/>
            </a:prstGeom>
            <a:noFill/>
          </p:spPr>
          <p:txBody>
            <a:bodyPr wrap="square" rtlCol="0">
              <a:spAutoFit/>
            </a:bodyPr>
            <a:lstStyle/>
            <a:p>
              <a:r>
                <a:rPr lang="de-DE" dirty="0" smtClean="0">
                  <a:solidFill>
                    <a:srgbClr val="C1002A"/>
                  </a:solidFill>
                </a:rPr>
                <a:t>Compact </a:t>
              </a:r>
              <a:r>
                <a:rPr lang="de-DE" dirty="0" err="1" smtClean="0">
                  <a:solidFill>
                    <a:srgbClr val="C1002A"/>
                  </a:solidFill>
                </a:rPr>
                <a:t>isolator</a:t>
              </a:r>
              <a:r>
                <a:rPr lang="de-DE" dirty="0" smtClean="0">
                  <a:solidFill>
                    <a:srgbClr val="C1002A"/>
                  </a:solidFill>
                </a:rPr>
                <a:t> design: Narrow </a:t>
              </a:r>
              <a:r>
                <a:rPr lang="de-DE" dirty="0" err="1" smtClean="0">
                  <a:solidFill>
                    <a:srgbClr val="C1002A"/>
                  </a:solidFill>
                </a:rPr>
                <a:t>spacing</a:t>
              </a:r>
              <a:r>
                <a:rPr lang="de-DE" dirty="0" smtClean="0">
                  <a:solidFill>
                    <a:srgbClr val="C1002A"/>
                  </a:solidFill>
                </a:rPr>
                <a:t> </a:t>
              </a:r>
              <a:r>
                <a:rPr lang="de-DE" dirty="0" err="1" smtClean="0">
                  <a:solidFill>
                    <a:srgbClr val="C1002A"/>
                  </a:solidFill>
                </a:rPr>
                <a:t>to</a:t>
              </a:r>
              <a:r>
                <a:rPr lang="de-DE" dirty="0" smtClean="0">
                  <a:solidFill>
                    <a:srgbClr val="C1002A"/>
                  </a:solidFill>
                </a:rPr>
                <a:t> </a:t>
              </a:r>
              <a:r>
                <a:rPr lang="de-DE" dirty="0" err="1" smtClean="0">
                  <a:solidFill>
                    <a:srgbClr val="C1002A"/>
                  </a:solidFill>
                </a:rPr>
                <a:t>atomizer</a:t>
              </a:r>
              <a:endParaRPr lang="de-DE" dirty="0">
                <a:solidFill>
                  <a:srgbClr val="C1002A"/>
                </a:solidFill>
              </a:endParaRPr>
            </a:p>
          </p:txBody>
        </p:sp>
        <p:cxnSp>
          <p:nvCxnSpPr>
            <p:cNvPr id="18" name="Gerade Verbindung mit Pfeil 19"/>
            <p:cNvCxnSpPr/>
            <p:nvPr/>
          </p:nvCxnSpPr>
          <p:spPr>
            <a:xfrm flipH="1">
              <a:off x="5883342" y="3912070"/>
              <a:ext cx="1337035" cy="770822"/>
            </a:xfrm>
            <a:prstGeom prst="straightConnector1">
              <a:avLst/>
            </a:prstGeom>
            <a:ln w="50800">
              <a:solidFill>
                <a:srgbClr val="C1002A"/>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20"/>
            <p:cNvSpPr txBox="1"/>
            <p:nvPr/>
          </p:nvSpPr>
          <p:spPr>
            <a:xfrm rot="19769020">
              <a:off x="6259256" y="4221229"/>
              <a:ext cx="952456" cy="369332"/>
            </a:xfrm>
            <a:prstGeom prst="rect">
              <a:avLst/>
            </a:prstGeom>
            <a:noFill/>
          </p:spPr>
          <p:txBody>
            <a:bodyPr wrap="square" rtlCol="0">
              <a:spAutoFit/>
            </a:bodyPr>
            <a:lstStyle/>
            <a:p>
              <a:pPr algn="ctr"/>
              <a:r>
                <a:rPr lang="de-DE" dirty="0" smtClean="0">
                  <a:solidFill>
                    <a:srgbClr val="C1002A"/>
                  </a:solidFill>
                </a:rPr>
                <a:t>34 mm</a:t>
              </a:r>
            </a:p>
          </p:txBody>
        </p:sp>
        <p:sp>
          <p:nvSpPr>
            <p:cNvPr id="27" name="Rechteck 49"/>
            <p:cNvSpPr/>
            <p:nvPr/>
          </p:nvSpPr>
          <p:spPr>
            <a:xfrm>
              <a:off x="3555431" y="4597483"/>
              <a:ext cx="5260579" cy="923330"/>
            </a:xfrm>
            <a:prstGeom prst="rect">
              <a:avLst/>
            </a:prstGeom>
          </p:spPr>
          <p:txBody>
            <a:bodyPr wrap="square">
              <a:spAutoFit/>
            </a:bodyPr>
            <a:lstStyle/>
            <a:p>
              <a:r>
                <a:rPr lang="de-DE" dirty="0" err="1" smtClean="0">
                  <a:solidFill>
                    <a:srgbClr val="C1002A"/>
                  </a:solidFill>
                </a:rPr>
                <a:t>Adapted</a:t>
              </a:r>
              <a:r>
                <a:rPr lang="de-DE" dirty="0" smtClean="0">
                  <a:solidFill>
                    <a:srgbClr val="C1002A"/>
                  </a:solidFill>
                </a:rPr>
                <a:t> </a:t>
              </a:r>
              <a:r>
                <a:rPr lang="de-DE" dirty="0" err="1" smtClean="0">
                  <a:solidFill>
                    <a:srgbClr val="C1002A"/>
                  </a:solidFill>
                </a:rPr>
                <a:t>length</a:t>
              </a:r>
              <a:r>
                <a:rPr lang="de-DE" dirty="0" smtClean="0">
                  <a:solidFill>
                    <a:srgbClr val="C1002A"/>
                  </a:solidFill>
                </a:rPr>
                <a:t>:</a:t>
              </a:r>
            </a:p>
            <a:p>
              <a:r>
                <a:rPr lang="de-DE" dirty="0" err="1" smtClean="0">
                  <a:solidFill>
                    <a:srgbClr val="C1002A"/>
                  </a:solidFill>
                </a:rPr>
                <a:t>Reduced</a:t>
              </a:r>
              <a:r>
                <a:rPr lang="de-DE" dirty="0" smtClean="0">
                  <a:solidFill>
                    <a:srgbClr val="C1002A"/>
                  </a:solidFill>
                </a:rPr>
                <a:t> </a:t>
              </a:r>
              <a:r>
                <a:rPr lang="de-DE" dirty="0" err="1">
                  <a:solidFill>
                    <a:srgbClr val="C1002A"/>
                  </a:solidFill>
                </a:rPr>
                <a:t>deposition</a:t>
              </a:r>
              <a:r>
                <a:rPr lang="de-DE" dirty="0">
                  <a:solidFill>
                    <a:srgbClr val="C1002A"/>
                  </a:solidFill>
                </a:rPr>
                <a:t> and </a:t>
              </a:r>
              <a:r>
                <a:rPr lang="de-DE" dirty="0" err="1">
                  <a:solidFill>
                    <a:srgbClr val="C1002A"/>
                  </a:solidFill>
                </a:rPr>
                <a:t>compatibility</a:t>
              </a:r>
              <a:r>
                <a:rPr lang="de-DE" dirty="0">
                  <a:solidFill>
                    <a:srgbClr val="C1002A"/>
                  </a:solidFill>
                </a:rPr>
                <a:t> </a:t>
              </a:r>
              <a:r>
                <a:rPr lang="de-DE" dirty="0" err="1">
                  <a:solidFill>
                    <a:srgbClr val="C1002A"/>
                  </a:solidFill>
                </a:rPr>
                <a:t>to</a:t>
              </a:r>
              <a:r>
                <a:rPr lang="de-DE" dirty="0">
                  <a:solidFill>
                    <a:srgbClr val="C1002A"/>
                  </a:solidFill>
                </a:rPr>
                <a:t> additional </a:t>
              </a:r>
              <a:r>
                <a:rPr lang="de-DE" dirty="0" err="1">
                  <a:solidFill>
                    <a:srgbClr val="C1002A"/>
                  </a:solidFill>
                </a:rPr>
                <a:t>purification</a:t>
              </a:r>
              <a:r>
                <a:rPr lang="de-DE" dirty="0">
                  <a:solidFill>
                    <a:srgbClr val="C1002A"/>
                  </a:solidFill>
                </a:rPr>
                <a:t> </a:t>
              </a:r>
              <a:r>
                <a:rPr lang="de-DE" dirty="0" err="1">
                  <a:solidFill>
                    <a:srgbClr val="C1002A"/>
                  </a:solidFill>
                </a:rPr>
                <a:t>techniques</a:t>
              </a:r>
              <a:endParaRPr lang="de-DE" dirty="0">
                <a:solidFill>
                  <a:srgbClr val="C1002A"/>
                </a:solidFill>
              </a:endParaRPr>
            </a:p>
          </p:txBody>
        </p:sp>
        <p:sp>
          <p:nvSpPr>
            <p:cNvPr id="28" name="Rechteck 51"/>
            <p:cNvSpPr/>
            <p:nvPr/>
          </p:nvSpPr>
          <p:spPr>
            <a:xfrm rot="8910963">
              <a:off x="4143826" y="3427509"/>
              <a:ext cx="277527" cy="929974"/>
            </a:xfrm>
            <a:prstGeom prst="rect">
              <a:avLst/>
            </a:prstGeom>
            <a:gradFill flip="none" rotWithShape="1">
              <a:gsLst>
                <a:gs pos="0">
                  <a:schemeClr val="bg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52"/>
            <p:cNvSpPr/>
            <p:nvPr/>
          </p:nvSpPr>
          <p:spPr>
            <a:xfrm rot="3577400">
              <a:off x="3385784" y="3823459"/>
              <a:ext cx="1075372" cy="622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16"/>
            <p:cNvSpPr txBox="1"/>
            <p:nvPr/>
          </p:nvSpPr>
          <p:spPr>
            <a:xfrm>
              <a:off x="1399326" y="3469833"/>
              <a:ext cx="2075997" cy="923330"/>
            </a:xfrm>
            <a:prstGeom prst="rect">
              <a:avLst/>
            </a:prstGeom>
            <a:noFill/>
          </p:spPr>
          <p:txBody>
            <a:bodyPr wrap="square" rtlCol="0">
              <a:spAutoFit/>
            </a:bodyPr>
            <a:lstStyle/>
            <a:p>
              <a:r>
                <a:rPr lang="de-DE" dirty="0" smtClean="0">
                  <a:solidFill>
                    <a:srgbClr val="C1002A"/>
                  </a:solidFill>
                </a:rPr>
                <a:t>Dual </a:t>
              </a:r>
              <a:r>
                <a:rPr lang="de-DE" dirty="0" err="1" smtClean="0">
                  <a:solidFill>
                    <a:srgbClr val="C1002A"/>
                  </a:solidFill>
                </a:rPr>
                <a:t>repeller</a:t>
              </a:r>
              <a:r>
                <a:rPr lang="de-DE" dirty="0" smtClean="0">
                  <a:solidFill>
                    <a:srgbClr val="C1002A"/>
                  </a:solidFill>
                </a:rPr>
                <a:t>:</a:t>
              </a:r>
            </a:p>
            <a:p>
              <a:r>
                <a:rPr lang="de-DE" dirty="0" smtClean="0">
                  <a:solidFill>
                    <a:srgbClr val="C1002A"/>
                  </a:solidFill>
                </a:rPr>
                <a:t>Ion and </a:t>
              </a:r>
              <a:r>
                <a:rPr lang="de-DE" dirty="0" err="1" smtClean="0">
                  <a:solidFill>
                    <a:srgbClr val="C1002A"/>
                  </a:solidFill>
                </a:rPr>
                <a:t>electron</a:t>
              </a:r>
              <a:r>
                <a:rPr lang="de-DE" dirty="0" smtClean="0">
                  <a:solidFill>
                    <a:srgbClr val="C1002A"/>
                  </a:solidFill>
                </a:rPr>
                <a:t> </a:t>
              </a:r>
              <a:r>
                <a:rPr lang="de-DE" dirty="0" err="1" smtClean="0">
                  <a:solidFill>
                    <a:srgbClr val="C1002A"/>
                  </a:solidFill>
                </a:rPr>
                <a:t>suppression</a:t>
              </a:r>
              <a:endParaRPr lang="de-DE" dirty="0">
                <a:solidFill>
                  <a:srgbClr val="C1002A"/>
                </a:solidFill>
              </a:endParaRPr>
            </a:p>
          </p:txBody>
        </p:sp>
        <p:cxnSp>
          <p:nvCxnSpPr>
            <p:cNvPr id="15" name="Gerade Verbindung mit Pfeil 13"/>
            <p:cNvCxnSpPr/>
            <p:nvPr/>
          </p:nvCxnSpPr>
          <p:spPr>
            <a:xfrm flipV="1">
              <a:off x="3343833" y="3598443"/>
              <a:ext cx="1581775" cy="96129"/>
            </a:xfrm>
            <a:prstGeom prst="straightConnector1">
              <a:avLst/>
            </a:prstGeom>
            <a:ln w="50800">
              <a:solidFill>
                <a:srgbClr val="C1002A"/>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31" name="Textfeld 54"/>
          <p:cNvSpPr txBox="1"/>
          <p:nvPr/>
        </p:nvSpPr>
        <p:spPr>
          <a:xfrm>
            <a:off x="112819" y="5316985"/>
            <a:ext cx="8041404" cy="923330"/>
          </a:xfrm>
          <a:prstGeom prst="rect">
            <a:avLst/>
          </a:prstGeom>
          <a:noFill/>
        </p:spPr>
        <p:txBody>
          <a:bodyPr wrap="square" rtlCol="0">
            <a:spAutoFit/>
          </a:bodyPr>
          <a:lstStyle/>
          <a:p>
            <a:pPr marL="285750" indent="-285750">
              <a:buFont typeface="Wingdings" panose="05000000000000000000" pitchFamily="2" charset="2"/>
              <a:buChar char="Ø"/>
            </a:pPr>
            <a:r>
              <a:rPr lang="de-DE" dirty="0" smtClean="0"/>
              <a:t>Operation analog </a:t>
            </a:r>
            <a:r>
              <a:rPr lang="de-DE" dirty="0" err="1" smtClean="0"/>
              <a:t>to</a:t>
            </a:r>
            <a:r>
              <a:rPr lang="de-DE" dirty="0" smtClean="0"/>
              <a:t> 2012</a:t>
            </a:r>
          </a:p>
          <a:p>
            <a:pPr marL="285750" indent="-285750">
              <a:buFont typeface="Wingdings" panose="05000000000000000000" pitchFamily="2" charset="2"/>
              <a:buChar char="Ø"/>
            </a:pPr>
            <a:r>
              <a:rPr lang="de-DE" dirty="0" smtClean="0"/>
              <a:t>1 </a:t>
            </a:r>
            <a:r>
              <a:rPr lang="de-DE" dirty="0" err="1" smtClean="0"/>
              <a:t>unit</a:t>
            </a:r>
            <a:r>
              <a:rPr lang="de-DE" dirty="0" smtClean="0"/>
              <a:t> </a:t>
            </a:r>
            <a:r>
              <a:rPr lang="de-DE" dirty="0" err="1" smtClean="0"/>
              <a:t>available</a:t>
            </a:r>
            <a:r>
              <a:rPr lang="de-DE" dirty="0" smtClean="0"/>
              <a:t>, 2 </a:t>
            </a:r>
            <a:r>
              <a:rPr lang="de-DE" dirty="0" err="1" smtClean="0"/>
              <a:t>more</a:t>
            </a:r>
            <a:r>
              <a:rPr lang="de-DE" dirty="0" smtClean="0"/>
              <a:t> </a:t>
            </a:r>
            <a:r>
              <a:rPr lang="de-DE" dirty="0" err="1" smtClean="0"/>
              <a:t>machined</a:t>
            </a:r>
            <a:r>
              <a:rPr lang="de-DE" dirty="0" smtClean="0"/>
              <a:t> at JGU </a:t>
            </a:r>
            <a:r>
              <a:rPr lang="de-DE" dirty="0" err="1" smtClean="0"/>
              <a:t>workshop</a:t>
            </a:r>
            <a:r>
              <a:rPr lang="de-DE" dirty="0" smtClean="0"/>
              <a:t> </a:t>
            </a:r>
            <a:r>
              <a:rPr lang="de-DE" dirty="0" err="1" smtClean="0"/>
              <a:t>right</a:t>
            </a:r>
            <a:r>
              <a:rPr lang="de-DE" dirty="0" smtClean="0"/>
              <a:t> </a:t>
            </a:r>
            <a:r>
              <a:rPr lang="de-DE" dirty="0" err="1" smtClean="0"/>
              <a:t>now</a:t>
            </a:r>
            <a:endParaRPr lang="de-DE" dirty="0" smtClean="0"/>
          </a:p>
          <a:p>
            <a:pPr marL="285750" indent="-285750">
              <a:buFont typeface="Wingdings" panose="05000000000000000000" pitchFamily="2" charset="2"/>
              <a:buChar char="Ø"/>
            </a:pPr>
            <a:r>
              <a:rPr lang="de-DE" dirty="0" smtClean="0"/>
              <a:t>Robot handling tests with mock up unit in shutdown</a:t>
            </a:r>
          </a:p>
        </p:txBody>
      </p:sp>
      <p:sp>
        <p:nvSpPr>
          <p:cNvPr id="32" name="TextBox 31"/>
          <p:cNvSpPr txBox="1"/>
          <p:nvPr/>
        </p:nvSpPr>
        <p:spPr>
          <a:xfrm>
            <a:off x="9777966" y="6377069"/>
            <a:ext cx="1133644"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dirty="0" err="1" smtClean="0"/>
              <a:t>R.Heinke</a:t>
            </a:r>
            <a:endParaRPr lang="en-US" dirty="0"/>
          </a:p>
        </p:txBody>
      </p:sp>
      <p:pic>
        <p:nvPicPr>
          <p:cNvPr id="33" name="Image" descr="Image"/>
          <p:cNvPicPr>
            <a:picLocks noChangeAspect="1"/>
          </p:cNvPicPr>
          <p:nvPr/>
        </p:nvPicPr>
        <p:blipFill>
          <a:blip r:embed="rId5">
            <a:extLst/>
          </a:blip>
          <a:stretch>
            <a:fillRect/>
          </a:stretch>
        </p:blipFill>
        <p:spPr>
          <a:xfrm>
            <a:off x="2774637" y="6344227"/>
            <a:ext cx="1750623" cy="478448"/>
          </a:xfrm>
          <a:prstGeom prst="rect">
            <a:avLst/>
          </a:prstGeom>
          <a:ln w="12700">
            <a:miter lim="400000"/>
          </a:ln>
        </p:spPr>
      </p:pic>
      <p:pic>
        <p:nvPicPr>
          <p:cNvPr id="34" name="Picture 2" descr="S:\Vorträge\2011_01_11_EN-STI-Coffee\rilis_logo.e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31801" y="6355096"/>
            <a:ext cx="590565" cy="442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18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484" y="79084"/>
            <a:ext cx="10969139" cy="715840"/>
          </a:xfrm>
        </p:spPr>
        <p:txBody>
          <a:bodyPr>
            <a:normAutofit/>
          </a:bodyPr>
          <a:lstStyle/>
          <a:p>
            <a:r>
              <a:rPr lang="en-US" dirty="0"/>
              <a:t>Neutron deficient </a:t>
            </a:r>
            <a:r>
              <a:rPr lang="en-US" dirty="0" err="1"/>
              <a:t>SeCO</a:t>
            </a:r>
            <a:r>
              <a:rPr lang="en-US" dirty="0"/>
              <a:t> </a:t>
            </a:r>
            <a:r>
              <a:rPr lang="en-US" dirty="0" smtClean="0"/>
              <a:t>beams</a:t>
            </a:r>
            <a:endParaRPr lang="en-GB" dirty="0"/>
          </a:p>
        </p:txBody>
      </p:sp>
      <p:sp>
        <p:nvSpPr>
          <p:cNvPr id="3" name="Footer Placeholder 2"/>
          <p:cNvSpPr>
            <a:spLocks noGrp="1"/>
          </p:cNvSpPr>
          <p:nvPr>
            <p:ph type="ftr" sz="quarter" idx="11"/>
          </p:nvPr>
        </p:nvSpPr>
        <p:spPr/>
        <p:txBody>
          <a:bodyPr/>
          <a:lstStyle/>
          <a:p>
            <a:r>
              <a:rPr lang="en-GB" smtClean="0"/>
              <a:t>S.Rothe | 81th ISCC Meeting | 6.FEB.2018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17</a:t>
            </a:fld>
            <a:endParaRPr lang="en-US"/>
          </a:p>
        </p:txBody>
      </p:sp>
      <p:sp>
        <p:nvSpPr>
          <p:cNvPr id="7" name="TextBox 7"/>
          <p:cNvSpPr txBox="1"/>
          <p:nvPr/>
        </p:nvSpPr>
        <p:spPr>
          <a:xfrm>
            <a:off x="7975005" y="617793"/>
            <a:ext cx="3685561" cy="553998"/>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C377B"/>
                </a:solidFill>
                <a:effectLst/>
                <a:uLnTx/>
                <a:uFillTx/>
                <a:latin typeface="Arial"/>
                <a:ea typeface="+mn-ea"/>
                <a:cs typeface="+mn-cs"/>
              </a:rPr>
              <a:t>Target  #605 and #612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C377B"/>
                </a:solidFill>
                <a:effectLst/>
                <a:uLnTx/>
                <a:uFillTx/>
                <a:latin typeface="Arial"/>
                <a:ea typeface="+mn-ea"/>
                <a:cs typeface="+mn-cs"/>
              </a:rPr>
              <a:t>Zirconia fibers, stabilized with ca. 10% </a:t>
            </a:r>
            <a:r>
              <a:rPr kumimoji="0" lang="en-US" sz="1400" b="0" i="0" u="none" strike="noStrike" kern="1200" cap="none" spc="0" normalizeH="0" baseline="0" noProof="0" dirty="0" err="1" smtClean="0">
                <a:ln>
                  <a:noFill/>
                </a:ln>
                <a:solidFill>
                  <a:srgbClr val="0C377B"/>
                </a:solidFill>
                <a:effectLst/>
                <a:uLnTx/>
                <a:uFillTx/>
                <a:latin typeface="Arial"/>
                <a:ea typeface="+mn-ea"/>
                <a:cs typeface="+mn-cs"/>
              </a:rPr>
              <a:t>Yttria</a:t>
            </a:r>
            <a:endParaRPr kumimoji="0" lang="en-US" sz="1400" b="0" i="0" u="none" strike="noStrike" kern="1200" cap="none" spc="0" normalizeH="0" baseline="0" noProof="0" dirty="0">
              <a:ln>
                <a:noFill/>
              </a:ln>
              <a:solidFill>
                <a:srgbClr val="0C377B"/>
              </a:solidFill>
              <a:effectLst/>
              <a:uLnTx/>
              <a:uFillTx/>
              <a:latin typeface="Arial"/>
              <a:ea typeface="+mn-ea"/>
              <a:cs typeface="+mn-cs"/>
            </a:endParaRPr>
          </a:p>
        </p:txBody>
      </p:sp>
      <p:sp>
        <p:nvSpPr>
          <p:cNvPr id="8" name="TextBox 27"/>
          <p:cNvSpPr txBox="1"/>
          <p:nvPr/>
        </p:nvSpPr>
        <p:spPr>
          <a:xfrm>
            <a:off x="506577" y="870913"/>
            <a:ext cx="1026243"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Principle:</a:t>
            </a:r>
          </a:p>
        </p:txBody>
      </p:sp>
      <p:sp>
        <p:nvSpPr>
          <p:cNvPr id="9" name="TextBox 30"/>
          <p:cNvSpPr txBox="1"/>
          <p:nvPr/>
        </p:nvSpPr>
        <p:spPr>
          <a:xfrm>
            <a:off x="1650802" y="861063"/>
            <a:ext cx="2319914" cy="369332"/>
          </a:xfrm>
          <a:prstGeom prst="rect">
            <a:avLst/>
          </a:prstGeom>
          <a:solidFill>
            <a:srgbClr val="FFFF99"/>
          </a:solidFill>
          <a:ln>
            <a:noFill/>
          </a:ln>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smtClean="0">
                <a:ln>
                  <a:noFill/>
                </a:ln>
                <a:solidFill>
                  <a:srgbClr val="0C377B"/>
                </a:solidFill>
                <a:effectLst/>
                <a:uLnTx/>
                <a:uFillTx/>
                <a:latin typeface="Arial"/>
                <a:ea typeface="+mn-ea"/>
                <a:cs typeface="+mn-cs"/>
              </a:rPr>
              <a:t>Se + CO </a:t>
            </a:r>
            <a:r>
              <a:rPr kumimoji="0" lang="de-DE" sz="1800" b="0" i="0" u="none" strike="noStrike" kern="1200" cap="none" spc="0" normalizeH="0" baseline="0" noProof="0" dirty="0" smtClean="0">
                <a:ln>
                  <a:noFill/>
                </a:ln>
                <a:solidFill>
                  <a:srgbClr val="0C377B"/>
                </a:solidFill>
                <a:effectLst/>
                <a:uLnTx/>
                <a:uFillTx/>
                <a:latin typeface="Arial"/>
                <a:ea typeface="+mn-ea"/>
                <a:cs typeface="+mn-cs"/>
                <a:sym typeface="Symbol" panose="05050102010706020507" pitchFamily="18" charset="2"/>
              </a:rPr>
              <a:t> SeCO</a:t>
            </a: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10" name="TextBox 36"/>
          <p:cNvSpPr txBox="1"/>
          <p:nvPr/>
        </p:nvSpPr>
        <p:spPr>
          <a:xfrm>
            <a:off x="799413" y="1661415"/>
            <a:ext cx="3296095"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Beam available since many years.</a:t>
            </a:r>
          </a:p>
        </p:txBody>
      </p:sp>
      <p:sp>
        <p:nvSpPr>
          <p:cNvPr id="11" name="TextBox 37"/>
          <p:cNvSpPr txBox="1"/>
          <p:nvPr/>
        </p:nvSpPr>
        <p:spPr>
          <a:xfrm>
            <a:off x="1358728" y="1985517"/>
            <a:ext cx="732893"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but….</a:t>
            </a:r>
          </a:p>
        </p:txBody>
      </p:sp>
      <p:sp>
        <p:nvSpPr>
          <p:cNvPr id="14" name="TextBox 46"/>
          <p:cNvSpPr txBox="1"/>
          <p:nvPr/>
        </p:nvSpPr>
        <p:spPr>
          <a:xfrm>
            <a:off x="1143612" y="5112537"/>
            <a:ext cx="3563796" cy="699166"/>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Ø"/>
              <a:tabLst/>
              <a:defRPr/>
            </a:pPr>
            <a:r>
              <a:rPr lang="en-US" sz="1600" dirty="0" smtClean="0">
                <a:solidFill>
                  <a:srgbClr val="0C377B"/>
                </a:solidFill>
                <a:latin typeface="Arial"/>
              </a:rPr>
              <a:t>SeCO gone after a few days</a:t>
            </a:r>
          </a:p>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Atomic Se still released after days</a:t>
            </a:r>
          </a:p>
        </p:txBody>
      </p:sp>
      <p:sp>
        <p:nvSpPr>
          <p:cNvPr id="17" name="TextBox 51"/>
          <p:cNvSpPr txBox="1"/>
          <p:nvPr/>
        </p:nvSpPr>
        <p:spPr>
          <a:xfrm>
            <a:off x="763580" y="1321668"/>
            <a:ext cx="3472425"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smtClean="0">
                <a:ln>
                  <a:noFill/>
                </a:ln>
                <a:solidFill>
                  <a:srgbClr val="0C377B"/>
                </a:solidFill>
                <a:effectLst/>
                <a:uLnTx/>
                <a:uFillTx/>
                <a:latin typeface="Arial"/>
                <a:ea typeface="+mn-ea"/>
                <a:cs typeface="+mn-cs"/>
              </a:rPr>
              <a:t>Shifting the mass to get pure beams</a:t>
            </a:r>
          </a:p>
        </p:txBody>
      </p:sp>
      <p:pic>
        <p:nvPicPr>
          <p:cNvPr id="19" name="Picture 18"/>
          <p:cNvPicPr>
            <a:picLocks noChangeAspect="1"/>
          </p:cNvPicPr>
          <p:nvPr/>
        </p:nvPicPr>
        <p:blipFill>
          <a:blip r:embed="rId2"/>
          <a:stretch>
            <a:fillRect/>
          </a:stretch>
        </p:blipFill>
        <p:spPr>
          <a:xfrm>
            <a:off x="8996200" y="1191213"/>
            <a:ext cx="574322" cy="790064"/>
          </a:xfrm>
          <a:prstGeom prst="rect">
            <a:avLst/>
          </a:prstGeom>
        </p:spPr>
      </p:pic>
      <p:sp>
        <p:nvSpPr>
          <p:cNvPr id="20" name="TextBox 49"/>
          <p:cNvSpPr txBox="1"/>
          <p:nvPr/>
        </p:nvSpPr>
        <p:spPr>
          <a:xfrm>
            <a:off x="5723967" y="1316102"/>
            <a:ext cx="2773388" cy="584775"/>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R="0" lvl="0" algn="l" defTabSz="914400" rtl="0" eaLnBrk="1" fontAlgn="auto" latinLnBrk="0" hangingPunct="1">
              <a:lnSpc>
                <a:spcPct val="100000"/>
              </a:lnSpc>
              <a:spcBef>
                <a:spcPts val="0"/>
              </a:spcBef>
              <a:spcAft>
                <a:spcPts val="0"/>
              </a:spcAft>
              <a:buClrTx/>
              <a:buSzTx/>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Why</a:t>
            </a:r>
            <a:r>
              <a:rPr kumimoji="0" lang="en-US" sz="1600" b="0" i="0" u="none" strike="noStrike" kern="1200" cap="none" spc="0" normalizeH="0" noProof="0" dirty="0" smtClean="0">
                <a:ln>
                  <a:noFill/>
                </a:ln>
                <a:solidFill>
                  <a:srgbClr val="0C377B"/>
                </a:solidFill>
                <a:effectLst/>
                <a:uLnTx/>
                <a:uFillTx/>
                <a:latin typeface="Arial"/>
                <a:ea typeface="+mn-ea"/>
                <a:cs typeface="+mn-cs"/>
              </a:rPr>
              <a:t> does SeCO disappear, </a:t>
            </a:r>
          </a:p>
          <a:p>
            <a:pPr marR="0" lvl="0" algn="l" defTabSz="914400" rtl="0" eaLnBrk="1" fontAlgn="auto" latinLnBrk="0" hangingPunct="1">
              <a:lnSpc>
                <a:spcPct val="100000"/>
              </a:lnSpc>
              <a:spcBef>
                <a:spcPts val="0"/>
              </a:spcBef>
              <a:spcAft>
                <a:spcPts val="0"/>
              </a:spcAft>
              <a:buClrTx/>
              <a:buSzTx/>
              <a:tabLst/>
              <a:defRPr/>
            </a:pPr>
            <a:r>
              <a:rPr kumimoji="0" lang="en-US" sz="1600" b="0" i="0" u="none" strike="noStrike" kern="1200" cap="none" spc="0" normalizeH="0" noProof="0" dirty="0" smtClean="0">
                <a:ln>
                  <a:noFill/>
                </a:ln>
                <a:solidFill>
                  <a:srgbClr val="0C377B"/>
                </a:solidFill>
                <a:effectLst/>
                <a:uLnTx/>
                <a:uFillTx/>
                <a:latin typeface="Arial"/>
                <a:ea typeface="+mn-ea"/>
                <a:cs typeface="+mn-cs"/>
              </a:rPr>
              <a:t>even if we inject CO</a:t>
            </a:r>
            <a:r>
              <a:rPr kumimoji="0" lang="en-US" sz="1600" b="0" i="0" u="none" strike="noStrike" kern="1200" cap="none" spc="0" normalizeH="0" baseline="-25000" noProof="0" dirty="0" smtClean="0">
                <a:ln>
                  <a:noFill/>
                </a:ln>
                <a:solidFill>
                  <a:srgbClr val="0C377B"/>
                </a:solidFill>
                <a:effectLst/>
                <a:uLnTx/>
                <a:uFillTx/>
                <a:latin typeface="Arial"/>
                <a:ea typeface="+mn-ea"/>
                <a:cs typeface="+mn-cs"/>
              </a:rPr>
              <a:t>2</a:t>
            </a:r>
            <a:r>
              <a:rPr kumimoji="0" lang="en-US" sz="1600" b="0" i="0" u="none" strike="noStrike" kern="1200" cap="none" spc="0" normalizeH="0" noProof="0" dirty="0" smtClean="0">
                <a:ln>
                  <a:noFill/>
                </a:ln>
                <a:solidFill>
                  <a:srgbClr val="0C377B"/>
                </a:solidFill>
                <a:effectLst/>
                <a:uLnTx/>
                <a:uFillTx/>
                <a:latin typeface="Arial"/>
                <a:ea typeface="+mn-ea"/>
                <a:cs typeface="+mn-cs"/>
              </a:rPr>
              <a:t>?</a:t>
            </a:r>
            <a:endParaRPr kumimoji="0" lang="en-US" sz="1600" b="0" i="0" u="none" strike="noStrike" kern="1200" cap="none" spc="0" normalizeH="0" baseline="0" noProof="0" dirty="0" smtClean="0">
              <a:ln>
                <a:noFill/>
              </a:ln>
              <a:solidFill>
                <a:srgbClr val="0C377B"/>
              </a:solidFill>
              <a:effectLst/>
              <a:uLnTx/>
              <a:uFillTx/>
              <a:latin typeface="Arial"/>
              <a:ea typeface="+mn-ea"/>
              <a:cs typeface="+mn-cs"/>
            </a:endParaRPr>
          </a:p>
        </p:txBody>
      </p:sp>
      <p:grpSp>
        <p:nvGrpSpPr>
          <p:cNvPr id="36" name="Group 35"/>
          <p:cNvGrpSpPr/>
          <p:nvPr/>
        </p:nvGrpSpPr>
        <p:grpSpPr>
          <a:xfrm>
            <a:off x="5785016" y="2203646"/>
            <a:ext cx="4145817" cy="1426069"/>
            <a:chOff x="5820972" y="2089693"/>
            <a:chExt cx="4145817" cy="1426069"/>
          </a:xfrm>
        </p:grpSpPr>
        <p:pic>
          <p:nvPicPr>
            <p:cNvPr id="18" name="Picture 17"/>
            <p:cNvPicPr/>
            <p:nvPr/>
          </p:nvPicPr>
          <p:blipFill rotWithShape="1">
            <a:blip r:embed="rId3"/>
            <a:srcRect t="12107" b="11347"/>
            <a:stretch/>
          </p:blipFill>
          <p:spPr bwMode="auto">
            <a:xfrm>
              <a:off x="6727583" y="2125676"/>
              <a:ext cx="3239206" cy="1390086"/>
            </a:xfrm>
            <a:prstGeom prst="rect">
              <a:avLst/>
            </a:prstGeom>
            <a:ln>
              <a:noFill/>
            </a:ln>
            <a:extLst>
              <a:ext uri="{53640926-AAD7-44D8-BBD7-CCE9431645EC}">
                <a14:shadowObscured xmlns:a14="http://schemas.microsoft.com/office/drawing/2010/main"/>
              </a:ext>
            </a:extLst>
          </p:spPr>
        </p:pic>
        <p:sp>
          <p:nvSpPr>
            <p:cNvPr id="21" name="TextBox 50"/>
            <p:cNvSpPr txBox="1"/>
            <p:nvPr/>
          </p:nvSpPr>
          <p:spPr>
            <a:xfrm>
              <a:off x="6325464" y="2089693"/>
              <a:ext cx="1840568" cy="338554"/>
            </a:xfrm>
            <a:prstGeom prst="rect">
              <a:avLst/>
            </a:prstGeom>
            <a:solidFill>
              <a:schemeClr val="bg1"/>
            </a:solid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lvl="0" eaLnBrk="1" fontAlgn="auto" hangingPunct="1">
                <a:spcBef>
                  <a:spcPts val="0"/>
                </a:spcBef>
                <a:spcAft>
                  <a:spcPts val="0"/>
                </a:spcAft>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Injecting </a:t>
              </a:r>
              <a:r>
                <a:rPr kumimoji="0" lang="en-US" sz="1600" b="0" i="0" u="none" strike="noStrike" kern="1200" cap="none" spc="0" normalizeH="0" baseline="30000" noProof="0" dirty="0" smtClean="0">
                  <a:ln>
                    <a:noFill/>
                  </a:ln>
                  <a:solidFill>
                    <a:schemeClr val="accent2"/>
                  </a:solidFill>
                  <a:effectLst/>
                  <a:uLnTx/>
                  <a:uFillTx/>
                  <a:latin typeface="Arial"/>
                  <a:ea typeface="+mn-ea"/>
                  <a:cs typeface="+mn-cs"/>
                </a:rPr>
                <a:t>13</a:t>
              </a:r>
              <a:r>
                <a:rPr kumimoji="0" lang="en-US" sz="1600" b="0" i="0" u="none" strike="noStrike" kern="1200" cap="none" spc="0" normalizeH="0" baseline="0" noProof="0" dirty="0" smtClean="0">
                  <a:ln>
                    <a:noFill/>
                  </a:ln>
                  <a:solidFill>
                    <a:srgbClr val="0C377B"/>
                  </a:solidFill>
                  <a:effectLst/>
                  <a:uLnTx/>
                  <a:uFillTx/>
                  <a:latin typeface="Arial"/>
                  <a:ea typeface="+mn-ea"/>
                  <a:cs typeface="+mn-cs"/>
                </a:rPr>
                <a:t>CO</a:t>
              </a:r>
              <a:r>
                <a:rPr lang="en-US" sz="1600" baseline="-25000" dirty="0">
                  <a:solidFill>
                    <a:srgbClr val="0C377B"/>
                  </a:solidFill>
                  <a:latin typeface="Arial"/>
                </a:rPr>
                <a:t>2</a:t>
              </a:r>
              <a:r>
                <a:rPr kumimoji="0" lang="en-US" sz="1600" b="0" i="0" u="none" strike="noStrike" kern="1200" cap="none" spc="0" normalizeH="0" baseline="0" noProof="0" dirty="0" smtClean="0">
                  <a:ln>
                    <a:noFill/>
                  </a:ln>
                  <a:solidFill>
                    <a:srgbClr val="0C377B"/>
                  </a:solidFill>
                  <a:effectLst/>
                  <a:uLnTx/>
                  <a:uFillTx/>
                  <a:latin typeface="Arial"/>
                  <a:ea typeface="+mn-ea"/>
                  <a:cs typeface="+mn-cs"/>
                </a:rPr>
                <a:t>….</a:t>
              </a:r>
            </a:p>
          </p:txBody>
        </p:sp>
        <p:sp>
          <p:nvSpPr>
            <p:cNvPr id="22" name="TextBox 53"/>
            <p:cNvSpPr txBox="1"/>
            <p:nvPr/>
          </p:nvSpPr>
          <p:spPr>
            <a:xfrm>
              <a:off x="5820972" y="2580647"/>
              <a:ext cx="2045753" cy="338554"/>
            </a:xfrm>
            <a:prstGeom prst="rect">
              <a:avLst/>
            </a:prstGeom>
            <a:solidFill>
              <a:schemeClr val="bg1"/>
            </a:solid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R="0" lvl="0" algn="l" defTabSz="914400" rtl="0" eaLnBrk="1" fontAlgn="auto" latinLnBrk="0" hangingPunct="1">
                <a:lnSpc>
                  <a:spcPct val="100000"/>
                </a:lnSpc>
                <a:spcBef>
                  <a:spcPts val="0"/>
                </a:spcBef>
                <a:spcAft>
                  <a:spcPts val="0"/>
                </a:spcAft>
                <a:buClrTx/>
                <a:buSzTx/>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…extracting Se</a:t>
              </a:r>
              <a:r>
                <a:rPr kumimoji="0" lang="en-US" sz="1600" b="0" i="0" u="none" strike="noStrike" kern="1200" cap="none" spc="0" normalizeH="0" baseline="30000" noProof="0" dirty="0" smtClean="0">
                  <a:ln>
                    <a:noFill/>
                  </a:ln>
                  <a:solidFill>
                    <a:srgbClr val="7030A0"/>
                  </a:solidFill>
                  <a:effectLst/>
                  <a:uLnTx/>
                  <a:uFillTx/>
                  <a:latin typeface="Arial"/>
                  <a:ea typeface="+mn-ea"/>
                  <a:cs typeface="+mn-cs"/>
                </a:rPr>
                <a:t>12</a:t>
              </a:r>
              <a:r>
                <a:rPr kumimoji="0" lang="en-US" sz="1600" b="0" i="0" u="none" strike="noStrike" kern="1200" cap="none" spc="0" normalizeH="0" baseline="0" noProof="0" dirty="0" smtClean="0">
                  <a:ln>
                    <a:noFill/>
                  </a:ln>
                  <a:solidFill>
                    <a:srgbClr val="0C377B"/>
                  </a:solidFill>
                  <a:effectLst/>
                  <a:uLnTx/>
                  <a:uFillTx/>
                  <a:latin typeface="Arial"/>
                  <a:ea typeface="+mn-ea"/>
                  <a:cs typeface="+mn-cs"/>
                </a:rPr>
                <a:t>CO</a:t>
              </a:r>
            </a:p>
          </p:txBody>
        </p:sp>
        <p:cxnSp>
          <p:nvCxnSpPr>
            <p:cNvPr id="23" name="Straight Arrow Connector 22"/>
            <p:cNvCxnSpPr/>
            <p:nvPr/>
          </p:nvCxnSpPr>
          <p:spPr>
            <a:xfrm flipV="1">
              <a:off x="7975005" y="2155555"/>
              <a:ext cx="1097280" cy="5943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pic>
        <p:nvPicPr>
          <p:cNvPr id="25" name="Picture 24"/>
          <p:cNvPicPr>
            <a:picLocks noChangeAspect="1"/>
          </p:cNvPicPr>
          <p:nvPr/>
        </p:nvPicPr>
        <p:blipFill>
          <a:blip r:embed="rId4">
            <a:clrChange>
              <a:clrFrom>
                <a:srgbClr val="FFFFFF"/>
              </a:clrFrom>
              <a:clrTo>
                <a:srgbClr val="FFFFFF">
                  <a:alpha val="0"/>
                </a:srgbClr>
              </a:clrTo>
            </a:clrChange>
          </a:blip>
          <a:stretch>
            <a:fillRect/>
          </a:stretch>
        </p:blipFill>
        <p:spPr>
          <a:xfrm>
            <a:off x="9331160" y="3234468"/>
            <a:ext cx="669007" cy="1032917"/>
          </a:xfrm>
          <a:prstGeom prst="rect">
            <a:avLst/>
          </a:prstGeom>
        </p:spPr>
      </p:pic>
      <p:sp>
        <p:nvSpPr>
          <p:cNvPr id="26" name="TextBox 54"/>
          <p:cNvSpPr txBox="1"/>
          <p:nvPr/>
        </p:nvSpPr>
        <p:spPr>
          <a:xfrm>
            <a:off x="6428177" y="3589742"/>
            <a:ext cx="3641325" cy="584775"/>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smtClean="0">
                <a:ln>
                  <a:noFill/>
                </a:ln>
                <a:solidFill>
                  <a:srgbClr val="0C377B"/>
                </a:solidFill>
                <a:effectLst/>
                <a:uLnTx/>
                <a:uFillTx/>
                <a:latin typeface="Arial"/>
                <a:ea typeface="+mn-ea"/>
                <a:cs typeface="+mn-cs"/>
              </a:rPr>
              <a:t>Injected CO</a:t>
            </a:r>
            <a:r>
              <a:rPr kumimoji="0" lang="en-US" sz="1600" b="1" i="0" u="none" strike="noStrike" kern="1200" cap="none" spc="0" normalizeH="0" baseline="-25000" noProof="0" dirty="0" smtClean="0">
                <a:ln>
                  <a:noFill/>
                </a:ln>
                <a:solidFill>
                  <a:srgbClr val="0C377B"/>
                </a:solidFill>
                <a:effectLst/>
                <a:uLnTx/>
                <a:uFillTx/>
                <a:latin typeface="Arial"/>
                <a:ea typeface="+mn-ea"/>
                <a:cs typeface="+mn-cs"/>
              </a:rPr>
              <a:t>2</a:t>
            </a:r>
            <a:r>
              <a:rPr kumimoji="0" lang="en-US" sz="1600" b="1" i="0" u="none" strike="noStrike" kern="1200" cap="none" spc="0" normalizeH="0" baseline="0" noProof="0" dirty="0" smtClean="0">
                <a:ln>
                  <a:noFill/>
                </a:ln>
                <a:solidFill>
                  <a:srgbClr val="0C377B"/>
                </a:solidFill>
                <a:effectLst/>
                <a:uLnTx/>
                <a:uFillTx/>
                <a:latin typeface="Arial"/>
                <a:ea typeface="+mn-ea"/>
                <a:cs typeface="+mn-cs"/>
              </a:rPr>
              <a:t> gas does not </a:t>
            </a: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smtClean="0">
                <a:ln>
                  <a:noFill/>
                </a:ln>
                <a:solidFill>
                  <a:srgbClr val="0C377B"/>
                </a:solidFill>
                <a:effectLst/>
                <a:uLnTx/>
                <a:uFillTx/>
                <a:latin typeface="Arial"/>
                <a:ea typeface="+mn-ea"/>
                <a:cs typeface="+mn-cs"/>
              </a:rPr>
              <a:t>promote SeCO formation!</a:t>
            </a:r>
          </a:p>
        </p:txBody>
      </p:sp>
      <p:sp>
        <p:nvSpPr>
          <p:cNvPr id="27" name="TextBox 55"/>
          <p:cNvSpPr txBox="1"/>
          <p:nvPr/>
        </p:nvSpPr>
        <p:spPr>
          <a:xfrm>
            <a:off x="6252164" y="4553248"/>
            <a:ext cx="4844596" cy="1446550"/>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R="0" lvl="0" algn="l" defTabSz="914400" rtl="0" eaLnBrk="1" fontAlgn="auto" latinLnBrk="0" hangingPunct="1">
              <a:lnSpc>
                <a:spcPct val="110000"/>
              </a:lnSpc>
              <a:spcBef>
                <a:spcPts val="0"/>
              </a:spcBef>
              <a:spcAft>
                <a:spcPts val="0"/>
              </a:spcAft>
              <a:buClrTx/>
              <a:buSzTx/>
              <a:tabLst/>
              <a:defRPr/>
            </a:pPr>
            <a:r>
              <a:rPr kumimoji="0" lang="en-US" sz="1600" b="0" i="0" u="none" strike="noStrike" kern="1200" cap="none" spc="0" normalizeH="0" baseline="0" noProof="0" dirty="0" smtClean="0">
                <a:ln>
                  <a:noFill/>
                </a:ln>
                <a:solidFill>
                  <a:srgbClr val="0C377B"/>
                </a:solidFill>
                <a:effectLst/>
                <a:uLnTx/>
                <a:uFillTx/>
                <a:latin typeface="Arial"/>
                <a:ea typeface="+mn-ea"/>
                <a:cs typeface="+mn-cs"/>
              </a:rPr>
              <a:t>Carbon from the ion source?</a:t>
            </a:r>
          </a:p>
          <a:p>
            <a:pPr marR="0" lvl="0" algn="l" defTabSz="914400" rtl="0" eaLnBrk="1" fontAlgn="auto" latinLnBrk="0" hangingPunct="1">
              <a:lnSpc>
                <a:spcPct val="110000"/>
              </a:lnSpc>
              <a:spcBef>
                <a:spcPts val="0"/>
              </a:spcBef>
              <a:spcAft>
                <a:spcPts val="0"/>
              </a:spcAft>
              <a:buClrTx/>
              <a:buSzTx/>
              <a:tabLst/>
              <a:defRPr/>
            </a:pPr>
            <a:r>
              <a:rPr lang="en-US" sz="1600" noProof="0" dirty="0" smtClean="0">
                <a:solidFill>
                  <a:srgbClr val="0C377B"/>
                </a:solidFill>
                <a:latin typeface="Arial"/>
              </a:rPr>
              <a:t>-&gt; Placed graphite grid, but still depleting</a:t>
            </a:r>
          </a:p>
          <a:p>
            <a:pPr marR="0" lvl="0" algn="l" defTabSz="914400" rtl="0" eaLnBrk="1" fontAlgn="auto" latinLnBrk="0" hangingPunct="1">
              <a:lnSpc>
                <a:spcPct val="110000"/>
              </a:lnSpc>
              <a:spcBef>
                <a:spcPts val="0"/>
              </a:spcBef>
              <a:spcAft>
                <a:spcPts val="0"/>
              </a:spcAft>
              <a:buClrTx/>
              <a:buSzTx/>
              <a:tabLst/>
              <a:defRPr/>
            </a:pPr>
            <a:endParaRPr kumimoji="0" lang="en-US" sz="1600" b="0" i="0" u="none" strike="noStrike" kern="1200" cap="none" spc="0" normalizeH="0" baseline="0" dirty="0">
              <a:ln>
                <a:noFill/>
              </a:ln>
              <a:solidFill>
                <a:srgbClr val="0C377B"/>
              </a:solidFill>
              <a:effectLst/>
              <a:uLnTx/>
              <a:uFillTx/>
              <a:latin typeface="Arial"/>
              <a:ea typeface="+mn-ea"/>
              <a:cs typeface="+mn-cs"/>
            </a:endParaRPr>
          </a:p>
          <a:p>
            <a:pPr marR="0" lvl="0" algn="l" defTabSz="914400" rtl="0" eaLnBrk="1" fontAlgn="auto" latinLnBrk="0" hangingPunct="1">
              <a:lnSpc>
                <a:spcPct val="110000"/>
              </a:lnSpc>
              <a:spcBef>
                <a:spcPts val="0"/>
              </a:spcBef>
              <a:spcAft>
                <a:spcPts val="0"/>
              </a:spcAft>
              <a:buClrTx/>
              <a:buSzTx/>
              <a:tabLst/>
              <a:defRPr/>
            </a:pPr>
            <a:r>
              <a:rPr lang="en-US" sz="1600" noProof="0" dirty="0" smtClean="0">
                <a:solidFill>
                  <a:srgbClr val="0C377B"/>
                </a:solidFill>
                <a:latin typeface="Arial"/>
              </a:rPr>
              <a:t>Carbon from the target material?</a:t>
            </a:r>
          </a:p>
          <a:p>
            <a:pPr marR="0" lvl="0" algn="l" defTabSz="914400" rtl="0" eaLnBrk="1" fontAlgn="auto" latinLnBrk="0" hangingPunct="1">
              <a:lnSpc>
                <a:spcPct val="110000"/>
              </a:lnSpc>
              <a:spcBef>
                <a:spcPts val="0"/>
              </a:spcBef>
              <a:spcAft>
                <a:spcPts val="0"/>
              </a:spcAft>
              <a:buClrTx/>
              <a:buSzTx/>
              <a:tabLst/>
              <a:defRPr/>
            </a:pPr>
            <a:r>
              <a:rPr kumimoji="0" lang="en-US" sz="1600" b="0" i="0" u="none" strike="noStrike" kern="1200" cap="none" spc="0" normalizeH="0" baseline="0" dirty="0" smtClean="0">
                <a:ln>
                  <a:noFill/>
                </a:ln>
                <a:solidFill>
                  <a:srgbClr val="0C377B"/>
                </a:solidFill>
                <a:effectLst/>
                <a:uLnTx/>
                <a:uFillTx/>
                <a:latin typeface="Arial"/>
                <a:ea typeface="+mn-ea"/>
                <a:cs typeface="+mn-cs"/>
              </a:rPr>
              <a:t>-&gt; EDS (preliminary) shows no carbon in </a:t>
            </a:r>
            <a:r>
              <a:rPr kumimoji="0" lang="en-US" sz="1600" b="0" i="0" u="none" strike="noStrike" kern="1200" cap="none" spc="0" normalizeH="0" baseline="0" dirty="0" err="1" smtClean="0">
                <a:ln>
                  <a:noFill/>
                </a:ln>
                <a:solidFill>
                  <a:srgbClr val="0C377B"/>
                </a:solidFill>
                <a:effectLst/>
                <a:uLnTx/>
                <a:uFillTx/>
                <a:latin typeface="Arial"/>
                <a:ea typeface="+mn-ea"/>
                <a:cs typeface="+mn-cs"/>
              </a:rPr>
              <a:t>ZrO</a:t>
            </a:r>
            <a:r>
              <a:rPr kumimoji="0" lang="en-US" sz="1600" b="0" i="0" u="none" strike="noStrike" kern="1200" cap="none" spc="0" normalizeH="0" baseline="0" dirty="0" smtClean="0">
                <a:ln>
                  <a:noFill/>
                </a:ln>
                <a:solidFill>
                  <a:srgbClr val="0C377B"/>
                </a:solidFill>
                <a:effectLst/>
                <a:uLnTx/>
                <a:uFillTx/>
                <a:latin typeface="Arial"/>
                <a:ea typeface="+mn-ea"/>
                <a:cs typeface="+mn-cs"/>
              </a:rPr>
              <a:t> fibers</a:t>
            </a:r>
            <a:endParaRPr kumimoji="0" lang="en-US" sz="1600" b="0" i="0" u="none" strike="noStrike" kern="1200" cap="none" spc="0" normalizeH="0" baseline="0" noProof="0" dirty="0" smtClean="0">
              <a:ln>
                <a:noFill/>
              </a:ln>
              <a:solidFill>
                <a:srgbClr val="0C377B"/>
              </a:solidFill>
              <a:effectLst/>
              <a:uLnTx/>
              <a:uFillTx/>
              <a:latin typeface="Arial"/>
              <a:ea typeface="+mn-ea"/>
              <a:cs typeface="+mn-cs"/>
            </a:endParaRPr>
          </a:p>
        </p:txBody>
      </p:sp>
      <p:sp>
        <p:nvSpPr>
          <p:cNvPr id="28" name="TextBox 56"/>
          <p:cNvSpPr txBox="1"/>
          <p:nvPr/>
        </p:nvSpPr>
        <p:spPr>
          <a:xfrm>
            <a:off x="6252164" y="4263071"/>
            <a:ext cx="3062441"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smtClean="0">
                <a:ln>
                  <a:noFill/>
                </a:ln>
                <a:solidFill>
                  <a:srgbClr val="0C377B"/>
                </a:solidFill>
                <a:effectLst/>
                <a:uLnTx/>
                <a:uFillTx/>
                <a:latin typeface="Arial"/>
                <a:ea typeface="+mn-ea"/>
                <a:cs typeface="+mn-cs"/>
              </a:rPr>
              <a:t>What’s the source of carbon?</a:t>
            </a:r>
          </a:p>
        </p:txBody>
      </p:sp>
      <p:sp>
        <p:nvSpPr>
          <p:cNvPr id="32" name="TextBox 59"/>
          <p:cNvSpPr txBox="1"/>
          <p:nvPr/>
        </p:nvSpPr>
        <p:spPr>
          <a:xfrm>
            <a:off x="2701847" y="5961853"/>
            <a:ext cx="6868675"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R="0" lvl="0" algn="l" defTabSz="914400" rtl="0" eaLnBrk="1" fontAlgn="auto" latinLnBrk="0" hangingPunct="1">
              <a:lnSpc>
                <a:spcPct val="100000"/>
              </a:lnSpc>
              <a:spcBef>
                <a:spcPts val="0"/>
              </a:spcBef>
              <a:spcAft>
                <a:spcPts val="0"/>
              </a:spcAft>
              <a:buClrTx/>
              <a:buSzTx/>
              <a:tabLst/>
              <a:defRPr/>
            </a:pPr>
            <a:r>
              <a:rPr lang="en-US" sz="1600" dirty="0" smtClean="0">
                <a:solidFill>
                  <a:srgbClr val="0C377B"/>
                </a:solidFill>
                <a:latin typeface="Arial"/>
              </a:rPr>
              <a:t>Indications, that </a:t>
            </a:r>
            <a:r>
              <a:rPr kumimoji="0" lang="en-US" sz="1600" b="0" i="0" u="none" strike="noStrike" kern="1200" cap="none" spc="0" normalizeH="0" baseline="0" noProof="0" dirty="0" smtClean="0">
                <a:ln>
                  <a:noFill/>
                </a:ln>
                <a:solidFill>
                  <a:srgbClr val="0C377B"/>
                </a:solidFill>
                <a:effectLst/>
                <a:uLnTx/>
                <a:uFillTx/>
                <a:latin typeface="Arial"/>
                <a:ea typeface="+mn-ea"/>
                <a:cs typeface="+mn-cs"/>
              </a:rPr>
              <a:t>CF</a:t>
            </a:r>
            <a:r>
              <a:rPr kumimoji="0" lang="en-US" sz="1600" b="0" i="0" u="none" strike="noStrike" kern="1200" cap="none" spc="0" normalizeH="0" baseline="-25000" noProof="0" dirty="0" smtClean="0">
                <a:ln>
                  <a:noFill/>
                </a:ln>
                <a:solidFill>
                  <a:srgbClr val="0C377B"/>
                </a:solidFill>
                <a:effectLst/>
                <a:uLnTx/>
                <a:uFillTx/>
                <a:latin typeface="Arial"/>
                <a:ea typeface="+mn-ea"/>
                <a:cs typeface="+mn-cs"/>
              </a:rPr>
              <a:t>4</a:t>
            </a:r>
            <a:r>
              <a:rPr kumimoji="0" lang="en-US" sz="1600" b="0" i="0" u="none" strike="noStrike" kern="1200" cap="none" spc="0" normalizeH="0" baseline="0" noProof="0" dirty="0" smtClean="0">
                <a:ln>
                  <a:noFill/>
                </a:ln>
                <a:solidFill>
                  <a:srgbClr val="0C377B"/>
                </a:solidFill>
                <a:effectLst/>
                <a:uLnTx/>
                <a:uFillTx/>
                <a:latin typeface="Arial"/>
                <a:ea typeface="+mn-ea"/>
                <a:cs typeface="+mn-cs"/>
              </a:rPr>
              <a:t> gas might serve as carbon source.</a:t>
            </a:r>
            <a:r>
              <a:rPr kumimoji="0" lang="en-US" sz="1600" b="0" i="0" u="none" strike="noStrike" kern="1200" cap="none" spc="0" normalizeH="0" noProof="0" dirty="0" smtClean="0">
                <a:ln>
                  <a:noFill/>
                </a:ln>
                <a:solidFill>
                  <a:srgbClr val="0C377B"/>
                </a:solidFill>
                <a:effectLst/>
                <a:uLnTx/>
                <a:uFillTx/>
                <a:latin typeface="Arial"/>
                <a:ea typeface="+mn-ea"/>
                <a:cs typeface="+mn-cs"/>
              </a:rPr>
              <a:t> Work in progress.</a:t>
            </a:r>
            <a:endParaRPr kumimoji="0" lang="en-US" sz="1600" b="0" i="0" u="none" strike="noStrike" kern="1200" cap="none" spc="0" normalizeH="0" baseline="0" noProof="0" dirty="0" smtClean="0">
              <a:ln>
                <a:noFill/>
              </a:ln>
              <a:solidFill>
                <a:srgbClr val="0C377B"/>
              </a:solidFill>
              <a:effectLst/>
              <a:uLnTx/>
              <a:uFillTx/>
              <a:latin typeface="Arial"/>
              <a:ea typeface="+mn-ea"/>
              <a:cs typeface="+mn-cs"/>
            </a:endParaRPr>
          </a:p>
        </p:txBody>
      </p:sp>
      <p:grpSp>
        <p:nvGrpSpPr>
          <p:cNvPr id="35" name="Group 34"/>
          <p:cNvGrpSpPr/>
          <p:nvPr/>
        </p:nvGrpSpPr>
        <p:grpSpPr>
          <a:xfrm>
            <a:off x="697110" y="2550231"/>
            <a:ext cx="4808045" cy="2381760"/>
            <a:chOff x="1867110" y="2606175"/>
            <a:chExt cx="4808045" cy="2381760"/>
          </a:xfrm>
        </p:grpSpPr>
        <p:graphicFrame>
          <p:nvGraphicFramePr>
            <p:cNvPr id="12" name="Chart 11"/>
            <p:cNvGraphicFramePr/>
            <p:nvPr>
              <p:extLst/>
            </p:nvPr>
          </p:nvGraphicFramePr>
          <p:xfrm>
            <a:off x="1867110" y="2637620"/>
            <a:ext cx="3494715" cy="2350315"/>
          </p:xfrm>
          <a:graphic>
            <a:graphicData uri="http://schemas.openxmlformats.org/drawingml/2006/chart">
              <c:chart xmlns:c="http://schemas.openxmlformats.org/drawingml/2006/chart" xmlns:r="http://schemas.openxmlformats.org/officeDocument/2006/relationships" r:id="rId5"/>
            </a:graphicData>
          </a:graphic>
        </p:graphicFrame>
        <p:sp>
          <p:nvSpPr>
            <p:cNvPr id="13" name="Down Arrow 12"/>
            <p:cNvSpPr/>
            <p:nvPr/>
          </p:nvSpPr>
          <p:spPr>
            <a:xfrm rot="19414661">
              <a:off x="4123451" y="3366926"/>
              <a:ext cx="342150" cy="667969"/>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GB"/>
            </a:p>
          </p:txBody>
        </p:sp>
        <p:sp>
          <p:nvSpPr>
            <p:cNvPr id="15" name="TextBox 47"/>
            <p:cNvSpPr txBox="1"/>
            <p:nvPr/>
          </p:nvSpPr>
          <p:spPr>
            <a:xfrm rot="487384">
              <a:off x="3802800" y="2606175"/>
              <a:ext cx="585417"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30000" noProof="0" dirty="0" smtClean="0">
                  <a:ln>
                    <a:noFill/>
                  </a:ln>
                  <a:solidFill>
                    <a:srgbClr val="0C377B"/>
                  </a:solidFill>
                  <a:effectLst/>
                  <a:uLnTx/>
                  <a:uFillTx/>
                  <a:latin typeface="Arial"/>
                  <a:ea typeface="+mn-ea"/>
                  <a:cs typeface="+mn-cs"/>
                </a:rPr>
                <a:t>71</a:t>
              </a:r>
              <a:r>
                <a:rPr kumimoji="0" lang="en-US" sz="1600" b="0" i="0" u="none" strike="noStrike" kern="1200" cap="none" spc="0" normalizeH="0" baseline="0" noProof="0" dirty="0" smtClean="0">
                  <a:ln>
                    <a:noFill/>
                  </a:ln>
                  <a:solidFill>
                    <a:srgbClr val="0C377B"/>
                  </a:solidFill>
                  <a:effectLst/>
                  <a:uLnTx/>
                  <a:uFillTx/>
                  <a:latin typeface="Arial"/>
                  <a:ea typeface="+mn-ea"/>
                  <a:cs typeface="+mn-cs"/>
                </a:rPr>
                <a:t>Se</a:t>
              </a:r>
            </a:p>
          </p:txBody>
        </p:sp>
        <p:sp>
          <p:nvSpPr>
            <p:cNvPr id="16" name="TextBox 48"/>
            <p:cNvSpPr txBox="1"/>
            <p:nvPr/>
          </p:nvSpPr>
          <p:spPr>
            <a:xfrm rot="3011336">
              <a:off x="3232944" y="3493432"/>
              <a:ext cx="893193" cy="338554"/>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30000" noProof="0" dirty="0" smtClean="0">
                  <a:ln>
                    <a:noFill/>
                  </a:ln>
                  <a:solidFill>
                    <a:schemeClr val="accent2"/>
                  </a:solidFill>
                  <a:effectLst/>
                  <a:uLnTx/>
                  <a:uFillTx/>
                  <a:latin typeface="Arial"/>
                  <a:ea typeface="+mn-ea"/>
                  <a:cs typeface="+mn-cs"/>
                </a:rPr>
                <a:t>71</a:t>
              </a:r>
              <a:r>
                <a:rPr kumimoji="0" lang="en-US" sz="1600" b="0" i="0" u="none" strike="noStrike" kern="1200" cap="none" spc="0" normalizeH="0" baseline="0" noProof="0" dirty="0" smtClean="0">
                  <a:ln>
                    <a:noFill/>
                  </a:ln>
                  <a:solidFill>
                    <a:schemeClr val="accent2"/>
                  </a:solidFill>
                  <a:effectLst/>
                  <a:uLnTx/>
                  <a:uFillTx/>
                  <a:latin typeface="Arial"/>
                  <a:ea typeface="+mn-ea"/>
                  <a:cs typeface="+mn-cs"/>
                </a:rPr>
                <a:t>SeCO</a:t>
              </a:r>
            </a:p>
          </p:txBody>
        </p:sp>
        <p:sp>
          <p:nvSpPr>
            <p:cNvPr id="24" name="Right Arrow 23"/>
            <p:cNvSpPr/>
            <p:nvPr/>
          </p:nvSpPr>
          <p:spPr>
            <a:xfrm>
              <a:off x="6249225" y="3688048"/>
              <a:ext cx="425930" cy="228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GB"/>
            </a:p>
          </p:txBody>
        </p:sp>
        <p:sp>
          <p:nvSpPr>
            <p:cNvPr id="29" name="5-Point Star 28"/>
            <p:cNvSpPr/>
            <p:nvPr/>
          </p:nvSpPr>
          <p:spPr>
            <a:xfrm>
              <a:off x="5361825" y="3552932"/>
              <a:ext cx="293049" cy="253939"/>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GB"/>
            </a:p>
          </p:txBody>
        </p:sp>
        <p:sp>
          <p:nvSpPr>
            <p:cNvPr id="30" name="Down Arrow 29"/>
            <p:cNvSpPr/>
            <p:nvPr/>
          </p:nvSpPr>
          <p:spPr>
            <a:xfrm rot="13462732">
              <a:off x="5084117" y="3967386"/>
              <a:ext cx="342150" cy="667969"/>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GB"/>
            </a:p>
          </p:txBody>
        </p:sp>
        <p:sp>
          <p:nvSpPr>
            <p:cNvPr id="31" name="TextBox 58"/>
            <p:cNvSpPr txBox="1"/>
            <p:nvPr/>
          </p:nvSpPr>
          <p:spPr>
            <a:xfrm>
              <a:off x="5255193" y="2948306"/>
              <a:ext cx="934871" cy="584775"/>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C00000"/>
                  </a:solidFill>
                  <a:effectLst/>
                  <a:uLnTx/>
                  <a:uFillTx/>
                  <a:latin typeface="Arial"/>
                  <a:ea typeface="+mn-ea"/>
                  <a:cs typeface="+mn-cs"/>
                </a:rPr>
                <a:t>CF</a:t>
              </a:r>
              <a:r>
                <a:rPr kumimoji="0" lang="en-US" sz="1600" b="0" i="0" u="none" strike="noStrike" kern="1200" cap="none" spc="0" normalizeH="0" baseline="-25000" noProof="0" dirty="0" smtClean="0">
                  <a:ln>
                    <a:noFill/>
                  </a:ln>
                  <a:solidFill>
                    <a:srgbClr val="C00000"/>
                  </a:solidFill>
                  <a:effectLst/>
                  <a:uLnTx/>
                  <a:uFillTx/>
                  <a:latin typeface="Arial"/>
                  <a:ea typeface="+mn-ea"/>
                  <a:cs typeface="+mn-cs"/>
                </a:rPr>
                <a:t>4</a:t>
              </a:r>
              <a:r>
                <a:rPr kumimoji="0" lang="en-US" sz="1600" b="0" i="0" u="none" strike="noStrike" kern="1200" cap="none" spc="0" normalizeH="0" baseline="0" noProof="0" dirty="0" smtClean="0">
                  <a:ln>
                    <a:noFill/>
                  </a:ln>
                  <a:solidFill>
                    <a:srgbClr val="C00000"/>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C00000"/>
                  </a:solidFill>
                  <a:effectLst/>
                  <a:uLnTx/>
                  <a:uFillTx/>
                  <a:latin typeface="Arial"/>
                  <a:ea typeface="+mn-ea"/>
                  <a:cs typeface="+mn-cs"/>
                </a:rPr>
                <a:t>injection</a:t>
              </a:r>
            </a:p>
          </p:txBody>
        </p:sp>
        <p:cxnSp>
          <p:nvCxnSpPr>
            <p:cNvPr id="33" name="Straight Connector 32"/>
            <p:cNvCxnSpPr/>
            <p:nvPr/>
          </p:nvCxnSpPr>
          <p:spPr>
            <a:xfrm flipV="1">
              <a:off x="4613731" y="3695141"/>
              <a:ext cx="894618" cy="906484"/>
            </a:xfrm>
            <a:prstGeom prst="line">
              <a:avLst/>
            </a:prstGeom>
            <a:effectLst/>
          </p:spPr>
          <p:style>
            <a:lnRef idx="3">
              <a:schemeClr val="accent2"/>
            </a:lnRef>
            <a:fillRef idx="0">
              <a:schemeClr val="accent2"/>
            </a:fillRef>
            <a:effectRef idx="2">
              <a:schemeClr val="accent2"/>
            </a:effectRef>
            <a:fontRef idx="minor">
              <a:schemeClr val="tx1"/>
            </a:fontRef>
          </p:style>
        </p:cxnSp>
      </p:grpSp>
      <p:sp>
        <p:nvSpPr>
          <p:cNvPr id="34" name="Right Arrow 33"/>
          <p:cNvSpPr/>
          <p:nvPr/>
        </p:nvSpPr>
        <p:spPr>
          <a:xfrm>
            <a:off x="2275917" y="6010477"/>
            <a:ext cx="425930" cy="228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GB"/>
          </a:p>
        </p:txBody>
      </p:sp>
      <p:sp>
        <p:nvSpPr>
          <p:cNvPr id="38" name="TextBox 37"/>
          <p:cNvSpPr txBox="1"/>
          <p:nvPr/>
        </p:nvSpPr>
        <p:spPr>
          <a:xfrm>
            <a:off x="9984234" y="6385695"/>
            <a:ext cx="94128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dirty="0" err="1" smtClean="0"/>
              <a:t>J.Ballof</a:t>
            </a:r>
            <a:endParaRPr lang="en-US" dirty="0"/>
          </a:p>
        </p:txBody>
      </p:sp>
    </p:spTree>
    <p:extLst>
      <p:ext uri="{BB962C8B-B14F-4D97-AF65-F5344CB8AC3E}">
        <p14:creationId xmlns:p14="http://schemas.microsoft.com/office/powerpoint/2010/main" val="3869615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S.Rothe | 81th ISCC Meeting | 6.FEB.2018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18</a:t>
            </a:fld>
            <a:endParaRPr lang="en-US"/>
          </a:p>
        </p:txBody>
      </p:sp>
      <p:sp>
        <p:nvSpPr>
          <p:cNvPr id="6" name="Rectangle 5"/>
          <p:cNvSpPr/>
          <p:nvPr/>
        </p:nvSpPr>
        <p:spPr>
          <a:xfrm>
            <a:off x="3697008" y="4476532"/>
            <a:ext cx="6233801" cy="569440"/>
          </a:xfrm>
          <a:prstGeom prst="rect">
            <a:avLst/>
          </a:prstGeom>
          <a:solidFill>
            <a:schemeClr val="bg1"/>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Slide Number Placeholder 3"/>
          <p:cNvSpPr txBox="1">
            <a:spLocks/>
          </p:cNvSpPr>
          <p:nvPr/>
        </p:nvSpPr>
        <p:spPr>
          <a:xfrm>
            <a:off x="10609232" y="6356351"/>
            <a:ext cx="973168"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6C380F-326D-3C40-9EE7-7FBAB0953422}" type="slidenum">
              <a:rPr lang="en-US" smtClean="0"/>
              <a:pPr/>
              <a:t>18</a:t>
            </a:fld>
            <a:endParaRPr lang="en-US"/>
          </a:p>
        </p:txBody>
      </p:sp>
      <p:grpSp>
        <p:nvGrpSpPr>
          <p:cNvPr id="9" name="Group 8"/>
          <p:cNvGrpSpPr/>
          <p:nvPr/>
        </p:nvGrpSpPr>
        <p:grpSpPr>
          <a:xfrm>
            <a:off x="584200" y="2870800"/>
            <a:ext cx="5056670" cy="3209393"/>
            <a:chOff x="898135" y="2017538"/>
            <a:chExt cx="5056670" cy="3209393"/>
          </a:xfrm>
        </p:grpSpPr>
        <p:sp>
          <p:nvSpPr>
            <p:cNvPr id="10" name="Flowchart: Delay 9"/>
            <p:cNvSpPr/>
            <p:nvPr/>
          </p:nvSpPr>
          <p:spPr>
            <a:xfrm rot="10800000">
              <a:off x="2290153" y="3145276"/>
              <a:ext cx="1704109" cy="2081655"/>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Flowchart: Process 10"/>
            <p:cNvSpPr/>
            <p:nvPr/>
          </p:nvSpPr>
          <p:spPr>
            <a:xfrm>
              <a:off x="3882043" y="2017538"/>
              <a:ext cx="112106" cy="1127738"/>
            </a:xfrm>
            <a:prstGeom prst="flowChartProcess">
              <a:avLst/>
            </a:prstGeom>
            <a:gradFill flip="none" rotWithShape="1">
              <a:gsLst>
                <a:gs pos="0">
                  <a:schemeClr val="tx1">
                    <a:lumMod val="20000"/>
                    <a:lumOff val="80000"/>
                    <a:shade val="30000"/>
                    <a:satMod val="115000"/>
                  </a:schemeClr>
                </a:gs>
                <a:gs pos="50000">
                  <a:schemeClr val="tx1">
                    <a:lumMod val="20000"/>
                    <a:lumOff val="80000"/>
                    <a:shade val="67500"/>
                    <a:satMod val="115000"/>
                  </a:schemeClr>
                </a:gs>
                <a:gs pos="100000">
                  <a:schemeClr val="tx1">
                    <a:lumMod val="20000"/>
                    <a:lumOff val="80000"/>
                    <a:shade val="100000"/>
                    <a:satMod val="115000"/>
                  </a:schemeClr>
                </a:gs>
              </a:gsLst>
              <a:path path="circle">
                <a:fillToRect t="100000" r="100000"/>
              </a:path>
              <a:tileRect l="-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26"/>
            <p:cNvSpPr txBox="1"/>
            <p:nvPr/>
          </p:nvSpPr>
          <p:spPr>
            <a:xfrm>
              <a:off x="4112419" y="3130578"/>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VADIS source</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13" name="Straight Connector 12"/>
            <p:cNvCxnSpPr/>
            <p:nvPr/>
          </p:nvCxnSpPr>
          <p:spPr>
            <a:xfrm>
              <a:off x="3538047" y="3825357"/>
              <a:ext cx="456103"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541222" y="4042756"/>
              <a:ext cx="456103"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3543990" y="3967943"/>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16" name="Rounded Rectangle 15"/>
            <p:cNvSpPr/>
            <p:nvPr/>
          </p:nvSpPr>
          <p:spPr>
            <a:xfrm>
              <a:off x="2492255" y="3774368"/>
              <a:ext cx="415635" cy="351034"/>
            </a:xfrm>
            <a:prstGeom prst="roundRect">
              <a:avLst/>
            </a:prstGeom>
            <a:solidFill>
              <a:schemeClr val="bg1"/>
            </a:solidFill>
            <a:ln w="9525">
              <a:solidFill>
                <a:schemeClr val="accent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Arrow Connector 16"/>
            <p:cNvCxnSpPr/>
            <p:nvPr/>
          </p:nvCxnSpPr>
          <p:spPr>
            <a:xfrm flipH="1">
              <a:off x="3846975" y="3427776"/>
              <a:ext cx="435958" cy="3628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2472104" y="3707316"/>
              <a:ext cx="469669"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2475187" y="4140385"/>
              <a:ext cx="432704"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2867025" y="3908425"/>
              <a:ext cx="733425" cy="59518"/>
            </a:xfrm>
            <a:prstGeom prst="rect">
              <a:avLst/>
            </a:prstGeom>
            <a:solidFill>
              <a:schemeClr val="bg1"/>
            </a:solidFill>
            <a:ln w="952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1" name="Straight Connector 20"/>
            <p:cNvCxnSpPr/>
            <p:nvPr/>
          </p:nvCxnSpPr>
          <p:spPr>
            <a:xfrm>
              <a:off x="2907890" y="3967943"/>
              <a:ext cx="640037"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907890" y="3900056"/>
              <a:ext cx="640037"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3543990" y="3818718"/>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2912572" y="3957234"/>
              <a:ext cx="640943" cy="0"/>
            </a:xfrm>
            <a:prstGeom prst="line">
              <a:avLst/>
            </a:prstGeom>
            <a:ln>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2906984" y="3914775"/>
              <a:ext cx="640943" cy="0"/>
            </a:xfrm>
            <a:prstGeom prst="line">
              <a:avLst/>
            </a:prstGeom>
            <a:ln>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rot="16200000">
              <a:off x="2281197" y="3927025"/>
              <a:ext cx="351034"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2545081" y="4063866"/>
              <a:ext cx="45719" cy="2444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2633447" y="4075459"/>
              <a:ext cx="45719" cy="2444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2721763" y="4063866"/>
              <a:ext cx="45719" cy="2444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2802994" y="4063866"/>
              <a:ext cx="45719" cy="2444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1" name="Straight Connector 30"/>
            <p:cNvCxnSpPr/>
            <p:nvPr/>
          </p:nvCxnSpPr>
          <p:spPr>
            <a:xfrm>
              <a:off x="2848713" y="4563456"/>
              <a:ext cx="1145436"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802994" y="4601556"/>
              <a:ext cx="1191155"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2848713" y="4113079"/>
              <a:ext cx="0" cy="450377"/>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2802994" y="4113079"/>
              <a:ext cx="0" cy="488477"/>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2768220" y="4113079"/>
              <a:ext cx="0" cy="564677"/>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2722501" y="4113079"/>
              <a:ext cx="0" cy="602777"/>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768220" y="4677756"/>
              <a:ext cx="1229105"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722501" y="4715856"/>
              <a:ext cx="1274824"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2590420" y="4113078"/>
              <a:ext cx="0" cy="488478"/>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2544701" y="4113078"/>
              <a:ext cx="0" cy="488478"/>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2544701" y="4601556"/>
              <a:ext cx="23239" cy="45495"/>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a:off x="2579475" y="4601556"/>
              <a:ext cx="10945" cy="45495"/>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2571476" y="4647051"/>
              <a:ext cx="0" cy="250822"/>
            </a:xfrm>
            <a:prstGeom prst="line">
              <a:avLst/>
            </a:prstGeom>
            <a:ln w="6350">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2632812" y="4589898"/>
              <a:ext cx="23239" cy="45495"/>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2667586" y="4589898"/>
              <a:ext cx="10945" cy="45495"/>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2659587" y="4635393"/>
              <a:ext cx="0" cy="159899"/>
            </a:xfrm>
            <a:prstGeom prst="line">
              <a:avLst/>
            </a:prstGeom>
            <a:ln w="6350">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2679166" y="4113078"/>
              <a:ext cx="0" cy="488478"/>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633447" y="4113078"/>
              <a:ext cx="0" cy="488478"/>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2656051" y="4793098"/>
              <a:ext cx="1338099" cy="0"/>
            </a:xfrm>
            <a:prstGeom prst="line">
              <a:avLst/>
            </a:prstGeom>
            <a:ln w="6350">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2571476" y="4897873"/>
              <a:ext cx="1425849" cy="0"/>
            </a:xfrm>
            <a:prstGeom prst="line">
              <a:avLst/>
            </a:prstGeom>
            <a:ln w="6350">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51" name="TextBox 26"/>
            <p:cNvSpPr txBox="1"/>
            <p:nvPr/>
          </p:nvSpPr>
          <p:spPr>
            <a:xfrm>
              <a:off x="1266310" y="3030988"/>
              <a:ext cx="1624606" cy="461665"/>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Heated reaction volume</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52" name="Straight Arrow Connector 51"/>
            <p:cNvCxnSpPr/>
            <p:nvPr/>
          </p:nvCxnSpPr>
          <p:spPr>
            <a:xfrm>
              <a:off x="1963506" y="3353581"/>
              <a:ext cx="470348" cy="3994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3" name="TextBox 26"/>
            <p:cNvSpPr txBox="1"/>
            <p:nvPr/>
          </p:nvSpPr>
          <p:spPr>
            <a:xfrm>
              <a:off x="2760501" y="3208505"/>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Chromatography</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54" name="Straight Arrow Connector 53"/>
            <p:cNvCxnSpPr/>
            <p:nvPr/>
          </p:nvCxnSpPr>
          <p:spPr>
            <a:xfrm flipH="1">
              <a:off x="3234538" y="3530027"/>
              <a:ext cx="128804" cy="2605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5" name="TextBox 26"/>
            <p:cNvSpPr txBox="1"/>
            <p:nvPr/>
          </p:nvSpPr>
          <p:spPr>
            <a:xfrm>
              <a:off x="4320908" y="4391781"/>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Gas 1</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56" name="Straight Arrow Connector 55"/>
            <p:cNvCxnSpPr>
              <a:stCxn id="55" idx="1"/>
            </p:cNvCxnSpPr>
            <p:nvPr/>
          </p:nvCxnSpPr>
          <p:spPr>
            <a:xfrm flipH="1">
              <a:off x="4002261" y="4530281"/>
              <a:ext cx="318647" cy="528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7" name="TextBox 26"/>
            <p:cNvSpPr txBox="1"/>
            <p:nvPr/>
          </p:nvSpPr>
          <p:spPr>
            <a:xfrm>
              <a:off x="4330199" y="4705898"/>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Gas 2</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58" name="Straight Arrow Connector 57"/>
            <p:cNvCxnSpPr>
              <a:stCxn id="57" idx="1"/>
            </p:cNvCxnSpPr>
            <p:nvPr/>
          </p:nvCxnSpPr>
          <p:spPr>
            <a:xfrm flipH="1" flipV="1">
              <a:off x="4028923" y="4677756"/>
              <a:ext cx="301276" cy="1666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9" name="TextBox 26"/>
            <p:cNvSpPr txBox="1"/>
            <p:nvPr/>
          </p:nvSpPr>
          <p:spPr>
            <a:xfrm>
              <a:off x="898135" y="4186104"/>
              <a:ext cx="1624606" cy="461665"/>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noProof="0" dirty="0" smtClean="0">
                  <a:solidFill>
                    <a:srgbClr val="0C377B"/>
                  </a:solidFill>
                  <a:latin typeface="Arial"/>
                </a:rPr>
                <a:t>Solid Samples</a:t>
              </a:r>
            </a:p>
            <a:p>
              <a:pPr eaLnBrk="1" fontAlgn="auto" hangingPunct="1">
                <a:spcBef>
                  <a:spcPts val="0"/>
                </a:spcBef>
                <a:spcAft>
                  <a:spcPts val="0"/>
                </a:spcAft>
              </a:pPr>
              <a:r>
                <a:rPr kumimoji="0" lang="en-US" sz="1200" b="0" u="none" strike="noStrike" kern="1200" cap="none" spc="0" normalizeH="0" baseline="0" dirty="0" smtClean="0">
                  <a:ln>
                    <a:noFill/>
                  </a:ln>
                  <a:solidFill>
                    <a:srgbClr val="0C377B"/>
                  </a:solidFill>
                  <a:effectLst/>
                  <a:uLnTx/>
                  <a:uFillTx/>
                  <a:latin typeface="Arial"/>
                </a:rPr>
                <a:t>(mass markers)</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60" name="Straight Arrow Connector 59"/>
            <p:cNvCxnSpPr/>
            <p:nvPr/>
          </p:nvCxnSpPr>
          <p:spPr>
            <a:xfrm>
              <a:off x="2086069" y="4352978"/>
              <a:ext cx="569982" cy="1500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a:off x="2086069" y="4517130"/>
              <a:ext cx="468707" cy="875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2" name="Rectangle 61"/>
            <p:cNvSpPr/>
            <p:nvPr/>
          </p:nvSpPr>
          <p:spPr>
            <a:xfrm>
              <a:off x="2972279" y="3990244"/>
              <a:ext cx="469669"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Rectangle 62"/>
            <p:cNvSpPr/>
            <p:nvPr/>
          </p:nvSpPr>
          <p:spPr>
            <a:xfrm>
              <a:off x="2978053" y="3827867"/>
              <a:ext cx="469669" cy="457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4" name="Straight Connector 63"/>
            <p:cNvCxnSpPr/>
            <p:nvPr/>
          </p:nvCxnSpPr>
          <p:spPr>
            <a:xfrm flipV="1">
              <a:off x="3578256" y="3848966"/>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3579185" y="3938184"/>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3576381" y="4012996"/>
              <a:ext cx="62335" cy="2"/>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576381" y="3850545"/>
              <a:ext cx="58708" cy="1649"/>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3637787" y="3848966"/>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3638716" y="3938184"/>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3694937" y="3850545"/>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3694937" y="3938185"/>
              <a:ext cx="0" cy="74813"/>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3693897" y="4007374"/>
              <a:ext cx="210929"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3693897" y="3855249"/>
              <a:ext cx="210929" cy="0"/>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74" name="Rectangle 73"/>
            <p:cNvSpPr/>
            <p:nvPr/>
          </p:nvSpPr>
          <p:spPr>
            <a:xfrm>
              <a:off x="3955256" y="3831997"/>
              <a:ext cx="157163" cy="20396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5" name="Straight Connector 74"/>
            <p:cNvCxnSpPr>
              <a:stCxn id="74" idx="1"/>
            </p:cNvCxnSpPr>
            <p:nvPr/>
          </p:nvCxnSpPr>
          <p:spPr>
            <a:xfrm flipH="1" flipV="1">
              <a:off x="3904827" y="3852196"/>
              <a:ext cx="50429" cy="81785"/>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a:stCxn id="74" idx="1"/>
            </p:cNvCxnSpPr>
            <p:nvPr/>
          </p:nvCxnSpPr>
          <p:spPr>
            <a:xfrm flipH="1">
              <a:off x="3904826" y="3933981"/>
              <a:ext cx="50430" cy="70614"/>
            </a:xfrm>
            <a:prstGeom prst="line">
              <a:avLst/>
            </a:prstGeom>
            <a:ln w="9525">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3882043" y="3931600"/>
              <a:ext cx="230376"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78" name="TextBox 33"/>
          <p:cNvSpPr txBox="1"/>
          <p:nvPr/>
        </p:nvSpPr>
        <p:spPr>
          <a:xfrm>
            <a:off x="571500" y="723436"/>
            <a:ext cx="6047923" cy="360612"/>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lnSpc>
                <a:spcPct val="120000"/>
              </a:lnSpc>
              <a:spcBef>
                <a:spcPts val="0"/>
              </a:spcBef>
              <a:spcAft>
                <a:spcPts val="0"/>
              </a:spcAft>
            </a:pPr>
            <a:r>
              <a:rPr lang="en-US" sz="1600" dirty="0" smtClean="0">
                <a:solidFill>
                  <a:srgbClr val="0C377B"/>
                </a:solidFill>
                <a:latin typeface="Arial"/>
              </a:rPr>
              <a:t>Concept for a dedicated development unit for molecular beams</a:t>
            </a:r>
            <a:endParaRPr kumimoji="0" lang="en-US" sz="1600" b="0" u="none" strike="noStrike" kern="1200" cap="none" spc="0" normalizeH="0" baseline="0" noProof="0" dirty="0" smtClean="0">
              <a:ln>
                <a:noFill/>
              </a:ln>
              <a:solidFill>
                <a:srgbClr val="0C377B"/>
              </a:solidFill>
              <a:effectLst/>
              <a:uLnTx/>
              <a:uFillTx/>
              <a:latin typeface="Arial"/>
              <a:ea typeface="+mn-ea"/>
              <a:cs typeface="+mn-cs"/>
            </a:endParaRPr>
          </a:p>
        </p:txBody>
      </p:sp>
      <p:sp>
        <p:nvSpPr>
          <p:cNvPr id="79" name="Rectangle 78"/>
          <p:cNvSpPr/>
          <p:nvPr/>
        </p:nvSpPr>
        <p:spPr>
          <a:xfrm>
            <a:off x="5640870" y="4061767"/>
            <a:ext cx="274892" cy="451810"/>
          </a:xfrm>
          <a:prstGeom prst="rect">
            <a:avLst/>
          </a:prstGeom>
          <a:solidFill>
            <a:schemeClr val="bg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Rectangle 79"/>
          <p:cNvSpPr/>
          <p:nvPr/>
        </p:nvSpPr>
        <p:spPr>
          <a:xfrm>
            <a:off x="5458853" y="2878870"/>
            <a:ext cx="664728" cy="1182897"/>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TextBox 26"/>
          <p:cNvSpPr txBox="1"/>
          <p:nvPr/>
        </p:nvSpPr>
        <p:spPr>
          <a:xfrm>
            <a:off x="5530973" y="3191734"/>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RGA</a:t>
            </a:r>
            <a:endParaRPr kumimoji="0" lang="en-US" sz="1200" b="0" u="none" strike="noStrike" kern="1200" cap="none" spc="0" normalizeH="0" baseline="0" noProof="0" dirty="0" smtClean="0">
              <a:ln>
                <a:noFill/>
              </a:ln>
              <a:solidFill>
                <a:srgbClr val="0C377B"/>
              </a:solidFill>
              <a:effectLst/>
              <a:uLnTx/>
              <a:uFillTx/>
              <a:latin typeface="Arial"/>
            </a:endParaRPr>
          </a:p>
        </p:txBody>
      </p:sp>
      <p:sp>
        <p:nvSpPr>
          <p:cNvPr id="82" name="Rectangle 81"/>
          <p:cNvSpPr/>
          <p:nvPr/>
        </p:nvSpPr>
        <p:spPr>
          <a:xfrm>
            <a:off x="6688846" y="4335656"/>
            <a:ext cx="1862051" cy="122450"/>
          </a:xfrm>
          <a:prstGeom prst="rect">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Rectangle 82"/>
          <p:cNvSpPr/>
          <p:nvPr/>
        </p:nvSpPr>
        <p:spPr>
          <a:xfrm>
            <a:off x="6688846" y="5070007"/>
            <a:ext cx="1862051" cy="122450"/>
          </a:xfrm>
          <a:prstGeom prst="rect">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4" name="TextBox 26"/>
          <p:cNvSpPr txBox="1"/>
          <p:nvPr/>
        </p:nvSpPr>
        <p:spPr>
          <a:xfrm>
            <a:off x="7201729" y="4047064"/>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eaLnBrk="1" fontAlgn="auto" hangingPunct="1">
              <a:spcBef>
                <a:spcPts val="0"/>
              </a:spcBef>
              <a:spcAft>
                <a:spcPts val="0"/>
              </a:spcAft>
            </a:pPr>
            <a:r>
              <a:rPr lang="en-US" sz="1200" dirty="0" smtClean="0">
                <a:solidFill>
                  <a:srgbClr val="0C377B"/>
                </a:solidFill>
                <a:latin typeface="Arial"/>
              </a:rPr>
              <a:t>Magnet</a:t>
            </a:r>
            <a:endParaRPr kumimoji="0" lang="en-US" sz="1200" b="0" u="none" strike="noStrike" kern="1200" cap="none" spc="0" normalizeH="0" baseline="0" noProof="0" dirty="0" smtClean="0">
              <a:ln>
                <a:noFill/>
              </a:ln>
              <a:solidFill>
                <a:srgbClr val="0C377B"/>
              </a:solidFill>
              <a:effectLst/>
              <a:uLnTx/>
              <a:uFillTx/>
              <a:latin typeface="Arial"/>
            </a:endParaRPr>
          </a:p>
        </p:txBody>
      </p:sp>
      <p:sp>
        <p:nvSpPr>
          <p:cNvPr id="85" name="Rectangle 84"/>
          <p:cNvSpPr/>
          <p:nvPr/>
        </p:nvSpPr>
        <p:spPr>
          <a:xfrm>
            <a:off x="6363111" y="4552286"/>
            <a:ext cx="71250" cy="4180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Rectangle 85"/>
          <p:cNvSpPr/>
          <p:nvPr/>
        </p:nvSpPr>
        <p:spPr>
          <a:xfrm>
            <a:off x="9774101" y="4560578"/>
            <a:ext cx="71250" cy="4180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7" name="Straight Connector 86"/>
          <p:cNvCxnSpPr/>
          <p:nvPr/>
        </p:nvCxnSpPr>
        <p:spPr>
          <a:xfrm>
            <a:off x="9614925" y="4558199"/>
            <a:ext cx="0" cy="395227"/>
          </a:xfrm>
          <a:prstGeom prst="line">
            <a:avLst/>
          </a:prstGeom>
        </p:spPr>
        <p:style>
          <a:lnRef idx="2">
            <a:schemeClr val="accent1"/>
          </a:lnRef>
          <a:fillRef idx="0">
            <a:schemeClr val="accent1"/>
          </a:fillRef>
          <a:effectRef idx="1">
            <a:schemeClr val="accent1"/>
          </a:effectRef>
          <a:fontRef idx="minor">
            <a:schemeClr val="tx1"/>
          </a:fontRef>
        </p:style>
      </p:cxnSp>
      <p:sp>
        <p:nvSpPr>
          <p:cNvPr id="88" name="TextBox 26"/>
          <p:cNvSpPr txBox="1"/>
          <p:nvPr/>
        </p:nvSpPr>
        <p:spPr>
          <a:xfrm>
            <a:off x="5631579" y="4037732"/>
            <a:ext cx="1624606" cy="461665"/>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algn="ctr" eaLnBrk="1" fontAlgn="auto" hangingPunct="1">
              <a:spcBef>
                <a:spcPts val="0"/>
              </a:spcBef>
              <a:spcAft>
                <a:spcPts val="0"/>
              </a:spcAft>
            </a:pPr>
            <a:r>
              <a:rPr lang="en-US" sz="1200" dirty="0" smtClean="0">
                <a:solidFill>
                  <a:srgbClr val="0C377B"/>
                </a:solidFill>
                <a:latin typeface="Arial"/>
              </a:rPr>
              <a:t>Faraday </a:t>
            </a:r>
          </a:p>
          <a:p>
            <a:pPr algn="ctr" eaLnBrk="1" fontAlgn="auto" hangingPunct="1">
              <a:spcBef>
                <a:spcPts val="0"/>
              </a:spcBef>
              <a:spcAft>
                <a:spcPts val="0"/>
              </a:spcAft>
            </a:pPr>
            <a:r>
              <a:rPr lang="en-US" sz="1200" dirty="0" smtClean="0">
                <a:solidFill>
                  <a:srgbClr val="0C377B"/>
                </a:solidFill>
                <a:latin typeface="Arial"/>
              </a:rPr>
              <a:t>Cup</a:t>
            </a:r>
            <a:endParaRPr kumimoji="0" lang="en-US" sz="1200" b="0" u="none" strike="noStrike" kern="1200" cap="none" spc="0" normalizeH="0" baseline="0" noProof="0" dirty="0" smtClean="0">
              <a:ln>
                <a:noFill/>
              </a:ln>
              <a:solidFill>
                <a:srgbClr val="0C377B"/>
              </a:solidFill>
              <a:effectLst/>
              <a:uLnTx/>
              <a:uFillTx/>
              <a:latin typeface="Arial"/>
            </a:endParaRPr>
          </a:p>
        </p:txBody>
      </p:sp>
      <p:sp>
        <p:nvSpPr>
          <p:cNvPr id="89" name="TextBox 26"/>
          <p:cNvSpPr txBox="1"/>
          <p:nvPr/>
        </p:nvSpPr>
        <p:spPr>
          <a:xfrm>
            <a:off x="9299999" y="4050205"/>
            <a:ext cx="1624606" cy="461665"/>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algn="ctr" eaLnBrk="1" fontAlgn="auto" hangingPunct="1">
              <a:spcBef>
                <a:spcPts val="0"/>
              </a:spcBef>
              <a:spcAft>
                <a:spcPts val="0"/>
              </a:spcAft>
            </a:pPr>
            <a:r>
              <a:rPr lang="en-US" sz="1200" dirty="0" smtClean="0">
                <a:solidFill>
                  <a:srgbClr val="0C377B"/>
                </a:solidFill>
                <a:latin typeface="Arial"/>
              </a:rPr>
              <a:t>Faraday </a:t>
            </a:r>
          </a:p>
          <a:p>
            <a:pPr algn="ctr" eaLnBrk="1" fontAlgn="auto" hangingPunct="1">
              <a:spcBef>
                <a:spcPts val="0"/>
              </a:spcBef>
              <a:spcAft>
                <a:spcPts val="0"/>
              </a:spcAft>
            </a:pPr>
            <a:r>
              <a:rPr lang="en-US" sz="1200" dirty="0" smtClean="0">
                <a:solidFill>
                  <a:srgbClr val="0C377B"/>
                </a:solidFill>
                <a:latin typeface="Arial"/>
              </a:rPr>
              <a:t>Cup</a:t>
            </a:r>
            <a:endParaRPr kumimoji="0" lang="en-US" sz="1200" b="0" u="none" strike="noStrike" kern="1200" cap="none" spc="0" normalizeH="0" baseline="0" noProof="0" dirty="0" smtClean="0">
              <a:ln>
                <a:noFill/>
              </a:ln>
              <a:solidFill>
                <a:srgbClr val="0C377B"/>
              </a:solidFill>
              <a:effectLst/>
              <a:uLnTx/>
              <a:uFillTx/>
              <a:latin typeface="Arial"/>
            </a:endParaRPr>
          </a:p>
        </p:txBody>
      </p:sp>
      <p:sp>
        <p:nvSpPr>
          <p:cNvPr id="90" name="TextBox 26"/>
          <p:cNvSpPr txBox="1"/>
          <p:nvPr/>
        </p:nvSpPr>
        <p:spPr>
          <a:xfrm>
            <a:off x="8487696" y="4068343"/>
            <a:ext cx="1624606" cy="276999"/>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algn="ctr" eaLnBrk="1" fontAlgn="auto" hangingPunct="1">
              <a:spcBef>
                <a:spcPts val="0"/>
              </a:spcBef>
              <a:spcAft>
                <a:spcPts val="0"/>
              </a:spcAft>
            </a:pPr>
            <a:r>
              <a:rPr lang="en-US" sz="1200" dirty="0" smtClean="0">
                <a:solidFill>
                  <a:srgbClr val="0C377B"/>
                </a:solidFill>
                <a:latin typeface="Arial"/>
              </a:rPr>
              <a:t>Scanner</a:t>
            </a:r>
            <a:endParaRPr kumimoji="0" lang="en-US" sz="1200" b="0" u="none" strike="noStrike" kern="1200" cap="none" spc="0" normalizeH="0" baseline="0" noProof="0" dirty="0" smtClean="0">
              <a:ln>
                <a:noFill/>
              </a:ln>
              <a:solidFill>
                <a:srgbClr val="0C377B"/>
              </a:solidFill>
              <a:effectLst/>
              <a:uLnTx/>
              <a:uFillTx/>
              <a:latin typeface="Arial"/>
            </a:endParaRPr>
          </a:p>
        </p:txBody>
      </p:sp>
      <p:cxnSp>
        <p:nvCxnSpPr>
          <p:cNvPr id="91" name="Straight Connector 90"/>
          <p:cNvCxnSpPr>
            <a:stCxn id="74" idx="1"/>
            <a:endCxn id="86" idx="3"/>
          </p:cNvCxnSpPr>
          <p:nvPr/>
        </p:nvCxnSpPr>
        <p:spPr>
          <a:xfrm flipV="1">
            <a:off x="3641321" y="4769621"/>
            <a:ext cx="6204030" cy="17622"/>
          </a:xfrm>
          <a:prstGeom prst="line">
            <a:avLst/>
          </a:prstGeom>
          <a:ln>
            <a:solidFill>
              <a:schemeClr val="accent5"/>
            </a:solidFill>
          </a:ln>
        </p:spPr>
        <p:style>
          <a:lnRef idx="2">
            <a:schemeClr val="accent1"/>
          </a:lnRef>
          <a:fillRef idx="0">
            <a:schemeClr val="accent1"/>
          </a:fillRef>
          <a:effectRef idx="1">
            <a:schemeClr val="accent1"/>
          </a:effectRef>
          <a:fontRef idx="minor">
            <a:schemeClr val="tx1"/>
          </a:fontRef>
        </p:style>
      </p:cxnSp>
      <p:sp>
        <p:nvSpPr>
          <p:cNvPr id="92" name="Rectangle 91"/>
          <p:cNvSpPr/>
          <p:nvPr/>
        </p:nvSpPr>
        <p:spPr>
          <a:xfrm>
            <a:off x="481023" y="1134936"/>
            <a:ext cx="4772477" cy="2086725"/>
          </a:xfrm>
          <a:prstGeom prst="rect">
            <a:avLst/>
          </a:prstGeom>
          <a:noFill/>
        </p:spPr>
        <p:txBody>
          <a:bodyPr wrap="square">
            <a:spAutoFit/>
          </a:bodyPr>
          <a:lstStyle/>
          <a:p>
            <a:pPr lvl="0">
              <a:lnSpc>
                <a:spcPct val="120000"/>
              </a:lnSpc>
              <a:defRPr/>
            </a:pPr>
            <a:r>
              <a:rPr lang="en-US" b="1" dirty="0" smtClean="0">
                <a:solidFill>
                  <a:srgbClr val="0C377B"/>
                </a:solidFill>
              </a:rPr>
              <a:t>Study chemical reactions</a:t>
            </a:r>
          </a:p>
          <a:p>
            <a:pPr lvl="0">
              <a:lnSpc>
                <a:spcPct val="120000"/>
              </a:lnSpc>
              <a:defRPr/>
            </a:pPr>
            <a:endParaRPr lang="en-US" b="1" dirty="0" smtClean="0">
              <a:solidFill>
                <a:srgbClr val="0C377B"/>
              </a:solidFill>
            </a:endParaRPr>
          </a:p>
          <a:p>
            <a:pPr marL="285750" lvl="0" indent="-285750">
              <a:lnSpc>
                <a:spcPct val="120000"/>
              </a:lnSpc>
              <a:buFontTx/>
              <a:buChar char="-"/>
              <a:defRPr/>
            </a:pPr>
            <a:r>
              <a:rPr lang="en-US" dirty="0" smtClean="0">
                <a:solidFill>
                  <a:srgbClr val="0C377B"/>
                </a:solidFill>
              </a:rPr>
              <a:t>Injection of gases  and vapor of solid samples into reaction volume</a:t>
            </a:r>
          </a:p>
          <a:p>
            <a:pPr marL="285750" lvl="0" indent="-285750">
              <a:lnSpc>
                <a:spcPct val="120000"/>
              </a:lnSpc>
              <a:buFontTx/>
              <a:buChar char="-"/>
              <a:defRPr/>
            </a:pPr>
            <a:r>
              <a:rPr lang="en-US" dirty="0" smtClean="0">
                <a:solidFill>
                  <a:srgbClr val="0C377B"/>
                </a:solidFill>
              </a:rPr>
              <a:t>Suppression by quartz and other materials</a:t>
            </a:r>
          </a:p>
          <a:p>
            <a:pPr lvl="0">
              <a:lnSpc>
                <a:spcPct val="120000"/>
              </a:lnSpc>
              <a:defRPr/>
            </a:pPr>
            <a:endParaRPr lang="en-GB" dirty="0"/>
          </a:p>
        </p:txBody>
      </p:sp>
      <p:sp>
        <p:nvSpPr>
          <p:cNvPr id="93" name="Rectangle 92"/>
          <p:cNvSpPr/>
          <p:nvPr/>
        </p:nvSpPr>
        <p:spPr>
          <a:xfrm>
            <a:off x="6678526" y="1219656"/>
            <a:ext cx="5208674" cy="3083921"/>
          </a:xfrm>
          <a:prstGeom prst="rect">
            <a:avLst/>
          </a:prstGeom>
          <a:noFill/>
        </p:spPr>
        <p:txBody>
          <a:bodyPr wrap="square">
            <a:spAutoFit/>
          </a:bodyPr>
          <a:lstStyle/>
          <a:p>
            <a:pPr lvl="0">
              <a:lnSpc>
                <a:spcPct val="120000"/>
              </a:lnSpc>
              <a:defRPr/>
            </a:pPr>
            <a:r>
              <a:rPr lang="en-US" b="1" dirty="0" smtClean="0">
                <a:solidFill>
                  <a:srgbClr val="0C377B"/>
                </a:solidFill>
              </a:rPr>
              <a:t>Parameters</a:t>
            </a:r>
          </a:p>
          <a:p>
            <a:pPr marL="285750" lvl="0" indent="-285750">
              <a:lnSpc>
                <a:spcPct val="120000"/>
              </a:lnSpc>
              <a:buFontTx/>
              <a:buChar char="-"/>
              <a:defRPr/>
            </a:pPr>
            <a:r>
              <a:rPr lang="en-US" dirty="0" smtClean="0"/>
              <a:t>2 gases, controllable flow rates</a:t>
            </a:r>
          </a:p>
          <a:p>
            <a:pPr marL="285750" lvl="0" indent="-285750">
              <a:lnSpc>
                <a:spcPct val="120000"/>
              </a:lnSpc>
              <a:buFontTx/>
              <a:buChar char="-"/>
              <a:defRPr/>
            </a:pPr>
            <a:r>
              <a:rPr lang="en-US" dirty="0" smtClean="0"/>
              <a:t>2 mass markers</a:t>
            </a:r>
          </a:p>
          <a:p>
            <a:pPr marL="285750" lvl="0" indent="-285750">
              <a:lnSpc>
                <a:spcPct val="120000"/>
              </a:lnSpc>
              <a:buFontTx/>
              <a:buChar char="-"/>
              <a:defRPr/>
            </a:pPr>
            <a:r>
              <a:rPr lang="en-US" dirty="0" smtClean="0"/>
              <a:t>Controllable temperatures in reaction volume and chromatography column</a:t>
            </a:r>
          </a:p>
          <a:p>
            <a:pPr marL="285750" lvl="0" indent="-285750">
              <a:lnSpc>
                <a:spcPct val="120000"/>
              </a:lnSpc>
              <a:buFontTx/>
              <a:buChar char="-"/>
              <a:defRPr/>
            </a:pPr>
            <a:r>
              <a:rPr lang="en-US" dirty="0" smtClean="0"/>
              <a:t>Materials for chromatography and</a:t>
            </a:r>
          </a:p>
          <a:p>
            <a:pPr marL="285750" lvl="0" indent="-285750">
              <a:lnSpc>
                <a:spcPct val="120000"/>
              </a:lnSpc>
              <a:buFontTx/>
              <a:buChar char="-"/>
              <a:defRPr/>
            </a:pPr>
            <a:r>
              <a:rPr lang="en-US" dirty="0" smtClean="0"/>
              <a:t>Materials in reaction volume (target matrix)</a:t>
            </a:r>
          </a:p>
          <a:p>
            <a:pPr marL="285750" lvl="0" indent="-285750">
              <a:lnSpc>
                <a:spcPct val="120000"/>
              </a:lnSpc>
              <a:buFontTx/>
              <a:buChar char="-"/>
              <a:defRPr/>
            </a:pPr>
            <a:endParaRPr lang="en-US" dirty="0" smtClean="0"/>
          </a:p>
          <a:p>
            <a:pPr marL="285750" lvl="0" indent="-285750">
              <a:lnSpc>
                <a:spcPct val="120000"/>
              </a:lnSpc>
              <a:buFontTx/>
              <a:buChar char="-"/>
              <a:defRPr/>
            </a:pPr>
            <a:endParaRPr lang="en-GB" dirty="0"/>
          </a:p>
        </p:txBody>
      </p:sp>
      <p:sp>
        <p:nvSpPr>
          <p:cNvPr id="94" name="Rectangle 93"/>
          <p:cNvSpPr/>
          <p:nvPr/>
        </p:nvSpPr>
        <p:spPr>
          <a:xfrm>
            <a:off x="5791217" y="5413461"/>
            <a:ext cx="6202251" cy="1089529"/>
          </a:xfrm>
          <a:prstGeom prst="rect">
            <a:avLst/>
          </a:prstGeom>
          <a:noFill/>
        </p:spPr>
        <p:txBody>
          <a:bodyPr wrap="square">
            <a:spAutoFit/>
          </a:bodyPr>
          <a:lstStyle/>
          <a:p>
            <a:pPr marL="285750" lvl="0" indent="-285750">
              <a:lnSpc>
                <a:spcPct val="120000"/>
              </a:lnSpc>
              <a:buFontTx/>
              <a:buChar char="-"/>
              <a:defRPr/>
            </a:pPr>
            <a:r>
              <a:rPr lang="en-US" dirty="0" smtClean="0">
                <a:solidFill>
                  <a:srgbClr val="0C377B"/>
                </a:solidFill>
              </a:rPr>
              <a:t>better understanding of molecule formation</a:t>
            </a:r>
          </a:p>
          <a:p>
            <a:pPr marL="285750" lvl="0" indent="-285750">
              <a:lnSpc>
                <a:spcPct val="120000"/>
              </a:lnSpc>
              <a:buFontTx/>
              <a:buChar char="-"/>
              <a:defRPr/>
            </a:pPr>
            <a:r>
              <a:rPr lang="en-US" dirty="0" smtClean="0">
                <a:solidFill>
                  <a:srgbClr val="0C377B"/>
                </a:solidFill>
              </a:rPr>
              <a:t>improve reliability of existing beams, tailor new beams</a:t>
            </a:r>
          </a:p>
          <a:p>
            <a:pPr lvl="0">
              <a:lnSpc>
                <a:spcPct val="120000"/>
              </a:lnSpc>
              <a:defRPr/>
            </a:pPr>
            <a:endParaRPr lang="en-GB" dirty="0"/>
          </a:p>
        </p:txBody>
      </p:sp>
      <p:sp>
        <p:nvSpPr>
          <p:cNvPr id="95" name="Right Arrow 94"/>
          <p:cNvSpPr/>
          <p:nvPr/>
        </p:nvSpPr>
        <p:spPr>
          <a:xfrm>
            <a:off x="4830480" y="5553401"/>
            <a:ext cx="812303" cy="31411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Title 1"/>
          <p:cNvSpPr txBox="1">
            <a:spLocks/>
          </p:cNvSpPr>
          <p:nvPr/>
        </p:nvSpPr>
        <p:spPr>
          <a:xfrm>
            <a:off x="571500" y="109668"/>
            <a:ext cx="10969139" cy="715840"/>
          </a:xfrm>
          <a:prstGeom prst="rect">
            <a:avLst/>
          </a:prstGeom>
        </p:spPr>
        <p:txBody>
          <a:bodyPr vert="horz" lIns="45720" rIns="45720" anchor="ctr">
            <a:normAutofit/>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US" dirty="0" smtClean="0"/>
              <a:t>Studying molecular beam formation</a:t>
            </a:r>
            <a:endParaRPr lang="en-GB" dirty="0"/>
          </a:p>
        </p:txBody>
      </p:sp>
      <p:sp>
        <p:nvSpPr>
          <p:cNvPr id="97" name="TextBox 96"/>
          <p:cNvSpPr txBox="1"/>
          <p:nvPr/>
        </p:nvSpPr>
        <p:spPr>
          <a:xfrm>
            <a:off x="9984234" y="6385695"/>
            <a:ext cx="94128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dirty="0" err="1" smtClean="0"/>
              <a:t>J.Ballof</a:t>
            </a:r>
            <a:endParaRPr lang="en-US" dirty="0"/>
          </a:p>
        </p:txBody>
      </p:sp>
    </p:spTree>
    <p:extLst>
      <p:ext uri="{BB962C8B-B14F-4D97-AF65-F5344CB8AC3E}">
        <p14:creationId xmlns:p14="http://schemas.microsoft.com/office/powerpoint/2010/main" val="2850585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S.Rothe | 81th ISCC Meeting | 6.FEB.2018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19</a:t>
            </a:fld>
            <a:endParaRPr lang="en-US"/>
          </a:p>
        </p:txBody>
      </p:sp>
      <p:sp>
        <p:nvSpPr>
          <p:cNvPr id="6" name="Title 1">
            <a:extLst>
              <a:ext uri="{FF2B5EF4-FFF2-40B4-BE49-F238E27FC236}">
                <a16:creationId xmlns:a16="http://schemas.microsoft.com/office/drawing/2014/main" id="{5EF16001-E9A0-4983-9E28-2658C7854A8C}"/>
              </a:ext>
            </a:extLst>
          </p:cNvPr>
          <p:cNvSpPr txBox="1">
            <a:spLocks/>
          </p:cNvSpPr>
          <p:nvPr/>
        </p:nvSpPr>
        <p:spPr>
          <a:xfrm>
            <a:off x="258728" y="-270264"/>
            <a:ext cx="10515600" cy="1325563"/>
          </a:xfrm>
          <a:prstGeom prst="rect">
            <a:avLst/>
          </a:prstGeom>
        </p:spPr>
        <p:txBody>
          <a:bodyPr vert="horz" lIns="45720" rIns="45720" anchor="ctr">
            <a:normAutofit/>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pt-PT" dirty="0" smtClean="0"/>
              <a:t>p2n-converter 1.0</a:t>
            </a:r>
            <a:endParaRPr lang="en-US" dirty="0"/>
          </a:p>
        </p:txBody>
      </p:sp>
      <p:pic>
        <p:nvPicPr>
          <p:cNvPr id="11" name="Picture 10">
            <a:extLst>
              <a:ext uri="{FF2B5EF4-FFF2-40B4-BE49-F238E27FC236}">
                <a16:creationId xmlns:a16="http://schemas.microsoft.com/office/drawing/2014/main" id="{9E7AEC5F-8A94-448A-984C-7341BD903837}"/>
              </a:ext>
            </a:extLst>
          </p:cNvPr>
          <p:cNvPicPr>
            <a:picLocks noChangeAspect="1"/>
          </p:cNvPicPr>
          <p:nvPr/>
        </p:nvPicPr>
        <p:blipFill>
          <a:blip r:embed="rId2"/>
          <a:stretch>
            <a:fillRect/>
          </a:stretch>
        </p:blipFill>
        <p:spPr>
          <a:xfrm>
            <a:off x="2159026" y="6368431"/>
            <a:ext cx="1341667" cy="334627"/>
          </a:xfrm>
          <a:prstGeom prst="rect">
            <a:avLst/>
          </a:prstGeom>
        </p:spPr>
      </p:pic>
      <p:pic>
        <p:nvPicPr>
          <p:cNvPr id="12" name="Picture 11">
            <a:extLst>
              <a:ext uri="{FF2B5EF4-FFF2-40B4-BE49-F238E27FC236}">
                <a16:creationId xmlns:a16="http://schemas.microsoft.com/office/drawing/2014/main" id="{DA5382E2-92D8-49C7-9805-1DA9046DAA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8986" y="6377222"/>
            <a:ext cx="535649" cy="344254"/>
          </a:xfrm>
          <a:prstGeom prst="rect">
            <a:avLst/>
          </a:prstGeom>
        </p:spPr>
      </p:pic>
      <p:grpSp>
        <p:nvGrpSpPr>
          <p:cNvPr id="28" name="Group 27"/>
          <p:cNvGrpSpPr/>
          <p:nvPr/>
        </p:nvGrpSpPr>
        <p:grpSpPr>
          <a:xfrm>
            <a:off x="-28433" y="739155"/>
            <a:ext cx="6402674" cy="2558983"/>
            <a:chOff x="43097" y="1216637"/>
            <a:chExt cx="6402674" cy="2558983"/>
          </a:xfrm>
        </p:grpSpPr>
        <p:pic>
          <p:nvPicPr>
            <p:cNvPr id="7" name="fig1.pdf">
              <a:extLst>
                <a:ext uri="{FF2B5EF4-FFF2-40B4-BE49-F238E27FC236}">
                  <a16:creationId xmlns:a16="http://schemas.microsoft.com/office/drawing/2014/main" id="{E6E09064-3AF0-4101-87A8-DE662791B269}"/>
                </a:ext>
              </a:extLst>
            </p:cNvPr>
            <p:cNvPicPr>
              <a:picLocks noChangeAspect="1"/>
            </p:cNvPicPr>
            <p:nvPr/>
          </p:nvPicPr>
          <p:blipFill>
            <a:blip r:embed="rId4">
              <a:extLst/>
            </a:blip>
            <a:srcRect l="47" t="822" r="49999" b="1263"/>
            <a:stretch>
              <a:fillRect/>
            </a:stretch>
          </p:blipFill>
          <p:spPr>
            <a:xfrm>
              <a:off x="800347" y="1216637"/>
              <a:ext cx="2592288" cy="2558983"/>
            </a:xfrm>
            <a:prstGeom prst="rect">
              <a:avLst/>
            </a:prstGeom>
            <a:ln>
              <a:noFill/>
            </a:ln>
            <a:effectLst/>
          </p:spPr>
        </p:pic>
        <p:grpSp>
          <p:nvGrpSpPr>
            <p:cNvPr id="8" name="Group 7">
              <a:extLst>
                <a:ext uri="{FF2B5EF4-FFF2-40B4-BE49-F238E27FC236}">
                  <a16:creationId xmlns:a16="http://schemas.microsoft.com/office/drawing/2014/main" id="{1778FEFD-5543-40DF-9D3B-FEFF51B6830E}"/>
                </a:ext>
              </a:extLst>
            </p:cNvPr>
            <p:cNvGrpSpPr/>
            <p:nvPr/>
          </p:nvGrpSpPr>
          <p:grpSpPr>
            <a:xfrm>
              <a:off x="43097" y="2315609"/>
              <a:ext cx="1106084" cy="458718"/>
              <a:chOff x="229755" y="4577994"/>
              <a:chExt cx="1106084" cy="458717"/>
            </a:xfrm>
          </p:grpSpPr>
          <p:cxnSp>
            <p:nvCxnSpPr>
              <p:cNvPr id="9" name="Straight Arrow Connector 8">
                <a:extLst>
                  <a:ext uri="{FF2B5EF4-FFF2-40B4-BE49-F238E27FC236}">
                    <a16:creationId xmlns:a16="http://schemas.microsoft.com/office/drawing/2014/main" id="{EBD3479F-D03B-4B92-8067-DD683C7BB7E0}"/>
                  </a:ext>
                </a:extLst>
              </p:cNvPr>
              <p:cNvCxnSpPr>
                <a:cxnSpLocks/>
              </p:cNvCxnSpPr>
              <p:nvPr/>
            </p:nvCxnSpPr>
            <p:spPr>
              <a:xfrm>
                <a:off x="229755" y="5036711"/>
                <a:ext cx="110608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26D91F1D-D7C8-479A-B054-8F6529142119}"/>
                  </a:ext>
                </a:extLst>
              </p:cNvPr>
              <p:cNvSpPr txBox="1"/>
              <p:nvPr/>
            </p:nvSpPr>
            <p:spPr>
              <a:xfrm>
                <a:off x="274967" y="4577994"/>
                <a:ext cx="883575" cy="369331"/>
              </a:xfrm>
              <a:prstGeom prst="rect">
                <a:avLst/>
              </a:prstGeom>
              <a:noFill/>
            </p:spPr>
            <p:txBody>
              <a:bodyPr wrap="none" rtlCol="0">
                <a:spAutoFit/>
              </a:bodyPr>
              <a:lstStyle/>
              <a:p>
                <a:r>
                  <a:rPr lang="pt-PT" dirty="0">
                    <a:solidFill>
                      <a:srgbClr val="FF0000"/>
                    </a:solidFill>
                    <a:latin typeface="+mj-lt"/>
                  </a:rPr>
                  <a:t>p beam</a:t>
                </a:r>
              </a:p>
            </p:txBody>
          </p:sp>
        </p:grpSp>
        <p:pic>
          <p:nvPicPr>
            <p:cNvPr id="20" name="Bild 5" descr="DSC_0423.JPG">
              <a:extLst>
                <a:ext uri="{FF2B5EF4-FFF2-40B4-BE49-F238E27FC236}">
                  <a16:creationId xmlns:a16="http://schemas.microsoft.com/office/drawing/2014/main" id="{5147DDCF-AAC5-4037-B785-D9F8F9268018}"/>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16767" t="11087" r="12148" b="16921"/>
            <a:stretch/>
          </p:blipFill>
          <p:spPr>
            <a:xfrm>
              <a:off x="3465682" y="1487784"/>
              <a:ext cx="2980089" cy="2025304"/>
            </a:xfrm>
            <a:prstGeom prst="rect">
              <a:avLst/>
            </a:prstGeom>
          </p:spPr>
        </p:pic>
      </p:grpSp>
      <p:pic>
        <p:nvPicPr>
          <p:cNvPr id="21" name="isolde1.pdf">
            <a:extLst>
              <a:ext uri="{FF2B5EF4-FFF2-40B4-BE49-F238E27FC236}">
                <a16:creationId xmlns:a16="http://schemas.microsoft.com/office/drawing/2014/main" id="{2C346577-3FDB-43DC-A7CE-58A9A40FBEED}"/>
              </a:ext>
            </a:extLst>
          </p:cNvPr>
          <p:cNvPicPr>
            <a:picLocks noChangeAspect="1"/>
          </p:cNvPicPr>
          <p:nvPr/>
        </p:nvPicPr>
        <p:blipFill rotWithShape="1">
          <a:blip r:embed="rId7">
            <a:extLst/>
          </a:blip>
          <a:srcRect l="47934" t="-8945" r="-555" b="441"/>
          <a:stretch/>
        </p:blipFill>
        <p:spPr>
          <a:xfrm>
            <a:off x="9426531" y="1076"/>
            <a:ext cx="2760399" cy="3010433"/>
          </a:xfrm>
          <a:prstGeom prst="rect">
            <a:avLst/>
          </a:prstGeom>
          <a:ln>
            <a:noFill/>
          </a:ln>
          <a:effectLst/>
        </p:spPr>
      </p:pic>
      <p:pic>
        <p:nvPicPr>
          <p:cNvPr id="22" name="isolde1.pdf">
            <a:extLst>
              <a:ext uri="{FF2B5EF4-FFF2-40B4-BE49-F238E27FC236}">
                <a16:creationId xmlns:a16="http://schemas.microsoft.com/office/drawing/2014/main" id="{95A84FD5-5962-4E14-B8A7-3A50ABEA53F5}"/>
              </a:ext>
            </a:extLst>
          </p:cNvPr>
          <p:cNvPicPr>
            <a:picLocks noChangeAspect="1"/>
          </p:cNvPicPr>
          <p:nvPr/>
        </p:nvPicPr>
        <p:blipFill rotWithShape="1">
          <a:blip r:embed="rId7">
            <a:extLst/>
          </a:blip>
          <a:srcRect t="6045" r="51778" b="249"/>
          <a:stretch/>
        </p:blipFill>
        <p:spPr>
          <a:xfrm>
            <a:off x="6720465" y="413621"/>
            <a:ext cx="2537448" cy="2607880"/>
          </a:xfrm>
          <a:prstGeom prst="rect">
            <a:avLst/>
          </a:prstGeom>
          <a:ln>
            <a:noFill/>
          </a:ln>
          <a:effectLst/>
        </p:spPr>
      </p:pic>
      <p:sp>
        <p:nvSpPr>
          <p:cNvPr id="23" name="TextBox 22">
            <a:extLst>
              <a:ext uri="{FF2B5EF4-FFF2-40B4-BE49-F238E27FC236}">
                <a16:creationId xmlns:a16="http://schemas.microsoft.com/office/drawing/2014/main" id="{E94221CC-FA34-4719-96FE-04454C5DA9B1}"/>
              </a:ext>
            </a:extLst>
          </p:cNvPr>
          <p:cNvSpPr txBox="1"/>
          <p:nvPr/>
        </p:nvSpPr>
        <p:spPr>
          <a:xfrm>
            <a:off x="3767401" y="4017906"/>
            <a:ext cx="4389148" cy="1569660"/>
          </a:xfrm>
          <a:prstGeom prst="rect">
            <a:avLst/>
          </a:prstGeom>
          <a:noFill/>
        </p:spPr>
        <p:txBody>
          <a:bodyPr wrap="square" rtlCol="0">
            <a:spAutoFit/>
          </a:bodyPr>
          <a:lstStyle/>
          <a:p>
            <a:r>
              <a:rPr lang="en-US" sz="2400" dirty="0"/>
              <a:t>Collaboration started to design two p2n-converters:</a:t>
            </a:r>
          </a:p>
          <a:p>
            <a:pPr marL="380990" indent="-380990">
              <a:buFont typeface="Arial" panose="020B0604020202020204" pitchFamily="34" charset="0"/>
              <a:buChar char="•"/>
            </a:pPr>
            <a:r>
              <a:rPr lang="en-US" sz="2400" u="sng" dirty="0"/>
              <a:t>Improve the one of ISOLDE</a:t>
            </a:r>
          </a:p>
          <a:p>
            <a:pPr marL="380990" indent="-380990">
              <a:buFont typeface="Arial" panose="020B0604020202020204" pitchFamily="34" charset="0"/>
              <a:buChar char="•"/>
            </a:pPr>
            <a:r>
              <a:rPr lang="en-US" sz="2400" dirty="0"/>
              <a:t>Design one for TRIUMF ISAC</a:t>
            </a:r>
          </a:p>
        </p:txBody>
      </p:sp>
      <p:sp>
        <p:nvSpPr>
          <p:cNvPr id="24" name="TextBox 23">
            <a:extLst>
              <a:ext uri="{FF2B5EF4-FFF2-40B4-BE49-F238E27FC236}">
                <a16:creationId xmlns:a16="http://schemas.microsoft.com/office/drawing/2014/main" id="{3A196B0B-5CA2-41F9-BD42-9609D015EF82}"/>
              </a:ext>
            </a:extLst>
          </p:cNvPr>
          <p:cNvSpPr txBox="1"/>
          <p:nvPr/>
        </p:nvSpPr>
        <p:spPr>
          <a:xfrm>
            <a:off x="6720465" y="2944850"/>
            <a:ext cx="5466465" cy="830997"/>
          </a:xfrm>
          <a:prstGeom prst="rect">
            <a:avLst/>
          </a:prstGeom>
          <a:noFill/>
        </p:spPr>
        <p:txBody>
          <a:bodyPr wrap="square" rtlCol="0">
            <a:spAutoFit/>
          </a:bodyPr>
          <a:lstStyle/>
          <a:p>
            <a:r>
              <a:rPr lang="en-US" sz="2400" dirty="0"/>
              <a:t>Brings high purity neutron-induced fission fragments</a:t>
            </a:r>
          </a:p>
        </p:txBody>
      </p:sp>
      <p:pic>
        <p:nvPicPr>
          <p:cNvPr id="25" name="Picture 24">
            <a:extLst>
              <a:ext uri="{FF2B5EF4-FFF2-40B4-BE49-F238E27FC236}">
                <a16:creationId xmlns:a16="http://schemas.microsoft.com/office/drawing/2014/main" id="{894FBFBC-5D3C-41FD-A2F4-8DCC82CB73FB}"/>
              </a:ext>
            </a:extLst>
          </p:cNvPr>
          <p:cNvPicPr>
            <a:picLocks noChangeAspect="1"/>
          </p:cNvPicPr>
          <p:nvPr/>
        </p:nvPicPr>
        <p:blipFill>
          <a:blip r:embed="rId8"/>
          <a:stretch>
            <a:fillRect/>
          </a:stretch>
        </p:blipFill>
        <p:spPr>
          <a:xfrm>
            <a:off x="8383205" y="3705386"/>
            <a:ext cx="3478820" cy="2138596"/>
          </a:xfrm>
          <a:prstGeom prst="rect">
            <a:avLst/>
          </a:prstGeom>
        </p:spPr>
      </p:pic>
      <p:grpSp>
        <p:nvGrpSpPr>
          <p:cNvPr id="29" name="Group 28"/>
          <p:cNvGrpSpPr/>
          <p:nvPr/>
        </p:nvGrpSpPr>
        <p:grpSpPr>
          <a:xfrm>
            <a:off x="121021" y="3699355"/>
            <a:ext cx="3532118" cy="2009227"/>
            <a:chOff x="258728" y="3927955"/>
            <a:chExt cx="3532118" cy="2009227"/>
          </a:xfrm>
        </p:grpSpPr>
        <p:grpSp>
          <p:nvGrpSpPr>
            <p:cNvPr id="13" name="Group 12">
              <a:extLst>
                <a:ext uri="{FF2B5EF4-FFF2-40B4-BE49-F238E27FC236}">
                  <a16:creationId xmlns:a16="http://schemas.microsoft.com/office/drawing/2014/main" id="{EA73C887-20D6-4EEF-B848-6C93FE639B31}"/>
                </a:ext>
              </a:extLst>
            </p:cNvPr>
            <p:cNvGrpSpPr/>
            <p:nvPr/>
          </p:nvGrpSpPr>
          <p:grpSpPr>
            <a:xfrm>
              <a:off x="620780" y="4410579"/>
              <a:ext cx="1224136" cy="1525604"/>
              <a:chOff x="1475656" y="2479460"/>
              <a:chExt cx="1224136" cy="1525604"/>
            </a:xfrm>
          </p:grpSpPr>
          <p:sp>
            <p:nvSpPr>
              <p:cNvPr id="14" name="Content Placeholder 1">
                <a:extLst>
                  <a:ext uri="{FF2B5EF4-FFF2-40B4-BE49-F238E27FC236}">
                    <a16:creationId xmlns:a16="http://schemas.microsoft.com/office/drawing/2014/main" id="{56454892-B4D7-42E7-88BF-F2E9B0C5C4FC}"/>
                  </a:ext>
                </a:extLst>
              </p:cNvPr>
              <p:cNvSpPr txBox="1">
                <a:spLocks/>
              </p:cNvSpPr>
              <p:nvPr/>
            </p:nvSpPr>
            <p:spPr bwMode="auto">
              <a:xfrm>
                <a:off x="1662306" y="2599471"/>
                <a:ext cx="892894" cy="13335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1" fontAlgn="base" hangingPunct="1">
                  <a:lnSpc>
                    <a:spcPct val="102000"/>
                  </a:lnSpc>
                  <a:spcBef>
                    <a:spcPts val="500"/>
                  </a:spcBef>
                  <a:spcAft>
                    <a:spcPct val="0"/>
                  </a:spcAft>
                  <a:buClr>
                    <a:srgbClr val="4D4D4D"/>
                  </a:buClr>
                  <a:defRPr>
                    <a:solidFill>
                      <a:srgbClr val="29348C"/>
                    </a:solidFill>
                    <a:latin typeface="Gill Sans MT" panose="020B0502020104020203" pitchFamily="34" charset="0"/>
                    <a:ea typeface="+mn-ea"/>
                    <a:cs typeface="Gill Sans MT" panose="020B0502020104020203" pitchFamily="34" charset="0"/>
                  </a:defRPr>
                </a:lvl1pPr>
                <a:lvl2pPr marL="355600" indent="-176213" algn="l" rtl="0" eaLnBrk="1" fontAlgn="base" hangingPunct="1">
                  <a:lnSpc>
                    <a:spcPct val="102000"/>
                  </a:lnSpc>
                  <a:spcBef>
                    <a:spcPts val="500"/>
                  </a:spcBef>
                  <a:spcAft>
                    <a:spcPct val="0"/>
                  </a:spcAft>
                  <a:buClr>
                    <a:srgbClr val="4D4D4D"/>
                  </a:buClr>
                  <a:buSzPct val="90000"/>
                  <a:buChar char="-"/>
                  <a:defRPr sz="1600">
                    <a:solidFill>
                      <a:srgbClr val="29348C"/>
                    </a:solidFill>
                    <a:latin typeface="Gill Sans MT" panose="020B0502020104020203" pitchFamily="34" charset="0"/>
                    <a:ea typeface="+mn-ea"/>
                  </a:defRPr>
                </a:lvl2pPr>
                <a:lvl3pPr marL="723900" indent="-188913" algn="l" rtl="0" eaLnBrk="1" fontAlgn="base" hangingPunct="1">
                  <a:lnSpc>
                    <a:spcPct val="102000"/>
                  </a:lnSpc>
                  <a:spcBef>
                    <a:spcPts val="500"/>
                  </a:spcBef>
                  <a:spcAft>
                    <a:spcPct val="0"/>
                  </a:spcAft>
                  <a:buClr>
                    <a:srgbClr val="4D4D4D"/>
                  </a:buClr>
                  <a:buSzPct val="90000"/>
                  <a:buChar char="-"/>
                  <a:defRPr sz="1400">
                    <a:solidFill>
                      <a:srgbClr val="29348C"/>
                    </a:solidFill>
                    <a:latin typeface="Gill Sans MT" panose="020B0502020104020203" pitchFamily="34" charset="0"/>
                    <a:ea typeface="+mn-ea"/>
                  </a:defRPr>
                </a:lvl3pPr>
                <a:lvl4pPr marL="1079500" indent="-176213" algn="l" rtl="0" eaLnBrk="1" fontAlgn="base" hangingPunct="1">
                  <a:lnSpc>
                    <a:spcPct val="102000"/>
                  </a:lnSpc>
                  <a:spcBef>
                    <a:spcPts val="500"/>
                  </a:spcBef>
                  <a:spcAft>
                    <a:spcPct val="0"/>
                  </a:spcAft>
                  <a:buClr>
                    <a:srgbClr val="4D4D4D"/>
                  </a:buClr>
                  <a:buSzPct val="90000"/>
                  <a:buChar char="-"/>
                  <a:defRPr sz="1400">
                    <a:solidFill>
                      <a:srgbClr val="29348C"/>
                    </a:solidFill>
                    <a:latin typeface="Gill Sans MT" panose="020B0502020104020203" pitchFamily="34" charset="0"/>
                    <a:ea typeface="+mn-ea"/>
                  </a:defRPr>
                </a:lvl4pPr>
                <a:lvl5pPr marL="1435100" indent="-176213" algn="l" rtl="0" eaLnBrk="1" fontAlgn="base" hangingPunct="1">
                  <a:lnSpc>
                    <a:spcPct val="102000"/>
                  </a:lnSpc>
                  <a:spcBef>
                    <a:spcPts val="500"/>
                  </a:spcBef>
                  <a:spcAft>
                    <a:spcPct val="0"/>
                  </a:spcAft>
                  <a:buClr>
                    <a:schemeClr val="tx1"/>
                  </a:buClr>
                  <a:buSzPct val="90000"/>
                  <a:buChar char="-"/>
                  <a:defRPr sz="1400">
                    <a:solidFill>
                      <a:srgbClr val="29348C"/>
                    </a:solidFill>
                    <a:latin typeface="Gill Sans MT" panose="020B0502020104020203" pitchFamily="34" charset="0"/>
                    <a:ea typeface="+mn-ea"/>
                  </a:defRPr>
                </a:lvl5pPr>
                <a:lvl6pPr marL="18923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6pPr>
                <a:lvl7pPr marL="23495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7pPr>
                <a:lvl8pPr marL="28067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8pPr>
                <a:lvl9pPr marL="32639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9pPr>
              </a:lstStyle>
              <a:p>
                <a:r>
                  <a:rPr lang="en-US" kern="0" dirty="0"/>
                  <a:t>500 MeV</a:t>
                </a:r>
              </a:p>
              <a:p>
                <a:r>
                  <a:rPr lang="en-US" kern="0" dirty="0"/>
                  <a:t>100 </a:t>
                </a:r>
                <a:r>
                  <a:rPr lang="el-GR" kern="0" dirty="0">
                    <a:latin typeface="Arial" panose="020B0604020202020204" pitchFamily="34" charset="0"/>
                    <a:cs typeface="Arial" panose="020B0604020202020204" pitchFamily="34" charset="0"/>
                  </a:rPr>
                  <a:t>μ</a:t>
                </a:r>
                <a:r>
                  <a:rPr lang="en-US" kern="0" dirty="0">
                    <a:latin typeface="Arial" panose="020B0604020202020204" pitchFamily="34" charset="0"/>
                    <a:cs typeface="Arial" panose="020B0604020202020204" pitchFamily="34" charset="0"/>
                  </a:rPr>
                  <a:t>A</a:t>
                </a:r>
              </a:p>
              <a:p>
                <a:r>
                  <a:rPr lang="en-US" kern="0" dirty="0" err="1">
                    <a:latin typeface="Arial" panose="020B0604020202020204" pitchFamily="34" charset="0"/>
                    <a:cs typeface="Arial" panose="020B0604020202020204" pitchFamily="34" charset="0"/>
                  </a:rPr>
                  <a:t>cw</a:t>
                </a:r>
                <a:endParaRPr lang="en-US" kern="0" dirty="0">
                  <a:latin typeface="Arial" panose="020B0604020202020204" pitchFamily="34" charset="0"/>
                  <a:cs typeface="Arial" panose="020B0604020202020204" pitchFamily="34" charset="0"/>
                </a:endParaRPr>
              </a:p>
              <a:p>
                <a:r>
                  <a:rPr lang="en-US" b="1" kern="0" dirty="0">
                    <a:latin typeface="Arial" panose="020B0604020202020204" pitchFamily="34" charset="0"/>
                    <a:cs typeface="Arial" panose="020B0604020202020204" pitchFamily="34" charset="0"/>
                  </a:rPr>
                  <a:t>50 kW</a:t>
                </a:r>
                <a:endParaRPr lang="en-US" b="1" kern="0" dirty="0"/>
              </a:p>
            </p:txBody>
          </p:sp>
          <p:sp>
            <p:nvSpPr>
              <p:cNvPr id="15" name="Rectangle 14">
                <a:extLst>
                  <a:ext uri="{FF2B5EF4-FFF2-40B4-BE49-F238E27FC236}">
                    <a16:creationId xmlns:a16="http://schemas.microsoft.com/office/drawing/2014/main" id="{0B36E4A9-A46C-4540-B539-2FBB0F501C6D}"/>
                  </a:ext>
                </a:extLst>
              </p:cNvPr>
              <p:cNvSpPr/>
              <p:nvPr/>
            </p:nvSpPr>
            <p:spPr>
              <a:xfrm>
                <a:off x="1475656" y="2479460"/>
                <a:ext cx="1224136" cy="1525604"/>
              </a:xfrm>
              <a:prstGeom prst="rect">
                <a:avLst/>
              </a:prstGeom>
              <a:noFill/>
              <a:ln w="12700">
                <a:solidFill>
                  <a:srgbClr val="29348C"/>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sp>
          <p:nvSpPr>
            <p:cNvPr id="16" name="Content Placeholder 1">
              <a:extLst>
                <a:ext uri="{FF2B5EF4-FFF2-40B4-BE49-F238E27FC236}">
                  <a16:creationId xmlns:a16="http://schemas.microsoft.com/office/drawing/2014/main" id="{7ED24454-0EE0-4413-95F5-EAF4982747DD}"/>
                </a:ext>
              </a:extLst>
            </p:cNvPr>
            <p:cNvSpPr txBox="1">
              <a:spLocks/>
            </p:cNvSpPr>
            <p:nvPr/>
          </p:nvSpPr>
          <p:spPr bwMode="auto">
            <a:xfrm>
              <a:off x="2072735" y="4517264"/>
              <a:ext cx="815371" cy="13335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1" fontAlgn="base" hangingPunct="1">
                <a:lnSpc>
                  <a:spcPct val="102000"/>
                </a:lnSpc>
                <a:spcBef>
                  <a:spcPts val="500"/>
                </a:spcBef>
                <a:spcAft>
                  <a:spcPct val="0"/>
                </a:spcAft>
                <a:buClr>
                  <a:srgbClr val="4D4D4D"/>
                </a:buClr>
                <a:defRPr>
                  <a:solidFill>
                    <a:srgbClr val="29348C"/>
                  </a:solidFill>
                  <a:latin typeface="Gill Sans MT" panose="020B0502020104020203" pitchFamily="34" charset="0"/>
                  <a:ea typeface="+mn-ea"/>
                  <a:cs typeface="Gill Sans MT" panose="020B0502020104020203" pitchFamily="34" charset="0"/>
                </a:defRPr>
              </a:lvl1pPr>
              <a:lvl2pPr marL="355600" indent="-176213" algn="l" rtl="0" eaLnBrk="1" fontAlgn="base" hangingPunct="1">
                <a:lnSpc>
                  <a:spcPct val="102000"/>
                </a:lnSpc>
                <a:spcBef>
                  <a:spcPts val="500"/>
                </a:spcBef>
                <a:spcAft>
                  <a:spcPct val="0"/>
                </a:spcAft>
                <a:buClr>
                  <a:srgbClr val="4D4D4D"/>
                </a:buClr>
                <a:buSzPct val="90000"/>
                <a:buChar char="-"/>
                <a:defRPr sz="1600">
                  <a:solidFill>
                    <a:srgbClr val="29348C"/>
                  </a:solidFill>
                  <a:latin typeface="Gill Sans MT" panose="020B0502020104020203" pitchFamily="34" charset="0"/>
                  <a:ea typeface="+mn-ea"/>
                </a:defRPr>
              </a:lvl2pPr>
              <a:lvl3pPr marL="723900" indent="-188913" algn="l" rtl="0" eaLnBrk="1" fontAlgn="base" hangingPunct="1">
                <a:lnSpc>
                  <a:spcPct val="102000"/>
                </a:lnSpc>
                <a:spcBef>
                  <a:spcPts val="500"/>
                </a:spcBef>
                <a:spcAft>
                  <a:spcPct val="0"/>
                </a:spcAft>
                <a:buClr>
                  <a:srgbClr val="4D4D4D"/>
                </a:buClr>
                <a:buSzPct val="90000"/>
                <a:buChar char="-"/>
                <a:defRPr sz="1400">
                  <a:solidFill>
                    <a:srgbClr val="29348C"/>
                  </a:solidFill>
                  <a:latin typeface="Gill Sans MT" panose="020B0502020104020203" pitchFamily="34" charset="0"/>
                  <a:ea typeface="+mn-ea"/>
                </a:defRPr>
              </a:lvl3pPr>
              <a:lvl4pPr marL="1079500" indent="-176213" algn="l" rtl="0" eaLnBrk="1" fontAlgn="base" hangingPunct="1">
                <a:lnSpc>
                  <a:spcPct val="102000"/>
                </a:lnSpc>
                <a:spcBef>
                  <a:spcPts val="500"/>
                </a:spcBef>
                <a:spcAft>
                  <a:spcPct val="0"/>
                </a:spcAft>
                <a:buClr>
                  <a:srgbClr val="4D4D4D"/>
                </a:buClr>
                <a:buSzPct val="90000"/>
                <a:buChar char="-"/>
                <a:defRPr sz="1400">
                  <a:solidFill>
                    <a:srgbClr val="29348C"/>
                  </a:solidFill>
                  <a:latin typeface="Gill Sans MT" panose="020B0502020104020203" pitchFamily="34" charset="0"/>
                  <a:ea typeface="+mn-ea"/>
                </a:defRPr>
              </a:lvl4pPr>
              <a:lvl5pPr marL="1435100" indent="-176213" algn="l" rtl="0" eaLnBrk="1" fontAlgn="base" hangingPunct="1">
                <a:lnSpc>
                  <a:spcPct val="102000"/>
                </a:lnSpc>
                <a:spcBef>
                  <a:spcPts val="500"/>
                </a:spcBef>
                <a:spcAft>
                  <a:spcPct val="0"/>
                </a:spcAft>
                <a:buClr>
                  <a:schemeClr val="tx1"/>
                </a:buClr>
                <a:buSzPct val="90000"/>
                <a:buChar char="-"/>
                <a:defRPr sz="1400">
                  <a:solidFill>
                    <a:srgbClr val="29348C"/>
                  </a:solidFill>
                  <a:latin typeface="Gill Sans MT" panose="020B0502020104020203" pitchFamily="34" charset="0"/>
                  <a:ea typeface="+mn-ea"/>
                </a:defRPr>
              </a:lvl5pPr>
              <a:lvl6pPr marL="18923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6pPr>
              <a:lvl7pPr marL="23495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7pPr>
              <a:lvl8pPr marL="28067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8pPr>
              <a:lvl9pPr marL="32639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9pPr>
            </a:lstStyle>
            <a:p>
              <a:r>
                <a:rPr lang="en-US" kern="0" dirty="0"/>
                <a:t>1.4 GeV</a:t>
              </a:r>
            </a:p>
            <a:p>
              <a:r>
                <a:rPr lang="en-US" kern="0" dirty="0"/>
                <a:t>2 </a:t>
              </a:r>
              <a:r>
                <a:rPr lang="el-GR" kern="0" dirty="0">
                  <a:latin typeface="Arial" panose="020B0604020202020204" pitchFamily="34" charset="0"/>
                  <a:cs typeface="Arial" panose="020B0604020202020204" pitchFamily="34" charset="0"/>
                </a:rPr>
                <a:t>μ</a:t>
              </a:r>
              <a:r>
                <a:rPr lang="en-US" kern="0" dirty="0">
                  <a:latin typeface="Arial" panose="020B0604020202020204" pitchFamily="34" charset="0"/>
                  <a:cs typeface="Arial" panose="020B0604020202020204" pitchFamily="34" charset="0"/>
                </a:rPr>
                <a:t>A</a:t>
              </a:r>
            </a:p>
            <a:p>
              <a:r>
                <a:rPr lang="en-US" u="sng" kern="0" dirty="0">
                  <a:latin typeface="Arial" panose="020B0604020202020204" pitchFamily="34" charset="0"/>
                  <a:cs typeface="Arial" panose="020B0604020202020204" pitchFamily="34" charset="0"/>
                </a:rPr>
                <a:t>pulsed</a:t>
              </a:r>
            </a:p>
            <a:p>
              <a:r>
                <a:rPr lang="en-US" b="1" kern="0" dirty="0">
                  <a:latin typeface="Arial" panose="020B0604020202020204" pitchFamily="34" charset="0"/>
                  <a:cs typeface="Arial" panose="020B0604020202020204" pitchFamily="34" charset="0"/>
                </a:rPr>
                <a:t>2.8 kW</a:t>
              </a:r>
              <a:endParaRPr lang="en-US" b="1" kern="0" dirty="0"/>
            </a:p>
          </p:txBody>
        </p:sp>
        <p:sp>
          <p:nvSpPr>
            <p:cNvPr id="17" name="Rectangle 16">
              <a:extLst>
                <a:ext uri="{FF2B5EF4-FFF2-40B4-BE49-F238E27FC236}">
                  <a16:creationId xmlns:a16="http://schemas.microsoft.com/office/drawing/2014/main" id="{D727FC47-88B5-4183-AA83-6317A6C2DB0F}"/>
                </a:ext>
              </a:extLst>
            </p:cNvPr>
            <p:cNvSpPr/>
            <p:nvPr/>
          </p:nvSpPr>
          <p:spPr>
            <a:xfrm>
              <a:off x="1988619" y="4411578"/>
              <a:ext cx="1778909" cy="1525604"/>
            </a:xfrm>
            <a:prstGeom prst="rect">
              <a:avLst/>
            </a:prstGeom>
            <a:noFill/>
            <a:ln w="12700">
              <a:solidFill>
                <a:srgbClr val="29348C"/>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ED83F7CE-431B-441A-8962-833FBDF7E15C}"/>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2005889" y="3998190"/>
              <a:ext cx="1632511" cy="396313"/>
            </a:xfrm>
            <a:prstGeom prst="rect">
              <a:avLst/>
            </a:prstGeom>
          </p:spPr>
        </p:pic>
        <p:pic>
          <p:nvPicPr>
            <p:cNvPr id="19" name="Picture 18">
              <a:extLst>
                <a:ext uri="{FF2B5EF4-FFF2-40B4-BE49-F238E27FC236}">
                  <a16:creationId xmlns:a16="http://schemas.microsoft.com/office/drawing/2014/main" id="{2A3381D5-02A0-447F-983D-45D43F98A0FB}"/>
                </a:ext>
              </a:extLst>
            </p:cNvPr>
            <p:cNvPicPr>
              <a:picLocks noChangeAspect="1"/>
            </p:cNvPicPr>
            <p:nvPr/>
          </p:nvPicPr>
          <p:blipFill>
            <a:blip r:embed="rId2"/>
            <a:stretch>
              <a:fillRect/>
            </a:stretch>
          </p:blipFill>
          <p:spPr>
            <a:xfrm>
              <a:off x="258728" y="3927955"/>
              <a:ext cx="1728384" cy="431079"/>
            </a:xfrm>
            <a:prstGeom prst="rect">
              <a:avLst/>
            </a:prstGeom>
          </p:spPr>
        </p:pic>
        <p:sp>
          <p:nvSpPr>
            <p:cNvPr id="27" name="Content Placeholder 1">
              <a:extLst>
                <a:ext uri="{FF2B5EF4-FFF2-40B4-BE49-F238E27FC236}">
                  <a16:creationId xmlns:a16="http://schemas.microsoft.com/office/drawing/2014/main" id="{CF9C9DC5-48D9-4A07-A7BE-78C3F194272E}"/>
                </a:ext>
              </a:extLst>
            </p:cNvPr>
            <p:cNvSpPr txBox="1">
              <a:spLocks/>
            </p:cNvSpPr>
            <p:nvPr/>
          </p:nvSpPr>
          <p:spPr bwMode="auto">
            <a:xfrm>
              <a:off x="2975475" y="4520596"/>
              <a:ext cx="815371" cy="13335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1" fontAlgn="base" hangingPunct="1">
                <a:lnSpc>
                  <a:spcPct val="102000"/>
                </a:lnSpc>
                <a:spcBef>
                  <a:spcPts val="500"/>
                </a:spcBef>
                <a:spcAft>
                  <a:spcPct val="0"/>
                </a:spcAft>
                <a:buClr>
                  <a:srgbClr val="4D4D4D"/>
                </a:buClr>
                <a:defRPr>
                  <a:solidFill>
                    <a:srgbClr val="29348C"/>
                  </a:solidFill>
                  <a:latin typeface="Gill Sans MT" panose="020B0502020104020203" pitchFamily="34" charset="0"/>
                  <a:ea typeface="+mn-ea"/>
                  <a:cs typeface="Gill Sans MT" panose="020B0502020104020203" pitchFamily="34" charset="0"/>
                </a:defRPr>
              </a:lvl1pPr>
              <a:lvl2pPr marL="355600" indent="-176213" algn="l" rtl="0" eaLnBrk="1" fontAlgn="base" hangingPunct="1">
                <a:lnSpc>
                  <a:spcPct val="102000"/>
                </a:lnSpc>
                <a:spcBef>
                  <a:spcPts val="500"/>
                </a:spcBef>
                <a:spcAft>
                  <a:spcPct val="0"/>
                </a:spcAft>
                <a:buClr>
                  <a:srgbClr val="4D4D4D"/>
                </a:buClr>
                <a:buSzPct val="90000"/>
                <a:buChar char="-"/>
                <a:defRPr sz="1600">
                  <a:solidFill>
                    <a:srgbClr val="29348C"/>
                  </a:solidFill>
                  <a:latin typeface="Gill Sans MT" panose="020B0502020104020203" pitchFamily="34" charset="0"/>
                  <a:ea typeface="+mn-ea"/>
                </a:defRPr>
              </a:lvl2pPr>
              <a:lvl3pPr marL="723900" indent="-188913" algn="l" rtl="0" eaLnBrk="1" fontAlgn="base" hangingPunct="1">
                <a:lnSpc>
                  <a:spcPct val="102000"/>
                </a:lnSpc>
                <a:spcBef>
                  <a:spcPts val="500"/>
                </a:spcBef>
                <a:spcAft>
                  <a:spcPct val="0"/>
                </a:spcAft>
                <a:buClr>
                  <a:srgbClr val="4D4D4D"/>
                </a:buClr>
                <a:buSzPct val="90000"/>
                <a:buChar char="-"/>
                <a:defRPr sz="1400">
                  <a:solidFill>
                    <a:srgbClr val="29348C"/>
                  </a:solidFill>
                  <a:latin typeface="Gill Sans MT" panose="020B0502020104020203" pitchFamily="34" charset="0"/>
                  <a:ea typeface="+mn-ea"/>
                </a:defRPr>
              </a:lvl3pPr>
              <a:lvl4pPr marL="1079500" indent="-176213" algn="l" rtl="0" eaLnBrk="1" fontAlgn="base" hangingPunct="1">
                <a:lnSpc>
                  <a:spcPct val="102000"/>
                </a:lnSpc>
                <a:spcBef>
                  <a:spcPts val="500"/>
                </a:spcBef>
                <a:spcAft>
                  <a:spcPct val="0"/>
                </a:spcAft>
                <a:buClr>
                  <a:srgbClr val="4D4D4D"/>
                </a:buClr>
                <a:buSzPct val="90000"/>
                <a:buChar char="-"/>
                <a:defRPr sz="1400">
                  <a:solidFill>
                    <a:srgbClr val="29348C"/>
                  </a:solidFill>
                  <a:latin typeface="Gill Sans MT" panose="020B0502020104020203" pitchFamily="34" charset="0"/>
                  <a:ea typeface="+mn-ea"/>
                </a:defRPr>
              </a:lvl4pPr>
              <a:lvl5pPr marL="1435100" indent="-176213" algn="l" rtl="0" eaLnBrk="1" fontAlgn="base" hangingPunct="1">
                <a:lnSpc>
                  <a:spcPct val="102000"/>
                </a:lnSpc>
                <a:spcBef>
                  <a:spcPts val="500"/>
                </a:spcBef>
                <a:spcAft>
                  <a:spcPct val="0"/>
                </a:spcAft>
                <a:buClr>
                  <a:schemeClr val="tx1"/>
                </a:buClr>
                <a:buSzPct val="90000"/>
                <a:buChar char="-"/>
                <a:defRPr sz="1400">
                  <a:solidFill>
                    <a:srgbClr val="29348C"/>
                  </a:solidFill>
                  <a:latin typeface="Gill Sans MT" panose="020B0502020104020203" pitchFamily="34" charset="0"/>
                  <a:ea typeface="+mn-ea"/>
                </a:defRPr>
              </a:lvl5pPr>
              <a:lvl6pPr marL="18923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6pPr>
              <a:lvl7pPr marL="23495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7pPr>
              <a:lvl8pPr marL="28067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8pPr>
              <a:lvl9pPr marL="3263900" indent="-176213" algn="l" rtl="0" eaLnBrk="1" fontAlgn="base" hangingPunct="1">
                <a:lnSpc>
                  <a:spcPct val="102000"/>
                </a:lnSpc>
                <a:spcBef>
                  <a:spcPts val="500"/>
                </a:spcBef>
                <a:spcAft>
                  <a:spcPct val="0"/>
                </a:spcAft>
                <a:buClr>
                  <a:schemeClr val="tx1"/>
                </a:buClr>
                <a:buSzPct val="90000"/>
                <a:buChar char="-"/>
                <a:defRPr sz="1400">
                  <a:solidFill>
                    <a:schemeClr val="tx1"/>
                  </a:solidFill>
                  <a:latin typeface="+mn-lt"/>
                  <a:ea typeface="+mn-ea"/>
                </a:defRPr>
              </a:lvl9pPr>
            </a:lstStyle>
            <a:p>
              <a:r>
                <a:rPr lang="en-US" kern="0" dirty="0"/>
                <a:t>2.0 GeV</a:t>
              </a:r>
            </a:p>
            <a:p>
              <a:r>
                <a:rPr lang="en-US" kern="0" dirty="0"/>
                <a:t>6 </a:t>
              </a:r>
              <a:r>
                <a:rPr lang="el-GR" kern="0" dirty="0">
                  <a:latin typeface="Arial" panose="020B0604020202020204" pitchFamily="34" charset="0"/>
                  <a:cs typeface="Arial" panose="020B0604020202020204" pitchFamily="34" charset="0"/>
                </a:rPr>
                <a:t>μ</a:t>
              </a:r>
              <a:r>
                <a:rPr lang="en-US" kern="0" dirty="0">
                  <a:latin typeface="Arial" panose="020B0604020202020204" pitchFamily="34" charset="0"/>
                  <a:cs typeface="Arial" panose="020B0604020202020204" pitchFamily="34" charset="0"/>
                </a:rPr>
                <a:t>A</a:t>
              </a:r>
            </a:p>
            <a:p>
              <a:r>
                <a:rPr lang="en-US" u="sng" kern="0" dirty="0">
                  <a:latin typeface="Arial" panose="020B0604020202020204" pitchFamily="34" charset="0"/>
                  <a:cs typeface="Arial" panose="020B0604020202020204" pitchFamily="34" charset="0"/>
                </a:rPr>
                <a:t>pulsed</a:t>
              </a:r>
            </a:p>
            <a:p>
              <a:r>
                <a:rPr lang="en-US" b="1" kern="0" dirty="0">
                  <a:latin typeface="Arial" panose="020B0604020202020204" pitchFamily="34" charset="0"/>
                  <a:cs typeface="Arial" panose="020B0604020202020204" pitchFamily="34" charset="0"/>
                </a:rPr>
                <a:t>12 kW</a:t>
              </a:r>
              <a:endParaRPr lang="en-US" b="1" kern="0" dirty="0"/>
            </a:p>
          </p:txBody>
        </p:sp>
      </p:grpSp>
      <p:sp>
        <p:nvSpPr>
          <p:cNvPr id="30" name="TextBox 29"/>
          <p:cNvSpPr txBox="1"/>
          <p:nvPr/>
        </p:nvSpPr>
        <p:spPr>
          <a:xfrm>
            <a:off x="9812388" y="6351078"/>
            <a:ext cx="128342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err="1" smtClean="0"/>
              <a:t>J.P.Ramos</a:t>
            </a:r>
            <a:endParaRPr lang="en-GB" dirty="0"/>
          </a:p>
        </p:txBody>
      </p:sp>
      <p:sp>
        <p:nvSpPr>
          <p:cNvPr id="31" name="TextBox 30"/>
          <p:cNvSpPr txBox="1"/>
          <p:nvPr/>
        </p:nvSpPr>
        <p:spPr>
          <a:xfrm>
            <a:off x="9217553" y="5782049"/>
            <a:ext cx="2813591" cy="646331"/>
          </a:xfrm>
          <a:prstGeom prst="rect">
            <a:avLst/>
          </a:prstGeom>
          <a:noFill/>
        </p:spPr>
        <p:txBody>
          <a:bodyPr wrap="none" rtlCol="0">
            <a:spAutoFit/>
          </a:bodyPr>
          <a:lstStyle/>
          <a:p>
            <a:r>
              <a:rPr lang="en-US" dirty="0"/>
              <a:t>L. </a:t>
            </a:r>
            <a:r>
              <a:rPr lang="en-US" dirty="0" err="1"/>
              <a:t>Egoriti</a:t>
            </a:r>
            <a:r>
              <a:rPr lang="en-US" dirty="0"/>
              <a:t>, et al. (TRIUMF)</a:t>
            </a:r>
            <a:endParaRPr lang="en-GB" dirty="0"/>
          </a:p>
          <a:p>
            <a:endParaRPr lang="en-GB" dirty="0"/>
          </a:p>
        </p:txBody>
      </p:sp>
    </p:spTree>
    <p:extLst>
      <p:ext uri="{BB962C8B-B14F-4D97-AF65-F5344CB8AC3E}">
        <p14:creationId xmlns:p14="http://schemas.microsoft.com/office/powerpoint/2010/main" val="21885851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 supply consolidation</a:t>
            </a:r>
            <a:endParaRPr lang="en-US" dirty="0"/>
          </a:p>
        </p:txBody>
      </p:sp>
      <p:sp>
        <p:nvSpPr>
          <p:cNvPr id="3" name="Content Placeholder 2"/>
          <p:cNvSpPr>
            <a:spLocks noGrp="1"/>
          </p:cNvSpPr>
          <p:nvPr>
            <p:ph idx="1"/>
          </p:nvPr>
        </p:nvSpPr>
        <p:spPr/>
        <p:txBody>
          <a:bodyPr/>
          <a:lstStyle/>
          <a:p>
            <a:r>
              <a:rPr lang="en-GB" dirty="0" smtClean="0"/>
              <a:t>GPS + REX Power converter replacement</a:t>
            </a:r>
          </a:p>
          <a:p>
            <a:pPr lvl="1"/>
            <a:r>
              <a:rPr lang="en-GB" dirty="0" smtClean="0"/>
              <a:t>Consolidation </a:t>
            </a:r>
            <a:r>
              <a:rPr lang="en-GB" dirty="0"/>
              <a:t>of the following GPS and REX converters: RPSEV.197.YGPS.SEP70, XSEP.RB.1000, XL9GP.RCV.0400 and XL9GP.RCH.0400. </a:t>
            </a:r>
            <a:endParaRPr lang="en-GB" dirty="0" smtClean="0"/>
          </a:p>
          <a:p>
            <a:pPr lvl="1"/>
            <a:endParaRPr lang="en-GB" dirty="0"/>
          </a:p>
          <a:p>
            <a:r>
              <a:rPr lang="en-GB" dirty="0" smtClean="0"/>
              <a:t>60kV HT power supply and modulator</a:t>
            </a:r>
          </a:p>
          <a:p>
            <a:pPr lvl="1"/>
            <a:r>
              <a:rPr lang="en-GB" dirty="0" smtClean="0"/>
              <a:t>To be used mainly for the HRS</a:t>
            </a:r>
          </a:p>
          <a:p>
            <a:pPr lvl="1"/>
            <a:r>
              <a:rPr lang="en-GB" dirty="0" smtClean="0"/>
              <a:t>Includes new controls so will have 2 separate control applications for the different HT power supplies.</a:t>
            </a:r>
          </a:p>
          <a:p>
            <a:pPr lvl="1"/>
            <a:r>
              <a:rPr lang="en-GB" dirty="0" smtClean="0"/>
              <a:t>Depending on operational experience, 2</a:t>
            </a:r>
            <a:r>
              <a:rPr lang="en-GB" baseline="30000" dirty="0" smtClean="0"/>
              <a:t>nd</a:t>
            </a:r>
            <a:r>
              <a:rPr lang="en-GB" dirty="0" smtClean="0"/>
              <a:t> new PS and modulator to be installed in 2021/2022 shutdown</a:t>
            </a:r>
          </a:p>
        </p:txBody>
      </p:sp>
      <p:pic>
        <p:nvPicPr>
          <p:cNvPr id="4" name="Picture 2"/>
          <p:cNvPicPr>
            <a:picLocks noChangeAspect="1" noChangeArrowheads="1"/>
          </p:cNvPicPr>
          <p:nvPr/>
        </p:nvPicPr>
        <p:blipFill>
          <a:blip r:embed="rId2" cstate="print"/>
          <a:srcRect/>
          <a:stretch>
            <a:fillRect/>
          </a:stretch>
        </p:blipFill>
        <p:spPr bwMode="auto">
          <a:xfrm>
            <a:off x="9428885" y="378620"/>
            <a:ext cx="2136775" cy="465137"/>
          </a:xfrm>
          <a:prstGeom prst="rect">
            <a:avLst/>
          </a:prstGeom>
          <a:noFill/>
          <a:ln w="9525">
            <a:noFill/>
            <a:miter lim="800000"/>
            <a:headEnd/>
            <a:tailEnd/>
          </a:ln>
        </p:spPr>
      </p:pic>
    </p:spTree>
    <p:extLst>
      <p:ext uri="{BB962C8B-B14F-4D97-AF65-F5344CB8AC3E}">
        <p14:creationId xmlns:p14="http://schemas.microsoft.com/office/powerpoint/2010/main" val="31466119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S.Rothe | 81th ISCC Meeting | 6.FEB.2018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20</a:t>
            </a:fld>
            <a:endParaRPr lang="en-US"/>
          </a:p>
        </p:txBody>
      </p:sp>
      <p:sp>
        <p:nvSpPr>
          <p:cNvPr id="6" name="Title 1">
            <a:extLst>
              <a:ext uri="{FF2B5EF4-FFF2-40B4-BE49-F238E27FC236}">
                <a16:creationId xmlns:a16="http://schemas.microsoft.com/office/drawing/2014/main" id="{5EF16001-E9A0-4983-9E28-2658C7854A8C}"/>
              </a:ext>
            </a:extLst>
          </p:cNvPr>
          <p:cNvSpPr>
            <a:spLocks noGrp="1"/>
          </p:cNvSpPr>
          <p:nvPr>
            <p:ph type="title"/>
          </p:nvPr>
        </p:nvSpPr>
        <p:spPr>
          <a:xfrm>
            <a:off x="1836026" y="-64412"/>
            <a:ext cx="10515600" cy="1325563"/>
          </a:xfrm>
        </p:spPr>
        <p:txBody>
          <a:bodyPr>
            <a:normAutofit/>
          </a:bodyPr>
          <a:lstStyle/>
          <a:p>
            <a:r>
              <a:rPr lang="pt-PT" b="1" dirty="0"/>
              <a:t>                </a:t>
            </a:r>
            <a:r>
              <a:rPr lang="pt-PT" b="1" dirty="0" smtClean="0"/>
              <a:t>p2n-converter 2.0</a:t>
            </a:r>
            <a:endParaRPr lang="en-US" b="1" dirty="0"/>
          </a:p>
        </p:txBody>
      </p:sp>
      <p:pic>
        <p:nvPicPr>
          <p:cNvPr id="7" name="Picture 6">
            <a:extLst>
              <a:ext uri="{FF2B5EF4-FFF2-40B4-BE49-F238E27FC236}">
                <a16:creationId xmlns:a16="http://schemas.microsoft.com/office/drawing/2014/main" id="{A9148F91-8791-4302-9649-BEB900EB8094}"/>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24741" y="309033"/>
            <a:ext cx="3175952" cy="771003"/>
          </a:xfrm>
          <a:prstGeom prst="rect">
            <a:avLst/>
          </a:prstGeom>
        </p:spPr>
      </p:pic>
      <p:pic>
        <p:nvPicPr>
          <p:cNvPr id="8" name="Picture 7">
            <a:extLst>
              <a:ext uri="{FF2B5EF4-FFF2-40B4-BE49-F238E27FC236}">
                <a16:creationId xmlns:a16="http://schemas.microsoft.com/office/drawing/2014/main" id="{2544FD0A-1C71-43B7-BD62-FD175D9B4501}"/>
              </a:ext>
            </a:extLst>
          </p:cNvPr>
          <p:cNvPicPr>
            <a:picLocks noChangeAspect="1"/>
          </p:cNvPicPr>
          <p:nvPr/>
        </p:nvPicPr>
        <p:blipFill>
          <a:blip r:embed="rId3"/>
          <a:stretch>
            <a:fillRect/>
          </a:stretch>
        </p:blipFill>
        <p:spPr>
          <a:xfrm>
            <a:off x="524687" y="1716243"/>
            <a:ext cx="4941455" cy="2390215"/>
          </a:xfrm>
          <a:prstGeom prst="rect">
            <a:avLst/>
          </a:prstGeom>
        </p:spPr>
      </p:pic>
      <p:pic>
        <p:nvPicPr>
          <p:cNvPr id="9" name="Picture 2" descr="Machine generated alternative text:&#10;Proton Fluence &#10;10 &#10;lx1013 &#10;lx1012 &#10;IXIOII &#10;I xl Olo &#10;lx109 &#10;lx108 &#10;lx107 &#10;15 ">
            <a:extLst>
              <a:ext uri="{FF2B5EF4-FFF2-40B4-BE49-F238E27FC236}">
                <a16:creationId xmlns:a16="http://schemas.microsoft.com/office/drawing/2014/main" id="{9C820D07-BE14-4DF8-BD07-BAF9A5DE492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84108" y="2298119"/>
            <a:ext cx="5679596" cy="20322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Machine generated alternative text:&#10;Neutron Fluence &#10;10 &#10;lx1013 &#10;lx1012 &#10;IXIOII &#10;I xl Olo &#10;15 &#10;o ">
            <a:extLst>
              <a:ext uri="{FF2B5EF4-FFF2-40B4-BE49-F238E27FC236}">
                <a16:creationId xmlns:a16="http://schemas.microsoft.com/office/drawing/2014/main" id="{30021B94-1629-436D-ADEF-9373A590608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469" y="4181917"/>
            <a:ext cx="5702873" cy="209798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7C6F0115-3FE1-46FA-9D0C-5C884F3C4BDC}"/>
              </a:ext>
            </a:extLst>
          </p:cNvPr>
          <p:cNvPicPr>
            <a:picLocks noChangeAspect="1"/>
          </p:cNvPicPr>
          <p:nvPr/>
        </p:nvPicPr>
        <p:blipFill rotWithShape="1">
          <a:blip r:embed="rId6">
            <a:extLst>
              <a:ext uri="{28A0092B-C50C-407E-A947-70E740481C1C}">
                <a14:useLocalDpi xmlns:a14="http://schemas.microsoft.com/office/drawing/2010/main" val="0"/>
              </a:ext>
            </a:extLst>
          </a:blip>
          <a:srcRect l="22756" t="15046" r="17722" b="31616"/>
          <a:stretch/>
        </p:blipFill>
        <p:spPr>
          <a:xfrm>
            <a:off x="8897952" y="221635"/>
            <a:ext cx="3083871" cy="2223068"/>
          </a:xfrm>
          <a:prstGeom prst="rect">
            <a:avLst/>
          </a:prstGeom>
        </p:spPr>
      </p:pic>
      <p:pic>
        <p:nvPicPr>
          <p:cNvPr id="12" name="Picture 11">
            <a:extLst>
              <a:ext uri="{FF2B5EF4-FFF2-40B4-BE49-F238E27FC236}">
                <a16:creationId xmlns:a16="http://schemas.microsoft.com/office/drawing/2014/main" id="{ECEBB830-9859-4880-8F00-C08D7557AE1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137610" y="1547198"/>
            <a:ext cx="2007601" cy="746093"/>
          </a:xfrm>
          <a:prstGeom prst="rect">
            <a:avLst/>
          </a:prstGeom>
        </p:spPr>
      </p:pic>
      <p:grpSp>
        <p:nvGrpSpPr>
          <p:cNvPr id="15" name="Group 14">
            <a:extLst>
              <a:ext uri="{FF2B5EF4-FFF2-40B4-BE49-F238E27FC236}">
                <a16:creationId xmlns:a16="http://schemas.microsoft.com/office/drawing/2014/main" id="{C42D3607-5435-43ED-8924-5F23857EF9FC}"/>
              </a:ext>
            </a:extLst>
          </p:cNvPr>
          <p:cNvGrpSpPr/>
          <p:nvPr/>
        </p:nvGrpSpPr>
        <p:grpSpPr>
          <a:xfrm>
            <a:off x="552697" y="2550627"/>
            <a:ext cx="1106084" cy="369332"/>
            <a:chOff x="229755" y="4667931"/>
            <a:chExt cx="1106084" cy="369333"/>
          </a:xfrm>
        </p:grpSpPr>
        <p:cxnSp>
          <p:nvCxnSpPr>
            <p:cNvPr id="16" name="Straight Arrow Connector 15">
              <a:extLst>
                <a:ext uri="{FF2B5EF4-FFF2-40B4-BE49-F238E27FC236}">
                  <a16:creationId xmlns:a16="http://schemas.microsoft.com/office/drawing/2014/main" id="{B242E749-EE68-4CC5-A42E-A4E819EA9A5E}"/>
                </a:ext>
              </a:extLst>
            </p:cNvPr>
            <p:cNvCxnSpPr>
              <a:cxnSpLocks/>
            </p:cNvCxnSpPr>
            <p:nvPr/>
          </p:nvCxnSpPr>
          <p:spPr>
            <a:xfrm>
              <a:off x="229755" y="5036711"/>
              <a:ext cx="110608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17A699A7-F8E0-49E8-9879-F1886E4447D2}"/>
                </a:ext>
              </a:extLst>
            </p:cNvPr>
            <p:cNvSpPr txBox="1"/>
            <p:nvPr/>
          </p:nvSpPr>
          <p:spPr>
            <a:xfrm>
              <a:off x="274967" y="4667931"/>
              <a:ext cx="883575" cy="369333"/>
            </a:xfrm>
            <a:prstGeom prst="rect">
              <a:avLst/>
            </a:prstGeom>
            <a:noFill/>
          </p:spPr>
          <p:txBody>
            <a:bodyPr wrap="none" rtlCol="0">
              <a:spAutoFit/>
            </a:bodyPr>
            <a:lstStyle/>
            <a:p>
              <a:r>
                <a:rPr lang="pt-PT" dirty="0">
                  <a:solidFill>
                    <a:srgbClr val="FF0000"/>
                  </a:solidFill>
                  <a:latin typeface="+mj-lt"/>
                </a:rPr>
                <a:t>p beam</a:t>
              </a:r>
            </a:p>
          </p:txBody>
        </p:sp>
      </p:grpSp>
      <p:sp>
        <p:nvSpPr>
          <p:cNvPr id="18" name="TextBox 17">
            <a:extLst>
              <a:ext uri="{FF2B5EF4-FFF2-40B4-BE49-F238E27FC236}">
                <a16:creationId xmlns:a16="http://schemas.microsoft.com/office/drawing/2014/main" id="{447A927D-6614-4867-ABE2-5DEC0F24BD09}"/>
              </a:ext>
            </a:extLst>
          </p:cNvPr>
          <p:cNvSpPr txBox="1"/>
          <p:nvPr/>
        </p:nvSpPr>
        <p:spPr>
          <a:xfrm>
            <a:off x="87623" y="4716887"/>
            <a:ext cx="4103628" cy="1405256"/>
          </a:xfrm>
          <a:prstGeom prst="rect">
            <a:avLst/>
          </a:prstGeom>
          <a:noFill/>
        </p:spPr>
        <p:txBody>
          <a:bodyPr wrap="square" rtlCol="0">
            <a:spAutoFit/>
          </a:bodyPr>
          <a:lstStyle/>
          <a:p>
            <a:pPr marL="380990" indent="-380990">
              <a:buFont typeface="Arial" panose="020B0604020202020204" pitchFamily="34" charset="0"/>
              <a:buChar char="•"/>
            </a:pPr>
            <a:r>
              <a:rPr lang="pt-PT" sz="2133" dirty="0">
                <a:solidFill>
                  <a:schemeClr val="accent1">
                    <a:lumMod val="50000"/>
                  </a:schemeClr>
                </a:solidFill>
              </a:rPr>
              <a:t>Normal </a:t>
            </a:r>
            <a:r>
              <a:rPr lang="pt-PT" sz="2133" dirty="0" err="1">
                <a:solidFill>
                  <a:schemeClr val="accent1">
                    <a:lumMod val="50000"/>
                  </a:schemeClr>
                </a:solidFill>
              </a:rPr>
              <a:t>shielding</a:t>
            </a:r>
            <a:r>
              <a:rPr lang="pt-PT" sz="2133" dirty="0">
                <a:solidFill>
                  <a:schemeClr val="accent1">
                    <a:lumMod val="50000"/>
                  </a:schemeClr>
                </a:solidFill>
              </a:rPr>
              <a:t> – </a:t>
            </a:r>
            <a:r>
              <a:rPr lang="pt-PT" sz="2133" dirty="0" err="1">
                <a:solidFill>
                  <a:schemeClr val="accent1">
                    <a:lumMod val="50000"/>
                  </a:schemeClr>
                </a:solidFill>
              </a:rPr>
              <a:t>several</a:t>
            </a:r>
            <a:r>
              <a:rPr lang="pt-PT" sz="2133" dirty="0">
                <a:solidFill>
                  <a:schemeClr val="accent1">
                    <a:lumMod val="50000"/>
                  </a:schemeClr>
                </a:solidFill>
              </a:rPr>
              <a:t> metal </a:t>
            </a:r>
            <a:r>
              <a:rPr lang="pt-PT" sz="2133" dirty="0" err="1">
                <a:solidFill>
                  <a:schemeClr val="accent1">
                    <a:lumMod val="50000"/>
                  </a:schemeClr>
                </a:solidFill>
              </a:rPr>
              <a:t>foils</a:t>
            </a:r>
            <a:r>
              <a:rPr lang="pt-PT" sz="2133" dirty="0">
                <a:solidFill>
                  <a:schemeClr val="accent1">
                    <a:lumMod val="50000"/>
                  </a:schemeClr>
                </a:solidFill>
              </a:rPr>
              <a:t> </a:t>
            </a:r>
            <a:r>
              <a:rPr lang="pt-PT" sz="2133" dirty="0" err="1">
                <a:solidFill>
                  <a:schemeClr val="accent1">
                    <a:lumMod val="50000"/>
                  </a:schemeClr>
                </a:solidFill>
              </a:rPr>
              <a:t>stacked</a:t>
            </a:r>
            <a:endParaRPr lang="pt-PT" sz="2133" dirty="0">
              <a:solidFill>
                <a:schemeClr val="accent1">
                  <a:lumMod val="50000"/>
                </a:schemeClr>
              </a:solidFill>
            </a:endParaRPr>
          </a:p>
          <a:p>
            <a:pPr marL="380990" indent="-380990">
              <a:buFont typeface="Arial" panose="020B0604020202020204" pitchFamily="34" charset="0"/>
              <a:buChar char="•"/>
            </a:pPr>
            <a:r>
              <a:rPr lang="pt-PT" sz="2133" b="1" dirty="0">
                <a:solidFill>
                  <a:schemeClr val="accent1">
                    <a:lumMod val="50000"/>
                  </a:schemeClr>
                </a:solidFill>
              </a:rPr>
              <a:t>New </a:t>
            </a:r>
            <a:r>
              <a:rPr lang="pt-PT" sz="2133" b="1" dirty="0" err="1">
                <a:solidFill>
                  <a:schemeClr val="accent1">
                    <a:lumMod val="50000"/>
                  </a:schemeClr>
                </a:solidFill>
              </a:rPr>
              <a:t>shielding</a:t>
            </a:r>
            <a:r>
              <a:rPr lang="pt-PT" sz="2133" b="1" dirty="0">
                <a:solidFill>
                  <a:schemeClr val="accent1">
                    <a:lumMod val="50000"/>
                  </a:schemeClr>
                </a:solidFill>
              </a:rPr>
              <a:t>: </a:t>
            </a:r>
            <a:r>
              <a:rPr lang="pt-PT" sz="2133" b="1" dirty="0" err="1">
                <a:solidFill>
                  <a:schemeClr val="accent1">
                    <a:lumMod val="50000"/>
                  </a:schemeClr>
                </a:solidFill>
              </a:rPr>
              <a:t>Sigratherm</a:t>
            </a:r>
            <a:r>
              <a:rPr lang="pt-PT" sz="2133" b="1" dirty="0">
                <a:solidFill>
                  <a:schemeClr val="accent1">
                    <a:lumMod val="50000"/>
                  </a:schemeClr>
                </a:solidFill>
              </a:rPr>
              <a:t> material – 1 cm </a:t>
            </a:r>
            <a:r>
              <a:rPr lang="pt-PT" sz="2133" b="1" dirty="0" err="1">
                <a:solidFill>
                  <a:schemeClr val="accent1">
                    <a:lumMod val="50000"/>
                  </a:schemeClr>
                </a:solidFill>
              </a:rPr>
              <a:t>thick</a:t>
            </a:r>
            <a:endParaRPr lang="en-US" sz="2133" b="1" dirty="0">
              <a:solidFill>
                <a:schemeClr val="accent1">
                  <a:lumMod val="50000"/>
                </a:schemeClr>
              </a:solidFill>
            </a:endParaRPr>
          </a:p>
        </p:txBody>
      </p:sp>
      <p:cxnSp>
        <p:nvCxnSpPr>
          <p:cNvPr id="19" name="Straight Arrow Connector 18">
            <a:extLst>
              <a:ext uri="{FF2B5EF4-FFF2-40B4-BE49-F238E27FC236}">
                <a16:creationId xmlns:a16="http://schemas.microsoft.com/office/drawing/2014/main" id="{3288C084-4EE3-4943-B6F2-1DC129C3092F}"/>
              </a:ext>
            </a:extLst>
          </p:cNvPr>
          <p:cNvCxnSpPr>
            <a:cxnSpLocks/>
          </p:cNvCxnSpPr>
          <p:nvPr/>
        </p:nvCxnSpPr>
        <p:spPr>
          <a:xfrm>
            <a:off x="5516380" y="1798820"/>
            <a:ext cx="0" cy="2213459"/>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13B9E090-5CEB-41CA-8301-C72E7C8F8CDE}"/>
              </a:ext>
            </a:extLst>
          </p:cNvPr>
          <p:cNvSpPr txBox="1"/>
          <p:nvPr/>
        </p:nvSpPr>
        <p:spPr>
          <a:xfrm rot="16200000">
            <a:off x="5205787" y="2635969"/>
            <a:ext cx="1055097" cy="461665"/>
          </a:xfrm>
          <a:prstGeom prst="rect">
            <a:avLst/>
          </a:prstGeom>
          <a:noFill/>
        </p:spPr>
        <p:txBody>
          <a:bodyPr wrap="none" rtlCol="0">
            <a:spAutoFit/>
          </a:bodyPr>
          <a:lstStyle/>
          <a:p>
            <a:r>
              <a:rPr lang="pt-PT" sz="2400" dirty="0"/>
              <a:t>51 mm</a:t>
            </a:r>
            <a:endParaRPr lang="en-US" sz="2400" dirty="0"/>
          </a:p>
        </p:txBody>
      </p:sp>
      <p:cxnSp>
        <p:nvCxnSpPr>
          <p:cNvPr id="21" name="Straight Arrow Connector 20">
            <a:extLst>
              <a:ext uri="{FF2B5EF4-FFF2-40B4-BE49-F238E27FC236}">
                <a16:creationId xmlns:a16="http://schemas.microsoft.com/office/drawing/2014/main" id="{08534FE6-78A6-4642-A9E2-9BF29B7A40E5}"/>
              </a:ext>
            </a:extLst>
          </p:cNvPr>
          <p:cNvCxnSpPr>
            <a:cxnSpLocks/>
          </p:cNvCxnSpPr>
          <p:nvPr/>
        </p:nvCxnSpPr>
        <p:spPr>
          <a:xfrm flipV="1">
            <a:off x="672891" y="1685689"/>
            <a:ext cx="4703580" cy="36515"/>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22" name="TextBox 21">
            <a:extLst>
              <a:ext uri="{FF2B5EF4-FFF2-40B4-BE49-F238E27FC236}">
                <a16:creationId xmlns:a16="http://schemas.microsoft.com/office/drawing/2014/main" id="{856FA32F-230D-4F70-A8FB-37794666E0E6}"/>
              </a:ext>
            </a:extLst>
          </p:cNvPr>
          <p:cNvSpPr txBox="1"/>
          <p:nvPr/>
        </p:nvSpPr>
        <p:spPr>
          <a:xfrm>
            <a:off x="2402088" y="1201453"/>
            <a:ext cx="1210588" cy="461665"/>
          </a:xfrm>
          <a:prstGeom prst="rect">
            <a:avLst/>
          </a:prstGeom>
          <a:noFill/>
        </p:spPr>
        <p:txBody>
          <a:bodyPr wrap="none" rtlCol="0">
            <a:spAutoFit/>
          </a:bodyPr>
          <a:lstStyle/>
          <a:p>
            <a:r>
              <a:rPr lang="pt-PT" sz="2400" dirty="0"/>
              <a:t>100 mm</a:t>
            </a:r>
            <a:endParaRPr lang="en-US" sz="2400" dirty="0"/>
          </a:p>
        </p:txBody>
      </p:sp>
      <p:sp>
        <p:nvSpPr>
          <p:cNvPr id="23" name="TextBox 22">
            <a:extLst>
              <a:ext uri="{FF2B5EF4-FFF2-40B4-BE49-F238E27FC236}">
                <a16:creationId xmlns:a16="http://schemas.microsoft.com/office/drawing/2014/main" id="{F0018C94-57E8-4731-AB4B-FA0FAAEABF54}"/>
              </a:ext>
            </a:extLst>
          </p:cNvPr>
          <p:cNvSpPr txBox="1"/>
          <p:nvPr/>
        </p:nvSpPr>
        <p:spPr>
          <a:xfrm>
            <a:off x="3477749" y="1983038"/>
            <a:ext cx="1274708" cy="461665"/>
          </a:xfrm>
          <a:prstGeom prst="rect">
            <a:avLst/>
          </a:prstGeom>
          <a:noFill/>
        </p:spPr>
        <p:txBody>
          <a:bodyPr wrap="none" rtlCol="0">
            <a:spAutoFit/>
          </a:bodyPr>
          <a:lstStyle/>
          <a:p>
            <a:r>
              <a:rPr lang="pt-PT" sz="2400" dirty="0" err="1">
                <a:solidFill>
                  <a:schemeClr val="bg1"/>
                </a:solidFill>
              </a:rPr>
              <a:t>Graphite</a:t>
            </a:r>
            <a:endParaRPr lang="en-US" sz="2400" dirty="0">
              <a:solidFill>
                <a:schemeClr val="bg1"/>
              </a:solidFill>
            </a:endParaRPr>
          </a:p>
        </p:txBody>
      </p:sp>
      <p:sp>
        <p:nvSpPr>
          <p:cNvPr id="24" name="TextBox 23">
            <a:extLst>
              <a:ext uri="{FF2B5EF4-FFF2-40B4-BE49-F238E27FC236}">
                <a16:creationId xmlns:a16="http://schemas.microsoft.com/office/drawing/2014/main" id="{FDDB815B-7D85-494B-97B7-5DF6A6423FF2}"/>
              </a:ext>
            </a:extLst>
          </p:cNvPr>
          <p:cNvSpPr txBox="1"/>
          <p:nvPr/>
        </p:nvSpPr>
        <p:spPr>
          <a:xfrm>
            <a:off x="952869" y="1967545"/>
            <a:ext cx="633507" cy="461665"/>
          </a:xfrm>
          <a:prstGeom prst="rect">
            <a:avLst/>
          </a:prstGeom>
          <a:noFill/>
        </p:spPr>
        <p:txBody>
          <a:bodyPr wrap="none" rtlCol="0">
            <a:spAutoFit/>
          </a:bodyPr>
          <a:lstStyle/>
          <a:p>
            <a:r>
              <a:rPr lang="pt-PT" sz="2400" dirty="0">
                <a:solidFill>
                  <a:schemeClr val="bg1"/>
                </a:solidFill>
              </a:rPr>
              <a:t>UC</a:t>
            </a:r>
            <a:r>
              <a:rPr lang="pt-PT" sz="2400" baseline="-25000" dirty="0">
                <a:solidFill>
                  <a:schemeClr val="bg1"/>
                </a:solidFill>
              </a:rPr>
              <a:t>x</a:t>
            </a:r>
            <a:endParaRPr lang="en-US" sz="2400" baseline="-25000" dirty="0">
              <a:solidFill>
                <a:schemeClr val="bg1"/>
              </a:solidFill>
            </a:endParaRPr>
          </a:p>
        </p:txBody>
      </p:sp>
      <p:sp>
        <p:nvSpPr>
          <p:cNvPr id="25" name="TextBox 24">
            <a:extLst>
              <a:ext uri="{FF2B5EF4-FFF2-40B4-BE49-F238E27FC236}">
                <a16:creationId xmlns:a16="http://schemas.microsoft.com/office/drawing/2014/main" id="{7AB054DD-6390-4B5B-9FBD-3A7427C4009C}"/>
              </a:ext>
            </a:extLst>
          </p:cNvPr>
          <p:cNvSpPr txBox="1"/>
          <p:nvPr/>
        </p:nvSpPr>
        <p:spPr>
          <a:xfrm>
            <a:off x="2476305" y="2601337"/>
            <a:ext cx="1341457" cy="461665"/>
          </a:xfrm>
          <a:prstGeom prst="rect">
            <a:avLst/>
          </a:prstGeom>
          <a:noFill/>
        </p:spPr>
        <p:txBody>
          <a:bodyPr wrap="none" rtlCol="0">
            <a:spAutoFit/>
          </a:bodyPr>
          <a:lstStyle/>
          <a:p>
            <a:r>
              <a:rPr lang="pt-PT" sz="2400" b="1" dirty="0" err="1"/>
              <a:t>Tungsten</a:t>
            </a:r>
            <a:endParaRPr lang="en-US" sz="2400" b="1" baseline="-25000" dirty="0"/>
          </a:p>
        </p:txBody>
      </p:sp>
      <p:grpSp>
        <p:nvGrpSpPr>
          <p:cNvPr id="26" name="Group 25">
            <a:extLst>
              <a:ext uri="{FF2B5EF4-FFF2-40B4-BE49-F238E27FC236}">
                <a16:creationId xmlns:a16="http://schemas.microsoft.com/office/drawing/2014/main" id="{F82C0EBB-6389-4D22-B7C6-D1890C3EBEEC}"/>
              </a:ext>
            </a:extLst>
          </p:cNvPr>
          <p:cNvGrpSpPr/>
          <p:nvPr/>
        </p:nvGrpSpPr>
        <p:grpSpPr>
          <a:xfrm>
            <a:off x="156290" y="1326434"/>
            <a:ext cx="5721133" cy="3204972"/>
            <a:chOff x="119063" y="992921"/>
            <a:chExt cx="4290850" cy="2403729"/>
          </a:xfrm>
          <a:solidFill>
            <a:schemeClr val="tx1"/>
          </a:solidFill>
        </p:grpSpPr>
        <p:sp>
          <p:nvSpPr>
            <p:cNvPr id="27" name="Rectangle 26">
              <a:extLst>
                <a:ext uri="{FF2B5EF4-FFF2-40B4-BE49-F238E27FC236}">
                  <a16:creationId xmlns:a16="http://schemas.microsoft.com/office/drawing/2014/main" id="{D0CEF034-3383-4CF3-B157-6E6859E2D5BC}"/>
                </a:ext>
              </a:extLst>
            </p:cNvPr>
            <p:cNvSpPr/>
            <p:nvPr/>
          </p:nvSpPr>
          <p:spPr>
            <a:xfrm>
              <a:off x="4072329" y="1328074"/>
              <a:ext cx="332588" cy="1735988"/>
            </a:xfrm>
            <a:prstGeom prst="rect">
              <a:avLst/>
            </a:prstGeom>
            <a:gr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8" name="Rectangle 27">
              <a:extLst>
                <a:ext uri="{FF2B5EF4-FFF2-40B4-BE49-F238E27FC236}">
                  <a16:creationId xmlns:a16="http://schemas.microsoft.com/office/drawing/2014/main" id="{F6C1B03B-A58A-427A-ABAC-EA028C2B4F83}"/>
                </a:ext>
              </a:extLst>
            </p:cNvPr>
            <p:cNvSpPr/>
            <p:nvPr/>
          </p:nvSpPr>
          <p:spPr>
            <a:xfrm rot="5400000">
              <a:off x="2098623" y="-985781"/>
              <a:ext cx="332588" cy="4289992"/>
            </a:xfrm>
            <a:prstGeom prst="rect">
              <a:avLst/>
            </a:prstGeom>
            <a:gr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9" name="Rectangle 28">
              <a:extLst>
                <a:ext uri="{FF2B5EF4-FFF2-40B4-BE49-F238E27FC236}">
                  <a16:creationId xmlns:a16="http://schemas.microsoft.com/office/drawing/2014/main" id="{876D6B0A-A5A9-483F-AFE6-DBFA253FBCC0}"/>
                </a:ext>
              </a:extLst>
            </p:cNvPr>
            <p:cNvSpPr/>
            <p:nvPr/>
          </p:nvSpPr>
          <p:spPr>
            <a:xfrm rot="5400000">
              <a:off x="2095696" y="1087429"/>
              <a:ext cx="332588" cy="4285854"/>
            </a:xfrm>
            <a:prstGeom prst="rect">
              <a:avLst/>
            </a:prstGeom>
            <a:gr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0" name="Rectangle 29">
              <a:extLst>
                <a:ext uri="{FF2B5EF4-FFF2-40B4-BE49-F238E27FC236}">
                  <a16:creationId xmlns:a16="http://schemas.microsoft.com/office/drawing/2014/main" id="{C671AA47-2174-4125-A048-05A34AD9739C}"/>
                </a:ext>
              </a:extLst>
            </p:cNvPr>
            <p:cNvSpPr/>
            <p:nvPr/>
          </p:nvSpPr>
          <p:spPr>
            <a:xfrm>
              <a:off x="120197" y="1333090"/>
              <a:ext cx="332588" cy="1735988"/>
            </a:xfrm>
            <a:prstGeom prst="rect">
              <a:avLst/>
            </a:prstGeom>
            <a:gr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sp>
        <p:nvSpPr>
          <p:cNvPr id="31" name="TextBox 30">
            <a:extLst>
              <a:ext uri="{FF2B5EF4-FFF2-40B4-BE49-F238E27FC236}">
                <a16:creationId xmlns:a16="http://schemas.microsoft.com/office/drawing/2014/main" id="{0EC9E5EA-B278-4C9B-AD3D-8F6492EF7762}"/>
              </a:ext>
            </a:extLst>
          </p:cNvPr>
          <p:cNvSpPr txBox="1"/>
          <p:nvPr/>
        </p:nvSpPr>
        <p:spPr>
          <a:xfrm>
            <a:off x="4030695" y="4887056"/>
            <a:ext cx="2090921" cy="1077026"/>
          </a:xfrm>
          <a:prstGeom prst="rect">
            <a:avLst/>
          </a:prstGeom>
          <a:solidFill>
            <a:schemeClr val="bg1"/>
          </a:solidFill>
          <a:ln w="28575">
            <a:solidFill>
              <a:srgbClr val="104282"/>
            </a:solidFill>
          </a:ln>
        </p:spPr>
        <p:txBody>
          <a:bodyPr wrap="square" rtlCol="0">
            <a:spAutoFit/>
          </a:bodyPr>
          <a:lstStyle/>
          <a:p>
            <a:r>
              <a:rPr lang="pt-PT" sz="2133" b="1" dirty="0">
                <a:solidFill>
                  <a:schemeClr val="accent1">
                    <a:lumMod val="50000"/>
                  </a:schemeClr>
                </a:solidFill>
              </a:rPr>
              <a:t>Converter </a:t>
            </a:r>
            <a:r>
              <a:rPr lang="pt-PT" sz="2133" b="1" dirty="0" err="1">
                <a:solidFill>
                  <a:schemeClr val="accent1">
                    <a:lumMod val="50000"/>
                  </a:schemeClr>
                </a:solidFill>
              </a:rPr>
              <a:t>will</a:t>
            </a:r>
            <a:r>
              <a:rPr lang="pt-PT" sz="2133" b="1" dirty="0">
                <a:solidFill>
                  <a:schemeClr val="accent1">
                    <a:lumMod val="50000"/>
                  </a:schemeClr>
                </a:solidFill>
              </a:rPr>
              <a:t> </a:t>
            </a:r>
            <a:r>
              <a:rPr lang="pt-PT" sz="2133" b="1" dirty="0" err="1">
                <a:solidFill>
                  <a:schemeClr val="accent1">
                    <a:lumMod val="50000"/>
                  </a:schemeClr>
                </a:solidFill>
              </a:rPr>
              <a:t>act</a:t>
            </a:r>
            <a:r>
              <a:rPr lang="pt-PT" sz="2133" b="1" dirty="0">
                <a:solidFill>
                  <a:schemeClr val="accent1">
                    <a:lumMod val="50000"/>
                  </a:schemeClr>
                </a:solidFill>
              </a:rPr>
              <a:t> as </a:t>
            </a:r>
            <a:r>
              <a:rPr lang="pt-PT" sz="2133" b="1" dirty="0" err="1">
                <a:solidFill>
                  <a:schemeClr val="accent1">
                    <a:lumMod val="50000"/>
                  </a:schemeClr>
                </a:solidFill>
              </a:rPr>
              <a:t>internal</a:t>
            </a:r>
            <a:r>
              <a:rPr lang="pt-PT" sz="2133" b="1" dirty="0">
                <a:solidFill>
                  <a:schemeClr val="accent1">
                    <a:lumMod val="50000"/>
                  </a:schemeClr>
                </a:solidFill>
              </a:rPr>
              <a:t> </a:t>
            </a:r>
            <a:r>
              <a:rPr lang="pt-PT" sz="2133" b="1" dirty="0" err="1">
                <a:solidFill>
                  <a:schemeClr val="accent1">
                    <a:lumMod val="50000"/>
                  </a:schemeClr>
                </a:solidFill>
              </a:rPr>
              <a:t>heat</a:t>
            </a:r>
            <a:r>
              <a:rPr lang="pt-PT" sz="2133" b="1" dirty="0">
                <a:solidFill>
                  <a:schemeClr val="accent1">
                    <a:lumMod val="50000"/>
                  </a:schemeClr>
                </a:solidFill>
              </a:rPr>
              <a:t> </a:t>
            </a:r>
            <a:r>
              <a:rPr lang="pt-PT" sz="2133" b="1" dirty="0" err="1">
                <a:solidFill>
                  <a:schemeClr val="accent1">
                    <a:lumMod val="50000"/>
                  </a:schemeClr>
                </a:solidFill>
              </a:rPr>
              <a:t>source</a:t>
            </a:r>
            <a:endParaRPr lang="en-US" sz="2133" b="1" dirty="0">
              <a:solidFill>
                <a:schemeClr val="accent1">
                  <a:lumMod val="50000"/>
                </a:schemeClr>
              </a:solidFill>
            </a:endParaRPr>
          </a:p>
        </p:txBody>
      </p:sp>
      <p:sp>
        <p:nvSpPr>
          <p:cNvPr id="33" name="TextBox 32">
            <a:extLst>
              <a:ext uri="{FF2B5EF4-FFF2-40B4-BE49-F238E27FC236}">
                <a16:creationId xmlns:a16="http://schemas.microsoft.com/office/drawing/2014/main" id="{CD245737-2A19-4D63-95E6-9E156787216A}"/>
              </a:ext>
            </a:extLst>
          </p:cNvPr>
          <p:cNvSpPr txBox="1"/>
          <p:nvPr/>
        </p:nvSpPr>
        <p:spPr>
          <a:xfrm>
            <a:off x="1658781" y="3465712"/>
            <a:ext cx="4038802" cy="954107"/>
          </a:xfrm>
          <a:prstGeom prst="rect">
            <a:avLst/>
          </a:prstGeom>
          <a:solidFill>
            <a:schemeClr val="bg1">
              <a:alpha val="78000"/>
            </a:schemeClr>
          </a:solidFill>
        </p:spPr>
        <p:txBody>
          <a:bodyPr wrap="square" rtlCol="0">
            <a:spAutoFit/>
          </a:bodyPr>
          <a:lstStyle/>
          <a:p>
            <a:pPr marL="285750" indent="-285750">
              <a:buFont typeface="Arial" panose="020B0604020202020204" pitchFamily="34" charset="0"/>
              <a:buChar char="•"/>
            </a:pPr>
            <a:r>
              <a:rPr lang="en-US" sz="1400" dirty="0"/>
              <a:t>57.8 cc of lower density </a:t>
            </a:r>
            <a:r>
              <a:rPr lang="en-US" sz="1400" dirty="0" err="1"/>
              <a:t>UCx</a:t>
            </a:r>
            <a:r>
              <a:rPr lang="en-US" sz="1400" dirty="0"/>
              <a:t> (normally 30 cc – mass is the same to standard)</a:t>
            </a:r>
          </a:p>
          <a:p>
            <a:pPr marL="285750" indent="-285750">
              <a:buFont typeface="Arial" panose="020B0604020202020204" pitchFamily="34" charset="0"/>
              <a:buChar char="•"/>
            </a:pPr>
            <a:r>
              <a:rPr lang="en-US" sz="1400" dirty="0"/>
              <a:t>2.1 x more n-</a:t>
            </a:r>
            <a:r>
              <a:rPr lang="en-US" sz="1400" dirty="0" err="1"/>
              <a:t>ind</a:t>
            </a:r>
            <a:r>
              <a:rPr lang="en-US" sz="1400" dirty="0"/>
              <a:t> fissions</a:t>
            </a:r>
          </a:p>
          <a:p>
            <a:pPr marL="285750" indent="-285750">
              <a:buFont typeface="Arial" panose="020B0604020202020204" pitchFamily="34" charset="0"/>
              <a:buChar char="•"/>
            </a:pPr>
            <a:r>
              <a:rPr lang="en-US" sz="1400" dirty="0"/>
              <a:t>2.4x less %p-</a:t>
            </a:r>
            <a:r>
              <a:rPr lang="en-US" sz="1400" dirty="0" err="1"/>
              <a:t>ind</a:t>
            </a:r>
            <a:r>
              <a:rPr lang="en-US" sz="1400" dirty="0"/>
              <a:t> fissions</a:t>
            </a:r>
          </a:p>
        </p:txBody>
      </p:sp>
      <p:pic>
        <p:nvPicPr>
          <p:cNvPr id="34" name="Picture 33">
            <a:extLst>
              <a:ext uri="{FF2B5EF4-FFF2-40B4-BE49-F238E27FC236}">
                <a16:creationId xmlns:a16="http://schemas.microsoft.com/office/drawing/2014/main" id="{9E7AEC5F-8A94-448A-984C-7341BD903837}"/>
              </a:ext>
            </a:extLst>
          </p:cNvPr>
          <p:cNvPicPr>
            <a:picLocks noChangeAspect="1"/>
          </p:cNvPicPr>
          <p:nvPr/>
        </p:nvPicPr>
        <p:blipFill>
          <a:blip r:embed="rId8"/>
          <a:stretch>
            <a:fillRect/>
          </a:stretch>
        </p:blipFill>
        <p:spPr>
          <a:xfrm>
            <a:off x="2159026" y="6368431"/>
            <a:ext cx="1341667" cy="334627"/>
          </a:xfrm>
          <a:prstGeom prst="rect">
            <a:avLst/>
          </a:prstGeom>
        </p:spPr>
      </p:pic>
      <p:pic>
        <p:nvPicPr>
          <p:cNvPr id="35" name="Picture 34">
            <a:extLst>
              <a:ext uri="{FF2B5EF4-FFF2-40B4-BE49-F238E27FC236}">
                <a16:creationId xmlns:a16="http://schemas.microsoft.com/office/drawing/2014/main" id="{DA5382E2-92D8-49C7-9805-1DA9046DAA2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58986" y="6377222"/>
            <a:ext cx="535649" cy="344254"/>
          </a:xfrm>
          <a:prstGeom prst="rect">
            <a:avLst/>
          </a:prstGeom>
        </p:spPr>
      </p:pic>
      <p:sp>
        <p:nvSpPr>
          <p:cNvPr id="36" name="TextBox 35"/>
          <p:cNvSpPr txBox="1"/>
          <p:nvPr/>
        </p:nvSpPr>
        <p:spPr>
          <a:xfrm>
            <a:off x="9812388" y="6351078"/>
            <a:ext cx="128342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err="1" smtClean="0"/>
              <a:t>J.P.Ramos</a:t>
            </a:r>
            <a:endParaRPr lang="en-GB" dirty="0"/>
          </a:p>
        </p:txBody>
      </p:sp>
    </p:spTree>
    <p:extLst>
      <p:ext uri="{BB962C8B-B14F-4D97-AF65-F5344CB8AC3E}">
        <p14:creationId xmlns:p14="http://schemas.microsoft.com/office/powerpoint/2010/main" val="39595368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6932905" y="6032960"/>
            <a:ext cx="669290" cy="659130"/>
          </a:xfrm>
          <a:prstGeom prst="rect">
            <a:avLst/>
          </a:prstGeom>
          <a:solidFill>
            <a:srgbClr val="FFFF00"/>
          </a:solidFill>
          <a:ln w="9525">
            <a:solidFill>
              <a:srgbClr val="000000"/>
            </a:solid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Target change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2"/>
          <p:cNvSpPr txBox="1">
            <a:spLocks noChangeArrowheads="1"/>
          </p:cNvSpPr>
          <p:nvPr/>
        </p:nvSpPr>
        <p:spPr bwMode="auto">
          <a:xfrm>
            <a:off x="7790473" y="6032960"/>
            <a:ext cx="669290" cy="659130"/>
          </a:xfrm>
          <a:prstGeom prst="rect">
            <a:avLst/>
          </a:prstGeom>
          <a:solidFill>
            <a:srgbClr val="FF0000"/>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CERN holiday</a:t>
            </a:r>
            <a:endParaRPr kumimoji="0" lang="en-GB" sz="1100" b="0" i="0" u="none" strike="noStrike" kern="0" cap="none" spc="0" normalizeH="0" baseline="0" noProof="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p:cNvSpPr txBox="1">
            <a:spLocks noChangeArrowheads="1"/>
          </p:cNvSpPr>
          <p:nvPr/>
        </p:nvSpPr>
        <p:spPr bwMode="auto">
          <a:xfrm>
            <a:off x="8648041" y="6032960"/>
            <a:ext cx="669290" cy="659130"/>
          </a:xfrm>
          <a:prstGeom prst="rect">
            <a:avLst/>
          </a:prstGeom>
          <a:solidFill>
            <a:srgbClr val="FFC000"/>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Setting up/proton scan/yield</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GB"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p:cNvSpPr txBox="1">
            <a:spLocks noChangeArrowheads="1"/>
          </p:cNvSpPr>
          <p:nvPr/>
        </p:nvSpPr>
        <p:spPr bwMode="auto">
          <a:xfrm>
            <a:off x="9505609" y="6052010"/>
            <a:ext cx="669290" cy="659130"/>
          </a:xfrm>
          <a:prstGeom prst="rect">
            <a:avLst/>
          </a:prstGeom>
          <a:solidFill>
            <a:schemeClr val="accent1">
              <a:lumMod val="40000"/>
              <a:lumOff val="60000"/>
            </a:schemeClr>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Physics GPS </a:t>
            </a:r>
          </a:p>
        </p:txBody>
      </p:sp>
      <p:sp>
        <p:nvSpPr>
          <p:cNvPr id="8" name="Text Box 2"/>
          <p:cNvSpPr txBox="1">
            <a:spLocks noChangeArrowheads="1"/>
          </p:cNvSpPr>
          <p:nvPr/>
        </p:nvSpPr>
        <p:spPr bwMode="auto">
          <a:xfrm>
            <a:off x="10389938" y="6052010"/>
            <a:ext cx="669290" cy="659130"/>
          </a:xfrm>
          <a:prstGeom prst="rect">
            <a:avLst/>
          </a:prstGeom>
          <a:solidFill>
            <a:srgbClr val="00B050"/>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Physics </a:t>
            </a:r>
            <a:r>
              <a:rPr kumimoji="0" lang="en-GB" sz="11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HRS </a:t>
            </a:r>
            <a:endParaRPr kumimoji="0" lang="en-GB"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11272485" y="6559579"/>
            <a:ext cx="814647" cy="246221"/>
          </a:xfrm>
          <a:prstGeom prst="rect">
            <a:avLst/>
          </a:prstGeom>
          <a:noFill/>
        </p:spPr>
        <p:txBody>
          <a:bodyPr wrap="none" rtlCol="0">
            <a:spAutoFit/>
          </a:bodyPr>
          <a:lstStyle/>
          <a:p>
            <a:r>
              <a:rPr lang="en-GB" sz="1000" dirty="0" smtClean="0"/>
              <a:t>KJ: 06.10.17</a:t>
            </a:r>
            <a:endParaRPr lang="en-GB" sz="1000" dirty="0"/>
          </a:p>
        </p:txBody>
      </p:sp>
      <p:pic>
        <p:nvPicPr>
          <p:cNvPr id="10" name="Picture 6" descr="Hom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936" y="6076186"/>
            <a:ext cx="3049840" cy="60650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264775" y="295435"/>
            <a:ext cx="5686990" cy="523220"/>
          </a:xfrm>
          <a:prstGeom prst="rect">
            <a:avLst/>
          </a:prstGeom>
          <a:noFill/>
        </p:spPr>
        <p:txBody>
          <a:bodyPr wrap="square" rtlCol="0">
            <a:spAutoFit/>
          </a:bodyPr>
          <a:lstStyle/>
          <a:p>
            <a:r>
              <a:rPr lang="en-GB" sz="2800" dirty="0" smtClean="0"/>
              <a:t>ISOLDE Schedule 2017: weeks 16 - 48</a:t>
            </a:r>
            <a:endParaRPr lang="en-GB" sz="2800" dirty="0"/>
          </a:p>
        </p:txBody>
      </p:sp>
      <p:grpSp>
        <p:nvGrpSpPr>
          <p:cNvPr id="12" name="Group 11"/>
          <p:cNvGrpSpPr/>
          <p:nvPr/>
        </p:nvGrpSpPr>
        <p:grpSpPr>
          <a:xfrm>
            <a:off x="102804" y="851285"/>
            <a:ext cx="12010932" cy="1149004"/>
            <a:chOff x="131379" y="1279967"/>
            <a:chExt cx="12010932" cy="1149004"/>
          </a:xfrm>
        </p:grpSpPr>
        <p:pic>
          <p:nvPicPr>
            <p:cNvPr id="13" name="Picture 12"/>
            <p:cNvPicPr>
              <a:picLocks noChangeAspect="1"/>
            </p:cNvPicPr>
            <p:nvPr/>
          </p:nvPicPr>
          <p:blipFill>
            <a:blip r:embed="rId3"/>
            <a:stretch>
              <a:fillRect/>
            </a:stretch>
          </p:blipFill>
          <p:spPr>
            <a:xfrm>
              <a:off x="131379" y="1279967"/>
              <a:ext cx="12010932" cy="1149004"/>
            </a:xfrm>
            <a:prstGeom prst="rect">
              <a:avLst/>
            </a:prstGeom>
          </p:spPr>
        </p:pic>
        <p:pic>
          <p:nvPicPr>
            <p:cNvPr id="14" name="Picture 2" descr="http://phys.au.dk/uploads/RTEmagicC_Logo_color_MoBbauer_cr.jp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6785" y="1592059"/>
              <a:ext cx="293694" cy="29369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http://isoltrap.web.cern.ch/isoltrap/images/ISOLTRAP_logo.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5456" y="1915631"/>
              <a:ext cx="306658" cy="22053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076889" y="1946816"/>
              <a:ext cx="222928" cy="301551"/>
            </a:xfrm>
            <a:prstGeom prst="rect">
              <a:avLst/>
            </a:prstGeom>
          </p:spPr>
        </p:pic>
        <p:pic>
          <p:nvPicPr>
            <p:cNvPr id="17" name="Picture 274"/>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8809" y="1884409"/>
              <a:ext cx="336759" cy="7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401082" y="1725460"/>
              <a:ext cx="303624" cy="410707"/>
            </a:xfrm>
            <a:prstGeom prst="rect">
              <a:avLst/>
            </a:prstGeom>
          </p:spPr>
        </p:pic>
        <p:sp>
          <p:nvSpPr>
            <p:cNvPr id="19" name="TextBox 18"/>
            <p:cNvSpPr txBox="1"/>
            <p:nvPr/>
          </p:nvSpPr>
          <p:spPr>
            <a:xfrm>
              <a:off x="3299479" y="2106302"/>
              <a:ext cx="513282" cy="184666"/>
            </a:xfrm>
            <a:prstGeom prst="rect">
              <a:avLst/>
            </a:prstGeom>
            <a:noFill/>
          </p:spPr>
          <p:txBody>
            <a:bodyPr wrap="none" rtlCol="0">
              <a:spAutoFit/>
            </a:bodyPr>
            <a:lstStyle/>
            <a:p>
              <a:r>
                <a:rPr lang="en-GB" sz="600" dirty="0" smtClean="0"/>
                <a:t>(Windmill)</a:t>
              </a:r>
              <a:endParaRPr lang="en-GB" sz="600" dirty="0"/>
            </a:p>
          </p:txBody>
        </p:sp>
        <p:pic>
          <p:nvPicPr>
            <p:cNvPr id="20" name="Picture 1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69537" y="1857886"/>
              <a:ext cx="230358" cy="311601"/>
            </a:xfrm>
            <a:prstGeom prst="rect">
              <a:avLst/>
            </a:prstGeom>
          </p:spPr>
        </p:pic>
        <p:pic>
          <p:nvPicPr>
            <p:cNvPr id="21"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79098" y="1724349"/>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73892" y="1722968"/>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64069" y="1722968"/>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mage result for cern miniball"/>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190673" y="1565891"/>
              <a:ext cx="184512" cy="225275"/>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6981524" y="1657862"/>
              <a:ext cx="497252" cy="276999"/>
            </a:xfrm>
            <a:prstGeom prst="rect">
              <a:avLst/>
            </a:prstGeom>
            <a:noFill/>
          </p:spPr>
          <p:txBody>
            <a:bodyPr wrap="none" rtlCol="0">
              <a:spAutoFit/>
            </a:bodyPr>
            <a:lstStyle/>
            <a:p>
              <a:r>
                <a:rPr lang="en-US" sz="1200" dirty="0" smtClean="0"/>
                <a:t>XT03</a:t>
              </a:r>
              <a:endParaRPr lang="en-GB" sz="1200" dirty="0"/>
            </a:p>
          </p:txBody>
        </p:sp>
        <p:sp>
          <p:nvSpPr>
            <p:cNvPr id="26" name="TextBox 25"/>
            <p:cNvSpPr txBox="1"/>
            <p:nvPr/>
          </p:nvSpPr>
          <p:spPr>
            <a:xfrm>
              <a:off x="10389938" y="1842226"/>
              <a:ext cx="497252" cy="276999"/>
            </a:xfrm>
            <a:prstGeom prst="rect">
              <a:avLst/>
            </a:prstGeom>
            <a:noFill/>
          </p:spPr>
          <p:txBody>
            <a:bodyPr wrap="none" rtlCol="0">
              <a:spAutoFit/>
            </a:bodyPr>
            <a:lstStyle/>
            <a:p>
              <a:r>
                <a:rPr lang="en-US" sz="1200" dirty="0" smtClean="0"/>
                <a:t>XT03</a:t>
              </a:r>
              <a:endParaRPr lang="en-GB" sz="1200" dirty="0"/>
            </a:p>
          </p:txBody>
        </p:sp>
        <p:pic>
          <p:nvPicPr>
            <p:cNvPr id="27" name="Picture 26"/>
            <p:cNvPicPr>
              <a:picLocks noChangeAspect="1"/>
            </p:cNvPicPr>
            <p:nvPr/>
          </p:nvPicPr>
          <p:blipFill>
            <a:blip r:embed="rId10"/>
            <a:stretch>
              <a:fillRect/>
            </a:stretch>
          </p:blipFill>
          <p:spPr>
            <a:xfrm>
              <a:off x="6384003" y="1714956"/>
              <a:ext cx="322958" cy="145943"/>
            </a:xfrm>
            <a:prstGeom prst="rect">
              <a:avLst/>
            </a:prstGeom>
          </p:spPr>
        </p:pic>
        <p:pic>
          <p:nvPicPr>
            <p:cNvPr id="28" name="Picture 27"/>
            <p:cNvPicPr>
              <a:picLocks noChangeAspect="1"/>
            </p:cNvPicPr>
            <p:nvPr/>
          </p:nvPicPr>
          <p:blipFill>
            <a:blip r:embed="rId10"/>
            <a:stretch>
              <a:fillRect/>
            </a:stretch>
          </p:blipFill>
          <p:spPr>
            <a:xfrm>
              <a:off x="9111000" y="1811437"/>
              <a:ext cx="322958" cy="145943"/>
            </a:xfrm>
            <a:prstGeom prst="rect">
              <a:avLst/>
            </a:prstGeom>
          </p:spPr>
        </p:pic>
        <p:pic>
          <p:nvPicPr>
            <p:cNvPr id="29"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97147" y="1731043"/>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Image result for cern minibal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183111" y="1801957"/>
              <a:ext cx="178022" cy="21735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46804" y="1724845"/>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p:cNvPicPr>
              <a:picLocks noChangeAspect="1"/>
            </p:cNvPicPr>
            <p:nvPr/>
          </p:nvPicPr>
          <p:blipFill>
            <a:blip r:embed="rId10"/>
            <a:stretch>
              <a:fillRect/>
            </a:stretch>
          </p:blipFill>
          <p:spPr>
            <a:xfrm>
              <a:off x="10173503" y="1799378"/>
              <a:ext cx="224857" cy="101612"/>
            </a:xfrm>
            <a:prstGeom prst="rect">
              <a:avLst/>
            </a:prstGeom>
          </p:spPr>
        </p:pic>
      </p:grpSp>
      <p:grpSp>
        <p:nvGrpSpPr>
          <p:cNvPr id="33" name="Group 32"/>
          <p:cNvGrpSpPr/>
          <p:nvPr/>
        </p:nvGrpSpPr>
        <p:grpSpPr>
          <a:xfrm>
            <a:off x="143880" y="4761639"/>
            <a:ext cx="12024836" cy="1093702"/>
            <a:chOff x="107950" y="3674456"/>
            <a:chExt cx="12024836" cy="1093702"/>
          </a:xfrm>
        </p:grpSpPr>
        <p:pic>
          <p:nvPicPr>
            <p:cNvPr id="34" name="Picture 33"/>
            <p:cNvPicPr>
              <a:picLocks noChangeAspect="1"/>
            </p:cNvPicPr>
            <p:nvPr/>
          </p:nvPicPr>
          <p:blipFill>
            <a:blip r:embed="rId12"/>
            <a:stretch>
              <a:fillRect/>
            </a:stretch>
          </p:blipFill>
          <p:spPr>
            <a:xfrm>
              <a:off x="107950" y="3674456"/>
              <a:ext cx="12024836" cy="1093702"/>
            </a:xfrm>
            <a:prstGeom prst="rect">
              <a:avLst/>
            </a:prstGeom>
          </p:spPr>
        </p:pic>
        <p:pic>
          <p:nvPicPr>
            <p:cNvPr id="35" name="Picture 2" descr="http://isolde-cris.web.cern.ch/isolde-cris/images/index-logo.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25456" y="4008653"/>
              <a:ext cx="320254" cy="170071"/>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p:cNvPicPr>
              <a:picLocks noChangeAspect="1"/>
            </p:cNvPicPr>
            <p:nvPr/>
          </p:nvPicPr>
          <p:blipFill>
            <a:blip r:embed="rId14"/>
            <a:stretch>
              <a:fillRect/>
            </a:stretch>
          </p:blipFill>
          <p:spPr>
            <a:xfrm>
              <a:off x="7337569" y="4409079"/>
              <a:ext cx="394814" cy="105900"/>
            </a:xfrm>
            <a:prstGeom prst="rect">
              <a:avLst/>
            </a:prstGeom>
          </p:spPr>
        </p:pic>
        <p:pic>
          <p:nvPicPr>
            <p:cNvPr id="37" name="Picture 2" descr="VITOLogo"/>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0122" y="3970020"/>
              <a:ext cx="430608" cy="34448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http://isolde-cris.web.cern.ch/isolde-cris/images/index-logo.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71300" y="4370408"/>
              <a:ext cx="324099" cy="17211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isolde-cris.web.cern.ch/isolde-cris/images/index-logo.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042362" y="4288365"/>
              <a:ext cx="340709" cy="180934"/>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http://isoltrap.web.cern.ch/isoltrap/images/ISOLTRAP_logo.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1023" y="4299834"/>
              <a:ext cx="313214" cy="225251"/>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VITOLogo"/>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579032" y="4172406"/>
              <a:ext cx="458339" cy="366671"/>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 descr="http://isoltrap.web.cern.ch/isoltrap/images/ISOLTRAP_logo.bmp"/>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383425" y="4272972"/>
              <a:ext cx="270972" cy="19487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http://isoltrap.web.cern.ch/isoltrap/images/ISOLTRAP_logo.bmp"/>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870636" y="4320107"/>
              <a:ext cx="270972" cy="194872"/>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VITOLogo"/>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8032465" y="4215279"/>
              <a:ext cx="341024" cy="272819"/>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p:cNvPicPr>
              <a:picLocks noChangeAspect="1"/>
            </p:cNvPicPr>
            <p:nvPr/>
          </p:nvPicPr>
          <p:blipFill>
            <a:blip r:embed="rId14"/>
            <a:stretch>
              <a:fillRect/>
            </a:stretch>
          </p:blipFill>
          <p:spPr>
            <a:xfrm>
              <a:off x="2359770" y="4389654"/>
              <a:ext cx="367015" cy="98444"/>
            </a:xfrm>
            <a:prstGeom prst="rect">
              <a:avLst/>
            </a:prstGeom>
          </p:spPr>
        </p:pic>
        <p:pic>
          <p:nvPicPr>
            <p:cNvPr id="46"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85777" y="4122580"/>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http://isolde-cris.web.cern.ch/isolde-cris/images/index-logo.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8737203" y="4227977"/>
              <a:ext cx="302443" cy="160613"/>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p:cNvPicPr>
              <a:picLocks noChangeAspect="1"/>
            </p:cNvPicPr>
            <p:nvPr/>
          </p:nvPicPr>
          <p:blipFill>
            <a:blip r:embed="rId14"/>
            <a:stretch>
              <a:fillRect/>
            </a:stretch>
          </p:blipFill>
          <p:spPr>
            <a:xfrm>
              <a:off x="9702078" y="4368213"/>
              <a:ext cx="394814" cy="105900"/>
            </a:xfrm>
            <a:prstGeom prst="rect">
              <a:avLst/>
            </a:prstGeom>
          </p:spPr>
        </p:pic>
        <p:pic>
          <p:nvPicPr>
            <p:cNvPr id="49"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35751" y="4033670"/>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VITOLogo"/>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1443857" y="4215278"/>
              <a:ext cx="341024" cy="272819"/>
            </a:xfrm>
            <a:prstGeom prst="rect">
              <a:avLst/>
            </a:prstGeom>
            <a:noFill/>
            <a:extLst>
              <a:ext uri="{909E8E84-426E-40DD-AFC4-6F175D3DCCD1}">
                <a14:hiddenFill xmlns:a14="http://schemas.microsoft.com/office/drawing/2010/main">
                  <a:solidFill>
                    <a:srgbClr val="FFFFFF"/>
                  </a:solidFill>
                </a14:hiddenFill>
              </a:ext>
            </a:extLst>
          </p:spPr>
        </p:pic>
      </p:grpSp>
      <p:sp>
        <p:nvSpPr>
          <p:cNvPr id="54" name="TextBox 53"/>
          <p:cNvSpPr txBox="1"/>
          <p:nvPr/>
        </p:nvSpPr>
        <p:spPr>
          <a:xfrm>
            <a:off x="736234" y="2099503"/>
            <a:ext cx="3261021" cy="2585323"/>
          </a:xfrm>
          <a:prstGeom prst="rect">
            <a:avLst/>
          </a:prstGeom>
          <a:solidFill>
            <a:schemeClr val="tx2"/>
          </a:solidFill>
        </p:spPr>
        <p:txBody>
          <a:bodyPr wrap="none" rtlCol="0">
            <a:spAutoFit/>
          </a:bodyPr>
          <a:lstStyle/>
          <a:p>
            <a:r>
              <a:rPr lang="en-US" sz="1600" dirty="0" smtClean="0">
                <a:solidFill>
                  <a:schemeClr val="bg1"/>
                </a:solidFill>
              </a:rPr>
              <a:t>ISOLTRAP: Cd/Kr/</a:t>
            </a:r>
            <a:r>
              <a:rPr lang="en-US" sz="1600" dirty="0" err="1" smtClean="0">
                <a:solidFill>
                  <a:schemeClr val="bg1"/>
                </a:solidFill>
              </a:rPr>
              <a:t>Ar</a:t>
            </a:r>
            <a:r>
              <a:rPr lang="en-US" sz="1600" dirty="0" smtClean="0">
                <a:solidFill>
                  <a:schemeClr val="bg1"/>
                </a:solidFill>
              </a:rPr>
              <a:t>/Cs/development</a:t>
            </a:r>
          </a:p>
          <a:p>
            <a:endParaRPr lang="en-US" sz="1600" dirty="0">
              <a:solidFill>
                <a:schemeClr val="bg1"/>
              </a:solidFill>
            </a:endParaRPr>
          </a:p>
          <a:p>
            <a:r>
              <a:rPr lang="en-US" sz="1600" dirty="0" smtClean="0">
                <a:solidFill>
                  <a:schemeClr val="bg1"/>
                </a:solidFill>
              </a:rPr>
              <a:t>IDS: In/</a:t>
            </a:r>
            <a:r>
              <a:rPr lang="en-US" sz="1600" dirty="0" smtClean="0">
                <a:solidFill>
                  <a:schemeClr val="accent4">
                    <a:lumMod val="60000"/>
                    <a:lumOff val="40000"/>
                  </a:schemeClr>
                </a:solidFill>
              </a:rPr>
              <a:t>Bi</a:t>
            </a:r>
            <a:r>
              <a:rPr lang="en-US" sz="1600" dirty="0" smtClean="0">
                <a:solidFill>
                  <a:schemeClr val="bg1"/>
                </a:solidFill>
              </a:rPr>
              <a:t>/B</a:t>
            </a:r>
          </a:p>
          <a:p>
            <a:endParaRPr lang="en-US" sz="1600" dirty="0">
              <a:solidFill>
                <a:schemeClr val="bg1"/>
              </a:solidFill>
            </a:endParaRPr>
          </a:p>
          <a:p>
            <a:r>
              <a:rPr lang="en-US" sz="1600" dirty="0" smtClean="0">
                <a:solidFill>
                  <a:schemeClr val="bg1"/>
                </a:solidFill>
              </a:rPr>
              <a:t>VITO: </a:t>
            </a:r>
            <a:r>
              <a:rPr lang="en-US" sz="1600" dirty="0" err="1" smtClean="0">
                <a:solidFill>
                  <a:schemeClr val="bg1"/>
                </a:solidFill>
              </a:rPr>
              <a:t>Ar</a:t>
            </a:r>
            <a:r>
              <a:rPr lang="en-US" sz="1600" dirty="0" smtClean="0">
                <a:solidFill>
                  <a:schemeClr val="bg1"/>
                </a:solidFill>
              </a:rPr>
              <a:t>/Na</a:t>
            </a:r>
          </a:p>
          <a:p>
            <a:endParaRPr lang="en-US" sz="1600" dirty="0">
              <a:solidFill>
                <a:schemeClr val="bg1"/>
              </a:solidFill>
            </a:endParaRPr>
          </a:p>
          <a:p>
            <a:r>
              <a:rPr lang="en-US" sz="1600" dirty="0">
                <a:solidFill>
                  <a:schemeClr val="bg1"/>
                </a:solidFill>
              </a:rPr>
              <a:t>COLLAPS: </a:t>
            </a:r>
            <a:r>
              <a:rPr lang="en-US" sz="1600" dirty="0">
                <a:solidFill>
                  <a:srgbClr val="FF0000"/>
                </a:solidFill>
              </a:rPr>
              <a:t>Al</a:t>
            </a:r>
            <a:r>
              <a:rPr lang="en-US" sz="1600" dirty="0">
                <a:solidFill>
                  <a:schemeClr val="bg1"/>
                </a:solidFill>
              </a:rPr>
              <a:t>/</a:t>
            </a:r>
            <a:r>
              <a:rPr lang="en-US" sz="1600" dirty="0">
                <a:solidFill>
                  <a:srgbClr val="FF0000"/>
                </a:solidFill>
              </a:rPr>
              <a:t>Ni</a:t>
            </a:r>
            <a:r>
              <a:rPr lang="en-US" sz="1600" dirty="0">
                <a:solidFill>
                  <a:schemeClr val="bg1"/>
                </a:solidFill>
              </a:rPr>
              <a:t>/Sn</a:t>
            </a:r>
          </a:p>
          <a:p>
            <a:endParaRPr lang="en-US" sz="1600" dirty="0">
              <a:solidFill>
                <a:schemeClr val="bg1"/>
              </a:solidFill>
            </a:endParaRPr>
          </a:p>
          <a:p>
            <a:r>
              <a:rPr lang="en-US" sz="1600" dirty="0">
                <a:solidFill>
                  <a:schemeClr val="bg1"/>
                </a:solidFill>
              </a:rPr>
              <a:t>CRIS: In/</a:t>
            </a:r>
            <a:r>
              <a:rPr lang="en-US" sz="1600" dirty="0">
                <a:solidFill>
                  <a:srgbClr val="FF0000"/>
                </a:solidFill>
              </a:rPr>
              <a:t>K</a:t>
            </a:r>
            <a:r>
              <a:rPr lang="en-US" sz="1600" dirty="0">
                <a:solidFill>
                  <a:schemeClr val="bg1"/>
                </a:solidFill>
              </a:rPr>
              <a:t>/</a:t>
            </a:r>
            <a:r>
              <a:rPr lang="en-US" sz="1600" dirty="0">
                <a:solidFill>
                  <a:srgbClr val="FF0000"/>
                </a:solidFill>
              </a:rPr>
              <a:t>Ga</a:t>
            </a:r>
          </a:p>
          <a:p>
            <a:endParaRPr lang="en-US" sz="1600" dirty="0" smtClean="0">
              <a:solidFill>
                <a:schemeClr val="bg1"/>
              </a:solidFill>
            </a:endParaRPr>
          </a:p>
        </p:txBody>
      </p:sp>
      <p:sp>
        <p:nvSpPr>
          <p:cNvPr id="55" name="TextBox 54"/>
          <p:cNvSpPr txBox="1"/>
          <p:nvPr/>
        </p:nvSpPr>
        <p:spPr>
          <a:xfrm>
            <a:off x="4601150" y="2599796"/>
            <a:ext cx="2239909" cy="1477328"/>
          </a:xfrm>
          <a:prstGeom prst="rect">
            <a:avLst/>
          </a:prstGeom>
          <a:solidFill>
            <a:schemeClr val="tx2"/>
          </a:solidFill>
        </p:spPr>
        <p:txBody>
          <a:bodyPr wrap="none" rtlCol="0">
            <a:spAutoFit/>
          </a:bodyPr>
          <a:lstStyle/>
          <a:p>
            <a:r>
              <a:rPr lang="en-US" dirty="0" smtClean="0">
                <a:solidFill>
                  <a:schemeClr val="bg1"/>
                </a:solidFill>
              </a:rPr>
              <a:t>SSP: </a:t>
            </a:r>
            <a:r>
              <a:rPr lang="en-US" dirty="0" err="1" smtClean="0">
                <a:solidFill>
                  <a:schemeClr val="bg1"/>
                </a:solidFill>
              </a:rPr>
              <a:t>Mn</a:t>
            </a:r>
            <a:r>
              <a:rPr lang="en-US" dirty="0" smtClean="0">
                <a:solidFill>
                  <a:schemeClr val="bg1"/>
                </a:solidFill>
              </a:rPr>
              <a:t>/In/Cd/</a:t>
            </a:r>
            <a:r>
              <a:rPr lang="en-US" dirty="0" smtClean="0">
                <a:solidFill>
                  <a:schemeClr val="accent4">
                    <a:lumMod val="60000"/>
                    <a:lumOff val="40000"/>
                  </a:schemeClr>
                </a:solidFill>
              </a:rPr>
              <a:t>Hg</a:t>
            </a:r>
            <a:r>
              <a:rPr lang="en-US" dirty="0" smtClean="0">
                <a:solidFill>
                  <a:schemeClr val="bg1"/>
                </a:solidFill>
              </a:rPr>
              <a:t>/Cu</a:t>
            </a:r>
            <a:endParaRPr lang="en-US" dirty="0" smtClean="0">
              <a:solidFill>
                <a:schemeClr val="bg1"/>
              </a:solidFill>
            </a:endParaRPr>
          </a:p>
          <a:p>
            <a:endParaRPr lang="en-US" dirty="0">
              <a:solidFill>
                <a:schemeClr val="bg1"/>
              </a:solidFill>
            </a:endParaRPr>
          </a:p>
          <a:p>
            <a:r>
              <a:rPr lang="en-US" dirty="0" smtClean="0">
                <a:solidFill>
                  <a:schemeClr val="bg1"/>
                </a:solidFill>
              </a:rPr>
              <a:t>Biophysics: Tb/Cd/</a:t>
            </a:r>
            <a:r>
              <a:rPr lang="en-US" dirty="0" smtClean="0">
                <a:solidFill>
                  <a:schemeClr val="accent4">
                    <a:lumMod val="60000"/>
                    <a:lumOff val="40000"/>
                  </a:schemeClr>
                </a:solidFill>
              </a:rPr>
              <a:t>Hg</a:t>
            </a:r>
          </a:p>
          <a:p>
            <a:endParaRPr lang="en-US" dirty="0">
              <a:solidFill>
                <a:schemeClr val="bg1"/>
              </a:solidFill>
            </a:endParaRPr>
          </a:p>
          <a:p>
            <a:r>
              <a:rPr lang="en-US" dirty="0" smtClean="0">
                <a:solidFill>
                  <a:schemeClr val="bg1"/>
                </a:solidFill>
              </a:rPr>
              <a:t>Medical: Tb</a:t>
            </a:r>
          </a:p>
        </p:txBody>
      </p:sp>
      <p:graphicFrame>
        <p:nvGraphicFramePr>
          <p:cNvPr id="56" name="Table 55"/>
          <p:cNvGraphicFramePr>
            <a:graphicFrameLocks noGrp="1"/>
          </p:cNvGraphicFramePr>
          <p:nvPr>
            <p:extLst>
              <p:ext uri="{D42A27DB-BD31-4B8C-83A1-F6EECF244321}">
                <p14:modId xmlns:p14="http://schemas.microsoft.com/office/powerpoint/2010/main" val="1954667424"/>
              </p:ext>
            </p:extLst>
          </p:nvPr>
        </p:nvGraphicFramePr>
        <p:xfrm>
          <a:off x="7704996" y="2014162"/>
          <a:ext cx="1502360" cy="3161030"/>
        </p:xfrm>
        <a:graphic>
          <a:graphicData uri="http://schemas.openxmlformats.org/drawingml/2006/table">
            <a:tbl>
              <a:tblPr>
                <a:tableStyleId>{5C22544A-7EE6-4342-B048-85BDC9FD1C3A}</a:tableStyleId>
              </a:tblPr>
              <a:tblGrid>
                <a:gridCol w="1502360">
                  <a:extLst>
                    <a:ext uri="{9D8B030D-6E8A-4147-A177-3AD203B41FA5}">
                      <a16:colId xmlns:a16="http://schemas.microsoft.com/office/drawing/2014/main" val="1038381445"/>
                    </a:ext>
                  </a:extLst>
                </a:gridCol>
              </a:tblGrid>
              <a:tr h="144131">
                <a:tc>
                  <a:txBody>
                    <a:bodyPr/>
                    <a:lstStyle/>
                    <a:p>
                      <a:pPr algn="ctr" fontAlgn="b"/>
                      <a:r>
                        <a:rPr lang="en-GB" sz="1050" u="none" strike="noStrike" dirty="0" smtClean="0">
                          <a:solidFill>
                            <a:schemeClr val="bg1"/>
                          </a:solidFill>
                          <a:effectLst/>
                        </a:rPr>
                        <a:t>Miniball</a:t>
                      </a:r>
                    </a:p>
                  </a:txBody>
                  <a:tcPr marL="6350" marR="6350" marT="6350" marB="0" anchor="b">
                    <a:solidFill>
                      <a:schemeClr val="tx2"/>
                    </a:solidFill>
                  </a:tcPr>
                </a:tc>
                <a:extLst>
                  <a:ext uri="{0D108BD9-81ED-4DB2-BD59-A6C34878D82A}">
                    <a16:rowId xmlns:a16="http://schemas.microsoft.com/office/drawing/2014/main" val="3251758871"/>
                  </a:ext>
                </a:extLst>
              </a:tr>
              <a:tr h="144131">
                <a:tc>
                  <a:txBody>
                    <a:bodyPr/>
                    <a:lstStyle/>
                    <a:p>
                      <a:pPr algn="l" fontAlgn="b"/>
                      <a:r>
                        <a:rPr lang="en-GB" sz="1050" u="none" strike="noStrike" dirty="0">
                          <a:solidFill>
                            <a:schemeClr val="bg1"/>
                          </a:solidFill>
                          <a:effectLst/>
                        </a:rPr>
                        <a:t>108Sn</a:t>
                      </a:r>
                      <a:endParaRPr lang="en-GB" sz="1050" b="1" i="0" u="none" strike="noStrike" dirty="0">
                        <a:solidFill>
                          <a:schemeClr val="bg1"/>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1326346619"/>
                  </a:ext>
                </a:extLst>
              </a:tr>
              <a:tr h="144131">
                <a:tc>
                  <a:txBody>
                    <a:bodyPr/>
                    <a:lstStyle/>
                    <a:p>
                      <a:pPr algn="l" fontAlgn="b"/>
                      <a:r>
                        <a:rPr lang="en-GB" sz="1050" u="none" strike="noStrike">
                          <a:solidFill>
                            <a:schemeClr val="bg1"/>
                          </a:solidFill>
                          <a:effectLst/>
                        </a:rPr>
                        <a:t>IS562</a:t>
                      </a:r>
                      <a:endParaRPr lang="en-GB" sz="1050" b="0" i="0" u="none" strike="noStrike">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3297120191"/>
                  </a:ext>
                </a:extLst>
              </a:tr>
              <a:tr h="144131">
                <a:tc>
                  <a:txBody>
                    <a:bodyPr/>
                    <a:lstStyle/>
                    <a:p>
                      <a:pPr algn="l" fontAlgn="b"/>
                      <a:r>
                        <a:rPr lang="en-GB" sz="1050" u="none" strike="noStrike" dirty="0">
                          <a:solidFill>
                            <a:schemeClr val="accent4">
                              <a:lumMod val="60000"/>
                              <a:lumOff val="40000"/>
                            </a:schemeClr>
                          </a:solidFill>
                          <a:effectLst/>
                        </a:rPr>
                        <a:t>140Nd</a:t>
                      </a:r>
                      <a:r>
                        <a:rPr lang="en-GB" sz="1050" u="none" strike="noStrike" dirty="0">
                          <a:solidFill>
                            <a:schemeClr val="bg1"/>
                          </a:solidFill>
                          <a:effectLst/>
                        </a:rPr>
                        <a:t>; 142Sm</a:t>
                      </a:r>
                      <a:endParaRPr lang="en-GB" sz="1050" b="1" i="0" u="none" strike="noStrike" dirty="0">
                        <a:solidFill>
                          <a:schemeClr val="bg1"/>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2080982290"/>
                  </a:ext>
                </a:extLst>
              </a:tr>
              <a:tr h="144131">
                <a:tc>
                  <a:txBody>
                    <a:bodyPr/>
                    <a:lstStyle/>
                    <a:p>
                      <a:pPr algn="l" fontAlgn="b"/>
                      <a:r>
                        <a:rPr lang="en-GB" sz="1050" u="none" strike="noStrike" dirty="0">
                          <a:solidFill>
                            <a:schemeClr val="bg1"/>
                          </a:solidFill>
                          <a:effectLst/>
                        </a:rPr>
                        <a:t>IS546</a:t>
                      </a:r>
                      <a:endParaRPr lang="en-GB" sz="105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1517133591"/>
                  </a:ext>
                </a:extLst>
              </a:tr>
              <a:tr h="144131">
                <a:tc>
                  <a:txBody>
                    <a:bodyPr/>
                    <a:lstStyle/>
                    <a:p>
                      <a:pPr algn="l" fontAlgn="b"/>
                      <a:r>
                        <a:rPr lang="en-GB" sz="1050" u="none" strike="noStrike">
                          <a:solidFill>
                            <a:schemeClr val="bg1"/>
                          </a:solidFill>
                          <a:effectLst/>
                        </a:rPr>
                        <a:t>140Sm</a:t>
                      </a:r>
                      <a:endParaRPr lang="en-GB" sz="1050" b="1" i="0" u="none" strike="noStrike">
                        <a:solidFill>
                          <a:schemeClr val="bg1"/>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3162528210"/>
                  </a:ext>
                </a:extLst>
              </a:tr>
              <a:tr h="144131">
                <a:tc>
                  <a:txBody>
                    <a:bodyPr/>
                    <a:lstStyle/>
                    <a:p>
                      <a:pPr algn="l" fontAlgn="b"/>
                      <a:r>
                        <a:rPr lang="en-GB" sz="1050" u="none" strike="noStrike" dirty="0">
                          <a:solidFill>
                            <a:schemeClr val="bg1"/>
                          </a:solidFill>
                          <a:effectLst/>
                        </a:rPr>
                        <a:t>IS558</a:t>
                      </a:r>
                      <a:endParaRPr lang="en-GB" sz="105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2826841330"/>
                  </a:ext>
                </a:extLst>
              </a:tr>
              <a:tr h="144131">
                <a:tc>
                  <a:txBody>
                    <a:bodyPr/>
                    <a:lstStyle/>
                    <a:p>
                      <a:pPr algn="l" fontAlgn="b"/>
                      <a:r>
                        <a:rPr lang="en-GB" sz="1050" u="none" strike="noStrike" dirty="0">
                          <a:solidFill>
                            <a:schemeClr val="bg1"/>
                          </a:solidFill>
                          <a:effectLst/>
                        </a:rPr>
                        <a:t>144Ba; 142Ba</a:t>
                      </a:r>
                      <a:endParaRPr lang="en-GB" sz="1050" b="1" i="0" u="none" strike="noStrike" dirty="0">
                        <a:solidFill>
                          <a:schemeClr val="bg1"/>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1957503772"/>
                  </a:ext>
                </a:extLst>
              </a:tr>
              <a:tr h="144131">
                <a:tc>
                  <a:txBody>
                    <a:bodyPr/>
                    <a:lstStyle/>
                    <a:p>
                      <a:pPr algn="l" fontAlgn="b"/>
                      <a:r>
                        <a:rPr lang="en-GB" sz="1050" u="none" strike="noStrike">
                          <a:solidFill>
                            <a:schemeClr val="bg1"/>
                          </a:solidFill>
                          <a:effectLst/>
                        </a:rPr>
                        <a:t>IS553</a:t>
                      </a:r>
                      <a:endParaRPr lang="en-GB" sz="1050" b="0" i="0" u="none" strike="noStrike">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42825507"/>
                  </a:ext>
                </a:extLst>
              </a:tr>
              <a:tr h="144131">
                <a:tc>
                  <a:txBody>
                    <a:bodyPr/>
                    <a:lstStyle/>
                    <a:p>
                      <a:pPr algn="l" fontAlgn="b"/>
                      <a:r>
                        <a:rPr lang="en-GB" sz="1050" u="none" strike="noStrike" dirty="0">
                          <a:solidFill>
                            <a:schemeClr val="accent4">
                              <a:lumMod val="60000"/>
                              <a:lumOff val="40000"/>
                            </a:schemeClr>
                          </a:solidFill>
                          <a:effectLst/>
                        </a:rPr>
                        <a:t>206Hg</a:t>
                      </a:r>
                      <a:endParaRPr lang="en-GB" sz="1050" b="1" i="0" u="none" strike="noStrike" dirty="0">
                        <a:solidFill>
                          <a:schemeClr val="accent4">
                            <a:lumMod val="60000"/>
                            <a:lumOff val="40000"/>
                          </a:schemeClr>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3822313764"/>
                  </a:ext>
                </a:extLst>
              </a:tr>
              <a:tr h="144131">
                <a:tc>
                  <a:txBody>
                    <a:bodyPr/>
                    <a:lstStyle/>
                    <a:p>
                      <a:pPr algn="l" fontAlgn="b"/>
                      <a:r>
                        <a:rPr lang="en-GB" sz="1050" u="none" strike="noStrike">
                          <a:solidFill>
                            <a:schemeClr val="bg1"/>
                          </a:solidFill>
                          <a:effectLst/>
                        </a:rPr>
                        <a:t>IS547</a:t>
                      </a:r>
                      <a:endParaRPr lang="en-GB" sz="1050" b="0" i="0" u="none" strike="noStrike">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1837657965"/>
                  </a:ext>
                </a:extLst>
              </a:tr>
              <a:tr h="144131">
                <a:tc>
                  <a:txBody>
                    <a:bodyPr/>
                    <a:lstStyle/>
                    <a:p>
                      <a:pPr algn="l" fontAlgn="b"/>
                      <a:r>
                        <a:rPr lang="en-GB" sz="1050" u="none" strike="noStrike" dirty="0" smtClean="0">
                          <a:solidFill>
                            <a:srgbClr val="FFC000"/>
                          </a:solidFill>
                          <a:effectLst/>
                        </a:rPr>
                        <a:t>70Se</a:t>
                      </a:r>
                      <a:r>
                        <a:rPr lang="en-GB" sz="1050" u="none" strike="noStrike" dirty="0" smtClean="0">
                          <a:solidFill>
                            <a:schemeClr val="bg1"/>
                          </a:solidFill>
                          <a:effectLst/>
                        </a:rPr>
                        <a:t> </a:t>
                      </a:r>
                      <a:r>
                        <a:rPr lang="en-GB" sz="1050" u="none" strike="noStrike" dirty="0" smtClean="0">
                          <a:solidFill>
                            <a:schemeClr val="bg1"/>
                          </a:solidFill>
                          <a:effectLst/>
                          <a:sym typeface="Wingdings" panose="05000000000000000000" pitchFamily="2" charset="2"/>
                        </a:rPr>
                        <a:t> 66Ge</a:t>
                      </a:r>
                      <a:endParaRPr lang="en-GB" sz="1050" b="1" i="0" u="none" strike="noStrike" dirty="0">
                        <a:solidFill>
                          <a:schemeClr val="bg1"/>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3815597308"/>
                  </a:ext>
                </a:extLst>
              </a:tr>
              <a:tr h="144131">
                <a:tc>
                  <a:txBody>
                    <a:bodyPr/>
                    <a:lstStyle/>
                    <a:p>
                      <a:pPr algn="l" fontAlgn="b"/>
                      <a:r>
                        <a:rPr lang="en-GB" sz="1050" u="none" strike="noStrike">
                          <a:solidFill>
                            <a:schemeClr val="bg1"/>
                          </a:solidFill>
                          <a:effectLst/>
                        </a:rPr>
                        <a:t>IS569</a:t>
                      </a:r>
                      <a:endParaRPr lang="en-GB" sz="1050" b="0" i="0" u="none" strike="noStrike">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1215509230"/>
                  </a:ext>
                </a:extLst>
              </a:tr>
              <a:tr h="144131">
                <a:tc>
                  <a:txBody>
                    <a:bodyPr/>
                    <a:lstStyle/>
                    <a:p>
                      <a:pPr algn="l" fontAlgn="b"/>
                      <a:r>
                        <a:rPr lang="en-GB" sz="1050" u="none" strike="noStrike" dirty="0">
                          <a:solidFill>
                            <a:srgbClr val="FF0000"/>
                          </a:solidFill>
                          <a:effectLst/>
                        </a:rPr>
                        <a:t>72Se</a:t>
                      </a:r>
                      <a:endParaRPr lang="en-GB" sz="1050" b="1" i="0" u="none" strike="noStrike" dirty="0">
                        <a:solidFill>
                          <a:srgbClr val="FF0000"/>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4052978295"/>
                  </a:ext>
                </a:extLst>
              </a:tr>
              <a:tr h="144131">
                <a:tc>
                  <a:txBody>
                    <a:bodyPr/>
                    <a:lstStyle/>
                    <a:p>
                      <a:pPr algn="l" fontAlgn="b"/>
                      <a:r>
                        <a:rPr lang="en-GB" sz="1050" u="none" strike="noStrike">
                          <a:solidFill>
                            <a:schemeClr val="bg1"/>
                          </a:solidFill>
                          <a:effectLst/>
                        </a:rPr>
                        <a:t>IS597</a:t>
                      </a:r>
                      <a:endParaRPr lang="en-GB" sz="1050" b="0" i="0" u="none" strike="noStrike">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1997143838"/>
                  </a:ext>
                </a:extLst>
              </a:tr>
              <a:tr h="144131">
                <a:tc>
                  <a:txBody>
                    <a:bodyPr/>
                    <a:lstStyle/>
                    <a:p>
                      <a:pPr algn="l" fontAlgn="b"/>
                      <a:r>
                        <a:rPr lang="en-GB" sz="1050" u="none" strike="noStrike" dirty="0">
                          <a:solidFill>
                            <a:srgbClr val="FFC000"/>
                          </a:solidFill>
                          <a:effectLst/>
                        </a:rPr>
                        <a:t>94Rb</a:t>
                      </a:r>
                      <a:endParaRPr lang="en-GB" sz="1050" b="1" i="0" u="none" strike="noStrike" dirty="0">
                        <a:solidFill>
                          <a:srgbClr val="FFC000"/>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2459805941"/>
                  </a:ext>
                </a:extLst>
              </a:tr>
              <a:tr h="144131">
                <a:tc>
                  <a:txBody>
                    <a:bodyPr/>
                    <a:lstStyle/>
                    <a:p>
                      <a:pPr algn="l" fontAlgn="b"/>
                      <a:r>
                        <a:rPr lang="en-GB" sz="1050" u="none" strike="noStrike" dirty="0">
                          <a:solidFill>
                            <a:schemeClr val="bg1"/>
                          </a:solidFill>
                          <a:effectLst/>
                        </a:rPr>
                        <a:t>IS572</a:t>
                      </a:r>
                      <a:endParaRPr lang="en-GB" sz="105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3718119351"/>
                  </a:ext>
                </a:extLst>
              </a:tr>
              <a:tr h="144131">
                <a:tc>
                  <a:txBody>
                    <a:bodyPr/>
                    <a:lstStyle/>
                    <a:p>
                      <a:pPr algn="l" fontAlgn="b"/>
                      <a:r>
                        <a:rPr lang="en-US" sz="1050" b="0" i="0" u="none" strike="noStrike" dirty="0" smtClean="0">
                          <a:solidFill>
                            <a:schemeClr val="bg1"/>
                          </a:solidFill>
                          <a:effectLst/>
                          <a:latin typeface="Calibri" panose="020F0502020204030204" pitchFamily="34" charset="0"/>
                        </a:rPr>
                        <a:t>28Mg</a:t>
                      </a:r>
                      <a:endParaRPr lang="en-GB" sz="105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4016649217"/>
                  </a:ext>
                </a:extLst>
              </a:tr>
              <a:tr h="144131">
                <a:tc>
                  <a:txBody>
                    <a:bodyPr/>
                    <a:lstStyle/>
                    <a:p>
                      <a:pPr algn="l" fontAlgn="b"/>
                      <a:r>
                        <a:rPr lang="en-US" sz="1050" b="0" i="0" u="none" strike="noStrike" dirty="0" smtClean="0">
                          <a:solidFill>
                            <a:schemeClr val="bg1"/>
                          </a:solidFill>
                          <a:effectLst/>
                          <a:latin typeface="Calibri" panose="020F0502020204030204" pitchFamily="34" charset="0"/>
                        </a:rPr>
                        <a:t>IS628</a:t>
                      </a:r>
                      <a:endParaRPr lang="en-GB" sz="105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795507769"/>
                  </a:ext>
                </a:extLst>
              </a:tr>
            </a:tbl>
          </a:graphicData>
        </a:graphic>
      </p:graphicFrame>
      <p:graphicFrame>
        <p:nvGraphicFramePr>
          <p:cNvPr id="57" name="Table 56"/>
          <p:cNvGraphicFramePr>
            <a:graphicFrameLocks noGrp="1"/>
          </p:cNvGraphicFramePr>
          <p:nvPr>
            <p:extLst>
              <p:ext uri="{D42A27DB-BD31-4B8C-83A1-F6EECF244321}">
                <p14:modId xmlns:p14="http://schemas.microsoft.com/office/powerpoint/2010/main" val="578815126"/>
              </p:ext>
            </p:extLst>
          </p:nvPr>
        </p:nvGraphicFramePr>
        <p:xfrm>
          <a:off x="9820486" y="2694046"/>
          <a:ext cx="1800013" cy="1446530"/>
        </p:xfrm>
        <a:graphic>
          <a:graphicData uri="http://schemas.openxmlformats.org/drawingml/2006/table">
            <a:tbl>
              <a:tblPr>
                <a:tableStyleId>{5C22544A-7EE6-4342-B048-85BDC9FD1C3A}</a:tableStyleId>
              </a:tblPr>
              <a:tblGrid>
                <a:gridCol w="1800013">
                  <a:extLst>
                    <a:ext uri="{9D8B030D-6E8A-4147-A177-3AD203B41FA5}">
                      <a16:colId xmlns:a16="http://schemas.microsoft.com/office/drawing/2014/main" val="4244683910"/>
                    </a:ext>
                  </a:extLst>
                </a:gridCol>
              </a:tblGrid>
              <a:tr h="184150">
                <a:tc>
                  <a:txBody>
                    <a:bodyPr/>
                    <a:lstStyle/>
                    <a:p>
                      <a:pPr algn="l" fontAlgn="b"/>
                      <a:r>
                        <a:rPr lang="en-GB" sz="1100" u="none" strike="noStrike" dirty="0">
                          <a:solidFill>
                            <a:schemeClr val="bg1"/>
                          </a:solidFill>
                          <a:effectLst/>
                        </a:rPr>
                        <a:t>Scattering Chamber</a:t>
                      </a:r>
                      <a:endParaRPr lang="en-GB" sz="1100" b="1" i="0" u="none" strike="noStrike" dirty="0">
                        <a:solidFill>
                          <a:schemeClr val="bg1"/>
                        </a:solidFill>
                        <a:effectLst/>
                        <a:latin typeface="Calibri" panose="020F0502020204030204" pitchFamily="34" charset="0"/>
                      </a:endParaRPr>
                    </a:p>
                  </a:txBody>
                  <a:tcPr marL="6350" marR="6350" marT="6350" marB="0" anchor="b">
                    <a:solidFill>
                      <a:schemeClr val="tx2"/>
                    </a:solidFill>
                  </a:tcPr>
                </a:tc>
                <a:extLst>
                  <a:ext uri="{0D108BD9-81ED-4DB2-BD59-A6C34878D82A}">
                    <a16:rowId xmlns:a16="http://schemas.microsoft.com/office/drawing/2014/main" val="1720984453"/>
                  </a:ext>
                </a:extLst>
              </a:tr>
              <a:tr h="184150">
                <a:tc>
                  <a:txBody>
                    <a:bodyPr/>
                    <a:lstStyle/>
                    <a:p>
                      <a:pPr algn="l" fontAlgn="b"/>
                      <a:r>
                        <a:rPr lang="en-GB" sz="1100" u="none" strike="noStrike" dirty="0">
                          <a:solidFill>
                            <a:schemeClr val="bg1"/>
                          </a:solidFill>
                          <a:effectLst/>
                        </a:rPr>
                        <a:t>15C beams to XT03</a:t>
                      </a:r>
                      <a:endParaRPr lang="en-GB" sz="1100" b="1" i="0" u="none" strike="noStrike" dirty="0">
                        <a:solidFill>
                          <a:schemeClr val="bg1"/>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3697648978"/>
                  </a:ext>
                </a:extLst>
              </a:tr>
              <a:tr h="184150">
                <a:tc>
                  <a:txBody>
                    <a:bodyPr/>
                    <a:lstStyle/>
                    <a:p>
                      <a:pPr algn="l" fontAlgn="b"/>
                      <a:r>
                        <a:rPr lang="en-GB" sz="1100" u="none" strike="noStrike" dirty="0">
                          <a:solidFill>
                            <a:schemeClr val="bg1"/>
                          </a:solidFill>
                          <a:effectLst/>
                        </a:rPr>
                        <a:t>IS619</a:t>
                      </a:r>
                      <a:endParaRPr lang="en-GB" sz="110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976763789"/>
                  </a:ext>
                </a:extLst>
              </a:tr>
              <a:tr h="184150">
                <a:tc>
                  <a:txBody>
                    <a:bodyPr/>
                    <a:lstStyle/>
                    <a:p>
                      <a:pPr algn="l" fontAlgn="b"/>
                      <a:r>
                        <a:rPr lang="en-GB" sz="1100" u="none" strike="noStrike" dirty="0">
                          <a:solidFill>
                            <a:srgbClr val="FFC000"/>
                          </a:solidFill>
                          <a:effectLst/>
                        </a:rPr>
                        <a:t>9Li</a:t>
                      </a:r>
                      <a:endParaRPr lang="en-GB" sz="1100" b="1" i="0" u="none" strike="noStrike" dirty="0">
                        <a:solidFill>
                          <a:srgbClr val="FFC000"/>
                        </a:solidFill>
                        <a:effectLst/>
                        <a:latin typeface="Calibri" panose="020F0502020204030204" pitchFamily="34" charset="0"/>
                      </a:endParaRPr>
                    </a:p>
                  </a:txBody>
                  <a:tcPr marL="95250" marR="6350" marT="6350" marB="0" anchor="b">
                    <a:solidFill>
                      <a:schemeClr val="tx2"/>
                    </a:solidFill>
                  </a:tcPr>
                </a:tc>
                <a:extLst>
                  <a:ext uri="{0D108BD9-81ED-4DB2-BD59-A6C34878D82A}">
                    <a16:rowId xmlns:a16="http://schemas.microsoft.com/office/drawing/2014/main" val="436173698"/>
                  </a:ext>
                </a:extLst>
              </a:tr>
              <a:tr h="184150">
                <a:tc>
                  <a:txBody>
                    <a:bodyPr/>
                    <a:lstStyle/>
                    <a:p>
                      <a:pPr algn="l" fontAlgn="b"/>
                      <a:r>
                        <a:rPr lang="en-GB" sz="1100" u="none" strike="noStrike" dirty="0">
                          <a:solidFill>
                            <a:schemeClr val="bg1"/>
                          </a:solidFill>
                          <a:effectLst/>
                        </a:rPr>
                        <a:t>IS561</a:t>
                      </a:r>
                      <a:endParaRPr lang="en-GB" sz="110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1190958089"/>
                  </a:ext>
                </a:extLst>
              </a:tr>
              <a:tr h="184150">
                <a:tc>
                  <a:txBody>
                    <a:bodyPr/>
                    <a:lstStyle/>
                    <a:p>
                      <a:pPr algn="l" fontAlgn="b"/>
                      <a:r>
                        <a:rPr lang="en-US" sz="1100" b="0" i="0" u="none" strike="noStrike" dirty="0" smtClean="0">
                          <a:solidFill>
                            <a:schemeClr val="bg1"/>
                          </a:solidFill>
                          <a:effectLst/>
                          <a:latin typeface="Calibri" panose="020F0502020204030204" pitchFamily="34" charset="0"/>
                        </a:rPr>
                        <a:t>59Cu for Edinburgh chamber</a:t>
                      </a:r>
                      <a:endParaRPr lang="en-GB" sz="110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3141046766"/>
                  </a:ext>
                </a:extLst>
              </a:tr>
              <a:tr h="184150">
                <a:tc>
                  <a:txBody>
                    <a:bodyPr/>
                    <a:lstStyle/>
                    <a:p>
                      <a:pPr algn="l" fontAlgn="b"/>
                      <a:r>
                        <a:rPr lang="en-US" sz="1100" b="0" i="0" u="none" strike="noStrike" dirty="0" smtClean="0">
                          <a:solidFill>
                            <a:schemeClr val="bg1"/>
                          </a:solidFill>
                          <a:effectLst/>
                          <a:latin typeface="Calibri" panose="020F0502020204030204" pitchFamily="34" charset="0"/>
                        </a:rPr>
                        <a:t>IS607</a:t>
                      </a:r>
                      <a:endParaRPr lang="en-GB" sz="1100" b="0" i="0" u="none" strike="noStrike" dirty="0">
                        <a:solidFill>
                          <a:schemeClr val="bg1"/>
                        </a:solidFill>
                        <a:effectLst/>
                        <a:latin typeface="Calibri" panose="020F0502020204030204" pitchFamily="34" charset="0"/>
                      </a:endParaRPr>
                    </a:p>
                  </a:txBody>
                  <a:tcPr marL="190500" marR="6350" marT="6350" marB="0" anchor="b">
                    <a:solidFill>
                      <a:schemeClr val="tx2"/>
                    </a:solidFill>
                  </a:tcPr>
                </a:tc>
                <a:extLst>
                  <a:ext uri="{0D108BD9-81ED-4DB2-BD59-A6C34878D82A}">
                    <a16:rowId xmlns:a16="http://schemas.microsoft.com/office/drawing/2014/main" val="3394432142"/>
                  </a:ext>
                </a:extLst>
              </a:tr>
            </a:tbl>
          </a:graphicData>
        </a:graphic>
      </p:graphicFrame>
    </p:spTree>
    <p:extLst>
      <p:ext uri="{BB962C8B-B14F-4D97-AF65-F5344CB8AC3E}">
        <p14:creationId xmlns:p14="http://schemas.microsoft.com/office/powerpoint/2010/main" val="83942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8546" y="129586"/>
            <a:ext cx="9156986" cy="6876884"/>
          </a:xfrm>
          <a:prstGeom prst="rect">
            <a:avLst/>
          </a:prstGeom>
        </p:spPr>
      </p:pic>
      <p:sp>
        <p:nvSpPr>
          <p:cNvPr id="5" name="TextBox 4"/>
          <p:cNvSpPr txBox="1"/>
          <p:nvPr/>
        </p:nvSpPr>
        <p:spPr>
          <a:xfrm>
            <a:off x="9893300" y="3336842"/>
            <a:ext cx="2082390" cy="1477328"/>
          </a:xfrm>
          <a:prstGeom prst="rect">
            <a:avLst/>
          </a:prstGeom>
          <a:noFill/>
        </p:spPr>
        <p:txBody>
          <a:bodyPr wrap="square" rtlCol="0">
            <a:spAutoFit/>
          </a:bodyPr>
          <a:lstStyle/>
          <a:p>
            <a:pPr algn="just"/>
            <a:r>
              <a:rPr lang="en-US" dirty="0" smtClean="0"/>
              <a:t>12 Experiments </a:t>
            </a:r>
            <a:r>
              <a:rPr lang="en-US" dirty="0" smtClean="0"/>
              <a:t>scheduled (and mostly possible) </a:t>
            </a:r>
            <a:r>
              <a:rPr lang="en-US" dirty="0" smtClean="0"/>
              <a:t>from 7</a:t>
            </a:r>
            <a:r>
              <a:rPr lang="en-US" baseline="30000" dirty="0" smtClean="0"/>
              <a:t>th</a:t>
            </a:r>
            <a:r>
              <a:rPr lang="en-US" dirty="0" smtClean="0"/>
              <a:t> July till 4</a:t>
            </a:r>
            <a:r>
              <a:rPr lang="en-US" baseline="30000" dirty="0" smtClean="0"/>
              <a:t>th</a:t>
            </a:r>
            <a:r>
              <a:rPr lang="en-US" dirty="0" smtClean="0"/>
              <a:t> Dec</a:t>
            </a:r>
            <a:endParaRPr lang="en-GB" dirty="0"/>
          </a:p>
        </p:txBody>
      </p:sp>
      <p:sp>
        <p:nvSpPr>
          <p:cNvPr id="6" name="TextBox 5"/>
          <p:cNvSpPr txBox="1"/>
          <p:nvPr/>
        </p:nvSpPr>
        <p:spPr>
          <a:xfrm>
            <a:off x="2066762" y="878164"/>
            <a:ext cx="6582508" cy="369332"/>
          </a:xfrm>
          <a:prstGeom prst="rect">
            <a:avLst/>
          </a:prstGeom>
          <a:noFill/>
        </p:spPr>
        <p:txBody>
          <a:bodyPr wrap="none" rtlCol="0">
            <a:spAutoFit/>
          </a:bodyPr>
          <a:lstStyle/>
          <a:p>
            <a:r>
              <a:rPr lang="en-US" i="1" dirty="0" smtClean="0"/>
              <a:t>Liberally borrowed from Liam Gaffney’s talk to the ISOLDE workshop</a:t>
            </a:r>
            <a:endParaRPr lang="en-GB" i="1" dirty="0"/>
          </a:p>
        </p:txBody>
      </p:sp>
    </p:spTree>
    <p:extLst>
      <p:ext uri="{BB962C8B-B14F-4D97-AF65-F5344CB8AC3E}">
        <p14:creationId xmlns:p14="http://schemas.microsoft.com/office/powerpoint/2010/main" val="13616288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1852134" y="-24981"/>
            <a:ext cx="8315665" cy="6882981"/>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066" y="2235200"/>
            <a:ext cx="4538133" cy="3403600"/>
          </a:xfrm>
          <a:prstGeom prst="rect">
            <a:avLst/>
          </a:prstGeom>
        </p:spPr>
      </p:pic>
    </p:spTree>
    <p:extLst>
      <p:ext uri="{BB962C8B-B14F-4D97-AF65-F5344CB8AC3E}">
        <p14:creationId xmlns:p14="http://schemas.microsoft.com/office/powerpoint/2010/main" val="1825504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166490" y="3784600"/>
            <a:ext cx="4633654" cy="2891736"/>
          </a:xfrm>
          <a:prstGeom prst="rect">
            <a:avLst/>
          </a:prstGeom>
        </p:spPr>
      </p:pic>
      <p:pic>
        <p:nvPicPr>
          <p:cNvPr id="7" name="Picture 6"/>
          <p:cNvPicPr>
            <a:picLocks noChangeAspect="1"/>
          </p:cNvPicPr>
          <p:nvPr/>
        </p:nvPicPr>
        <p:blipFill>
          <a:blip r:embed="rId3"/>
          <a:stretch>
            <a:fillRect/>
          </a:stretch>
        </p:blipFill>
        <p:spPr>
          <a:xfrm>
            <a:off x="349256" y="3784600"/>
            <a:ext cx="4275947" cy="2849620"/>
          </a:xfrm>
          <a:prstGeom prst="rect">
            <a:avLst/>
          </a:prstGeom>
        </p:spPr>
      </p:pic>
      <p:sp>
        <p:nvSpPr>
          <p:cNvPr id="8" name="Curved Down Arrow 7"/>
          <p:cNvSpPr/>
          <p:nvPr/>
        </p:nvSpPr>
        <p:spPr>
          <a:xfrm rot="20922272">
            <a:off x="3799702" y="3831460"/>
            <a:ext cx="4760098" cy="1333500"/>
          </a:xfrm>
          <a:prstGeom prst="curvedDownArrow">
            <a:avLst>
              <a:gd name="adj1" fmla="val 75909"/>
              <a:gd name="adj2" fmla="val 356182"/>
              <a:gd name="adj3" fmla="val 25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9" name="Picture 8"/>
          <p:cNvPicPr>
            <a:picLocks noChangeAspect="1"/>
          </p:cNvPicPr>
          <p:nvPr/>
        </p:nvPicPr>
        <p:blipFill>
          <a:blip r:embed="rId4"/>
          <a:stretch>
            <a:fillRect/>
          </a:stretch>
        </p:blipFill>
        <p:spPr>
          <a:xfrm>
            <a:off x="6736160" y="227033"/>
            <a:ext cx="4955760" cy="3073398"/>
          </a:xfrm>
          <a:prstGeom prst="rect">
            <a:avLst/>
          </a:prstGeom>
        </p:spPr>
      </p:pic>
      <p:sp>
        <p:nvSpPr>
          <p:cNvPr id="10" name="TextBox 9"/>
          <p:cNvSpPr txBox="1"/>
          <p:nvPr/>
        </p:nvSpPr>
        <p:spPr>
          <a:xfrm>
            <a:off x="265188" y="0"/>
            <a:ext cx="4992200" cy="461665"/>
          </a:xfrm>
          <a:prstGeom prst="rect">
            <a:avLst/>
          </a:prstGeom>
          <a:noFill/>
        </p:spPr>
        <p:txBody>
          <a:bodyPr wrap="none" rtlCol="0">
            <a:spAutoFit/>
          </a:bodyPr>
          <a:lstStyle/>
          <a:p>
            <a:r>
              <a:rPr lang="en-US" sz="2400" dirty="0" smtClean="0"/>
              <a:t>IS628: plunger measurements on </a:t>
            </a:r>
            <a:r>
              <a:rPr lang="en-US" sz="2400" baseline="30000" dirty="0" smtClean="0"/>
              <a:t>28</a:t>
            </a:r>
            <a:r>
              <a:rPr lang="en-US" sz="2400" dirty="0" smtClean="0"/>
              <a:t>Mg</a:t>
            </a:r>
            <a:endParaRPr lang="en-GB" sz="2400" dirty="0"/>
          </a:p>
        </p:txBody>
      </p:sp>
      <p:sp>
        <p:nvSpPr>
          <p:cNvPr id="12" name="Content Placeholder 2"/>
          <p:cNvSpPr>
            <a:spLocks noGrp="1"/>
          </p:cNvSpPr>
          <p:nvPr>
            <p:ph idx="1"/>
          </p:nvPr>
        </p:nvSpPr>
        <p:spPr>
          <a:xfrm>
            <a:off x="349256" y="1464663"/>
            <a:ext cx="5090879" cy="1913535"/>
          </a:xfrm>
        </p:spPr>
        <p:txBody>
          <a:bodyPr>
            <a:normAutofit fontScale="85000" lnSpcReduction="20000"/>
          </a:bodyPr>
          <a:lstStyle/>
          <a:p>
            <a:r>
              <a:rPr lang="en-US" baseline="30000" dirty="0" smtClean="0"/>
              <a:t>22</a:t>
            </a:r>
            <a:r>
              <a:rPr lang="en-US" dirty="0" smtClean="0"/>
              <a:t>Ne stable beam from EBIS @ 5.5 MeV/</a:t>
            </a:r>
            <a:r>
              <a:rPr lang="en-US" i="1" dirty="0" smtClean="0"/>
              <a:t>u</a:t>
            </a:r>
            <a:r>
              <a:rPr lang="en-US" dirty="0" smtClean="0"/>
              <a:t>:</a:t>
            </a:r>
          </a:p>
          <a:p>
            <a:pPr lvl="1"/>
            <a:r>
              <a:rPr lang="en-US" dirty="0" smtClean="0"/>
              <a:t>TDRIV </a:t>
            </a:r>
            <a:r>
              <a:rPr lang="en-US" dirty="0" smtClean="0">
                <a:sym typeface="Wingdings"/>
              </a:rPr>
              <a:t> </a:t>
            </a:r>
            <a:r>
              <a:rPr lang="en-US" dirty="0">
                <a:sym typeface="Wingdings"/>
              </a:rPr>
              <a:t>Z</a:t>
            </a:r>
            <a:r>
              <a:rPr lang="en-US" dirty="0" smtClean="0"/>
              <a:t>ero-point calibration of target-degrader (</a:t>
            </a:r>
            <a:r>
              <a:rPr lang="en-US" i="1" dirty="0" smtClean="0"/>
              <a:t>plunger</a:t>
            </a:r>
            <a:r>
              <a:rPr lang="en-US" dirty="0" smtClean="0"/>
              <a:t>)</a:t>
            </a:r>
          </a:p>
          <a:p>
            <a:pPr lvl="1"/>
            <a:r>
              <a:rPr lang="en-US" dirty="0" smtClean="0"/>
              <a:t>(</a:t>
            </a:r>
            <a:r>
              <a:rPr lang="en-US" i="1" dirty="0" err="1" smtClean="0"/>
              <a:t>d,n</a:t>
            </a:r>
            <a:r>
              <a:rPr lang="en-US" dirty="0" smtClean="0"/>
              <a:t>) </a:t>
            </a:r>
            <a:r>
              <a:rPr lang="en-US" dirty="0" smtClean="0">
                <a:sym typeface="Wingdings"/>
              </a:rPr>
              <a:t> </a:t>
            </a:r>
            <a:r>
              <a:rPr lang="en-US" dirty="0" smtClean="0"/>
              <a:t>Angles of Ge detectors from Doppler shift (</a:t>
            </a:r>
            <a:r>
              <a:rPr lang="en-US" i="1" dirty="0" smtClean="0"/>
              <a:t>target wheel</a:t>
            </a:r>
            <a:r>
              <a:rPr lang="en-US" dirty="0" smtClean="0"/>
              <a:t>). </a:t>
            </a:r>
          </a:p>
          <a:p>
            <a:pPr lvl="1"/>
            <a:r>
              <a:rPr lang="en-US" dirty="0" smtClean="0"/>
              <a:t>Required a week of stable beam….</a:t>
            </a:r>
            <a:endParaRPr lang="en-US" dirty="0"/>
          </a:p>
        </p:txBody>
      </p:sp>
    </p:spTree>
    <p:extLst>
      <p:ext uri="{BB962C8B-B14F-4D97-AF65-F5344CB8AC3E}">
        <p14:creationId xmlns:p14="http://schemas.microsoft.com/office/powerpoint/2010/main" val="4557452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0165" y="1874263"/>
            <a:ext cx="3782871" cy="2799230"/>
          </a:xfrm>
          <a:prstGeom prst="rect">
            <a:avLst/>
          </a:prstGeom>
        </p:spPr>
      </p:pic>
      <p:sp>
        <p:nvSpPr>
          <p:cNvPr id="5" name="Titre 1"/>
          <p:cNvSpPr>
            <a:spLocks noGrp="1"/>
          </p:cNvSpPr>
          <p:nvPr>
            <p:ph type="title"/>
          </p:nvPr>
        </p:nvSpPr>
        <p:spPr>
          <a:xfrm>
            <a:off x="1976406" y="179621"/>
            <a:ext cx="8874189" cy="472302"/>
          </a:xfrm>
        </p:spPr>
        <p:txBody>
          <a:bodyPr>
            <a:normAutofit fontScale="90000"/>
          </a:bodyPr>
          <a:lstStyle/>
          <a:p>
            <a:r>
              <a:rPr lang="en-US" dirty="0" smtClean="0"/>
              <a:t>IS628 TDRIV on </a:t>
            </a:r>
            <a:r>
              <a:rPr lang="en-US" baseline="30000" dirty="0" smtClean="0"/>
              <a:t>28</a:t>
            </a:r>
            <a:r>
              <a:rPr lang="en-US" dirty="0" smtClean="0"/>
              <a:t>Mg – on-line results</a:t>
            </a:r>
            <a:endParaRPr lang="fr-FR" dirty="0"/>
          </a:p>
        </p:txBody>
      </p:sp>
      <p:sp>
        <p:nvSpPr>
          <p:cNvPr id="6" name="Espace réservé du contenu 2"/>
          <p:cNvSpPr>
            <a:spLocks noGrp="1"/>
          </p:cNvSpPr>
          <p:nvPr>
            <p:ph idx="1"/>
          </p:nvPr>
        </p:nvSpPr>
        <p:spPr>
          <a:xfrm>
            <a:off x="578055" y="897344"/>
            <a:ext cx="8229600" cy="5904656"/>
          </a:xfrm>
        </p:spPr>
        <p:txBody>
          <a:bodyPr>
            <a:normAutofit/>
          </a:bodyPr>
          <a:lstStyle/>
          <a:p>
            <a:pPr>
              <a:lnSpc>
                <a:spcPct val="150000"/>
              </a:lnSpc>
            </a:pPr>
            <a:r>
              <a:rPr lang="en-US" sz="2400" dirty="0" smtClean="0">
                <a:solidFill>
                  <a:srgbClr val="0000FF"/>
                </a:solidFill>
              </a:rPr>
              <a:t>First </a:t>
            </a:r>
            <a:r>
              <a:rPr lang="en-US" sz="2400" dirty="0" err="1" smtClean="0">
                <a:solidFill>
                  <a:srgbClr val="0000FF"/>
                </a:solidFill>
              </a:rPr>
              <a:t>Miniball</a:t>
            </a:r>
            <a:r>
              <a:rPr lang="en-US" sz="2400" dirty="0" smtClean="0">
                <a:solidFill>
                  <a:srgbClr val="0000FF"/>
                </a:solidFill>
              </a:rPr>
              <a:t> plunger experiment</a:t>
            </a:r>
          </a:p>
          <a:p>
            <a:pPr>
              <a:lnSpc>
                <a:spcPct val="150000"/>
              </a:lnSpc>
            </a:pPr>
            <a:r>
              <a:rPr lang="en-US" sz="2400" dirty="0" smtClean="0"/>
              <a:t>Calibration run with </a:t>
            </a:r>
            <a:r>
              <a:rPr lang="en-US" sz="2400" baseline="30000" dirty="0" smtClean="0"/>
              <a:t>22</a:t>
            </a:r>
            <a:r>
              <a:rPr lang="en-US" sz="2400" dirty="0" smtClean="0"/>
              <a:t>Ne beam</a:t>
            </a:r>
            <a:endParaRPr lang="en-US" sz="2400" dirty="0"/>
          </a:p>
          <a:p>
            <a:pPr lvl="1">
              <a:lnSpc>
                <a:spcPct val="150000"/>
              </a:lnSpc>
            </a:pPr>
            <a:r>
              <a:rPr lang="en-US" sz="2000" dirty="0" smtClean="0">
                <a:latin typeface="Times New Roman" panose="02020603050405020304" pitchFamily="18" charset="0"/>
                <a:cs typeface="Times New Roman" panose="02020603050405020304" pitchFamily="18" charset="0"/>
              </a:rPr>
              <a:t>known g factor</a:t>
            </a:r>
          </a:p>
          <a:p>
            <a:pPr lvl="1">
              <a:lnSpc>
                <a:spcPct val="150000"/>
              </a:lnSpc>
            </a:pPr>
            <a:r>
              <a:rPr lang="en-US" sz="2000" dirty="0" smtClean="0">
                <a:latin typeface="Times New Roman" panose="02020603050405020304" pitchFamily="18" charset="0"/>
                <a:cs typeface="Times New Roman" panose="02020603050405020304" pitchFamily="18" charset="0"/>
              </a:rPr>
              <a:t>observed expected frequency</a:t>
            </a:r>
            <a:endParaRPr lang="en-US" sz="2000" dirty="0">
              <a:latin typeface="Times New Roman" panose="02020603050405020304" pitchFamily="18" charset="0"/>
              <a:cs typeface="Times New Roman" panose="02020603050405020304" pitchFamily="18" charset="0"/>
            </a:endParaRPr>
          </a:p>
          <a:p>
            <a:pPr>
              <a:lnSpc>
                <a:spcPct val="150000"/>
              </a:lnSpc>
            </a:pPr>
            <a:r>
              <a:rPr lang="en-US" sz="2400" b="1" dirty="0" smtClean="0"/>
              <a:t>(</a:t>
            </a:r>
            <a:r>
              <a:rPr lang="en-US" sz="2400" b="1" dirty="0" smtClean="0"/>
              <a:t>Very) </a:t>
            </a:r>
            <a:r>
              <a:rPr lang="en-US" sz="2400" dirty="0" smtClean="0">
                <a:solidFill>
                  <a:srgbClr val="008000"/>
                </a:solidFill>
              </a:rPr>
              <a:t>High intensity </a:t>
            </a:r>
            <a:r>
              <a:rPr lang="en-US" sz="2400" baseline="30000" dirty="0" smtClean="0">
                <a:solidFill>
                  <a:srgbClr val="008000"/>
                </a:solidFill>
              </a:rPr>
              <a:t>28</a:t>
            </a:r>
            <a:r>
              <a:rPr lang="en-US" sz="2400" dirty="0" smtClean="0">
                <a:solidFill>
                  <a:srgbClr val="008000"/>
                </a:solidFill>
              </a:rPr>
              <a:t>Mg beam – 5x10</a:t>
            </a:r>
            <a:r>
              <a:rPr lang="en-US" sz="2400" baseline="30000" dirty="0" smtClean="0">
                <a:solidFill>
                  <a:srgbClr val="008000"/>
                </a:solidFill>
              </a:rPr>
              <a:t>6</a:t>
            </a:r>
            <a:r>
              <a:rPr lang="en-US" sz="2400" dirty="0" smtClean="0">
                <a:solidFill>
                  <a:srgbClr val="008000"/>
                </a:solidFill>
              </a:rPr>
              <a:t> </a:t>
            </a:r>
            <a:r>
              <a:rPr lang="en-US" sz="2400" dirty="0" err="1" smtClean="0">
                <a:solidFill>
                  <a:srgbClr val="008000"/>
                </a:solidFill>
              </a:rPr>
              <a:t>pps</a:t>
            </a:r>
            <a:r>
              <a:rPr lang="en-US" sz="2400" dirty="0" smtClean="0">
                <a:solidFill>
                  <a:srgbClr val="008000"/>
                </a:solidFill>
              </a:rPr>
              <a:t>/µCu</a:t>
            </a:r>
          </a:p>
          <a:p>
            <a:pPr>
              <a:lnSpc>
                <a:spcPct val="150000"/>
              </a:lnSpc>
            </a:pPr>
            <a:r>
              <a:rPr lang="en-US" sz="2400" dirty="0" smtClean="0"/>
              <a:t>Some difficulties with RIB scattered in the chamber</a:t>
            </a:r>
          </a:p>
          <a:p>
            <a:pPr>
              <a:lnSpc>
                <a:spcPct val="150000"/>
              </a:lnSpc>
            </a:pPr>
            <a:r>
              <a:rPr lang="en-US" sz="2400" b="1" dirty="0" smtClean="0">
                <a:solidFill>
                  <a:srgbClr val="FF0000"/>
                </a:solidFill>
              </a:rPr>
              <a:t>Very promising results for </a:t>
            </a:r>
            <a:r>
              <a:rPr lang="en-US" sz="2400" b="1" baseline="30000" dirty="0" smtClean="0">
                <a:solidFill>
                  <a:srgbClr val="FF0000"/>
                </a:solidFill>
              </a:rPr>
              <a:t>28</a:t>
            </a:r>
            <a:r>
              <a:rPr lang="en-US" sz="2400" b="1" dirty="0" smtClean="0">
                <a:solidFill>
                  <a:srgbClr val="FF0000"/>
                </a:solidFill>
              </a:rPr>
              <a:t>Mg TDRIV</a:t>
            </a:r>
            <a:r>
              <a:rPr lang="en-US" sz="2400" dirty="0" smtClean="0"/>
              <a:t> – presently under analysis </a:t>
            </a:r>
            <a:endParaRPr lang="en-US" sz="2400" dirty="0"/>
          </a:p>
        </p:txBody>
      </p:sp>
      <p:sp>
        <p:nvSpPr>
          <p:cNvPr id="7" name="TextBox 6"/>
          <p:cNvSpPr txBox="1"/>
          <p:nvPr/>
        </p:nvSpPr>
        <p:spPr>
          <a:xfrm>
            <a:off x="9347200" y="6489700"/>
            <a:ext cx="2658100" cy="369332"/>
          </a:xfrm>
          <a:prstGeom prst="rect">
            <a:avLst/>
          </a:prstGeom>
          <a:noFill/>
        </p:spPr>
        <p:txBody>
          <a:bodyPr wrap="none" rtlCol="0">
            <a:spAutoFit/>
          </a:bodyPr>
          <a:lstStyle/>
          <a:p>
            <a:r>
              <a:rPr lang="en-US" i="1" dirty="0" smtClean="0"/>
              <a:t>Thanks </a:t>
            </a:r>
            <a:r>
              <a:rPr lang="en-US" i="1" dirty="0" smtClean="0"/>
              <a:t>to </a:t>
            </a:r>
            <a:r>
              <a:rPr lang="en-US" i="1" dirty="0" smtClean="0"/>
              <a:t>Georgi Georgiev</a:t>
            </a:r>
            <a:endParaRPr lang="en-GB" i="1" dirty="0"/>
          </a:p>
        </p:txBody>
      </p:sp>
    </p:spTree>
    <p:extLst>
      <p:ext uri="{BB962C8B-B14F-4D97-AF65-F5344CB8AC3E}">
        <p14:creationId xmlns:p14="http://schemas.microsoft.com/office/powerpoint/2010/main" val="40329907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689" y="365760"/>
            <a:ext cx="8072215" cy="6130935"/>
          </a:xfrm>
          <a:prstGeom prst="rect">
            <a:avLst/>
          </a:prstGeom>
        </p:spPr>
      </p:pic>
      <p:pic>
        <p:nvPicPr>
          <p:cNvPr id="5" name="Picture 4" descr="iss_beam_tuning.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0859" y="4428576"/>
            <a:ext cx="4534497" cy="2151267"/>
          </a:xfrm>
          <a:prstGeom prst="rect">
            <a:avLst/>
          </a:prstGeom>
        </p:spPr>
      </p:pic>
    </p:spTree>
    <p:extLst>
      <p:ext uri="{BB962C8B-B14F-4D97-AF65-F5344CB8AC3E}">
        <p14:creationId xmlns:p14="http://schemas.microsoft.com/office/powerpoint/2010/main" val="3933491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13714" y="235353"/>
            <a:ext cx="8268974" cy="5369034"/>
          </a:xfrm>
          <a:prstGeom prst="rect">
            <a:avLst/>
          </a:prstGeom>
        </p:spPr>
      </p:pic>
      <p:sp>
        <p:nvSpPr>
          <p:cNvPr id="2" name="TextBox 1"/>
          <p:cNvSpPr txBox="1"/>
          <p:nvPr/>
        </p:nvSpPr>
        <p:spPr>
          <a:xfrm>
            <a:off x="1822221" y="5807440"/>
            <a:ext cx="5051960" cy="461665"/>
          </a:xfrm>
          <a:prstGeom prst="rect">
            <a:avLst/>
          </a:prstGeom>
          <a:noFill/>
        </p:spPr>
        <p:txBody>
          <a:bodyPr wrap="none" rtlCol="0">
            <a:spAutoFit/>
          </a:bodyPr>
          <a:lstStyle/>
          <a:p>
            <a:r>
              <a:rPr lang="en-US" sz="2400" dirty="0" smtClean="0"/>
              <a:t>In total 427 RIB shifts delivered in 2017</a:t>
            </a:r>
            <a:endParaRPr lang="en-GB" sz="2400" dirty="0"/>
          </a:p>
        </p:txBody>
      </p:sp>
      <p:pic>
        <p:nvPicPr>
          <p:cNvPr id="9" name="Picture 8"/>
          <p:cNvPicPr>
            <a:picLocks noChangeAspect="1"/>
          </p:cNvPicPr>
          <p:nvPr/>
        </p:nvPicPr>
        <p:blipFill>
          <a:blip r:embed="rId3"/>
          <a:stretch>
            <a:fillRect/>
          </a:stretch>
        </p:blipFill>
        <p:spPr>
          <a:xfrm>
            <a:off x="8874599" y="3377969"/>
            <a:ext cx="2697190" cy="3232722"/>
          </a:xfrm>
          <a:prstGeom prst="rect">
            <a:avLst/>
          </a:prstGeom>
        </p:spPr>
      </p:pic>
      <p:pic>
        <p:nvPicPr>
          <p:cNvPr id="3" name="Picture 2"/>
          <p:cNvPicPr>
            <a:picLocks noChangeAspect="1"/>
          </p:cNvPicPr>
          <p:nvPr/>
        </p:nvPicPr>
        <p:blipFill>
          <a:blip r:embed="rId4"/>
          <a:stretch>
            <a:fillRect/>
          </a:stretch>
        </p:blipFill>
        <p:spPr>
          <a:xfrm>
            <a:off x="5789427" y="176316"/>
            <a:ext cx="6170344" cy="2998600"/>
          </a:xfrm>
          <a:prstGeom prst="rect">
            <a:avLst/>
          </a:prstGeom>
        </p:spPr>
      </p:pic>
    </p:spTree>
    <p:extLst>
      <p:ext uri="{BB962C8B-B14F-4D97-AF65-F5344CB8AC3E}">
        <p14:creationId xmlns:p14="http://schemas.microsoft.com/office/powerpoint/2010/main" val="78893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22724" y="873485"/>
            <a:ext cx="6980952" cy="5771429"/>
          </a:xfrm>
          <a:prstGeom prst="rect">
            <a:avLst/>
          </a:prstGeom>
        </p:spPr>
      </p:pic>
      <p:sp>
        <p:nvSpPr>
          <p:cNvPr id="6" name="TextBox 5"/>
          <p:cNvSpPr txBox="1"/>
          <p:nvPr/>
        </p:nvSpPr>
        <p:spPr>
          <a:xfrm>
            <a:off x="1435100" y="114300"/>
            <a:ext cx="5554534" cy="584775"/>
          </a:xfrm>
          <a:prstGeom prst="rect">
            <a:avLst/>
          </a:prstGeom>
          <a:noFill/>
        </p:spPr>
        <p:txBody>
          <a:bodyPr wrap="none" rtlCol="0">
            <a:spAutoFit/>
          </a:bodyPr>
          <a:lstStyle/>
          <a:p>
            <a:r>
              <a:rPr lang="en-US" sz="3200" dirty="0" smtClean="0"/>
              <a:t>CERN accelerator schedule 2018</a:t>
            </a:r>
            <a:endParaRPr lang="en-GB" sz="3200" dirty="0"/>
          </a:p>
        </p:txBody>
      </p:sp>
      <p:sp>
        <p:nvSpPr>
          <p:cNvPr id="5" name="TextBox 4"/>
          <p:cNvSpPr txBox="1"/>
          <p:nvPr/>
        </p:nvSpPr>
        <p:spPr>
          <a:xfrm>
            <a:off x="7729288" y="681487"/>
            <a:ext cx="4168071" cy="5909310"/>
          </a:xfrm>
          <a:prstGeom prst="rect">
            <a:avLst/>
          </a:prstGeom>
          <a:ln/>
        </p:spPr>
        <p:style>
          <a:lnRef idx="1">
            <a:schemeClr val="dk1"/>
          </a:lnRef>
          <a:fillRef idx="3">
            <a:schemeClr val="dk1"/>
          </a:fillRef>
          <a:effectRef idx="2">
            <a:schemeClr val="dk1"/>
          </a:effectRef>
          <a:fontRef idx="minor">
            <a:schemeClr val="lt1"/>
          </a:fontRef>
        </p:style>
        <p:txBody>
          <a:bodyPr wrap="square" rtlCol="0">
            <a:spAutoFit/>
          </a:bodyPr>
          <a:lstStyle/>
          <a:p>
            <a:r>
              <a:rPr lang="en-US" dirty="0" smtClean="0"/>
              <a:t>Protons available for physics to ISOLDE from 9</a:t>
            </a:r>
            <a:r>
              <a:rPr lang="en-US" baseline="30000" dirty="0" smtClean="0"/>
              <a:t>th</a:t>
            </a:r>
            <a:r>
              <a:rPr lang="en-US" dirty="0" smtClean="0"/>
              <a:t> April – 12</a:t>
            </a:r>
            <a:r>
              <a:rPr lang="en-US" baseline="30000" dirty="0" smtClean="0"/>
              <a:t>th</a:t>
            </a:r>
            <a:r>
              <a:rPr lang="en-US" dirty="0" smtClean="0"/>
              <a:t> November 2018. </a:t>
            </a:r>
          </a:p>
          <a:p>
            <a:endParaRPr lang="en-US" dirty="0"/>
          </a:p>
          <a:p>
            <a:r>
              <a:rPr lang="en-US" dirty="0" smtClean="0"/>
              <a:t>217 days for physics (compared to 224 in 2017)</a:t>
            </a:r>
          </a:p>
          <a:p>
            <a:endParaRPr lang="en-US" dirty="0"/>
          </a:p>
          <a:p>
            <a:r>
              <a:rPr lang="en-US" dirty="0" smtClean="0"/>
              <a:t>HIE ISOLDE expected to start similarly to 2017 i.e. ~ July </a:t>
            </a:r>
            <a:r>
              <a:rPr lang="en-US" dirty="0" smtClean="0"/>
              <a:t>9. </a:t>
            </a:r>
            <a:r>
              <a:rPr lang="en-US" dirty="0" smtClean="0"/>
              <a:t>this leads to ~ </a:t>
            </a:r>
            <a:r>
              <a:rPr lang="en-US" dirty="0" smtClean="0"/>
              <a:t>126 </a:t>
            </a:r>
            <a:r>
              <a:rPr lang="en-US" dirty="0" smtClean="0"/>
              <a:t>days available for HIE ISOLDE, compared to 150 in 2017. </a:t>
            </a:r>
          </a:p>
          <a:p>
            <a:endParaRPr lang="en-US" dirty="0"/>
          </a:p>
          <a:p>
            <a:r>
              <a:rPr lang="en-US" dirty="0" smtClean="0"/>
              <a:t>Dedicated low energy block from 9</a:t>
            </a:r>
            <a:r>
              <a:rPr lang="en-US" baseline="30000" dirty="0" smtClean="0"/>
              <a:t>th</a:t>
            </a:r>
            <a:r>
              <a:rPr lang="en-US" dirty="0" smtClean="0"/>
              <a:t> April: ~ 90 days for LE. </a:t>
            </a:r>
          </a:p>
          <a:p>
            <a:endParaRPr lang="en-US" dirty="0"/>
          </a:p>
          <a:p>
            <a:r>
              <a:rPr lang="en-US" dirty="0" smtClean="0"/>
              <a:t>Interleave HIE and LE runs as in 2017. </a:t>
            </a:r>
            <a:endParaRPr lang="en-US" dirty="0" smtClean="0"/>
          </a:p>
          <a:p>
            <a:endParaRPr lang="en-US" dirty="0"/>
          </a:p>
          <a:p>
            <a:r>
              <a:rPr lang="en-US" dirty="0" smtClean="0"/>
              <a:t>LIEBE postponed in 2017; end of 2018? </a:t>
            </a:r>
          </a:p>
          <a:p>
            <a:endParaRPr lang="en-US" dirty="0"/>
          </a:p>
          <a:p>
            <a:r>
              <a:rPr lang="en-US" dirty="0" smtClean="0"/>
              <a:t>Strategy for HIE: 4CMS so optimized for reactions. </a:t>
            </a:r>
            <a:r>
              <a:rPr lang="en-US" dirty="0" smtClean="0"/>
              <a:t>Starting with CE then switch to T-Rex; XT03 and ISS to be accommodated. </a:t>
            </a:r>
            <a:endParaRPr lang="en-GB" dirty="0"/>
          </a:p>
        </p:txBody>
      </p:sp>
      <p:sp>
        <p:nvSpPr>
          <p:cNvPr id="8" name="Down Arrow 7"/>
          <p:cNvSpPr/>
          <p:nvPr/>
        </p:nvSpPr>
        <p:spPr>
          <a:xfrm rot="10800000">
            <a:off x="1346200" y="1778000"/>
            <a:ext cx="774700" cy="88928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rot="10800000">
            <a:off x="3825017" y="5613612"/>
            <a:ext cx="774700" cy="88928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78777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18560" y="467360"/>
            <a:ext cx="4492512" cy="523220"/>
          </a:xfrm>
          <a:prstGeom prst="rect">
            <a:avLst/>
          </a:prstGeom>
          <a:noFill/>
        </p:spPr>
        <p:txBody>
          <a:bodyPr wrap="none" rtlCol="0">
            <a:spAutoFit/>
          </a:bodyPr>
          <a:lstStyle/>
          <a:p>
            <a:r>
              <a:rPr lang="en-US" sz="2800" dirty="0" smtClean="0"/>
              <a:t>Preparation of Schedule 2018</a:t>
            </a:r>
            <a:endParaRPr lang="en-GB" sz="2800" dirty="0"/>
          </a:p>
        </p:txBody>
      </p:sp>
      <p:sp>
        <p:nvSpPr>
          <p:cNvPr id="5" name="TextBox 4"/>
          <p:cNvSpPr txBox="1"/>
          <p:nvPr/>
        </p:nvSpPr>
        <p:spPr>
          <a:xfrm>
            <a:off x="1471613" y="1544320"/>
            <a:ext cx="9294528" cy="4801314"/>
          </a:xfrm>
          <a:prstGeom prst="rect">
            <a:avLst/>
          </a:prstGeom>
          <a:noFill/>
        </p:spPr>
        <p:txBody>
          <a:bodyPr wrap="square" rtlCol="0">
            <a:spAutoFit/>
          </a:bodyPr>
          <a:lstStyle/>
          <a:p>
            <a:r>
              <a:rPr lang="en-US" dirty="0" smtClean="0"/>
              <a:t>Beam requests received yesterday. Currently being compiled. In addition to usual suspects, LIST beams and negative ion requests….</a:t>
            </a:r>
          </a:p>
          <a:p>
            <a:endParaRPr lang="en-US" dirty="0"/>
          </a:p>
          <a:p>
            <a:pPr marL="285750" indent="-285750">
              <a:buFont typeface="Arial" panose="020B0604020202020204" pitchFamily="34" charset="0"/>
              <a:buChar char="•"/>
            </a:pPr>
            <a:r>
              <a:rPr lang="en-US" dirty="0" smtClean="0"/>
              <a:t>Draft of low energy runs till ~ mid-June by late Feb- early March.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Mid-June – end of September released around early May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Rest of year in mid-July</a:t>
            </a:r>
          </a:p>
          <a:p>
            <a:endParaRPr lang="en-US" dirty="0"/>
          </a:p>
          <a:p>
            <a:endParaRPr lang="en-US" dirty="0" smtClean="0"/>
          </a:p>
          <a:p>
            <a:pPr algn="just"/>
            <a:r>
              <a:rPr lang="en-US" dirty="0" smtClean="0">
                <a:solidFill>
                  <a:srgbClr val="FF0000"/>
                </a:solidFill>
              </a:rPr>
              <a:t>Schedule will be discussed at a technical advisory panel (similar to what’s done for INTC proposals) to avoid any surprises in terms of targets, ion sources, machine parameters and recent developments. In addition, safety aspects can be addressed. Also involving user input….</a:t>
            </a:r>
          </a:p>
          <a:p>
            <a:pPr algn="just"/>
            <a:endParaRPr lang="en-US" dirty="0"/>
          </a:p>
          <a:p>
            <a:pPr algn="just"/>
            <a:r>
              <a:rPr lang="en-US" dirty="0" smtClean="0"/>
              <a:t>Hostel reserves 10 over the Summer period rooms 1 month in advance of experiments running. </a:t>
            </a:r>
          </a:p>
          <a:p>
            <a:pPr algn="just"/>
            <a:endParaRPr lang="en-US" dirty="0"/>
          </a:p>
          <a:p>
            <a:pPr algn="just"/>
            <a:r>
              <a:rPr lang="en-US" dirty="0" smtClean="0"/>
              <a:t>ENSAR2 funding forms sent around upon release of schedule. </a:t>
            </a:r>
            <a:endParaRPr lang="en-GB" dirty="0"/>
          </a:p>
        </p:txBody>
      </p:sp>
    </p:spTree>
    <p:extLst>
      <p:ext uri="{BB962C8B-B14F-4D97-AF65-F5344CB8AC3E}">
        <p14:creationId xmlns:p14="http://schemas.microsoft.com/office/powerpoint/2010/main" val="1546587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0"/>
          <p:cNvSpPr>
            <a:spLocks noGrp="1"/>
          </p:cNvSpPr>
          <p:nvPr>
            <p:ph type="body" sz="quarter" idx="4294967295"/>
          </p:nvPr>
        </p:nvSpPr>
        <p:spPr>
          <a:xfrm>
            <a:off x="1495881" y="172741"/>
            <a:ext cx="9067800" cy="381000"/>
          </a:xfrm>
        </p:spPr>
        <p:txBody>
          <a:bodyPr>
            <a:noAutofit/>
          </a:bodyPr>
          <a:lstStyle/>
          <a:p>
            <a:pPr marL="0" indent="0" algn="ctr">
              <a:spcBef>
                <a:spcPts val="580"/>
              </a:spcBef>
              <a:buNone/>
              <a:defRPr/>
            </a:pPr>
            <a:r>
              <a:rPr lang="en-US" sz="2400" dirty="0" smtClean="0">
                <a:latin typeface="Arial" panose="020B0604020202020204" pitchFamily="34" charset="0"/>
                <a:cs typeface="Arial" panose="020B0604020202020204" pitchFamily="34" charset="0"/>
              </a:rPr>
              <a:t>ISOLDE HT PROPOSAL UPGRADE</a:t>
            </a:r>
            <a:endParaRPr lang="en-US" sz="24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4572000" y="2674561"/>
            <a:ext cx="6324600" cy="3907264"/>
          </a:xfrm>
          <a:prstGeom prst="rect">
            <a:avLst/>
          </a:prstGeom>
        </p:spPr>
      </p:pic>
      <p:sp>
        <p:nvSpPr>
          <p:cNvPr id="4" name="Rectangle 3"/>
          <p:cNvSpPr/>
          <p:nvPr/>
        </p:nvSpPr>
        <p:spPr>
          <a:xfrm>
            <a:off x="690350" y="1142963"/>
            <a:ext cx="1657826" cy="600164"/>
          </a:xfrm>
          <a:prstGeom prst="rect">
            <a:avLst/>
          </a:prstGeom>
        </p:spPr>
        <p:txBody>
          <a:bodyPr wrap="none">
            <a:spAutoFit/>
          </a:bodyPr>
          <a:lstStyle/>
          <a:p>
            <a:pPr eaLnBrk="1" fontAlgn="auto" hangingPunct="1">
              <a:spcBef>
                <a:spcPts val="580"/>
              </a:spcBef>
              <a:spcAft>
                <a:spcPts val="0"/>
              </a:spcAft>
              <a:buClr>
                <a:schemeClr val="accent1"/>
              </a:buClr>
              <a:buSzPct val="85000"/>
              <a:defRPr/>
            </a:pPr>
            <a:r>
              <a:rPr lang="en-US" sz="1400" dirty="0" smtClean="0">
                <a:latin typeface="Arial" panose="020B0604020202020204" pitchFamily="34" charset="0"/>
                <a:cs typeface="Arial" panose="020B0604020202020204" pitchFamily="34" charset="0"/>
              </a:rPr>
              <a:t>New device sits </a:t>
            </a:r>
          </a:p>
          <a:p>
            <a:pPr eaLnBrk="1" fontAlgn="auto" hangingPunct="1">
              <a:spcBef>
                <a:spcPts val="580"/>
              </a:spcBef>
              <a:spcAft>
                <a:spcPts val="0"/>
              </a:spcAft>
              <a:buClr>
                <a:schemeClr val="accent1"/>
              </a:buClr>
              <a:buSzPct val="85000"/>
              <a:defRPr/>
            </a:pPr>
            <a:r>
              <a:rPr lang="en-US" sz="1400" dirty="0" smtClean="0">
                <a:latin typeface="Arial" panose="020B0604020202020204" pitchFamily="34" charset="0"/>
                <a:cs typeface="Arial" panose="020B0604020202020204" pitchFamily="34" charset="0"/>
              </a:rPr>
              <a:t>in existing </a:t>
            </a:r>
            <a:r>
              <a:rPr lang="en-US" sz="1400" dirty="0">
                <a:latin typeface="Arial" panose="020B0604020202020204" pitchFamily="34" charset="0"/>
                <a:cs typeface="Arial" panose="020B0604020202020204" pitchFamily="34" charset="0"/>
              </a:rPr>
              <a:t>housing</a:t>
            </a:r>
          </a:p>
        </p:txBody>
      </p:sp>
      <p:pic>
        <p:nvPicPr>
          <p:cNvPr id="13" name="Picture 6"/>
          <p:cNvPicPr/>
          <p:nvPr/>
        </p:nvPicPr>
        <p:blipFill rotWithShape="1">
          <a:blip r:embed="rId3" cstate="print">
            <a:extLst>
              <a:ext uri="{28A0092B-C50C-407E-A947-70E740481C1C}">
                <a14:useLocalDpi xmlns:a14="http://schemas.microsoft.com/office/drawing/2010/main" val="0"/>
              </a:ext>
            </a:extLst>
          </a:blip>
          <a:srcRect l="15966" t="3606" r="13357" b="1196"/>
          <a:stretch/>
        </p:blipFill>
        <p:spPr bwMode="auto">
          <a:xfrm>
            <a:off x="474786" y="1959009"/>
            <a:ext cx="3381527" cy="2155791"/>
          </a:xfrm>
          <a:prstGeom prst="rect">
            <a:avLst/>
          </a:prstGeom>
          <a:ln>
            <a:noFill/>
          </a:ln>
          <a:extLst>
            <a:ext uri="{53640926-AAD7-44D8-BBD7-CCE9431645EC}">
              <a14:shadowObscured xmlns:a14="http://schemas.microsoft.com/office/drawing/2010/main"/>
            </a:ext>
          </a:extLst>
        </p:spPr>
      </p:pic>
      <p:cxnSp>
        <p:nvCxnSpPr>
          <p:cNvPr id="9" name="Straight Arrow Connector 8"/>
          <p:cNvCxnSpPr/>
          <p:nvPr/>
        </p:nvCxnSpPr>
        <p:spPr>
          <a:xfrm>
            <a:off x="2595350" y="3076711"/>
            <a:ext cx="2332191" cy="412434"/>
          </a:xfrm>
          <a:prstGeom prst="straightConnector1">
            <a:avLst/>
          </a:prstGeom>
          <a:ln w="28575">
            <a:solidFill>
              <a:srgbClr val="FF0000"/>
            </a:solidFill>
            <a:tailEnd type="arrow"/>
          </a:ln>
        </p:spPr>
        <p:style>
          <a:lnRef idx="1">
            <a:schemeClr val="dk1"/>
          </a:lnRef>
          <a:fillRef idx="0">
            <a:schemeClr val="dk1"/>
          </a:fillRef>
          <a:effectRef idx="0">
            <a:schemeClr val="dk1"/>
          </a:effectRef>
          <a:fontRef idx="minor">
            <a:schemeClr val="tx1"/>
          </a:fontRef>
        </p:style>
      </p:cxnSp>
      <p:pic>
        <p:nvPicPr>
          <p:cNvPr id="17" name="Picture 11" descr="F:\Users\Roger Barlow\photo ISOLDE 867\P101058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607"/>
          <a:stretch/>
        </p:blipFill>
        <p:spPr bwMode="auto">
          <a:xfrm>
            <a:off x="718925" y="4480809"/>
            <a:ext cx="3088685" cy="160508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1042547" y="6204630"/>
            <a:ext cx="2484976" cy="307777"/>
          </a:xfrm>
          <a:prstGeom prst="rect">
            <a:avLst/>
          </a:prstGeom>
        </p:spPr>
        <p:txBody>
          <a:bodyPr wrap="none">
            <a:spAutoFit/>
          </a:bodyPr>
          <a:lstStyle/>
          <a:p>
            <a:pPr eaLnBrk="1" fontAlgn="auto" hangingPunct="1">
              <a:spcBef>
                <a:spcPts val="580"/>
              </a:spcBef>
              <a:spcAft>
                <a:spcPts val="0"/>
              </a:spcAft>
              <a:buClr>
                <a:schemeClr val="accent1"/>
              </a:buClr>
              <a:buSzPct val="85000"/>
              <a:defRPr/>
            </a:pPr>
            <a:r>
              <a:rPr lang="en-US" sz="1400" dirty="0" smtClean="0">
                <a:latin typeface="Arial" panose="020B0604020202020204" pitchFamily="34" charset="0"/>
                <a:cs typeface="Arial" panose="020B0604020202020204" pitchFamily="34" charset="0"/>
              </a:rPr>
              <a:t>Re-use of the ROSS dividers</a:t>
            </a:r>
            <a:endParaRPr lang="en-US" sz="1400" dirty="0">
              <a:latin typeface="Arial" panose="020B0604020202020204" pitchFamily="34" charset="0"/>
              <a:cs typeface="Arial" panose="020B0604020202020204" pitchFamily="34" charset="0"/>
            </a:endParaRPr>
          </a:p>
        </p:txBody>
      </p:sp>
      <p:cxnSp>
        <p:nvCxnSpPr>
          <p:cNvPr id="19" name="Straight Arrow Connector 18"/>
          <p:cNvCxnSpPr>
            <a:stCxn id="4" idx="2"/>
          </p:cNvCxnSpPr>
          <p:nvPr/>
        </p:nvCxnSpPr>
        <p:spPr>
          <a:xfrm>
            <a:off x="1519263" y="1743127"/>
            <a:ext cx="203909" cy="757236"/>
          </a:xfrm>
          <a:prstGeom prst="straightConnector1">
            <a:avLst/>
          </a:prstGeom>
          <a:ln w="28575">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7" name="Rectangle 6"/>
          <p:cNvSpPr/>
          <p:nvPr/>
        </p:nvSpPr>
        <p:spPr>
          <a:xfrm>
            <a:off x="4495800" y="2438400"/>
            <a:ext cx="2000869" cy="246221"/>
          </a:xfrm>
          <a:prstGeom prst="rect">
            <a:avLst/>
          </a:prstGeom>
        </p:spPr>
        <p:txBody>
          <a:bodyPr wrap="none">
            <a:spAutoFit/>
          </a:bodyPr>
          <a:lstStyle/>
          <a:p>
            <a:pPr eaLnBrk="1" fontAlgn="auto" hangingPunct="1">
              <a:spcBef>
                <a:spcPts val="580"/>
              </a:spcBef>
              <a:spcAft>
                <a:spcPts val="0"/>
              </a:spcAft>
              <a:buClr>
                <a:schemeClr val="accent1"/>
              </a:buClr>
              <a:buSzPct val="85000"/>
              <a:defRPr/>
            </a:pPr>
            <a:r>
              <a:rPr lang="en-US" sz="1000" dirty="0" smtClean="0">
                <a:latin typeface="Arial" panose="020B0604020202020204" pitchFamily="34" charset="0"/>
                <a:cs typeface="Arial" panose="020B0604020202020204" pitchFamily="34" charset="0"/>
              </a:rPr>
              <a:t>ISOLDE HT room - Building 170</a:t>
            </a:r>
            <a:endParaRPr lang="en-US" sz="1000" dirty="0">
              <a:latin typeface="Arial" panose="020B0604020202020204" pitchFamily="34" charset="0"/>
              <a:cs typeface="Arial" panose="020B0604020202020204" pitchFamily="34" charset="0"/>
            </a:endParaRPr>
          </a:p>
        </p:txBody>
      </p:sp>
      <p:sp>
        <p:nvSpPr>
          <p:cNvPr id="3" name="Rectangle 2"/>
          <p:cNvSpPr/>
          <p:nvPr/>
        </p:nvSpPr>
        <p:spPr>
          <a:xfrm>
            <a:off x="4467225" y="1012270"/>
            <a:ext cx="7029488" cy="1308050"/>
          </a:xfrm>
          <a:prstGeom prst="rect">
            <a:avLst/>
          </a:prstGeom>
        </p:spPr>
        <p:txBody>
          <a:bodyPr wrap="none">
            <a:spAutoFit/>
          </a:bodyPr>
          <a:lstStyle/>
          <a:p>
            <a:pPr marL="285750" indent="-285750" eaLnBrk="1" fontAlgn="auto" hangingPunct="1">
              <a:spcBef>
                <a:spcPts val="580"/>
              </a:spcBef>
              <a:spcAft>
                <a:spcPts val="0"/>
              </a:spcAft>
              <a:buClr>
                <a:schemeClr val="accent1"/>
              </a:buClr>
              <a:buSzPct val="85000"/>
              <a:buFont typeface="Wingdings" panose="05000000000000000000" pitchFamily="2" charset="2"/>
              <a:buChar char="q"/>
              <a:defRPr/>
            </a:pPr>
            <a:r>
              <a:rPr lang="en-US" sz="1600" dirty="0" smtClean="0">
                <a:latin typeface="+mn-lt"/>
                <a:cs typeface="Arial" panose="020B0604020202020204" pitchFamily="34" charset="0"/>
              </a:rPr>
              <a:t>Install the </a:t>
            </a:r>
            <a:r>
              <a:rPr lang="en-US" sz="1600" dirty="0">
                <a:latin typeface="+mn-lt"/>
                <a:cs typeface="Arial" panose="020B0604020202020204" pitchFamily="34" charset="0"/>
              </a:rPr>
              <a:t>fast recovery </a:t>
            </a:r>
            <a:r>
              <a:rPr lang="en-US" sz="1600" dirty="0" smtClean="0">
                <a:latin typeface="+mn-lt"/>
                <a:cs typeface="Arial" panose="020B0604020202020204" pitchFamily="34" charset="0"/>
              </a:rPr>
              <a:t>system only on </a:t>
            </a:r>
            <a:r>
              <a:rPr lang="en-US" sz="1600" dirty="0">
                <a:latin typeface="+mn-lt"/>
                <a:cs typeface="Arial" panose="020B0604020202020204" pitchFamily="34" charset="0"/>
              </a:rPr>
              <a:t>HT2 during YETS 2017/2018 </a:t>
            </a:r>
            <a:endParaRPr lang="en-US" sz="1600" dirty="0" smtClean="0">
              <a:latin typeface="+mn-lt"/>
              <a:cs typeface="Arial" panose="020B0604020202020204" pitchFamily="34" charset="0"/>
            </a:endParaRPr>
          </a:p>
          <a:p>
            <a:pPr marL="285750" indent="-285750" eaLnBrk="1" fontAlgn="auto" hangingPunct="1">
              <a:spcBef>
                <a:spcPts val="580"/>
              </a:spcBef>
              <a:spcAft>
                <a:spcPts val="0"/>
              </a:spcAft>
              <a:buClr>
                <a:schemeClr val="accent1"/>
              </a:buClr>
              <a:buSzPct val="85000"/>
              <a:buFont typeface="Wingdings" panose="05000000000000000000" pitchFamily="2" charset="2"/>
              <a:buChar char="q"/>
              <a:defRPr/>
            </a:pPr>
            <a:r>
              <a:rPr lang="en-US" sz="1600" dirty="0">
                <a:latin typeface="+mn-lt"/>
                <a:cs typeface="Arial" panose="020B0604020202020204" pitchFamily="34" charset="0"/>
              </a:rPr>
              <a:t>Easy reversal to present configuration system in case of major problems </a:t>
            </a:r>
          </a:p>
          <a:p>
            <a:pPr marL="285750" indent="-285750" eaLnBrk="1" fontAlgn="auto" hangingPunct="1">
              <a:spcBef>
                <a:spcPts val="580"/>
              </a:spcBef>
              <a:spcAft>
                <a:spcPts val="0"/>
              </a:spcAft>
              <a:buClr>
                <a:schemeClr val="accent1"/>
              </a:buClr>
              <a:buSzPct val="85000"/>
              <a:buFont typeface="Wingdings" panose="05000000000000000000" pitchFamily="2" charset="2"/>
              <a:buChar char="q"/>
              <a:defRPr/>
            </a:pPr>
            <a:r>
              <a:rPr lang="en-US" sz="1600" b="1" u="sng" dirty="0">
                <a:solidFill>
                  <a:srgbClr val="FF0000"/>
                </a:solidFill>
                <a:latin typeface="+mn-lt"/>
                <a:cs typeface="Arial" panose="020B0604020202020204" pitchFamily="34" charset="0"/>
              </a:rPr>
              <a:t>As a negative </a:t>
            </a:r>
            <a:r>
              <a:rPr lang="en-US" sz="1600" b="1" u="sng" dirty="0" smtClean="0">
                <a:solidFill>
                  <a:srgbClr val="FF0000"/>
                </a:solidFill>
                <a:latin typeface="+mn-lt"/>
                <a:cs typeface="Arial" panose="020B0604020202020204" pitchFamily="34" charset="0"/>
              </a:rPr>
              <a:t>solution is </a:t>
            </a:r>
            <a:r>
              <a:rPr lang="en-US" sz="1600" b="1" u="sng" dirty="0">
                <a:solidFill>
                  <a:srgbClr val="FF0000"/>
                </a:solidFill>
                <a:latin typeface="+mn-lt"/>
                <a:cs typeface="Arial" panose="020B0604020202020204" pitchFamily="34" charset="0"/>
              </a:rPr>
              <a:t>not yet available</a:t>
            </a:r>
            <a:r>
              <a:rPr lang="en-US" sz="1600" dirty="0">
                <a:latin typeface="+mn-lt"/>
                <a:cs typeface="Arial" panose="020B0604020202020204" pitchFamily="34" charset="0"/>
              </a:rPr>
              <a:t>, better to keep HT1 unchanged</a:t>
            </a:r>
          </a:p>
          <a:p>
            <a:pPr marL="285750" indent="-285750" eaLnBrk="1" fontAlgn="auto" hangingPunct="1">
              <a:spcBef>
                <a:spcPts val="580"/>
              </a:spcBef>
              <a:spcAft>
                <a:spcPts val="0"/>
              </a:spcAft>
              <a:buClr>
                <a:schemeClr val="accent1"/>
              </a:buClr>
              <a:buSzPct val="85000"/>
              <a:buFont typeface="Wingdings" panose="05000000000000000000" pitchFamily="2" charset="2"/>
              <a:buChar char="q"/>
              <a:defRPr/>
            </a:pPr>
            <a:r>
              <a:rPr lang="en-US" sz="1600" dirty="0" smtClean="0">
                <a:latin typeface="+mn-lt"/>
                <a:cs typeface="Arial" panose="020B0604020202020204" pitchFamily="34" charset="0"/>
              </a:rPr>
              <a:t>Full consolidation of both modulator during </a:t>
            </a:r>
            <a:r>
              <a:rPr lang="en-US" sz="1600" dirty="0">
                <a:latin typeface="+mn-lt"/>
                <a:cs typeface="Arial" panose="020B0604020202020204" pitchFamily="34" charset="0"/>
              </a:rPr>
              <a:t>LS2 with positive and negative </a:t>
            </a:r>
            <a:r>
              <a:rPr lang="en-US" sz="1600" dirty="0" smtClean="0">
                <a:latin typeface="+mn-lt"/>
                <a:cs typeface="Arial" panose="020B0604020202020204" pitchFamily="34" charset="0"/>
              </a:rPr>
              <a:t>HT </a:t>
            </a:r>
          </a:p>
        </p:txBody>
      </p:sp>
      <p:sp>
        <p:nvSpPr>
          <p:cNvPr id="12" name="Slide Number Placeholder 14"/>
          <p:cNvSpPr>
            <a:spLocks noGrp="1"/>
          </p:cNvSpPr>
          <p:nvPr>
            <p:ph type="sldNum" sz="quarter" idx="12"/>
          </p:nvPr>
        </p:nvSpPr>
        <p:spPr>
          <a:xfrm>
            <a:off x="9144000" y="6492876"/>
            <a:ext cx="2844800" cy="365125"/>
          </a:xfrm>
        </p:spPr>
        <p:txBody>
          <a:bodyPr/>
          <a:lstStyle/>
          <a:p>
            <a:pPr>
              <a:defRPr/>
            </a:pPr>
            <a:r>
              <a:rPr lang="en-US" dirty="0" smtClean="0"/>
              <a:t>10</a:t>
            </a:r>
            <a:endParaRPr lang="en-US" dirty="0"/>
          </a:p>
        </p:txBody>
      </p:sp>
    </p:spTree>
    <p:extLst>
      <p:ext uri="{BB962C8B-B14F-4D97-AF65-F5344CB8AC3E}">
        <p14:creationId xmlns:p14="http://schemas.microsoft.com/office/powerpoint/2010/main" val="34761827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4329" y="173138"/>
            <a:ext cx="3910109" cy="584775"/>
          </a:xfrm>
          <a:prstGeom prst="rect">
            <a:avLst/>
          </a:prstGeom>
          <a:noFill/>
        </p:spPr>
        <p:txBody>
          <a:bodyPr wrap="none" rtlCol="0">
            <a:spAutoFit/>
          </a:bodyPr>
          <a:lstStyle/>
          <a:p>
            <a:r>
              <a:rPr lang="en-GB" sz="3200" dirty="0" smtClean="0"/>
              <a:t>Safety and training </a:t>
            </a:r>
            <a:r>
              <a:rPr lang="en-GB" sz="3200" dirty="0" err="1" smtClean="0"/>
              <a:t>etc</a:t>
            </a:r>
            <a:endParaRPr lang="en-GB" sz="3200" dirty="0"/>
          </a:p>
        </p:txBody>
      </p:sp>
      <p:sp>
        <p:nvSpPr>
          <p:cNvPr id="6" name="TextBox 5"/>
          <p:cNvSpPr txBox="1"/>
          <p:nvPr/>
        </p:nvSpPr>
        <p:spPr>
          <a:xfrm>
            <a:off x="789808" y="906913"/>
            <a:ext cx="5245232" cy="5632311"/>
          </a:xfrm>
          <a:prstGeom prst="rect">
            <a:avLst/>
          </a:prstGeom>
          <a:solidFill>
            <a:schemeClr val="accent6">
              <a:lumMod val="40000"/>
              <a:lumOff val="60000"/>
            </a:schemeClr>
          </a:solidFill>
        </p:spPr>
        <p:txBody>
          <a:bodyPr wrap="square" rtlCol="0">
            <a:spAutoFit/>
          </a:bodyPr>
          <a:lstStyle/>
          <a:p>
            <a:r>
              <a:rPr lang="en-GB" dirty="0" smtClean="0"/>
              <a:t>Required training for </a:t>
            </a:r>
            <a:r>
              <a:rPr lang="en-GB" b="1" dirty="0" smtClean="0">
                <a:solidFill>
                  <a:srgbClr val="FF0000"/>
                </a:solidFill>
              </a:rPr>
              <a:t>ISOHALL</a:t>
            </a:r>
          </a:p>
          <a:p>
            <a:endParaRPr lang="en-GB" dirty="0"/>
          </a:p>
          <a:p>
            <a:r>
              <a:rPr lang="en-GB" dirty="0" smtClean="0"/>
              <a:t>Online: </a:t>
            </a:r>
          </a:p>
          <a:p>
            <a:endParaRPr lang="en-GB" dirty="0"/>
          </a:p>
          <a:p>
            <a:pPr marL="285750" indent="-285750">
              <a:buFont typeface="Arial" panose="020B0604020202020204" pitchFamily="34" charset="0"/>
              <a:buChar char="•"/>
            </a:pPr>
            <a:r>
              <a:rPr lang="en-GB" dirty="0" smtClean="0"/>
              <a:t>Safety at CERN</a:t>
            </a:r>
          </a:p>
          <a:p>
            <a:pPr marL="285750" indent="-285750">
              <a:buFont typeface="Arial" panose="020B0604020202020204" pitchFamily="34" charset="0"/>
              <a:buChar char="•"/>
            </a:pPr>
            <a:r>
              <a:rPr lang="en-GB" dirty="0" smtClean="0"/>
              <a:t>RP supervised </a:t>
            </a:r>
            <a:endParaRPr lang="en-GB" dirty="0" smtClean="0"/>
          </a:p>
          <a:p>
            <a:pPr marL="285750" indent="-285750">
              <a:buFont typeface="Arial" panose="020B0604020202020204" pitchFamily="34" charset="0"/>
              <a:buChar char="•"/>
            </a:pPr>
            <a:r>
              <a:rPr lang="en-GB" dirty="0" smtClean="0"/>
              <a:t>Basic </a:t>
            </a:r>
            <a:r>
              <a:rPr lang="en-GB" dirty="0" smtClean="0"/>
              <a:t>electrical </a:t>
            </a:r>
            <a:r>
              <a:rPr lang="en-GB" dirty="0" smtClean="0"/>
              <a:t>awareness</a:t>
            </a:r>
          </a:p>
          <a:p>
            <a:pPr marL="285750" indent="-285750">
              <a:buFont typeface="Arial" panose="020B0604020202020204" pitchFamily="34" charset="0"/>
              <a:buChar char="•"/>
            </a:pPr>
            <a:r>
              <a:rPr lang="en-GB" dirty="0"/>
              <a:t>Radiation Protection - Controlled area </a:t>
            </a:r>
            <a:r>
              <a:rPr lang="en-GB" dirty="0" smtClean="0"/>
              <a:t> (</a:t>
            </a:r>
            <a:r>
              <a:rPr lang="en-GB" dirty="0" err="1" smtClean="0"/>
              <a:t>refreseher</a:t>
            </a:r>
            <a:r>
              <a:rPr lang="en-GB" dirty="0" smtClean="0"/>
              <a:t>…new)</a:t>
            </a:r>
            <a:endParaRPr lang="en-GB" dirty="0" smtClean="0"/>
          </a:p>
          <a:p>
            <a:pPr marL="285750" indent="-285750">
              <a:buFont typeface="Arial" panose="020B0604020202020204" pitchFamily="34" charset="0"/>
              <a:buChar char="•"/>
            </a:pPr>
            <a:endParaRPr lang="en-GB" dirty="0"/>
          </a:p>
          <a:p>
            <a:r>
              <a:rPr lang="en-GB" dirty="0" smtClean="0"/>
              <a:t>Hands-on: </a:t>
            </a:r>
          </a:p>
          <a:p>
            <a:endParaRPr lang="en-GB" dirty="0"/>
          </a:p>
          <a:p>
            <a:pPr marL="285750" indent="-285750">
              <a:buFont typeface="Arial" panose="020B0604020202020204" pitchFamily="34" charset="0"/>
              <a:buChar char="•"/>
            </a:pPr>
            <a:r>
              <a:rPr lang="en-GB" dirty="0" smtClean="0"/>
              <a:t>Electrical awareness</a:t>
            </a:r>
          </a:p>
          <a:p>
            <a:pPr marL="285750" indent="-285750">
              <a:buFont typeface="Arial" panose="020B0604020202020204" pitchFamily="34" charset="0"/>
              <a:buChar char="•"/>
            </a:pPr>
            <a:r>
              <a:rPr lang="en-GB" dirty="0" smtClean="0">
                <a:sym typeface="Wingdings" panose="05000000000000000000" pitchFamily="2" charset="2"/>
              </a:rPr>
              <a:t>RP handling</a:t>
            </a:r>
            <a:endParaRPr lang="en-GB" dirty="0" smtClean="0"/>
          </a:p>
          <a:p>
            <a:pPr marL="285750" indent="-285750">
              <a:buFont typeface="Arial" panose="020B0604020202020204" pitchFamily="34" charset="0"/>
              <a:buChar char="•"/>
            </a:pPr>
            <a:endParaRPr lang="en-GB" dirty="0"/>
          </a:p>
          <a:p>
            <a:r>
              <a:rPr lang="en-GB" dirty="0" smtClean="0"/>
              <a:t>Every Tuesday @ 1300 – 1700), training centre </a:t>
            </a:r>
            <a:r>
              <a:rPr lang="en-GB" dirty="0" err="1" smtClean="0"/>
              <a:t>Prevessin</a:t>
            </a:r>
            <a:r>
              <a:rPr lang="en-GB" dirty="0" smtClean="0"/>
              <a:t>. </a:t>
            </a:r>
          </a:p>
          <a:p>
            <a:r>
              <a:rPr lang="en-GB" b="1" i="1" dirty="0" smtClean="0">
                <a:solidFill>
                  <a:srgbClr val="FF0000"/>
                </a:solidFill>
              </a:rPr>
              <a:t>External </a:t>
            </a:r>
            <a:r>
              <a:rPr lang="en-GB" b="1" i="1" dirty="0" smtClean="0">
                <a:solidFill>
                  <a:srgbClr val="FF0000"/>
                </a:solidFill>
              </a:rPr>
              <a:t>trainer: Recent cancellations have been a problem. </a:t>
            </a:r>
            <a:r>
              <a:rPr lang="en-GB" b="1" i="1" dirty="0" smtClean="0">
                <a:solidFill>
                  <a:srgbClr val="FF0000"/>
                </a:solidFill>
              </a:rPr>
              <a:t>Discussions underway to mitigate this.</a:t>
            </a:r>
            <a:endParaRPr lang="en-GB" dirty="0" smtClean="0"/>
          </a:p>
          <a:p>
            <a:endParaRPr lang="en-GB" dirty="0"/>
          </a:p>
        </p:txBody>
      </p:sp>
      <p:pic>
        <p:nvPicPr>
          <p:cNvPr id="9" name="Picture 8"/>
          <p:cNvPicPr>
            <a:picLocks noChangeAspect="1"/>
          </p:cNvPicPr>
          <p:nvPr/>
        </p:nvPicPr>
        <p:blipFill rotWithShape="1">
          <a:blip r:embed="rId2"/>
          <a:srcRect l="2500" t="28271" r="54028" b="40123"/>
          <a:stretch/>
        </p:blipFill>
        <p:spPr>
          <a:xfrm>
            <a:off x="6560591" y="2083579"/>
            <a:ext cx="5055094" cy="2067259"/>
          </a:xfrm>
          <a:prstGeom prst="rect">
            <a:avLst/>
          </a:prstGeom>
        </p:spPr>
      </p:pic>
      <p:sp>
        <p:nvSpPr>
          <p:cNvPr id="10" name="TextBox 9"/>
          <p:cNvSpPr txBox="1"/>
          <p:nvPr/>
        </p:nvSpPr>
        <p:spPr>
          <a:xfrm>
            <a:off x="6321735" y="4852941"/>
            <a:ext cx="5293950" cy="369332"/>
          </a:xfrm>
          <a:prstGeom prst="rect">
            <a:avLst/>
          </a:prstGeom>
          <a:noFill/>
        </p:spPr>
        <p:txBody>
          <a:bodyPr wrap="none" rtlCol="0">
            <a:spAutoFit/>
          </a:bodyPr>
          <a:lstStyle/>
          <a:p>
            <a:r>
              <a:rPr lang="en-US" dirty="0" smtClean="0"/>
              <a:t>ISOLDE webpage a little unclear: to be re-</a:t>
            </a:r>
            <a:r>
              <a:rPr lang="en-US" dirty="0" err="1" smtClean="0"/>
              <a:t>freshed</a:t>
            </a:r>
            <a:r>
              <a:rPr lang="en-US" dirty="0" smtClean="0"/>
              <a:t> soon</a:t>
            </a:r>
            <a:endParaRPr lang="en-GB" dirty="0"/>
          </a:p>
        </p:txBody>
      </p:sp>
    </p:spTree>
    <p:extLst>
      <p:ext uri="{BB962C8B-B14F-4D97-AF65-F5344CB8AC3E}">
        <p14:creationId xmlns:p14="http://schemas.microsoft.com/office/powerpoint/2010/main" val="8124903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telescopic camera for the target area</a:t>
            </a:r>
            <a:endParaRPr lang="en-US" dirty="0"/>
          </a:p>
        </p:txBody>
      </p:sp>
      <p:sp>
        <p:nvSpPr>
          <p:cNvPr id="3" name="Content Placeholder 2"/>
          <p:cNvSpPr>
            <a:spLocks noGrp="1"/>
          </p:cNvSpPr>
          <p:nvPr>
            <p:ph idx="1"/>
          </p:nvPr>
        </p:nvSpPr>
        <p:spPr>
          <a:xfrm>
            <a:off x="838200" y="1396853"/>
            <a:ext cx="7895130" cy="2279870"/>
          </a:xfrm>
        </p:spPr>
        <p:txBody>
          <a:bodyPr>
            <a:normAutofit fontScale="92500" lnSpcReduction="20000"/>
          </a:bodyPr>
          <a:lstStyle/>
          <a:p>
            <a:r>
              <a:rPr lang="en-GB" dirty="0" smtClean="0"/>
              <a:t>To provide an overall view of the target area (in the absence of protons)</a:t>
            </a:r>
          </a:p>
          <a:p>
            <a:r>
              <a:rPr lang="en-GB" dirty="0" smtClean="0"/>
              <a:t>Visualize target changes over internet</a:t>
            </a:r>
          </a:p>
          <a:p>
            <a:r>
              <a:rPr lang="en-GB" dirty="0" smtClean="0"/>
              <a:t>Screens to be placed in target entrance</a:t>
            </a:r>
          </a:p>
          <a:p>
            <a:r>
              <a:rPr lang="en-GB" dirty="0" smtClean="0"/>
              <a:t>Partially eliminates the need to call upon the </a:t>
            </a:r>
            <a:r>
              <a:rPr lang="en-GB" dirty="0" err="1"/>
              <a:t>T</a:t>
            </a:r>
            <a:r>
              <a:rPr lang="en-GB" dirty="0" err="1" smtClean="0"/>
              <a:t>elemax</a:t>
            </a:r>
            <a:r>
              <a:rPr lang="en-GB" dirty="0" smtClean="0"/>
              <a:t> robot in the event of a failure – quicker diagnostics</a:t>
            </a:r>
            <a:endParaRPr lang="en-US" dirty="0"/>
          </a:p>
        </p:txBody>
      </p:sp>
      <p:pic>
        <p:nvPicPr>
          <p:cNvPr id="1026" name="Picture 1" descr="image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1890" y="1768393"/>
            <a:ext cx="3207087" cy="423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 descr="image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7146" y="3676723"/>
            <a:ext cx="5837237" cy="288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a:stretch>
            <a:fillRect/>
          </a:stretch>
        </p:blipFill>
        <p:spPr bwMode="auto">
          <a:xfrm>
            <a:off x="9694405" y="304410"/>
            <a:ext cx="2136775" cy="465137"/>
          </a:xfrm>
          <a:prstGeom prst="rect">
            <a:avLst/>
          </a:prstGeom>
          <a:noFill/>
          <a:ln w="9525">
            <a:noFill/>
            <a:miter lim="800000"/>
            <a:headEnd/>
            <a:tailEnd/>
          </a:ln>
        </p:spPr>
      </p:pic>
      <p:sp>
        <p:nvSpPr>
          <p:cNvPr id="4" name="TextBox 3"/>
          <p:cNvSpPr txBox="1"/>
          <p:nvPr/>
        </p:nvSpPr>
        <p:spPr>
          <a:xfrm>
            <a:off x="7942729" y="6329082"/>
            <a:ext cx="2159950" cy="369332"/>
          </a:xfrm>
          <a:prstGeom prst="rect">
            <a:avLst/>
          </a:prstGeom>
          <a:noFill/>
        </p:spPr>
        <p:txBody>
          <a:bodyPr wrap="none" rtlCol="0">
            <a:spAutoFit/>
          </a:bodyPr>
          <a:lstStyle/>
          <a:p>
            <a:r>
              <a:rPr lang="en-GB" dirty="0" smtClean="0"/>
              <a:t>As presented in 2017</a:t>
            </a:r>
            <a:endParaRPr lang="en-US" dirty="0"/>
          </a:p>
        </p:txBody>
      </p:sp>
    </p:spTree>
    <p:extLst>
      <p:ext uri="{BB962C8B-B14F-4D97-AF65-F5344CB8AC3E}">
        <p14:creationId xmlns:p14="http://schemas.microsoft.com/office/powerpoint/2010/main" val="4287213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6828"/>
          </a:xfrm>
        </p:spPr>
        <p:txBody>
          <a:bodyPr/>
          <a:lstStyle/>
          <a:p>
            <a:r>
              <a:rPr lang="en-GB" dirty="0" smtClean="0"/>
              <a:t>Telescopic camera in images</a:t>
            </a:r>
            <a:endParaRPr lang="en-US" dirty="0"/>
          </a:p>
        </p:txBody>
      </p:sp>
      <p:pic>
        <p:nvPicPr>
          <p:cNvPr id="4"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7520" y="1494519"/>
            <a:ext cx="4032117" cy="2685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3"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517" y="1494518"/>
            <a:ext cx="3515359" cy="2685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9296" y="4306942"/>
            <a:ext cx="3858230" cy="2169431"/>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4800" y="4306941"/>
            <a:ext cx="3749598" cy="2112135"/>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053" y="4306941"/>
            <a:ext cx="3673849" cy="2067710"/>
          </a:xfrm>
          <a:prstGeom prst="rect">
            <a:avLst/>
          </a:prstGeom>
        </p:spPr>
      </p:pic>
      <p:sp>
        <p:nvSpPr>
          <p:cNvPr id="8" name="Right Arrow 7"/>
          <p:cNvSpPr/>
          <p:nvPr/>
        </p:nvSpPr>
        <p:spPr>
          <a:xfrm>
            <a:off x="3859220" y="6545902"/>
            <a:ext cx="4260757" cy="3120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Zoom</a:t>
            </a:r>
            <a:endParaRPr lang="en-US" dirty="0"/>
          </a:p>
        </p:txBody>
      </p:sp>
      <p:sp>
        <p:nvSpPr>
          <p:cNvPr id="9" name="TextBox 8"/>
          <p:cNvSpPr txBox="1"/>
          <p:nvPr/>
        </p:nvSpPr>
        <p:spPr>
          <a:xfrm>
            <a:off x="4099741" y="1489254"/>
            <a:ext cx="1909483" cy="646331"/>
          </a:xfrm>
          <a:prstGeom prst="rect">
            <a:avLst/>
          </a:prstGeom>
          <a:noFill/>
        </p:spPr>
        <p:txBody>
          <a:bodyPr wrap="square" rtlCol="0">
            <a:spAutoFit/>
          </a:bodyPr>
          <a:lstStyle/>
          <a:p>
            <a:pPr algn="r"/>
            <a:r>
              <a:rPr lang="en-GB" dirty="0" smtClean="0"/>
              <a:t>Existing camera images</a:t>
            </a:r>
            <a:endParaRPr lang="en-US" dirty="0"/>
          </a:p>
        </p:txBody>
      </p:sp>
      <p:sp>
        <p:nvSpPr>
          <p:cNvPr id="11" name="TextBox 10"/>
          <p:cNvSpPr txBox="1"/>
          <p:nvPr/>
        </p:nvSpPr>
        <p:spPr>
          <a:xfrm>
            <a:off x="4708037" y="2733330"/>
            <a:ext cx="1909483" cy="646331"/>
          </a:xfrm>
          <a:prstGeom prst="rect">
            <a:avLst/>
          </a:prstGeom>
          <a:noFill/>
        </p:spPr>
        <p:txBody>
          <a:bodyPr wrap="square" rtlCol="0">
            <a:spAutoFit/>
          </a:bodyPr>
          <a:lstStyle/>
          <a:p>
            <a:r>
              <a:rPr lang="en-GB" dirty="0" smtClean="0"/>
              <a:t>Telescopic camera in position</a:t>
            </a:r>
            <a:endParaRPr lang="en-US" dirty="0"/>
          </a:p>
        </p:txBody>
      </p:sp>
      <p:sp>
        <p:nvSpPr>
          <p:cNvPr id="10" name="Right Arrow 9"/>
          <p:cNvSpPr/>
          <p:nvPr/>
        </p:nvSpPr>
        <p:spPr>
          <a:xfrm>
            <a:off x="5844988" y="3123700"/>
            <a:ext cx="570520" cy="229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10800000">
            <a:off x="4578615" y="1834729"/>
            <a:ext cx="570520" cy="229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p:cNvPicPr>
            <a:picLocks noChangeAspect="1" noChangeArrowheads="1"/>
          </p:cNvPicPr>
          <p:nvPr/>
        </p:nvPicPr>
        <p:blipFill>
          <a:blip r:embed="rId7" cstate="print"/>
          <a:srcRect/>
          <a:stretch>
            <a:fillRect/>
          </a:stretch>
        </p:blipFill>
        <p:spPr bwMode="auto">
          <a:xfrm>
            <a:off x="9428885" y="378620"/>
            <a:ext cx="2136775" cy="465137"/>
          </a:xfrm>
          <a:prstGeom prst="rect">
            <a:avLst/>
          </a:prstGeom>
          <a:noFill/>
          <a:ln w="9525">
            <a:noFill/>
            <a:miter lim="800000"/>
            <a:headEnd/>
            <a:tailEnd/>
          </a:ln>
        </p:spPr>
      </p:pic>
    </p:spTree>
    <p:extLst>
      <p:ext uri="{BB962C8B-B14F-4D97-AF65-F5344CB8AC3E}">
        <p14:creationId xmlns:p14="http://schemas.microsoft.com/office/powerpoint/2010/main" val="3472013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563" y="207959"/>
            <a:ext cx="10515600" cy="1325563"/>
          </a:xfrm>
        </p:spPr>
        <p:txBody>
          <a:bodyPr/>
          <a:lstStyle/>
          <a:p>
            <a:r>
              <a:rPr lang="en-GB" dirty="0" smtClean="0"/>
              <a:t>Nano lab</a:t>
            </a:r>
            <a:endParaRPr lang="en-US" dirty="0"/>
          </a:p>
        </p:txBody>
      </p:sp>
      <p:sp>
        <p:nvSpPr>
          <p:cNvPr id="3" name="TextBox 2"/>
          <p:cNvSpPr txBox="1"/>
          <p:nvPr/>
        </p:nvSpPr>
        <p:spPr>
          <a:xfrm>
            <a:off x="9093203" y="6488668"/>
            <a:ext cx="1174360" cy="369332"/>
          </a:xfrm>
          <a:prstGeom prst="rect">
            <a:avLst/>
          </a:prstGeom>
          <a:noFill/>
        </p:spPr>
        <p:txBody>
          <a:bodyPr wrap="none" rtlCol="0">
            <a:spAutoFit/>
          </a:bodyPr>
          <a:lstStyle/>
          <a:p>
            <a:r>
              <a:rPr lang="en-GB" dirty="0" smtClean="0"/>
              <a:t>V. Barozier</a:t>
            </a:r>
            <a:endParaRPr lang="en-US" dirty="0"/>
          </a:p>
        </p:txBody>
      </p:sp>
      <p:pic>
        <p:nvPicPr>
          <p:cNvPr id="5123"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3576" y="1276010"/>
            <a:ext cx="6768353" cy="5107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cstate="print"/>
          <a:srcRect/>
          <a:stretch>
            <a:fillRect/>
          </a:stretch>
        </p:blipFill>
        <p:spPr bwMode="auto">
          <a:xfrm>
            <a:off x="9428885" y="378620"/>
            <a:ext cx="2136775" cy="465137"/>
          </a:xfrm>
          <a:prstGeom prst="rect">
            <a:avLst/>
          </a:prstGeom>
          <a:noFill/>
          <a:ln w="9525">
            <a:noFill/>
            <a:miter lim="800000"/>
            <a:headEnd/>
            <a:tailEnd/>
          </a:ln>
        </p:spPr>
      </p:pic>
    </p:spTree>
    <p:extLst>
      <p:ext uri="{BB962C8B-B14F-4D97-AF65-F5344CB8AC3E}">
        <p14:creationId xmlns:p14="http://schemas.microsoft.com/office/powerpoint/2010/main" val="1424757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Nano Lab</a:t>
            </a:r>
            <a:endParaRPr lang="en-US" dirty="0"/>
          </a:p>
        </p:txBody>
      </p:sp>
      <p:sp>
        <p:nvSpPr>
          <p:cNvPr id="3" name="Content Placeholder 2"/>
          <p:cNvSpPr>
            <a:spLocks noGrp="1"/>
          </p:cNvSpPr>
          <p:nvPr>
            <p:ph idx="1"/>
          </p:nvPr>
        </p:nvSpPr>
        <p:spPr/>
        <p:txBody>
          <a:bodyPr/>
          <a:lstStyle/>
          <a:p>
            <a:r>
              <a:rPr lang="en-GB" dirty="0" smtClean="0"/>
              <a:t>Finalisation of IPP document for end of February</a:t>
            </a:r>
          </a:p>
          <a:p>
            <a:pPr lvl="1"/>
            <a:r>
              <a:rPr lang="en-GB" dirty="0" smtClean="0"/>
              <a:t>Cost analysis, functional specs, risk analysis</a:t>
            </a:r>
          </a:p>
          <a:p>
            <a:pPr lvl="1"/>
            <a:r>
              <a:rPr lang="en-GB" dirty="0" smtClean="0"/>
              <a:t>Combines </a:t>
            </a:r>
            <a:r>
              <a:rPr lang="en-GB" dirty="0" err="1" smtClean="0"/>
              <a:t>nano</a:t>
            </a:r>
            <a:r>
              <a:rPr lang="en-GB" dirty="0" smtClean="0"/>
              <a:t>, pyrophoric, radiological and chemical risks</a:t>
            </a:r>
          </a:p>
          <a:p>
            <a:r>
              <a:rPr lang="en-GB" dirty="0" smtClean="0"/>
              <a:t>Start construction </a:t>
            </a:r>
            <a:r>
              <a:rPr lang="en-GB" dirty="0" smtClean="0"/>
              <a:t>~ September </a:t>
            </a:r>
            <a:r>
              <a:rPr lang="en-GB" dirty="0" smtClean="0"/>
              <a:t>2018</a:t>
            </a:r>
          </a:p>
          <a:p>
            <a:pPr lvl="1"/>
            <a:r>
              <a:rPr lang="en-GB" dirty="0" smtClean="0"/>
              <a:t>Conflict with access to Class A labs and MEDICIS</a:t>
            </a:r>
          </a:p>
          <a:p>
            <a:r>
              <a:rPr lang="en-GB" dirty="0" smtClean="0"/>
              <a:t>Civil engineering ends June 2019</a:t>
            </a:r>
          </a:p>
          <a:p>
            <a:r>
              <a:rPr lang="en-GB" dirty="0" smtClean="0"/>
              <a:t>3 months required for ventilation coupling and minor civil engineering work during the last quarter of 2020</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9428885" y="378620"/>
            <a:ext cx="2136775" cy="465137"/>
          </a:xfrm>
          <a:prstGeom prst="rect">
            <a:avLst/>
          </a:prstGeom>
          <a:noFill/>
          <a:ln w="9525">
            <a:noFill/>
            <a:miter lim="800000"/>
            <a:headEnd/>
            <a:tailEnd/>
          </a:ln>
        </p:spPr>
      </p:pic>
    </p:spTree>
    <p:extLst>
      <p:ext uri="{BB962C8B-B14F-4D97-AF65-F5344CB8AC3E}">
        <p14:creationId xmlns:p14="http://schemas.microsoft.com/office/powerpoint/2010/main" val="2810728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62989" y="1818343"/>
            <a:ext cx="2857529" cy="2179283"/>
          </a:xfrm>
          <a:prstGeom prst="rect">
            <a:avLst/>
          </a:prstGeom>
        </p:spPr>
      </p:pic>
      <p:sp>
        <p:nvSpPr>
          <p:cNvPr id="758" name="Ionisation laser - Coherent Blaze"/>
          <p:cNvSpPr txBox="1">
            <a:spLocks noGrp="1"/>
          </p:cNvSpPr>
          <p:nvPr>
            <p:ph type="title"/>
          </p:nvPr>
        </p:nvSpPr>
        <p:spPr>
          <a:xfrm>
            <a:off x="361546" y="268136"/>
            <a:ext cx="10515600" cy="1325563"/>
          </a:xfrm>
          <a:prstGeom prst="rect">
            <a:avLst/>
          </a:prstGeom>
        </p:spPr>
        <p:txBody>
          <a:bodyPr/>
          <a:lstStyle/>
          <a:p>
            <a:r>
              <a:rPr lang="en-US" dirty="0" smtClean="0"/>
              <a:t>RILIS YETS equipment / upgrades </a:t>
            </a:r>
            <a:endParaRPr dirty="0"/>
          </a:p>
        </p:txBody>
      </p:sp>
      <p:sp>
        <p:nvSpPr>
          <p:cNvPr id="2" name="Rectangle 1"/>
          <p:cNvSpPr/>
          <p:nvPr/>
        </p:nvSpPr>
        <p:spPr>
          <a:xfrm>
            <a:off x="1899116" y="5702894"/>
            <a:ext cx="5721401" cy="923330"/>
          </a:xfrm>
          <a:prstGeom prst="rect">
            <a:avLst/>
          </a:prstGeom>
        </p:spPr>
        <p:txBody>
          <a:bodyPr wrap="square">
            <a:spAutoFit/>
          </a:bodyPr>
          <a:lstStyle/>
          <a:p>
            <a:r>
              <a:rPr lang="en-US" dirty="0">
                <a:solidFill>
                  <a:srgbClr val="000000"/>
                </a:solidFill>
                <a:latin typeface="Helvetica" charset="0"/>
              </a:rPr>
              <a:t>- annual window changes on separators, plus HRS alignment and power transmission checks with power-meter target.</a:t>
            </a:r>
          </a:p>
        </p:txBody>
      </p:sp>
      <p:pic>
        <p:nvPicPr>
          <p:cNvPr id="13" name="Image" descr="Image"/>
          <p:cNvPicPr>
            <a:picLocks noChangeAspect="1"/>
          </p:cNvPicPr>
          <p:nvPr/>
        </p:nvPicPr>
        <p:blipFill>
          <a:blip r:embed="rId3">
            <a:extLst/>
          </a:blip>
          <a:stretch>
            <a:fillRect/>
          </a:stretch>
        </p:blipFill>
        <p:spPr>
          <a:xfrm>
            <a:off x="1925837" y="1649605"/>
            <a:ext cx="2972485" cy="2046184"/>
          </a:xfrm>
          <a:prstGeom prst="rect">
            <a:avLst/>
          </a:prstGeom>
          <a:ln w="12700">
            <a:miter lim="400000"/>
          </a:ln>
        </p:spPr>
      </p:pic>
      <p:sp>
        <p:nvSpPr>
          <p:cNvPr id="3" name="Rectangle 2"/>
          <p:cNvSpPr/>
          <p:nvPr/>
        </p:nvSpPr>
        <p:spPr>
          <a:xfrm>
            <a:off x="1925837" y="2957125"/>
            <a:ext cx="1584921" cy="738664"/>
          </a:xfrm>
          <a:prstGeom prst="rect">
            <a:avLst/>
          </a:prstGeom>
        </p:spPr>
        <p:txBody>
          <a:bodyPr wrap="none">
            <a:spAutoFit/>
          </a:bodyPr>
          <a:lstStyle/>
          <a:p>
            <a:r>
              <a:rPr lang="en-US" sz="1400" b="1" dirty="0"/>
              <a:t>2</a:t>
            </a:r>
            <a:r>
              <a:rPr lang="en-US" sz="1400" b="1" baseline="30000" dirty="0"/>
              <a:t>nd</a:t>
            </a:r>
            <a:r>
              <a:rPr lang="en-US" sz="1400" b="1" dirty="0"/>
              <a:t> Ionization laser</a:t>
            </a:r>
          </a:p>
          <a:p>
            <a:r>
              <a:rPr lang="en-US" sz="1400" b="1" dirty="0"/>
              <a:t>Coherent Blaze</a:t>
            </a:r>
          </a:p>
          <a:p>
            <a:r>
              <a:rPr lang="en-US" sz="1400" b="1" dirty="0">
                <a:solidFill>
                  <a:srgbClr val="FF0000"/>
                </a:solidFill>
              </a:rPr>
              <a:t>March 2018</a:t>
            </a:r>
            <a:endParaRPr lang="en-GB" sz="1400" b="1" dirty="0">
              <a:solidFill>
                <a:srgbClr val="FF0000"/>
              </a:solidFill>
            </a:endParaRPr>
          </a:p>
        </p:txBody>
      </p:sp>
      <p:sp>
        <p:nvSpPr>
          <p:cNvPr id="16" name="Rectangle 15"/>
          <p:cNvSpPr/>
          <p:nvPr/>
        </p:nvSpPr>
        <p:spPr>
          <a:xfrm>
            <a:off x="4898321" y="1540020"/>
            <a:ext cx="3501264" cy="523220"/>
          </a:xfrm>
          <a:prstGeom prst="rect">
            <a:avLst/>
          </a:prstGeom>
        </p:spPr>
        <p:txBody>
          <a:bodyPr wrap="square">
            <a:spAutoFit/>
          </a:bodyPr>
          <a:lstStyle/>
          <a:p>
            <a:r>
              <a:rPr lang="en-US" sz="1400" b="1" dirty="0" err="1"/>
              <a:t>Ti:Sapphire</a:t>
            </a:r>
            <a:r>
              <a:rPr lang="en-US" sz="1400" b="1" dirty="0"/>
              <a:t> pump laser failure</a:t>
            </a:r>
          </a:p>
          <a:p>
            <a:r>
              <a:rPr lang="en-US" sz="1400" b="1" dirty="0">
                <a:solidFill>
                  <a:srgbClr val="FF0000"/>
                </a:solidFill>
              </a:rPr>
              <a:t>To be repaired/ replaced ASAP</a:t>
            </a:r>
            <a:endParaRPr lang="en-GB" sz="1400" b="1" dirty="0">
              <a:solidFill>
                <a:srgbClr val="FF0000"/>
              </a:solidFill>
            </a:endParaRPr>
          </a:p>
        </p:txBody>
      </p:sp>
      <p:pic>
        <p:nvPicPr>
          <p:cNvPr id="17" name="Picture 16"/>
          <p:cNvPicPr>
            <a:picLocks noChangeAspect="1"/>
          </p:cNvPicPr>
          <p:nvPr/>
        </p:nvPicPr>
        <p:blipFill>
          <a:blip r:embed="rId4"/>
          <a:stretch>
            <a:fillRect/>
          </a:stretch>
        </p:blipFill>
        <p:spPr>
          <a:xfrm>
            <a:off x="7930435" y="4282442"/>
            <a:ext cx="2138141" cy="2396787"/>
          </a:xfrm>
          <a:prstGeom prst="rect">
            <a:avLst/>
          </a:prstGeom>
        </p:spPr>
      </p:pic>
      <p:pic>
        <p:nvPicPr>
          <p:cNvPr id="18" name="Picture 17"/>
          <p:cNvPicPr>
            <a:picLocks noChangeAspect="1"/>
          </p:cNvPicPr>
          <p:nvPr/>
        </p:nvPicPr>
        <p:blipFill>
          <a:blip r:embed="rId5"/>
          <a:stretch>
            <a:fillRect/>
          </a:stretch>
        </p:blipFill>
        <p:spPr>
          <a:xfrm>
            <a:off x="7930433" y="2340223"/>
            <a:ext cx="2150668" cy="1536191"/>
          </a:xfrm>
          <a:prstGeom prst="rect">
            <a:avLst/>
          </a:prstGeom>
        </p:spPr>
      </p:pic>
      <p:pic>
        <p:nvPicPr>
          <p:cNvPr id="5" name="Picture 4"/>
          <p:cNvPicPr>
            <a:picLocks noChangeAspect="1"/>
          </p:cNvPicPr>
          <p:nvPr/>
        </p:nvPicPr>
        <p:blipFill>
          <a:blip r:embed="rId6"/>
          <a:stretch>
            <a:fillRect/>
          </a:stretch>
        </p:blipFill>
        <p:spPr>
          <a:xfrm>
            <a:off x="5619346" y="3898488"/>
            <a:ext cx="1806374" cy="1806374"/>
          </a:xfrm>
          <a:prstGeom prst="rect">
            <a:avLst/>
          </a:prstGeom>
        </p:spPr>
      </p:pic>
      <p:sp>
        <p:nvSpPr>
          <p:cNvPr id="6" name="Rectangle 5"/>
          <p:cNvSpPr/>
          <p:nvPr/>
        </p:nvSpPr>
        <p:spPr>
          <a:xfrm>
            <a:off x="7892569" y="1895132"/>
            <a:ext cx="2176007" cy="461665"/>
          </a:xfrm>
          <a:prstGeom prst="rect">
            <a:avLst/>
          </a:prstGeom>
        </p:spPr>
        <p:txBody>
          <a:bodyPr wrap="square">
            <a:spAutoFit/>
          </a:bodyPr>
          <a:lstStyle/>
          <a:p>
            <a:r>
              <a:rPr lang="en-US" sz="1200" b="1" dirty="0"/>
              <a:t>Injection-seeded</a:t>
            </a:r>
          </a:p>
          <a:p>
            <a:r>
              <a:rPr lang="en-US" sz="1200" b="1" dirty="0"/>
              <a:t>NB Ring Tisa</a:t>
            </a:r>
          </a:p>
        </p:txBody>
      </p:sp>
      <p:sp>
        <p:nvSpPr>
          <p:cNvPr id="9" name="Rectangle 8"/>
          <p:cNvSpPr/>
          <p:nvPr/>
        </p:nvSpPr>
        <p:spPr>
          <a:xfrm>
            <a:off x="1852888" y="1303432"/>
            <a:ext cx="2108269" cy="369332"/>
          </a:xfrm>
          <a:prstGeom prst="rect">
            <a:avLst/>
          </a:prstGeom>
        </p:spPr>
        <p:txBody>
          <a:bodyPr wrap="none">
            <a:spAutoFit/>
          </a:bodyPr>
          <a:lstStyle/>
          <a:p>
            <a:r>
              <a:rPr lang="en-US" dirty="0">
                <a:solidFill>
                  <a:srgbClr val="000000"/>
                </a:solidFill>
                <a:latin typeface="Helvetica" charset="0"/>
              </a:rPr>
              <a:t>RILIS Pump lasers</a:t>
            </a:r>
            <a:endParaRPr lang="en-GB" dirty="0"/>
          </a:p>
        </p:txBody>
      </p:sp>
      <p:sp>
        <p:nvSpPr>
          <p:cNvPr id="25" name="Rectangle 24"/>
          <p:cNvSpPr/>
          <p:nvPr/>
        </p:nvSpPr>
        <p:spPr>
          <a:xfrm>
            <a:off x="7817475" y="1337080"/>
            <a:ext cx="2262158" cy="369332"/>
          </a:xfrm>
          <a:prstGeom prst="rect">
            <a:avLst/>
          </a:prstGeom>
        </p:spPr>
        <p:txBody>
          <a:bodyPr wrap="none">
            <a:spAutoFit/>
          </a:bodyPr>
          <a:lstStyle/>
          <a:p>
            <a:r>
              <a:rPr lang="en-US" dirty="0">
                <a:solidFill>
                  <a:srgbClr val="000000"/>
                </a:solidFill>
                <a:latin typeface="Helvetica" charset="0"/>
              </a:rPr>
              <a:t>RILIS tunable lasers</a:t>
            </a:r>
            <a:endParaRPr lang="en-GB" dirty="0"/>
          </a:p>
        </p:txBody>
      </p:sp>
      <p:sp>
        <p:nvSpPr>
          <p:cNvPr id="26" name="Rectangle 25"/>
          <p:cNvSpPr/>
          <p:nvPr/>
        </p:nvSpPr>
        <p:spPr>
          <a:xfrm>
            <a:off x="7860551" y="3988226"/>
            <a:ext cx="2176007" cy="276999"/>
          </a:xfrm>
          <a:prstGeom prst="rect">
            <a:avLst/>
          </a:prstGeom>
        </p:spPr>
        <p:txBody>
          <a:bodyPr wrap="square">
            <a:spAutoFit/>
          </a:bodyPr>
          <a:lstStyle/>
          <a:p>
            <a:r>
              <a:rPr lang="en-US" sz="1200" b="1" dirty="0"/>
              <a:t>Pulsed dye amplifier</a:t>
            </a:r>
          </a:p>
        </p:txBody>
      </p:sp>
      <p:sp>
        <p:nvSpPr>
          <p:cNvPr id="10" name="Rectangle 9"/>
          <p:cNvSpPr/>
          <p:nvPr/>
        </p:nvSpPr>
        <p:spPr>
          <a:xfrm>
            <a:off x="7855054" y="1680071"/>
            <a:ext cx="1970989" cy="276999"/>
          </a:xfrm>
          <a:prstGeom prst="rect">
            <a:avLst/>
          </a:prstGeom>
        </p:spPr>
        <p:txBody>
          <a:bodyPr wrap="none">
            <a:spAutoFit/>
          </a:bodyPr>
          <a:lstStyle/>
          <a:p>
            <a:r>
              <a:rPr lang="en-US" sz="1200" b="1" dirty="0">
                <a:solidFill>
                  <a:srgbClr val="FF0000"/>
                </a:solidFill>
              </a:rPr>
              <a:t>Ready before </a:t>
            </a:r>
            <a:r>
              <a:rPr lang="en-US" sz="1200" b="1">
                <a:solidFill>
                  <a:srgbClr val="FF0000"/>
                </a:solidFill>
              </a:rPr>
              <a:t>on-line period</a:t>
            </a:r>
            <a:endParaRPr lang="en-GB" sz="1200" dirty="0"/>
          </a:p>
        </p:txBody>
      </p:sp>
      <p:sp>
        <p:nvSpPr>
          <p:cNvPr id="30" name="Rectangle 29"/>
          <p:cNvSpPr/>
          <p:nvPr/>
        </p:nvSpPr>
        <p:spPr>
          <a:xfrm>
            <a:off x="8907224" y="3599415"/>
            <a:ext cx="1034001" cy="276999"/>
          </a:xfrm>
          <a:prstGeom prst="rect">
            <a:avLst/>
          </a:prstGeom>
        </p:spPr>
        <p:txBody>
          <a:bodyPr wrap="none">
            <a:spAutoFit/>
          </a:bodyPr>
          <a:lstStyle/>
          <a:p>
            <a:r>
              <a:rPr lang="en-US" sz="1200" b="1" dirty="0">
                <a:solidFill>
                  <a:srgbClr val="FF0000"/>
                </a:solidFill>
              </a:rPr>
              <a:t>K. </a:t>
            </a:r>
            <a:r>
              <a:rPr lang="en-US" sz="1200" b="1" dirty="0" err="1">
                <a:solidFill>
                  <a:srgbClr val="FF0000"/>
                </a:solidFill>
              </a:rPr>
              <a:t>Chrysalidis</a:t>
            </a:r>
            <a:endParaRPr lang="en-GB" sz="1200" dirty="0"/>
          </a:p>
        </p:txBody>
      </p:sp>
      <p:sp>
        <p:nvSpPr>
          <p:cNvPr id="31" name="Rectangle 30"/>
          <p:cNvSpPr/>
          <p:nvPr/>
        </p:nvSpPr>
        <p:spPr>
          <a:xfrm>
            <a:off x="8938143" y="6375919"/>
            <a:ext cx="953915" cy="276999"/>
          </a:xfrm>
          <a:prstGeom prst="rect">
            <a:avLst/>
          </a:prstGeom>
        </p:spPr>
        <p:txBody>
          <a:bodyPr wrap="none">
            <a:spAutoFit/>
          </a:bodyPr>
          <a:lstStyle/>
          <a:p>
            <a:r>
              <a:rPr lang="en-US" sz="1200" b="1" dirty="0">
                <a:solidFill>
                  <a:srgbClr val="FF0000"/>
                </a:solidFill>
              </a:rPr>
              <a:t>C. Granados</a:t>
            </a:r>
            <a:endParaRPr lang="en-GB" sz="1200" dirty="0"/>
          </a:p>
        </p:txBody>
      </p:sp>
      <p:pic>
        <p:nvPicPr>
          <p:cNvPr id="7" name="Picture 6"/>
          <p:cNvPicPr>
            <a:picLocks noChangeAspect="1"/>
          </p:cNvPicPr>
          <p:nvPr/>
        </p:nvPicPr>
        <p:blipFill>
          <a:blip r:embed="rId7"/>
          <a:stretch>
            <a:fillRect/>
          </a:stretch>
        </p:blipFill>
        <p:spPr>
          <a:xfrm>
            <a:off x="1990246" y="3988226"/>
            <a:ext cx="3831435" cy="1513547"/>
          </a:xfrm>
          <a:prstGeom prst="rect">
            <a:avLst/>
          </a:prstGeom>
        </p:spPr>
      </p:pic>
      <p:sp>
        <p:nvSpPr>
          <p:cNvPr id="22" name="TextBox 21"/>
          <p:cNvSpPr txBox="1"/>
          <p:nvPr/>
        </p:nvSpPr>
        <p:spPr>
          <a:xfrm>
            <a:off x="10076329" y="6463553"/>
            <a:ext cx="1373325" cy="369332"/>
          </a:xfrm>
          <a:prstGeom prst="rect">
            <a:avLst/>
          </a:prstGeom>
          <a:noFill/>
        </p:spPr>
        <p:txBody>
          <a:bodyPr wrap="none" rtlCol="0">
            <a:spAutoFit/>
          </a:bodyPr>
          <a:lstStyle/>
          <a:p>
            <a:r>
              <a:rPr lang="en-GB" dirty="0" smtClean="0"/>
              <a:t>Bruce Marsh</a:t>
            </a:r>
            <a:endParaRPr lang="en-US" dirty="0"/>
          </a:p>
        </p:txBody>
      </p:sp>
    </p:spTree>
    <p:extLst>
      <p:ext uri="{BB962C8B-B14F-4D97-AF65-F5344CB8AC3E}">
        <p14:creationId xmlns:p14="http://schemas.microsoft.com/office/powerpoint/2010/main" val="23468875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
            </a:r>
            <a:endParaRPr lang="en-GB" dirty="0"/>
          </a:p>
        </p:txBody>
      </p:sp>
      <p:pic>
        <p:nvPicPr>
          <p:cNvPr id="3" name="Picture 2"/>
          <p:cNvPicPr>
            <a:picLocks noChangeAspect="1"/>
          </p:cNvPicPr>
          <p:nvPr/>
        </p:nvPicPr>
        <p:blipFill>
          <a:blip r:embed="rId2"/>
          <a:stretch>
            <a:fillRect/>
          </a:stretch>
        </p:blipFill>
        <p:spPr>
          <a:xfrm>
            <a:off x="304800" y="284403"/>
            <a:ext cx="11610109" cy="6140353"/>
          </a:xfrm>
          <a:prstGeom prst="rect">
            <a:avLst/>
          </a:prstGeom>
        </p:spPr>
      </p:pic>
      <p:sp>
        <p:nvSpPr>
          <p:cNvPr id="4" name="TextBox 3"/>
          <p:cNvSpPr txBox="1"/>
          <p:nvPr/>
        </p:nvSpPr>
        <p:spPr>
          <a:xfrm>
            <a:off x="6109854" y="6070813"/>
            <a:ext cx="5646802" cy="707886"/>
          </a:xfrm>
          <a:prstGeom prst="rect">
            <a:avLst/>
          </a:prstGeom>
          <a:noFill/>
        </p:spPr>
        <p:txBody>
          <a:bodyPr wrap="none" rtlCol="0">
            <a:spAutoFit/>
          </a:bodyPr>
          <a:lstStyle/>
          <a:p>
            <a:r>
              <a:rPr lang="en-US" sz="4000" dirty="0" smtClean="0"/>
              <a:t>IS572: 94Rb @ 6.5 MeV/u</a:t>
            </a:r>
            <a:endParaRPr lang="en-GB" sz="4000" dirty="0"/>
          </a:p>
        </p:txBody>
      </p:sp>
    </p:spTree>
    <p:extLst>
      <p:ext uri="{BB962C8B-B14F-4D97-AF65-F5344CB8AC3E}">
        <p14:creationId xmlns:p14="http://schemas.microsoft.com/office/powerpoint/2010/main" val="340990042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1029</TotalTime>
  <Words>1732</Words>
  <Application>Microsoft Office PowerPoint</Application>
  <PresentationFormat>Widescreen</PresentationFormat>
  <Paragraphs>342</Paragraphs>
  <Slides>30</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2" baseType="lpstr">
      <vt:lpstr>Arial</vt:lpstr>
      <vt:lpstr>Calibri</vt:lpstr>
      <vt:lpstr>Calibri Light</vt:lpstr>
      <vt:lpstr>Gill Sans MT</vt:lpstr>
      <vt:lpstr>Helvetica</vt:lpstr>
      <vt:lpstr>Symbol</vt:lpstr>
      <vt:lpstr>Times New Roman</vt:lpstr>
      <vt:lpstr>Ubuntu Light</vt:lpstr>
      <vt:lpstr>Verdana</vt:lpstr>
      <vt:lpstr>Wingdings</vt:lpstr>
      <vt:lpstr>Office Theme</vt:lpstr>
      <vt:lpstr>Worksheet</vt:lpstr>
      <vt:lpstr>PowerPoint Presentation</vt:lpstr>
      <vt:lpstr>Power supply consolidation</vt:lpstr>
      <vt:lpstr>PowerPoint Presentation</vt:lpstr>
      <vt:lpstr>A telescopic camera for the target area</vt:lpstr>
      <vt:lpstr>Telescopic camera in images</vt:lpstr>
      <vt:lpstr>Nano lab</vt:lpstr>
      <vt:lpstr>Nano Lab</vt:lpstr>
      <vt:lpstr>RILIS YETS equipment / upgrades </vt:lpstr>
      <vt:lpstr>s</vt:lpstr>
      <vt:lpstr>Operations -94Rb Issue</vt:lpstr>
      <vt:lpstr>RILIS Developments before 2018 physics:</vt:lpstr>
      <vt:lpstr>PowerPoint Presentation</vt:lpstr>
      <vt:lpstr>Ongoing VADLIS development</vt:lpstr>
      <vt:lpstr>PowerPoint Presentation</vt:lpstr>
      <vt:lpstr>Start up planning</vt:lpstr>
      <vt:lpstr>LIST v 2.0</vt:lpstr>
      <vt:lpstr>Neutron deficient SeCO beams</vt:lpstr>
      <vt:lpstr>PowerPoint Presentation</vt:lpstr>
      <vt:lpstr>PowerPoint Presentation</vt:lpstr>
      <vt:lpstr>                p2n-converter 2.0</vt:lpstr>
      <vt:lpstr>PowerPoint Presentation</vt:lpstr>
      <vt:lpstr>PowerPoint Presentation</vt:lpstr>
      <vt:lpstr>PowerPoint Presentation</vt:lpstr>
      <vt:lpstr>PowerPoint Presentation</vt:lpstr>
      <vt:lpstr>IS628 TDRIV on 28Mg – on-line results</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Johnston</dc:creator>
  <cp:lastModifiedBy>Karl Johnston</cp:lastModifiedBy>
  <cp:revision>14</cp:revision>
  <dcterms:created xsi:type="dcterms:W3CDTF">2018-02-06T14:04:27Z</dcterms:created>
  <dcterms:modified xsi:type="dcterms:W3CDTF">2018-02-07T07:13:50Z</dcterms:modified>
</cp:coreProperties>
</file>