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8"/>
  </p:notesMasterIdLst>
  <p:sldIdLst>
    <p:sldId id="265" r:id="rId2"/>
    <p:sldId id="469" r:id="rId3"/>
    <p:sldId id="474" r:id="rId4"/>
    <p:sldId id="465" r:id="rId5"/>
    <p:sldId id="476" r:id="rId6"/>
    <p:sldId id="477" r:id="rId7"/>
    <p:sldId id="478" r:id="rId8"/>
    <p:sldId id="479" r:id="rId9"/>
    <p:sldId id="480" r:id="rId10"/>
    <p:sldId id="481" r:id="rId11"/>
    <p:sldId id="482" r:id="rId12"/>
    <p:sldId id="483" r:id="rId13"/>
    <p:sldId id="484" r:id="rId14"/>
    <p:sldId id="485" r:id="rId15"/>
    <p:sldId id="472" r:id="rId16"/>
    <p:sldId id="486" r:id="rId17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9783" autoAdjust="0"/>
    <p:restoredTop sz="94660"/>
  </p:normalViewPr>
  <p:slideViewPr>
    <p:cSldViewPr>
      <p:cViewPr varScale="1">
        <p:scale>
          <a:sx n="125" d="100"/>
          <a:sy n="125" d="100"/>
        </p:scale>
        <p:origin x="160" y="25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DE6E00-832A-465F-9B44-BB4B80F2A769}" type="datetimeFigureOut">
              <a:rPr lang="en-GB" smtClean="0"/>
              <a:t>07/02/2018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2A321E-EB7F-4E0A-8927-AEB10E2611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428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6594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2/7/18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96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2/7/18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01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2/7/18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2456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8021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288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7188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6113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5576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6290863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2/7/18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4149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29879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2/7/18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733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2/7/18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544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2/7/18</a:t>
            </a:fld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683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272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60" r:id="rId15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5.png"/><Relationship Id="rId7" Type="http://schemas.openxmlformats.org/officeDocument/2006/relationships/image" Target="../media/image3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11" Type="http://schemas.openxmlformats.org/officeDocument/2006/relationships/image" Target="../media/image39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5.pn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5.png"/><Relationship Id="rId7" Type="http://schemas.openxmlformats.org/officeDocument/2006/relationships/image" Target="../media/image2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11" Type="http://schemas.openxmlformats.org/officeDocument/2006/relationships/image" Target="../media/image29.pn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329" y="1219200"/>
            <a:ext cx="8915400" cy="3047999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HIE-ISOLDE Status Report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9800" y="5611458"/>
            <a:ext cx="3040929" cy="609600"/>
          </a:xfrm>
        </p:spPr>
        <p:txBody>
          <a:bodyPr>
            <a:normAutofit/>
          </a:bodyPr>
          <a:lstStyle/>
          <a:p>
            <a:pPr algn="l"/>
            <a:r>
              <a:rPr lang="en-GB" sz="1600" dirty="0">
                <a:solidFill>
                  <a:schemeClr val="tx1"/>
                </a:solidFill>
              </a:rPr>
              <a:t>Y. Kadi &amp; E. </a:t>
            </a:r>
            <a:r>
              <a:rPr lang="en-GB" sz="1600" dirty="0" err="1">
                <a:solidFill>
                  <a:schemeClr val="tx1"/>
                </a:solidFill>
              </a:rPr>
              <a:t>Siesling</a:t>
            </a:r>
            <a:r>
              <a:rPr lang="en-GB" sz="1600" dirty="0">
                <a:solidFill>
                  <a:schemeClr val="tx1"/>
                </a:solidFill>
              </a:rPr>
              <a:t> for the HIE-ISOLDE project team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291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84010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3600" u="sng" dirty="0"/>
              <a:t>CDS </a:t>
            </a:r>
            <a:r>
              <a:rPr lang="de-DE" sz="3600" u="sng" dirty="0" err="1"/>
              <a:t>repair</a:t>
            </a:r>
            <a:endParaRPr lang="en-US" sz="3600" u="sng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F007BD0-8498-B749-B61C-A89DA9E525FC}"/>
              </a:ext>
            </a:extLst>
          </p:cNvPr>
          <p:cNvSpPr/>
          <p:nvPr/>
        </p:nvSpPr>
        <p:spPr>
          <a:xfrm>
            <a:off x="3087149" y="4499897"/>
            <a:ext cx="101086" cy="2272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B2F2870-24D2-9F46-B13D-E6AE5F6C8365}"/>
              </a:ext>
            </a:extLst>
          </p:cNvPr>
          <p:cNvSpPr txBox="1"/>
          <p:nvPr/>
        </p:nvSpPr>
        <p:spPr>
          <a:xfrm>
            <a:off x="100774" y="754824"/>
            <a:ext cx="4548066" cy="181588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 err="1"/>
              <a:t>Cryo</a:t>
            </a:r>
            <a:r>
              <a:rPr lang="en-US" sz="1600" b="1" dirty="0"/>
              <a:t> Distribution System repair </a:t>
            </a:r>
            <a:r>
              <a:rPr lang="en-US" sz="1600" dirty="0"/>
              <a:t>by CRIOTEC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prstClr val="black"/>
                </a:solidFill>
              </a:rPr>
              <a:t>Dismounting of all covers for repair inside the Jumper Boxes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prstClr val="black"/>
                </a:solidFill>
              </a:rPr>
              <a:t>Opening </a:t>
            </a:r>
            <a:r>
              <a:rPr lang="en-US" sz="1600" dirty="0" err="1">
                <a:solidFill>
                  <a:prstClr val="black"/>
                </a:solidFill>
              </a:rPr>
              <a:t>cryo</a:t>
            </a:r>
            <a:r>
              <a:rPr lang="en-US" sz="1600" dirty="0">
                <a:solidFill>
                  <a:prstClr val="black"/>
                </a:solidFill>
              </a:rPr>
              <a:t> distribution line for repair spacers and isolation and to improve routing inner tubing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prstClr val="black"/>
                </a:solidFill>
              </a:rPr>
              <a:t>To be ready for reception tests 5 March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7D7719A-66D8-6544-AA16-8C652D627D1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840" y="855194"/>
            <a:ext cx="1773334" cy="294961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BC5C3D1-8653-C845-9C86-98DC11D655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969" y="855194"/>
            <a:ext cx="2571422" cy="14464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B0DC5FD-63DF-8C49-B495-6078F702C41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7791" y="3880593"/>
            <a:ext cx="1642140" cy="291935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D70C85A-CD6C-834A-8185-6B4E650502F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46729" y="1819783"/>
            <a:ext cx="1433879" cy="254911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F1AFAA9-D018-EE4C-899C-76293EB4DFB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56" y="5233612"/>
            <a:ext cx="3581797" cy="154856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1283C15-127F-4948-83A0-92447E4D0E9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851" y="5386570"/>
            <a:ext cx="2512679" cy="141338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0F95361-BFA7-9549-A265-DEC15D9918F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873" y="3880593"/>
            <a:ext cx="2516657" cy="141562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E264D0E-45F8-5941-9E58-12B8D11F2AE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07" y="2680478"/>
            <a:ext cx="3582746" cy="2400230"/>
          </a:xfrm>
          <a:prstGeom prst="rect">
            <a:avLst/>
          </a:prstGeom>
        </p:spPr>
      </p:pic>
      <p:sp>
        <p:nvSpPr>
          <p:cNvPr id="21" name="Subtitle 2">
            <a:extLst>
              <a:ext uri="{FF2B5EF4-FFF2-40B4-BE49-F238E27FC236}">
                <a16:creationId xmlns:a16="http://schemas.microsoft.com/office/drawing/2014/main" id="{5B3D22C4-BCE1-7B48-9B19-832128F6024A}"/>
              </a:ext>
            </a:extLst>
          </p:cNvPr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/>
              <a:t>58</a:t>
            </a:r>
            <a:r>
              <a:rPr lang="en-US" sz="1200" baseline="30000" dirty="0"/>
              <a:t>th</a:t>
            </a:r>
            <a:r>
              <a:rPr lang="en-US" sz="1200" dirty="0"/>
              <a:t> Meeting of the INTC </a:t>
            </a:r>
            <a:r>
              <a:rPr lang="en-GB" sz="1200" dirty="0"/>
              <a:t>– Feb. 7</a:t>
            </a:r>
            <a:r>
              <a:rPr lang="en-GB" sz="1200" baseline="30000" dirty="0"/>
              <a:t>th</a:t>
            </a:r>
            <a:r>
              <a:rPr lang="en-GB" sz="1200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1553880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84010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3600" u="sng" dirty="0"/>
              <a:t>REX RF </a:t>
            </a:r>
            <a:r>
              <a:rPr lang="de-DE" sz="3600" u="sng" dirty="0" err="1"/>
              <a:t>maintenance</a:t>
            </a:r>
            <a:endParaRPr lang="en-US" sz="3600" u="sng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F007BD0-8498-B749-B61C-A89DA9E525FC}"/>
              </a:ext>
            </a:extLst>
          </p:cNvPr>
          <p:cNvSpPr/>
          <p:nvPr/>
        </p:nvSpPr>
        <p:spPr>
          <a:xfrm>
            <a:off x="3087149" y="4499897"/>
            <a:ext cx="101086" cy="2272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5B3D22C4-BCE1-7B48-9B19-832128F6024A}"/>
              </a:ext>
            </a:extLst>
          </p:cNvPr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/>
              <a:t>58</a:t>
            </a:r>
            <a:r>
              <a:rPr lang="en-US" sz="1200" baseline="30000" dirty="0"/>
              <a:t>th</a:t>
            </a:r>
            <a:r>
              <a:rPr lang="en-US" sz="1200" dirty="0"/>
              <a:t> Meeting of the INTC </a:t>
            </a:r>
            <a:r>
              <a:rPr lang="en-GB" sz="1200" dirty="0"/>
              <a:t>– Feb. 7</a:t>
            </a:r>
            <a:r>
              <a:rPr lang="en-GB" sz="1200" baseline="30000" dirty="0"/>
              <a:t>th</a:t>
            </a:r>
            <a:r>
              <a:rPr lang="en-GB" sz="1200" dirty="0"/>
              <a:t> 2018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FE3B48D-5BF6-7C41-B6A1-8C0EFB1D70CE}"/>
              </a:ext>
            </a:extLst>
          </p:cNvPr>
          <p:cNvSpPr txBox="1"/>
          <p:nvPr/>
        </p:nvSpPr>
        <p:spPr>
          <a:xfrm>
            <a:off x="131509" y="939241"/>
            <a:ext cx="8858809" cy="206210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/>
              <a:t>REX RF maintenance and repair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prstClr val="black"/>
                </a:solidFill>
              </a:rPr>
              <a:t>Overall inspection, maintenance water system RF room and tunnel done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prstClr val="black"/>
                </a:solidFill>
              </a:rPr>
              <a:t>Tuners maintenance and set-up of new tuning ranges done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prstClr val="black"/>
                </a:solidFill>
              </a:rPr>
              <a:t>Maintenance, cleaning and refurbishment of power supplies and amplifiers done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prstClr val="black"/>
                </a:solidFill>
              </a:rPr>
              <a:t>IH Structure suspected to have issues with internal water circuits. Manifolds to be replaced. Consolidation points for LS2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prstClr val="black"/>
                </a:solidFill>
              </a:rPr>
              <a:t>Water (20 degree mixed) bypass installed for easy filter change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prstClr val="black"/>
                </a:solidFill>
              </a:rPr>
              <a:t>Tests of water circuits and RF tests (LLRF, calibration, tuning ranges) coming up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80B619A-1DF9-AC41-A5C5-045B1489BC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171" y="3106913"/>
            <a:ext cx="2029266" cy="360758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0807286-D89C-2849-9150-96C8231A25D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663" y="3106913"/>
            <a:ext cx="2029266" cy="360758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B86FEA4-6C3D-1945-B92C-024A707332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8844" y="3106913"/>
            <a:ext cx="2029266" cy="3607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7150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84010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3600" u="sng" dirty="0"/>
              <a:t>ISS </a:t>
            </a:r>
            <a:r>
              <a:rPr lang="de-DE" sz="3600" u="sng" dirty="0" err="1"/>
              <a:t>installation</a:t>
            </a:r>
            <a:r>
              <a:rPr lang="de-DE" sz="3600" u="sng" dirty="0"/>
              <a:t> </a:t>
            </a:r>
            <a:r>
              <a:rPr lang="de-DE" sz="3600" u="sng" dirty="0" err="1"/>
              <a:t>status</a:t>
            </a:r>
            <a:endParaRPr lang="en-US" sz="3600" u="sng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F007BD0-8498-B749-B61C-A89DA9E525FC}"/>
              </a:ext>
            </a:extLst>
          </p:cNvPr>
          <p:cNvSpPr/>
          <p:nvPr/>
        </p:nvSpPr>
        <p:spPr>
          <a:xfrm>
            <a:off x="3087149" y="4499897"/>
            <a:ext cx="101086" cy="2272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5B3D22C4-BCE1-7B48-9B19-832128F6024A}"/>
              </a:ext>
            </a:extLst>
          </p:cNvPr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/>
              <a:t>58</a:t>
            </a:r>
            <a:r>
              <a:rPr lang="en-US" sz="1200" baseline="30000" dirty="0"/>
              <a:t>th</a:t>
            </a:r>
            <a:r>
              <a:rPr lang="en-US" sz="1200" dirty="0"/>
              <a:t> Meeting of the INTC </a:t>
            </a:r>
            <a:r>
              <a:rPr lang="en-GB" sz="1200" dirty="0"/>
              <a:t>– Feb. 7</a:t>
            </a:r>
            <a:r>
              <a:rPr lang="en-GB" sz="1200" baseline="30000" dirty="0"/>
              <a:t>th</a:t>
            </a:r>
            <a:r>
              <a:rPr lang="en-GB" sz="1200" dirty="0"/>
              <a:t> 2018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CC7074-324C-1248-A85C-8E5EF576D193}"/>
              </a:ext>
            </a:extLst>
          </p:cNvPr>
          <p:cNvSpPr txBox="1"/>
          <p:nvPr/>
        </p:nvSpPr>
        <p:spPr>
          <a:xfrm>
            <a:off x="600235" y="985345"/>
            <a:ext cx="7560208" cy="206210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/>
              <a:t>ISS at XT02 installation</a:t>
            </a:r>
            <a:endParaRPr lang="en-US" sz="1600" dirty="0">
              <a:solidFill>
                <a:prstClr val="black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prstClr val="black"/>
                </a:solidFill>
              </a:rPr>
              <a:t>Shielding successfully installed Nov 2017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prstClr val="black"/>
                </a:solidFill>
              </a:rPr>
              <a:t>Field mapping done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prstClr val="black"/>
                </a:solidFill>
              </a:rPr>
              <a:t>Stable beam tests successfully done using HIE ISOLDE </a:t>
            </a:r>
            <a:r>
              <a:rPr lang="en-US" sz="1600" dirty="0" err="1">
                <a:solidFill>
                  <a:prstClr val="black"/>
                </a:solidFill>
              </a:rPr>
              <a:t>Dbox</a:t>
            </a:r>
            <a:r>
              <a:rPr lang="en-US" sz="1600" dirty="0">
                <a:solidFill>
                  <a:prstClr val="black"/>
                </a:solidFill>
              </a:rPr>
              <a:t> with FC and Slits. No significant change of shape or intensity when ramping up the ISS magnet (2.5 T)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prstClr val="black"/>
                </a:solidFill>
              </a:rPr>
              <a:t>End flanges sent off for feedthrough modification (detector cabling)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prstClr val="black"/>
                </a:solidFill>
              </a:rPr>
              <a:t>Set-up prepared for He filling (</a:t>
            </a:r>
            <a:r>
              <a:rPr lang="en-US" sz="1600" dirty="0" err="1">
                <a:solidFill>
                  <a:prstClr val="black"/>
                </a:solidFill>
              </a:rPr>
              <a:t>wk</a:t>
            </a:r>
            <a:r>
              <a:rPr lang="en-US" sz="1600" dirty="0">
                <a:solidFill>
                  <a:prstClr val="black"/>
                </a:solidFill>
              </a:rPr>
              <a:t> 12 Feb)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5AF601B-E31A-EF4E-AE4E-F528060568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35" y="3498156"/>
            <a:ext cx="4572000" cy="25717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ABC96E9-09D6-1C42-B8A2-0607A20FD3D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159" y="3092343"/>
            <a:ext cx="1674879" cy="2977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7545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84010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u="sng" dirty="0"/>
              <a:t>Planning of remaining Phase2 activities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F007BD0-8498-B749-B61C-A89DA9E525FC}"/>
              </a:ext>
            </a:extLst>
          </p:cNvPr>
          <p:cNvSpPr/>
          <p:nvPr/>
        </p:nvSpPr>
        <p:spPr>
          <a:xfrm>
            <a:off x="3087149" y="4499897"/>
            <a:ext cx="101086" cy="2272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5B3D22C4-BCE1-7B48-9B19-832128F6024A}"/>
              </a:ext>
            </a:extLst>
          </p:cNvPr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/>
              <a:t>58</a:t>
            </a:r>
            <a:r>
              <a:rPr lang="en-US" sz="1200" baseline="30000" dirty="0"/>
              <a:t>th</a:t>
            </a:r>
            <a:r>
              <a:rPr lang="en-US" sz="1200" dirty="0"/>
              <a:t> Meeting of the INTC </a:t>
            </a:r>
            <a:r>
              <a:rPr lang="en-GB" sz="1200" dirty="0"/>
              <a:t>– Feb. 7</a:t>
            </a:r>
            <a:r>
              <a:rPr lang="en-GB" sz="1200" baseline="30000" dirty="0"/>
              <a:t>th</a:t>
            </a:r>
            <a:r>
              <a:rPr lang="en-GB" sz="1200" dirty="0"/>
              <a:t> 2018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EC3299B-5EFC-9440-ABE3-C130D74E48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136588"/>
            <a:ext cx="9144000" cy="331799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0E0A19F-883E-8840-AFBA-8FBAE6122760}"/>
              </a:ext>
            </a:extLst>
          </p:cNvPr>
          <p:cNvSpPr txBox="1"/>
          <p:nvPr/>
        </p:nvSpPr>
        <p:spPr>
          <a:xfrm>
            <a:off x="100773" y="985897"/>
            <a:ext cx="8858809" cy="206210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600" dirty="0">
                <a:solidFill>
                  <a:prstClr val="black"/>
                </a:solidFill>
              </a:rPr>
              <a:t>Change of starting dates for the vacuum work on CM4 and XT00 as well as the </a:t>
            </a:r>
            <a:r>
              <a:rPr lang="en-US" sz="1600" dirty="0" err="1">
                <a:solidFill>
                  <a:prstClr val="black"/>
                </a:solidFill>
              </a:rPr>
              <a:t>Cryo</a:t>
            </a:r>
            <a:r>
              <a:rPr lang="en-US" sz="1600" dirty="0">
                <a:solidFill>
                  <a:prstClr val="black"/>
                </a:solidFill>
              </a:rPr>
              <a:t> work on CM4 required adaptation of the planning. 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prstClr val="black"/>
                </a:solidFill>
              </a:rPr>
              <a:t>To keep impact on other CM4 top-plate activities minimal </a:t>
            </a:r>
            <a:r>
              <a:rPr lang="en-US" sz="1600" dirty="0" err="1">
                <a:solidFill>
                  <a:prstClr val="black"/>
                </a:solidFill>
              </a:rPr>
              <a:t>Cryo</a:t>
            </a:r>
            <a:r>
              <a:rPr lang="en-US" sz="1600" dirty="0">
                <a:solidFill>
                  <a:prstClr val="black"/>
                </a:solidFill>
              </a:rPr>
              <a:t> work will start first on the flexibles and He exhausts followed by modification of Jumper Box 5 (bypass)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prstClr val="black"/>
                </a:solidFill>
              </a:rPr>
              <a:t>Due to sufficient contingency and reshuffling of some of the activities the milestones for Commissioning of CM4 (5 March), </a:t>
            </a:r>
            <a:r>
              <a:rPr lang="en-US" sz="1600" dirty="0" err="1">
                <a:solidFill>
                  <a:prstClr val="black"/>
                </a:solidFill>
              </a:rPr>
              <a:t>Cooldown</a:t>
            </a:r>
            <a:r>
              <a:rPr lang="en-US" sz="1600" dirty="0">
                <a:solidFill>
                  <a:prstClr val="black"/>
                </a:solidFill>
              </a:rPr>
              <a:t> of the </a:t>
            </a:r>
            <a:r>
              <a:rPr lang="en-US" sz="1600" dirty="0" err="1">
                <a:solidFill>
                  <a:prstClr val="black"/>
                </a:solidFill>
              </a:rPr>
              <a:t>cryo</a:t>
            </a:r>
            <a:r>
              <a:rPr lang="en-US" sz="1600" dirty="0">
                <a:solidFill>
                  <a:prstClr val="black"/>
                </a:solidFill>
              </a:rPr>
              <a:t> modules (26 March), Machine check-out and beam commissioning (28 May) can be kept.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prstClr val="black"/>
                </a:solidFill>
              </a:rPr>
              <a:t>Start of physics foreseen as of 9 July.</a:t>
            </a:r>
          </a:p>
        </p:txBody>
      </p:sp>
    </p:spTree>
    <p:extLst>
      <p:ext uri="{BB962C8B-B14F-4D97-AF65-F5344CB8AC3E}">
        <p14:creationId xmlns:p14="http://schemas.microsoft.com/office/powerpoint/2010/main" val="26928712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84010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u="sng" dirty="0"/>
              <a:t>Summary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F007BD0-8498-B749-B61C-A89DA9E525FC}"/>
              </a:ext>
            </a:extLst>
          </p:cNvPr>
          <p:cNvSpPr/>
          <p:nvPr/>
        </p:nvSpPr>
        <p:spPr>
          <a:xfrm>
            <a:off x="3087149" y="4499897"/>
            <a:ext cx="101086" cy="2272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5B3D22C4-BCE1-7B48-9B19-832128F6024A}"/>
              </a:ext>
            </a:extLst>
          </p:cNvPr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/>
              <a:t>58</a:t>
            </a:r>
            <a:r>
              <a:rPr lang="en-US" sz="1200" baseline="30000" dirty="0"/>
              <a:t>th</a:t>
            </a:r>
            <a:r>
              <a:rPr lang="en-US" sz="1200" dirty="0"/>
              <a:t> Meeting of the INTC </a:t>
            </a:r>
            <a:r>
              <a:rPr lang="en-GB" sz="1200" dirty="0"/>
              <a:t>– Feb. 7</a:t>
            </a:r>
            <a:r>
              <a:rPr lang="en-GB" sz="1200" baseline="30000" dirty="0"/>
              <a:t>th</a:t>
            </a:r>
            <a:r>
              <a:rPr lang="en-GB" sz="1200" dirty="0"/>
              <a:t> 2018</a:t>
            </a:r>
          </a:p>
        </p:txBody>
      </p:sp>
      <p:sp>
        <p:nvSpPr>
          <p:cNvPr id="9" name="Rectangle 69">
            <a:extLst>
              <a:ext uri="{FF2B5EF4-FFF2-40B4-BE49-F238E27FC236}">
                <a16:creationId xmlns:a16="http://schemas.microsoft.com/office/drawing/2014/main" id="{9E6992E9-E25F-CD4C-AD58-B32BD70D7F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157" y="1072421"/>
            <a:ext cx="8699748" cy="524197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/>
              <a:buNone/>
            </a:pPr>
            <a:r>
              <a:rPr lang="en-US" sz="1800" b="1" dirty="0">
                <a:cs typeface="Arial" panose="020B0604020202020204" pitchFamily="34" charset="0"/>
                <a:sym typeface="Wingdings" panose="05000000000000000000" pitchFamily="2" charset="2"/>
              </a:rPr>
              <a:t>Installation of phase 2b is on schedule</a:t>
            </a:r>
          </a:p>
          <a:p>
            <a:pPr lvl="1"/>
            <a:r>
              <a:rPr lang="en-US" sz="1800" dirty="0">
                <a:cs typeface="Arial" panose="020B0604020202020204" pitchFamily="34" charset="0"/>
                <a:sym typeface="Wingdings" panose="05000000000000000000" pitchFamily="2" charset="2"/>
              </a:rPr>
              <a:t>CM4 is installed and aligned.</a:t>
            </a:r>
          </a:p>
          <a:p>
            <a:pPr lvl="1"/>
            <a:r>
              <a:rPr lang="en-US" sz="1800" dirty="0">
                <a:cs typeface="Arial" panose="020B0604020202020204" pitchFamily="34" charset="0"/>
                <a:sym typeface="Wingdings" panose="05000000000000000000" pitchFamily="2" charset="2"/>
              </a:rPr>
              <a:t>Infrastructure CM4 being installed: Vacuum and </a:t>
            </a:r>
            <a:r>
              <a:rPr lang="en-US" sz="1800" dirty="0" err="1">
                <a:cs typeface="Arial" panose="020B0604020202020204" pitchFamily="34" charset="0"/>
                <a:sym typeface="Wingdings" panose="05000000000000000000" pitchFamily="2" charset="2"/>
              </a:rPr>
              <a:t>cryo</a:t>
            </a:r>
            <a:r>
              <a:rPr lang="en-US" sz="1800" dirty="0">
                <a:cs typeface="Arial" panose="020B0604020202020204" pitchFamily="34" charset="0"/>
                <a:sym typeface="Wingdings" panose="05000000000000000000" pitchFamily="2" charset="2"/>
              </a:rPr>
              <a:t> later starting dates are accounted for on the (modified) planning.</a:t>
            </a:r>
          </a:p>
          <a:p>
            <a:pPr lvl="1"/>
            <a:r>
              <a:rPr lang="en-US" sz="1800" dirty="0">
                <a:cs typeface="Arial" panose="020B0604020202020204" pitchFamily="34" charset="0"/>
                <a:sym typeface="Wingdings" panose="05000000000000000000" pitchFamily="2" charset="2"/>
              </a:rPr>
              <a:t>XT00 modification done (doublet dismounted). Modification requires WIC re-commissioning. </a:t>
            </a:r>
          </a:p>
          <a:p>
            <a:pPr lvl="1"/>
            <a:r>
              <a:rPr lang="en-GB" sz="1800" dirty="0">
                <a:cs typeface="Arial" panose="020B0604020202020204" pitchFamily="34" charset="0"/>
                <a:sym typeface="Wingdings" panose="05000000000000000000" pitchFamily="2" charset="2"/>
              </a:rPr>
              <a:t>Cryogenics maintenance ongoing. (aim: 23 March ready for cooldown)</a:t>
            </a:r>
          </a:p>
          <a:p>
            <a:pPr lvl="1"/>
            <a:r>
              <a:rPr lang="en-US" sz="1800" dirty="0">
                <a:cs typeface="Arial" panose="020B0604020202020204" pitchFamily="34" charset="0"/>
                <a:sym typeface="Wingdings" panose="05000000000000000000" pitchFamily="2" charset="2"/>
              </a:rPr>
              <a:t>Cryogenics Distribution System repair by CRIOTEC ongoing and on schedule. (aim: 5 March start of reception tests, 23 March ready for cooldown).</a:t>
            </a:r>
            <a:br>
              <a:rPr lang="en-US" sz="1800" dirty="0"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en-US" sz="1800" dirty="0">
                <a:cs typeface="Arial" panose="020B0604020202020204" pitchFamily="34" charset="0"/>
                <a:sym typeface="Wingdings" panose="05000000000000000000" pitchFamily="2" charset="2"/>
              </a:rPr>
              <a:t>Attention: It became clear to the </a:t>
            </a:r>
            <a:r>
              <a:rPr lang="en-US" sz="1800" dirty="0" err="1">
                <a:cs typeface="Arial" panose="020B0604020202020204" pitchFamily="34" charset="0"/>
                <a:sym typeface="Wingdings" panose="05000000000000000000" pitchFamily="2" charset="2"/>
              </a:rPr>
              <a:t>cryo</a:t>
            </a:r>
            <a:r>
              <a:rPr lang="en-US" sz="1800" dirty="0">
                <a:cs typeface="Arial" panose="020B0604020202020204" pitchFamily="34" charset="0"/>
                <a:sym typeface="Wingdings" panose="05000000000000000000" pitchFamily="2" charset="2"/>
              </a:rPr>
              <a:t> group that a possible phase 3 will not only require consolidation of the </a:t>
            </a:r>
            <a:r>
              <a:rPr lang="en-US" sz="1800" dirty="0" err="1">
                <a:cs typeface="Arial" panose="020B0604020202020204" pitchFamily="34" charset="0"/>
                <a:sym typeface="Wingdings" panose="05000000000000000000" pitchFamily="2" charset="2"/>
              </a:rPr>
              <a:t>cryoplant</a:t>
            </a:r>
            <a:r>
              <a:rPr lang="en-US" sz="1800" dirty="0">
                <a:cs typeface="Arial" panose="020B0604020202020204" pitchFamily="34" charset="0"/>
                <a:sym typeface="Wingdings" panose="05000000000000000000" pitchFamily="2" charset="2"/>
              </a:rPr>
              <a:t> but also of the CDS</a:t>
            </a:r>
          </a:p>
          <a:p>
            <a:pPr lvl="1"/>
            <a:r>
              <a:rPr lang="en-US" sz="1800" dirty="0">
                <a:cs typeface="Arial" panose="020B0604020202020204" pitchFamily="34" charset="0"/>
                <a:sym typeface="Wingdings" panose="05000000000000000000" pitchFamily="2" charset="2"/>
              </a:rPr>
              <a:t>REX RF maintenance on track. LS2 consolidation necessary of the water distribution system for IHS (manifolds). Probably also circuits inside IHS.</a:t>
            </a:r>
          </a:p>
          <a:p>
            <a:pPr lvl="1"/>
            <a:r>
              <a:rPr lang="en-US" sz="1800" dirty="0">
                <a:cs typeface="Arial" panose="020B0604020202020204" pitchFamily="34" charset="0"/>
                <a:sym typeface="Wingdings" panose="05000000000000000000" pitchFamily="2" charset="2"/>
              </a:rPr>
              <a:t>ISS integrated at XT02.</a:t>
            </a:r>
          </a:p>
          <a:p>
            <a:pPr lvl="1"/>
            <a:r>
              <a:rPr lang="en-US" sz="1800" dirty="0">
                <a:cs typeface="Arial" panose="020B0604020202020204" pitchFamily="34" charset="0"/>
                <a:sym typeface="Wingdings" panose="05000000000000000000" pitchFamily="2" charset="2"/>
              </a:rPr>
              <a:t>Silicon detector cabling will be installed in March for XT02 &amp; XT03.</a:t>
            </a:r>
            <a:endParaRPr lang="en-GB" sz="1800" dirty="0"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368547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52400" y="76200"/>
            <a:ext cx="89154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Acknowledgement</a:t>
            </a:r>
            <a:endParaRPr lang="en-GB" sz="3600" u="sng" dirty="0"/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/>
              <a:t>58</a:t>
            </a:r>
            <a:r>
              <a:rPr lang="en-US" sz="1200" baseline="30000" dirty="0"/>
              <a:t>th</a:t>
            </a:r>
            <a:r>
              <a:rPr lang="en-US" sz="1200" dirty="0"/>
              <a:t> Meeting of the INTC </a:t>
            </a:r>
            <a:r>
              <a:rPr lang="en-GB" sz="1200" dirty="0"/>
              <a:t>– Feb. 7</a:t>
            </a:r>
            <a:r>
              <a:rPr lang="en-GB" sz="1200" baseline="30000" dirty="0"/>
              <a:t>th</a:t>
            </a:r>
            <a:r>
              <a:rPr lang="en-GB" sz="1200" dirty="0"/>
              <a:t> 2018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7" name="Rectangle 69">
            <a:extLst>
              <a:ext uri="{FF2B5EF4-FFF2-40B4-BE49-F238E27FC236}">
                <a16:creationId xmlns:a16="http://schemas.microsoft.com/office/drawing/2014/main" id="{59A2AC11-4668-214F-8C2A-F443D7C8E8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14400"/>
            <a:ext cx="9180512" cy="4965073"/>
          </a:xfrm>
          <a:prstGeom prst="rect">
            <a:avLst/>
          </a:prstGeom>
          <a:solidFill>
            <a:schemeClr val="bg1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41438" algn="l"/>
              </a:tabLst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EN/EA	: </a:t>
            </a:r>
            <a:r>
              <a:rPr kumimoji="0" lang="fr-FR" sz="14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FABIO FORMENTI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41438" algn="l"/>
              </a:tabLst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GS/SE	: DANIEL</a:t>
            </a:r>
            <a:r>
              <a:rPr kumimoji="0" lang="fr-FR" sz="14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PARCHET</a:t>
            </a:r>
          </a:p>
          <a:p>
            <a:pPr marL="342900" marR="0" lvl="0" indent="-342900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1341438" algn="l"/>
              </a:tabLst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EN/ACE	: STEPHANE MARIDOR, 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JEAN-CHRISTOPHE GAYDE, ESTRELLA FERNANDEZ,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ANTJE BEHRENS, ALEX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 BEYNEL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tabLst>
                <a:tab pos="1341438" algn="l"/>
              </a:tabLst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BE/ABP / OP	: FREDERIK WENANDER, JOSE ALBERTO RODRIGUEZ,  ELEFTHERIS FADAKIS</a:t>
            </a:r>
            <a:r>
              <a:rPr lang="fr-FR" sz="1400" kern="0" dirty="0">
                <a:latin typeface="Calibri" panose="020F0502020204030204" pitchFamily="34" charset="0"/>
              </a:rPr>
              <a:t>, MIGUEL LOZANO BENITO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tabLst>
                <a:tab pos="1341438" algn="l"/>
              </a:tabLst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PH/SME	: MARIA BORGE, KARL JOHNSTON, GERDA NEYENS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41438" algn="l"/>
              </a:tabLst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BE/RF	: DANIEL VALUCH, WALTER VENTURINI DELSOLARO, MATHIEU THERRASSE, AKIRA MYAZAKI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41438" algn="l"/>
              </a:tabLst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EN/CV	: AZIZ</a:t>
            </a:r>
            <a:r>
              <a:rPr kumimoji="0" lang="fr-FR" sz="14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 AMAMOU, NICOLAS ROGET, HASSANE SABRI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</a:endParaRPr>
          </a:p>
          <a:p>
            <a:pPr marL="342900" marR="0" lvl="0" indent="-342900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1341438" algn="l"/>
              </a:tabLst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EN/EL,TE/EPC	: RENE NECCA, GEORGI GEORGIEV, 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MICH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cs typeface="Andalus" panose="02020603050405020304" pitchFamily="18" charset="-78"/>
              </a:rPr>
              <a:t>EL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E MARTINO, PAWEL BURDELSKI, NICOLAS DAVID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41438" algn="l"/>
              </a:tabLst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TE/CRG	: JOS METSELAAR, OLIVIER PIROTTE, NICOLAS</a:t>
            </a:r>
            <a:r>
              <a:rPr kumimoji="0" lang="fr-FR" sz="14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 GUILLOTIN, REMI GUEYDAN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41438" algn="l"/>
              </a:tabLst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EN/STI	: RICHARD CATHERALL, ANA-PAULA BERNARDES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41438" algn="l"/>
              </a:tabLst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GS/DI	: CYRILLE BEDEL, YANNICK BERAUD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41438" algn="l"/>
              </a:tabLst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TE/MSC	: YANN LECLERCQ, LLOYD WILLIAMS, VITTORIO PARMA, JEREMIE BAUCHE,</a:t>
            </a:r>
            <a:r>
              <a:rPr kumimoji="0" lang="fr-FR" sz="14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DAVID SMEKENS, GRAEME 	BARLOW, JEAN BAPTISTE DESCHAMPS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41438" algn="l"/>
              </a:tabLst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DSG/RP	: JOACHIM VOLLAIRE, ALEXANDRE DORSIVAL, ELODIE</a:t>
            </a:r>
            <a:r>
              <a:rPr kumimoji="0" lang="fr-FR" sz="14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 AUBERT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</a:endParaRPr>
          </a:p>
          <a:p>
            <a:pPr marL="342900" lvl="0" indent="-342900" eaLnBrk="0" hangingPunct="0">
              <a:spcBef>
                <a:spcPct val="20000"/>
              </a:spcBef>
              <a:buFontTx/>
              <a:buChar char="•"/>
              <a:tabLst>
                <a:tab pos="1341438" algn="l"/>
              </a:tabLst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TE/ABT/</a:t>
            </a:r>
            <a:r>
              <a:rPr kumimoji="0" lang="fr-FR" sz="14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MPE	: MATTHEW FRASE,</a:t>
            </a:r>
            <a:r>
              <a:rPr kumimoji="0" lang="fr-FR" sz="14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 </a:t>
            </a:r>
            <a:r>
              <a:rPr lang="en-US" sz="1400" kern="0" dirty="0">
                <a:latin typeface="Calibri" panose="020F0502020204030204" pitchFamily="34" charset="0"/>
              </a:rPr>
              <a:t>RICHARD MOMPO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</a:endParaRPr>
          </a:p>
          <a:p>
            <a:pPr marL="342900" marR="0" lvl="0" indent="-342900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1341438" algn="l"/>
              </a:tabLst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TE/VSC	: JOSE FERREIRA SOMOZA, GUILLERMO</a:t>
            </a:r>
            <a:r>
              <a:rPr kumimoji="0" lang="en-US" sz="14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 FERNANDEZ, ABEL GUTIERREZ, PAUL DEMAREST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</a:endParaRPr>
          </a:p>
          <a:p>
            <a:pPr marL="342900" marR="0" lvl="0" indent="-342900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1341438" algn="l"/>
              </a:tabLst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BE/BI	: WILLIAM ANDREAZZA, SERGEY SADOVICH</a:t>
            </a:r>
          </a:p>
          <a:p>
            <a:pPr marL="342900" marR="0" lvl="0" indent="-342900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1341438" algn="l"/>
              </a:tabLst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EN/MME	: ANTTI 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</a:rPr>
              <a:t>KOLEHMAINEN, MARC TIMMINS</a:t>
            </a:r>
          </a:p>
          <a:p>
            <a:pPr marL="342900" marR="0" lvl="0" indent="-342900" defTabSz="91440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1341438" algn="l"/>
              </a:tabLst>
              <a:defRPr/>
            </a:pPr>
            <a:r>
              <a:rPr lang="en-US" sz="1400" kern="0" dirty="0">
                <a:latin typeface="Calibri" panose="020F0502020204030204" pitchFamily="34" charset="0"/>
              </a:rPr>
              <a:t>EN/HE	: JEAN-LOUIS GRENARD, FRANCK SCHNEITER and the entire Transport Team  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6382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84010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3600" u="sng" dirty="0"/>
              <a:t>SMA18 </a:t>
            </a:r>
            <a:r>
              <a:rPr lang="de-DE" sz="3600" u="sng" dirty="0" err="1"/>
              <a:t>dismantling</a:t>
            </a:r>
            <a:endParaRPr lang="en-US" sz="3600" u="sng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F007BD0-8498-B749-B61C-A89DA9E525FC}"/>
              </a:ext>
            </a:extLst>
          </p:cNvPr>
          <p:cNvSpPr/>
          <p:nvPr/>
        </p:nvSpPr>
        <p:spPr>
          <a:xfrm>
            <a:off x="3087149" y="4499897"/>
            <a:ext cx="101086" cy="2272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5B3D22C4-BCE1-7B48-9B19-832128F6024A}"/>
              </a:ext>
            </a:extLst>
          </p:cNvPr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/>
              <a:t>58</a:t>
            </a:r>
            <a:r>
              <a:rPr lang="en-US" sz="1200" baseline="30000" dirty="0"/>
              <a:t>th</a:t>
            </a:r>
            <a:r>
              <a:rPr lang="en-US" sz="1200" dirty="0"/>
              <a:t> Meeting of the INTC </a:t>
            </a:r>
            <a:r>
              <a:rPr lang="en-GB" sz="1200" dirty="0"/>
              <a:t>– Feb. 7</a:t>
            </a:r>
            <a:r>
              <a:rPr lang="en-GB" sz="1200" baseline="30000" dirty="0"/>
              <a:t>th</a:t>
            </a:r>
            <a:r>
              <a:rPr lang="en-GB" sz="1200" dirty="0"/>
              <a:t> 2018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955B7DF-38DD-4541-A5DD-457DB1DEFF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84" y="1143000"/>
            <a:ext cx="9144000" cy="203388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0A1906E-D190-2047-B8F0-63287720C2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68" y="3280210"/>
            <a:ext cx="4114800" cy="30861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F3941F3-3A55-8146-9143-A2AA79B050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3612" y="3280210"/>
            <a:ext cx="4770387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073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676279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/>
              <a:t>Outline: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7956184" cy="42672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Status and Schedule for Phase 2B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dirty="0"/>
              <a:t>Summary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/>
              <a:t>58</a:t>
            </a:r>
            <a:r>
              <a:rPr lang="en-US" sz="1200" baseline="30000" dirty="0"/>
              <a:t>th</a:t>
            </a:r>
            <a:r>
              <a:rPr lang="en-US" sz="1200" dirty="0"/>
              <a:t> Meeting of the INTC </a:t>
            </a:r>
            <a:r>
              <a:rPr lang="en-GB" sz="1200" dirty="0"/>
              <a:t>– Feb. 7</a:t>
            </a:r>
            <a:r>
              <a:rPr lang="en-GB" sz="1200" baseline="30000" dirty="0"/>
              <a:t>th</a:t>
            </a:r>
            <a:r>
              <a:rPr lang="en-GB" sz="1200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1027855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0332"/>
            <a:ext cx="9144000" cy="4721868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71056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u="sng" dirty="0"/>
              <a:t>Phase2 </a:t>
            </a:r>
            <a:r>
              <a:rPr lang="en-GB" sz="3600" u="sng" dirty="0">
                <a:solidFill>
                  <a:srgbClr val="0055A0"/>
                </a:solidFill>
              </a:rPr>
              <a:t>Completion</a:t>
            </a:r>
            <a:r>
              <a:rPr lang="en-GB" sz="3600" u="sng" dirty="0"/>
              <a:t> YETS 2017/2018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4095" y="1012892"/>
            <a:ext cx="404216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Additional cryomodule (CM4)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3904" y="5396781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SEC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895600" y="5562600"/>
            <a:ext cx="474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ISS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609984" y="4876800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chemeClr val="bg2">
                    <a:lumMod val="10000"/>
                  </a:schemeClr>
                </a:solidFill>
              </a:rPr>
              <a:t>Miniball</a:t>
            </a: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20681915">
            <a:off x="4469756" y="3671799"/>
            <a:ext cx="13039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HIE SC </a:t>
            </a:r>
            <a:r>
              <a:rPr lang="en-US" sz="1400" dirty="0" err="1">
                <a:solidFill>
                  <a:schemeClr val="bg2">
                    <a:lumMod val="10000"/>
                  </a:schemeClr>
                </a:solidFill>
              </a:rPr>
              <a:t>linac</a:t>
            </a: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20636504">
            <a:off x="6197270" y="3219406"/>
            <a:ext cx="12827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10000"/>
                  </a:schemeClr>
                </a:solidFill>
              </a:rPr>
              <a:t>REX NC </a:t>
            </a:r>
            <a:r>
              <a:rPr lang="en-US" sz="1400" dirty="0" err="1">
                <a:solidFill>
                  <a:schemeClr val="bg2">
                    <a:lumMod val="10000"/>
                  </a:schemeClr>
                </a:solidFill>
              </a:rPr>
              <a:t>linac</a:t>
            </a:r>
            <a:endParaRPr lang="en-US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/>
              <a:t>58</a:t>
            </a:r>
            <a:r>
              <a:rPr lang="en-US" sz="1200" baseline="30000" dirty="0"/>
              <a:t>th</a:t>
            </a:r>
            <a:r>
              <a:rPr lang="en-US" sz="1200" dirty="0"/>
              <a:t> Meeting of the INTC </a:t>
            </a:r>
            <a:r>
              <a:rPr lang="en-GB" sz="1200" dirty="0"/>
              <a:t>– Feb. 7</a:t>
            </a:r>
            <a:r>
              <a:rPr lang="en-GB" sz="1200" baseline="30000" dirty="0"/>
              <a:t>th</a:t>
            </a:r>
            <a:r>
              <a:rPr lang="en-GB" sz="1200" dirty="0"/>
              <a:t> 2018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23CBEE1-BCBF-564D-9CFC-3FD7517F5480}"/>
              </a:ext>
            </a:extLst>
          </p:cNvPr>
          <p:cNvGrpSpPr/>
          <p:nvPr/>
        </p:nvGrpSpPr>
        <p:grpSpPr>
          <a:xfrm>
            <a:off x="2971800" y="2318717"/>
            <a:ext cx="1835724" cy="1567483"/>
            <a:chOff x="3230284" y="2242517"/>
            <a:chExt cx="1835724" cy="1567483"/>
          </a:xfrm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70E65BA9-36BF-2540-B52C-D1FE362FEB73}"/>
                </a:ext>
              </a:extLst>
            </p:cNvPr>
            <p:cNvSpPr/>
            <p:nvPr/>
          </p:nvSpPr>
          <p:spPr>
            <a:xfrm>
              <a:off x="3581400" y="2362200"/>
              <a:ext cx="1484608" cy="1447800"/>
            </a:xfrm>
            <a:prstGeom prst="round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35">
              <a:extLst>
                <a:ext uri="{FF2B5EF4-FFF2-40B4-BE49-F238E27FC236}">
                  <a16:creationId xmlns:a16="http://schemas.microsoft.com/office/drawing/2014/main" id="{9FAA0AD2-5551-8F4F-B766-334B5F9A2FE5}"/>
                </a:ext>
              </a:extLst>
            </p:cNvPr>
            <p:cNvSpPr txBox="1"/>
            <p:nvPr/>
          </p:nvSpPr>
          <p:spPr>
            <a:xfrm>
              <a:off x="3230284" y="2242517"/>
              <a:ext cx="1291109" cy="40568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rgbClr val="FF0000"/>
              </a:solidFill>
            </a:ln>
          </p:spPr>
          <p:txBody>
            <a:bodyPr wrap="square" lIns="36000" tIns="18000" rIns="36000" bIns="18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>
                  <a:solidFill>
                    <a:srgbClr val="FF0000"/>
                  </a:solidFill>
                </a:rPr>
                <a:t>CM4 and XT00 modifications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D070E16-F0BB-9245-A969-EFAB507C3F15}"/>
              </a:ext>
            </a:extLst>
          </p:cNvPr>
          <p:cNvSpPr txBox="1"/>
          <p:nvPr/>
        </p:nvSpPr>
        <p:spPr>
          <a:xfrm>
            <a:off x="5257799" y="2514600"/>
            <a:ext cx="3907971" cy="38472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b="1" u="sng" dirty="0">
                <a:solidFill>
                  <a:prstClr val="black"/>
                </a:solidFill>
                <a:latin typeface="Calibri"/>
              </a:rPr>
              <a:t>Main activities:</a:t>
            </a:r>
            <a:endParaRPr lang="en-GB" sz="2000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FontTx/>
              <a:buAutoNum type="arabicParenR"/>
            </a:pPr>
            <a:r>
              <a:rPr lang="en-GB" sz="1600" b="1" dirty="0">
                <a:solidFill>
                  <a:prstClr val="black"/>
                </a:solidFill>
                <a:latin typeface="Calibri"/>
              </a:rPr>
              <a:t>Preparations for the installation of CM4</a:t>
            </a:r>
            <a:endParaRPr lang="en-GB" sz="1600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FontTx/>
              <a:buAutoNum type="arabicParenR"/>
            </a:pPr>
            <a:r>
              <a:rPr lang="en-US" sz="1600" b="1" dirty="0">
                <a:solidFill>
                  <a:prstClr val="black"/>
                </a:solidFill>
                <a:latin typeface="Calibri"/>
              </a:rPr>
              <a:t>Installation of CM4 in the tunnel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FontTx/>
              <a:buAutoNum type="arabicParenR"/>
            </a:pPr>
            <a:r>
              <a:rPr lang="en-US" sz="1600" b="1" dirty="0" err="1">
                <a:solidFill>
                  <a:prstClr val="black"/>
                </a:solidFill>
                <a:latin typeface="Calibri"/>
              </a:rPr>
              <a:t>Cryo</a:t>
            </a:r>
            <a:r>
              <a:rPr lang="en-US" sz="16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600" b="1" dirty="0" err="1">
                <a:solidFill>
                  <a:prstClr val="black"/>
                </a:solidFill>
                <a:latin typeface="Calibri"/>
              </a:rPr>
              <a:t>dewar</a:t>
            </a:r>
            <a:r>
              <a:rPr lang="en-US" sz="1600" b="1" dirty="0">
                <a:solidFill>
                  <a:prstClr val="black"/>
                </a:solidFill>
                <a:latin typeface="Calibri"/>
              </a:rPr>
              <a:t> functional tests + maintenance of the compressor station and cold box</a:t>
            </a:r>
            <a:endParaRPr lang="en-GB" sz="1600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FontTx/>
              <a:buAutoNum type="arabicParenR"/>
            </a:pPr>
            <a:r>
              <a:rPr lang="en-US" sz="1600" b="1" dirty="0">
                <a:solidFill>
                  <a:prstClr val="black"/>
                </a:solidFill>
                <a:latin typeface="Calibri"/>
              </a:rPr>
              <a:t>Repair of the </a:t>
            </a:r>
            <a:r>
              <a:rPr lang="en-US" sz="1600" b="1" dirty="0" err="1">
                <a:solidFill>
                  <a:prstClr val="black"/>
                </a:solidFill>
                <a:latin typeface="Calibri"/>
              </a:rPr>
              <a:t>Cryo</a:t>
            </a:r>
            <a:r>
              <a:rPr lang="en-US" sz="1600" b="1" dirty="0">
                <a:solidFill>
                  <a:prstClr val="black"/>
                </a:solidFill>
                <a:latin typeface="Calibri"/>
              </a:rPr>
              <a:t> Distribution System by CRIOTEC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FontTx/>
              <a:buAutoNum type="arabicParenR"/>
            </a:pPr>
            <a:r>
              <a:rPr lang="en-US" sz="1600" b="1" dirty="0">
                <a:solidFill>
                  <a:prstClr val="black"/>
                </a:solidFill>
                <a:latin typeface="Calibri"/>
              </a:rPr>
              <a:t>REX RF maintenance </a:t>
            </a:r>
          </a:p>
          <a:p>
            <a:pPr marL="342900" indent="-342900">
              <a:buFontTx/>
              <a:buAutoNum type="arabicParenR"/>
            </a:pPr>
            <a:r>
              <a:rPr lang="en-US" sz="1600" b="1" dirty="0">
                <a:solidFill>
                  <a:prstClr val="black"/>
                </a:solidFill>
                <a:latin typeface="Calibri"/>
              </a:rPr>
              <a:t>XT00 WIC recommissioning</a:t>
            </a:r>
          </a:p>
          <a:p>
            <a:pPr marL="342900" indent="-342900">
              <a:buFontTx/>
              <a:buAutoNum type="arabicParenR"/>
            </a:pPr>
            <a:r>
              <a:rPr lang="en-US" sz="1600" b="1" dirty="0">
                <a:solidFill>
                  <a:prstClr val="black"/>
                </a:solidFill>
                <a:latin typeface="Calibri"/>
              </a:rPr>
              <a:t>Silicon detector XT02 &amp; XT03 cabling 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Others: Installation Solenoid power supply, CM4 RF amplifiers, ISS He filling, tunnel roof fences, REX power supplies consolidation (YETS)</a:t>
            </a:r>
          </a:p>
        </p:txBody>
      </p:sp>
    </p:spTree>
    <p:extLst>
      <p:ext uri="{BB962C8B-B14F-4D97-AF65-F5344CB8AC3E}">
        <p14:creationId xmlns:p14="http://schemas.microsoft.com/office/powerpoint/2010/main" val="1807229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  <a:noFill/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84010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3600" u="sng" dirty="0"/>
              <a:t>Installation </a:t>
            </a:r>
            <a:r>
              <a:rPr lang="de-DE" sz="3600" u="sng" dirty="0" err="1"/>
              <a:t>work</a:t>
            </a:r>
            <a:r>
              <a:rPr lang="de-DE" sz="3600" u="sng" dirty="0"/>
              <a:t> </a:t>
            </a:r>
            <a:r>
              <a:rPr lang="de-DE" sz="3600" u="sng" dirty="0" err="1"/>
              <a:t>Dec</a:t>
            </a:r>
            <a:r>
              <a:rPr lang="de-DE" sz="3600" u="sng" dirty="0"/>
              <a:t>/Ja</a:t>
            </a:r>
            <a:r>
              <a:rPr lang="en-GB" sz="3600" u="sng" dirty="0"/>
              <a:t>n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F007BD0-8498-B749-B61C-A89DA9E525FC}"/>
              </a:ext>
            </a:extLst>
          </p:cNvPr>
          <p:cNvSpPr/>
          <p:nvPr/>
        </p:nvSpPr>
        <p:spPr>
          <a:xfrm>
            <a:off x="3087149" y="4499897"/>
            <a:ext cx="101086" cy="2272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0D85ED6-B6D5-5644-BA9C-2E60F3ADF6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73" y="1412169"/>
            <a:ext cx="5213172" cy="23887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A3EDD46-B8C7-074D-BECA-EAE38C98073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73" y="3902855"/>
            <a:ext cx="1647513" cy="292891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27C0588-36EA-0248-94A5-18D44FA14E2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303" y="3905696"/>
            <a:ext cx="1640346" cy="291617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E9C8F0F-69A8-EA43-B331-B0AB8359F51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614" y="3902854"/>
            <a:ext cx="1642731" cy="29204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FE27E26-D2C5-3440-BD31-CB5379A67C6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578" y="1478931"/>
            <a:ext cx="3004603" cy="534151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5404B1D-0A94-B44F-B3E6-06B4189CB683}"/>
              </a:ext>
            </a:extLst>
          </p:cNvPr>
          <p:cNvSpPr txBox="1"/>
          <p:nvPr/>
        </p:nvSpPr>
        <p:spPr>
          <a:xfrm>
            <a:off x="310692" y="769039"/>
            <a:ext cx="8518263" cy="5847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/>
              <a:t>- Preparations XT00 line in the tunnel: Dismount doublet elements and </a:t>
            </a:r>
            <a:r>
              <a:rPr lang="en-US" sz="1600" dirty="0" err="1"/>
              <a:t>intertank</a:t>
            </a:r>
            <a:r>
              <a:rPr lang="en-US" sz="1600" dirty="0"/>
              <a:t> XLN5</a:t>
            </a:r>
            <a:br>
              <a:rPr lang="en-US" sz="1600" dirty="0"/>
            </a:br>
            <a:r>
              <a:rPr lang="en-US" sz="1600" dirty="0"/>
              <a:t>- Installation of the CM4 feet and </a:t>
            </a:r>
            <a:r>
              <a:rPr lang="en-US" sz="1600" dirty="0" err="1"/>
              <a:t>intertank</a:t>
            </a:r>
            <a:r>
              <a:rPr lang="en-US" sz="1600" dirty="0"/>
              <a:t> XLN6 support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5B3D22C4-BCE1-7B48-9B19-832128F6024A}"/>
              </a:ext>
            </a:extLst>
          </p:cNvPr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/>
              <a:t>58</a:t>
            </a:r>
            <a:r>
              <a:rPr lang="en-US" sz="1200" baseline="30000" dirty="0"/>
              <a:t>th</a:t>
            </a:r>
            <a:r>
              <a:rPr lang="en-US" sz="1200" dirty="0"/>
              <a:t> Meeting of the INTC </a:t>
            </a:r>
            <a:r>
              <a:rPr lang="en-GB" sz="1200" dirty="0"/>
              <a:t>– Feb. 7</a:t>
            </a:r>
            <a:r>
              <a:rPr lang="en-GB" sz="1200" baseline="30000" dirty="0"/>
              <a:t>th</a:t>
            </a:r>
            <a:r>
              <a:rPr lang="en-GB" sz="1200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1160567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84010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3600" u="sng" dirty="0"/>
              <a:t>CM4 </a:t>
            </a:r>
            <a:r>
              <a:rPr lang="de-DE" sz="3600" u="sng" dirty="0" err="1"/>
              <a:t>transport</a:t>
            </a:r>
            <a:r>
              <a:rPr lang="de-DE" sz="3600" u="sng" dirty="0"/>
              <a:t> 23 </a:t>
            </a:r>
            <a:r>
              <a:rPr lang="de-DE" sz="3600" u="sng" dirty="0" err="1"/>
              <a:t>January</a:t>
            </a:r>
            <a:endParaRPr lang="en-GB" sz="3600" u="sng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F007BD0-8498-B749-B61C-A89DA9E525FC}"/>
              </a:ext>
            </a:extLst>
          </p:cNvPr>
          <p:cNvSpPr/>
          <p:nvPr/>
        </p:nvSpPr>
        <p:spPr>
          <a:xfrm>
            <a:off x="3087149" y="4499897"/>
            <a:ext cx="101086" cy="2272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EEBE7A8-EFB9-1D44-8986-666A55EC7A9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77" y="781395"/>
            <a:ext cx="4303059" cy="286870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A6C2615-D515-9445-A75F-F3F83F5D55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444" y="781396"/>
            <a:ext cx="4304601" cy="286973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50CE59E-04EB-7E42-A776-2554218DCB6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77" y="3787706"/>
            <a:ext cx="4303059" cy="286870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D1289CA-FF92-1044-AD7C-D98AB546B47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324" y="3787706"/>
            <a:ext cx="4303059" cy="2868706"/>
          </a:xfrm>
          <a:prstGeom prst="rect">
            <a:avLst/>
          </a:prstGeom>
        </p:spPr>
      </p:pic>
      <p:sp>
        <p:nvSpPr>
          <p:cNvPr id="21" name="Subtitle 2">
            <a:extLst>
              <a:ext uri="{FF2B5EF4-FFF2-40B4-BE49-F238E27FC236}">
                <a16:creationId xmlns:a16="http://schemas.microsoft.com/office/drawing/2014/main" id="{5B3D22C4-BCE1-7B48-9B19-832128F6024A}"/>
              </a:ext>
            </a:extLst>
          </p:cNvPr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/>
              <a:t>58</a:t>
            </a:r>
            <a:r>
              <a:rPr lang="en-US" sz="1200" baseline="30000" dirty="0"/>
              <a:t>th</a:t>
            </a:r>
            <a:r>
              <a:rPr lang="en-US" sz="1200" dirty="0"/>
              <a:t> Meeting of the INTC </a:t>
            </a:r>
            <a:r>
              <a:rPr lang="en-GB" sz="1200" dirty="0"/>
              <a:t>– Feb. 7</a:t>
            </a:r>
            <a:r>
              <a:rPr lang="en-GB" sz="1200" baseline="30000" dirty="0"/>
              <a:t>th</a:t>
            </a:r>
            <a:r>
              <a:rPr lang="en-GB" sz="1200" dirty="0"/>
              <a:t> 2018</a:t>
            </a:r>
          </a:p>
        </p:txBody>
      </p:sp>
    </p:spTree>
    <p:extLst>
      <p:ext uri="{BB962C8B-B14F-4D97-AF65-F5344CB8AC3E}">
        <p14:creationId xmlns:p14="http://schemas.microsoft.com/office/powerpoint/2010/main" val="1306225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84010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3600" u="sng" dirty="0"/>
              <a:t>Tunnel </a:t>
            </a:r>
            <a:r>
              <a:rPr lang="de-DE" sz="3600" u="sng" dirty="0" err="1"/>
              <a:t>installation</a:t>
            </a:r>
            <a:r>
              <a:rPr lang="de-DE" sz="3600" u="sng" dirty="0"/>
              <a:t> </a:t>
            </a:r>
            <a:r>
              <a:rPr lang="de-DE" sz="3600" u="sng" dirty="0" err="1"/>
              <a:t>work</a:t>
            </a:r>
            <a:r>
              <a:rPr lang="de-DE" sz="3600" u="sng" dirty="0"/>
              <a:t> Jan/Feb</a:t>
            </a:r>
            <a:endParaRPr lang="en-GB" sz="3600" u="sng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F007BD0-8498-B749-B61C-A89DA9E525FC}"/>
              </a:ext>
            </a:extLst>
          </p:cNvPr>
          <p:cNvSpPr/>
          <p:nvPr/>
        </p:nvSpPr>
        <p:spPr>
          <a:xfrm>
            <a:off x="3087149" y="4499897"/>
            <a:ext cx="101086" cy="2272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5B3D22C4-BCE1-7B48-9B19-832128F6024A}"/>
              </a:ext>
            </a:extLst>
          </p:cNvPr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/>
              <a:t>58</a:t>
            </a:r>
            <a:r>
              <a:rPr lang="en-US" sz="1200" baseline="30000" dirty="0"/>
              <a:t>th</a:t>
            </a:r>
            <a:r>
              <a:rPr lang="en-US" sz="1200" dirty="0"/>
              <a:t> Meeting of the INTC </a:t>
            </a:r>
            <a:r>
              <a:rPr lang="en-GB" sz="1200" dirty="0"/>
              <a:t>– Feb. 7</a:t>
            </a:r>
            <a:r>
              <a:rPr lang="en-GB" sz="1200" baseline="30000" dirty="0"/>
              <a:t>th</a:t>
            </a:r>
            <a:r>
              <a:rPr lang="en-GB" sz="1200" dirty="0"/>
              <a:t> 2018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3894142-D883-2A4C-A4D9-412D1ED80C6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46" y="2640354"/>
            <a:ext cx="2094340" cy="372327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8ADF306-A437-4944-A56E-FF169B2C5C2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367" y="2640354"/>
            <a:ext cx="2094340" cy="372327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EEC88E7-242B-7641-950A-DB02865B04B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124" y="2640354"/>
            <a:ext cx="2094340" cy="372327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F7FEC9D-4F67-1A49-9A34-34B0BC601CD3}"/>
              </a:ext>
            </a:extLst>
          </p:cNvPr>
          <p:cNvSpPr txBox="1"/>
          <p:nvPr/>
        </p:nvSpPr>
        <p:spPr>
          <a:xfrm>
            <a:off x="378624" y="1003876"/>
            <a:ext cx="5246089" cy="132343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/>
              <a:t>Tunnel installation work: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Installation </a:t>
            </a:r>
            <a:r>
              <a:rPr lang="en-US" sz="1600" dirty="0" err="1"/>
              <a:t>intertank</a:t>
            </a:r>
            <a:r>
              <a:rPr lang="en-US" sz="1600" dirty="0"/>
              <a:t> XLN5 &amp; 6 done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Alignment of CM4 and </a:t>
            </a:r>
            <a:r>
              <a:rPr lang="en-US" sz="1600" dirty="0" err="1"/>
              <a:t>intertanks</a:t>
            </a:r>
            <a:r>
              <a:rPr lang="en-US" sz="1600" dirty="0"/>
              <a:t> done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Reconnection DC and water done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Installation of the BCAM system ongoing (</a:t>
            </a:r>
            <a:r>
              <a:rPr lang="en-US" sz="1600" dirty="0" err="1"/>
              <a:t>wk</a:t>
            </a:r>
            <a:r>
              <a:rPr lang="en-US" sz="1600" dirty="0"/>
              <a:t> 5 Feb)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9B3E363-2AAD-0E47-AF58-3F58414C7A6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554" y="2640354"/>
            <a:ext cx="2094340" cy="3723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036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84010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3600" u="sng" dirty="0"/>
              <a:t>Tunnel </a:t>
            </a:r>
            <a:r>
              <a:rPr lang="de-DE" sz="3600" u="sng" dirty="0" err="1"/>
              <a:t>status</a:t>
            </a:r>
            <a:r>
              <a:rPr lang="de-DE" sz="3600" u="sng" dirty="0"/>
              <a:t> on 5 Feb</a:t>
            </a:r>
            <a:endParaRPr lang="en-US" sz="3600" u="sng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F007BD0-8498-B749-B61C-A89DA9E525FC}"/>
              </a:ext>
            </a:extLst>
          </p:cNvPr>
          <p:cNvSpPr/>
          <p:nvPr/>
        </p:nvSpPr>
        <p:spPr>
          <a:xfrm>
            <a:off x="3087149" y="4499897"/>
            <a:ext cx="101086" cy="2272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5B3D22C4-BCE1-7B48-9B19-832128F6024A}"/>
              </a:ext>
            </a:extLst>
          </p:cNvPr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/>
              <a:t>58</a:t>
            </a:r>
            <a:r>
              <a:rPr lang="en-US" sz="1200" baseline="30000" dirty="0"/>
              <a:t>th</a:t>
            </a:r>
            <a:r>
              <a:rPr lang="en-US" sz="1200" dirty="0"/>
              <a:t> Meeting of the INTC </a:t>
            </a:r>
            <a:r>
              <a:rPr lang="en-GB" sz="1200" dirty="0"/>
              <a:t>– Feb. 7</a:t>
            </a:r>
            <a:r>
              <a:rPr lang="en-GB" sz="1200" baseline="30000" dirty="0"/>
              <a:t>th</a:t>
            </a:r>
            <a:r>
              <a:rPr lang="en-GB" sz="1200" dirty="0"/>
              <a:t> 2018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0405188-0627-9B40-8E58-7014812010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51" y="1141559"/>
            <a:ext cx="8106655" cy="4559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546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84010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3600" u="sng" dirty="0"/>
              <a:t>CM4 </a:t>
            </a:r>
            <a:r>
              <a:rPr lang="de-DE" sz="3600" u="sng" dirty="0" err="1"/>
              <a:t>connection</a:t>
            </a:r>
            <a:endParaRPr lang="en-US" sz="3600" u="sng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F007BD0-8498-B749-B61C-A89DA9E525FC}"/>
              </a:ext>
            </a:extLst>
          </p:cNvPr>
          <p:cNvSpPr/>
          <p:nvPr/>
        </p:nvSpPr>
        <p:spPr>
          <a:xfrm>
            <a:off x="3087149" y="4499897"/>
            <a:ext cx="101086" cy="2272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5B3D22C4-BCE1-7B48-9B19-832128F6024A}"/>
              </a:ext>
            </a:extLst>
          </p:cNvPr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/>
              <a:t>58</a:t>
            </a:r>
            <a:r>
              <a:rPr lang="en-US" sz="1200" baseline="30000" dirty="0"/>
              <a:t>th</a:t>
            </a:r>
            <a:r>
              <a:rPr lang="en-US" sz="1200" dirty="0"/>
              <a:t> Meeting of the INTC </a:t>
            </a:r>
            <a:r>
              <a:rPr lang="en-GB" sz="1200" dirty="0"/>
              <a:t>– Feb. 7</a:t>
            </a:r>
            <a:r>
              <a:rPr lang="en-GB" sz="1200" baseline="30000" dirty="0"/>
              <a:t>th</a:t>
            </a:r>
            <a:r>
              <a:rPr lang="en-GB" sz="1200" dirty="0"/>
              <a:t> 2018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35173691-FA1D-2648-8749-5255F8BB5ACC}"/>
              </a:ext>
            </a:extLst>
          </p:cNvPr>
          <p:cNvSpPr txBox="1">
            <a:spLocks/>
          </p:cNvSpPr>
          <p:nvPr/>
        </p:nvSpPr>
        <p:spPr>
          <a:xfrm>
            <a:off x="7013710" y="6534150"/>
            <a:ext cx="2133600" cy="476250"/>
          </a:xfrm>
          <a:prstGeom prst="rect">
            <a:avLst/>
          </a:prstGeom>
          <a:noFill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884CEEE-74AD-4D6F-A73C-1D21CA04459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3A5EF8-3523-7843-8AB0-A44534D0446F}"/>
              </a:ext>
            </a:extLst>
          </p:cNvPr>
          <p:cNvSpPr txBox="1"/>
          <p:nvPr/>
        </p:nvSpPr>
        <p:spPr>
          <a:xfrm>
            <a:off x="100773" y="855194"/>
            <a:ext cx="9046537" cy="255454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/>
              <a:t>Planning issues:</a:t>
            </a:r>
          </a:p>
          <a:p>
            <a:pPr marL="285750" indent="-285750">
              <a:buFontTx/>
              <a:buChar char="-"/>
            </a:pPr>
            <a:r>
              <a:rPr lang="en-US" sz="1600" b="1" dirty="0"/>
              <a:t>Vacuum</a:t>
            </a:r>
            <a:r>
              <a:rPr lang="en-US" sz="1600" dirty="0"/>
              <a:t> installation work on CM4 has been delayed due to manpower (YETS shutdown work at all other machines). Starting date moved from 29 Jan to 19 Feb.</a:t>
            </a:r>
            <a:br>
              <a:rPr lang="en-US" sz="1600" dirty="0"/>
            </a:br>
            <a:r>
              <a:rPr lang="en-US" sz="1600" dirty="0"/>
              <a:t>This does </a:t>
            </a:r>
            <a:r>
              <a:rPr lang="en-US" sz="1600" u="sng" dirty="0"/>
              <a:t>NOT</a:t>
            </a:r>
            <a:r>
              <a:rPr lang="en-US" sz="1600" dirty="0"/>
              <a:t> affect any other activities on CM4 and milestones for CM4 and Beam commissioning can be kept.</a:t>
            </a:r>
          </a:p>
          <a:p>
            <a:pPr marL="285750" indent="-285750">
              <a:buFontTx/>
              <a:buChar char="-"/>
            </a:pPr>
            <a:r>
              <a:rPr lang="en-US" sz="1600" b="1" dirty="0"/>
              <a:t>Cryogenics </a:t>
            </a:r>
            <a:r>
              <a:rPr lang="en-US" sz="1600" dirty="0"/>
              <a:t>installation work on CM4 has been delayed due to manpower (BA6 Crab cavities installation work (LHC)). Starting date moved from 25 Jan to 12 Feb.</a:t>
            </a:r>
            <a:br>
              <a:rPr lang="en-US" sz="1600" dirty="0"/>
            </a:br>
            <a:r>
              <a:rPr lang="en-US" sz="1600" dirty="0"/>
              <a:t>This </a:t>
            </a:r>
            <a:r>
              <a:rPr lang="en-US" sz="1600" u="sng" dirty="0"/>
              <a:t>DOES</a:t>
            </a:r>
            <a:r>
              <a:rPr lang="en-US" sz="1600" dirty="0"/>
              <a:t> affect other activities: other (fragile) CM4 top-plate related work cannot start until </a:t>
            </a:r>
            <a:r>
              <a:rPr lang="en-US" sz="1600" dirty="0" err="1"/>
              <a:t>cryo</a:t>
            </a:r>
            <a:r>
              <a:rPr lang="en-US" sz="1600" dirty="0"/>
              <a:t> work has finished. However due to sufficient margin in the planning the milestones for </a:t>
            </a:r>
            <a:r>
              <a:rPr lang="en-US" sz="1600" dirty="0" err="1"/>
              <a:t>Cryo</a:t>
            </a:r>
            <a:r>
              <a:rPr lang="en-US" sz="1600" dirty="0"/>
              <a:t> </a:t>
            </a:r>
            <a:r>
              <a:rPr lang="en-US" sz="1600" dirty="0" err="1"/>
              <a:t>cooldown</a:t>
            </a:r>
            <a:r>
              <a:rPr lang="en-US" sz="1600" dirty="0"/>
              <a:t>, CM4 and Beam commissioning can be kept.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51CFE4D-7FAF-1B46-A3D3-C6E59F2CC3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56" y="3865699"/>
            <a:ext cx="2136161" cy="12015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8B85891-69A4-634A-BA78-4D2DC83236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56" y="5315118"/>
            <a:ext cx="2137011" cy="12020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457A17-8760-044F-B4CC-A9FF8622737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779" y="3865701"/>
            <a:ext cx="2136161" cy="120159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8454914-36A2-2C49-B0AB-7F878BF578D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779" y="5315120"/>
            <a:ext cx="2137011" cy="120206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958F1CE-CC50-8D40-9AC7-2DC4B3E81A6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168" y="3866496"/>
            <a:ext cx="2136161" cy="120159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0F678ED-62A2-0947-A63E-5C1EB95C9475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318" y="5315915"/>
            <a:ext cx="2137011" cy="120206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117B91A-FE02-BE45-B899-0C712846B850}"/>
              </a:ext>
            </a:extLst>
          </p:cNvPr>
          <p:cNvSpPr txBox="1"/>
          <p:nvPr/>
        </p:nvSpPr>
        <p:spPr>
          <a:xfrm>
            <a:off x="50825" y="3594938"/>
            <a:ext cx="2907527" cy="27699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i="1" dirty="0"/>
              <a:t>CM4 bottom &amp; top-plate infrastructure: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FD22719-421E-0E49-9FEF-A3EB2601A115}"/>
              </a:ext>
            </a:extLst>
          </p:cNvPr>
          <p:cNvSpPr txBox="1"/>
          <p:nvPr/>
        </p:nvSpPr>
        <p:spPr>
          <a:xfrm>
            <a:off x="53788" y="6526993"/>
            <a:ext cx="4606152" cy="27699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i="1" dirty="0"/>
              <a:t>Compared to fully installed CM3 bottom &amp; top-plate infrastructure: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C42A1CE-0C6F-7E4A-99C5-BA874180E5E7}"/>
              </a:ext>
            </a:extLst>
          </p:cNvPr>
          <p:cNvSpPr txBox="1"/>
          <p:nvPr/>
        </p:nvSpPr>
        <p:spPr>
          <a:xfrm>
            <a:off x="603652" y="5059605"/>
            <a:ext cx="1547027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Vacuum </a:t>
            </a:r>
            <a:r>
              <a:rPr lang="en-US" sz="1200" dirty="0" err="1"/>
              <a:t>underneeth</a:t>
            </a:r>
            <a:endParaRPr lang="en-US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ADDE5D-BBF8-E842-91CE-ED663B6B9344}"/>
              </a:ext>
            </a:extLst>
          </p:cNvPr>
          <p:cNvSpPr txBox="1"/>
          <p:nvPr/>
        </p:nvSpPr>
        <p:spPr>
          <a:xfrm>
            <a:off x="4957474" y="5045236"/>
            <a:ext cx="1846365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err="1"/>
              <a:t>Cryo</a:t>
            </a:r>
            <a:r>
              <a:rPr lang="en-US" sz="1200" dirty="0"/>
              <a:t> flex.&amp; He exhausts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3B1235A-B935-2841-9724-463E3EB75748}"/>
              </a:ext>
            </a:extLst>
          </p:cNvPr>
          <p:cNvSpPr txBox="1"/>
          <p:nvPr/>
        </p:nvSpPr>
        <p:spPr>
          <a:xfrm>
            <a:off x="6981676" y="5049465"/>
            <a:ext cx="2030186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Top-plate RF, motors, instr.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D0F72EF-D3F8-D74F-B65B-24E745B6B7B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866" y="3880998"/>
            <a:ext cx="2097078" cy="117960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D69BB4D-6EC7-5148-B46D-A8BF7A42040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55968" y="5329919"/>
            <a:ext cx="2093975" cy="118806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F8D04DBF-9249-6D41-A1B6-A42ACD1B9389}"/>
              </a:ext>
            </a:extLst>
          </p:cNvPr>
          <p:cNvSpPr txBox="1"/>
          <p:nvPr/>
        </p:nvSpPr>
        <p:spPr>
          <a:xfrm>
            <a:off x="2813745" y="5045235"/>
            <a:ext cx="1585015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err="1"/>
              <a:t>Cryo</a:t>
            </a:r>
            <a:r>
              <a:rPr lang="en-US" sz="1200" dirty="0"/>
              <a:t> conn. top-plate</a:t>
            </a:r>
          </a:p>
        </p:txBody>
      </p:sp>
    </p:spTree>
    <p:extLst>
      <p:ext uri="{BB962C8B-B14F-4D97-AF65-F5344CB8AC3E}">
        <p14:creationId xmlns:p14="http://schemas.microsoft.com/office/powerpoint/2010/main" val="693199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69637"/>
            <a:ext cx="1238864" cy="378127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57168" y="53079"/>
            <a:ext cx="8401032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DE" sz="3600" u="sng" dirty="0" err="1"/>
              <a:t>Cryo</a:t>
            </a:r>
            <a:r>
              <a:rPr lang="de-DE" sz="3600" u="sng" dirty="0"/>
              <a:t> </a:t>
            </a:r>
            <a:r>
              <a:rPr lang="de-DE" sz="3600" u="sng" dirty="0" err="1"/>
              <a:t>maintenance</a:t>
            </a:r>
            <a:endParaRPr lang="en-US" sz="3600" u="sng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0984" y="15810"/>
            <a:ext cx="880432" cy="87830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F007BD0-8498-B749-B61C-A89DA9E525FC}"/>
              </a:ext>
            </a:extLst>
          </p:cNvPr>
          <p:cNvSpPr/>
          <p:nvPr/>
        </p:nvSpPr>
        <p:spPr>
          <a:xfrm>
            <a:off x="3087149" y="4499897"/>
            <a:ext cx="101086" cy="2272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5B3D22C4-BCE1-7B48-9B19-832128F6024A}"/>
              </a:ext>
            </a:extLst>
          </p:cNvPr>
          <p:cNvSpPr txBox="1">
            <a:spLocks/>
          </p:cNvSpPr>
          <p:nvPr/>
        </p:nvSpPr>
        <p:spPr>
          <a:xfrm>
            <a:off x="5410200" y="6469637"/>
            <a:ext cx="3755571" cy="378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dirty="0"/>
              <a:t>58</a:t>
            </a:r>
            <a:r>
              <a:rPr lang="en-US" sz="1200" baseline="30000" dirty="0"/>
              <a:t>th</a:t>
            </a:r>
            <a:r>
              <a:rPr lang="en-US" sz="1200" dirty="0"/>
              <a:t> Meeting of the INTC </a:t>
            </a:r>
            <a:r>
              <a:rPr lang="en-GB" sz="1200" dirty="0"/>
              <a:t>– Feb. 7</a:t>
            </a:r>
            <a:r>
              <a:rPr lang="en-GB" sz="1200" baseline="30000" dirty="0"/>
              <a:t>th</a:t>
            </a:r>
            <a:r>
              <a:rPr lang="en-GB" sz="1200" dirty="0"/>
              <a:t> 2018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D513F6-59EC-9C45-B44C-A86496B7E10D}"/>
              </a:ext>
            </a:extLst>
          </p:cNvPr>
          <p:cNvSpPr txBox="1"/>
          <p:nvPr/>
        </p:nvSpPr>
        <p:spPr>
          <a:xfrm>
            <a:off x="462985" y="1208659"/>
            <a:ext cx="5193525" cy="107721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/>
              <a:t>Compressor and Cold Box 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Dewar functional tests done Dec.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Preventive and corrective maintenance (10.000hr)</a:t>
            </a:r>
          </a:p>
          <a:p>
            <a:pPr marL="285750" indent="-285750">
              <a:buFontTx/>
              <a:buChar char="-"/>
            </a:pPr>
            <a:r>
              <a:rPr lang="en-US" sz="1600" dirty="0"/>
              <a:t>To be ready for </a:t>
            </a:r>
            <a:r>
              <a:rPr lang="en-US" sz="1600" dirty="0" err="1"/>
              <a:t>cooldown</a:t>
            </a:r>
            <a:r>
              <a:rPr lang="en-US" sz="1600" dirty="0"/>
              <a:t> 23 March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D2CB3E2-3161-2145-9F25-57CB99D4AFC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" y="3198115"/>
            <a:ext cx="5202482" cy="29263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65B94A0-4278-0E43-8F05-7BEECD4F7C9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723" y="1062310"/>
            <a:ext cx="2847489" cy="506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85668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CERN-cobranding_4-3</Template>
  <TotalTime>22414</TotalTime>
  <Words>835</Words>
  <Application>Microsoft Macintosh PowerPoint</Application>
  <PresentationFormat>On-screen Show (4:3)</PresentationFormat>
  <Paragraphs>117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Andalus</vt:lpstr>
      <vt:lpstr>Arial</vt:lpstr>
      <vt:lpstr>Calibri</vt:lpstr>
      <vt:lpstr>Optima</vt:lpstr>
      <vt:lpstr>Wingdings</vt:lpstr>
      <vt:lpstr>CERNCobranding4-3</vt:lpstr>
      <vt:lpstr>HIE-ISOLDE Status Report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Jose Rodriguez</dc:creator>
  <cp:lastModifiedBy>Yacine Kadi</cp:lastModifiedBy>
  <cp:revision>1091</cp:revision>
  <cp:lastPrinted>2016-11-02T07:20:29Z</cp:lastPrinted>
  <dcterms:created xsi:type="dcterms:W3CDTF">2006-08-16T00:00:00Z</dcterms:created>
  <dcterms:modified xsi:type="dcterms:W3CDTF">2018-02-07T05:51:21Z</dcterms:modified>
</cp:coreProperties>
</file>