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5" r:id="rId3"/>
    <p:sldId id="311" r:id="rId4"/>
    <p:sldId id="312" r:id="rId5"/>
    <p:sldId id="313" r:id="rId6"/>
    <p:sldId id="314" r:id="rId7"/>
    <p:sldId id="315" r:id="rId8"/>
    <p:sldId id="303" r:id="rId9"/>
    <p:sldId id="316" r:id="rId10"/>
    <p:sldId id="317" r:id="rId11"/>
    <p:sldId id="318" r:id="rId12"/>
    <p:sldId id="268" r:id="rId1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A187C"/>
    <a:srgbClr val="B31D96"/>
    <a:srgbClr val="15370D"/>
    <a:srgbClr val="10253F"/>
    <a:srgbClr val="E0AE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99" autoAdjust="0"/>
    <p:restoredTop sz="94586"/>
  </p:normalViewPr>
  <p:slideViewPr>
    <p:cSldViewPr snapToGrid="0" snapToObjects="1">
      <p:cViewPr>
        <p:scale>
          <a:sx n="100" d="100"/>
          <a:sy n="100" d="100"/>
        </p:scale>
        <p:origin x="125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5C09E-390F-3C49-B77B-8212FFF46F91}" type="datetimeFigureOut">
              <a:rPr lang="en-US" smtClean="0"/>
              <a:t>2/6/2018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5672F-E58A-7D4E-8727-6322B7CF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071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3EA96-762D-5144-ADF8-E2E5A575C207}" type="datetimeFigureOut">
              <a:rPr lang="en-US" smtClean="0"/>
              <a:t>2/6/2018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206B3-42B8-F041-9626-F1EF4E45D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499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06B3-42B8-F041-9626-F1EF4E45DD56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814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06B3-42B8-F041-9626-F1EF4E45DD5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048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06B3-42B8-F041-9626-F1EF4E45DD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050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281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52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12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0253F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5282"/>
            <a:ext cx="9144000" cy="302718"/>
          </a:xfrm>
          <a:solidFill>
            <a:srgbClr val="10253F"/>
          </a:solidFill>
        </p:spPr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048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5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10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45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47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270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1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15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" y="0"/>
            <a:ext cx="9126000" cy="841590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6784" y="6555282"/>
            <a:ext cx="1417215" cy="302718"/>
          </a:xfrm>
          <a:prstGeom prst="rect">
            <a:avLst/>
          </a:prstGeom>
          <a:solidFill>
            <a:schemeClr val="tx2">
              <a:lumMod val="50000"/>
            </a:schemeClr>
          </a:solidFill>
          <a:effectLst/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D65B19BF-5240-C841-9BB8-897FB06689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6170" y="101048"/>
            <a:ext cx="5674043" cy="698426"/>
          </a:xfrm>
          <a:prstGeom prst="rect">
            <a:avLst/>
          </a:prstGeom>
          <a:solidFill>
            <a:schemeClr val="tx2">
              <a:lumMod val="50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209" y="14069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55282"/>
            <a:ext cx="8445912" cy="302718"/>
          </a:xfrm>
          <a:prstGeom prst="rect">
            <a:avLst/>
          </a:prstGeom>
          <a:solidFill>
            <a:schemeClr val="tx2">
              <a:lumMod val="50000"/>
            </a:schemeClr>
          </a:solidFill>
          <a:effectLst/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D. Macina, 58th INTC Meeting, CERN, 7-8 Feb 2018</a:t>
            </a:r>
            <a:endParaRPr lang="en-GB" dirty="0"/>
          </a:p>
        </p:txBody>
      </p:sp>
      <p:pic>
        <p:nvPicPr>
          <p:cNvPr id="4" name="Picture 3" descr="ntof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980" y="143301"/>
            <a:ext cx="866071" cy="550072"/>
          </a:xfrm>
          <a:prstGeom prst="rect">
            <a:avLst/>
          </a:prstGeom>
        </p:spPr>
      </p:pic>
      <p:pic>
        <p:nvPicPr>
          <p:cNvPr id="7" name="Picture 6" descr="cern.pn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2" y="120699"/>
            <a:ext cx="586462" cy="57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54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_TOF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Daniela Macina </a:t>
            </a:r>
          </a:p>
          <a:p>
            <a:r>
              <a:rPr lang="en-GB" dirty="0" smtClean="0"/>
              <a:t>n_TOF Run Coordinator</a:t>
            </a:r>
          </a:p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602584"/>
            <a:ext cx="9144000" cy="246221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58</a:t>
            </a:r>
            <a:r>
              <a:rPr lang="en-GB" sz="1000" b="1" baseline="30000" dirty="0" smtClean="0">
                <a:solidFill>
                  <a:schemeClr val="bg1"/>
                </a:solidFill>
              </a:rPr>
              <a:t>th</a:t>
            </a:r>
            <a:r>
              <a:rPr lang="en-GB" sz="1000" b="1" dirty="0" smtClean="0">
                <a:solidFill>
                  <a:schemeClr val="bg1"/>
                </a:solidFill>
              </a:rPr>
              <a:t> INTC Meeting, 7-8 February 2018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0"/>
            <a:ext cx="9144001" cy="13787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nto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27" y="605140"/>
            <a:ext cx="1804416" cy="1146048"/>
          </a:xfrm>
          <a:prstGeom prst="rect">
            <a:avLst/>
          </a:prstGeom>
        </p:spPr>
      </p:pic>
      <p:pic>
        <p:nvPicPr>
          <p:cNvPr id="7" name="Picture 6" descr="cer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690" y="605140"/>
            <a:ext cx="1255776" cy="123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5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40"/>
    </mc:Choice>
    <mc:Fallback xmlns="">
      <p:transition spd="slow" advTm="1044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Planning 2018 EAR1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9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9804"/>
              </p:ext>
            </p:extLst>
          </p:nvPr>
        </p:nvGraphicFramePr>
        <p:xfrm>
          <a:off x="466724" y="1315178"/>
          <a:ext cx="8072225" cy="3870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3005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4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720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64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51933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Proposal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INTC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Comment</a:t>
                      </a:r>
                      <a:endParaRPr lang="en-GB" sz="1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Status</a:t>
                      </a:r>
                      <a:endParaRPr lang="en-GB" sz="18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27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latin typeface="+mn-lt"/>
                        </a:rPr>
                        <a:t>68</a:t>
                      </a:r>
                      <a:r>
                        <a:rPr lang="en-GB" sz="1400" b="1" baseline="0" dirty="0" smtClean="0">
                          <a:latin typeface="+mn-lt"/>
                        </a:rPr>
                        <a:t>Zn (</a:t>
                      </a:r>
                      <a:r>
                        <a:rPr lang="en-GB" sz="1400" b="1" baseline="0" dirty="0" err="1" smtClean="0">
                          <a:latin typeface="+mn-lt"/>
                        </a:rPr>
                        <a:t>n,g</a:t>
                      </a:r>
                      <a:r>
                        <a:rPr lang="en-GB" sz="1400" b="1" baseline="0" dirty="0" smtClean="0">
                          <a:latin typeface="+mn-lt"/>
                        </a:rPr>
                        <a:t>) (cont. from 2017)</a:t>
                      </a:r>
                      <a:endParaRPr lang="en-GB" sz="1400" b="1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INTC-P-509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Astrophysics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Approved</a:t>
                      </a:r>
                      <a:endParaRPr lang="en-GB" sz="14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31643299"/>
                  </a:ext>
                </a:extLst>
              </a:tr>
              <a:tr h="293278">
                <a:tc>
                  <a:txBody>
                    <a:bodyPr/>
                    <a:lstStyle/>
                    <a:p>
                      <a:r>
                        <a:rPr lang="en-GB" sz="1400" b="1" baseline="30000" dirty="0" err="1" smtClean="0"/>
                        <a:t>12</a:t>
                      </a:r>
                      <a:r>
                        <a:rPr lang="en-GB" sz="1400" b="1" dirty="0" err="1" smtClean="0"/>
                        <a:t>C</a:t>
                      </a:r>
                      <a:r>
                        <a:rPr lang="en-GB" sz="1400" b="1" dirty="0" smtClean="0"/>
                        <a:t>(n,p)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INTC-P-488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Basic nuclear physics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Approved</a:t>
                      </a:r>
                      <a:endParaRPr lang="en-GB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27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/>
                        <a:t>230</a:t>
                      </a:r>
                      <a:r>
                        <a:rPr lang="en-GB" sz="1400" b="1" baseline="0" dirty="0" smtClean="0"/>
                        <a:t>Th(n,f)</a:t>
                      </a:r>
                      <a:endParaRPr lang="en-GB" sz="1400" b="1" baseline="0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INTC-P-493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Basic nuclear physics &amp; nuclear technologies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Approved</a:t>
                      </a:r>
                      <a:endParaRPr lang="en-GB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327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err="1" smtClean="0"/>
                        <a:t>235</a:t>
                      </a:r>
                      <a:r>
                        <a:rPr lang="en-GB" sz="1400" b="1" baseline="0" dirty="0" err="1" smtClean="0"/>
                        <a:t>U</a:t>
                      </a:r>
                      <a:r>
                        <a:rPr lang="en-GB" sz="1400" b="1" baseline="0" dirty="0" smtClean="0"/>
                        <a:t>(</a:t>
                      </a:r>
                      <a:r>
                        <a:rPr lang="en-GB" sz="1400" b="1" baseline="0" dirty="0" err="1" smtClean="0"/>
                        <a:t>n,f</a:t>
                      </a:r>
                      <a:r>
                        <a:rPr lang="en-GB" sz="1400" b="1" baseline="0" dirty="0" smtClean="0"/>
                        <a:t>)</a:t>
                      </a:r>
                      <a:endParaRPr lang="en-GB" sz="1400" b="1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INTC-P-507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Basic</a:t>
                      </a:r>
                      <a:r>
                        <a:rPr lang="en-GB" sz="1400" b="1" baseline="0" dirty="0" smtClean="0">
                          <a:latin typeface="+mn-lt"/>
                        </a:rPr>
                        <a:t> nuclear physics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Approved</a:t>
                      </a:r>
                      <a:endParaRPr lang="en-GB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812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80</a:t>
                      </a:r>
                      <a:r>
                        <a:rPr lang="en-GB" sz="14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Se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4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n,g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INTC-P-536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Astrophysics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Submitted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for recommendation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812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35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Cl(</a:t>
                      </a:r>
                      <a:r>
                        <a:rPr lang="en-GB" sz="14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n,g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INTC-P-541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Nuclear technologies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Submitted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for recommendation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34521546"/>
                  </a:ext>
                </a:extLst>
              </a:tr>
              <a:tr h="3812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140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Ce(</a:t>
                      </a:r>
                      <a:r>
                        <a:rPr lang="en-GB" sz="14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n,g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INTC-P-533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Astrophysics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Submitted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for recommendation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1628617"/>
                  </a:ext>
                </a:extLst>
              </a:tr>
              <a:tr h="3812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205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Tl(</a:t>
                      </a:r>
                      <a:r>
                        <a:rPr lang="en-GB" sz="14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n,g</a:t>
                      </a: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INTC-P-542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Astrophysics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Submitted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for recommendation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94792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66724" y="3133817"/>
            <a:ext cx="8072225" cy="20523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19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Planning 2018 EAR2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10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300438"/>
              </p:ext>
            </p:extLst>
          </p:nvPr>
        </p:nvGraphicFramePr>
        <p:xfrm>
          <a:off x="466724" y="1315178"/>
          <a:ext cx="8072225" cy="304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3005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4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720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64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51933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Proposal</a:t>
                      </a:r>
                      <a:endParaRPr lang="en-GB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INTC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Comment</a:t>
                      </a:r>
                      <a:endParaRPr lang="en-GB" sz="1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/>
                        <a:t>Status</a:t>
                      </a:r>
                      <a:endParaRPr lang="en-GB" sz="18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27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/>
                        <a:t>231</a:t>
                      </a:r>
                      <a:r>
                        <a:rPr lang="en-GB" sz="1400" b="1" dirty="0" smtClean="0"/>
                        <a:t>Pa(n,f) </a:t>
                      </a:r>
                      <a:endParaRPr lang="en-GB" sz="1400" b="1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INTC-P-513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Nuclear</a:t>
                      </a:r>
                      <a:r>
                        <a:rPr lang="en-GB" sz="1400" b="1" baseline="0" dirty="0" smtClean="0">
                          <a:latin typeface="+mn-lt"/>
                        </a:rPr>
                        <a:t> technologies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Approved</a:t>
                      </a:r>
                      <a:endParaRPr lang="en-GB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27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/>
                        <a:t>241</a:t>
                      </a:r>
                      <a:r>
                        <a:rPr lang="en-GB" sz="1400" b="1" dirty="0" smtClean="0"/>
                        <a:t>Am(</a:t>
                      </a:r>
                      <a:r>
                        <a:rPr lang="en-GB" sz="1400" b="1" dirty="0" err="1" smtClean="0"/>
                        <a:t>n,f</a:t>
                      </a:r>
                      <a:r>
                        <a:rPr lang="en-GB" sz="1400" b="1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INTC-P-492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Nuclear technologies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Approved</a:t>
                      </a:r>
                      <a:endParaRPr lang="en-GB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327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/>
                        <a:t>230</a:t>
                      </a:r>
                      <a:r>
                        <a:rPr lang="en-GB" sz="1400" b="1" baseline="0" dirty="0" smtClean="0"/>
                        <a:t>Th(n,f)</a:t>
                      </a:r>
                      <a:endParaRPr lang="en-GB" sz="1400" b="1" baseline="0" dirty="0" smtClean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+mn-lt"/>
                        </a:rPr>
                        <a:t>INTC-P-493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+mn-lt"/>
                        </a:rPr>
                        <a:t>Basic</a:t>
                      </a:r>
                      <a:r>
                        <a:rPr lang="en-GB" sz="1400" b="1" baseline="0" dirty="0" smtClean="0">
                          <a:latin typeface="+mn-lt"/>
                        </a:rPr>
                        <a:t> nuclear physics </a:t>
                      </a:r>
                      <a:r>
                        <a:rPr lang="en-GB" sz="1400" b="1" dirty="0" smtClean="0">
                          <a:latin typeface="+mn-lt"/>
                        </a:rPr>
                        <a:t>&amp; nuclear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</a:rPr>
                        <a:t>Approved</a:t>
                      </a:r>
                      <a:endParaRPr lang="en-GB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812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latin typeface="+mn-lt"/>
                        </a:rPr>
                        <a:t>53</a:t>
                      </a:r>
                      <a:r>
                        <a:rPr lang="en-GB" sz="1400" b="1" dirty="0" smtClean="0">
                          <a:latin typeface="+mn-lt"/>
                        </a:rPr>
                        <a:t>Mn(</a:t>
                      </a:r>
                      <a:r>
                        <a:rPr lang="en-GB" sz="1400" b="1" dirty="0" err="1" smtClean="0">
                          <a:latin typeface="+mn-lt"/>
                        </a:rPr>
                        <a:t>n,g</a:t>
                      </a:r>
                      <a:r>
                        <a:rPr lang="en-GB" sz="1400" b="1" dirty="0" smtClean="0">
                          <a:latin typeface="+mn-lt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INTC-P-408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Basic nuclear physics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&amp;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Astrophysics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Approved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1628617"/>
                  </a:ext>
                </a:extLst>
              </a:tr>
              <a:tr h="3812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239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Pu(</a:t>
                      </a:r>
                      <a:r>
                        <a:rPr lang="en-GB" sz="1400" b="1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n,f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INTC-P-538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Basic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 nuclear physics &amp; nuclear technologies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Submitted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for recommendation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51947923"/>
                  </a:ext>
                </a:extLst>
              </a:tr>
              <a:tr h="3812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i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-TED demonstrator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INTC-P-537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Detector technology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Submitted</a:t>
                      </a:r>
                      <a:r>
                        <a:rPr lang="en-GB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for recommendation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6723" y="3337017"/>
            <a:ext cx="8072225" cy="102616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94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397" y="1652684"/>
            <a:ext cx="8229600" cy="2750351"/>
          </a:xfrm>
        </p:spPr>
        <p:txBody>
          <a:bodyPr>
            <a:normAutofit/>
          </a:bodyPr>
          <a:lstStyle/>
          <a:p>
            <a:r>
              <a:rPr lang="en-US" dirty="0" smtClean="0"/>
              <a:t>Data analysis going on the experiments performed in 2017</a:t>
            </a:r>
          </a:p>
          <a:p>
            <a:r>
              <a:rPr lang="en-US" dirty="0" smtClean="0"/>
              <a:t>Shutdown activities: standard maintenance activities -&gt; well on track to be ready for the 2018 start-up</a:t>
            </a:r>
          </a:p>
          <a:p>
            <a:r>
              <a:rPr lang="en-US" dirty="0" smtClean="0"/>
              <a:t>New Safety Course to access the n_TOF experimental areas</a:t>
            </a:r>
          </a:p>
          <a:p>
            <a:r>
              <a:rPr lang="en-US" dirty="0" smtClean="0"/>
              <a:t>Quite a number of experiments to be planned and performed before the </a:t>
            </a:r>
            <a:r>
              <a:rPr lang="en-US" dirty="0" err="1" smtClean="0"/>
              <a:t>LS2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94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8"/>
    </mc:Choice>
    <mc:Fallback xmlns="">
      <p:transition spd="slow" advTm="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Last experiments in 2017</a:t>
            </a:r>
          </a:p>
          <a:p>
            <a:r>
              <a:rPr lang="en-GB" dirty="0"/>
              <a:t>n</a:t>
            </a:r>
            <a:r>
              <a:rPr lang="en-GB" dirty="0" smtClean="0"/>
              <a:t>_TOF safety: news </a:t>
            </a:r>
          </a:p>
          <a:p>
            <a:r>
              <a:rPr lang="en-GB" dirty="0" smtClean="0"/>
              <a:t>Operation in 2018</a:t>
            </a:r>
          </a:p>
          <a:p>
            <a:r>
              <a:rPr lang="en-GB" dirty="0" smtClean="0"/>
              <a:t>Draft planning 2018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08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24081" y="6161242"/>
            <a:ext cx="548409" cy="282864"/>
          </a:xfrm>
          <a:prstGeom prst="rect">
            <a:avLst/>
          </a:prstGeom>
          <a:pattFill prst="narHorz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6"/>
          <p:cNvSpPr txBox="1"/>
          <p:nvPr/>
        </p:nvSpPr>
        <p:spPr>
          <a:xfrm>
            <a:off x="2895187" y="6134579"/>
            <a:ext cx="624334" cy="300082"/>
          </a:xfrm>
          <a:prstGeom prst="rect">
            <a:avLst/>
          </a:prstGeom>
          <a:pattFill prst="lgCheck">
            <a:fgClr>
              <a:schemeClr val="accent6">
                <a:lumMod val="20000"/>
                <a:lumOff val="80000"/>
              </a:schemeClr>
            </a:fgClr>
            <a:bgClr>
              <a:schemeClr val="tx1"/>
            </a:bgClr>
          </a:pattFill>
        </p:spPr>
        <p:txBody>
          <a:bodyPr wrap="square" rtlCol="0">
            <a:spAutoFit/>
          </a:bodyPr>
          <a:lstStyle/>
          <a:p>
            <a:endParaRPr lang="en-GB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3587310" y="6211935"/>
            <a:ext cx="1289393" cy="1930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27000" tIns="27000" rIns="27000" bIns="27000" rtlCol="0">
            <a:spAutoFit/>
          </a:bodyPr>
          <a:lstStyle/>
          <a:p>
            <a:pPr algn="ctr"/>
            <a:r>
              <a:rPr lang="en-GB" sz="900" dirty="0" smtClean="0"/>
              <a:t>Detector installation</a:t>
            </a:r>
            <a:endParaRPr lang="en-GB" sz="900" dirty="0"/>
          </a:p>
        </p:txBody>
      </p:sp>
      <p:sp>
        <p:nvSpPr>
          <p:cNvPr id="38" name="Rectangle 37"/>
          <p:cNvSpPr/>
          <p:nvPr/>
        </p:nvSpPr>
        <p:spPr>
          <a:xfrm rot="10800000">
            <a:off x="1151901" y="6265296"/>
            <a:ext cx="414266" cy="126785"/>
          </a:xfrm>
          <a:prstGeom prst="rect">
            <a:avLst/>
          </a:prstGeom>
          <a:pattFill prst="dkUpDiag">
            <a:fgClr>
              <a:schemeClr val="accent6">
                <a:lumMod val="20000"/>
                <a:lumOff val="80000"/>
              </a:schemeClr>
            </a:fgClr>
            <a:bgClr>
              <a:srgbClr val="FF0000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0" name="TextBox 39"/>
          <p:cNvSpPr txBox="1"/>
          <p:nvPr/>
        </p:nvSpPr>
        <p:spPr>
          <a:xfrm>
            <a:off x="1618138" y="6216639"/>
            <a:ext cx="693752" cy="1930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27000" tIns="27000" rIns="27000" bIns="27000" rtlCol="0">
            <a:spAutoFit/>
          </a:bodyPr>
          <a:lstStyle/>
          <a:p>
            <a:pPr algn="ctr"/>
            <a:r>
              <a:rPr lang="en-GB" sz="900" dirty="0"/>
              <a:t>Injector MD</a:t>
            </a: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1946170" y="101048"/>
            <a:ext cx="5674043" cy="6984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Measurements: last part 2017</a:t>
            </a:r>
            <a:endParaRPr lang="en-GB" dirty="0"/>
          </a:p>
        </p:txBody>
      </p:sp>
      <p:sp>
        <p:nvSpPr>
          <p:cNvPr id="6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5282"/>
            <a:ext cx="9144000" cy="302718"/>
          </a:xfrm>
        </p:spPr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6036566" y="6156841"/>
            <a:ext cx="1289393" cy="3007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27000" tIns="27000" rIns="27000" bIns="27000" rtlCol="0">
            <a:spAutoFit/>
          </a:bodyPr>
          <a:lstStyle/>
          <a:p>
            <a:pPr algn="ctr"/>
            <a:r>
              <a:rPr lang="en-GB" sz="800" dirty="0"/>
              <a:t>No full time beam due to </a:t>
            </a:r>
          </a:p>
          <a:p>
            <a:pPr algn="ctr"/>
            <a:r>
              <a:rPr lang="en-GB" sz="800" dirty="0"/>
              <a:t>activities in the other </a:t>
            </a:r>
            <a:r>
              <a:rPr lang="en-GB" sz="800" dirty="0" smtClean="0"/>
              <a:t>area</a:t>
            </a:r>
            <a:endParaRPr lang="en-GB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2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60" y="1050088"/>
            <a:ext cx="8748961" cy="492129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960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15"/>
    </mc:Choice>
    <mc:Fallback xmlns="">
      <p:transition spd="slow" advTm="4671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 err="1" smtClean="0"/>
              <a:t>77,78</a:t>
            </a:r>
            <a:r>
              <a:rPr lang="en-GB" dirty="0" err="1" smtClean="0"/>
              <a:t>Se</a:t>
            </a:r>
            <a:r>
              <a:rPr lang="en-GB" dirty="0" smtClean="0"/>
              <a:t>(n,</a:t>
            </a:r>
            <a:r>
              <a:rPr lang="el-GR" dirty="0" smtClean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</a:t>
            </a:r>
            <a:r>
              <a:rPr lang="en-GB" dirty="0" smtClean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) (and </a:t>
            </a:r>
            <a:r>
              <a:rPr lang="en-GB" baseline="30000" dirty="0" err="1" smtClean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68</a:t>
            </a:r>
            <a:r>
              <a:rPr lang="en-GB" dirty="0" err="1" smtClean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Zn</a:t>
            </a:r>
            <a:r>
              <a:rPr lang="en-GB" dirty="0" smtClean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(</a:t>
            </a:r>
            <a:r>
              <a:rPr lang="en-GB" dirty="0" smtClean="0"/>
              <a:t>n</a:t>
            </a:r>
            <a:r>
              <a:rPr lang="en-GB" dirty="0"/>
              <a:t>,</a:t>
            </a:r>
            <a:r>
              <a:rPr lang="el-GR" dirty="0"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</a:t>
            </a:r>
            <a:r>
              <a:rPr lang="en-GB" dirty="0"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) </a:t>
            </a:r>
            <a:r>
              <a:rPr lang="en-GB" dirty="0" smtClean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)</a:t>
            </a:r>
            <a:endParaRPr lang="en-GB" dirty="0">
              <a:latin typeface="+mn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10"/>
          <a:stretch/>
        </p:blipFill>
        <p:spPr>
          <a:xfrm>
            <a:off x="2283559" y="3312252"/>
            <a:ext cx="3169403" cy="23791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5327" y="1120676"/>
            <a:ext cx="85529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baseline="30000" dirty="0" err="1"/>
              <a:t>77</a:t>
            </a:r>
            <a:r>
              <a:rPr lang="en-US" sz="1600" dirty="0" err="1"/>
              <a:t>Se</a:t>
            </a:r>
            <a:r>
              <a:rPr lang="en-US" sz="1600" dirty="0"/>
              <a:t>, </a:t>
            </a:r>
            <a:r>
              <a:rPr lang="en-US" sz="1600" baseline="30000" dirty="0" err="1"/>
              <a:t>78</a:t>
            </a:r>
            <a:r>
              <a:rPr lang="en-US" sz="1600" dirty="0" err="1"/>
              <a:t>Se</a:t>
            </a:r>
            <a:r>
              <a:rPr lang="en-US" sz="1600" dirty="0"/>
              <a:t> &amp; </a:t>
            </a:r>
            <a:r>
              <a:rPr lang="en-US" sz="1600" baseline="30000" dirty="0" err="1"/>
              <a:t>68</a:t>
            </a:r>
            <a:r>
              <a:rPr lang="en-US" sz="1600" dirty="0" err="1"/>
              <a:t>Zn</a:t>
            </a:r>
            <a:r>
              <a:rPr lang="en-US" sz="1600" dirty="0"/>
              <a:t> abundances produced in massive stars are most sensitive to nuclear reaction rate uncertainties of </a:t>
            </a:r>
            <a:r>
              <a:rPr lang="en-US" sz="1600" baseline="30000" dirty="0" err="1"/>
              <a:t>77</a:t>
            </a:r>
            <a:r>
              <a:rPr lang="en-US" sz="1600" dirty="0" err="1"/>
              <a:t>Se</a:t>
            </a:r>
            <a:r>
              <a:rPr lang="en-US" sz="1600" dirty="0"/>
              <a:t>(n,𝛾)</a:t>
            </a:r>
            <a:r>
              <a:rPr lang="en-US" sz="1600" baseline="30000" dirty="0" err="1"/>
              <a:t>78</a:t>
            </a:r>
            <a:r>
              <a:rPr lang="en-US" sz="1600" dirty="0" err="1"/>
              <a:t>Se</a:t>
            </a:r>
            <a:r>
              <a:rPr lang="en-US" sz="1600" dirty="0"/>
              <a:t>, </a:t>
            </a:r>
            <a:r>
              <a:rPr lang="en-US" sz="1600" baseline="30000" dirty="0" err="1"/>
              <a:t>78</a:t>
            </a:r>
            <a:r>
              <a:rPr lang="en-US" sz="1600" dirty="0" err="1"/>
              <a:t>Se</a:t>
            </a:r>
            <a:r>
              <a:rPr lang="en-US" sz="1600" dirty="0"/>
              <a:t>(n,𝛾)</a:t>
            </a:r>
            <a:r>
              <a:rPr lang="en-US" sz="1600" baseline="30000" dirty="0" err="1"/>
              <a:t>79</a:t>
            </a:r>
            <a:r>
              <a:rPr lang="en-US" sz="1600" dirty="0" err="1"/>
              <a:t>Se</a:t>
            </a:r>
            <a:r>
              <a:rPr lang="en-US" sz="1600" dirty="0"/>
              <a:t>, and </a:t>
            </a:r>
            <a:r>
              <a:rPr lang="en-US" sz="1600" baseline="30000" dirty="0" err="1"/>
              <a:t>68</a:t>
            </a:r>
            <a:r>
              <a:rPr lang="en-US" sz="1600" dirty="0" err="1"/>
              <a:t>Zn</a:t>
            </a:r>
            <a:r>
              <a:rPr lang="en-US" sz="1600" dirty="0"/>
              <a:t>(n,𝛾)</a:t>
            </a:r>
            <a:r>
              <a:rPr lang="en-US" sz="1600" baseline="30000" dirty="0" err="1"/>
              <a:t>69</a:t>
            </a:r>
            <a:r>
              <a:rPr lang="en-US" sz="1600" dirty="0" err="1"/>
              <a:t>Zn</a:t>
            </a:r>
            <a:r>
              <a:rPr lang="en-US" sz="1600" dirty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Big uncertainties and discrepancies (10-50%) in the previous measurements of these reactions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aseline="30000" dirty="0" err="1"/>
              <a:t>77</a:t>
            </a:r>
            <a:r>
              <a:rPr lang="en-US" sz="1600" dirty="0" err="1"/>
              <a:t>Se</a:t>
            </a:r>
            <a:r>
              <a:rPr lang="en-US" sz="1600" dirty="0"/>
              <a:t> and </a:t>
            </a:r>
            <a:r>
              <a:rPr lang="en-US" sz="1600" baseline="30000" dirty="0" err="1"/>
              <a:t>78</a:t>
            </a:r>
            <a:r>
              <a:rPr lang="en-US" sz="1600" dirty="0" err="1"/>
              <a:t>Se</a:t>
            </a:r>
            <a:r>
              <a:rPr lang="en-US" sz="1600" dirty="0"/>
              <a:t> successfully measured in autumn 2017, remaining beam time planned in 2018.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r="8276"/>
          <a:stretch/>
        </p:blipFill>
        <p:spPr>
          <a:xfrm>
            <a:off x="5670132" y="3509903"/>
            <a:ext cx="3268128" cy="2231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67" y="2427656"/>
            <a:ext cx="2018223" cy="3587952"/>
          </a:xfrm>
          <a:prstGeom prst="rect">
            <a:avLst/>
          </a:prstGeom>
        </p:spPr>
      </p:pic>
      <p:sp>
        <p:nvSpPr>
          <p:cNvPr id="10" name="TextBox 1"/>
          <p:cNvSpPr txBox="1"/>
          <p:nvPr/>
        </p:nvSpPr>
        <p:spPr>
          <a:xfrm>
            <a:off x="327648" y="5368234"/>
            <a:ext cx="192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C6D6 detection setup at EAR-1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21"/>
          <p:cNvSpPr txBox="1"/>
          <p:nvPr/>
        </p:nvSpPr>
        <p:spPr>
          <a:xfrm rot="19746665">
            <a:off x="4200231" y="4082555"/>
            <a:ext cx="2505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Preliminary</a:t>
            </a:r>
            <a:endParaRPr lang="en-US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6034243" y="3263682"/>
            <a:ext cx="26789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Se78, Count spectrum, Detector 1, Full statistics</a:t>
            </a:r>
            <a:endParaRPr lang="en-GB" sz="1000" dirty="0"/>
          </a:p>
        </p:txBody>
      </p:sp>
      <p:sp>
        <p:nvSpPr>
          <p:cNvPr id="170" name="Rectangle 169"/>
          <p:cNvSpPr/>
          <p:nvPr/>
        </p:nvSpPr>
        <p:spPr>
          <a:xfrm>
            <a:off x="2291279" y="3234800"/>
            <a:ext cx="3161683" cy="2481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Rectangle 170"/>
          <p:cNvSpPr/>
          <p:nvPr/>
        </p:nvSpPr>
        <p:spPr>
          <a:xfrm>
            <a:off x="5726254" y="3239398"/>
            <a:ext cx="3294916" cy="2481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30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9" grpId="0"/>
      <p:bldP spid="170" grpId="0" animBg="1"/>
      <p:bldP spid="1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aseline="30000" dirty="0" err="1" smtClean="0"/>
              <a:t>241</a:t>
            </a:r>
            <a:r>
              <a:rPr lang="en-GB" dirty="0" err="1" smtClean="0"/>
              <a:t>Am</a:t>
            </a:r>
            <a:r>
              <a:rPr lang="en-GB" dirty="0" smtClean="0"/>
              <a:t>(</a:t>
            </a:r>
            <a:r>
              <a:rPr lang="en-GB" dirty="0"/>
              <a:t>n,</a:t>
            </a:r>
            <a:r>
              <a:rPr lang="el-GR" dirty="0"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</a:t>
            </a:r>
            <a:r>
              <a:rPr lang="en-GB" dirty="0">
                <a:ea typeface="Arial Unicode MS" panose="020B0604020202020204" pitchFamily="34" charset="-128"/>
                <a:cs typeface="Arial Unicode MS" panose="020B0604020202020204" pitchFamily="34" charset="-128"/>
                <a:sym typeface="Symbol" panose="05050102010706020507" pitchFamily="18" charset="2"/>
              </a:rPr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723" y="1033398"/>
            <a:ext cx="8816008" cy="117308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Motivation:  re-measure the sample already measured in EAR1 in 2010 to:</a:t>
            </a:r>
          </a:p>
          <a:p>
            <a:r>
              <a:rPr lang="en-GB" sz="1700" b="1" dirty="0">
                <a:solidFill>
                  <a:srgbClr val="0070C0"/>
                </a:solidFill>
              </a:rPr>
              <a:t>Fully cover the thermal region </a:t>
            </a:r>
            <a:r>
              <a:rPr lang="en-GB" sz="1700" b="1" dirty="0" smtClean="0">
                <a:solidFill>
                  <a:srgbClr val="0070C0"/>
                </a:solidFill>
              </a:rPr>
              <a:t>(</a:t>
            </a:r>
            <a:r>
              <a:rPr lang="en-GB" sz="1700" b="1" dirty="0">
                <a:solidFill>
                  <a:srgbClr val="0070C0"/>
                </a:solidFill>
              </a:rPr>
              <a:t>extended DAQ time-range</a:t>
            </a:r>
            <a:r>
              <a:rPr lang="en-GB" sz="1700" b="1" dirty="0" smtClean="0">
                <a:solidFill>
                  <a:srgbClr val="0070C0"/>
                </a:solidFill>
              </a:rPr>
              <a:t>)</a:t>
            </a:r>
            <a:endParaRPr lang="en-GB" sz="1700" b="1" dirty="0">
              <a:solidFill>
                <a:srgbClr val="0070C0"/>
              </a:solidFill>
            </a:endParaRPr>
          </a:p>
          <a:p>
            <a:r>
              <a:rPr lang="en-GB" sz="1700" b="1" dirty="0">
                <a:solidFill>
                  <a:srgbClr val="0070C0"/>
                </a:solidFill>
              </a:rPr>
              <a:t>Highly </a:t>
            </a:r>
            <a:r>
              <a:rPr lang="en-GB" sz="1700" b="1" dirty="0" smtClean="0">
                <a:solidFill>
                  <a:srgbClr val="0070C0"/>
                </a:solidFill>
              </a:rPr>
              <a:t>improve the </a:t>
            </a:r>
            <a:r>
              <a:rPr lang="en-GB" sz="1700" b="1" dirty="0">
                <a:solidFill>
                  <a:srgbClr val="0070C0"/>
                </a:solidFill>
              </a:rPr>
              <a:t>signal to (radioactive) </a:t>
            </a:r>
            <a:r>
              <a:rPr lang="en-GB" sz="1700" b="1" dirty="0" smtClean="0">
                <a:solidFill>
                  <a:srgbClr val="0070C0"/>
                </a:solidFill>
              </a:rPr>
              <a:t>noise </a:t>
            </a:r>
            <a:r>
              <a:rPr lang="en-GB" sz="1700" b="1" dirty="0">
                <a:solidFill>
                  <a:srgbClr val="0070C0"/>
                </a:solidFill>
              </a:rPr>
              <a:t>ratio (EAR2 vs EAR1)</a:t>
            </a:r>
            <a:endParaRPr lang="en-GB" sz="1700" b="1" dirty="0" smtClean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9" t="10340" r="16912" b="2996"/>
          <a:stretch/>
        </p:blipFill>
        <p:spPr>
          <a:xfrm>
            <a:off x="244056" y="2287413"/>
            <a:ext cx="8279295" cy="411487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68862" y="4915222"/>
            <a:ext cx="3612336" cy="36933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Very preliminary: no amplitude cuts</a:t>
            </a:r>
            <a:endParaRPr lang="en-GB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6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EAR1 Sweeping Magnet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209" y="1406900"/>
            <a:ext cx="3255636" cy="489361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alibri" pitchFamily="34" charset="0"/>
              </a:rPr>
              <a:t>EAR1 Sweeping magnet is a very old dipole and makes use of a DC power supply</a:t>
            </a:r>
          </a:p>
          <a:p>
            <a:r>
              <a:rPr lang="en-US" dirty="0" smtClean="0">
                <a:latin typeface="Calibri" pitchFamily="34" charset="0"/>
              </a:rPr>
              <a:t>In </a:t>
            </a:r>
            <a:r>
              <a:rPr lang="en-US" dirty="0">
                <a:latin typeface="Calibri" pitchFamily="34" charset="0"/>
              </a:rPr>
              <a:t>the frame of the East area </a:t>
            </a:r>
            <a:r>
              <a:rPr lang="en-US" dirty="0" smtClean="0">
                <a:latin typeface="Calibri" pitchFamily="34" charset="0"/>
              </a:rPr>
              <a:t>renovation, </a:t>
            </a:r>
            <a:r>
              <a:rPr lang="en-US" dirty="0">
                <a:latin typeface="Calibri" pitchFamily="34" charset="0"/>
              </a:rPr>
              <a:t>a study is being done to replace </a:t>
            </a:r>
            <a:r>
              <a:rPr lang="en-US" dirty="0" smtClean="0">
                <a:latin typeface="Calibri" pitchFamily="34" charset="0"/>
              </a:rPr>
              <a:t>all DC </a:t>
            </a:r>
            <a:r>
              <a:rPr lang="en-US" dirty="0">
                <a:latin typeface="Calibri" pitchFamily="34" charset="0"/>
              </a:rPr>
              <a:t>power supplies by </a:t>
            </a:r>
            <a:r>
              <a:rPr lang="en-US" dirty="0" smtClean="0">
                <a:latin typeface="Calibri" pitchFamily="34" charset="0"/>
              </a:rPr>
              <a:t>cycled </a:t>
            </a:r>
            <a:r>
              <a:rPr lang="en-US" dirty="0">
                <a:latin typeface="Calibri" pitchFamily="34" charset="0"/>
              </a:rPr>
              <a:t>power supplies for energy savings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GB" dirty="0" smtClean="0"/>
              <a:t>Based on the EAR2 experience, we are investigating the possibility to replace the EAR1 magnet with a permanent one.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8000"/>
                </a:solidFill>
              </a:rPr>
              <a:t>                            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8000"/>
                </a:solidFill>
              </a:rPr>
              <a:t> </a:t>
            </a:r>
            <a:r>
              <a:rPr lang="en-GB" b="1" dirty="0" smtClean="0">
                <a:solidFill>
                  <a:srgbClr val="008000"/>
                </a:solidFill>
              </a:rPr>
              <a:t>             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8000"/>
                </a:solidFill>
              </a:rPr>
              <a:t>             </a:t>
            </a:r>
            <a:r>
              <a:rPr lang="en-GB" b="1" u="sng" dirty="0" smtClean="0">
                <a:solidFill>
                  <a:srgbClr val="008000"/>
                </a:solidFill>
              </a:rPr>
              <a:t>Several advantages</a:t>
            </a:r>
          </a:p>
          <a:p>
            <a:pPr marL="0" indent="0">
              <a:buNone/>
            </a:pPr>
            <a:endParaRPr lang="en-US" sz="1800" b="1" dirty="0">
              <a:solidFill>
                <a:srgbClr val="008000"/>
              </a:solidFill>
              <a:latin typeface="Calibri" pitchFamily="34" charset="0"/>
            </a:endParaRPr>
          </a:p>
          <a:p>
            <a:pPr marL="800100" lvl="1" algn="just"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008000"/>
                </a:solidFill>
                <a:latin typeface="Calibri" pitchFamily="34" charset="0"/>
              </a:rPr>
              <a:t>No power </a:t>
            </a:r>
            <a:r>
              <a:rPr lang="en-US" sz="1700" b="1" dirty="0" smtClean="0">
                <a:solidFill>
                  <a:srgbClr val="008000"/>
                </a:solidFill>
                <a:latin typeface="Calibri" pitchFamily="34" charset="0"/>
              </a:rPr>
              <a:t>supply needed </a:t>
            </a:r>
            <a:endParaRPr lang="en-US" sz="1700" b="1" dirty="0">
              <a:solidFill>
                <a:srgbClr val="008000"/>
              </a:solidFill>
              <a:latin typeface="Calibri" pitchFamily="34" charset="0"/>
            </a:endParaRPr>
          </a:p>
          <a:p>
            <a:pPr marL="800100" lvl="1" algn="just"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008000"/>
                </a:solidFill>
                <a:latin typeface="Calibri" pitchFamily="34" charset="0"/>
              </a:rPr>
              <a:t>No external network such as electrical cabling and demineralized water.</a:t>
            </a:r>
          </a:p>
          <a:p>
            <a:pPr marL="800100" lvl="1" algn="just"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008000"/>
                </a:solidFill>
                <a:latin typeface="Calibri" pitchFamily="34" charset="0"/>
              </a:rPr>
              <a:t>No operational cost</a:t>
            </a:r>
            <a:r>
              <a:rPr lang="en-US" sz="1700" b="1" dirty="0" smtClean="0">
                <a:solidFill>
                  <a:srgbClr val="008000"/>
                </a:solidFill>
                <a:latin typeface="Calibri" pitchFamily="34" charset="0"/>
              </a:rPr>
              <a:t>.</a:t>
            </a:r>
          </a:p>
          <a:p>
            <a:pPr marL="800100" lvl="1" algn="just">
              <a:buFont typeface="Courier New" panose="02070309020205020404" pitchFamily="49" charset="0"/>
              <a:buChar char="o"/>
            </a:pPr>
            <a:r>
              <a:rPr lang="en-US" sz="1700" b="1" dirty="0" smtClean="0">
                <a:solidFill>
                  <a:srgbClr val="008000"/>
                </a:solidFill>
                <a:latin typeface="Calibri" pitchFamily="34" charset="0"/>
              </a:rPr>
              <a:t>New magnet</a:t>
            </a:r>
            <a:endParaRPr lang="en-US" sz="1700" b="1" dirty="0">
              <a:solidFill>
                <a:srgbClr val="008000"/>
              </a:solidFill>
              <a:latin typeface="Calibri" pitchFamily="34" charset="0"/>
            </a:endParaRP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540" y="1508465"/>
            <a:ext cx="4818602" cy="3613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376691" y="5521877"/>
            <a:ext cx="388571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The actual design studies are based on a permanent magnet </a:t>
            </a:r>
            <a:r>
              <a:rPr lang="en-GB" b="1" smtClean="0">
                <a:solidFill>
                  <a:schemeClr val="accent2">
                    <a:lumMod val="75000"/>
                  </a:schemeClr>
                </a:solidFill>
              </a:rPr>
              <a:t>field of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0.6 Tm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Down Arrow 7"/>
          <p:cNvSpPr/>
          <p:nvPr/>
        </p:nvSpPr>
        <p:spPr>
          <a:xfrm>
            <a:off x="1856668" y="4154749"/>
            <a:ext cx="310718" cy="417251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88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540640" y="1129747"/>
            <a:ext cx="3489177" cy="535531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Effect on the G-flash</a:t>
            </a:r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EAR1 Sweeping Magnet </a:t>
            </a:r>
            <a:r>
              <a:rPr lang="en-GB" dirty="0" smtClean="0"/>
              <a:t>test (</a:t>
            </a:r>
            <a:r>
              <a:rPr lang="en-GB" dirty="0" err="1" smtClean="0"/>
              <a:t>cont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42" y="1129747"/>
            <a:ext cx="5238998" cy="1398444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 smtClean="0"/>
              <a:t>FLUKA</a:t>
            </a:r>
            <a:r>
              <a:rPr lang="en-GB" dirty="0" smtClean="0"/>
              <a:t> simulations including the whole beam line and the response from different detectors show that a magnet field of 0.6 Tm is perfectly ok.</a:t>
            </a:r>
          </a:p>
          <a:p>
            <a:r>
              <a:rPr lang="en-GB" dirty="0" smtClean="0"/>
              <a:t>We have performed  tests at 0, 0.6, 1.2 Tm with a number of detectors and validated the simulation 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37815" y="2509190"/>
            <a:ext cx="4366653" cy="397031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Effect on the noise</a:t>
            </a:r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</p:txBody>
      </p:sp>
      <p:pic>
        <p:nvPicPr>
          <p:cNvPr id="9" name="Imagen 14">
            <a:extLst>
              <a:ext uri="{FF2B5EF4-FFF2-40B4-BE49-F238E27FC236}">
                <a16:creationId xmlns:a16="http://schemas.microsoft.com/office/drawing/2014/main" id="{973F2F9A-98B9-46BC-AA3E-E445CDF4DB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3712" y="2978334"/>
            <a:ext cx="3474859" cy="3368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Content Placeholder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721" y="1491054"/>
            <a:ext cx="3383014" cy="2297348"/>
          </a:xfrm>
          <a:prstGeom prst="rect">
            <a:avLst/>
          </a:prstGeom>
          <a:solidFill>
            <a:srgbClr val="10253F"/>
          </a:solidFill>
          <a:effectLst/>
        </p:spPr>
      </p:pic>
      <p:pic>
        <p:nvPicPr>
          <p:cNvPr id="13" name="Content Placeholder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721" y="4049817"/>
            <a:ext cx="3383014" cy="2297347"/>
          </a:xfrm>
          <a:prstGeom prst="rect">
            <a:avLst/>
          </a:prstGeom>
          <a:solidFill>
            <a:srgbClr val="10253F"/>
          </a:solidFill>
          <a:effectLst/>
        </p:spPr>
      </p:pic>
      <p:sp>
        <p:nvSpPr>
          <p:cNvPr id="12" name="TextBox 11"/>
          <p:cNvSpPr txBox="1"/>
          <p:nvPr/>
        </p:nvSpPr>
        <p:spPr>
          <a:xfrm>
            <a:off x="1480876" y="3335405"/>
            <a:ext cx="6604629" cy="523220"/>
          </a:xfrm>
          <a:prstGeom prst="rect">
            <a:avLst/>
          </a:prstGeom>
          <a:solidFill>
            <a:schemeClr val="bg2">
              <a:lumMod val="25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FF00"/>
                </a:solidFill>
              </a:rPr>
              <a:t>The magnet will be replaced during the </a:t>
            </a:r>
            <a:r>
              <a:rPr lang="en-GB" sz="2800" b="1" dirty="0" err="1" smtClean="0">
                <a:solidFill>
                  <a:srgbClr val="FFFF00"/>
                </a:solidFill>
              </a:rPr>
              <a:t>LS2</a:t>
            </a:r>
            <a:endParaRPr lang="en-GB" sz="28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6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500" y="1004504"/>
            <a:ext cx="7754125" cy="519627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84664" y="101048"/>
            <a:ext cx="6235550" cy="698426"/>
          </a:xfrm>
        </p:spPr>
        <p:txBody>
          <a:bodyPr>
            <a:normAutofit/>
          </a:bodyPr>
          <a:lstStyle/>
          <a:p>
            <a:r>
              <a:rPr lang="en-GB" dirty="0"/>
              <a:t>n</a:t>
            </a:r>
            <a:r>
              <a:rPr lang="en-GB" dirty="0" smtClean="0"/>
              <a:t>_TOF Safety News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47424" y="1353678"/>
            <a:ext cx="5807042" cy="3793749"/>
          </a:xfr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As of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December 2017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the new online course 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    "</a:t>
            </a:r>
            <a:r>
              <a:rPr lang="en-GB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n_TOF Experimental Areas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" </a:t>
            </a:r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     is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available on CERN's application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SIR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This online course is provided for people who need to access the n_TOF experimental areas. The aim of this course is to present the hazards and risks existing in the n_TOF facility, the responsibilities and expected behaviour of everyone accessing the area and the right behaviour in the event of an emergency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From March 1</a:t>
            </a:r>
            <a:r>
              <a:rPr lang="en-GB" baseline="30000" dirty="0">
                <a:solidFill>
                  <a:schemeClr val="tx2">
                    <a:lumMod val="75000"/>
                  </a:schemeClr>
                </a:solidFill>
              </a:rPr>
              <a:t>st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2018, onwards this new online course will be mandatory for people accessing the n_TOF areas "ntof-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exp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".</a:t>
            </a:r>
          </a:p>
          <a:p>
            <a:pPr lvl="1"/>
            <a:endParaRPr lang="en-GB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294500" y="5343525"/>
            <a:ext cx="990601" cy="247650"/>
          </a:xfrm>
          <a:prstGeom prst="ellipse">
            <a:avLst/>
          </a:prstGeom>
          <a:solidFill>
            <a:schemeClr val="accent1">
              <a:lumMod val="20000"/>
              <a:lumOff val="80000"/>
              <a:alpha val="39000"/>
            </a:schemeClr>
          </a:solidFill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8" idx="6"/>
          </p:cNvCxnSpPr>
          <p:nvPr/>
        </p:nvCxnSpPr>
        <p:spPr>
          <a:xfrm flipV="1">
            <a:off x="1285101" y="4800600"/>
            <a:ext cx="1562323" cy="66675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47424" y="5278040"/>
            <a:ext cx="5807042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492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As of start of operation in 2018, the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RP group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will organise</a:t>
            </a:r>
          </a:p>
          <a:p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30 minutes practical n_TOF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course for each team responsible for the installation and operation of an experiment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9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8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_TOF operation in 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58th INTC Meeting, CERN, 7-8 Feb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059" y="1234931"/>
            <a:ext cx="6079602" cy="171971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10" y="3390103"/>
            <a:ext cx="6051850" cy="175820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81505" y="2348864"/>
            <a:ext cx="51328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/>
              <a:t>Q1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1505" y="4274766"/>
            <a:ext cx="51328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/>
              <a:t>Q4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328" y="5371002"/>
            <a:ext cx="8334334" cy="646331"/>
          </a:xfrm>
          <a:prstGeom prst="rect">
            <a:avLst/>
          </a:prstGeom>
          <a:solidFill>
            <a:schemeClr val="accent4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32 weeks of operation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Extrapolation from 2017 =&gt; P.O.T. ~ 2.2 x 10</a:t>
            </a:r>
            <a:r>
              <a:rPr lang="en-GB" b="1" baseline="30000" dirty="0">
                <a:solidFill>
                  <a:schemeClr val="bg1"/>
                </a:solidFill>
              </a:rPr>
              <a:t>19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u="sng" dirty="0">
                <a:solidFill>
                  <a:schemeClr val="bg1"/>
                </a:solidFill>
              </a:rPr>
              <a:t>(to be confirmed by the PS)  </a:t>
            </a:r>
          </a:p>
        </p:txBody>
      </p:sp>
      <p:sp>
        <p:nvSpPr>
          <p:cNvPr id="11" name="Oval 10"/>
          <p:cNvSpPr/>
          <p:nvPr/>
        </p:nvSpPr>
        <p:spPr>
          <a:xfrm>
            <a:off x="6644638" y="1188077"/>
            <a:ext cx="784622" cy="463823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973662" y="3293373"/>
            <a:ext cx="859346" cy="463823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010400" y="1651900"/>
            <a:ext cx="0" cy="95893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4"/>
          </p:cNvCxnSpPr>
          <p:nvPr/>
        </p:nvCxnSpPr>
        <p:spPr>
          <a:xfrm>
            <a:off x="4403335" y="3757196"/>
            <a:ext cx="9525" cy="250552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621204" y="3198878"/>
            <a:ext cx="8338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….……..</a:t>
            </a: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4652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3"/>
</p:tagLst>
</file>

<file path=ppt/theme/theme1.xml><?xml version="1.0" encoding="utf-8"?>
<a:theme xmlns:a="http://schemas.openxmlformats.org/drawingml/2006/main" name="DaniSi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DaniSimple.potx</Template>
  <TotalTime>7060</TotalTime>
  <Words>874</Words>
  <Application>Microsoft Office PowerPoint</Application>
  <PresentationFormat>On-screen Show (4:3)</PresentationFormat>
  <Paragraphs>184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 Unicode MS</vt:lpstr>
      <vt:lpstr>Arial</vt:lpstr>
      <vt:lpstr>Calibri</vt:lpstr>
      <vt:lpstr>Courier New</vt:lpstr>
      <vt:lpstr>Symbol</vt:lpstr>
      <vt:lpstr>Wingdings</vt:lpstr>
      <vt:lpstr>DaniSimple</vt:lpstr>
      <vt:lpstr>n_TOF Report</vt:lpstr>
      <vt:lpstr>OUTLINE</vt:lpstr>
      <vt:lpstr>PowerPoint Presentation</vt:lpstr>
      <vt:lpstr>77,78Se(n,) (and 68Zn(n,) )</vt:lpstr>
      <vt:lpstr>241Am(n,)</vt:lpstr>
      <vt:lpstr>EAR1 Sweeping Magnet test</vt:lpstr>
      <vt:lpstr>EAR1 Sweeping Magnet test (cont)</vt:lpstr>
      <vt:lpstr>n_TOF Safety News </vt:lpstr>
      <vt:lpstr>n_TOF operation in 2018</vt:lpstr>
      <vt:lpstr>Draft Planning 2018 EAR1</vt:lpstr>
      <vt:lpstr>Draft Planning 2018 EAR2</vt:lpstr>
      <vt:lpstr>Summary and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Daniela Macina</dc:creator>
  <cp:lastModifiedBy>Daniela Macina</cp:lastModifiedBy>
  <cp:revision>343</cp:revision>
  <cp:lastPrinted>2017-02-07T14:04:46Z</cp:lastPrinted>
  <dcterms:created xsi:type="dcterms:W3CDTF">2016-06-26T08:24:32Z</dcterms:created>
  <dcterms:modified xsi:type="dcterms:W3CDTF">2018-02-06T15:13:10Z</dcterms:modified>
</cp:coreProperties>
</file>