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9" r:id="rId3"/>
    <p:sldId id="295" r:id="rId4"/>
    <p:sldId id="294" r:id="rId5"/>
    <p:sldId id="296" r:id="rId6"/>
    <p:sldId id="297" r:id="rId7"/>
    <p:sldId id="298" r:id="rId8"/>
    <p:sldId id="300" r:id="rId9"/>
    <p:sldId id="301" r:id="rId10"/>
    <p:sldId id="259" r:id="rId11"/>
    <p:sldId id="268" r:id="rId12"/>
    <p:sldId id="271" r:id="rId13"/>
    <p:sldId id="302" r:id="rId14"/>
    <p:sldId id="267" r:id="rId15"/>
    <p:sldId id="266" r:id="rId16"/>
    <p:sldId id="286" r:id="rId17"/>
    <p:sldId id="303" r:id="rId18"/>
    <p:sldId id="264" r:id="rId19"/>
    <p:sldId id="27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99FF"/>
    <a:srgbClr val="FF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2" autoAdjust="0"/>
    <p:restoredTop sz="94660"/>
  </p:normalViewPr>
  <p:slideViewPr>
    <p:cSldViewPr snapToGrid="0">
      <p:cViewPr varScale="1">
        <p:scale>
          <a:sx n="70" d="100"/>
          <a:sy n="70" d="100"/>
        </p:scale>
        <p:origin x="5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pt-BR" smtClean="0"/>
              <a:t>Clique para editar o título mestre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 Panorâmica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1B80C674-7DFC-42FE-B9CD-82963CDB1557}"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076456F-F47D-4F25-8053-2A695DA0CA7D}"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pt-BR" smtClean="0"/>
              <a:t>Clique para editar o título mestre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5D6C7379-69CC-4837-9905-BEBA22830C8A}"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pt-BR" smtClean="0"/>
              <a:t>Clique para editar o título mestre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49EB8B7E-8AEE-4F10-BFEE-C999AD004D36}"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nas">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pt-BR" smtClean="0"/>
              <a:t>Clique para editar o título mestre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pt-BR" smtClean="0"/>
              <a:t>Clique para editar o texto mestre</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pt-BR" smtClean="0"/>
              <a:t>Clique para editar o texto mestre</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3" name="Date Placeholder 2"/>
          <p:cNvSpPr>
            <a:spLocks noGrp="1"/>
          </p:cNvSpPr>
          <p:nvPr>
            <p:ph type="dt" sz="half" idx="10"/>
          </p:nvPr>
        </p:nvSpPr>
        <p:spPr/>
        <p:txBody>
          <a:bodyPr/>
          <a:lstStyle/>
          <a:p>
            <a:fld id="{8668F3F9-58BC-440B-B37B-805B9055EF92}" type="datetimeFigureOut">
              <a:rPr lang="en-US" dirty="0"/>
              <a:t>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unas de Imagem">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pt-BR" smtClean="0"/>
              <a:t>Clique para editar o título mestre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smtClean="0"/>
              <a:t>Clique no ícone para adicionar uma imagem</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3" name="Date Placeholder 2"/>
          <p:cNvSpPr>
            <a:spLocks noGrp="1"/>
          </p:cNvSpPr>
          <p:nvPr>
            <p:ph type="dt" sz="half" idx="10"/>
          </p:nvPr>
        </p:nvSpPr>
        <p:spPr/>
        <p:txBody>
          <a:bodyPr/>
          <a:lstStyle/>
          <a:p>
            <a:fld id="{0D5A53AF-48EA-489D-8260-9DCAB666386A}" type="datetimeFigureOut">
              <a:rPr lang="en-US" dirty="0"/>
              <a:t>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pt-BR" smtClean="0"/>
              <a:t>Clique para editar o título mestre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1120000" y="2505075"/>
            <a:ext cx="5025216"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pt-BR" smtClean="0"/>
              <a:t>Clique para editar o texto mestre</a:t>
            </a:r>
          </a:p>
        </p:txBody>
      </p:sp>
      <p:sp>
        <p:nvSpPr>
          <p:cNvPr id="6" name="Content Placeholder 5"/>
          <p:cNvSpPr>
            <a:spLocks noGrp="1"/>
          </p:cNvSpPr>
          <p:nvPr>
            <p:ph sz="quarter" idx="4"/>
          </p:nvPr>
        </p:nvSpPr>
        <p:spPr>
          <a:xfrm>
            <a:off x="6319840" y="2505075"/>
            <a:ext cx="503554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2/6/2018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F7D1BD23-6E54-4D9D-AD88-A2813C73CC25}"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1471A834-4F3C-4AF9-9C74-05EC35A0F292}" type="datetimeFigureOut">
              <a:rPr lang="en-US" dirty="0"/>
              <a:t>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2/6/2018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a:t>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Tree>
    <p:extLst>
      <p:ext uri="{BB962C8B-B14F-4D97-AF65-F5344CB8AC3E}">
        <p14:creationId xmlns:p14="http://schemas.microsoft.com/office/powerpoint/2010/main" val="27971817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96685" y="381000"/>
            <a:ext cx="1841594" cy="523220"/>
          </a:xfrm>
          <a:prstGeom prst="rect">
            <a:avLst/>
          </a:prstGeom>
          <a:noFill/>
        </p:spPr>
        <p:txBody>
          <a:bodyPr wrap="none" rtlCol="0">
            <a:spAutoFit/>
          </a:bodyPr>
          <a:lstStyle/>
          <a:p>
            <a:r>
              <a:rPr lang="en-US" sz="2800" b="1" dirty="0" smtClean="0">
                <a:latin typeface="Calibri" panose="020F0502020204030204" pitchFamily="34" charset="0"/>
              </a:rPr>
              <a:t>Motivation</a:t>
            </a:r>
            <a:endParaRPr lang="en-US" sz="2800" b="1" dirty="0">
              <a:latin typeface="Calibri" panose="020F0502020204030204" pitchFamily="34" charset="0"/>
            </a:endParaRPr>
          </a:p>
        </p:txBody>
      </p:sp>
      <p:sp>
        <p:nvSpPr>
          <p:cNvPr id="3" name="CaixaDeTexto 2"/>
          <p:cNvSpPr txBox="1"/>
          <p:nvPr/>
        </p:nvSpPr>
        <p:spPr>
          <a:xfrm>
            <a:off x="696685" y="1095323"/>
            <a:ext cx="10722429" cy="646331"/>
          </a:xfrm>
          <a:prstGeom prst="rect">
            <a:avLst/>
          </a:prstGeom>
          <a:noFill/>
        </p:spPr>
        <p:txBody>
          <a:bodyPr wrap="square" rtlCol="0">
            <a:spAutoFit/>
          </a:bodyPr>
          <a:lstStyle/>
          <a:p>
            <a:r>
              <a:rPr lang="en-US" b="1" dirty="0">
                <a:solidFill>
                  <a:srgbClr val="FFFF00"/>
                </a:solidFill>
                <a:latin typeface="Calibri" panose="020F0502020204030204" pitchFamily="34" charset="0"/>
              </a:rPr>
              <a:t>The doping with other elements than the native cationic metal can enhance certain properties of oxides and turn them better materials for specific applications or make them suitable for new ones </a:t>
            </a:r>
            <a:r>
              <a:rPr lang="en-GB" b="1" dirty="0" smtClean="0">
                <a:solidFill>
                  <a:srgbClr val="FFFF00"/>
                </a:solidFill>
                <a:latin typeface="Calibri" panose="020F0502020204030204" pitchFamily="34" charset="0"/>
              </a:rPr>
              <a:t>.</a:t>
            </a:r>
            <a:endParaRPr lang="en-US" b="1" dirty="0">
              <a:solidFill>
                <a:srgbClr val="FFFF00"/>
              </a:solidFill>
              <a:latin typeface="Calibri" panose="020F0502020204030204" pitchFamily="34" charset="0"/>
            </a:endParaRPr>
          </a:p>
        </p:txBody>
      </p:sp>
      <p:sp>
        <p:nvSpPr>
          <p:cNvPr id="12" name="CaixaDeTexto 11"/>
          <p:cNvSpPr txBox="1"/>
          <p:nvPr/>
        </p:nvSpPr>
        <p:spPr>
          <a:xfrm>
            <a:off x="696685" y="1932757"/>
            <a:ext cx="11082188" cy="646331"/>
          </a:xfrm>
          <a:prstGeom prst="rect">
            <a:avLst/>
          </a:prstGeom>
          <a:noFill/>
        </p:spPr>
        <p:txBody>
          <a:bodyPr wrap="square" rtlCol="0">
            <a:spAutoFit/>
          </a:bodyPr>
          <a:lstStyle/>
          <a:p>
            <a:r>
              <a:rPr lang="en-GB" b="1" dirty="0">
                <a:solidFill>
                  <a:srgbClr val="FFFF00"/>
                </a:solidFill>
                <a:latin typeface="Calibri" panose="020F0502020204030204" pitchFamily="34" charset="0"/>
              </a:rPr>
              <a:t>The role of the dopant and its influence in the host oxide is desirable to be understood so that a general model of the connection between dopant−oxide pairing and the functional performance must be </a:t>
            </a:r>
            <a:r>
              <a:rPr lang="en-GB" b="1" dirty="0" smtClean="0">
                <a:solidFill>
                  <a:srgbClr val="FFFF00"/>
                </a:solidFill>
                <a:latin typeface="Calibri" panose="020F0502020204030204" pitchFamily="34" charset="0"/>
              </a:rPr>
              <a:t>developed.</a:t>
            </a:r>
            <a:endParaRPr lang="en-US" b="1" dirty="0">
              <a:solidFill>
                <a:srgbClr val="FFFF00"/>
              </a:solidFill>
              <a:latin typeface="Calibri" panose="020F0502020204030204" pitchFamily="34" charset="0"/>
            </a:endParaRPr>
          </a:p>
        </p:txBody>
      </p:sp>
      <p:sp>
        <p:nvSpPr>
          <p:cNvPr id="13" name="CaixaDeTexto 12"/>
          <p:cNvSpPr txBox="1"/>
          <p:nvPr/>
        </p:nvSpPr>
        <p:spPr>
          <a:xfrm>
            <a:off x="696685" y="2770191"/>
            <a:ext cx="11071301" cy="923330"/>
          </a:xfrm>
          <a:prstGeom prst="rect">
            <a:avLst/>
          </a:prstGeom>
          <a:noFill/>
        </p:spPr>
        <p:txBody>
          <a:bodyPr wrap="square" rtlCol="0">
            <a:spAutoFit/>
          </a:bodyPr>
          <a:lstStyle/>
          <a:p>
            <a:r>
              <a:rPr lang="en-GB" b="1" dirty="0">
                <a:solidFill>
                  <a:srgbClr val="FFFF00"/>
                </a:solidFill>
                <a:latin typeface="Calibri" panose="020F0502020204030204" pitchFamily="34" charset="0"/>
              </a:rPr>
              <a:t>L</a:t>
            </a:r>
            <a:r>
              <a:rPr lang="en-GB" b="1" dirty="0" smtClean="0">
                <a:solidFill>
                  <a:srgbClr val="FFFF00"/>
                </a:solidFill>
                <a:latin typeface="Calibri" panose="020F0502020204030204" pitchFamily="34" charset="0"/>
              </a:rPr>
              <a:t>ack </a:t>
            </a:r>
            <a:r>
              <a:rPr lang="en-GB" b="1" dirty="0">
                <a:solidFill>
                  <a:srgbClr val="FFFF00"/>
                </a:solidFill>
                <a:latin typeface="Calibri" panose="020F0502020204030204" pitchFamily="34" charset="0"/>
              </a:rPr>
              <a:t>of quantitative experimental data on the local neighbourhood of the dopant, which can give information about the local structure and the electronic structure in this region, has prevented the formulation of a general theoretical description of the doping phenomenon in </a:t>
            </a:r>
            <a:r>
              <a:rPr lang="en-GB" b="1" dirty="0" smtClean="0">
                <a:solidFill>
                  <a:srgbClr val="FFFF00"/>
                </a:solidFill>
                <a:latin typeface="Calibri" panose="020F0502020204030204" pitchFamily="34" charset="0"/>
              </a:rPr>
              <a:t>oxides.</a:t>
            </a:r>
            <a:endParaRPr lang="en-US" b="1" dirty="0">
              <a:solidFill>
                <a:srgbClr val="FFFF00"/>
              </a:solidFill>
              <a:latin typeface="Calibri" panose="020F0502020204030204" pitchFamily="34" charset="0"/>
            </a:endParaRPr>
          </a:p>
        </p:txBody>
      </p:sp>
      <p:sp>
        <p:nvSpPr>
          <p:cNvPr id="6" name="CaixaDeTexto 5"/>
          <p:cNvSpPr txBox="1"/>
          <p:nvPr/>
        </p:nvSpPr>
        <p:spPr>
          <a:xfrm>
            <a:off x="696684" y="3884624"/>
            <a:ext cx="10722429" cy="646331"/>
          </a:xfrm>
          <a:prstGeom prst="rect">
            <a:avLst/>
          </a:prstGeom>
          <a:noFill/>
        </p:spPr>
        <p:txBody>
          <a:bodyPr wrap="square" rtlCol="0">
            <a:spAutoFit/>
          </a:bodyPr>
          <a:lstStyle/>
          <a:p>
            <a:r>
              <a:rPr lang="en-US" b="1" dirty="0">
                <a:solidFill>
                  <a:srgbClr val="FFFF00"/>
                </a:solidFill>
                <a:latin typeface="Calibri" panose="020F0502020204030204" pitchFamily="34" charset="0"/>
              </a:rPr>
              <a:t>The </a:t>
            </a:r>
            <a:r>
              <a:rPr lang="en-US" b="1" dirty="0" smtClean="0">
                <a:solidFill>
                  <a:srgbClr val="FFFF00"/>
                </a:solidFill>
                <a:latin typeface="Calibri" panose="020F0502020204030204" pitchFamily="34" charset="0"/>
              </a:rPr>
              <a:t>nature of the dopant (e.g. its valence)  plays an important role in the electronic structure and presence of defects (e.g. oxygen vacancy) in its neighborhood, which may affect the properties of the oxide</a:t>
            </a:r>
            <a:r>
              <a:rPr lang="en-GB" b="1" dirty="0" smtClean="0">
                <a:solidFill>
                  <a:srgbClr val="FFFF00"/>
                </a:solidFill>
                <a:latin typeface="Calibri" panose="020F0502020204030204" pitchFamily="34" charset="0"/>
              </a:rPr>
              <a:t>.</a:t>
            </a:r>
            <a:endParaRPr lang="en-US" b="1" dirty="0">
              <a:solidFill>
                <a:srgbClr val="FFFF00"/>
              </a:solidFill>
              <a:latin typeface="Calibri" panose="020F0502020204030204" pitchFamily="34" charset="0"/>
            </a:endParaRPr>
          </a:p>
        </p:txBody>
      </p:sp>
    </p:spTree>
    <p:extLst>
      <p:ext uri="{BB962C8B-B14F-4D97-AF65-F5344CB8AC3E}">
        <p14:creationId xmlns:p14="http://schemas.microsoft.com/office/powerpoint/2010/main" val="4111935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p:cNvSpPr/>
          <p:nvPr/>
        </p:nvSpPr>
        <p:spPr>
          <a:xfrm>
            <a:off x="2433899" y="1127187"/>
            <a:ext cx="949124"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aixaDeTexto 1"/>
          <p:cNvSpPr txBox="1"/>
          <p:nvPr/>
        </p:nvSpPr>
        <p:spPr>
          <a:xfrm>
            <a:off x="899410" y="277735"/>
            <a:ext cx="3933897" cy="523220"/>
          </a:xfrm>
          <a:prstGeom prst="rect">
            <a:avLst/>
          </a:prstGeom>
          <a:noFill/>
        </p:spPr>
        <p:txBody>
          <a:bodyPr wrap="none" rtlCol="0">
            <a:spAutoFit/>
          </a:bodyPr>
          <a:lstStyle/>
          <a:p>
            <a:r>
              <a:rPr lang="pt-BR" sz="2800" b="1" dirty="0" smtClean="0">
                <a:latin typeface="Calibri" panose="020F0502020204030204" pitchFamily="34" charset="0"/>
              </a:rPr>
              <a:t>Oxides </a:t>
            </a:r>
            <a:r>
              <a:rPr lang="pt-BR" sz="2800" b="1" dirty="0" err="1" smtClean="0">
                <a:latin typeface="Calibri" panose="020F0502020204030204" pitchFamily="34" charset="0"/>
              </a:rPr>
              <a:t>to</a:t>
            </a:r>
            <a:r>
              <a:rPr lang="pt-BR" sz="2800" b="1" dirty="0" smtClean="0">
                <a:latin typeface="Calibri" panose="020F0502020204030204" pitchFamily="34" charset="0"/>
              </a:rPr>
              <a:t> </a:t>
            </a:r>
            <a:r>
              <a:rPr lang="pt-BR" sz="2800" b="1" dirty="0" err="1" smtClean="0">
                <a:latin typeface="Calibri" panose="020F0502020204030204" pitchFamily="34" charset="0"/>
              </a:rPr>
              <a:t>be</a:t>
            </a:r>
            <a:r>
              <a:rPr lang="pt-BR" sz="2800" b="1" dirty="0" smtClean="0">
                <a:latin typeface="Calibri" panose="020F0502020204030204" pitchFamily="34" charset="0"/>
              </a:rPr>
              <a:t> </a:t>
            </a:r>
            <a:r>
              <a:rPr lang="pt-BR" sz="2800" b="1" dirty="0" err="1" smtClean="0">
                <a:latin typeface="Calibri" panose="020F0502020204030204" pitchFamily="34" charset="0"/>
              </a:rPr>
              <a:t>investigated</a:t>
            </a:r>
            <a:endParaRPr lang="pt-BR" sz="2800" b="1" dirty="0">
              <a:latin typeface="Calibri" panose="020F0502020204030204" pitchFamily="34" charset="0"/>
            </a:endParaRPr>
          </a:p>
        </p:txBody>
      </p:sp>
      <p:sp>
        <p:nvSpPr>
          <p:cNvPr id="3" name="CaixaDeTexto 2"/>
          <p:cNvSpPr txBox="1"/>
          <p:nvPr/>
        </p:nvSpPr>
        <p:spPr>
          <a:xfrm>
            <a:off x="649057" y="1228550"/>
            <a:ext cx="10933186" cy="369332"/>
          </a:xfrm>
          <a:prstGeom prst="rect">
            <a:avLst/>
          </a:prstGeom>
          <a:noFill/>
        </p:spPr>
        <p:txBody>
          <a:bodyPr wrap="none" rtlCol="0">
            <a:spAutoFit/>
          </a:bodyPr>
          <a:lstStyle/>
          <a:p>
            <a:r>
              <a:rPr lang="en-US" b="1" dirty="0" smtClean="0">
                <a:latin typeface="Calibri" panose="020F0502020204030204" pitchFamily="34" charset="0"/>
              </a:rPr>
              <a:t>Vanadium oxides: </a:t>
            </a:r>
            <a:r>
              <a:rPr lang="pt-BR" b="1" dirty="0" smtClean="0">
                <a:latin typeface="Calibri" panose="020F0502020204030204" pitchFamily="34" charset="0"/>
              </a:rPr>
              <a:t>V</a:t>
            </a:r>
            <a:r>
              <a:rPr lang="pt-BR" b="1" baseline="-25000" dirty="0" smtClean="0">
                <a:latin typeface="Calibri" panose="020F0502020204030204" pitchFamily="34" charset="0"/>
              </a:rPr>
              <a:t>2</a:t>
            </a:r>
            <a:r>
              <a:rPr lang="pt-BR" b="1" dirty="0" smtClean="0">
                <a:latin typeface="Calibri" panose="020F0502020204030204" pitchFamily="34" charset="0"/>
              </a:rPr>
              <a:t>O</a:t>
            </a:r>
            <a:r>
              <a:rPr lang="pt-BR" b="1" baseline="-25000" dirty="0" smtClean="0">
                <a:latin typeface="Calibri" panose="020F0502020204030204" pitchFamily="34" charset="0"/>
              </a:rPr>
              <a:t>5</a:t>
            </a:r>
            <a:r>
              <a:rPr lang="pt-BR" b="1" dirty="0">
                <a:latin typeface="Calibri" panose="020F0502020204030204" pitchFamily="34" charset="0"/>
              </a:rPr>
              <a:t>, VO</a:t>
            </a:r>
            <a:r>
              <a:rPr lang="pt-BR" b="1" baseline="-25000" dirty="0">
                <a:latin typeface="Calibri" panose="020F0502020204030204" pitchFamily="34" charset="0"/>
              </a:rPr>
              <a:t>2</a:t>
            </a:r>
            <a:r>
              <a:rPr lang="pt-BR" b="1" dirty="0">
                <a:latin typeface="Calibri" panose="020F0502020204030204" pitchFamily="34" charset="0"/>
              </a:rPr>
              <a:t>, V</a:t>
            </a:r>
            <a:r>
              <a:rPr lang="pt-BR" b="1" baseline="-25000" dirty="0">
                <a:latin typeface="Calibri" panose="020F0502020204030204" pitchFamily="34" charset="0"/>
              </a:rPr>
              <a:t>2</a:t>
            </a:r>
            <a:r>
              <a:rPr lang="pt-BR" b="1" dirty="0">
                <a:latin typeface="Calibri" panose="020F0502020204030204" pitchFamily="34" charset="0"/>
              </a:rPr>
              <a:t>O</a:t>
            </a:r>
            <a:r>
              <a:rPr lang="pt-BR" b="1" baseline="-25000" dirty="0">
                <a:latin typeface="Calibri" panose="020F0502020204030204" pitchFamily="34" charset="0"/>
              </a:rPr>
              <a:t>3</a:t>
            </a:r>
            <a:r>
              <a:rPr lang="pt-BR" b="1" dirty="0">
                <a:latin typeface="Calibri" panose="020F0502020204030204" pitchFamily="34" charset="0"/>
              </a:rPr>
              <a:t> </a:t>
            </a:r>
            <a:r>
              <a:rPr lang="pt-BR" b="1" dirty="0" err="1">
                <a:latin typeface="Calibri" panose="020F0502020204030204" pitchFamily="34" charset="0"/>
              </a:rPr>
              <a:t>and</a:t>
            </a:r>
            <a:r>
              <a:rPr lang="pt-BR" b="1" dirty="0">
                <a:latin typeface="Calibri" panose="020F0502020204030204" pitchFamily="34" charset="0"/>
              </a:rPr>
              <a:t> VO </a:t>
            </a:r>
            <a:r>
              <a:rPr lang="en-GB" b="1" dirty="0" smtClean="0">
                <a:latin typeface="Calibri" panose="020F0502020204030204" pitchFamily="34" charset="0"/>
              </a:rPr>
              <a:t>exhibits </a:t>
            </a:r>
            <a:r>
              <a:rPr lang="en-GB" b="1" dirty="0">
                <a:latin typeface="Calibri" panose="020F0502020204030204" pitchFamily="34" charset="0"/>
              </a:rPr>
              <a:t>four common oxidation states +5, +4, +3, and +</a:t>
            </a:r>
            <a:r>
              <a:rPr lang="en-GB" b="1" dirty="0" smtClean="0">
                <a:latin typeface="Calibri" panose="020F0502020204030204" pitchFamily="34" charset="0"/>
              </a:rPr>
              <a:t>2, respectively</a:t>
            </a:r>
            <a:r>
              <a:rPr lang="en-GB" dirty="0" smtClean="0">
                <a:latin typeface="Calibri" panose="020F0502020204030204" pitchFamily="34" charset="0"/>
              </a:rPr>
              <a:t>.</a:t>
            </a:r>
            <a:endParaRPr lang="en-US" dirty="0">
              <a:latin typeface="Calibri" panose="020F0502020204030204" pitchFamily="34" charset="0"/>
            </a:endParaRPr>
          </a:p>
        </p:txBody>
      </p:sp>
      <p:pic>
        <p:nvPicPr>
          <p:cNvPr id="1026" name="Picture 2" descr="http://www.chemtube3d.com/images/aleximages/v2o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7118" y="2246263"/>
            <a:ext cx="4752975" cy="3086101"/>
          </a:xfrm>
          <a:prstGeom prst="rect">
            <a:avLst/>
          </a:prstGeom>
          <a:noFill/>
          <a:extLst>
            <a:ext uri="{909E8E84-426E-40DD-AFC4-6F175D3DCCD1}">
              <a14:hiddenFill xmlns:a14="http://schemas.microsoft.com/office/drawing/2010/main">
                <a:solidFill>
                  <a:srgbClr val="FFFFFF"/>
                </a:solidFill>
              </a14:hiddenFill>
            </a:ext>
          </a:extLst>
        </p:spPr>
      </p:pic>
      <p:sp>
        <p:nvSpPr>
          <p:cNvPr id="4" name="CaixaDeTexto 3"/>
          <p:cNvSpPr txBox="1"/>
          <p:nvPr/>
        </p:nvSpPr>
        <p:spPr>
          <a:xfrm>
            <a:off x="122663" y="2246263"/>
            <a:ext cx="6528508" cy="1200329"/>
          </a:xfrm>
          <a:prstGeom prst="rect">
            <a:avLst/>
          </a:prstGeom>
          <a:noFill/>
        </p:spPr>
        <p:txBody>
          <a:bodyPr wrap="square" rtlCol="0">
            <a:spAutoFit/>
          </a:bodyPr>
          <a:lstStyle/>
          <a:p>
            <a:r>
              <a:rPr lang="en-US" b="1" dirty="0">
                <a:solidFill>
                  <a:srgbClr val="FFFF00"/>
                </a:solidFill>
                <a:latin typeface="Calibri" panose="020F0502020204030204" pitchFamily="34" charset="0"/>
              </a:rPr>
              <a:t>V</a:t>
            </a:r>
            <a:r>
              <a:rPr lang="en-US" b="1" baseline="-25000" dirty="0">
                <a:solidFill>
                  <a:srgbClr val="FFFF00"/>
                </a:solidFill>
                <a:latin typeface="Calibri" panose="020F0502020204030204" pitchFamily="34" charset="0"/>
              </a:rPr>
              <a:t>2</a:t>
            </a:r>
            <a:r>
              <a:rPr lang="en-US" b="1" dirty="0">
                <a:solidFill>
                  <a:srgbClr val="FFFF00"/>
                </a:solidFill>
                <a:latin typeface="Calibri" panose="020F0502020204030204" pitchFamily="34" charset="0"/>
              </a:rPr>
              <a:t>O</a:t>
            </a:r>
            <a:r>
              <a:rPr lang="en-US" b="1" baseline="-25000" dirty="0">
                <a:solidFill>
                  <a:srgbClr val="FFFF00"/>
                </a:solidFill>
                <a:latin typeface="Calibri" panose="020F0502020204030204" pitchFamily="34" charset="0"/>
              </a:rPr>
              <a:t>5</a:t>
            </a:r>
            <a:r>
              <a:rPr lang="en-US" dirty="0">
                <a:latin typeface="Calibri" panose="020F0502020204030204" pitchFamily="34" charset="0"/>
              </a:rPr>
              <a:t> crystallizes in an orthorhombic structure with layers of VO</a:t>
            </a:r>
            <a:r>
              <a:rPr lang="en-US" baseline="-25000" dirty="0">
                <a:latin typeface="Calibri" panose="020F0502020204030204" pitchFamily="34" charset="0"/>
              </a:rPr>
              <a:t>5</a:t>
            </a:r>
            <a:r>
              <a:rPr lang="en-US" dirty="0">
                <a:latin typeface="Calibri" panose="020F0502020204030204" pitchFamily="34" charset="0"/>
              </a:rPr>
              <a:t> square pyramids sharing edges and corners. These layers are weakly bond along the c-axis and the space between them permits the accommodation of guest ions.</a:t>
            </a:r>
          </a:p>
        </p:txBody>
      </p:sp>
      <p:sp>
        <p:nvSpPr>
          <p:cNvPr id="5" name="CaixaDeTexto 4"/>
          <p:cNvSpPr txBox="1"/>
          <p:nvPr/>
        </p:nvSpPr>
        <p:spPr>
          <a:xfrm>
            <a:off x="122663" y="3522915"/>
            <a:ext cx="6528508" cy="1200329"/>
          </a:xfrm>
          <a:prstGeom prst="rect">
            <a:avLst/>
          </a:prstGeom>
          <a:noFill/>
        </p:spPr>
        <p:txBody>
          <a:bodyPr wrap="square" rtlCol="0">
            <a:spAutoFit/>
          </a:bodyPr>
          <a:lstStyle/>
          <a:p>
            <a:r>
              <a:rPr lang="en-US" dirty="0">
                <a:latin typeface="Calibri" panose="020F0502020204030204" pitchFamily="34" charset="0"/>
              </a:rPr>
              <a:t>This property along with the reversibility of valences of vanadium cations, high abundance, and theoretical high </a:t>
            </a:r>
            <a:r>
              <a:rPr lang="en-US" dirty="0" smtClean="0">
                <a:latin typeface="Calibri" panose="020F0502020204030204" pitchFamily="34" charset="0"/>
              </a:rPr>
              <a:t>capacity </a:t>
            </a:r>
            <a:r>
              <a:rPr lang="en-US" dirty="0">
                <a:latin typeface="Calibri" panose="020F0502020204030204" pitchFamily="34" charset="0"/>
              </a:rPr>
              <a:t>makes this material an attractive candidate for the intercalation of Li-ions producing the  Lithium ion batteries (LIB)</a:t>
            </a:r>
            <a:endParaRPr lang="pt-BR" dirty="0">
              <a:latin typeface="Calibri" panose="020F0502020204030204" pitchFamily="34" charset="0"/>
            </a:endParaRPr>
          </a:p>
        </p:txBody>
      </p:sp>
      <p:sp>
        <p:nvSpPr>
          <p:cNvPr id="6" name="CaixaDeTexto 5"/>
          <p:cNvSpPr txBox="1"/>
          <p:nvPr/>
        </p:nvSpPr>
        <p:spPr>
          <a:xfrm>
            <a:off x="122663" y="4799567"/>
            <a:ext cx="6520721" cy="646331"/>
          </a:xfrm>
          <a:prstGeom prst="rect">
            <a:avLst/>
          </a:prstGeom>
          <a:noFill/>
        </p:spPr>
        <p:txBody>
          <a:bodyPr wrap="square" rtlCol="0">
            <a:spAutoFit/>
          </a:bodyPr>
          <a:lstStyle/>
          <a:p>
            <a:r>
              <a:rPr lang="pt-BR" dirty="0" err="1">
                <a:latin typeface="Calibri" panose="020F0502020204030204" pitchFamily="34" charset="0"/>
              </a:rPr>
              <a:t>N</a:t>
            </a:r>
            <a:r>
              <a:rPr lang="pt-BR" dirty="0" err="1" smtClean="0">
                <a:latin typeface="Calibri" panose="020F0502020204030204" pitchFamily="34" charset="0"/>
              </a:rPr>
              <a:t>anostructured</a:t>
            </a:r>
            <a:r>
              <a:rPr lang="pt-BR" dirty="0" smtClean="0">
                <a:latin typeface="Calibri" panose="020F0502020204030204" pitchFamily="34" charset="0"/>
              </a:rPr>
              <a:t> </a:t>
            </a:r>
            <a:r>
              <a:rPr lang="pt-BR" dirty="0" err="1">
                <a:latin typeface="Calibri" panose="020F0502020204030204" pitchFamily="34" charset="0"/>
              </a:rPr>
              <a:t>vanadium</a:t>
            </a:r>
            <a:r>
              <a:rPr lang="pt-BR" dirty="0">
                <a:latin typeface="Calibri" panose="020F0502020204030204" pitchFamily="34" charset="0"/>
              </a:rPr>
              <a:t> oxides </a:t>
            </a:r>
            <a:r>
              <a:rPr lang="pt-BR" dirty="0" err="1" smtClean="0">
                <a:latin typeface="Calibri" panose="020F0502020204030204" pitchFamily="34" charset="0"/>
              </a:rPr>
              <a:t>have</a:t>
            </a:r>
            <a:r>
              <a:rPr lang="pt-BR" dirty="0" smtClean="0">
                <a:latin typeface="Calibri" panose="020F0502020204030204" pitchFamily="34" charset="0"/>
              </a:rPr>
              <a:t> </a:t>
            </a:r>
            <a:r>
              <a:rPr lang="en-US" dirty="0" smtClean="0">
                <a:latin typeface="Calibri" panose="020F0502020204030204" pitchFamily="34" charset="0"/>
              </a:rPr>
              <a:t>been </a:t>
            </a:r>
            <a:r>
              <a:rPr lang="en-US" dirty="0">
                <a:latin typeface="Calibri" panose="020F0502020204030204" pitchFamily="34" charset="0"/>
              </a:rPr>
              <a:t>widely explored to enhance the electrochemical </a:t>
            </a:r>
            <a:r>
              <a:rPr lang="en-US" dirty="0" smtClean="0">
                <a:latin typeface="Calibri" panose="020F0502020204030204" pitchFamily="34" charset="0"/>
              </a:rPr>
              <a:t>kinetics  </a:t>
            </a:r>
            <a:r>
              <a:rPr lang="en-US" dirty="0">
                <a:latin typeface="Calibri" panose="020F0502020204030204" pitchFamily="34" charset="0"/>
              </a:rPr>
              <a:t>for </a:t>
            </a:r>
            <a:r>
              <a:rPr lang="en-US" dirty="0" smtClean="0">
                <a:latin typeface="Calibri" panose="020F0502020204030204" pitchFamily="34" charset="0"/>
              </a:rPr>
              <a:t>V</a:t>
            </a:r>
            <a:r>
              <a:rPr lang="en-US" baseline="-25000" dirty="0" smtClean="0">
                <a:latin typeface="Calibri" panose="020F0502020204030204" pitchFamily="34" charset="0"/>
              </a:rPr>
              <a:t>2</a:t>
            </a:r>
            <a:r>
              <a:rPr lang="en-US" dirty="0" smtClean="0">
                <a:latin typeface="Calibri" panose="020F0502020204030204" pitchFamily="34" charset="0"/>
              </a:rPr>
              <a:t>O</a:t>
            </a:r>
            <a:r>
              <a:rPr lang="en-US" baseline="-25000" dirty="0" smtClean="0">
                <a:latin typeface="Calibri" panose="020F0502020204030204" pitchFamily="34" charset="0"/>
              </a:rPr>
              <a:t>5</a:t>
            </a:r>
            <a:r>
              <a:rPr lang="en-US" dirty="0" smtClean="0">
                <a:latin typeface="Calibri" panose="020F0502020204030204" pitchFamily="34" charset="0"/>
              </a:rPr>
              <a:t> electrodes in LIB.</a:t>
            </a:r>
            <a:endParaRPr lang="pt-BR" dirty="0">
              <a:latin typeface="Calibri" panose="020F0502020204030204" pitchFamily="34" charset="0"/>
            </a:endParaRPr>
          </a:p>
        </p:txBody>
      </p:sp>
      <p:sp>
        <p:nvSpPr>
          <p:cNvPr id="10" name="Retângulo 9"/>
          <p:cNvSpPr/>
          <p:nvPr/>
        </p:nvSpPr>
        <p:spPr>
          <a:xfrm>
            <a:off x="8412481" y="1084247"/>
            <a:ext cx="643030"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015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4" grpId="0"/>
      <p:bldP spid="5" grpId="0"/>
      <p:bldP spid="6"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22663" y="2246263"/>
            <a:ext cx="6528508" cy="923330"/>
          </a:xfrm>
          <a:prstGeom prst="rect">
            <a:avLst/>
          </a:prstGeom>
          <a:noFill/>
        </p:spPr>
        <p:txBody>
          <a:bodyPr wrap="square" rtlCol="0">
            <a:spAutoFit/>
          </a:bodyPr>
          <a:lstStyle/>
          <a:p>
            <a:r>
              <a:rPr lang="en-US" b="1" dirty="0">
                <a:solidFill>
                  <a:srgbClr val="FFFF00"/>
                </a:solidFill>
                <a:latin typeface="Calibri" panose="020F0502020204030204" pitchFamily="34" charset="0"/>
              </a:rPr>
              <a:t>VO</a:t>
            </a:r>
            <a:r>
              <a:rPr lang="en-US" b="1" baseline="-25000" dirty="0">
                <a:solidFill>
                  <a:srgbClr val="FFFF00"/>
                </a:solidFill>
                <a:latin typeface="Calibri" panose="020F0502020204030204" pitchFamily="34" charset="0"/>
              </a:rPr>
              <a:t>2</a:t>
            </a:r>
            <a:r>
              <a:rPr lang="en-US" dirty="0">
                <a:latin typeface="Calibri" panose="020F0502020204030204" pitchFamily="34" charset="0"/>
              </a:rPr>
              <a:t> undergoes a sharp metal-to-insulator transition (MIT) at 341 </a:t>
            </a:r>
            <a:r>
              <a:rPr lang="en-US" dirty="0" smtClean="0">
                <a:latin typeface="Calibri" panose="020F0502020204030204" pitchFamily="34" charset="0"/>
              </a:rPr>
              <a:t>K (68 </a:t>
            </a:r>
            <a:r>
              <a:rPr lang="en-US" baseline="30000" dirty="0" err="1" smtClean="0">
                <a:latin typeface="Calibri" panose="020F0502020204030204" pitchFamily="34" charset="0"/>
              </a:rPr>
              <a:t>o</a:t>
            </a:r>
            <a:r>
              <a:rPr lang="en-US" dirty="0" err="1" smtClean="0">
                <a:latin typeface="Calibri" panose="020F0502020204030204" pitchFamily="34" charset="0"/>
              </a:rPr>
              <a:t>C</a:t>
            </a:r>
            <a:r>
              <a:rPr lang="en-US" dirty="0" smtClean="0">
                <a:latin typeface="Calibri" panose="020F0502020204030204" pitchFamily="34" charset="0"/>
              </a:rPr>
              <a:t>) </a:t>
            </a:r>
            <a:r>
              <a:rPr lang="en-US" dirty="0">
                <a:latin typeface="Calibri" panose="020F0502020204030204" pitchFamily="34" charset="0"/>
              </a:rPr>
              <a:t>along with a structural phase transition from monoclinic to the rutile structure</a:t>
            </a:r>
            <a:r>
              <a:rPr lang="en-US" dirty="0" smtClean="0">
                <a:latin typeface="Calibri" panose="020F0502020204030204" pitchFamily="34" charset="0"/>
              </a:rPr>
              <a:t>.</a:t>
            </a:r>
            <a:endParaRPr lang="en-US" dirty="0">
              <a:latin typeface="Calibri" panose="020F0502020204030204" pitchFamily="34" charset="0"/>
            </a:endParaRPr>
          </a:p>
        </p:txBody>
      </p:sp>
      <p:sp>
        <p:nvSpPr>
          <p:cNvPr id="5" name="CaixaDeTexto 4"/>
          <p:cNvSpPr txBox="1"/>
          <p:nvPr/>
        </p:nvSpPr>
        <p:spPr>
          <a:xfrm>
            <a:off x="122663" y="3522915"/>
            <a:ext cx="6528508" cy="646331"/>
          </a:xfrm>
          <a:prstGeom prst="rect">
            <a:avLst/>
          </a:prstGeom>
          <a:noFill/>
        </p:spPr>
        <p:txBody>
          <a:bodyPr wrap="square" rtlCol="0">
            <a:spAutoFit/>
          </a:bodyPr>
          <a:lstStyle/>
          <a:p>
            <a:r>
              <a:rPr lang="en-US" dirty="0">
                <a:latin typeface="Calibri" panose="020F0502020204030204" pitchFamily="34" charset="0"/>
              </a:rPr>
              <a:t>The origin of the </a:t>
            </a:r>
            <a:r>
              <a:rPr lang="en-US" dirty="0" smtClean="0">
                <a:latin typeface="Calibri" panose="020F0502020204030204" pitchFamily="34" charset="0"/>
              </a:rPr>
              <a:t>unexpected insulating </a:t>
            </a:r>
            <a:r>
              <a:rPr lang="en-US" dirty="0">
                <a:latin typeface="Calibri" panose="020F0502020204030204" pitchFamily="34" charset="0"/>
              </a:rPr>
              <a:t>phase is not a consensus </a:t>
            </a:r>
            <a:r>
              <a:rPr lang="en-US" dirty="0" smtClean="0">
                <a:latin typeface="Calibri" panose="020F0502020204030204" pitchFamily="34" charset="0"/>
              </a:rPr>
              <a:t>yet. </a:t>
            </a:r>
            <a:endParaRPr lang="pt-BR" dirty="0">
              <a:latin typeface="Calibri" panose="020F0502020204030204" pitchFamily="34" charset="0"/>
            </a:endParaRPr>
          </a:p>
        </p:txBody>
      </p:sp>
      <p:sp>
        <p:nvSpPr>
          <p:cNvPr id="6" name="CaixaDeTexto 5"/>
          <p:cNvSpPr txBox="1"/>
          <p:nvPr/>
        </p:nvSpPr>
        <p:spPr>
          <a:xfrm>
            <a:off x="122663" y="4799567"/>
            <a:ext cx="7176771" cy="646331"/>
          </a:xfrm>
          <a:prstGeom prst="rect">
            <a:avLst/>
          </a:prstGeom>
          <a:noFill/>
        </p:spPr>
        <p:txBody>
          <a:bodyPr wrap="square" rtlCol="0">
            <a:spAutoFit/>
          </a:bodyPr>
          <a:lstStyle/>
          <a:p>
            <a:r>
              <a:rPr lang="en-US" dirty="0">
                <a:latin typeface="Calibri" panose="020F0502020204030204" pitchFamily="34" charset="0"/>
              </a:rPr>
              <a:t>Doping can change the transition temperature (W-doped VO2: transition at 288 </a:t>
            </a:r>
            <a:r>
              <a:rPr lang="en-US" dirty="0" smtClean="0">
                <a:latin typeface="Calibri" panose="020F0502020204030204" pitchFamily="34" charset="0"/>
              </a:rPr>
              <a:t>K)</a:t>
            </a:r>
            <a:r>
              <a:rPr lang="en-US" dirty="0" smtClean="0">
                <a:latin typeface="Calibri" panose="020F0502020204030204" pitchFamily="34" charset="0"/>
              </a:rPr>
              <a:t>.</a:t>
            </a:r>
            <a:endParaRPr lang="pt-BR" dirty="0">
              <a:latin typeface="Calibri" panose="020F0502020204030204" pitchFamily="34" charset="0"/>
            </a:endParaRPr>
          </a:p>
        </p:txBody>
      </p:sp>
      <p:grpSp>
        <p:nvGrpSpPr>
          <p:cNvPr id="10" name="Grupo 9"/>
          <p:cNvGrpSpPr/>
          <p:nvPr/>
        </p:nvGrpSpPr>
        <p:grpSpPr>
          <a:xfrm>
            <a:off x="7698273" y="2054096"/>
            <a:ext cx="4290534" cy="3468125"/>
            <a:chOff x="7173617" y="1909430"/>
            <a:chExt cx="4290534" cy="3468125"/>
          </a:xfrm>
        </p:grpSpPr>
        <p:pic>
          <p:nvPicPr>
            <p:cNvPr id="8" name="Imagem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6896" y="1909430"/>
              <a:ext cx="3754374" cy="3169920"/>
            </a:xfrm>
            <a:prstGeom prst="rect">
              <a:avLst/>
            </a:prstGeom>
          </p:spPr>
        </p:pic>
        <p:sp>
          <p:nvSpPr>
            <p:cNvPr id="9" name="CaixaDeTexto 8"/>
            <p:cNvSpPr txBox="1"/>
            <p:nvPr/>
          </p:nvSpPr>
          <p:spPr>
            <a:xfrm>
              <a:off x="7173617" y="5100556"/>
              <a:ext cx="4290534" cy="276999"/>
            </a:xfrm>
            <a:prstGeom prst="rect">
              <a:avLst/>
            </a:prstGeom>
            <a:noFill/>
          </p:spPr>
          <p:txBody>
            <a:bodyPr wrap="none" rtlCol="0">
              <a:spAutoFit/>
            </a:bodyPr>
            <a:lstStyle/>
            <a:p>
              <a:r>
                <a:rPr lang="pt-BR" sz="1200" b="1" i="1" dirty="0" err="1">
                  <a:latin typeface="Calibri" panose="020F0502020204030204" pitchFamily="34" charset="0"/>
                </a:rPr>
                <a:t>Chem</a:t>
              </a:r>
              <a:r>
                <a:rPr lang="pt-BR" sz="1200" b="1" i="1" dirty="0">
                  <a:latin typeface="Calibri" panose="020F0502020204030204" pitchFamily="34" charset="0"/>
                </a:rPr>
                <a:t>. Soc. Rev.</a:t>
              </a:r>
              <a:r>
                <a:rPr lang="pt-BR" sz="1200" dirty="0">
                  <a:latin typeface="Calibri" panose="020F0502020204030204" pitchFamily="34" charset="0"/>
                </a:rPr>
                <a:t>, 2013,</a:t>
              </a:r>
              <a:r>
                <a:rPr lang="pt-BR" sz="1200" b="1" dirty="0">
                  <a:latin typeface="Calibri" panose="020F0502020204030204" pitchFamily="34" charset="0"/>
                </a:rPr>
                <a:t>42</a:t>
              </a:r>
              <a:r>
                <a:rPr lang="pt-BR" sz="1200" dirty="0">
                  <a:latin typeface="Calibri" panose="020F0502020204030204" pitchFamily="34" charset="0"/>
                </a:rPr>
                <a:t>, </a:t>
              </a:r>
              <a:r>
                <a:rPr lang="pt-BR" sz="1200" dirty="0" smtClean="0">
                  <a:latin typeface="Calibri" panose="020F0502020204030204" pitchFamily="34" charset="0"/>
                </a:rPr>
                <a:t>5157-5183 </a:t>
              </a:r>
              <a:r>
                <a:rPr lang="pt-BR" sz="1200" dirty="0">
                  <a:latin typeface="Calibri" panose="020F0502020204030204" pitchFamily="34" charset="0"/>
                </a:rPr>
                <a:t>| DOI: 10.1039/C3CS35508J</a:t>
              </a:r>
            </a:p>
          </p:txBody>
        </p:sp>
      </p:grpSp>
      <p:grpSp>
        <p:nvGrpSpPr>
          <p:cNvPr id="2" name="Group 1"/>
          <p:cNvGrpSpPr/>
          <p:nvPr/>
        </p:nvGrpSpPr>
        <p:grpSpPr>
          <a:xfrm>
            <a:off x="664029" y="1283907"/>
            <a:ext cx="9766904" cy="572058"/>
            <a:chOff x="664029" y="1283907"/>
            <a:chExt cx="9766904" cy="572058"/>
          </a:xfrm>
        </p:grpSpPr>
        <p:sp>
          <p:nvSpPr>
            <p:cNvPr id="3" name="CaixaDeTexto 2"/>
            <p:cNvSpPr txBox="1"/>
            <p:nvPr/>
          </p:nvSpPr>
          <p:spPr>
            <a:xfrm>
              <a:off x="664029" y="1338943"/>
              <a:ext cx="9766904" cy="369332"/>
            </a:xfrm>
            <a:prstGeom prst="rect">
              <a:avLst/>
            </a:prstGeom>
            <a:noFill/>
          </p:spPr>
          <p:txBody>
            <a:bodyPr wrap="none" rtlCol="0">
              <a:spAutoFit/>
            </a:bodyPr>
            <a:lstStyle/>
            <a:p>
              <a:r>
                <a:rPr lang="en-US" b="1" dirty="0" smtClean="0">
                  <a:latin typeface="Calibri" panose="020F0502020204030204" pitchFamily="34" charset="0"/>
                </a:rPr>
                <a:t>Vanadium oxides:</a:t>
              </a:r>
              <a:r>
                <a:rPr lang="en-US" dirty="0" smtClean="0">
                  <a:latin typeface="Calibri" panose="020F0502020204030204" pitchFamily="34" charset="0"/>
                </a:rPr>
                <a:t> </a:t>
              </a:r>
              <a:r>
                <a:rPr lang="pt-BR" dirty="0" smtClean="0">
                  <a:latin typeface="Calibri" panose="020F0502020204030204" pitchFamily="34" charset="0"/>
                </a:rPr>
                <a:t>V</a:t>
              </a:r>
              <a:r>
                <a:rPr lang="pt-BR" baseline="-25000" dirty="0" smtClean="0">
                  <a:latin typeface="Calibri" panose="020F0502020204030204" pitchFamily="34" charset="0"/>
                </a:rPr>
                <a:t>2</a:t>
              </a:r>
              <a:r>
                <a:rPr lang="pt-BR" dirty="0" smtClean="0">
                  <a:latin typeface="Calibri" panose="020F0502020204030204" pitchFamily="34" charset="0"/>
                </a:rPr>
                <a:t>O</a:t>
              </a:r>
              <a:r>
                <a:rPr lang="pt-BR" baseline="-25000" dirty="0" smtClean="0">
                  <a:latin typeface="Calibri" panose="020F0502020204030204" pitchFamily="34" charset="0"/>
                </a:rPr>
                <a:t>5</a:t>
              </a:r>
              <a:r>
                <a:rPr lang="pt-BR" dirty="0">
                  <a:latin typeface="Calibri" panose="020F0502020204030204" pitchFamily="34" charset="0"/>
                </a:rPr>
                <a:t>, VO</a:t>
              </a:r>
              <a:r>
                <a:rPr lang="pt-BR" baseline="-25000" dirty="0">
                  <a:latin typeface="Calibri" panose="020F0502020204030204" pitchFamily="34" charset="0"/>
                </a:rPr>
                <a:t>2</a:t>
              </a:r>
              <a:r>
                <a:rPr lang="pt-BR" dirty="0">
                  <a:latin typeface="Calibri" panose="020F0502020204030204" pitchFamily="34" charset="0"/>
                </a:rPr>
                <a:t>, V</a:t>
              </a:r>
              <a:r>
                <a:rPr lang="pt-BR" baseline="-25000" dirty="0">
                  <a:latin typeface="Calibri" panose="020F0502020204030204" pitchFamily="34" charset="0"/>
                </a:rPr>
                <a:t>2</a:t>
              </a:r>
              <a:r>
                <a:rPr lang="pt-BR" dirty="0">
                  <a:latin typeface="Calibri" panose="020F0502020204030204" pitchFamily="34" charset="0"/>
                </a:rPr>
                <a:t>O</a:t>
              </a:r>
              <a:r>
                <a:rPr lang="pt-BR" baseline="-25000" dirty="0">
                  <a:latin typeface="Calibri" panose="020F0502020204030204" pitchFamily="34" charset="0"/>
                </a:rPr>
                <a:t>3</a:t>
              </a:r>
              <a:r>
                <a:rPr lang="pt-BR" dirty="0">
                  <a:latin typeface="Calibri" panose="020F0502020204030204" pitchFamily="34" charset="0"/>
                </a:rPr>
                <a:t> </a:t>
              </a:r>
              <a:r>
                <a:rPr lang="pt-BR" dirty="0" err="1">
                  <a:latin typeface="Calibri" panose="020F0502020204030204" pitchFamily="34" charset="0"/>
                </a:rPr>
                <a:t>and</a:t>
              </a:r>
              <a:r>
                <a:rPr lang="pt-BR" dirty="0">
                  <a:latin typeface="Calibri" panose="020F0502020204030204" pitchFamily="34" charset="0"/>
                </a:rPr>
                <a:t> VO </a:t>
              </a:r>
              <a:r>
                <a:rPr lang="en-GB" dirty="0" smtClean="0">
                  <a:latin typeface="Calibri" panose="020F0502020204030204" pitchFamily="34" charset="0"/>
                </a:rPr>
                <a:t>exhibits </a:t>
              </a:r>
              <a:r>
                <a:rPr lang="en-GB" dirty="0">
                  <a:latin typeface="Calibri" panose="020F0502020204030204" pitchFamily="34" charset="0"/>
                </a:rPr>
                <a:t>four common oxidation states +5, +4, +3, and +</a:t>
              </a:r>
              <a:r>
                <a:rPr lang="en-GB" dirty="0" smtClean="0">
                  <a:latin typeface="Calibri" panose="020F0502020204030204" pitchFamily="34" charset="0"/>
                </a:rPr>
                <a:t>2.</a:t>
              </a:r>
              <a:endParaRPr lang="en-US" dirty="0">
                <a:latin typeface="Calibri" panose="020F0502020204030204" pitchFamily="34" charset="0"/>
              </a:endParaRPr>
            </a:p>
          </p:txBody>
        </p:sp>
        <p:sp>
          <p:nvSpPr>
            <p:cNvPr id="11" name="Retângulo 10"/>
            <p:cNvSpPr/>
            <p:nvPr/>
          </p:nvSpPr>
          <p:spPr>
            <a:xfrm>
              <a:off x="2478145" y="1283907"/>
              <a:ext cx="949124"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ângulo 11"/>
            <p:cNvSpPr/>
            <p:nvPr/>
          </p:nvSpPr>
          <p:spPr>
            <a:xfrm>
              <a:off x="8311897" y="1283907"/>
              <a:ext cx="610880"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CaixaDeTexto 12"/>
          <p:cNvSpPr txBox="1"/>
          <p:nvPr/>
        </p:nvSpPr>
        <p:spPr>
          <a:xfrm>
            <a:off x="899410" y="277735"/>
            <a:ext cx="3933897" cy="523220"/>
          </a:xfrm>
          <a:prstGeom prst="rect">
            <a:avLst/>
          </a:prstGeom>
          <a:noFill/>
        </p:spPr>
        <p:txBody>
          <a:bodyPr wrap="none" rtlCol="0">
            <a:spAutoFit/>
          </a:bodyPr>
          <a:lstStyle/>
          <a:p>
            <a:r>
              <a:rPr lang="pt-BR" sz="2800" b="1" dirty="0" smtClean="0">
                <a:latin typeface="Calibri" panose="020F0502020204030204" pitchFamily="34" charset="0"/>
              </a:rPr>
              <a:t>Oxides </a:t>
            </a:r>
            <a:r>
              <a:rPr lang="pt-BR" sz="2800" b="1" dirty="0" err="1" smtClean="0">
                <a:latin typeface="Calibri" panose="020F0502020204030204" pitchFamily="34" charset="0"/>
              </a:rPr>
              <a:t>to</a:t>
            </a:r>
            <a:r>
              <a:rPr lang="pt-BR" sz="2800" b="1" dirty="0" smtClean="0">
                <a:latin typeface="Calibri" panose="020F0502020204030204" pitchFamily="34" charset="0"/>
              </a:rPr>
              <a:t> </a:t>
            </a:r>
            <a:r>
              <a:rPr lang="pt-BR" sz="2800" b="1" dirty="0" err="1" smtClean="0">
                <a:latin typeface="Calibri" panose="020F0502020204030204" pitchFamily="34" charset="0"/>
              </a:rPr>
              <a:t>be</a:t>
            </a:r>
            <a:r>
              <a:rPr lang="pt-BR" sz="2800" b="1" dirty="0" smtClean="0">
                <a:latin typeface="Calibri" panose="020F0502020204030204" pitchFamily="34" charset="0"/>
              </a:rPr>
              <a:t> </a:t>
            </a:r>
            <a:r>
              <a:rPr lang="pt-BR" sz="2800" b="1" dirty="0" err="1" smtClean="0">
                <a:latin typeface="Calibri" panose="020F0502020204030204" pitchFamily="34" charset="0"/>
              </a:rPr>
              <a:t>investigated</a:t>
            </a:r>
            <a:endParaRPr lang="pt-BR" sz="2800" b="1" dirty="0">
              <a:latin typeface="Calibri" panose="020F0502020204030204" pitchFamily="34" charset="0"/>
            </a:endParaRPr>
          </a:p>
        </p:txBody>
      </p:sp>
    </p:spTree>
    <p:extLst>
      <p:ext uri="{BB962C8B-B14F-4D97-AF65-F5344CB8AC3E}">
        <p14:creationId xmlns:p14="http://schemas.microsoft.com/office/powerpoint/2010/main" val="1224224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p:cNvSpPr txBox="1"/>
          <p:nvPr/>
        </p:nvSpPr>
        <p:spPr>
          <a:xfrm>
            <a:off x="1460490" y="5463245"/>
            <a:ext cx="7625637" cy="707886"/>
          </a:xfrm>
          <a:prstGeom prst="rect">
            <a:avLst/>
          </a:prstGeom>
          <a:noFill/>
        </p:spPr>
        <p:txBody>
          <a:bodyPr wrap="square" rtlCol="0">
            <a:spAutoFit/>
          </a:bodyPr>
          <a:lstStyle/>
          <a:p>
            <a:r>
              <a:rPr lang="en-US" sz="2000" b="1" dirty="0" smtClean="0">
                <a:solidFill>
                  <a:srgbClr val="FFFF00"/>
                </a:solidFill>
                <a:latin typeface="Calibri" panose="020F0502020204030204" pitchFamily="34" charset="0"/>
              </a:rPr>
              <a:t>Interestingly  V</a:t>
            </a:r>
            <a:r>
              <a:rPr lang="en-US" sz="2000" b="1" baseline="-25000" dirty="0" smtClean="0">
                <a:solidFill>
                  <a:srgbClr val="FFFF00"/>
                </a:solidFill>
                <a:latin typeface="Calibri" panose="020F0502020204030204" pitchFamily="34" charset="0"/>
              </a:rPr>
              <a:t>2</a:t>
            </a:r>
            <a:r>
              <a:rPr lang="en-US" sz="2000" b="1" dirty="0" smtClean="0">
                <a:solidFill>
                  <a:srgbClr val="FFFF00"/>
                </a:solidFill>
                <a:latin typeface="Calibri" panose="020F0502020204030204" pitchFamily="34" charset="0"/>
              </a:rPr>
              <a:t>O</a:t>
            </a:r>
            <a:r>
              <a:rPr lang="en-US" sz="2000" b="1" baseline="-25000" dirty="0" smtClean="0">
                <a:solidFill>
                  <a:srgbClr val="FFFF00"/>
                </a:solidFill>
                <a:latin typeface="Calibri" panose="020F0502020204030204" pitchFamily="34" charset="0"/>
              </a:rPr>
              <a:t>5</a:t>
            </a:r>
            <a:r>
              <a:rPr lang="en-US" sz="2000" b="1" dirty="0" smtClean="0">
                <a:solidFill>
                  <a:srgbClr val="FFFF00"/>
                </a:solidFill>
                <a:latin typeface="Calibri" panose="020F0502020204030204" pitchFamily="34" charset="0"/>
              </a:rPr>
              <a:t> can be transformed in VO</a:t>
            </a:r>
            <a:r>
              <a:rPr lang="en-US" sz="2000" b="1" baseline="-25000" dirty="0" smtClean="0">
                <a:solidFill>
                  <a:srgbClr val="FFFF00"/>
                </a:solidFill>
                <a:latin typeface="Calibri" panose="020F0502020204030204" pitchFamily="34" charset="0"/>
              </a:rPr>
              <a:t>2</a:t>
            </a:r>
            <a:r>
              <a:rPr lang="en-US" sz="2000" b="1" dirty="0" smtClean="0">
                <a:solidFill>
                  <a:srgbClr val="FFFF00"/>
                </a:solidFill>
                <a:latin typeface="Calibri" panose="020F0502020204030204" pitchFamily="34" charset="0"/>
              </a:rPr>
              <a:t> by annealing at around 600 </a:t>
            </a:r>
            <a:r>
              <a:rPr lang="en-US" sz="2000" b="1" baseline="30000" dirty="0" err="1" smtClean="0">
                <a:solidFill>
                  <a:srgbClr val="FFFF00"/>
                </a:solidFill>
                <a:latin typeface="Calibri" panose="020F0502020204030204" pitchFamily="34" charset="0"/>
              </a:rPr>
              <a:t>o</a:t>
            </a:r>
            <a:r>
              <a:rPr lang="en-US" sz="2000" b="1" dirty="0" err="1" smtClean="0">
                <a:solidFill>
                  <a:srgbClr val="FFFF00"/>
                </a:solidFill>
                <a:latin typeface="Calibri" panose="020F0502020204030204" pitchFamily="34" charset="0"/>
              </a:rPr>
              <a:t>C</a:t>
            </a:r>
            <a:r>
              <a:rPr lang="en-US" sz="2000" b="1" dirty="0" smtClean="0">
                <a:solidFill>
                  <a:srgbClr val="FFFF00"/>
                </a:solidFill>
                <a:latin typeface="Calibri" panose="020F0502020204030204" pitchFamily="34" charset="0"/>
              </a:rPr>
              <a:t>, causing a change in the Vanadium valence (+5 to +4)</a:t>
            </a:r>
            <a:endParaRPr lang="pt-BR" sz="2000" b="1" dirty="0">
              <a:solidFill>
                <a:srgbClr val="FFFF00"/>
              </a:solidFill>
              <a:latin typeface="Calibri" panose="020F0502020204030204" pitchFamily="34" charset="0"/>
            </a:endParaRPr>
          </a:p>
        </p:txBody>
      </p:sp>
      <p:grpSp>
        <p:nvGrpSpPr>
          <p:cNvPr id="4" name="Group 3"/>
          <p:cNvGrpSpPr/>
          <p:nvPr/>
        </p:nvGrpSpPr>
        <p:grpSpPr>
          <a:xfrm>
            <a:off x="664029" y="1283907"/>
            <a:ext cx="9766904" cy="572058"/>
            <a:chOff x="664029" y="1283907"/>
            <a:chExt cx="9766904" cy="572058"/>
          </a:xfrm>
        </p:grpSpPr>
        <p:sp>
          <p:nvSpPr>
            <p:cNvPr id="3" name="CaixaDeTexto 2"/>
            <p:cNvSpPr txBox="1"/>
            <p:nvPr/>
          </p:nvSpPr>
          <p:spPr>
            <a:xfrm>
              <a:off x="664029" y="1338943"/>
              <a:ext cx="9766904" cy="369332"/>
            </a:xfrm>
            <a:prstGeom prst="rect">
              <a:avLst/>
            </a:prstGeom>
            <a:noFill/>
          </p:spPr>
          <p:txBody>
            <a:bodyPr wrap="none" rtlCol="0">
              <a:spAutoFit/>
            </a:bodyPr>
            <a:lstStyle/>
            <a:p>
              <a:r>
                <a:rPr lang="en-US" b="1" dirty="0" smtClean="0">
                  <a:latin typeface="Calibri" panose="020F0502020204030204" pitchFamily="34" charset="0"/>
                </a:rPr>
                <a:t>Vanadium oxides:</a:t>
              </a:r>
              <a:r>
                <a:rPr lang="en-US" dirty="0" smtClean="0">
                  <a:latin typeface="Calibri" panose="020F0502020204030204" pitchFamily="34" charset="0"/>
                </a:rPr>
                <a:t> </a:t>
              </a:r>
              <a:r>
                <a:rPr lang="pt-BR" dirty="0" smtClean="0">
                  <a:latin typeface="Calibri" panose="020F0502020204030204" pitchFamily="34" charset="0"/>
                </a:rPr>
                <a:t>V</a:t>
              </a:r>
              <a:r>
                <a:rPr lang="pt-BR" baseline="-25000" dirty="0" smtClean="0">
                  <a:latin typeface="Calibri" panose="020F0502020204030204" pitchFamily="34" charset="0"/>
                </a:rPr>
                <a:t>2</a:t>
              </a:r>
              <a:r>
                <a:rPr lang="pt-BR" dirty="0" smtClean="0">
                  <a:latin typeface="Calibri" panose="020F0502020204030204" pitchFamily="34" charset="0"/>
                </a:rPr>
                <a:t>O</a:t>
              </a:r>
              <a:r>
                <a:rPr lang="pt-BR" baseline="-25000" dirty="0" smtClean="0">
                  <a:latin typeface="Calibri" panose="020F0502020204030204" pitchFamily="34" charset="0"/>
                </a:rPr>
                <a:t>5</a:t>
              </a:r>
              <a:r>
                <a:rPr lang="pt-BR" dirty="0">
                  <a:latin typeface="Calibri" panose="020F0502020204030204" pitchFamily="34" charset="0"/>
                </a:rPr>
                <a:t>, VO</a:t>
              </a:r>
              <a:r>
                <a:rPr lang="pt-BR" baseline="-25000" dirty="0">
                  <a:latin typeface="Calibri" panose="020F0502020204030204" pitchFamily="34" charset="0"/>
                </a:rPr>
                <a:t>2</a:t>
              </a:r>
              <a:r>
                <a:rPr lang="pt-BR" dirty="0">
                  <a:latin typeface="Calibri" panose="020F0502020204030204" pitchFamily="34" charset="0"/>
                </a:rPr>
                <a:t>, V</a:t>
              </a:r>
              <a:r>
                <a:rPr lang="pt-BR" baseline="-25000" dirty="0">
                  <a:latin typeface="Calibri" panose="020F0502020204030204" pitchFamily="34" charset="0"/>
                </a:rPr>
                <a:t>2</a:t>
              </a:r>
              <a:r>
                <a:rPr lang="pt-BR" dirty="0">
                  <a:latin typeface="Calibri" panose="020F0502020204030204" pitchFamily="34" charset="0"/>
                </a:rPr>
                <a:t>O</a:t>
              </a:r>
              <a:r>
                <a:rPr lang="pt-BR" baseline="-25000" dirty="0">
                  <a:latin typeface="Calibri" panose="020F0502020204030204" pitchFamily="34" charset="0"/>
                </a:rPr>
                <a:t>3</a:t>
              </a:r>
              <a:r>
                <a:rPr lang="pt-BR" dirty="0">
                  <a:latin typeface="Calibri" panose="020F0502020204030204" pitchFamily="34" charset="0"/>
                </a:rPr>
                <a:t> </a:t>
              </a:r>
              <a:r>
                <a:rPr lang="pt-BR" dirty="0" err="1">
                  <a:latin typeface="Calibri" panose="020F0502020204030204" pitchFamily="34" charset="0"/>
                </a:rPr>
                <a:t>and</a:t>
              </a:r>
              <a:r>
                <a:rPr lang="pt-BR" dirty="0">
                  <a:latin typeface="Calibri" panose="020F0502020204030204" pitchFamily="34" charset="0"/>
                </a:rPr>
                <a:t> VO </a:t>
              </a:r>
              <a:r>
                <a:rPr lang="en-GB" dirty="0" smtClean="0">
                  <a:latin typeface="Calibri" panose="020F0502020204030204" pitchFamily="34" charset="0"/>
                </a:rPr>
                <a:t>exhibits </a:t>
              </a:r>
              <a:r>
                <a:rPr lang="en-GB" dirty="0">
                  <a:latin typeface="Calibri" panose="020F0502020204030204" pitchFamily="34" charset="0"/>
                </a:rPr>
                <a:t>four common oxidation states +5, +4, +3, and +</a:t>
              </a:r>
              <a:r>
                <a:rPr lang="en-GB" dirty="0" smtClean="0">
                  <a:latin typeface="Calibri" panose="020F0502020204030204" pitchFamily="34" charset="0"/>
                </a:rPr>
                <a:t>2.</a:t>
              </a:r>
              <a:endParaRPr lang="en-US" dirty="0">
                <a:latin typeface="Calibri" panose="020F0502020204030204" pitchFamily="34" charset="0"/>
              </a:endParaRPr>
            </a:p>
          </p:txBody>
        </p:sp>
        <p:sp>
          <p:nvSpPr>
            <p:cNvPr id="11" name="Retângulo 10"/>
            <p:cNvSpPr/>
            <p:nvPr/>
          </p:nvSpPr>
          <p:spPr>
            <a:xfrm>
              <a:off x="2478145" y="1283907"/>
              <a:ext cx="949124"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ângulo 11"/>
            <p:cNvSpPr/>
            <p:nvPr/>
          </p:nvSpPr>
          <p:spPr>
            <a:xfrm>
              <a:off x="8293609" y="1283907"/>
              <a:ext cx="629168" cy="572058"/>
            </a:xfrm>
            <a:prstGeom prst="rect">
              <a:avLst/>
            </a:prstGeom>
            <a:solidFill>
              <a:schemeClr val="accent2">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CaixaDeTexto 12"/>
          <p:cNvSpPr txBox="1"/>
          <p:nvPr/>
        </p:nvSpPr>
        <p:spPr>
          <a:xfrm>
            <a:off x="899410" y="277735"/>
            <a:ext cx="3933897" cy="523220"/>
          </a:xfrm>
          <a:prstGeom prst="rect">
            <a:avLst/>
          </a:prstGeom>
          <a:noFill/>
        </p:spPr>
        <p:txBody>
          <a:bodyPr wrap="none" rtlCol="0">
            <a:spAutoFit/>
          </a:bodyPr>
          <a:lstStyle/>
          <a:p>
            <a:r>
              <a:rPr lang="pt-BR" sz="2800" b="1" dirty="0" smtClean="0">
                <a:latin typeface="Calibri" panose="020F0502020204030204" pitchFamily="34" charset="0"/>
              </a:rPr>
              <a:t>Oxides </a:t>
            </a:r>
            <a:r>
              <a:rPr lang="pt-BR" sz="2800" b="1" dirty="0" err="1" smtClean="0">
                <a:latin typeface="Calibri" panose="020F0502020204030204" pitchFamily="34" charset="0"/>
              </a:rPr>
              <a:t>to</a:t>
            </a:r>
            <a:r>
              <a:rPr lang="pt-BR" sz="2800" b="1" dirty="0" smtClean="0">
                <a:latin typeface="Calibri" panose="020F0502020204030204" pitchFamily="34" charset="0"/>
              </a:rPr>
              <a:t> </a:t>
            </a:r>
            <a:r>
              <a:rPr lang="pt-BR" sz="2800" b="1" dirty="0" err="1" smtClean="0">
                <a:latin typeface="Calibri" panose="020F0502020204030204" pitchFamily="34" charset="0"/>
              </a:rPr>
              <a:t>be</a:t>
            </a:r>
            <a:r>
              <a:rPr lang="pt-BR" sz="2800" b="1" dirty="0" smtClean="0">
                <a:latin typeface="Calibri" panose="020F0502020204030204" pitchFamily="34" charset="0"/>
              </a:rPr>
              <a:t> </a:t>
            </a:r>
            <a:r>
              <a:rPr lang="pt-BR" sz="2800" b="1" dirty="0" err="1" smtClean="0">
                <a:latin typeface="Calibri" panose="020F0502020204030204" pitchFamily="34" charset="0"/>
              </a:rPr>
              <a:t>investigated</a:t>
            </a:r>
            <a:endParaRPr lang="pt-BR" sz="2800" b="1" dirty="0">
              <a:latin typeface="Calibri" panose="020F0502020204030204" pitchFamily="34" charset="0"/>
            </a:endParaRPr>
          </a:p>
        </p:txBody>
      </p:sp>
      <p:grpSp>
        <p:nvGrpSpPr>
          <p:cNvPr id="7" name="Grupo 6"/>
          <p:cNvGrpSpPr/>
          <p:nvPr/>
        </p:nvGrpSpPr>
        <p:grpSpPr>
          <a:xfrm>
            <a:off x="2478145" y="2246263"/>
            <a:ext cx="6159116" cy="2687682"/>
            <a:chOff x="2478145" y="2246263"/>
            <a:chExt cx="6159116" cy="2687682"/>
          </a:xfrm>
        </p:grpSpPr>
        <p:pic>
          <p:nvPicPr>
            <p:cNvPr id="2" name="Imagem 1"/>
            <p:cNvPicPr>
              <a:picLocks noChangeAspect="1"/>
            </p:cNvPicPr>
            <p:nvPr/>
          </p:nvPicPr>
          <p:blipFill>
            <a:blip r:embed="rId2"/>
            <a:stretch>
              <a:fillRect/>
            </a:stretch>
          </p:blipFill>
          <p:spPr>
            <a:xfrm>
              <a:off x="2537622" y="2246263"/>
              <a:ext cx="6099639" cy="2397707"/>
            </a:xfrm>
            <a:prstGeom prst="rect">
              <a:avLst/>
            </a:prstGeom>
          </p:spPr>
        </p:pic>
        <p:sp>
          <p:nvSpPr>
            <p:cNvPr id="14" name="CaixaDeTexto 13"/>
            <p:cNvSpPr txBox="1"/>
            <p:nvPr/>
          </p:nvSpPr>
          <p:spPr>
            <a:xfrm>
              <a:off x="2478145" y="4656946"/>
              <a:ext cx="5334153" cy="276999"/>
            </a:xfrm>
            <a:prstGeom prst="rect">
              <a:avLst/>
            </a:prstGeom>
            <a:noFill/>
          </p:spPr>
          <p:txBody>
            <a:bodyPr wrap="none" rtlCol="0">
              <a:spAutoFit/>
            </a:bodyPr>
            <a:lstStyle/>
            <a:p>
              <a:r>
                <a:rPr lang="pt-BR" sz="1200" b="1" i="1" dirty="0" smtClean="0">
                  <a:latin typeface="Calibri" panose="020F0502020204030204" pitchFamily="34" charset="0"/>
                </a:rPr>
                <a:t>Adv. Mater. </a:t>
              </a:r>
              <a:r>
                <a:rPr lang="pt-BR" sz="1200" b="1" i="1" dirty="0">
                  <a:latin typeface="Calibri" panose="020F0502020204030204" pitchFamily="34" charset="0"/>
                </a:rPr>
                <a:t>Rev.</a:t>
              </a:r>
              <a:r>
                <a:rPr lang="pt-BR" sz="1200" dirty="0">
                  <a:latin typeface="Calibri" panose="020F0502020204030204" pitchFamily="34" charset="0"/>
                </a:rPr>
                <a:t>, </a:t>
              </a:r>
              <a:r>
                <a:rPr lang="pt-BR" sz="1200" dirty="0" smtClean="0">
                  <a:latin typeface="Calibri" panose="020F0502020204030204" pitchFamily="34" charset="0"/>
                </a:rPr>
                <a:t>2009,</a:t>
              </a:r>
              <a:r>
                <a:rPr lang="pt-BR" sz="1200" b="1" dirty="0" smtClean="0">
                  <a:latin typeface="Calibri" panose="020F0502020204030204" pitchFamily="34" charset="0"/>
                </a:rPr>
                <a:t>79</a:t>
              </a:r>
              <a:r>
                <a:rPr lang="pt-BR" sz="1200" dirty="0" smtClean="0">
                  <a:latin typeface="Calibri" panose="020F0502020204030204" pitchFamily="34" charset="0"/>
                </a:rPr>
                <a:t>, 747 </a:t>
              </a:r>
              <a:r>
                <a:rPr lang="pt-BR" sz="1200" dirty="0">
                  <a:latin typeface="Calibri" panose="020F0502020204030204" pitchFamily="34" charset="0"/>
                </a:rPr>
                <a:t>| DOI: 10.4028/www.scientific.net/AMR.79-82.747</a:t>
              </a:r>
            </a:p>
          </p:txBody>
        </p:sp>
      </p:grpSp>
    </p:spTree>
    <p:extLst>
      <p:ext uri="{BB962C8B-B14F-4D97-AF65-F5344CB8AC3E}">
        <p14:creationId xmlns:p14="http://schemas.microsoft.com/office/powerpoint/2010/main" val="10774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99410" y="277735"/>
            <a:ext cx="4704429" cy="523220"/>
          </a:xfrm>
          <a:prstGeom prst="rect">
            <a:avLst/>
          </a:prstGeom>
          <a:noFill/>
        </p:spPr>
        <p:txBody>
          <a:bodyPr wrap="none" rtlCol="0">
            <a:spAutoFit/>
          </a:bodyPr>
          <a:lstStyle/>
          <a:p>
            <a:r>
              <a:rPr lang="pt-BR" sz="2800" b="1" dirty="0" err="1">
                <a:latin typeface="Calibri" panose="020F0502020204030204" pitchFamily="34" charset="0"/>
              </a:rPr>
              <a:t>Methodology</a:t>
            </a:r>
            <a:r>
              <a:rPr lang="pt-BR" sz="2800" b="1" dirty="0">
                <a:latin typeface="Calibri" panose="020F0502020204030204" pitchFamily="34" charset="0"/>
              </a:rPr>
              <a:t> </a:t>
            </a:r>
            <a:r>
              <a:rPr lang="pt-BR" sz="2800" b="1" dirty="0" err="1" smtClean="0">
                <a:latin typeface="Calibri" panose="020F0502020204030204" pitchFamily="34" charset="0"/>
              </a:rPr>
              <a:t>and</a:t>
            </a:r>
            <a:r>
              <a:rPr lang="pt-BR" sz="2800" b="1" dirty="0" smtClean="0">
                <a:latin typeface="Calibri" panose="020F0502020204030204" pitchFamily="34" charset="0"/>
              </a:rPr>
              <a:t> </a:t>
            </a:r>
            <a:r>
              <a:rPr lang="pt-BR" sz="2800" b="1" dirty="0" err="1" smtClean="0">
                <a:latin typeface="Calibri" panose="020F0502020204030204" pitchFamily="34" charset="0"/>
              </a:rPr>
              <a:t>Justification</a:t>
            </a:r>
            <a:endParaRPr lang="pt-BR" sz="2800" b="1" dirty="0">
              <a:latin typeface="Calibri" panose="020F0502020204030204" pitchFamily="34" charset="0"/>
            </a:endParaRPr>
          </a:p>
        </p:txBody>
      </p:sp>
      <p:sp>
        <p:nvSpPr>
          <p:cNvPr id="5" name="CaixaDeTexto 4"/>
          <p:cNvSpPr txBox="1"/>
          <p:nvPr/>
        </p:nvSpPr>
        <p:spPr>
          <a:xfrm>
            <a:off x="74637" y="5571754"/>
            <a:ext cx="11696303" cy="1200329"/>
          </a:xfrm>
          <a:prstGeom prst="rect">
            <a:avLst/>
          </a:prstGeom>
          <a:noFill/>
        </p:spPr>
        <p:txBody>
          <a:bodyPr wrap="square" rtlCol="0">
            <a:spAutoFit/>
          </a:bodyPr>
          <a:lstStyle/>
          <a:p>
            <a:r>
              <a:rPr lang="en-US" dirty="0"/>
              <a:t>All samples will be characterized by X-ray diffraction (XRD), transmission electron microscopy (TEM</a:t>
            </a:r>
            <a:r>
              <a:rPr lang="en-US" dirty="0" smtClean="0"/>
              <a:t>), </a:t>
            </a:r>
            <a:r>
              <a:rPr lang="en-US" dirty="0"/>
              <a:t>scanning electron microscopy (SEM</a:t>
            </a:r>
            <a:r>
              <a:rPr lang="en-US" dirty="0" smtClean="0"/>
              <a:t>), and </a:t>
            </a:r>
            <a:r>
              <a:rPr lang="en-US" dirty="0">
                <a:latin typeface="Calibri" panose="020F0502020204030204" pitchFamily="34" charset="0"/>
              </a:rPr>
              <a:t>Rutherford backscattering (RBS)</a:t>
            </a:r>
            <a:r>
              <a:rPr lang="en-US" dirty="0" smtClean="0"/>
              <a:t>. </a:t>
            </a:r>
            <a:r>
              <a:rPr lang="en-US" dirty="0"/>
              <a:t>Extended x-ray absorption fine structure (EXAFS) spectroscopy and X-ray absorption near edge structure (XANES) will be carried out for thin film samples in the synchrotron accelerator in Campinas, SP, Brazil. </a:t>
            </a:r>
            <a:r>
              <a:rPr lang="en-US" dirty="0" smtClean="0">
                <a:latin typeface="Calibri" panose="020F0502020204030204" pitchFamily="34" charset="0"/>
              </a:rPr>
              <a:t> </a:t>
            </a:r>
            <a:endParaRPr lang="en-US" dirty="0">
              <a:latin typeface="Calibri" panose="020F0502020204030204" pitchFamily="34" charset="0"/>
            </a:endParaRPr>
          </a:p>
        </p:txBody>
      </p:sp>
      <p:sp>
        <p:nvSpPr>
          <p:cNvPr id="6" name="CaixaDeTexto 5"/>
          <p:cNvSpPr txBox="1"/>
          <p:nvPr/>
        </p:nvSpPr>
        <p:spPr>
          <a:xfrm>
            <a:off x="245324" y="949964"/>
            <a:ext cx="10223633" cy="369332"/>
          </a:xfrm>
          <a:prstGeom prst="rect">
            <a:avLst/>
          </a:prstGeom>
          <a:noFill/>
        </p:spPr>
        <p:txBody>
          <a:bodyPr wrap="none" rtlCol="0">
            <a:spAutoFit/>
          </a:bodyPr>
          <a:lstStyle/>
          <a:p>
            <a:r>
              <a:rPr lang="en-US" dirty="0" smtClean="0">
                <a:latin typeface="Calibri" panose="020F0502020204030204" pitchFamily="34" charset="0"/>
                <a:cs typeface="Calibri" panose="020F0502020204030204" pitchFamily="34" charset="0"/>
              </a:rPr>
              <a:t>Samples </a:t>
            </a:r>
            <a:r>
              <a:rPr lang="en-US" dirty="0">
                <a:latin typeface="Calibri" panose="020F0502020204030204" pitchFamily="34" charset="0"/>
                <a:cs typeface="Calibri" panose="020F0502020204030204" pitchFamily="34" charset="0"/>
              </a:rPr>
              <a:t>of vanadium oxides will be prepared at the hyperfine interactions laboratory in IPEN, São Paulo. </a:t>
            </a:r>
          </a:p>
        </p:txBody>
      </p:sp>
      <p:pic>
        <p:nvPicPr>
          <p:cNvPr id="7" name="Imagem 6"/>
          <p:cNvPicPr>
            <a:picLocks noChangeAspect="1"/>
          </p:cNvPicPr>
          <p:nvPr/>
        </p:nvPicPr>
        <p:blipFill>
          <a:blip r:embed="rId2"/>
          <a:stretch>
            <a:fillRect/>
          </a:stretch>
        </p:blipFill>
        <p:spPr>
          <a:xfrm>
            <a:off x="358554" y="2963243"/>
            <a:ext cx="1397080" cy="2506039"/>
          </a:xfrm>
          <a:prstGeom prst="rect">
            <a:avLst/>
          </a:prstGeom>
        </p:spPr>
      </p:pic>
      <p:pic>
        <p:nvPicPr>
          <p:cNvPr id="8" name="Imagem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0835" y="1448194"/>
            <a:ext cx="1981200" cy="2641600"/>
          </a:xfrm>
          <a:prstGeom prst="rect">
            <a:avLst/>
          </a:prstGeom>
        </p:spPr>
      </p:pic>
      <p:sp>
        <p:nvSpPr>
          <p:cNvPr id="4" name="TextBox 3"/>
          <p:cNvSpPr txBox="1"/>
          <p:nvPr/>
        </p:nvSpPr>
        <p:spPr>
          <a:xfrm>
            <a:off x="245324" y="1713922"/>
            <a:ext cx="7088164"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Sol-gel method will be used to prepare bulk samples as well as it is ideal to produce thin film samples deposited on substrates by </a:t>
            </a:r>
            <a:r>
              <a:rPr lang="en-US" b="1" dirty="0">
                <a:solidFill>
                  <a:srgbClr val="FFFF00"/>
                </a:solidFill>
                <a:latin typeface="Calibri" panose="020F0502020204030204" pitchFamily="34" charset="0"/>
                <a:cs typeface="Calibri" panose="020F0502020204030204" pitchFamily="34" charset="0"/>
              </a:rPr>
              <a:t>spin-coating</a:t>
            </a:r>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technique. </a:t>
            </a:r>
            <a:endParaRPr lang="en-US" dirty="0">
              <a:latin typeface="Calibri" panose="020F0502020204030204" pitchFamily="34" charset="0"/>
              <a:cs typeface="Calibri" panose="020F0502020204030204" pitchFamily="34" charset="0"/>
            </a:endParaRPr>
          </a:p>
        </p:txBody>
      </p:sp>
      <p:sp>
        <p:nvSpPr>
          <p:cNvPr id="9" name="TextBox 8"/>
          <p:cNvSpPr txBox="1"/>
          <p:nvPr/>
        </p:nvSpPr>
        <p:spPr>
          <a:xfrm>
            <a:off x="1773138" y="3556198"/>
            <a:ext cx="6022688"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Nanoparticles of vanadium oxides will be prepared by </a:t>
            </a:r>
            <a:r>
              <a:rPr lang="en-US" b="1" dirty="0">
                <a:solidFill>
                  <a:srgbClr val="FFFF00"/>
                </a:solidFill>
                <a:latin typeface="Calibri" panose="020F0502020204030204" pitchFamily="34" charset="0"/>
                <a:cs typeface="Calibri" panose="020F0502020204030204" pitchFamily="34" charset="0"/>
              </a:rPr>
              <a:t>thermal decomposition</a:t>
            </a:r>
            <a:r>
              <a:rPr lang="en-US" dirty="0">
                <a:latin typeface="Calibri" panose="020F0502020204030204" pitchFamily="34" charset="0"/>
                <a:cs typeface="Calibri" panose="020F0502020204030204" pitchFamily="34" charset="0"/>
              </a:rPr>
              <a:t>, which produce small and monodisperse particles.</a:t>
            </a:r>
          </a:p>
        </p:txBody>
      </p:sp>
      <p:sp>
        <p:nvSpPr>
          <p:cNvPr id="10" name="TextBox 9"/>
          <p:cNvSpPr txBox="1"/>
          <p:nvPr/>
        </p:nvSpPr>
        <p:spPr>
          <a:xfrm>
            <a:off x="3377629" y="2498898"/>
            <a:ext cx="4432624" cy="646331"/>
          </a:xfrm>
          <a:prstGeom prst="rect">
            <a:avLst/>
          </a:prstGeom>
          <a:noFill/>
        </p:spPr>
        <p:txBody>
          <a:bodyPr wrap="none" rtlCol="0">
            <a:spAutoFit/>
          </a:bodyPr>
          <a:lstStyle/>
          <a:p>
            <a:r>
              <a:rPr lang="en-US" dirty="0" smtClean="0"/>
              <a:t>This method allows a total control of </a:t>
            </a:r>
            <a:r>
              <a:rPr lang="en-US" dirty="0" smtClean="0"/>
              <a:t>doping,</a:t>
            </a:r>
          </a:p>
          <a:p>
            <a:r>
              <a:rPr lang="en-US" dirty="0"/>
              <a:t>f</a:t>
            </a:r>
            <a:r>
              <a:rPr lang="en-US" dirty="0" smtClean="0"/>
              <a:t>or instance the thickness. </a:t>
            </a:r>
            <a:endParaRPr lang="en-US" dirty="0"/>
          </a:p>
        </p:txBody>
      </p:sp>
    </p:spTree>
    <p:extLst>
      <p:ext uri="{BB962C8B-B14F-4D97-AF65-F5344CB8AC3E}">
        <p14:creationId xmlns:p14="http://schemas.microsoft.com/office/powerpoint/2010/main" val="3745446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99410" y="277735"/>
            <a:ext cx="4704429" cy="523220"/>
          </a:xfrm>
          <a:prstGeom prst="rect">
            <a:avLst/>
          </a:prstGeom>
          <a:noFill/>
        </p:spPr>
        <p:txBody>
          <a:bodyPr wrap="none" rtlCol="0">
            <a:spAutoFit/>
          </a:bodyPr>
          <a:lstStyle/>
          <a:p>
            <a:r>
              <a:rPr lang="pt-BR" sz="2800" b="1" dirty="0" err="1">
                <a:latin typeface="Calibri" panose="020F0502020204030204" pitchFamily="34" charset="0"/>
              </a:rPr>
              <a:t>Methodology</a:t>
            </a:r>
            <a:r>
              <a:rPr lang="pt-BR" sz="2800" b="1" dirty="0">
                <a:latin typeface="Calibri" panose="020F0502020204030204" pitchFamily="34" charset="0"/>
              </a:rPr>
              <a:t> </a:t>
            </a:r>
            <a:r>
              <a:rPr lang="pt-BR" sz="2800" b="1" dirty="0" err="1" smtClean="0">
                <a:latin typeface="Calibri" panose="020F0502020204030204" pitchFamily="34" charset="0"/>
              </a:rPr>
              <a:t>and</a:t>
            </a:r>
            <a:r>
              <a:rPr lang="pt-BR" sz="2800" b="1" dirty="0" smtClean="0">
                <a:latin typeface="Calibri" panose="020F0502020204030204" pitchFamily="34" charset="0"/>
              </a:rPr>
              <a:t> </a:t>
            </a:r>
            <a:r>
              <a:rPr lang="pt-BR" sz="2800" b="1" dirty="0" err="1" smtClean="0">
                <a:latin typeface="Calibri" panose="020F0502020204030204" pitchFamily="34" charset="0"/>
              </a:rPr>
              <a:t>Justification</a:t>
            </a:r>
            <a:endParaRPr lang="pt-BR" sz="2800" b="1" dirty="0">
              <a:latin typeface="Calibri" panose="020F0502020204030204" pitchFamily="34" charset="0"/>
            </a:endParaRPr>
          </a:p>
        </p:txBody>
      </p:sp>
      <p:sp>
        <p:nvSpPr>
          <p:cNvPr id="3" name="CaixaDeTexto 2"/>
          <p:cNvSpPr txBox="1"/>
          <p:nvPr/>
        </p:nvSpPr>
        <p:spPr>
          <a:xfrm>
            <a:off x="148816" y="947704"/>
            <a:ext cx="11596144" cy="646331"/>
          </a:xfrm>
          <a:prstGeom prst="rect">
            <a:avLst/>
          </a:prstGeom>
          <a:noFill/>
        </p:spPr>
        <p:txBody>
          <a:bodyPr wrap="square" rtlCol="0">
            <a:spAutoFit/>
          </a:bodyPr>
          <a:lstStyle/>
          <a:p>
            <a:r>
              <a:rPr lang="en-GB" dirty="0" smtClean="0">
                <a:latin typeface="Calibri" panose="020F0502020204030204" pitchFamily="34" charset="0"/>
              </a:rPr>
              <a:t>Oxide samples will be doped with </a:t>
            </a:r>
            <a:r>
              <a:rPr lang="en-GB" dirty="0">
                <a:latin typeface="Calibri" panose="020F0502020204030204" pitchFamily="34" charset="0"/>
              </a:rPr>
              <a:t>different probe </a:t>
            </a:r>
            <a:r>
              <a:rPr lang="en-GB" dirty="0" smtClean="0">
                <a:latin typeface="Calibri" panose="020F0502020204030204" pitchFamily="34" charset="0"/>
              </a:rPr>
              <a:t>ions </a:t>
            </a:r>
            <a:r>
              <a:rPr lang="en-GB" dirty="0">
                <a:latin typeface="Calibri" panose="020F0502020204030204" pitchFamily="34" charset="0"/>
              </a:rPr>
              <a:t>having different </a:t>
            </a:r>
            <a:r>
              <a:rPr lang="en-GB" dirty="0" smtClean="0">
                <a:latin typeface="Calibri" panose="020F0502020204030204" pitchFamily="34" charset="0"/>
              </a:rPr>
              <a:t>valences to </a:t>
            </a:r>
            <a:r>
              <a:rPr lang="en-GB" dirty="0">
                <a:latin typeface="Calibri" panose="020F0502020204030204" pitchFamily="34" charset="0"/>
              </a:rPr>
              <a:t>investigate the local effect of doping on the charge density, oxygen vacancy occurrence, and electronic structure by measuring the </a:t>
            </a:r>
            <a:r>
              <a:rPr lang="en-GB" b="1" dirty="0">
                <a:solidFill>
                  <a:srgbClr val="FFFF66"/>
                </a:solidFill>
                <a:latin typeface="Calibri" panose="020F0502020204030204" pitchFamily="34" charset="0"/>
              </a:rPr>
              <a:t>electric field </a:t>
            </a:r>
            <a:r>
              <a:rPr lang="en-GB" b="1" dirty="0" smtClean="0">
                <a:solidFill>
                  <a:srgbClr val="FFFF66"/>
                </a:solidFill>
                <a:latin typeface="Calibri" panose="020F0502020204030204" pitchFamily="34" charset="0"/>
              </a:rPr>
              <a:t>gradient tensor</a:t>
            </a:r>
            <a:r>
              <a:rPr lang="en-GB" dirty="0" smtClean="0">
                <a:latin typeface="Calibri" panose="020F0502020204030204" pitchFamily="34" charset="0"/>
              </a:rPr>
              <a:t>.</a:t>
            </a:r>
            <a:endParaRPr lang="pt-BR" dirty="0">
              <a:latin typeface="Calibri" panose="020F0502020204030204" pitchFamily="34" charset="0"/>
            </a:endParaRPr>
          </a:p>
        </p:txBody>
      </p:sp>
      <p:sp>
        <p:nvSpPr>
          <p:cNvPr id="10" name="CaixaDeTexto 9"/>
          <p:cNvSpPr txBox="1"/>
          <p:nvPr/>
        </p:nvSpPr>
        <p:spPr>
          <a:xfrm>
            <a:off x="139645" y="2656615"/>
            <a:ext cx="6000874" cy="369332"/>
          </a:xfrm>
          <a:prstGeom prst="rect">
            <a:avLst/>
          </a:prstGeom>
          <a:noFill/>
        </p:spPr>
        <p:txBody>
          <a:bodyPr wrap="none" rtlCol="0">
            <a:spAutoFit/>
          </a:bodyPr>
          <a:lstStyle/>
          <a:p>
            <a:r>
              <a:rPr lang="en-GB" dirty="0" smtClean="0">
                <a:latin typeface="Calibri" panose="020F0502020204030204" pitchFamily="34" charset="0"/>
              </a:rPr>
              <a:t>Cd </a:t>
            </a:r>
            <a:r>
              <a:rPr lang="en-GB" dirty="0">
                <a:latin typeface="Calibri" panose="020F0502020204030204" pitchFamily="34" charset="0"/>
              </a:rPr>
              <a:t>ion ( from </a:t>
            </a:r>
            <a:r>
              <a:rPr lang="en-GB" b="1" baseline="30000" dirty="0">
                <a:solidFill>
                  <a:srgbClr val="FFFF00"/>
                </a:solidFill>
                <a:latin typeface="Calibri" panose="020F0502020204030204" pitchFamily="34" charset="0"/>
              </a:rPr>
              <a:t>111</a:t>
            </a:r>
            <a:r>
              <a:rPr lang="en-GB" b="1" dirty="0">
                <a:solidFill>
                  <a:srgbClr val="FFFF00"/>
                </a:solidFill>
                <a:latin typeface="Calibri" panose="020F0502020204030204" pitchFamily="34" charset="0"/>
              </a:rPr>
              <a:t>In </a:t>
            </a:r>
            <a:r>
              <a:rPr lang="en-GB" b="1" dirty="0">
                <a:solidFill>
                  <a:srgbClr val="FFFF00"/>
                </a:solidFill>
                <a:latin typeface="Times New Roman" panose="02020603050405020304" pitchFamily="18" charset="0"/>
                <a:cs typeface="Times New Roman" panose="02020603050405020304" pitchFamily="18" charset="0"/>
              </a:rPr>
              <a:t>→</a:t>
            </a:r>
            <a:r>
              <a:rPr lang="en-GB" b="1" baseline="30000" dirty="0">
                <a:solidFill>
                  <a:srgbClr val="FFFF00"/>
                </a:solidFill>
                <a:latin typeface="Times New Roman" panose="02020603050405020304" pitchFamily="18" charset="0"/>
                <a:cs typeface="Times New Roman" panose="02020603050405020304" pitchFamily="18" charset="0"/>
              </a:rPr>
              <a:t>111</a:t>
            </a:r>
            <a:r>
              <a:rPr lang="en-GB" b="1" dirty="0">
                <a:solidFill>
                  <a:srgbClr val="FFFF00"/>
                </a:solidFill>
                <a:latin typeface="Times New Roman" panose="02020603050405020304" pitchFamily="18" charset="0"/>
                <a:cs typeface="Times New Roman" panose="02020603050405020304" pitchFamily="18" charset="0"/>
              </a:rPr>
              <a:t>Cd</a:t>
            </a:r>
            <a:r>
              <a:rPr lang="en-GB" dirty="0">
                <a:latin typeface="Calibri" panose="020F0502020204030204" pitchFamily="34" charset="0"/>
              </a:rPr>
              <a:t> or </a:t>
            </a:r>
            <a:r>
              <a:rPr lang="en-GB" b="1" baseline="30000" dirty="0">
                <a:solidFill>
                  <a:srgbClr val="FFFF00"/>
                </a:solidFill>
                <a:latin typeface="Calibri" panose="020F0502020204030204" pitchFamily="34" charset="0"/>
              </a:rPr>
              <a:t>111m</a:t>
            </a:r>
            <a:r>
              <a:rPr lang="en-GB" b="1" dirty="0">
                <a:solidFill>
                  <a:srgbClr val="FFFF00"/>
                </a:solidFill>
                <a:latin typeface="Calibri" panose="020F0502020204030204" pitchFamily="34" charset="0"/>
              </a:rPr>
              <a:t>Cd </a:t>
            </a:r>
            <a:r>
              <a:rPr lang="en-GB" b="1" dirty="0">
                <a:solidFill>
                  <a:srgbClr val="FFFF00"/>
                </a:solidFill>
                <a:latin typeface="Times New Roman" panose="02020603050405020304" pitchFamily="18" charset="0"/>
                <a:cs typeface="Times New Roman" panose="02020603050405020304" pitchFamily="18" charset="0"/>
              </a:rPr>
              <a:t>→ </a:t>
            </a:r>
            <a:r>
              <a:rPr lang="en-GB" b="1" baseline="30000" dirty="0">
                <a:solidFill>
                  <a:srgbClr val="FFFF00"/>
                </a:solidFill>
                <a:latin typeface="Times New Roman" panose="02020603050405020304" pitchFamily="18" charset="0"/>
                <a:cs typeface="Times New Roman" panose="02020603050405020304" pitchFamily="18" charset="0"/>
              </a:rPr>
              <a:t>111</a:t>
            </a:r>
            <a:r>
              <a:rPr lang="en-GB" b="1" dirty="0">
                <a:solidFill>
                  <a:srgbClr val="FFFF00"/>
                </a:solidFill>
                <a:latin typeface="Times New Roman" panose="02020603050405020304" pitchFamily="18" charset="0"/>
                <a:cs typeface="Times New Roman" panose="02020603050405020304" pitchFamily="18" charset="0"/>
              </a:rPr>
              <a:t>Cd</a:t>
            </a:r>
            <a:r>
              <a:rPr lang="en-GB" dirty="0">
                <a:latin typeface="Calibri" panose="020F0502020204030204" pitchFamily="34" charset="0"/>
              </a:rPr>
              <a:t>) has valence +</a:t>
            </a:r>
            <a:r>
              <a:rPr lang="en-GB" dirty="0" smtClean="0">
                <a:latin typeface="Calibri" panose="020F0502020204030204" pitchFamily="34" charset="0"/>
              </a:rPr>
              <a:t>2</a:t>
            </a:r>
            <a:endParaRPr lang="en-US" dirty="0"/>
          </a:p>
        </p:txBody>
      </p:sp>
      <p:sp>
        <p:nvSpPr>
          <p:cNvPr id="4" name="CaixaDeTexto 3"/>
          <p:cNvSpPr txBox="1"/>
          <p:nvPr/>
        </p:nvSpPr>
        <p:spPr>
          <a:xfrm>
            <a:off x="139645" y="4073042"/>
            <a:ext cx="3633239" cy="369332"/>
          </a:xfrm>
          <a:prstGeom prst="rect">
            <a:avLst/>
          </a:prstGeom>
          <a:noFill/>
        </p:spPr>
        <p:txBody>
          <a:bodyPr wrap="none" rtlCol="0">
            <a:spAutoFit/>
          </a:bodyPr>
          <a:lstStyle/>
          <a:p>
            <a:r>
              <a:rPr lang="en-GB" dirty="0">
                <a:latin typeface="Calibri" panose="020F0502020204030204" pitchFamily="34" charset="0"/>
              </a:rPr>
              <a:t>In ion (</a:t>
            </a:r>
            <a:r>
              <a:rPr lang="en-GB" b="1" baseline="30000" dirty="0" smtClean="0">
                <a:solidFill>
                  <a:srgbClr val="FFFF00"/>
                </a:solidFill>
                <a:latin typeface="Calibri" panose="020F0502020204030204" pitchFamily="34" charset="0"/>
              </a:rPr>
              <a:t>117</a:t>
            </a:r>
            <a:r>
              <a:rPr lang="en-GB" b="1" dirty="0" smtClean="0">
                <a:solidFill>
                  <a:srgbClr val="FFFF00"/>
                </a:solidFill>
                <a:latin typeface="Calibri" panose="020F0502020204030204" pitchFamily="34" charset="0"/>
              </a:rPr>
              <a:t>Cd </a:t>
            </a:r>
            <a:r>
              <a:rPr lang="en-GB" b="1" dirty="0" smtClean="0">
                <a:solidFill>
                  <a:srgbClr val="FFFF00"/>
                </a:solidFill>
                <a:latin typeface="Times New Roman" panose="02020603050405020304" pitchFamily="18" charset="0"/>
                <a:cs typeface="Times New Roman" panose="02020603050405020304" pitchFamily="18" charset="0"/>
              </a:rPr>
              <a:t>→ </a:t>
            </a:r>
            <a:r>
              <a:rPr lang="en-GB" b="1" baseline="30000" dirty="0" smtClean="0">
                <a:solidFill>
                  <a:srgbClr val="FFFF00"/>
                </a:solidFill>
                <a:latin typeface="Times New Roman" panose="02020603050405020304" pitchFamily="18" charset="0"/>
                <a:cs typeface="Times New Roman" panose="02020603050405020304" pitchFamily="18" charset="0"/>
              </a:rPr>
              <a:t>117</a:t>
            </a:r>
            <a:r>
              <a:rPr lang="en-GB" b="1" dirty="0" smtClean="0">
                <a:solidFill>
                  <a:srgbClr val="FFFF00"/>
                </a:solidFill>
                <a:latin typeface="Times New Roman" panose="02020603050405020304" pitchFamily="18" charset="0"/>
                <a:cs typeface="Times New Roman" panose="02020603050405020304" pitchFamily="18" charset="0"/>
              </a:rPr>
              <a:t>In</a:t>
            </a:r>
            <a:r>
              <a:rPr lang="en-GB" dirty="0" smtClean="0">
                <a:latin typeface="Times New Roman" panose="02020603050405020304" pitchFamily="18" charset="0"/>
                <a:cs typeface="Times New Roman" panose="02020603050405020304" pitchFamily="18" charset="0"/>
              </a:rPr>
              <a:t>)</a:t>
            </a:r>
            <a:r>
              <a:rPr lang="en-GB" dirty="0" smtClean="0">
                <a:latin typeface="Calibri" panose="020F0502020204030204" pitchFamily="34" charset="0"/>
              </a:rPr>
              <a:t> has valence +3,</a:t>
            </a:r>
            <a:endParaRPr lang="en-US" dirty="0"/>
          </a:p>
        </p:txBody>
      </p:sp>
      <p:sp>
        <p:nvSpPr>
          <p:cNvPr id="5" name="CaixaDeTexto 4"/>
          <p:cNvSpPr txBox="1"/>
          <p:nvPr/>
        </p:nvSpPr>
        <p:spPr>
          <a:xfrm>
            <a:off x="139645" y="5871323"/>
            <a:ext cx="3553537" cy="369332"/>
          </a:xfrm>
          <a:prstGeom prst="rect">
            <a:avLst/>
          </a:prstGeom>
          <a:noFill/>
        </p:spPr>
        <p:txBody>
          <a:bodyPr wrap="none" rtlCol="0">
            <a:spAutoFit/>
          </a:bodyPr>
          <a:lstStyle/>
          <a:p>
            <a:r>
              <a:rPr lang="en-GB" dirty="0">
                <a:latin typeface="Calibri" panose="020F0502020204030204" pitchFamily="34" charset="0"/>
              </a:rPr>
              <a:t>Ta ion (</a:t>
            </a:r>
            <a:r>
              <a:rPr lang="en-GB" b="1" baseline="30000" dirty="0" smtClean="0">
                <a:solidFill>
                  <a:srgbClr val="FF99FF"/>
                </a:solidFill>
                <a:latin typeface="Calibri" panose="020F0502020204030204" pitchFamily="34" charset="0"/>
              </a:rPr>
              <a:t>181</a:t>
            </a:r>
            <a:r>
              <a:rPr lang="en-GB" b="1" dirty="0" smtClean="0">
                <a:solidFill>
                  <a:srgbClr val="FF99FF"/>
                </a:solidFill>
                <a:latin typeface="Calibri" panose="020F0502020204030204" pitchFamily="34" charset="0"/>
              </a:rPr>
              <a:t>Hf </a:t>
            </a:r>
            <a:r>
              <a:rPr lang="en-GB" b="1" dirty="0">
                <a:solidFill>
                  <a:srgbClr val="FF99FF"/>
                </a:solidFill>
                <a:latin typeface="Times New Roman" panose="02020603050405020304" pitchFamily="18" charset="0"/>
                <a:cs typeface="Times New Roman" panose="02020603050405020304" pitchFamily="18" charset="0"/>
              </a:rPr>
              <a:t>→</a:t>
            </a:r>
            <a:r>
              <a:rPr lang="en-GB" b="1" baseline="30000" dirty="0" smtClean="0">
                <a:solidFill>
                  <a:srgbClr val="FF99FF"/>
                </a:solidFill>
                <a:latin typeface="Times New Roman" panose="02020603050405020304" pitchFamily="18" charset="0"/>
                <a:cs typeface="Times New Roman" panose="02020603050405020304" pitchFamily="18" charset="0"/>
              </a:rPr>
              <a:t>181</a:t>
            </a:r>
            <a:r>
              <a:rPr lang="en-GB" b="1" dirty="0" smtClean="0">
                <a:solidFill>
                  <a:srgbClr val="FF99FF"/>
                </a:solidFill>
                <a:latin typeface="Times New Roman" panose="02020603050405020304" pitchFamily="18" charset="0"/>
                <a:cs typeface="Times New Roman" panose="02020603050405020304" pitchFamily="18" charset="0"/>
              </a:rPr>
              <a:t>Ta</a:t>
            </a:r>
            <a:r>
              <a:rPr lang="en-GB" dirty="0" smtClean="0">
                <a:latin typeface="Calibri" panose="020F0502020204030204" pitchFamily="34" charset="0"/>
              </a:rPr>
              <a:t>) has valence +5</a:t>
            </a:r>
            <a:endParaRPr lang="en-US" dirty="0"/>
          </a:p>
        </p:txBody>
      </p:sp>
      <p:sp>
        <p:nvSpPr>
          <p:cNvPr id="6" name="CaixaDeTexto 5"/>
          <p:cNvSpPr txBox="1"/>
          <p:nvPr/>
        </p:nvSpPr>
        <p:spPr>
          <a:xfrm>
            <a:off x="139645" y="4922701"/>
            <a:ext cx="3775905" cy="369332"/>
          </a:xfrm>
          <a:prstGeom prst="rect">
            <a:avLst/>
          </a:prstGeom>
          <a:noFill/>
        </p:spPr>
        <p:txBody>
          <a:bodyPr wrap="none" rtlCol="0">
            <a:spAutoFit/>
          </a:bodyPr>
          <a:lstStyle/>
          <a:p>
            <a:r>
              <a:rPr lang="en-GB" dirty="0" smtClean="0">
                <a:latin typeface="Calibri" panose="020F0502020204030204" pitchFamily="34" charset="0"/>
              </a:rPr>
              <a:t>Sn </a:t>
            </a:r>
            <a:r>
              <a:rPr lang="en-GB" dirty="0">
                <a:latin typeface="Calibri" panose="020F0502020204030204" pitchFamily="34" charset="0"/>
              </a:rPr>
              <a:t>ion (</a:t>
            </a:r>
            <a:r>
              <a:rPr lang="en-GB" b="1" baseline="30000" dirty="0" smtClean="0">
                <a:solidFill>
                  <a:srgbClr val="FFFF00"/>
                </a:solidFill>
                <a:latin typeface="Calibri" panose="020F0502020204030204" pitchFamily="34" charset="0"/>
              </a:rPr>
              <a:t>119m</a:t>
            </a:r>
            <a:r>
              <a:rPr lang="en-GB" b="1" dirty="0" smtClean="0">
                <a:solidFill>
                  <a:srgbClr val="FFFF00"/>
                </a:solidFill>
                <a:latin typeface="Calibri" panose="020F0502020204030204" pitchFamily="34" charset="0"/>
              </a:rPr>
              <a:t>Sn </a:t>
            </a:r>
            <a:r>
              <a:rPr lang="en-GB" b="1" dirty="0">
                <a:solidFill>
                  <a:srgbClr val="FFFF00"/>
                </a:solidFill>
                <a:latin typeface="Times New Roman" panose="02020603050405020304" pitchFamily="18" charset="0"/>
                <a:cs typeface="Times New Roman" panose="02020603050405020304" pitchFamily="18" charset="0"/>
              </a:rPr>
              <a:t>→</a:t>
            </a:r>
            <a:r>
              <a:rPr lang="en-GB" b="1" baseline="30000" dirty="0" smtClean="0">
                <a:solidFill>
                  <a:srgbClr val="FFFF00"/>
                </a:solidFill>
                <a:latin typeface="Times New Roman" panose="02020603050405020304" pitchFamily="18" charset="0"/>
                <a:cs typeface="Times New Roman" panose="02020603050405020304" pitchFamily="18" charset="0"/>
              </a:rPr>
              <a:t>119</a:t>
            </a:r>
            <a:r>
              <a:rPr lang="en-GB" b="1" dirty="0" smtClean="0">
                <a:solidFill>
                  <a:srgbClr val="FFFF00"/>
                </a:solidFill>
                <a:latin typeface="Times New Roman" panose="02020603050405020304" pitchFamily="18" charset="0"/>
                <a:cs typeface="Times New Roman" panose="02020603050405020304" pitchFamily="18" charset="0"/>
              </a:rPr>
              <a:t>Sn</a:t>
            </a:r>
            <a:r>
              <a:rPr lang="en-GB" dirty="0" smtClean="0">
                <a:latin typeface="Calibri" panose="020F0502020204030204" pitchFamily="34" charset="0"/>
              </a:rPr>
              <a:t> ) has valence +4</a:t>
            </a:r>
            <a:endParaRPr lang="en-US" dirty="0"/>
          </a:p>
        </p:txBody>
      </p:sp>
      <p:sp>
        <p:nvSpPr>
          <p:cNvPr id="9" name="CaixaDeTexto 8"/>
          <p:cNvSpPr txBox="1"/>
          <p:nvPr/>
        </p:nvSpPr>
        <p:spPr>
          <a:xfrm>
            <a:off x="171759" y="1685063"/>
            <a:ext cx="8469586" cy="646331"/>
          </a:xfrm>
          <a:prstGeom prst="rect">
            <a:avLst/>
          </a:prstGeom>
          <a:noFill/>
        </p:spPr>
        <p:txBody>
          <a:bodyPr wrap="square" rtlCol="0">
            <a:spAutoFit/>
          </a:bodyPr>
          <a:lstStyle/>
          <a:p>
            <a:r>
              <a:rPr lang="en-GB" dirty="0">
                <a:latin typeface="Calibri" panose="020F0502020204030204" pitchFamily="34" charset="0"/>
              </a:rPr>
              <a:t>PAC measurements will be carried out at different temperatures to follow the behaviour of the observed parameters as well as dynamic process particularly measured by  </a:t>
            </a:r>
            <a:r>
              <a:rPr lang="en-GB" dirty="0">
                <a:latin typeface="Symbol" panose="05050102010706020507" pitchFamily="18" charset="2"/>
              </a:rPr>
              <a:t>e</a:t>
            </a:r>
            <a:r>
              <a:rPr lang="en-GB" baseline="30000" dirty="0">
                <a:latin typeface="Calibri" panose="020F0502020204030204" pitchFamily="34" charset="0"/>
              </a:rPr>
              <a:t>-</a:t>
            </a:r>
            <a:r>
              <a:rPr lang="en-GB" dirty="0">
                <a:latin typeface="Calibri" panose="020F0502020204030204" pitchFamily="34" charset="0"/>
              </a:rPr>
              <a:t>-PAC.</a:t>
            </a:r>
            <a:endParaRPr lang="en-US" dirty="0">
              <a:latin typeface="Calibri" panose="020F0502020204030204" pitchFamily="34" charset="0"/>
            </a:endParaRPr>
          </a:p>
        </p:txBody>
      </p:sp>
      <p:grpSp>
        <p:nvGrpSpPr>
          <p:cNvPr id="17" name="Group 16"/>
          <p:cNvGrpSpPr/>
          <p:nvPr/>
        </p:nvGrpSpPr>
        <p:grpSpPr>
          <a:xfrm>
            <a:off x="9166715" y="1557952"/>
            <a:ext cx="2794000" cy="1128143"/>
            <a:chOff x="9166715" y="1666240"/>
            <a:chExt cx="2794000" cy="1128143"/>
          </a:xfrm>
        </p:grpSpPr>
        <p:grpSp>
          <p:nvGrpSpPr>
            <p:cNvPr id="14" name="Group 13"/>
            <p:cNvGrpSpPr/>
            <p:nvPr/>
          </p:nvGrpSpPr>
          <p:grpSpPr>
            <a:xfrm>
              <a:off x="9166715" y="2117802"/>
              <a:ext cx="2794000" cy="676581"/>
              <a:chOff x="9136235" y="1794637"/>
              <a:chExt cx="2794000" cy="676581"/>
            </a:xfrm>
          </p:grpSpPr>
          <p:sp>
            <p:nvSpPr>
              <p:cNvPr id="13" name="Rectangle 12"/>
              <p:cNvSpPr/>
              <p:nvPr/>
            </p:nvSpPr>
            <p:spPr>
              <a:xfrm>
                <a:off x="9136235" y="1794637"/>
                <a:ext cx="2794000" cy="67658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9415926" y="1830800"/>
                <a:ext cx="2514309" cy="574966"/>
                <a:chOff x="9349849" y="1818870"/>
                <a:chExt cx="2514309" cy="574966"/>
              </a:xfrm>
            </p:grpSpPr>
            <mc:AlternateContent xmlns:mc="http://schemas.openxmlformats.org/markup-compatibility/2006" xmlns:a14="http://schemas.microsoft.com/office/drawing/2010/main">
              <mc:Choice Requires="a14">
                <p:sp>
                  <p:nvSpPr>
                    <p:cNvPr id="7" name="TextBox 6"/>
                    <p:cNvSpPr txBox="1"/>
                    <p:nvPr/>
                  </p:nvSpPr>
                  <p:spPr>
                    <a:xfrm>
                      <a:off x="9349849" y="1952465"/>
                      <a:ext cx="422616"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b="1" i="1" smtClean="0">
                                    <a:solidFill>
                                      <a:schemeClr val="bg1"/>
                                    </a:solidFill>
                                    <a:latin typeface="Cambria Math" panose="02040503050406030204" pitchFamily="18" charset="0"/>
                                  </a:rPr>
                                </m:ctrlPr>
                              </m:sSubPr>
                              <m:e>
                                <m:r>
                                  <a:rPr lang="en-US" sz="2000" b="1" i="1" smtClean="0">
                                    <a:solidFill>
                                      <a:schemeClr val="bg1"/>
                                    </a:solidFill>
                                    <a:latin typeface="Cambria Math" panose="02040503050406030204" pitchFamily="18" charset="0"/>
                                  </a:rPr>
                                  <m:t>𝑽</m:t>
                                </m:r>
                              </m:e>
                              <m:sub>
                                <m:r>
                                  <a:rPr lang="en-US" sz="2000" b="1" i="1" smtClean="0">
                                    <a:solidFill>
                                      <a:schemeClr val="bg1"/>
                                    </a:solidFill>
                                    <a:latin typeface="Cambria Math" panose="02040503050406030204" pitchFamily="18" charset="0"/>
                                  </a:rPr>
                                  <m:t>𝒛𝒛</m:t>
                                </m:r>
                              </m:sub>
                            </m:sSub>
                          </m:oMath>
                        </m:oMathPara>
                      </a14:m>
                      <a:endParaRPr lang="en-US" sz="2000" b="1" dirty="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9349849" y="1952465"/>
                      <a:ext cx="422616" cy="307777"/>
                    </a:xfrm>
                    <a:prstGeom prst="rect">
                      <a:avLst/>
                    </a:prstGeom>
                    <a:blipFill rotWithShape="0">
                      <a:blip r:embed="rId2"/>
                      <a:stretch>
                        <a:fillRect l="-14493" r="-4348" b="-98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0384714" y="1818870"/>
                      <a:ext cx="1479444" cy="5749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1" smtClean="0">
                                <a:solidFill>
                                  <a:schemeClr val="bg1"/>
                                </a:solidFill>
                                <a:latin typeface="Cambria Math" panose="02040503050406030204" pitchFamily="18" charset="0"/>
                                <a:ea typeface="Cambria Math" panose="02040503050406030204" pitchFamily="18" charset="0"/>
                              </a:rPr>
                              <m:t>𝜼</m:t>
                            </m:r>
                            <m:r>
                              <a:rPr lang="en-US" b="1" i="1" smtClean="0">
                                <a:solidFill>
                                  <a:schemeClr val="bg1"/>
                                </a:solidFill>
                                <a:latin typeface="Cambria Math" panose="02040503050406030204" pitchFamily="18" charset="0"/>
                                <a:ea typeface="Cambria Math" panose="02040503050406030204" pitchFamily="18" charset="0"/>
                              </a:rPr>
                              <m:t>=</m:t>
                            </m:r>
                            <m:f>
                              <m:fPr>
                                <m:ctrlPr>
                                  <a:rPr lang="en-US" b="1" i="1" smtClean="0">
                                    <a:solidFill>
                                      <a:schemeClr val="bg1"/>
                                    </a:solidFill>
                                    <a:latin typeface="Cambria Math" panose="02040503050406030204" pitchFamily="18" charset="0"/>
                                    <a:ea typeface="Cambria Math" panose="02040503050406030204" pitchFamily="18" charset="0"/>
                                  </a:rPr>
                                </m:ctrlPr>
                              </m:fPr>
                              <m:num>
                                <m:sSub>
                                  <m:sSubPr>
                                    <m:ctrlPr>
                                      <a:rPr lang="en-US" b="1" i="1" smtClean="0">
                                        <a:solidFill>
                                          <a:schemeClr val="bg1"/>
                                        </a:solidFill>
                                        <a:latin typeface="Cambria Math" panose="02040503050406030204" pitchFamily="18" charset="0"/>
                                        <a:ea typeface="Cambria Math" panose="02040503050406030204" pitchFamily="18" charset="0"/>
                                      </a:rPr>
                                    </m:ctrlPr>
                                  </m:sSubPr>
                                  <m:e>
                                    <m:r>
                                      <a:rPr lang="en-US" b="1" i="1" smtClean="0">
                                        <a:solidFill>
                                          <a:schemeClr val="bg1"/>
                                        </a:solidFill>
                                        <a:latin typeface="Cambria Math" panose="02040503050406030204" pitchFamily="18" charset="0"/>
                                        <a:ea typeface="Cambria Math" panose="02040503050406030204" pitchFamily="18" charset="0"/>
                                      </a:rPr>
                                      <m:t>𝑽</m:t>
                                    </m:r>
                                  </m:e>
                                  <m:sub>
                                    <m:r>
                                      <a:rPr lang="en-US" b="1" i="1" smtClean="0">
                                        <a:solidFill>
                                          <a:schemeClr val="bg1"/>
                                        </a:solidFill>
                                        <a:latin typeface="Cambria Math" panose="02040503050406030204" pitchFamily="18" charset="0"/>
                                        <a:ea typeface="Cambria Math" panose="02040503050406030204" pitchFamily="18" charset="0"/>
                                      </a:rPr>
                                      <m:t>𝒙𝒙</m:t>
                                    </m:r>
                                  </m:sub>
                                </m:sSub>
                                <m:r>
                                  <a:rPr lang="en-US" b="1" i="1" smtClean="0">
                                    <a:solidFill>
                                      <a:schemeClr val="bg1"/>
                                    </a:solidFill>
                                    <a:latin typeface="Cambria Math" panose="02040503050406030204" pitchFamily="18" charset="0"/>
                                    <a:ea typeface="Cambria Math" panose="02040503050406030204" pitchFamily="18" charset="0"/>
                                  </a:rPr>
                                  <m:t>−</m:t>
                                </m:r>
                                <m:sSub>
                                  <m:sSubPr>
                                    <m:ctrlPr>
                                      <a:rPr lang="en-US" b="1" i="1" smtClean="0">
                                        <a:solidFill>
                                          <a:schemeClr val="bg1"/>
                                        </a:solidFill>
                                        <a:latin typeface="Cambria Math" panose="02040503050406030204" pitchFamily="18" charset="0"/>
                                        <a:ea typeface="Cambria Math" panose="02040503050406030204" pitchFamily="18" charset="0"/>
                                      </a:rPr>
                                    </m:ctrlPr>
                                  </m:sSubPr>
                                  <m:e>
                                    <m:r>
                                      <a:rPr lang="en-US" b="1" i="1" smtClean="0">
                                        <a:solidFill>
                                          <a:schemeClr val="bg1"/>
                                        </a:solidFill>
                                        <a:latin typeface="Cambria Math" panose="02040503050406030204" pitchFamily="18" charset="0"/>
                                        <a:ea typeface="Cambria Math" panose="02040503050406030204" pitchFamily="18" charset="0"/>
                                      </a:rPr>
                                      <m:t>𝑽</m:t>
                                    </m:r>
                                  </m:e>
                                  <m:sub>
                                    <m:r>
                                      <a:rPr lang="en-US" b="1" i="1" smtClean="0">
                                        <a:solidFill>
                                          <a:schemeClr val="bg1"/>
                                        </a:solidFill>
                                        <a:latin typeface="Cambria Math" panose="02040503050406030204" pitchFamily="18" charset="0"/>
                                        <a:ea typeface="Cambria Math" panose="02040503050406030204" pitchFamily="18" charset="0"/>
                                      </a:rPr>
                                      <m:t>𝒚𝒚</m:t>
                                    </m:r>
                                  </m:sub>
                                </m:sSub>
                              </m:num>
                              <m:den>
                                <m:sSub>
                                  <m:sSubPr>
                                    <m:ctrlPr>
                                      <a:rPr lang="en-US" b="1" i="1" smtClean="0">
                                        <a:solidFill>
                                          <a:schemeClr val="bg1"/>
                                        </a:solidFill>
                                        <a:latin typeface="Cambria Math" panose="02040503050406030204" pitchFamily="18" charset="0"/>
                                        <a:ea typeface="Cambria Math" panose="02040503050406030204" pitchFamily="18" charset="0"/>
                                      </a:rPr>
                                    </m:ctrlPr>
                                  </m:sSubPr>
                                  <m:e>
                                    <m:r>
                                      <a:rPr lang="en-US" b="1" i="1" smtClean="0">
                                        <a:solidFill>
                                          <a:schemeClr val="bg1"/>
                                        </a:solidFill>
                                        <a:latin typeface="Cambria Math" panose="02040503050406030204" pitchFamily="18" charset="0"/>
                                        <a:ea typeface="Cambria Math" panose="02040503050406030204" pitchFamily="18" charset="0"/>
                                      </a:rPr>
                                      <m:t>𝑽</m:t>
                                    </m:r>
                                  </m:e>
                                  <m:sub>
                                    <m:r>
                                      <a:rPr lang="en-US" b="1" i="1" smtClean="0">
                                        <a:solidFill>
                                          <a:schemeClr val="bg1"/>
                                        </a:solidFill>
                                        <a:latin typeface="Cambria Math" panose="02040503050406030204" pitchFamily="18" charset="0"/>
                                        <a:ea typeface="Cambria Math" panose="02040503050406030204" pitchFamily="18" charset="0"/>
                                      </a:rPr>
                                      <m:t>𝒛𝒛</m:t>
                                    </m:r>
                                  </m:sub>
                                </m:sSub>
                              </m:den>
                            </m:f>
                          </m:oMath>
                        </m:oMathPara>
                      </a14:m>
                      <a:endParaRPr lang="en-US" b="1" dirty="0">
                        <a:solidFill>
                          <a:srgbClr val="FFFF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0384714" y="1818870"/>
                      <a:ext cx="1479444" cy="574966"/>
                    </a:xfrm>
                    <a:prstGeom prst="rect">
                      <a:avLst/>
                    </a:prstGeom>
                    <a:blipFill rotWithShape="0">
                      <a:blip r:embed="rId3"/>
                      <a:stretch>
                        <a:fillRect/>
                      </a:stretch>
                    </a:blipFill>
                  </p:spPr>
                  <p:txBody>
                    <a:bodyPr/>
                    <a:lstStyle/>
                    <a:p>
                      <a:r>
                        <a:rPr lang="en-US">
                          <a:noFill/>
                        </a:rPr>
                        <a:t> </a:t>
                      </a:r>
                    </a:p>
                  </p:txBody>
                </p:sp>
              </mc:Fallback>
            </mc:AlternateContent>
            <p:sp>
              <p:nvSpPr>
                <p:cNvPr id="11" name="TextBox 10"/>
                <p:cNvSpPr txBox="1"/>
                <p:nvPr/>
              </p:nvSpPr>
              <p:spPr>
                <a:xfrm>
                  <a:off x="9806720" y="1921687"/>
                  <a:ext cx="543739" cy="369332"/>
                </a:xfrm>
                <a:prstGeom prst="rect">
                  <a:avLst/>
                </a:prstGeom>
                <a:noFill/>
              </p:spPr>
              <p:txBody>
                <a:bodyPr wrap="none" rtlCol="0">
                  <a:spAutoFit/>
                </a:bodyPr>
                <a:lstStyle/>
                <a:p>
                  <a:r>
                    <a:rPr lang="en-US" b="1" dirty="0" smtClean="0">
                      <a:solidFill>
                        <a:schemeClr val="bg1"/>
                      </a:solidFill>
                      <a:latin typeface="Calibri" panose="020F0502020204030204" pitchFamily="34" charset="0"/>
                      <a:cs typeface="Calibri" panose="020F0502020204030204" pitchFamily="34" charset="0"/>
                    </a:rPr>
                    <a:t>and</a:t>
                  </a:r>
                  <a:endParaRPr lang="en-US" b="1" dirty="0">
                    <a:solidFill>
                      <a:schemeClr val="bg1"/>
                    </a:solidFill>
                    <a:latin typeface="Calibri" panose="020F0502020204030204" pitchFamily="34" charset="0"/>
                    <a:cs typeface="Calibri" panose="020F0502020204030204" pitchFamily="34" charset="0"/>
                  </a:endParaRPr>
                </a:p>
              </p:txBody>
            </p:sp>
          </p:grpSp>
        </p:grpSp>
        <p:sp>
          <p:nvSpPr>
            <p:cNvPr id="16" name="Down Arrow 15"/>
            <p:cNvSpPr/>
            <p:nvPr/>
          </p:nvSpPr>
          <p:spPr>
            <a:xfrm>
              <a:off x="10447016" y="1666240"/>
              <a:ext cx="241304" cy="38631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3322319" y="3010831"/>
            <a:ext cx="8717813" cy="830967"/>
            <a:chOff x="3322319" y="3119119"/>
            <a:chExt cx="8717813" cy="830967"/>
          </a:xfrm>
        </p:grpSpPr>
        <p:grpSp>
          <p:nvGrpSpPr>
            <p:cNvPr id="20" name="Group 19"/>
            <p:cNvGrpSpPr/>
            <p:nvPr/>
          </p:nvGrpSpPr>
          <p:grpSpPr>
            <a:xfrm>
              <a:off x="5272510" y="3119119"/>
              <a:ext cx="6767622" cy="830967"/>
              <a:chOff x="5603839" y="3568313"/>
              <a:chExt cx="6767622" cy="830967"/>
            </a:xfrm>
          </p:grpSpPr>
          <p:sp>
            <p:nvSpPr>
              <p:cNvPr id="19" name="Rectangle 18"/>
              <p:cNvSpPr/>
              <p:nvPr/>
            </p:nvSpPr>
            <p:spPr>
              <a:xfrm>
                <a:off x="5652930" y="3568313"/>
                <a:ext cx="6669441" cy="83096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603839" y="3660631"/>
                <a:ext cx="6767622" cy="646331"/>
              </a:xfrm>
              <a:prstGeom prst="rect">
                <a:avLst/>
              </a:prstGeom>
              <a:noFill/>
            </p:spPr>
            <p:txBody>
              <a:bodyPr wrap="none" rtlCol="0">
                <a:spAutoFit/>
              </a:bodyPr>
              <a:lstStyle/>
              <a:p>
                <a:r>
                  <a:rPr lang="en-GB" b="1" baseline="30000" dirty="0" smtClean="0">
                    <a:solidFill>
                      <a:schemeClr val="bg1"/>
                    </a:solidFill>
                    <a:latin typeface="Calibri" panose="020F0502020204030204" pitchFamily="34" charset="0"/>
                    <a:cs typeface="Calibri" panose="020F0502020204030204" pitchFamily="34" charset="0"/>
                  </a:rPr>
                  <a:t> </a:t>
                </a:r>
                <a:r>
                  <a:rPr lang="en-GB" b="1" baseline="30000" dirty="0">
                    <a:solidFill>
                      <a:schemeClr val="bg1"/>
                    </a:solidFill>
                    <a:latin typeface="Calibri" panose="020F0502020204030204" pitchFamily="34" charset="0"/>
                    <a:cs typeface="Calibri" panose="020F0502020204030204" pitchFamily="34" charset="0"/>
                  </a:rPr>
                  <a:t>111</a:t>
                </a:r>
                <a:r>
                  <a:rPr lang="en-GB" b="1" dirty="0">
                    <a:solidFill>
                      <a:schemeClr val="bg1"/>
                    </a:solidFill>
                    <a:latin typeface="Calibri" panose="020F0502020204030204" pitchFamily="34" charset="0"/>
                    <a:cs typeface="Calibri" panose="020F0502020204030204" pitchFamily="34" charset="0"/>
                  </a:rPr>
                  <a:t>In →</a:t>
                </a:r>
                <a:r>
                  <a:rPr lang="en-GB" b="1" baseline="30000" dirty="0" smtClean="0">
                    <a:solidFill>
                      <a:schemeClr val="bg1"/>
                    </a:solidFill>
                    <a:latin typeface="Calibri" panose="020F0502020204030204" pitchFamily="34" charset="0"/>
                    <a:cs typeface="Calibri" panose="020F0502020204030204" pitchFamily="34" charset="0"/>
                  </a:rPr>
                  <a:t>111</a:t>
                </a:r>
                <a:r>
                  <a:rPr lang="en-GB" b="1" dirty="0" smtClean="0">
                    <a:solidFill>
                      <a:schemeClr val="bg1"/>
                    </a:solidFill>
                    <a:latin typeface="Calibri" panose="020F0502020204030204" pitchFamily="34" charset="0"/>
                    <a:cs typeface="Calibri" panose="020F0502020204030204" pitchFamily="34" charset="0"/>
                  </a:rPr>
                  <a:t>Cd</a:t>
                </a:r>
                <a:r>
                  <a:rPr lang="en-US" b="1" dirty="0" smtClean="0">
                    <a:solidFill>
                      <a:schemeClr val="bg1"/>
                    </a:solidFill>
                    <a:latin typeface="Calibri" panose="020F0502020204030204" pitchFamily="34" charset="0"/>
                    <a:cs typeface="Calibri" panose="020F0502020204030204" pitchFamily="34" charset="0"/>
                  </a:rPr>
                  <a:t>: possible after effects (fast electronic re-arrangement)</a:t>
                </a:r>
              </a:p>
              <a:p>
                <a:r>
                  <a:rPr lang="en-GB" b="1" baseline="30000" dirty="0">
                    <a:solidFill>
                      <a:schemeClr val="bg1"/>
                    </a:solidFill>
                    <a:latin typeface="Calibri" panose="020F0502020204030204" pitchFamily="34" charset="0"/>
                    <a:cs typeface="Calibri" panose="020F0502020204030204" pitchFamily="34" charset="0"/>
                  </a:rPr>
                  <a:t>111m</a:t>
                </a:r>
                <a:r>
                  <a:rPr lang="en-GB" b="1" dirty="0">
                    <a:solidFill>
                      <a:schemeClr val="bg1"/>
                    </a:solidFill>
                    <a:latin typeface="Calibri" panose="020F0502020204030204" pitchFamily="34" charset="0"/>
                    <a:cs typeface="Calibri" panose="020F0502020204030204" pitchFamily="34" charset="0"/>
                  </a:rPr>
                  <a:t>Cd → </a:t>
                </a:r>
                <a:r>
                  <a:rPr lang="en-GB" b="1" baseline="30000" dirty="0" smtClean="0">
                    <a:solidFill>
                      <a:schemeClr val="bg1"/>
                    </a:solidFill>
                    <a:latin typeface="Calibri" panose="020F0502020204030204" pitchFamily="34" charset="0"/>
                    <a:cs typeface="Calibri" panose="020F0502020204030204" pitchFamily="34" charset="0"/>
                  </a:rPr>
                  <a:t>111</a:t>
                </a:r>
                <a:r>
                  <a:rPr lang="en-GB" b="1" dirty="0" smtClean="0">
                    <a:solidFill>
                      <a:schemeClr val="bg1"/>
                    </a:solidFill>
                    <a:latin typeface="Calibri" panose="020F0502020204030204" pitchFamily="34" charset="0"/>
                    <a:cs typeface="Calibri" panose="020F0502020204030204" pitchFamily="34" charset="0"/>
                  </a:rPr>
                  <a:t>Cd: no after effects.</a:t>
                </a:r>
                <a:endParaRPr lang="en-US" b="1" dirty="0">
                  <a:solidFill>
                    <a:schemeClr val="bg1"/>
                  </a:solidFill>
                  <a:latin typeface="Calibri" panose="020F0502020204030204" pitchFamily="34" charset="0"/>
                  <a:cs typeface="Calibri" panose="020F0502020204030204" pitchFamily="34" charset="0"/>
                </a:endParaRPr>
              </a:p>
            </p:txBody>
          </p:sp>
        </p:grpSp>
        <p:sp>
          <p:nvSpPr>
            <p:cNvPr id="21" name="Bent-Up Arrow 20"/>
            <p:cNvSpPr/>
            <p:nvPr/>
          </p:nvSpPr>
          <p:spPr>
            <a:xfrm rot="5400000">
              <a:off x="4062307" y="2382216"/>
              <a:ext cx="494759" cy="1974735"/>
            </a:xfrm>
            <a:prstGeom prst="ben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p:cNvGrpSpPr/>
          <p:nvPr/>
        </p:nvGrpSpPr>
        <p:grpSpPr>
          <a:xfrm>
            <a:off x="2608613" y="4071482"/>
            <a:ext cx="9382429" cy="833120"/>
            <a:chOff x="2608613" y="4167738"/>
            <a:chExt cx="9382429" cy="833120"/>
          </a:xfrm>
        </p:grpSpPr>
        <p:grpSp>
          <p:nvGrpSpPr>
            <p:cNvPr id="24" name="Group 23"/>
            <p:cNvGrpSpPr/>
            <p:nvPr/>
          </p:nvGrpSpPr>
          <p:grpSpPr>
            <a:xfrm>
              <a:off x="4480407" y="4167738"/>
              <a:ext cx="7510635" cy="833120"/>
              <a:chOff x="4450080" y="4653280"/>
              <a:chExt cx="7510635" cy="833120"/>
            </a:xfrm>
          </p:grpSpPr>
          <p:sp>
            <p:nvSpPr>
              <p:cNvPr id="23" name="Rectangle 22"/>
              <p:cNvSpPr/>
              <p:nvPr/>
            </p:nvSpPr>
            <p:spPr>
              <a:xfrm>
                <a:off x="4450080" y="4653280"/>
                <a:ext cx="7510635" cy="83312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4450080" y="4746675"/>
                <a:ext cx="7510635" cy="646331"/>
              </a:xfrm>
              <a:prstGeom prst="rect">
                <a:avLst/>
              </a:prstGeom>
              <a:noFill/>
            </p:spPr>
            <p:txBody>
              <a:bodyPr wrap="square" rtlCol="0">
                <a:spAutoFit/>
              </a:bodyPr>
              <a:lstStyle/>
              <a:p>
                <a:r>
                  <a:rPr lang="en-US" b="1" dirty="0">
                    <a:solidFill>
                      <a:schemeClr val="bg1"/>
                    </a:solidFill>
                    <a:latin typeface="Calibri" panose="020F0502020204030204" pitchFamily="34" charset="0"/>
                    <a:cs typeface="Calibri" panose="020F0502020204030204" pitchFamily="34" charset="0"/>
                  </a:rPr>
                  <a:t>C</a:t>
                </a:r>
                <a:r>
                  <a:rPr lang="en-US" b="1" dirty="0" smtClean="0">
                    <a:solidFill>
                      <a:schemeClr val="bg1"/>
                    </a:solidFill>
                    <a:latin typeface="Calibri" panose="020F0502020204030204" pitchFamily="34" charset="0"/>
                    <a:cs typeface="Calibri" panose="020F0502020204030204" pitchFamily="34" charset="0"/>
                  </a:rPr>
                  <a:t>omplementary </a:t>
                </a:r>
                <a:r>
                  <a:rPr lang="en-US" b="1" dirty="0">
                    <a:solidFill>
                      <a:schemeClr val="bg1"/>
                    </a:solidFill>
                    <a:latin typeface="Calibri" panose="020F0502020204030204" pitchFamily="34" charset="0"/>
                    <a:cs typeface="Calibri" panose="020F0502020204030204" pitchFamily="34" charset="0"/>
                  </a:rPr>
                  <a:t>measurements of </a:t>
                </a:r>
                <a:r>
                  <a:rPr lang="en-US" b="1" baseline="30000" dirty="0">
                    <a:solidFill>
                      <a:schemeClr val="bg1"/>
                    </a:solidFill>
                    <a:latin typeface="Calibri" panose="020F0502020204030204" pitchFamily="34" charset="0"/>
                    <a:cs typeface="Calibri" panose="020F0502020204030204" pitchFamily="34" charset="0"/>
                  </a:rPr>
                  <a:t>111</a:t>
                </a:r>
                <a:r>
                  <a:rPr lang="en-US" b="1" dirty="0">
                    <a:solidFill>
                      <a:schemeClr val="bg1"/>
                    </a:solidFill>
                    <a:latin typeface="Calibri" panose="020F0502020204030204" pitchFamily="34" charset="0"/>
                    <a:cs typeface="Calibri" panose="020F0502020204030204" pitchFamily="34" charset="0"/>
                  </a:rPr>
                  <a:t>In/Cd since in both cases </a:t>
                </a:r>
                <a:r>
                  <a:rPr lang="en-US" b="1" dirty="0" smtClean="0">
                    <a:solidFill>
                      <a:schemeClr val="bg1"/>
                    </a:solidFill>
                    <a:latin typeface="Calibri" panose="020F0502020204030204" pitchFamily="34" charset="0"/>
                    <a:cs typeface="Calibri" panose="020F0502020204030204" pitchFamily="34" charset="0"/>
                  </a:rPr>
                  <a:t>incorporation </a:t>
                </a:r>
                <a:r>
                  <a:rPr lang="en-US" b="1" dirty="0">
                    <a:solidFill>
                      <a:schemeClr val="bg1"/>
                    </a:solidFill>
                    <a:latin typeface="Calibri" panose="020F0502020204030204" pitchFamily="34" charset="0"/>
                    <a:cs typeface="Calibri" panose="020F0502020204030204" pitchFamily="34" charset="0"/>
                  </a:rPr>
                  <a:t>is done on one element and the measurement of the other</a:t>
                </a:r>
              </a:p>
            </p:txBody>
          </p:sp>
        </p:grpSp>
        <p:sp>
          <p:nvSpPr>
            <p:cNvPr id="25" name="Bent-Up Arrow 24"/>
            <p:cNvSpPr/>
            <p:nvPr/>
          </p:nvSpPr>
          <p:spPr>
            <a:xfrm rot="5400000">
              <a:off x="3263540" y="3851797"/>
              <a:ext cx="419274" cy="1729128"/>
            </a:xfrm>
            <a:prstGeom prst="ben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2751279" y="5095676"/>
            <a:ext cx="7595494" cy="572447"/>
            <a:chOff x="2751279" y="5167868"/>
            <a:chExt cx="7595494" cy="572447"/>
          </a:xfrm>
        </p:grpSpPr>
        <p:grpSp>
          <p:nvGrpSpPr>
            <p:cNvPr id="28" name="Group 27"/>
            <p:cNvGrpSpPr/>
            <p:nvPr/>
          </p:nvGrpSpPr>
          <p:grpSpPr>
            <a:xfrm>
              <a:off x="5321601" y="5167868"/>
              <a:ext cx="5025172" cy="572447"/>
              <a:chOff x="5486400" y="5740400"/>
              <a:chExt cx="5025172" cy="572447"/>
            </a:xfrm>
          </p:grpSpPr>
          <p:sp>
            <p:nvSpPr>
              <p:cNvPr id="27" name="Rectangle 26"/>
              <p:cNvSpPr/>
              <p:nvPr/>
            </p:nvSpPr>
            <p:spPr>
              <a:xfrm>
                <a:off x="5486400" y="5740400"/>
                <a:ext cx="4960616" cy="57244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575797" y="5841957"/>
                <a:ext cx="4935775" cy="369332"/>
              </a:xfrm>
              <a:prstGeom prst="rect">
                <a:avLst/>
              </a:prstGeom>
              <a:noFill/>
            </p:spPr>
            <p:txBody>
              <a:bodyPr wrap="none" rtlCol="0">
                <a:spAutoFit/>
              </a:bodyPr>
              <a:lstStyle/>
              <a:p>
                <a:r>
                  <a:rPr lang="en-GB" b="1" dirty="0" smtClean="0">
                    <a:solidFill>
                      <a:schemeClr val="bg1"/>
                    </a:solidFill>
                    <a:latin typeface="Symbol" panose="05050102010706020507" pitchFamily="18" charset="2"/>
                  </a:rPr>
                  <a:t>e</a:t>
                </a:r>
                <a:r>
                  <a:rPr lang="en-GB" b="1" baseline="30000" dirty="0" smtClean="0">
                    <a:solidFill>
                      <a:schemeClr val="bg1"/>
                    </a:solidFill>
                    <a:latin typeface="Calibri" panose="020F0502020204030204" pitchFamily="34" charset="0"/>
                  </a:rPr>
                  <a:t>- </a:t>
                </a:r>
                <a:r>
                  <a:rPr lang="en-GB" b="1" dirty="0" smtClean="0">
                    <a:solidFill>
                      <a:schemeClr val="bg1"/>
                    </a:solidFill>
                    <a:latin typeface="Calibri" panose="020F0502020204030204" pitchFamily="34" charset="0"/>
                  </a:rPr>
                  <a:t>-PAC measurements: possible </a:t>
                </a:r>
                <a:r>
                  <a:rPr lang="en-GB" b="1" dirty="0">
                    <a:solidFill>
                      <a:schemeClr val="bg1"/>
                    </a:solidFill>
                    <a:latin typeface="Calibri" panose="020F0502020204030204" pitchFamily="34" charset="0"/>
                  </a:rPr>
                  <a:t>dynamic </a:t>
                </a:r>
                <a:r>
                  <a:rPr lang="en-GB" b="1" dirty="0" smtClean="0">
                    <a:solidFill>
                      <a:schemeClr val="bg1"/>
                    </a:solidFill>
                    <a:latin typeface="Calibri" panose="020F0502020204030204" pitchFamily="34" charset="0"/>
                  </a:rPr>
                  <a:t>process</a:t>
                </a:r>
                <a:endParaRPr lang="en-US" b="1" dirty="0">
                  <a:solidFill>
                    <a:schemeClr val="bg1"/>
                  </a:solidFill>
                </a:endParaRPr>
              </a:p>
            </p:txBody>
          </p:sp>
        </p:grpSp>
        <p:sp>
          <p:nvSpPr>
            <p:cNvPr id="29" name="Bent-Up Arrow 28"/>
            <p:cNvSpPr/>
            <p:nvPr/>
          </p:nvSpPr>
          <p:spPr>
            <a:xfrm rot="5400000">
              <a:off x="3799435" y="4262672"/>
              <a:ext cx="419274" cy="2515586"/>
            </a:xfrm>
            <a:prstGeom prst="ben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p:cNvGrpSpPr/>
          <p:nvPr/>
        </p:nvGrpSpPr>
        <p:grpSpPr>
          <a:xfrm>
            <a:off x="1619534" y="5788487"/>
            <a:ext cx="10125426" cy="955040"/>
            <a:chOff x="1619534" y="5848647"/>
            <a:chExt cx="10125426" cy="955040"/>
          </a:xfrm>
        </p:grpSpPr>
        <p:grpSp>
          <p:nvGrpSpPr>
            <p:cNvPr id="32" name="Group 31"/>
            <p:cNvGrpSpPr/>
            <p:nvPr/>
          </p:nvGrpSpPr>
          <p:grpSpPr>
            <a:xfrm>
              <a:off x="4185920" y="5848647"/>
              <a:ext cx="7559040" cy="955040"/>
              <a:chOff x="4185920" y="5848647"/>
              <a:chExt cx="7559040" cy="955040"/>
            </a:xfrm>
          </p:grpSpPr>
          <p:sp>
            <p:nvSpPr>
              <p:cNvPr id="31" name="Rectangle 30"/>
              <p:cNvSpPr/>
              <p:nvPr/>
            </p:nvSpPr>
            <p:spPr>
              <a:xfrm>
                <a:off x="4185920" y="5848647"/>
                <a:ext cx="7559040" cy="955040"/>
              </a:xfrm>
              <a:prstGeom prst="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4255498" y="5864502"/>
                <a:ext cx="7419885" cy="923330"/>
              </a:xfrm>
              <a:prstGeom prst="rect">
                <a:avLst/>
              </a:prstGeom>
              <a:noFill/>
            </p:spPr>
            <p:txBody>
              <a:bodyPr wrap="square" rtlCol="0">
                <a:spAutoFit/>
              </a:bodyPr>
              <a:lstStyle/>
              <a:p>
                <a:r>
                  <a:rPr lang="en-US" baseline="30000" dirty="0" smtClean="0">
                    <a:solidFill>
                      <a:schemeClr val="bg1"/>
                    </a:solidFill>
                    <a:latin typeface="Calibri" panose="020F0502020204030204" pitchFamily="34" charset="0"/>
                    <a:cs typeface="Calibri" panose="020F0502020204030204" pitchFamily="34" charset="0"/>
                  </a:rPr>
                  <a:t>181</a:t>
                </a:r>
                <a:r>
                  <a:rPr lang="en-US" dirty="0" smtClean="0">
                    <a:solidFill>
                      <a:schemeClr val="bg1"/>
                    </a:solidFill>
                    <a:latin typeface="Calibri" panose="020F0502020204030204" pitchFamily="34" charset="0"/>
                    <a:cs typeface="Calibri" panose="020F0502020204030204" pitchFamily="34" charset="0"/>
                  </a:rPr>
                  <a:t>Hf</a:t>
                </a:r>
                <a:r>
                  <a:rPr lang="en-US" dirty="0" smtClean="0">
                    <a:solidFill>
                      <a:schemeClr val="bg1"/>
                    </a:solidFill>
                    <a:latin typeface="Calibri" panose="020F0502020204030204" pitchFamily="34" charset="0"/>
                    <a:cs typeface="Calibri" panose="020F0502020204030204" pitchFamily="34" charset="0"/>
                    <a:sym typeface="Symbol" panose="05050102010706020507" pitchFamily="18" charset="2"/>
                  </a:rPr>
                  <a:t></a:t>
                </a:r>
                <a:r>
                  <a:rPr lang="en-US" baseline="30000" dirty="0" smtClean="0">
                    <a:solidFill>
                      <a:schemeClr val="bg1"/>
                    </a:solidFill>
                    <a:latin typeface="Calibri" panose="020F0502020204030204" pitchFamily="34" charset="0"/>
                    <a:cs typeface="Calibri" panose="020F0502020204030204" pitchFamily="34" charset="0"/>
                  </a:rPr>
                  <a:t>181</a:t>
                </a:r>
                <a:r>
                  <a:rPr lang="en-US" dirty="0" smtClean="0">
                    <a:solidFill>
                      <a:schemeClr val="bg1"/>
                    </a:solidFill>
                    <a:latin typeface="Calibri" panose="020F0502020204030204" pitchFamily="34" charset="0"/>
                    <a:cs typeface="Calibri" panose="020F0502020204030204" pitchFamily="34" charset="0"/>
                  </a:rPr>
                  <a:t>Ta </a:t>
                </a:r>
                <a:r>
                  <a:rPr lang="en-US" dirty="0">
                    <a:solidFill>
                      <a:schemeClr val="bg1"/>
                    </a:solidFill>
                    <a:latin typeface="Calibri" panose="020F0502020204030204" pitchFamily="34" charset="0"/>
                    <a:cs typeface="Calibri" panose="020F0502020204030204" pitchFamily="34" charset="0"/>
                  </a:rPr>
                  <a:t>probe nuclei will be produced at </a:t>
                </a:r>
                <a:r>
                  <a:rPr lang="en-US" dirty="0" smtClean="0">
                    <a:solidFill>
                      <a:schemeClr val="bg1"/>
                    </a:solidFill>
                    <a:latin typeface="Calibri" panose="020F0502020204030204" pitchFamily="34" charset="0"/>
                    <a:cs typeface="Calibri" panose="020F0502020204030204" pitchFamily="34" charset="0"/>
                  </a:rPr>
                  <a:t>the nuclear reactor of IPEN</a:t>
                </a:r>
                <a:r>
                  <a:rPr lang="en-US" dirty="0">
                    <a:solidFill>
                      <a:schemeClr val="bg1"/>
                    </a:solidFill>
                    <a:latin typeface="Calibri" panose="020F0502020204030204" pitchFamily="34" charset="0"/>
                    <a:cs typeface="Calibri" panose="020F0502020204030204" pitchFamily="34" charset="0"/>
                  </a:rPr>
                  <a:t>, São Paulo, </a:t>
                </a:r>
                <a:r>
                  <a:rPr lang="en-US" dirty="0" smtClean="0">
                    <a:solidFill>
                      <a:schemeClr val="bg1"/>
                    </a:solidFill>
                    <a:latin typeface="Calibri" panose="020F0502020204030204" pitchFamily="34" charset="0"/>
                    <a:cs typeface="Calibri" panose="020F0502020204030204" pitchFamily="34" charset="0"/>
                  </a:rPr>
                  <a:t>implanted elsewhere and </a:t>
                </a:r>
                <a:r>
                  <a:rPr lang="en-US" dirty="0">
                    <a:solidFill>
                      <a:schemeClr val="bg1"/>
                    </a:solidFill>
                    <a:latin typeface="Calibri" panose="020F0502020204030204" pitchFamily="34" charset="0"/>
                    <a:cs typeface="Calibri" panose="020F0502020204030204" pitchFamily="34" charset="0"/>
                  </a:rPr>
                  <a:t>exported to ISOLDE/CERN for measurements </a:t>
                </a:r>
                <a:r>
                  <a:rPr lang="en-US" dirty="0" smtClean="0">
                    <a:solidFill>
                      <a:schemeClr val="bg1"/>
                    </a:solidFill>
                    <a:latin typeface="Calibri" panose="020F0502020204030204" pitchFamily="34" charset="0"/>
                    <a:cs typeface="Calibri" panose="020F0502020204030204" pitchFamily="34" charset="0"/>
                  </a:rPr>
                  <a:t>“offline” or during </a:t>
                </a:r>
                <a:r>
                  <a:rPr lang="en-US" dirty="0">
                    <a:solidFill>
                      <a:schemeClr val="bg1"/>
                    </a:solidFill>
                    <a:latin typeface="Calibri" panose="020F0502020204030204" pitchFamily="34" charset="0"/>
                    <a:cs typeface="Calibri" panose="020F0502020204030204" pitchFamily="34" charset="0"/>
                  </a:rPr>
                  <a:t>the Long Shutdown. </a:t>
                </a:r>
              </a:p>
            </p:txBody>
          </p:sp>
        </p:grpSp>
        <p:sp>
          <p:nvSpPr>
            <p:cNvPr id="33" name="Bent-Up Arrow 32"/>
            <p:cNvSpPr/>
            <p:nvPr/>
          </p:nvSpPr>
          <p:spPr>
            <a:xfrm rot="5400000">
              <a:off x="2667690" y="5184339"/>
              <a:ext cx="419274" cy="2515586"/>
            </a:xfrm>
            <a:prstGeom prst="bentUpArrow">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59820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fill="hold"/>
                                        <p:tgtEl>
                                          <p:spTgt spid="36"/>
                                        </p:tgtEl>
                                        <p:attrNameLst>
                                          <p:attrName>ppt_x</p:attrName>
                                        </p:attrNameLst>
                                      </p:cBhvr>
                                      <p:tavLst>
                                        <p:tav tm="0">
                                          <p:val>
                                            <p:strVal val="#ppt_x"/>
                                          </p:val>
                                        </p:tav>
                                        <p:tav tm="100000">
                                          <p:val>
                                            <p:strVal val="#ppt_x"/>
                                          </p:val>
                                        </p:tav>
                                      </p:tavLst>
                                    </p:anim>
                                    <p:anim calcmode="lin" valueType="num">
                                      <p:cBhvr additive="base">
                                        <p:cTn id="4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4" grpId="0"/>
      <p:bldP spid="5" grpId="0"/>
      <p:bldP spid="6"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99410" y="277735"/>
            <a:ext cx="4704429" cy="523220"/>
          </a:xfrm>
          <a:prstGeom prst="rect">
            <a:avLst/>
          </a:prstGeom>
          <a:noFill/>
        </p:spPr>
        <p:txBody>
          <a:bodyPr wrap="none" rtlCol="0">
            <a:spAutoFit/>
          </a:bodyPr>
          <a:lstStyle/>
          <a:p>
            <a:r>
              <a:rPr lang="pt-BR" sz="2800" b="1" dirty="0" err="1">
                <a:latin typeface="Calibri" panose="020F0502020204030204" pitchFamily="34" charset="0"/>
              </a:rPr>
              <a:t>Methodology</a:t>
            </a:r>
            <a:r>
              <a:rPr lang="pt-BR" sz="2800" b="1" dirty="0">
                <a:latin typeface="Calibri" panose="020F0502020204030204" pitchFamily="34" charset="0"/>
              </a:rPr>
              <a:t> </a:t>
            </a:r>
            <a:r>
              <a:rPr lang="pt-BR" sz="2800" b="1" dirty="0" err="1" smtClean="0">
                <a:latin typeface="Calibri" panose="020F0502020204030204" pitchFamily="34" charset="0"/>
              </a:rPr>
              <a:t>and</a:t>
            </a:r>
            <a:r>
              <a:rPr lang="pt-BR" sz="2800" b="1" dirty="0" smtClean="0">
                <a:latin typeface="Calibri" panose="020F0502020204030204" pitchFamily="34" charset="0"/>
              </a:rPr>
              <a:t> </a:t>
            </a:r>
            <a:r>
              <a:rPr lang="pt-BR" sz="2800" b="1" dirty="0" err="1" smtClean="0">
                <a:latin typeface="Calibri" panose="020F0502020204030204" pitchFamily="34" charset="0"/>
              </a:rPr>
              <a:t>Justification</a:t>
            </a:r>
            <a:endParaRPr lang="pt-BR" sz="2800" b="1" dirty="0">
              <a:latin typeface="Calibri" panose="020F0502020204030204" pitchFamily="34" charset="0"/>
            </a:endParaRPr>
          </a:p>
        </p:txBody>
      </p:sp>
      <p:sp>
        <p:nvSpPr>
          <p:cNvPr id="6" name="CaixaDeTexto 5"/>
          <p:cNvSpPr txBox="1"/>
          <p:nvPr/>
        </p:nvSpPr>
        <p:spPr>
          <a:xfrm>
            <a:off x="268014" y="1134752"/>
            <a:ext cx="11352529" cy="923330"/>
          </a:xfrm>
          <a:prstGeom prst="rect">
            <a:avLst/>
          </a:prstGeom>
          <a:noFill/>
        </p:spPr>
        <p:txBody>
          <a:bodyPr wrap="square" rtlCol="0">
            <a:spAutoFit/>
          </a:bodyPr>
          <a:lstStyle/>
          <a:p>
            <a:r>
              <a:rPr lang="en-US" b="1" dirty="0">
                <a:solidFill>
                  <a:srgbClr val="FFFF66"/>
                </a:solidFill>
                <a:latin typeface="Calibri" panose="020F0502020204030204" pitchFamily="34" charset="0"/>
              </a:rPr>
              <a:t>First-principles calculations, using full-potential augmented plane waves plus local orbital method (</a:t>
            </a:r>
            <a:r>
              <a:rPr lang="en-US" b="1" dirty="0" err="1">
                <a:solidFill>
                  <a:srgbClr val="FFFF66"/>
                </a:solidFill>
                <a:latin typeface="Calibri" panose="020F0502020204030204" pitchFamily="34" charset="0"/>
              </a:rPr>
              <a:t>FP-APW+lo</a:t>
            </a:r>
            <a:r>
              <a:rPr lang="en-US" b="1" dirty="0">
                <a:solidFill>
                  <a:srgbClr val="FFFF66"/>
                </a:solidFill>
                <a:latin typeface="Calibri" panose="020F0502020204030204" pitchFamily="34" charset="0"/>
              </a:rPr>
              <a:t>) based on the DFT will be performed </a:t>
            </a:r>
            <a:r>
              <a:rPr lang="en-US" b="1" dirty="0" smtClean="0">
                <a:solidFill>
                  <a:srgbClr val="FFFF66"/>
                </a:solidFill>
                <a:latin typeface="Calibri" panose="020F0502020204030204" pitchFamily="34" charset="0"/>
              </a:rPr>
              <a:t>(by </a:t>
            </a:r>
            <a:r>
              <a:rPr lang="en-US" b="1" dirty="0">
                <a:solidFill>
                  <a:srgbClr val="FFFF66"/>
                </a:solidFill>
                <a:latin typeface="Calibri" panose="020F0502020204030204" pitchFamily="34" charset="0"/>
              </a:rPr>
              <a:t>WIEN2k </a:t>
            </a:r>
            <a:r>
              <a:rPr lang="en-US" b="1" dirty="0" smtClean="0">
                <a:solidFill>
                  <a:srgbClr val="FFFF66"/>
                </a:solidFill>
                <a:latin typeface="Calibri" panose="020F0502020204030204" pitchFamily="34" charset="0"/>
              </a:rPr>
              <a:t>code) in </a:t>
            </a:r>
            <a:r>
              <a:rPr lang="en-US" b="1" dirty="0">
                <a:solidFill>
                  <a:srgbClr val="FFFF66"/>
                </a:solidFill>
                <a:latin typeface="Calibri" panose="020F0502020204030204" pitchFamily="34" charset="0"/>
              </a:rPr>
              <a:t>order to simulate the doping in the host oxides to interpret mainly the experimental hyperfine interactions results. </a:t>
            </a:r>
            <a:endParaRPr lang="en-US" dirty="0">
              <a:latin typeface="Calibri" panose="020F0502020204030204" pitchFamily="34" charset="0"/>
            </a:endParaRPr>
          </a:p>
        </p:txBody>
      </p:sp>
      <p:sp>
        <p:nvSpPr>
          <p:cNvPr id="4" name="TextBox 3"/>
          <p:cNvSpPr txBox="1"/>
          <p:nvPr/>
        </p:nvSpPr>
        <p:spPr>
          <a:xfrm>
            <a:off x="245800" y="2062826"/>
            <a:ext cx="9089345" cy="1200329"/>
          </a:xfrm>
          <a:prstGeom prst="rect">
            <a:avLst/>
          </a:prstGeom>
          <a:noFill/>
        </p:spPr>
        <p:txBody>
          <a:bodyPr wrap="square" rtlCol="0">
            <a:spAutoFit/>
          </a:bodyPr>
          <a:lstStyle/>
          <a:p>
            <a:r>
              <a:rPr lang="en-US" dirty="0"/>
              <a:t>C</a:t>
            </a:r>
            <a:r>
              <a:rPr lang="en-US" dirty="0" smtClean="0"/>
              <a:t>onfronting </a:t>
            </a:r>
            <a:r>
              <a:rPr lang="en-US" dirty="0"/>
              <a:t>experimental determination with </a:t>
            </a:r>
            <a:r>
              <a:rPr lang="en-US" dirty="0" smtClean="0"/>
              <a:t>theoretical </a:t>
            </a:r>
            <a:r>
              <a:rPr lang="en-US" dirty="0"/>
              <a:t>predictions of the EFG using all-electron </a:t>
            </a:r>
            <a:r>
              <a:rPr lang="en-US" i="1" dirty="0"/>
              <a:t>ab initio</a:t>
            </a:r>
            <a:r>
              <a:rPr lang="en-US" dirty="0"/>
              <a:t> electronic structure calculations </a:t>
            </a:r>
            <a:r>
              <a:rPr lang="en-US" dirty="0" smtClean="0"/>
              <a:t>can provide information such </a:t>
            </a:r>
            <a:r>
              <a:rPr lang="en-US" dirty="0"/>
              <a:t>as structural deformations, localization and charge state of defect centers and </a:t>
            </a:r>
            <a:r>
              <a:rPr lang="en-US" dirty="0" smtClean="0"/>
              <a:t>impurities</a:t>
            </a:r>
            <a:r>
              <a:rPr lang="en-US" dirty="0"/>
              <a:t>, character of impurity levels </a:t>
            </a:r>
          </a:p>
        </p:txBody>
      </p:sp>
      <p:sp>
        <p:nvSpPr>
          <p:cNvPr id="7" name="TextBox 6"/>
          <p:cNvSpPr txBox="1"/>
          <p:nvPr/>
        </p:nvSpPr>
        <p:spPr>
          <a:xfrm>
            <a:off x="245800" y="3459488"/>
            <a:ext cx="8573080" cy="923330"/>
          </a:xfrm>
          <a:prstGeom prst="rect">
            <a:avLst/>
          </a:prstGeom>
          <a:noFill/>
        </p:spPr>
        <p:txBody>
          <a:bodyPr wrap="square" rtlCol="0">
            <a:spAutoFit/>
          </a:bodyPr>
          <a:lstStyle/>
          <a:p>
            <a:r>
              <a:rPr lang="en-US" dirty="0"/>
              <a:t>Since the substitutional dopant impurity has a nominal different character (donor or acceptor</a:t>
            </a:r>
            <a:r>
              <a:rPr lang="en-US" dirty="0" smtClean="0"/>
              <a:t>) depending on its valence, </a:t>
            </a:r>
            <a:r>
              <a:rPr lang="en-US" dirty="0"/>
              <a:t>the different charge states of the impurity can be simulated by removing or adding electrons</a:t>
            </a:r>
          </a:p>
        </p:txBody>
      </p:sp>
      <p:sp>
        <p:nvSpPr>
          <p:cNvPr id="8" name="TextBox 7"/>
          <p:cNvSpPr txBox="1"/>
          <p:nvPr/>
        </p:nvSpPr>
        <p:spPr>
          <a:xfrm>
            <a:off x="268014" y="4739661"/>
            <a:ext cx="10149840" cy="923330"/>
          </a:xfrm>
          <a:prstGeom prst="rect">
            <a:avLst/>
          </a:prstGeom>
          <a:noFill/>
        </p:spPr>
        <p:txBody>
          <a:bodyPr wrap="square" rtlCol="0">
            <a:spAutoFit/>
          </a:bodyPr>
          <a:lstStyle/>
          <a:p>
            <a:r>
              <a:rPr lang="en-US" dirty="0"/>
              <a:t>For thin films, two </a:t>
            </a:r>
            <a:r>
              <a:rPr lang="en-US" i="1" dirty="0"/>
              <a:t>ab initio</a:t>
            </a:r>
            <a:r>
              <a:rPr lang="en-US" dirty="0"/>
              <a:t> methods with different basis set (</a:t>
            </a:r>
            <a:r>
              <a:rPr lang="en-US" dirty="0" err="1"/>
              <a:t>FP-APW+lo</a:t>
            </a:r>
            <a:r>
              <a:rPr lang="en-US" dirty="0"/>
              <a:t> method and a linear combination of numerical localized atomic-orbitals basis set, implemented in WIEN2k and SIESTA packages, respectively) will be used </a:t>
            </a:r>
          </a:p>
        </p:txBody>
      </p:sp>
      <p:grpSp>
        <p:nvGrpSpPr>
          <p:cNvPr id="3" name="Group 2"/>
          <p:cNvGrpSpPr/>
          <p:nvPr/>
        </p:nvGrpSpPr>
        <p:grpSpPr>
          <a:xfrm>
            <a:off x="9389609" y="1924092"/>
            <a:ext cx="2750048" cy="2762608"/>
            <a:chOff x="9389609" y="1924092"/>
            <a:chExt cx="2750048" cy="2762608"/>
          </a:xfrm>
        </p:grpSpPr>
        <p:pic>
          <p:nvPicPr>
            <p:cNvPr id="9" name="Picture 8"/>
            <p:cNvPicPr>
              <a:picLocks noChangeAspect="1"/>
            </p:cNvPicPr>
            <p:nvPr/>
          </p:nvPicPr>
          <p:blipFill>
            <a:blip r:embed="rId2"/>
            <a:stretch>
              <a:fillRect/>
            </a:stretch>
          </p:blipFill>
          <p:spPr>
            <a:xfrm>
              <a:off x="9560864" y="1924092"/>
              <a:ext cx="1893120" cy="2487894"/>
            </a:xfrm>
            <a:prstGeom prst="rect">
              <a:avLst/>
            </a:prstGeom>
          </p:spPr>
        </p:pic>
        <p:sp>
          <p:nvSpPr>
            <p:cNvPr id="10" name="TextBox 9"/>
            <p:cNvSpPr txBox="1"/>
            <p:nvPr/>
          </p:nvSpPr>
          <p:spPr>
            <a:xfrm>
              <a:off x="9389609" y="4409701"/>
              <a:ext cx="2750048" cy="276999"/>
            </a:xfrm>
            <a:prstGeom prst="rect">
              <a:avLst/>
            </a:prstGeom>
            <a:noFill/>
          </p:spPr>
          <p:txBody>
            <a:bodyPr wrap="none" rtlCol="0">
              <a:spAutoFit/>
            </a:bodyPr>
            <a:lstStyle/>
            <a:p>
              <a:r>
                <a:rPr lang="en-US" sz="1200" dirty="0" err="1"/>
                <a:t>Semicond</a:t>
              </a:r>
              <a:r>
                <a:rPr lang="en-US" sz="1200" dirty="0"/>
                <a:t>. Sci. Technol. 32 (2017) 085010</a:t>
              </a:r>
            </a:p>
          </p:txBody>
        </p:sp>
      </p:grpSp>
    </p:spTree>
    <p:extLst>
      <p:ext uri="{BB962C8B-B14F-4D97-AF65-F5344CB8AC3E}">
        <p14:creationId xmlns:p14="http://schemas.microsoft.com/office/powerpoint/2010/main" val="1335723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57532" y="3544303"/>
            <a:ext cx="4160837" cy="2887663"/>
            <a:chOff x="4162272" y="3763937"/>
            <a:chExt cx="4160837" cy="2887663"/>
          </a:xfrm>
        </p:grpSpPr>
        <p:sp>
          <p:nvSpPr>
            <p:cNvPr id="3" name="Rectangle 2"/>
            <p:cNvSpPr/>
            <p:nvPr/>
          </p:nvSpPr>
          <p:spPr>
            <a:xfrm>
              <a:off x="4198866" y="3780288"/>
              <a:ext cx="4087648" cy="28549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Objeto 1"/>
            <p:cNvGraphicFramePr>
              <a:graphicFrameLocks noChangeAspect="1"/>
            </p:cNvGraphicFramePr>
            <p:nvPr>
              <p:extLst>
                <p:ext uri="{D42A27DB-BD31-4B8C-83A1-F6EECF244321}">
                  <p14:modId xmlns:p14="http://schemas.microsoft.com/office/powerpoint/2010/main" val="2522666097"/>
                </p:ext>
              </p:extLst>
            </p:nvPr>
          </p:nvGraphicFramePr>
          <p:xfrm>
            <a:off x="4162272" y="3763937"/>
            <a:ext cx="4160837" cy="2887663"/>
          </p:xfrm>
          <a:graphic>
            <a:graphicData uri="http://schemas.openxmlformats.org/presentationml/2006/ole">
              <mc:AlternateContent xmlns:mc="http://schemas.openxmlformats.org/markup-compatibility/2006">
                <mc:Choice xmlns:v="urn:schemas-microsoft-com:vml" Requires="v">
                  <p:oleObj spid="_x0000_s1066" name="Graph" r:id="rId3" imgW="4160160" imgH="2887200" progId="Origin50.Graph">
                    <p:embed/>
                  </p:oleObj>
                </mc:Choice>
                <mc:Fallback>
                  <p:oleObj name="Graph" r:id="rId3" imgW="4160160" imgH="2887200" progId="Origin50.Graph">
                    <p:embed/>
                    <p:pic>
                      <p:nvPicPr>
                        <p:cNvPr id="0" name=""/>
                        <p:cNvPicPr/>
                        <p:nvPr/>
                      </p:nvPicPr>
                      <p:blipFill>
                        <a:blip r:embed="rId4"/>
                        <a:stretch>
                          <a:fillRect/>
                        </a:stretch>
                      </p:blipFill>
                      <p:spPr>
                        <a:xfrm>
                          <a:off x="4162272" y="3763937"/>
                          <a:ext cx="4160837" cy="2887663"/>
                        </a:xfrm>
                        <a:prstGeom prst="rect">
                          <a:avLst/>
                        </a:prstGeom>
                      </p:spPr>
                    </p:pic>
                  </p:oleObj>
                </mc:Fallback>
              </mc:AlternateContent>
            </a:graphicData>
          </a:graphic>
        </p:graphicFrame>
      </p:grpSp>
      <p:sp>
        <p:nvSpPr>
          <p:cNvPr id="5" name="TextBox 4"/>
          <p:cNvSpPr txBox="1"/>
          <p:nvPr/>
        </p:nvSpPr>
        <p:spPr>
          <a:xfrm>
            <a:off x="335280" y="264160"/>
            <a:ext cx="2149948" cy="461665"/>
          </a:xfrm>
          <a:prstGeom prst="rect">
            <a:avLst/>
          </a:prstGeom>
          <a:noFill/>
        </p:spPr>
        <p:txBody>
          <a:bodyPr wrap="none" rtlCol="0">
            <a:spAutoFit/>
          </a:bodyPr>
          <a:lstStyle/>
          <a:p>
            <a:r>
              <a:rPr lang="en-US" sz="2400" dirty="0">
                <a:latin typeface="Calibri" panose="020F0502020204030204" pitchFamily="34" charset="0"/>
                <a:cs typeface="Calibri" panose="020F0502020204030204" pitchFamily="34" charset="0"/>
              </a:rPr>
              <a:t>E</a:t>
            </a:r>
            <a:r>
              <a:rPr lang="en-US" sz="2400" dirty="0" smtClean="0">
                <a:latin typeface="Calibri" panose="020F0502020204030204" pitchFamily="34" charset="0"/>
                <a:cs typeface="Calibri" panose="020F0502020204030204" pitchFamily="34" charset="0"/>
              </a:rPr>
              <a:t>arlier </a:t>
            </a:r>
            <a:r>
              <a:rPr lang="en-US" sz="2400" dirty="0">
                <a:latin typeface="Calibri" panose="020F0502020204030204" pitchFamily="34" charset="0"/>
                <a:cs typeface="Calibri" panose="020F0502020204030204" pitchFamily="34" charset="0"/>
              </a:rPr>
              <a:t>findings </a:t>
            </a:r>
          </a:p>
        </p:txBody>
      </p:sp>
      <p:sp>
        <p:nvSpPr>
          <p:cNvPr id="6" name="TextBox 5"/>
          <p:cNvSpPr txBox="1"/>
          <p:nvPr/>
        </p:nvSpPr>
        <p:spPr>
          <a:xfrm>
            <a:off x="335280" y="873760"/>
            <a:ext cx="4044505" cy="369332"/>
          </a:xfrm>
          <a:prstGeom prst="rect">
            <a:avLst/>
          </a:prstGeom>
          <a:noFill/>
        </p:spPr>
        <p:txBody>
          <a:bodyPr wrap="none" rtlCol="0">
            <a:spAutoFit/>
          </a:bodyPr>
          <a:lstStyle/>
          <a:p>
            <a:r>
              <a:rPr lang="fr-FR" dirty="0">
                <a:latin typeface="Calibri" panose="020F0502020204030204" pitchFamily="34" charset="0"/>
                <a:cs typeface="Calibri" panose="020F0502020204030204" pitchFamily="34" charset="0"/>
              </a:rPr>
              <a:t>Hyperfine Interactions </a:t>
            </a:r>
            <a:r>
              <a:rPr lang="fr-FR" b="1" dirty="0">
                <a:latin typeface="Calibri" panose="020F0502020204030204" pitchFamily="34" charset="0"/>
                <a:cs typeface="Calibri" panose="020F0502020204030204" pitchFamily="34" charset="0"/>
              </a:rPr>
              <a:t>80</a:t>
            </a:r>
            <a:r>
              <a:rPr lang="fr-FR" dirty="0">
                <a:latin typeface="Calibri" panose="020F0502020204030204" pitchFamily="34" charset="0"/>
                <a:cs typeface="Calibri" panose="020F0502020204030204" pitchFamily="34" charset="0"/>
              </a:rPr>
              <a:t> (1993) 965-970</a:t>
            </a:r>
            <a:endParaRPr lang="en-US" dirty="0">
              <a:latin typeface="Calibri" panose="020F0502020204030204" pitchFamily="34" charset="0"/>
              <a:cs typeface="Calibri" panose="020F050202020403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615785055"/>
              </p:ext>
            </p:extLst>
          </p:nvPr>
        </p:nvGraphicFramePr>
        <p:xfrm>
          <a:off x="4873789" y="873760"/>
          <a:ext cx="6898640" cy="1112520"/>
        </p:xfrm>
        <a:graphic>
          <a:graphicData uri="http://schemas.openxmlformats.org/drawingml/2006/table">
            <a:tbl>
              <a:tblPr firstRow="1" bandRow="1">
                <a:tableStyleId>{5C22544A-7EE6-4342-B048-85BDC9FD1C3A}</a:tableStyleId>
              </a:tblPr>
              <a:tblGrid>
                <a:gridCol w="1026160"/>
                <a:gridCol w="1330960"/>
                <a:gridCol w="1310640"/>
                <a:gridCol w="1087120"/>
                <a:gridCol w="1117600"/>
                <a:gridCol w="1026160"/>
              </a:tblGrid>
              <a:tr h="370840">
                <a:tc>
                  <a:txBody>
                    <a:bodyPr/>
                    <a:lstStyle/>
                    <a:p>
                      <a:r>
                        <a:rPr lang="en-US" dirty="0" smtClean="0">
                          <a:latin typeface="Calibri" panose="020F0502020204030204" pitchFamily="34" charset="0"/>
                          <a:cs typeface="Calibri" panose="020F0502020204030204" pitchFamily="34" charset="0"/>
                        </a:rPr>
                        <a:t>V</a:t>
                      </a:r>
                      <a:r>
                        <a:rPr lang="en-US" baseline="-25000"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O</a:t>
                      </a:r>
                      <a:r>
                        <a:rPr lang="en-US" baseline="-25000" dirty="0" smtClean="0">
                          <a:latin typeface="Calibri" panose="020F0502020204030204" pitchFamily="34" charset="0"/>
                          <a:cs typeface="Calibri" panose="020F0502020204030204" pitchFamily="34" charset="0"/>
                        </a:rPr>
                        <a:t>5</a:t>
                      </a:r>
                      <a:endParaRPr lang="en-US" baseline="-25000" dirty="0">
                        <a:latin typeface="Calibri" panose="020F0502020204030204" pitchFamily="34" charset="0"/>
                        <a:cs typeface="Calibri" panose="020F0502020204030204" pitchFamily="34" charset="0"/>
                      </a:endParaRPr>
                    </a:p>
                  </a:txBody>
                  <a:tcPr/>
                </a:tc>
                <a:tc gridSpan="2">
                  <a:txBody>
                    <a:bodyPr/>
                    <a:lstStyle/>
                    <a:p>
                      <a:r>
                        <a:rPr lang="en-US" dirty="0" smtClean="0">
                          <a:latin typeface="Calibri" panose="020F0502020204030204" pitchFamily="34" charset="0"/>
                          <a:cs typeface="Calibri" panose="020F0502020204030204" pitchFamily="34" charset="0"/>
                        </a:rPr>
                        <a:t>Vacuum at 870 K (60 min)</a:t>
                      </a:r>
                      <a:endParaRPr lang="en-US" dirty="0">
                        <a:latin typeface="Calibri" panose="020F0502020204030204" pitchFamily="34" charset="0"/>
                        <a:cs typeface="Calibri" panose="020F0502020204030204" pitchFamily="34" charset="0"/>
                      </a:endParaRPr>
                    </a:p>
                  </a:txBody>
                  <a:tcPr/>
                </a:tc>
                <a:tc hMerge="1">
                  <a:txBody>
                    <a:bodyPr/>
                    <a:lstStyle/>
                    <a:p>
                      <a:endParaRPr lang="en-US" dirty="0"/>
                    </a:p>
                  </a:txBody>
                  <a:tcPr/>
                </a:tc>
                <a:tc gridSpan="3">
                  <a:txBody>
                    <a:bodyPr/>
                    <a:lstStyle/>
                    <a:p>
                      <a:r>
                        <a:rPr lang="en-US" dirty="0" smtClean="0">
                          <a:latin typeface="Calibri" panose="020F0502020204030204" pitchFamily="34" charset="0"/>
                          <a:cs typeface="Calibri" panose="020F0502020204030204" pitchFamily="34" charset="0"/>
                        </a:rPr>
                        <a:t>Air at 870 K (30 min)</a:t>
                      </a:r>
                      <a:endParaRPr lang="en-US" dirty="0">
                        <a:latin typeface="Calibri" panose="020F0502020204030204" pitchFamily="34" charset="0"/>
                        <a:cs typeface="Calibri" panose="020F0502020204030204" pitchFamily="34" charset="0"/>
                      </a:endParaRPr>
                    </a:p>
                  </a:txBody>
                  <a:tcPr/>
                </a:tc>
                <a:tc hMerge="1">
                  <a:txBody>
                    <a:bodyPr/>
                    <a:lstStyle/>
                    <a:p>
                      <a:endParaRPr lang="en-US" dirty="0"/>
                    </a:p>
                  </a:txBody>
                  <a:tcPr/>
                </a:tc>
                <a:tc hMerge="1">
                  <a:txBody>
                    <a:bodyPr/>
                    <a:lstStyle/>
                    <a:p>
                      <a:endParaRPr lang="en-US" dirty="0"/>
                    </a:p>
                  </a:txBody>
                  <a:tcPr/>
                </a:tc>
              </a:tr>
              <a:tr h="370840">
                <a:tc>
                  <a:txBody>
                    <a:bodyPr/>
                    <a:lstStyle/>
                    <a:p>
                      <a:r>
                        <a:rPr lang="en-US" dirty="0" err="1" smtClean="0">
                          <a:latin typeface="Symbol" panose="05050102010706020507" pitchFamily="18" charset="2"/>
                          <a:cs typeface="Calibri" panose="020F0502020204030204" pitchFamily="34" charset="0"/>
                        </a:rPr>
                        <a:t>n</a:t>
                      </a:r>
                      <a:r>
                        <a:rPr lang="en-US" baseline="-25000" dirty="0" err="1" smtClean="0">
                          <a:latin typeface="Calibri" panose="020F0502020204030204" pitchFamily="34" charset="0"/>
                          <a:cs typeface="Calibri" panose="020F0502020204030204" pitchFamily="34" charset="0"/>
                        </a:rPr>
                        <a:t>Q</a:t>
                      </a:r>
                      <a:r>
                        <a:rPr lang="en-US" dirty="0" smtClean="0">
                          <a:latin typeface="Calibri" panose="020F0502020204030204" pitchFamily="34" charset="0"/>
                          <a:cs typeface="Calibri" panose="020F0502020204030204" pitchFamily="34" charset="0"/>
                        </a:rPr>
                        <a:t> (MHz)</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88.1(3)</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221(2)</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91.4(6)</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224(3)</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265</a:t>
                      </a:r>
                      <a:endParaRPr lang="en-US" dirty="0">
                        <a:latin typeface="Calibri" panose="020F0502020204030204" pitchFamily="34" charset="0"/>
                        <a:cs typeface="Calibri" panose="020F0502020204030204" pitchFamily="34" charset="0"/>
                      </a:endParaRPr>
                    </a:p>
                  </a:txBody>
                  <a:tcPr/>
                </a:tc>
              </a:tr>
              <a:tr h="370840">
                <a:tc>
                  <a:txBody>
                    <a:bodyPr/>
                    <a:lstStyle/>
                    <a:p>
                      <a:r>
                        <a:rPr lang="en-US" dirty="0" smtClean="0">
                          <a:latin typeface="Symbol" panose="05050102010706020507" pitchFamily="18" charset="2"/>
                          <a:cs typeface="Calibri" panose="020F0502020204030204" pitchFamily="34" charset="0"/>
                        </a:rPr>
                        <a:t>h</a:t>
                      </a:r>
                      <a:endParaRPr lang="en-US" dirty="0">
                        <a:latin typeface="Symbol" panose="05050102010706020507" pitchFamily="18" charset="2"/>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0.62</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sym typeface="Symbol" panose="05050102010706020507" pitchFamily="18" charset="2"/>
                        </a:rPr>
                        <a:t> 0</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0.61</a:t>
                      </a:r>
                      <a:endParaRPr lang="en-US" dirty="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anose="020F0502020204030204" pitchFamily="34" charset="0"/>
                          <a:cs typeface="Calibri" panose="020F0502020204030204" pitchFamily="34" charset="0"/>
                          <a:sym typeface="Symbol" panose="05050102010706020507" pitchFamily="18" charset="2"/>
                        </a:rPr>
                        <a:t> 0</a:t>
                      </a:r>
                      <a:endParaRPr lang="en-US" dirty="0" smtClean="0">
                        <a:latin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anose="020F0502020204030204" pitchFamily="34" charset="0"/>
                          <a:cs typeface="Calibri" panose="020F0502020204030204" pitchFamily="34" charset="0"/>
                          <a:sym typeface="Symbol" panose="05050102010706020507" pitchFamily="18" charset="2"/>
                        </a:rPr>
                        <a:t> 0</a:t>
                      </a:r>
                      <a:endParaRPr lang="en-US" dirty="0" smtClean="0">
                        <a:latin typeface="Calibri" panose="020F0502020204030204" pitchFamily="34" charset="0"/>
                        <a:cs typeface="Calibri" panose="020F0502020204030204" pitchFamily="34" charset="0"/>
                      </a:endParaRPr>
                    </a:p>
                  </a:txBody>
                  <a:tcPr/>
                </a:tc>
              </a:tr>
            </a:tbl>
          </a:graphicData>
        </a:graphic>
      </p:graphicFrame>
      <p:sp>
        <p:nvSpPr>
          <p:cNvPr id="10" name="TextBox 9"/>
          <p:cNvSpPr txBox="1"/>
          <p:nvPr/>
        </p:nvSpPr>
        <p:spPr>
          <a:xfrm>
            <a:off x="335280" y="2135064"/>
            <a:ext cx="9342750" cy="369332"/>
          </a:xfrm>
          <a:prstGeom prst="rect">
            <a:avLst/>
          </a:prstGeom>
          <a:noFill/>
        </p:spPr>
        <p:txBody>
          <a:bodyPr wrap="none" rtlCol="0">
            <a:spAutoFit/>
          </a:bodyPr>
          <a:lstStyle/>
          <a:p>
            <a:r>
              <a:rPr lang="en-US" dirty="0" smtClean="0">
                <a:latin typeface="Calibri" panose="020F0502020204030204" pitchFamily="34" charset="0"/>
                <a:cs typeface="Calibri" panose="020F0502020204030204" pitchFamily="34" charset="0"/>
              </a:rPr>
              <a:t>VO</a:t>
            </a:r>
            <a:r>
              <a:rPr lang="en-US" baseline="-25000"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  </a:t>
            </a:r>
            <a:r>
              <a:rPr lang="en-US" dirty="0" smtClean="0">
                <a:latin typeface="Symbol" panose="05050102010706020507" pitchFamily="18" charset="2"/>
                <a:cs typeface="Calibri" panose="020F0502020204030204" pitchFamily="34" charset="0"/>
              </a:rPr>
              <a:t>n</a:t>
            </a:r>
            <a:r>
              <a:rPr lang="en-US" baseline="-25000" dirty="0" smtClean="0">
                <a:latin typeface="Calibri" panose="020F0502020204030204" pitchFamily="34" charset="0"/>
                <a:cs typeface="Calibri" panose="020F0502020204030204" pitchFamily="34" charset="0"/>
              </a:rPr>
              <a:t>Q1</a:t>
            </a:r>
            <a:r>
              <a:rPr lang="en-US" dirty="0" smtClean="0">
                <a:latin typeface="Calibri" panose="020F0502020204030204" pitchFamily="34" charset="0"/>
                <a:cs typeface="Calibri" panose="020F0502020204030204" pitchFamily="34" charset="0"/>
              </a:rPr>
              <a:t> = 42.9(7) MHz with </a:t>
            </a:r>
            <a:r>
              <a:rPr lang="en-US" dirty="0" smtClean="0">
                <a:latin typeface="Symbol" panose="05050102010706020507" pitchFamily="18" charset="2"/>
                <a:cs typeface="Calibri" panose="020F0502020204030204" pitchFamily="34" charset="0"/>
              </a:rPr>
              <a:t>h</a:t>
            </a:r>
            <a:r>
              <a:rPr lang="en-US" baseline="-25000" dirty="0" smtClean="0">
                <a:latin typeface="Calibri" panose="020F0502020204030204" pitchFamily="34" charset="0"/>
                <a:cs typeface="Calibri" panose="020F0502020204030204" pitchFamily="34" charset="0"/>
              </a:rPr>
              <a:t>1</a:t>
            </a:r>
            <a:r>
              <a:rPr lang="en-US" dirty="0" smtClean="0">
                <a:latin typeface="Calibri" panose="020F0502020204030204" pitchFamily="34" charset="0"/>
                <a:cs typeface="Calibri" panose="020F0502020204030204" pitchFamily="34" charset="0"/>
              </a:rPr>
              <a:t> = 0.38(4)  at RT and  </a:t>
            </a:r>
            <a:r>
              <a:rPr lang="en-US" dirty="0" smtClean="0">
                <a:latin typeface="Symbol" panose="05050102010706020507" pitchFamily="18" charset="2"/>
                <a:cs typeface="Calibri" panose="020F0502020204030204" pitchFamily="34" charset="0"/>
              </a:rPr>
              <a:t>n</a:t>
            </a:r>
            <a:r>
              <a:rPr lang="en-US" baseline="-25000" dirty="0" smtClean="0">
                <a:latin typeface="Calibri" panose="020F0502020204030204" pitchFamily="34" charset="0"/>
                <a:cs typeface="Calibri" panose="020F0502020204030204" pitchFamily="34" charset="0"/>
              </a:rPr>
              <a:t>Q2</a:t>
            </a:r>
            <a:r>
              <a:rPr lang="en-US" dirty="0" smtClean="0">
                <a:latin typeface="Calibri" panose="020F0502020204030204" pitchFamily="34" charset="0"/>
                <a:cs typeface="Calibri" panose="020F0502020204030204" pitchFamily="34" charset="0"/>
              </a:rPr>
              <a:t> = 89.2(2) MHz with </a:t>
            </a:r>
            <a:r>
              <a:rPr lang="en-US" dirty="0" smtClean="0">
                <a:latin typeface="Symbol" panose="05050102010706020507" pitchFamily="18" charset="2"/>
                <a:cs typeface="Calibri" panose="020F0502020204030204" pitchFamily="34" charset="0"/>
              </a:rPr>
              <a:t>h</a:t>
            </a:r>
            <a:r>
              <a:rPr lang="en-US" baseline="-25000"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 = 0.20(2) at 420 K</a:t>
            </a:r>
            <a:endParaRPr lang="en-US" dirty="0">
              <a:latin typeface="Calibri" panose="020F0502020204030204" pitchFamily="34" charset="0"/>
              <a:cs typeface="Calibri" panose="020F0502020204030204" pitchFamily="34" charset="0"/>
            </a:endParaRPr>
          </a:p>
        </p:txBody>
      </p:sp>
      <p:sp>
        <p:nvSpPr>
          <p:cNvPr id="11" name="TextBox 10"/>
          <p:cNvSpPr txBox="1"/>
          <p:nvPr/>
        </p:nvSpPr>
        <p:spPr>
          <a:xfrm>
            <a:off x="295205" y="3027036"/>
            <a:ext cx="3041217" cy="461665"/>
          </a:xfrm>
          <a:prstGeom prst="rect">
            <a:avLst/>
          </a:prstGeom>
          <a:noFill/>
        </p:spPr>
        <p:txBody>
          <a:bodyPr wrap="none" rtlCol="0">
            <a:spAutoFit/>
          </a:bodyPr>
          <a:lstStyle/>
          <a:p>
            <a:r>
              <a:rPr lang="en-US" sz="2400" b="1" dirty="0" smtClean="0">
                <a:solidFill>
                  <a:srgbClr val="FFFF66"/>
                </a:solidFill>
              </a:rPr>
              <a:t>First result at ISOLDE</a:t>
            </a:r>
            <a:endParaRPr lang="en-US" sz="2400" b="1" dirty="0">
              <a:solidFill>
                <a:srgbClr val="FFFF66"/>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2074329328"/>
              </p:ext>
            </p:extLst>
          </p:nvPr>
        </p:nvGraphicFramePr>
        <p:xfrm>
          <a:off x="7229643" y="3879077"/>
          <a:ext cx="4080042" cy="1112520"/>
        </p:xfrm>
        <a:graphic>
          <a:graphicData uri="http://schemas.openxmlformats.org/drawingml/2006/table">
            <a:tbl>
              <a:tblPr firstRow="1" bandRow="1">
                <a:tableStyleId>{5C22544A-7EE6-4342-B048-85BDC9FD1C3A}</a:tableStyleId>
              </a:tblPr>
              <a:tblGrid>
                <a:gridCol w="1132305"/>
                <a:gridCol w="1540042"/>
                <a:gridCol w="1407695"/>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libri" panose="020F0502020204030204" pitchFamily="34" charset="0"/>
                          <a:cs typeface="Calibri" panose="020F0502020204030204" pitchFamily="34" charset="0"/>
                        </a:rPr>
                        <a:t>V</a:t>
                      </a:r>
                      <a:r>
                        <a:rPr lang="en-US" baseline="-25000"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O</a:t>
                      </a:r>
                      <a:r>
                        <a:rPr lang="en-US" baseline="-25000" dirty="0" smtClean="0">
                          <a:latin typeface="Calibri" panose="020F0502020204030204" pitchFamily="34" charset="0"/>
                          <a:cs typeface="Calibri" panose="020F0502020204030204" pitchFamily="34" charset="0"/>
                        </a:rPr>
                        <a:t>5</a:t>
                      </a:r>
                    </a:p>
                  </a:txBody>
                  <a:tcPr/>
                </a:tc>
                <a:tc gridSpan="2">
                  <a:txBody>
                    <a:bodyPr/>
                    <a:lstStyle/>
                    <a:p>
                      <a:r>
                        <a:rPr lang="en-US" dirty="0" smtClean="0">
                          <a:latin typeface="Calibri" panose="020F0502020204030204" pitchFamily="34" charset="0"/>
                          <a:cs typeface="Calibri" panose="020F0502020204030204" pitchFamily="34" charset="0"/>
                        </a:rPr>
                        <a:t>Sol-gel </a:t>
                      </a:r>
                      <a:endParaRPr lang="en-US" dirty="0">
                        <a:latin typeface="Calibri" panose="020F0502020204030204" pitchFamily="34" charset="0"/>
                        <a:cs typeface="Calibri" panose="020F0502020204030204" pitchFamily="34" charset="0"/>
                      </a:endParaRPr>
                    </a:p>
                  </a:txBody>
                  <a:tcPr/>
                </a:tc>
                <a:tc hMerge="1">
                  <a:txBody>
                    <a:bodyPr/>
                    <a:lstStyle/>
                    <a:p>
                      <a:endParaRPr lang="en-US" dirty="0"/>
                    </a:p>
                  </a:txBody>
                  <a:tcPr/>
                </a:tc>
              </a:tr>
              <a:tr h="370840">
                <a:tc>
                  <a:txBody>
                    <a:bodyPr/>
                    <a:lstStyle/>
                    <a:p>
                      <a:r>
                        <a:rPr lang="en-US" dirty="0" err="1" smtClean="0">
                          <a:latin typeface="Symbol" panose="05050102010706020507" pitchFamily="18" charset="2"/>
                          <a:cs typeface="Calibri" panose="020F0502020204030204" pitchFamily="34" charset="0"/>
                        </a:rPr>
                        <a:t>n</a:t>
                      </a:r>
                      <a:r>
                        <a:rPr lang="en-US" baseline="-25000" dirty="0" err="1" smtClean="0">
                          <a:latin typeface="Calibri" panose="020F0502020204030204" pitchFamily="34" charset="0"/>
                          <a:cs typeface="Calibri" panose="020F0502020204030204" pitchFamily="34" charset="0"/>
                        </a:rPr>
                        <a:t>Q</a:t>
                      </a:r>
                      <a:r>
                        <a:rPr lang="en-US" dirty="0" smtClean="0">
                          <a:latin typeface="Calibri" panose="020F0502020204030204" pitchFamily="34" charset="0"/>
                          <a:cs typeface="Calibri" panose="020F0502020204030204" pitchFamily="34" charset="0"/>
                        </a:rPr>
                        <a:t> (MHz)</a:t>
                      </a:r>
                      <a:endParaRPr lang="en-US" dirty="0"/>
                    </a:p>
                  </a:txBody>
                  <a:tcPr/>
                </a:tc>
                <a:tc>
                  <a:txBody>
                    <a:bodyPr/>
                    <a:lstStyle/>
                    <a:p>
                      <a:r>
                        <a:rPr lang="en-US" dirty="0" smtClean="0">
                          <a:latin typeface="Calibri" panose="020F0502020204030204" pitchFamily="34" charset="0"/>
                          <a:cs typeface="Calibri" panose="020F0502020204030204" pitchFamily="34" charset="0"/>
                        </a:rPr>
                        <a:t>85.7(1) </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rPr>
                        <a:t>77(2)</a:t>
                      </a:r>
                      <a:endParaRPr lang="en-US" dirty="0">
                        <a:latin typeface="Calibri" panose="020F0502020204030204" pitchFamily="34" charset="0"/>
                        <a:cs typeface="Calibri" panose="020F0502020204030204"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Symbol" panose="05050102010706020507" pitchFamily="18" charset="2"/>
                          <a:cs typeface="Calibri" panose="020F0502020204030204" pitchFamily="34" charset="0"/>
                        </a:rPr>
                        <a:t>h</a:t>
                      </a:r>
                    </a:p>
                  </a:txBody>
                  <a:tcPr/>
                </a:tc>
                <a:tc>
                  <a:txBody>
                    <a:bodyPr/>
                    <a:lstStyle/>
                    <a:p>
                      <a:r>
                        <a:rPr lang="en-US" dirty="0" smtClean="0">
                          <a:latin typeface="Calibri" panose="020F0502020204030204" pitchFamily="34" charset="0"/>
                          <a:cs typeface="Calibri" panose="020F0502020204030204" pitchFamily="34" charset="0"/>
                        </a:rPr>
                        <a:t>0.58(1)</a:t>
                      </a:r>
                      <a:endParaRPr lang="en-US" dirty="0">
                        <a:latin typeface="Calibri" panose="020F0502020204030204" pitchFamily="34" charset="0"/>
                        <a:cs typeface="Calibri" panose="020F0502020204030204" pitchFamily="34" charset="0"/>
                      </a:endParaRPr>
                    </a:p>
                  </a:txBody>
                  <a:tcPr/>
                </a:tc>
                <a:tc>
                  <a:txBody>
                    <a:bodyPr/>
                    <a:lstStyle/>
                    <a:p>
                      <a:r>
                        <a:rPr lang="en-US" dirty="0" smtClean="0">
                          <a:latin typeface="Calibri" panose="020F0502020204030204" pitchFamily="34" charset="0"/>
                          <a:cs typeface="Calibri" panose="020F0502020204030204" pitchFamily="34" charset="0"/>
                          <a:sym typeface="Symbol" panose="05050102010706020507" pitchFamily="18" charset="2"/>
                        </a:rPr>
                        <a:t> 0</a:t>
                      </a:r>
                      <a:endParaRPr lang="en-US" dirty="0">
                        <a:latin typeface="Calibri" panose="020F0502020204030204" pitchFamily="34" charset="0"/>
                        <a:cs typeface="Calibri" panose="020F0502020204030204" pitchFamily="34" charset="0"/>
                      </a:endParaRPr>
                    </a:p>
                  </a:txBody>
                  <a:tcPr/>
                </a:tc>
              </a:tr>
            </a:tbl>
          </a:graphicData>
        </a:graphic>
      </p:graphicFrame>
      <p:sp>
        <p:nvSpPr>
          <p:cNvPr id="7" name="TextBox 6"/>
          <p:cNvSpPr txBox="1"/>
          <p:nvPr/>
        </p:nvSpPr>
        <p:spPr>
          <a:xfrm>
            <a:off x="1239253" y="1395663"/>
            <a:ext cx="1397242" cy="369332"/>
          </a:xfrm>
          <a:prstGeom prst="rect">
            <a:avLst/>
          </a:prstGeom>
          <a:noFill/>
        </p:spPr>
        <p:txBody>
          <a:bodyPr wrap="none" rtlCol="0">
            <a:spAutoFit/>
          </a:bodyPr>
          <a:lstStyle/>
          <a:p>
            <a:r>
              <a:rPr lang="en-GB" b="1" baseline="30000" dirty="0">
                <a:solidFill>
                  <a:srgbClr val="FFFF00"/>
                </a:solidFill>
                <a:latin typeface="Calibri" panose="020F0502020204030204" pitchFamily="34" charset="0"/>
              </a:rPr>
              <a:t>111</a:t>
            </a:r>
            <a:r>
              <a:rPr lang="en-GB" b="1" dirty="0">
                <a:solidFill>
                  <a:srgbClr val="FFFF00"/>
                </a:solidFill>
                <a:latin typeface="Calibri" panose="020F0502020204030204" pitchFamily="34" charset="0"/>
              </a:rPr>
              <a:t>In </a:t>
            </a:r>
            <a:r>
              <a:rPr lang="en-GB" b="1" dirty="0">
                <a:solidFill>
                  <a:srgbClr val="FFFF00"/>
                </a:solidFill>
                <a:latin typeface="Times New Roman" panose="02020603050405020304" pitchFamily="18" charset="0"/>
                <a:cs typeface="Times New Roman" panose="02020603050405020304" pitchFamily="18" charset="0"/>
              </a:rPr>
              <a:t>→</a:t>
            </a:r>
            <a:r>
              <a:rPr lang="en-GB" b="1" baseline="30000" dirty="0">
                <a:solidFill>
                  <a:srgbClr val="FFFF00"/>
                </a:solidFill>
                <a:latin typeface="Times New Roman" panose="02020603050405020304" pitchFamily="18" charset="0"/>
                <a:cs typeface="Times New Roman" panose="02020603050405020304" pitchFamily="18" charset="0"/>
              </a:rPr>
              <a:t>111</a:t>
            </a:r>
            <a:r>
              <a:rPr lang="en-GB" b="1" dirty="0">
                <a:solidFill>
                  <a:srgbClr val="FFFF00"/>
                </a:solidFill>
                <a:latin typeface="Times New Roman" panose="02020603050405020304" pitchFamily="18" charset="0"/>
                <a:cs typeface="Times New Roman" panose="02020603050405020304" pitchFamily="18" charset="0"/>
              </a:rPr>
              <a:t>Cd</a:t>
            </a:r>
            <a:endParaRPr lang="en-US" dirty="0"/>
          </a:p>
        </p:txBody>
      </p:sp>
    </p:spTree>
    <p:extLst>
      <p:ext uri="{BB962C8B-B14F-4D97-AF65-F5344CB8AC3E}">
        <p14:creationId xmlns:p14="http://schemas.microsoft.com/office/powerpoint/2010/main" val="140746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899410" y="277735"/>
            <a:ext cx="4908973" cy="523220"/>
          </a:xfrm>
          <a:prstGeom prst="rect">
            <a:avLst/>
          </a:prstGeom>
          <a:noFill/>
        </p:spPr>
        <p:txBody>
          <a:bodyPr wrap="none" rtlCol="0">
            <a:spAutoFit/>
          </a:bodyPr>
          <a:lstStyle/>
          <a:p>
            <a:r>
              <a:rPr lang="pt-BR" sz="2800" b="1" dirty="0" err="1" smtClean="0">
                <a:latin typeface="Calibri" panose="020F0502020204030204" pitchFamily="34" charset="0"/>
              </a:rPr>
              <a:t>Objectives</a:t>
            </a:r>
            <a:r>
              <a:rPr lang="pt-BR" sz="2800" b="1" dirty="0" smtClean="0">
                <a:latin typeface="Calibri" panose="020F0502020204030204" pitchFamily="34" charset="0"/>
              </a:rPr>
              <a:t> </a:t>
            </a:r>
            <a:r>
              <a:rPr lang="pt-BR" sz="2800" b="1" dirty="0" err="1" smtClean="0">
                <a:latin typeface="Calibri" panose="020F0502020204030204" pitchFamily="34" charset="0"/>
              </a:rPr>
              <a:t>and</a:t>
            </a:r>
            <a:r>
              <a:rPr lang="pt-BR" sz="2800" b="1" dirty="0" smtClean="0">
                <a:latin typeface="Calibri" panose="020F0502020204030204" pitchFamily="34" charset="0"/>
              </a:rPr>
              <a:t> </a:t>
            </a:r>
            <a:r>
              <a:rPr lang="pt-BR" sz="2800" b="1" dirty="0" err="1" smtClean="0">
                <a:latin typeface="Calibri" panose="020F0502020204030204" pitchFamily="34" charset="0"/>
              </a:rPr>
              <a:t>expected</a:t>
            </a:r>
            <a:r>
              <a:rPr lang="pt-BR" sz="2800" b="1" dirty="0" smtClean="0">
                <a:latin typeface="Calibri" panose="020F0502020204030204" pitchFamily="34" charset="0"/>
              </a:rPr>
              <a:t> </a:t>
            </a:r>
            <a:r>
              <a:rPr lang="pt-BR" sz="2800" b="1" dirty="0" err="1" smtClean="0">
                <a:latin typeface="Calibri" panose="020F0502020204030204" pitchFamily="34" charset="0"/>
              </a:rPr>
              <a:t>results</a:t>
            </a:r>
            <a:endParaRPr lang="pt-BR" sz="2800" b="1" dirty="0">
              <a:latin typeface="Calibri" panose="020F0502020204030204" pitchFamily="34" charset="0"/>
            </a:endParaRPr>
          </a:p>
        </p:txBody>
      </p:sp>
      <p:sp>
        <p:nvSpPr>
          <p:cNvPr id="3" name="CaixaDeTexto 2"/>
          <p:cNvSpPr txBox="1"/>
          <p:nvPr/>
        </p:nvSpPr>
        <p:spPr>
          <a:xfrm>
            <a:off x="574167" y="998928"/>
            <a:ext cx="10966339" cy="1200329"/>
          </a:xfrm>
          <a:prstGeom prst="rect">
            <a:avLst/>
          </a:prstGeom>
          <a:noFill/>
        </p:spPr>
        <p:txBody>
          <a:bodyPr wrap="square" rtlCol="0">
            <a:spAutoFit/>
          </a:bodyPr>
          <a:lstStyle/>
          <a:p>
            <a:r>
              <a:rPr lang="en-GB" dirty="0" smtClean="0">
                <a:latin typeface="Calibri" panose="020F0502020204030204" pitchFamily="34" charset="0"/>
              </a:rPr>
              <a:t>Investigation (</a:t>
            </a:r>
            <a:r>
              <a:rPr lang="en-US" dirty="0">
                <a:latin typeface="Calibri" panose="020F0502020204030204" pitchFamily="34" charset="0"/>
              </a:rPr>
              <a:t>through hyperfine </a:t>
            </a:r>
            <a:r>
              <a:rPr lang="en-US" dirty="0" smtClean="0">
                <a:latin typeface="Calibri" panose="020F0502020204030204" pitchFamily="34" charset="0"/>
              </a:rPr>
              <a:t>interactions) </a:t>
            </a:r>
            <a:r>
              <a:rPr lang="en-GB" dirty="0" smtClean="0">
                <a:latin typeface="Calibri" panose="020F0502020204030204" pitchFamily="34" charset="0"/>
              </a:rPr>
              <a:t>of the </a:t>
            </a:r>
            <a:r>
              <a:rPr lang="en-GB" dirty="0">
                <a:latin typeface="Calibri" panose="020F0502020204030204" pitchFamily="34" charset="0"/>
              </a:rPr>
              <a:t>doping mechanism in </a:t>
            </a:r>
            <a:r>
              <a:rPr lang="en-GB" dirty="0" smtClean="0">
                <a:latin typeface="Calibri" panose="020F0502020204030204" pitchFamily="34" charset="0"/>
              </a:rPr>
              <a:t>V</a:t>
            </a:r>
            <a:r>
              <a:rPr lang="en-GB" baseline="-25000" dirty="0" smtClean="0">
                <a:latin typeface="Calibri" panose="020F0502020204030204" pitchFamily="34" charset="0"/>
              </a:rPr>
              <a:t>2</a:t>
            </a:r>
            <a:r>
              <a:rPr lang="en-GB" dirty="0" smtClean="0">
                <a:latin typeface="Calibri" panose="020F0502020204030204" pitchFamily="34" charset="0"/>
              </a:rPr>
              <a:t>O</a:t>
            </a:r>
            <a:r>
              <a:rPr lang="en-GB" baseline="-25000" dirty="0" smtClean="0">
                <a:latin typeface="Calibri" panose="020F0502020204030204" pitchFamily="34" charset="0"/>
              </a:rPr>
              <a:t>5</a:t>
            </a:r>
            <a:r>
              <a:rPr lang="en-GB" dirty="0" smtClean="0">
                <a:latin typeface="Calibri" panose="020F0502020204030204" pitchFamily="34" charset="0"/>
              </a:rPr>
              <a:t> and VO</a:t>
            </a:r>
            <a:r>
              <a:rPr lang="en-GB" baseline="-25000" dirty="0" smtClean="0">
                <a:latin typeface="Calibri" panose="020F0502020204030204" pitchFamily="34" charset="0"/>
              </a:rPr>
              <a:t>2</a:t>
            </a:r>
            <a:r>
              <a:rPr lang="en-GB" dirty="0" smtClean="0">
                <a:latin typeface="Calibri" panose="020F0502020204030204" pitchFamily="34" charset="0"/>
              </a:rPr>
              <a:t> oxides using perturbed angular correlation spectroscopy </a:t>
            </a:r>
            <a:r>
              <a:rPr lang="en-GB" dirty="0">
                <a:latin typeface="Cambria" panose="02040503050406030204" pitchFamily="18" charset="0"/>
                <a:ea typeface="Times New Roman" panose="02020603050405020304" pitchFamily="18" charset="0"/>
                <a:cs typeface="Times New Roman" panose="02020603050405020304" pitchFamily="18" charset="0"/>
              </a:rPr>
              <a:t>(</a:t>
            </a:r>
            <a:r>
              <a:rPr lang="en-GB" dirty="0" smtClean="0">
                <a:latin typeface="Symbol" panose="05050102010706020507" pitchFamily="18" charset="2"/>
                <a:ea typeface="Times New Roman" panose="02020603050405020304" pitchFamily="18" charset="0"/>
                <a:cs typeface="Times New Roman" panose="02020603050405020304" pitchFamily="18" charset="0"/>
              </a:rPr>
              <a:t>g</a:t>
            </a:r>
            <a:r>
              <a:rPr lang="en-GB" dirty="0" smtClean="0">
                <a:latin typeface="Cambria" panose="02040503050406030204" pitchFamily="18" charset="0"/>
                <a:ea typeface="Times New Roman" panose="02020603050405020304" pitchFamily="18" charset="0"/>
                <a:cs typeface="Times New Roman" panose="02020603050405020304" pitchFamily="18" charset="0"/>
              </a:rPr>
              <a:t>-</a:t>
            </a:r>
            <a:r>
              <a:rPr lang="en-GB" dirty="0" smtClean="0">
                <a:latin typeface="Calibri" panose="020F0502020204030204" pitchFamily="34" charset="0"/>
                <a:ea typeface="Times New Roman" panose="02020603050405020304" pitchFamily="18" charset="0"/>
                <a:cs typeface="Times New Roman" panose="02020603050405020304" pitchFamily="18" charset="0"/>
              </a:rPr>
              <a:t>PAC </a:t>
            </a:r>
            <a:r>
              <a:rPr lang="en-GB" dirty="0">
                <a:latin typeface="Calibri" panose="020F0502020204030204" pitchFamily="34" charset="0"/>
                <a:ea typeface="Times New Roman" panose="02020603050405020304" pitchFamily="18" charset="0"/>
                <a:cs typeface="Times New Roman" panose="02020603050405020304" pitchFamily="18" charset="0"/>
              </a:rPr>
              <a:t>and </a:t>
            </a:r>
            <a:r>
              <a:rPr lang="en-GB" dirty="0" smtClean="0">
                <a:latin typeface="Symbol" panose="05050102010706020507" pitchFamily="18" charset="2"/>
                <a:ea typeface="Times New Roman" panose="02020603050405020304" pitchFamily="18" charset="0"/>
                <a:cs typeface="Times New Roman" panose="02020603050405020304" pitchFamily="18" charset="0"/>
              </a:rPr>
              <a:t>e</a:t>
            </a:r>
            <a:r>
              <a:rPr lang="en-GB" baseline="30000" dirty="0" smtClean="0">
                <a:latin typeface="Symbol" panose="05050102010706020507" pitchFamily="18" charset="2"/>
                <a:ea typeface="Times New Roman" panose="02020603050405020304" pitchFamily="18" charset="0"/>
                <a:cs typeface="Times New Roman" panose="02020603050405020304" pitchFamily="18" charset="0"/>
              </a:rPr>
              <a:t>-</a:t>
            </a:r>
            <a:r>
              <a:rPr lang="en-GB" dirty="0">
                <a:latin typeface="Cambria" panose="02040503050406030204" pitchFamily="18" charset="0"/>
                <a:ea typeface="Times New Roman" panose="02020603050405020304" pitchFamily="18" charset="0"/>
                <a:cs typeface="Times New Roman" panose="02020603050405020304" pitchFamily="18" charset="0"/>
              </a:rPr>
              <a:t>-</a:t>
            </a:r>
            <a:r>
              <a:rPr lang="en-GB" dirty="0">
                <a:latin typeface="Calibri" panose="020F0502020204030204" pitchFamily="34" charset="0"/>
                <a:ea typeface="Times New Roman" panose="02020603050405020304" pitchFamily="18" charset="0"/>
                <a:cs typeface="Times New Roman" panose="02020603050405020304" pitchFamily="18" charset="0"/>
              </a:rPr>
              <a:t>PAC)</a:t>
            </a:r>
            <a:r>
              <a:rPr lang="en-GB" dirty="0">
                <a:latin typeface="Cambria" panose="02040503050406030204" pitchFamily="18" charset="0"/>
                <a:ea typeface="Times New Roman" panose="02020603050405020304" pitchFamily="18" charset="0"/>
                <a:cs typeface="Times New Roman" panose="02020603050405020304" pitchFamily="18" charset="0"/>
              </a:rPr>
              <a:t> </a:t>
            </a:r>
            <a:r>
              <a:rPr lang="en-GB" dirty="0" smtClean="0">
                <a:latin typeface="Calibri" panose="020F0502020204030204" pitchFamily="34" charset="0"/>
              </a:rPr>
              <a:t> </a:t>
            </a:r>
            <a:r>
              <a:rPr lang="en-GB" dirty="0">
                <a:latin typeface="Calibri" panose="020F0502020204030204" pitchFamily="34" charset="0"/>
              </a:rPr>
              <a:t>as well as first-principles calculations based on density functional theory (DFT</a:t>
            </a:r>
            <a:r>
              <a:rPr lang="en-GB" dirty="0" smtClean="0">
                <a:latin typeface="Calibri" panose="020F0502020204030204" pitchFamily="34" charset="0"/>
              </a:rPr>
              <a:t>),  by tracking the </a:t>
            </a:r>
            <a:r>
              <a:rPr lang="en-US" dirty="0" smtClean="0">
                <a:latin typeface="Calibri" panose="020F0502020204030204" pitchFamily="34" charset="0"/>
              </a:rPr>
              <a:t>local </a:t>
            </a:r>
            <a:r>
              <a:rPr lang="en-US" dirty="0">
                <a:latin typeface="Calibri" panose="020F0502020204030204" pitchFamily="34" charset="0"/>
              </a:rPr>
              <a:t>modification produced by </a:t>
            </a:r>
            <a:r>
              <a:rPr lang="en-US" dirty="0" smtClean="0">
                <a:latin typeface="Calibri" panose="020F0502020204030204" pitchFamily="34" charset="0"/>
              </a:rPr>
              <a:t>dopants (probe nuclei: </a:t>
            </a:r>
            <a:r>
              <a:rPr lang="en-US" baseline="30000" dirty="0" smtClean="0">
                <a:latin typeface="Calibri" panose="020F0502020204030204" pitchFamily="34" charset="0"/>
              </a:rPr>
              <a:t>111</a:t>
            </a:r>
            <a:r>
              <a:rPr lang="en-US" dirty="0" smtClean="0">
                <a:latin typeface="Calibri" panose="020F0502020204030204" pitchFamily="34" charset="0"/>
              </a:rPr>
              <a:t>Cd, </a:t>
            </a:r>
            <a:r>
              <a:rPr lang="en-US" baseline="30000" dirty="0" smtClean="0">
                <a:latin typeface="Calibri" panose="020F0502020204030204" pitchFamily="34" charset="0"/>
              </a:rPr>
              <a:t>117</a:t>
            </a:r>
            <a:r>
              <a:rPr lang="en-US" dirty="0" smtClean="0">
                <a:latin typeface="Calibri" panose="020F0502020204030204" pitchFamily="34" charset="0"/>
              </a:rPr>
              <a:t>In, </a:t>
            </a:r>
            <a:r>
              <a:rPr lang="en-US" baseline="30000" dirty="0" smtClean="0">
                <a:latin typeface="Calibri" panose="020F0502020204030204" pitchFamily="34" charset="0"/>
              </a:rPr>
              <a:t>119</a:t>
            </a:r>
            <a:r>
              <a:rPr lang="en-US" dirty="0" smtClean="0">
                <a:latin typeface="Calibri" panose="020F0502020204030204" pitchFamily="34" charset="0"/>
              </a:rPr>
              <a:t>Sn) </a:t>
            </a:r>
            <a:r>
              <a:rPr lang="en-US" dirty="0">
                <a:latin typeface="Calibri" panose="020F0502020204030204" pitchFamily="34" charset="0"/>
              </a:rPr>
              <a:t>implanted into </a:t>
            </a:r>
            <a:r>
              <a:rPr lang="en-US" dirty="0" smtClean="0">
                <a:latin typeface="Calibri" panose="020F0502020204030204" pitchFamily="34" charset="0"/>
              </a:rPr>
              <a:t>samples.</a:t>
            </a:r>
            <a:r>
              <a:rPr lang="en-GB" dirty="0" smtClean="0">
                <a:latin typeface="Calibri" panose="020F0502020204030204" pitchFamily="34" charset="0"/>
              </a:rPr>
              <a:t> </a:t>
            </a:r>
            <a:endParaRPr lang="pt-BR" dirty="0">
              <a:latin typeface="Calibri" panose="020F0502020204030204" pitchFamily="34" charset="0"/>
            </a:endParaRPr>
          </a:p>
        </p:txBody>
      </p:sp>
      <p:sp>
        <p:nvSpPr>
          <p:cNvPr id="4" name="CaixaDeTexto 3"/>
          <p:cNvSpPr txBox="1"/>
          <p:nvPr/>
        </p:nvSpPr>
        <p:spPr>
          <a:xfrm>
            <a:off x="574167" y="3245306"/>
            <a:ext cx="10966339" cy="646331"/>
          </a:xfrm>
          <a:prstGeom prst="rect">
            <a:avLst/>
          </a:prstGeom>
          <a:noFill/>
        </p:spPr>
        <p:txBody>
          <a:bodyPr wrap="square" rtlCol="0">
            <a:spAutoFit/>
          </a:bodyPr>
          <a:lstStyle/>
          <a:p>
            <a:r>
              <a:rPr lang="en-US" dirty="0">
                <a:latin typeface="Calibri" panose="020F0502020204030204" pitchFamily="34" charset="0"/>
              </a:rPr>
              <a:t>Since hyperfine interactions have the short range of the atomic </a:t>
            </a:r>
            <a:r>
              <a:rPr lang="en-US" dirty="0" smtClean="0">
                <a:latin typeface="Calibri" panose="020F0502020204030204" pitchFamily="34" charset="0"/>
              </a:rPr>
              <a:t>distances, we will investigate </a:t>
            </a:r>
            <a:r>
              <a:rPr lang="en-US" b="1" dirty="0">
                <a:solidFill>
                  <a:srgbClr val="FFFF00"/>
                </a:solidFill>
                <a:latin typeface="Calibri" panose="020F0502020204030204" pitchFamily="34" charset="0"/>
              </a:rPr>
              <a:t>the neighborhood </a:t>
            </a:r>
            <a:r>
              <a:rPr lang="en-US" dirty="0">
                <a:latin typeface="Calibri" panose="020F0502020204030204" pitchFamily="34" charset="0"/>
              </a:rPr>
              <a:t>of the dopants (which are the probe atoms) and the local effect of the doping.</a:t>
            </a:r>
            <a:endParaRPr lang="pt-BR" dirty="0">
              <a:latin typeface="Calibri" panose="020F0502020204030204" pitchFamily="34" charset="0"/>
            </a:endParaRPr>
          </a:p>
        </p:txBody>
      </p:sp>
      <p:sp>
        <p:nvSpPr>
          <p:cNvPr id="5" name="CaixaDeTexto 4"/>
          <p:cNvSpPr txBox="1"/>
          <p:nvPr/>
        </p:nvSpPr>
        <p:spPr>
          <a:xfrm>
            <a:off x="574167" y="2416465"/>
            <a:ext cx="10978454" cy="646331"/>
          </a:xfrm>
          <a:prstGeom prst="rect">
            <a:avLst/>
          </a:prstGeom>
          <a:noFill/>
        </p:spPr>
        <p:txBody>
          <a:bodyPr wrap="square" rtlCol="0">
            <a:spAutoFit/>
          </a:bodyPr>
          <a:lstStyle/>
          <a:p>
            <a:r>
              <a:rPr lang="en-GB" dirty="0">
                <a:latin typeface="Calibri" panose="020F0502020204030204" pitchFamily="34" charset="0"/>
              </a:rPr>
              <a:t>As ISOLDE offers a variety of radioactive nuclei, we </a:t>
            </a:r>
            <a:r>
              <a:rPr lang="en-GB" dirty="0" smtClean="0">
                <a:latin typeface="Calibri" panose="020F0502020204030204" pitchFamily="34" charset="0"/>
              </a:rPr>
              <a:t>will </a:t>
            </a:r>
            <a:r>
              <a:rPr lang="en-GB" dirty="0">
                <a:latin typeface="Calibri" panose="020F0502020204030204" pitchFamily="34" charset="0"/>
              </a:rPr>
              <a:t>choose </a:t>
            </a:r>
            <a:r>
              <a:rPr lang="en-GB" dirty="0" smtClean="0">
                <a:latin typeface="Calibri" panose="020F0502020204030204" pitchFamily="34" charset="0"/>
              </a:rPr>
              <a:t>as dopants ions </a:t>
            </a:r>
            <a:r>
              <a:rPr lang="en-GB" dirty="0">
                <a:latin typeface="Calibri" panose="020F0502020204030204" pitchFamily="34" charset="0"/>
              </a:rPr>
              <a:t>with different valences than that of the native cations and investigate the influence of the excess or lack of </a:t>
            </a:r>
            <a:r>
              <a:rPr lang="en-GB" dirty="0" smtClean="0">
                <a:latin typeface="Calibri" panose="020F0502020204030204" pitchFamily="34" charset="0"/>
              </a:rPr>
              <a:t>electrons.</a:t>
            </a:r>
            <a:endParaRPr lang="pt-BR" dirty="0">
              <a:latin typeface="Calibri" panose="020F0502020204030204" pitchFamily="34" charset="0"/>
            </a:endParaRPr>
          </a:p>
        </p:txBody>
      </p:sp>
      <p:sp>
        <p:nvSpPr>
          <p:cNvPr id="8" name="CaixaDeTexto 7"/>
          <p:cNvSpPr txBox="1"/>
          <p:nvPr/>
        </p:nvSpPr>
        <p:spPr>
          <a:xfrm>
            <a:off x="574167" y="4819655"/>
            <a:ext cx="10327314" cy="369332"/>
          </a:xfrm>
          <a:prstGeom prst="rect">
            <a:avLst/>
          </a:prstGeom>
          <a:noFill/>
        </p:spPr>
        <p:txBody>
          <a:bodyPr wrap="none" rtlCol="0">
            <a:spAutoFit/>
          </a:bodyPr>
          <a:lstStyle/>
          <a:p>
            <a:r>
              <a:rPr lang="en-GB" b="1" dirty="0">
                <a:solidFill>
                  <a:srgbClr val="FFFF00"/>
                </a:solidFill>
              </a:rPr>
              <a:t>Our goal in the present project is </a:t>
            </a:r>
            <a:r>
              <a:rPr lang="en-GB" b="1" dirty="0" smtClean="0">
                <a:solidFill>
                  <a:srgbClr val="FFFF00"/>
                </a:solidFill>
              </a:rPr>
              <a:t>to contribute for </a:t>
            </a:r>
            <a:r>
              <a:rPr lang="en-GB" b="1" dirty="0">
                <a:solidFill>
                  <a:srgbClr val="FFFF00"/>
                </a:solidFill>
              </a:rPr>
              <a:t>a description of the doping effects at an atomic level.</a:t>
            </a:r>
            <a:endParaRPr lang="pt-BR" b="1" dirty="0">
              <a:solidFill>
                <a:srgbClr val="FFFF00"/>
              </a:solidFill>
            </a:endParaRPr>
          </a:p>
        </p:txBody>
      </p:sp>
      <p:sp>
        <p:nvSpPr>
          <p:cNvPr id="9" name="CaixaDeTexto 8"/>
          <p:cNvSpPr txBox="1"/>
          <p:nvPr/>
        </p:nvSpPr>
        <p:spPr>
          <a:xfrm>
            <a:off x="574167" y="5470674"/>
            <a:ext cx="11259681" cy="646331"/>
          </a:xfrm>
          <a:prstGeom prst="rect">
            <a:avLst/>
          </a:prstGeom>
          <a:noFill/>
        </p:spPr>
        <p:txBody>
          <a:bodyPr wrap="square" rtlCol="0">
            <a:spAutoFit/>
          </a:bodyPr>
          <a:lstStyle/>
          <a:p>
            <a:r>
              <a:rPr lang="en-GB" dirty="0">
                <a:latin typeface="Calibri" panose="020F0502020204030204" pitchFamily="34" charset="0"/>
              </a:rPr>
              <a:t>In parallel, intrinsic proprieties of the host </a:t>
            </a:r>
            <a:r>
              <a:rPr lang="en-GB" dirty="0" smtClean="0">
                <a:latin typeface="Calibri" panose="020F0502020204030204" pitchFamily="34" charset="0"/>
              </a:rPr>
              <a:t>oxides, </a:t>
            </a:r>
            <a:r>
              <a:rPr lang="en-GB" dirty="0">
                <a:latin typeface="Calibri" panose="020F0502020204030204" pitchFamily="34" charset="0"/>
              </a:rPr>
              <a:t>such as crystal phase transition, dynamic </a:t>
            </a:r>
            <a:r>
              <a:rPr lang="en-GB" dirty="0" smtClean="0">
                <a:latin typeface="Calibri" panose="020F0502020204030204" pitchFamily="34" charset="0"/>
              </a:rPr>
              <a:t>phenomena, will </a:t>
            </a:r>
            <a:r>
              <a:rPr lang="en-GB" dirty="0">
                <a:latin typeface="Calibri" panose="020F0502020204030204" pitchFamily="34" charset="0"/>
              </a:rPr>
              <a:t>also be investigated.</a:t>
            </a:r>
            <a:endParaRPr lang="pt-BR" dirty="0">
              <a:latin typeface="Calibri" panose="020F0502020204030204" pitchFamily="34" charset="0"/>
            </a:endParaRPr>
          </a:p>
        </p:txBody>
      </p:sp>
      <p:sp>
        <p:nvSpPr>
          <p:cNvPr id="6" name="TextBox 5"/>
          <p:cNvSpPr txBox="1"/>
          <p:nvPr/>
        </p:nvSpPr>
        <p:spPr>
          <a:xfrm>
            <a:off x="574167" y="4067517"/>
            <a:ext cx="9781139" cy="369332"/>
          </a:xfrm>
          <a:prstGeom prst="rect">
            <a:avLst/>
          </a:prstGeom>
          <a:noFill/>
        </p:spPr>
        <p:txBody>
          <a:bodyPr wrap="none" rtlCol="0">
            <a:spAutoFit/>
          </a:bodyPr>
          <a:lstStyle/>
          <a:p>
            <a:r>
              <a:rPr lang="en-US" dirty="0" smtClean="0">
                <a:latin typeface="Calibri" panose="020F0502020204030204" pitchFamily="34" charset="0"/>
                <a:cs typeface="Calibri" panose="020F0502020204030204" pitchFamily="34" charset="0"/>
              </a:rPr>
              <a:t>Samples of the oxides with higher concentration of dopants (2-5%) are intended to be investigated too.</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16458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5051685" y="434715"/>
            <a:ext cx="2213235" cy="584775"/>
          </a:xfrm>
          <a:prstGeom prst="rect">
            <a:avLst/>
          </a:prstGeom>
          <a:noFill/>
        </p:spPr>
        <p:txBody>
          <a:bodyPr wrap="none" rtlCol="0">
            <a:spAutoFit/>
          </a:bodyPr>
          <a:lstStyle/>
          <a:p>
            <a:r>
              <a:rPr lang="pt-BR" sz="3200" dirty="0" smtClean="0">
                <a:latin typeface="Calibri" panose="020F0502020204030204" pitchFamily="34" charset="0"/>
              </a:rPr>
              <a:t>IMPORTANT</a:t>
            </a:r>
            <a:endParaRPr lang="pt-BR" sz="3200" dirty="0">
              <a:latin typeface="Calibri" panose="020F0502020204030204" pitchFamily="34" charset="0"/>
            </a:endParaRPr>
          </a:p>
        </p:txBody>
      </p:sp>
      <p:sp>
        <p:nvSpPr>
          <p:cNvPr id="3" name="CaixaDeTexto 2"/>
          <p:cNvSpPr txBox="1"/>
          <p:nvPr/>
        </p:nvSpPr>
        <p:spPr>
          <a:xfrm>
            <a:off x="728240" y="3389372"/>
            <a:ext cx="10860115" cy="646331"/>
          </a:xfrm>
          <a:prstGeom prst="rect">
            <a:avLst/>
          </a:prstGeom>
          <a:noFill/>
        </p:spPr>
        <p:txBody>
          <a:bodyPr wrap="square" rtlCol="0">
            <a:spAutoFit/>
          </a:bodyPr>
          <a:lstStyle/>
          <a:p>
            <a:r>
              <a:rPr lang="pt-BR" dirty="0" smtClean="0">
                <a:latin typeface="Calibri" panose="020F0502020204030204" pitchFamily="34" charset="0"/>
              </a:rPr>
              <a:t>The </a:t>
            </a:r>
            <a:r>
              <a:rPr lang="pt-BR" dirty="0" err="1" smtClean="0">
                <a:latin typeface="Calibri" panose="020F0502020204030204" pitchFamily="34" charset="0"/>
              </a:rPr>
              <a:t>proposal</a:t>
            </a:r>
            <a:r>
              <a:rPr lang="pt-BR" dirty="0" smtClean="0">
                <a:latin typeface="Calibri" panose="020F0502020204030204" pitchFamily="34" charset="0"/>
              </a:rPr>
              <a:t> </a:t>
            </a:r>
            <a:r>
              <a:rPr lang="pt-BR" dirty="0" err="1" smtClean="0">
                <a:latin typeface="Calibri" panose="020F0502020204030204" pitchFamily="34" charset="0"/>
              </a:rPr>
              <a:t>will</a:t>
            </a:r>
            <a:r>
              <a:rPr lang="pt-BR" dirty="0" smtClean="0">
                <a:latin typeface="Calibri" panose="020F0502020204030204" pitchFamily="34" charset="0"/>
              </a:rPr>
              <a:t> </a:t>
            </a:r>
            <a:r>
              <a:rPr lang="pt-BR" dirty="0" err="1" smtClean="0">
                <a:latin typeface="Calibri" panose="020F0502020204030204" pitchFamily="34" charset="0"/>
              </a:rPr>
              <a:t>benefit</a:t>
            </a:r>
            <a:r>
              <a:rPr lang="pt-BR" dirty="0" smtClean="0">
                <a:latin typeface="Calibri" panose="020F0502020204030204" pitchFamily="34" charset="0"/>
              </a:rPr>
              <a:t> </a:t>
            </a:r>
            <a:r>
              <a:rPr lang="pt-BR" dirty="0" err="1" smtClean="0">
                <a:latin typeface="Calibri" panose="020F0502020204030204" pitchFamily="34" charset="0"/>
              </a:rPr>
              <a:t>students</a:t>
            </a:r>
            <a:r>
              <a:rPr lang="pt-BR" dirty="0" smtClean="0">
                <a:latin typeface="Calibri" panose="020F0502020204030204" pitchFamily="34" charset="0"/>
              </a:rPr>
              <a:t>, </a:t>
            </a:r>
            <a:r>
              <a:rPr lang="pt-BR" dirty="0" err="1" smtClean="0">
                <a:latin typeface="Calibri" panose="020F0502020204030204" pitchFamily="34" charset="0"/>
              </a:rPr>
              <a:t>particularly</a:t>
            </a:r>
            <a:r>
              <a:rPr lang="pt-BR" dirty="0" smtClean="0">
                <a:latin typeface="Calibri" panose="020F0502020204030204" pitchFamily="34" charset="0"/>
              </a:rPr>
              <a:t> </a:t>
            </a:r>
            <a:r>
              <a:rPr lang="pt-BR" dirty="0" err="1" smtClean="0">
                <a:latin typeface="Calibri" panose="020F0502020204030204" pitchFamily="34" charset="0"/>
              </a:rPr>
              <a:t>brazilian</a:t>
            </a:r>
            <a:r>
              <a:rPr lang="pt-BR" dirty="0" smtClean="0">
                <a:latin typeface="Calibri" panose="020F0502020204030204" pitchFamily="34" charset="0"/>
              </a:rPr>
              <a:t> </a:t>
            </a:r>
            <a:r>
              <a:rPr lang="pt-BR" dirty="0" err="1" smtClean="0">
                <a:latin typeface="Calibri" panose="020F0502020204030204" pitchFamily="34" charset="0"/>
              </a:rPr>
              <a:t>students</a:t>
            </a:r>
            <a:r>
              <a:rPr lang="pt-BR" dirty="0" smtClean="0">
                <a:latin typeface="Calibri" panose="020F0502020204030204" pitchFamily="34" charset="0"/>
              </a:rPr>
              <a:t>, </a:t>
            </a:r>
            <a:r>
              <a:rPr lang="pt-BR" dirty="0" err="1" smtClean="0">
                <a:latin typeface="Calibri" panose="020F0502020204030204" pitchFamily="34" charset="0"/>
              </a:rPr>
              <a:t>which</a:t>
            </a:r>
            <a:r>
              <a:rPr lang="pt-BR" dirty="0" smtClean="0">
                <a:latin typeface="Calibri" panose="020F0502020204030204" pitchFamily="34" charset="0"/>
              </a:rPr>
              <a:t> </a:t>
            </a:r>
            <a:r>
              <a:rPr lang="pt-BR" dirty="0" err="1" smtClean="0">
                <a:latin typeface="Calibri" panose="020F0502020204030204" pitchFamily="34" charset="0"/>
              </a:rPr>
              <a:t>will</a:t>
            </a:r>
            <a:r>
              <a:rPr lang="pt-BR" dirty="0" smtClean="0">
                <a:latin typeface="Calibri" panose="020F0502020204030204" pitchFamily="34" charset="0"/>
              </a:rPr>
              <a:t> </a:t>
            </a:r>
            <a:r>
              <a:rPr lang="pt-BR" dirty="0" err="1" smtClean="0">
                <a:latin typeface="Calibri" panose="020F0502020204030204" pitchFamily="34" charset="0"/>
              </a:rPr>
              <a:t>have</a:t>
            </a:r>
            <a:r>
              <a:rPr lang="pt-BR" dirty="0" smtClean="0">
                <a:latin typeface="Calibri" panose="020F0502020204030204" pitchFamily="34" charset="0"/>
              </a:rPr>
              <a:t> </a:t>
            </a:r>
            <a:r>
              <a:rPr lang="pt-BR" dirty="0" err="1" smtClean="0">
                <a:latin typeface="Calibri" panose="020F0502020204030204" pitchFamily="34" charset="0"/>
              </a:rPr>
              <a:t>the</a:t>
            </a:r>
            <a:r>
              <a:rPr lang="pt-BR" dirty="0" smtClean="0">
                <a:latin typeface="Calibri" panose="020F0502020204030204" pitchFamily="34" charset="0"/>
              </a:rPr>
              <a:t> </a:t>
            </a:r>
            <a:r>
              <a:rPr lang="pt-BR" dirty="0" err="1" smtClean="0">
                <a:latin typeface="Calibri" panose="020F0502020204030204" pitchFamily="34" charset="0"/>
              </a:rPr>
              <a:t>oportunity</a:t>
            </a:r>
            <a:r>
              <a:rPr lang="pt-BR" dirty="0" smtClean="0">
                <a:latin typeface="Calibri" panose="020F0502020204030204" pitchFamily="34" charset="0"/>
              </a:rPr>
              <a:t> </a:t>
            </a:r>
            <a:r>
              <a:rPr lang="pt-BR" dirty="0" err="1" smtClean="0">
                <a:latin typeface="Calibri" panose="020F0502020204030204" pitchFamily="34" charset="0"/>
              </a:rPr>
              <a:t>to</a:t>
            </a:r>
            <a:r>
              <a:rPr lang="pt-BR" dirty="0" smtClean="0">
                <a:latin typeface="Calibri" panose="020F0502020204030204" pitchFamily="34" charset="0"/>
              </a:rPr>
              <a:t> come </a:t>
            </a:r>
            <a:r>
              <a:rPr lang="pt-BR" dirty="0" err="1" smtClean="0">
                <a:latin typeface="Calibri" panose="020F0502020204030204" pitchFamily="34" charset="0"/>
              </a:rPr>
              <a:t>to</a:t>
            </a:r>
            <a:r>
              <a:rPr lang="pt-BR" dirty="0" smtClean="0">
                <a:latin typeface="Calibri" panose="020F0502020204030204" pitchFamily="34" charset="0"/>
              </a:rPr>
              <a:t> ISOLDE for </a:t>
            </a:r>
            <a:r>
              <a:rPr lang="pt-BR" dirty="0" err="1" smtClean="0">
                <a:latin typeface="Calibri" panose="020F0502020204030204" pitchFamily="34" charset="0"/>
              </a:rPr>
              <a:t>the</a:t>
            </a:r>
            <a:r>
              <a:rPr lang="pt-BR" dirty="0" smtClean="0">
                <a:latin typeface="Calibri" panose="020F0502020204030204" pitchFamily="34" charset="0"/>
              </a:rPr>
              <a:t> </a:t>
            </a:r>
            <a:r>
              <a:rPr lang="pt-BR" dirty="0" err="1" smtClean="0">
                <a:latin typeface="Calibri" panose="020F0502020204030204" pitchFamily="34" charset="0"/>
              </a:rPr>
              <a:t>experiments</a:t>
            </a:r>
            <a:r>
              <a:rPr lang="pt-BR" dirty="0" smtClean="0">
                <a:latin typeface="Calibri" panose="020F0502020204030204" pitchFamily="34" charset="0"/>
              </a:rPr>
              <a:t>.</a:t>
            </a:r>
            <a:endParaRPr lang="pt-BR" dirty="0">
              <a:latin typeface="Calibri" panose="020F0502020204030204" pitchFamily="34" charset="0"/>
            </a:endParaRPr>
          </a:p>
        </p:txBody>
      </p:sp>
      <p:sp>
        <p:nvSpPr>
          <p:cNvPr id="4" name="CaixaDeTexto 3"/>
          <p:cNvSpPr txBox="1"/>
          <p:nvPr/>
        </p:nvSpPr>
        <p:spPr>
          <a:xfrm>
            <a:off x="728239" y="4493700"/>
            <a:ext cx="10860115" cy="369332"/>
          </a:xfrm>
          <a:prstGeom prst="rect">
            <a:avLst/>
          </a:prstGeom>
          <a:noFill/>
        </p:spPr>
        <p:txBody>
          <a:bodyPr wrap="square" rtlCol="0">
            <a:spAutoFit/>
          </a:bodyPr>
          <a:lstStyle/>
          <a:p>
            <a:r>
              <a:rPr lang="pt-BR" dirty="0" smtClean="0">
                <a:latin typeface="Calibri" panose="020F0502020204030204" pitchFamily="34" charset="0"/>
              </a:rPr>
              <a:t>The </a:t>
            </a:r>
            <a:r>
              <a:rPr lang="pt-BR" dirty="0" err="1" smtClean="0">
                <a:latin typeface="Calibri" panose="020F0502020204030204" pitchFamily="34" charset="0"/>
              </a:rPr>
              <a:t>proposal</a:t>
            </a:r>
            <a:r>
              <a:rPr lang="pt-BR" dirty="0" smtClean="0">
                <a:latin typeface="Calibri" panose="020F0502020204030204" pitchFamily="34" charset="0"/>
              </a:rPr>
              <a:t> </a:t>
            </a:r>
            <a:r>
              <a:rPr lang="pt-BR" dirty="0" err="1" smtClean="0">
                <a:latin typeface="Calibri" panose="020F0502020204030204" pitchFamily="34" charset="0"/>
              </a:rPr>
              <a:t>will</a:t>
            </a:r>
            <a:r>
              <a:rPr lang="pt-BR" dirty="0" smtClean="0">
                <a:latin typeface="Calibri" panose="020F0502020204030204" pitchFamily="34" charset="0"/>
              </a:rPr>
              <a:t> </a:t>
            </a:r>
            <a:r>
              <a:rPr lang="pt-BR" dirty="0" err="1" smtClean="0">
                <a:latin typeface="Calibri" panose="020F0502020204030204" pitchFamily="34" charset="0"/>
              </a:rPr>
              <a:t>facilitate</a:t>
            </a:r>
            <a:r>
              <a:rPr lang="pt-BR" dirty="0" smtClean="0">
                <a:latin typeface="Calibri" panose="020F0502020204030204" pitchFamily="34" charset="0"/>
              </a:rPr>
              <a:t> </a:t>
            </a:r>
            <a:r>
              <a:rPr lang="pt-BR" dirty="0" err="1" smtClean="0">
                <a:latin typeface="Calibri" panose="020F0502020204030204" pitchFamily="34" charset="0"/>
              </a:rPr>
              <a:t>the</a:t>
            </a:r>
            <a:r>
              <a:rPr lang="pt-BR" dirty="0" smtClean="0">
                <a:latin typeface="Calibri" panose="020F0502020204030204" pitchFamily="34" charset="0"/>
              </a:rPr>
              <a:t> </a:t>
            </a:r>
            <a:r>
              <a:rPr lang="pt-BR" dirty="0" err="1" smtClean="0">
                <a:latin typeface="Calibri" panose="020F0502020204030204" pitchFamily="34" charset="0"/>
              </a:rPr>
              <a:t>association</a:t>
            </a:r>
            <a:r>
              <a:rPr lang="pt-BR" dirty="0" smtClean="0">
                <a:latin typeface="Calibri" panose="020F0502020204030204" pitchFamily="34" charset="0"/>
              </a:rPr>
              <a:t> </a:t>
            </a:r>
            <a:r>
              <a:rPr lang="pt-BR" dirty="0" err="1" smtClean="0">
                <a:latin typeface="Calibri" panose="020F0502020204030204" pitchFamily="34" charset="0"/>
              </a:rPr>
              <a:t>of</a:t>
            </a:r>
            <a:r>
              <a:rPr lang="pt-BR" dirty="0" smtClean="0">
                <a:latin typeface="Calibri" panose="020F0502020204030204" pitchFamily="34" charset="0"/>
              </a:rPr>
              <a:t> </a:t>
            </a:r>
            <a:r>
              <a:rPr lang="pt-BR" dirty="0" err="1" smtClean="0">
                <a:latin typeface="Calibri" panose="020F0502020204030204" pitchFamily="34" charset="0"/>
              </a:rPr>
              <a:t>Brazil</a:t>
            </a:r>
            <a:r>
              <a:rPr lang="pt-BR" dirty="0" smtClean="0">
                <a:latin typeface="Calibri" panose="020F0502020204030204" pitchFamily="34" charset="0"/>
              </a:rPr>
              <a:t> </a:t>
            </a:r>
            <a:r>
              <a:rPr lang="pt-BR" dirty="0" err="1" smtClean="0">
                <a:latin typeface="Calibri" panose="020F0502020204030204" pitchFamily="34" charset="0"/>
              </a:rPr>
              <a:t>to</a:t>
            </a:r>
            <a:r>
              <a:rPr lang="pt-BR" dirty="0" smtClean="0">
                <a:latin typeface="Calibri" panose="020F0502020204030204" pitchFamily="34" charset="0"/>
              </a:rPr>
              <a:t> ISOLDE.</a:t>
            </a:r>
            <a:endParaRPr lang="pt-BR" dirty="0">
              <a:latin typeface="Calibri" panose="020F0502020204030204" pitchFamily="34" charset="0"/>
            </a:endParaRPr>
          </a:p>
        </p:txBody>
      </p:sp>
      <p:sp>
        <p:nvSpPr>
          <p:cNvPr id="5" name="CaixaDeTexto 4"/>
          <p:cNvSpPr txBox="1"/>
          <p:nvPr/>
        </p:nvSpPr>
        <p:spPr>
          <a:xfrm>
            <a:off x="728241" y="1399507"/>
            <a:ext cx="10860115" cy="923330"/>
          </a:xfrm>
          <a:prstGeom prst="rect">
            <a:avLst/>
          </a:prstGeom>
          <a:noFill/>
        </p:spPr>
        <p:txBody>
          <a:bodyPr wrap="square" rtlCol="0">
            <a:spAutoFit/>
          </a:bodyPr>
          <a:lstStyle/>
          <a:p>
            <a:r>
              <a:rPr lang="en-GB" dirty="0">
                <a:latin typeface="Calibri" panose="020F0502020204030204" pitchFamily="34" charset="0"/>
              </a:rPr>
              <a:t>It is important to emphasize that the results of this </a:t>
            </a:r>
            <a:r>
              <a:rPr lang="en-GB" dirty="0" smtClean="0">
                <a:latin typeface="Calibri" panose="020F0502020204030204" pitchFamily="34" charset="0"/>
              </a:rPr>
              <a:t>proposal </a:t>
            </a:r>
            <a:r>
              <a:rPr lang="en-GB" dirty="0">
                <a:latin typeface="Calibri" panose="020F0502020204030204" pitchFamily="34" charset="0"/>
              </a:rPr>
              <a:t>can either contribute to the formulation of a general theory about the doping mechanism in semiconductor oxides as well as produce new materials for technological applications.</a:t>
            </a:r>
            <a:endParaRPr lang="pt-BR" dirty="0">
              <a:latin typeface="Calibri" panose="020F0502020204030204" pitchFamily="34" charset="0"/>
            </a:endParaRPr>
          </a:p>
        </p:txBody>
      </p:sp>
      <p:sp>
        <p:nvSpPr>
          <p:cNvPr id="6" name="CaixaDeTexto 5"/>
          <p:cNvSpPr txBox="1"/>
          <p:nvPr/>
        </p:nvSpPr>
        <p:spPr>
          <a:xfrm>
            <a:off x="728240" y="2671438"/>
            <a:ext cx="7603107" cy="369332"/>
          </a:xfrm>
          <a:prstGeom prst="rect">
            <a:avLst/>
          </a:prstGeom>
          <a:noFill/>
        </p:spPr>
        <p:txBody>
          <a:bodyPr wrap="none" rtlCol="0">
            <a:spAutoFit/>
          </a:bodyPr>
          <a:lstStyle/>
          <a:p>
            <a:r>
              <a:rPr lang="en-US" dirty="0" smtClean="0">
                <a:latin typeface="Calibri" panose="020F0502020204030204" pitchFamily="34" charset="0"/>
              </a:rPr>
              <a:t>The proposal will strengthen </a:t>
            </a:r>
            <a:r>
              <a:rPr lang="en-US" dirty="0">
                <a:latin typeface="Calibri" panose="020F0502020204030204" pitchFamily="34" charset="0"/>
              </a:rPr>
              <a:t>the collaboration between synergetic institutes</a:t>
            </a:r>
            <a:endParaRPr lang="pt-BR" dirty="0">
              <a:latin typeface="Calibri" panose="020F0502020204030204" pitchFamily="34" charset="0"/>
            </a:endParaRPr>
          </a:p>
        </p:txBody>
      </p:sp>
      <p:sp>
        <p:nvSpPr>
          <p:cNvPr id="7" name="TextBox 6"/>
          <p:cNvSpPr txBox="1"/>
          <p:nvPr/>
        </p:nvSpPr>
        <p:spPr>
          <a:xfrm>
            <a:off x="512064" y="5560235"/>
            <a:ext cx="10817352" cy="923330"/>
          </a:xfrm>
          <a:prstGeom prst="rect">
            <a:avLst/>
          </a:prstGeom>
          <a:noFill/>
        </p:spPr>
        <p:txBody>
          <a:bodyPr wrap="square" rtlCol="0">
            <a:spAutoFit/>
          </a:bodyPr>
          <a:lstStyle/>
          <a:p>
            <a:r>
              <a:rPr lang="en-US" dirty="0" smtClean="0">
                <a:solidFill>
                  <a:srgbClr val="FFFF00"/>
                </a:solidFill>
                <a:latin typeface="Calibri" panose="020F0502020204030204" pitchFamily="34" charset="0"/>
                <a:cs typeface="Calibri" panose="020F0502020204030204" pitchFamily="34" charset="0"/>
              </a:rPr>
              <a:t>TAC meeting: </a:t>
            </a:r>
            <a:r>
              <a:rPr lang="en-US" i="1" dirty="0">
                <a:solidFill>
                  <a:srgbClr val="FFFF00"/>
                </a:solidFill>
                <a:latin typeface="Calibri" panose="020F0502020204030204" pitchFamily="34" charset="0"/>
                <a:cs typeface="Calibri" panose="020F0502020204030204" pitchFamily="34" charset="0"/>
              </a:rPr>
              <a:t>RILIS for Sn: narrow band operation required for isomeric selection</a:t>
            </a:r>
            <a:r>
              <a:rPr lang="en-US" i="1" dirty="0" smtClean="0">
                <a:solidFill>
                  <a:srgbClr val="FFFF00"/>
                </a:solidFill>
                <a:latin typeface="Calibri" panose="020F0502020204030204" pitchFamily="34" charset="0"/>
                <a:cs typeface="Calibri" panose="020F0502020204030204" pitchFamily="34" charset="0"/>
              </a:rPr>
              <a:t>?</a:t>
            </a:r>
            <a:r>
              <a:rPr lang="en-US" i="1" dirty="0" smtClean="0">
                <a:latin typeface="Calibri" panose="020F0502020204030204" pitchFamily="34" charset="0"/>
                <a:cs typeface="Calibri" panose="020F0502020204030204" pitchFamily="34" charset="0"/>
              </a:rPr>
              <a:t>  Yes, because  we need as much as </a:t>
            </a:r>
            <a:r>
              <a:rPr lang="en-US" i="1" baseline="30000" dirty="0" smtClean="0">
                <a:latin typeface="Calibri" panose="020F0502020204030204" pitchFamily="34" charset="0"/>
                <a:cs typeface="Calibri" panose="020F0502020204030204" pitchFamily="34" charset="0"/>
              </a:rPr>
              <a:t>119m</a:t>
            </a:r>
            <a:r>
              <a:rPr lang="en-US" i="1" dirty="0" smtClean="0">
                <a:latin typeface="Calibri" panose="020F0502020204030204" pitchFamily="34" charset="0"/>
                <a:cs typeface="Calibri" panose="020F0502020204030204" pitchFamily="34" charset="0"/>
              </a:rPr>
              <a:t>Sn as possible. </a:t>
            </a:r>
            <a:r>
              <a:rPr lang="en-US" i="1" dirty="0" smtClean="0">
                <a:solidFill>
                  <a:srgbClr val="FFFF00"/>
                </a:solidFill>
                <a:latin typeface="Calibri" panose="020F0502020204030204" pitchFamily="34" charset="0"/>
                <a:cs typeface="Calibri" panose="020F0502020204030204" pitchFamily="34" charset="0"/>
              </a:rPr>
              <a:t>Would </a:t>
            </a:r>
            <a:r>
              <a:rPr lang="en-US" i="1" dirty="0">
                <a:solidFill>
                  <a:srgbClr val="FFFF00"/>
                </a:solidFill>
                <a:latin typeface="Calibri" panose="020F0502020204030204" pitchFamily="34" charset="0"/>
                <a:cs typeface="Calibri" panose="020F0502020204030204" pitchFamily="34" charset="0"/>
              </a:rPr>
              <a:t>require </a:t>
            </a:r>
            <a:r>
              <a:rPr lang="en-US" i="1" dirty="0" smtClean="0">
                <a:solidFill>
                  <a:srgbClr val="FFFF00"/>
                </a:solidFill>
                <a:latin typeface="Calibri" panose="020F0502020204030204" pitchFamily="34" charset="0"/>
                <a:cs typeface="Calibri" panose="020F0502020204030204" pitchFamily="34" charset="0"/>
              </a:rPr>
              <a:t>additional setting up time. </a:t>
            </a:r>
            <a:r>
              <a:rPr lang="en-US" i="1" dirty="0" smtClean="0">
                <a:latin typeface="Calibri" panose="020F0502020204030204" pitchFamily="34" charset="0"/>
                <a:cs typeface="Calibri" panose="020F0502020204030204" pitchFamily="34" charset="0"/>
              </a:rPr>
              <a:t>OK, as long as we have enough implantation time  </a:t>
            </a:r>
            <a:r>
              <a:rPr lang="en-US"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25991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u="sng" dirty="0" smtClean="0">
                <a:latin typeface="Calibri" panose="020F0502020204030204" pitchFamily="34" charset="0"/>
              </a:rPr>
              <a:t>A. W</a:t>
            </a:r>
            <a:r>
              <a:rPr lang="pt-BR" u="sng" dirty="0">
                <a:latin typeface="Calibri" panose="020F0502020204030204" pitchFamily="34" charset="0"/>
              </a:rPr>
              <a:t>. Carbonari</a:t>
            </a:r>
            <a:r>
              <a:rPr lang="pt-BR" u="sng" baseline="30000" dirty="0">
                <a:latin typeface="Calibri" panose="020F0502020204030204" pitchFamily="34" charset="0"/>
              </a:rPr>
              <a:t>1</a:t>
            </a:r>
            <a:r>
              <a:rPr lang="pt-BR" dirty="0">
                <a:latin typeface="Calibri" panose="020F0502020204030204" pitchFamily="34" charset="0"/>
              </a:rPr>
              <a:t>, </a:t>
            </a:r>
            <a:r>
              <a:rPr lang="pt-BR" dirty="0" smtClean="0">
                <a:latin typeface="Calibri" panose="020F0502020204030204" pitchFamily="34" charset="0"/>
              </a:rPr>
              <a:t> R. A. dos Santos</a:t>
            </a:r>
            <a:r>
              <a:rPr lang="pt-BR" baseline="30000" dirty="0" smtClean="0">
                <a:latin typeface="Calibri" panose="020F0502020204030204" pitchFamily="34" charset="0"/>
              </a:rPr>
              <a:t>1</a:t>
            </a:r>
            <a:r>
              <a:rPr lang="pt-BR" dirty="0" smtClean="0">
                <a:latin typeface="Calibri" panose="020F0502020204030204" pitchFamily="34" charset="0"/>
              </a:rPr>
              <a:t>,</a:t>
            </a:r>
          </a:p>
          <a:p>
            <a:r>
              <a:rPr lang="pt-BR" dirty="0" smtClean="0">
                <a:latin typeface="Calibri" panose="020F0502020204030204" pitchFamily="34" charset="0"/>
              </a:rPr>
              <a:t>R</a:t>
            </a:r>
            <a:r>
              <a:rPr lang="pt-BR" dirty="0">
                <a:latin typeface="Calibri" panose="020F0502020204030204" pitchFamily="34" charset="0"/>
              </a:rPr>
              <a:t>. N. Saxena</a:t>
            </a:r>
            <a:r>
              <a:rPr lang="pt-BR" baseline="30000" dirty="0">
                <a:latin typeface="Calibri" panose="020F0502020204030204" pitchFamily="34" charset="0"/>
              </a:rPr>
              <a:t>1</a:t>
            </a:r>
            <a:r>
              <a:rPr lang="pt-BR" dirty="0">
                <a:latin typeface="Calibri" panose="020F0502020204030204" pitchFamily="34" charset="0"/>
              </a:rPr>
              <a:t>, </a:t>
            </a:r>
            <a:r>
              <a:rPr lang="pt-BR" dirty="0" smtClean="0">
                <a:latin typeface="Calibri" panose="020F0502020204030204" pitchFamily="34" charset="0"/>
              </a:rPr>
              <a:t>A. Burimova</a:t>
            </a:r>
            <a:r>
              <a:rPr lang="pt-BR" baseline="30000" dirty="0" smtClean="0">
                <a:latin typeface="Calibri" panose="020F0502020204030204" pitchFamily="34" charset="0"/>
              </a:rPr>
              <a:t>1</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B. Bosch-Santos</a:t>
            </a:r>
            <a:r>
              <a:rPr lang="pt-BR" baseline="30000" dirty="0" smtClean="0">
                <a:latin typeface="Calibri" panose="020F0502020204030204" pitchFamily="34" charset="0"/>
              </a:rPr>
              <a:t>1</a:t>
            </a:r>
            <a:r>
              <a:rPr lang="pt-BR" dirty="0" smtClean="0">
                <a:latin typeface="Calibri" panose="020F0502020204030204" pitchFamily="34" charset="0"/>
              </a:rPr>
              <a:t>, L</a:t>
            </a:r>
            <a:r>
              <a:rPr lang="pt-BR" dirty="0">
                <a:latin typeface="Calibri" panose="020F0502020204030204" pitchFamily="34" charset="0"/>
              </a:rPr>
              <a:t>. F. D. Pereira</a:t>
            </a:r>
            <a:r>
              <a:rPr lang="pt-BR" baseline="30000" dirty="0">
                <a:latin typeface="Calibri" panose="020F0502020204030204" pitchFamily="34" charset="0"/>
              </a:rPr>
              <a:t>1</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G</a:t>
            </a:r>
            <a:r>
              <a:rPr lang="pt-BR" dirty="0">
                <a:latin typeface="Calibri" panose="020F0502020204030204" pitchFamily="34" charset="0"/>
              </a:rPr>
              <a:t>. A. </a:t>
            </a:r>
            <a:r>
              <a:rPr lang="pt-BR" dirty="0" smtClean="0">
                <a:latin typeface="Calibri" panose="020F0502020204030204" pitchFamily="34" charset="0"/>
              </a:rPr>
              <a:t>Cabrera-Pasca</a:t>
            </a:r>
            <a:r>
              <a:rPr lang="pt-BR" baseline="30000" dirty="0">
                <a:latin typeface="Calibri" panose="020F0502020204030204" pitchFamily="34" charset="0"/>
              </a:rPr>
              <a:t>2</a:t>
            </a:r>
            <a:r>
              <a:rPr lang="pt-BR" dirty="0" smtClean="0">
                <a:latin typeface="Calibri" panose="020F0502020204030204" pitchFamily="34" charset="0"/>
              </a:rPr>
              <a:t>,</a:t>
            </a:r>
          </a:p>
          <a:p>
            <a:r>
              <a:rPr lang="pt-BR" dirty="0" smtClean="0">
                <a:latin typeface="Calibri" panose="020F0502020204030204" pitchFamily="34" charset="0"/>
              </a:rPr>
              <a:t>R</a:t>
            </a:r>
            <a:r>
              <a:rPr lang="pt-BR" dirty="0">
                <a:latin typeface="Calibri" panose="020F0502020204030204" pitchFamily="34" charset="0"/>
              </a:rPr>
              <a:t>. S. </a:t>
            </a:r>
            <a:r>
              <a:rPr lang="pt-BR" dirty="0" smtClean="0">
                <a:latin typeface="Calibri" panose="020F0502020204030204" pitchFamily="34" charset="0"/>
              </a:rPr>
              <a:t>Freitas</a:t>
            </a:r>
            <a:r>
              <a:rPr lang="pt-BR" baseline="30000" dirty="0">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latin typeface="Calibri" panose="020F0502020204030204" pitchFamily="34" charset="0"/>
              </a:rPr>
              <a:t>J</a:t>
            </a:r>
            <a:r>
              <a:rPr lang="pt-BR" dirty="0">
                <a:latin typeface="Calibri" panose="020F0502020204030204" pitchFamily="34" charset="0"/>
              </a:rPr>
              <a:t>. </a:t>
            </a:r>
            <a:r>
              <a:rPr lang="pt-BR" dirty="0" smtClean="0">
                <a:latin typeface="Calibri" panose="020F0502020204030204" pitchFamily="34" charset="0"/>
              </a:rPr>
              <a:t>Schell</a:t>
            </a:r>
            <a:r>
              <a:rPr lang="pt-BR" baseline="30000" dirty="0" smtClean="0">
                <a:latin typeface="Calibri" panose="020F0502020204030204" pitchFamily="34" charset="0"/>
              </a:rPr>
              <a:t>5,6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a:latin typeface="Calibri" panose="020F0502020204030204" pitchFamily="34" charset="0"/>
              </a:rPr>
              <a:t>7</a:t>
            </a:r>
            <a:r>
              <a:rPr lang="pt-BR" dirty="0" smtClean="0">
                <a:latin typeface="Calibri" panose="020F0502020204030204" pitchFamily="34" charset="0"/>
              </a:rPr>
              <a:t>,</a:t>
            </a:r>
          </a:p>
          <a:p>
            <a:r>
              <a:rPr lang="pt-BR" dirty="0" smtClean="0">
                <a:latin typeface="Calibri" panose="020F0502020204030204" pitchFamily="34" charset="0"/>
              </a:rPr>
              <a:t>D.C. Lupascu</a:t>
            </a:r>
            <a:r>
              <a:rPr lang="pt-BR" baseline="30000" dirty="0" smtClean="0">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Tree>
    <p:extLst>
      <p:ext uri="{BB962C8B-B14F-4D97-AF65-F5344CB8AC3E}">
        <p14:creationId xmlns:p14="http://schemas.microsoft.com/office/powerpoint/2010/main" val="3046520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u="sng" dirty="0" smtClean="0">
                <a:solidFill>
                  <a:srgbClr val="FFFF66"/>
                </a:solidFill>
                <a:latin typeface="Calibri" panose="020F0502020204030204" pitchFamily="34" charset="0"/>
              </a:rPr>
              <a:t>A. W</a:t>
            </a:r>
            <a:r>
              <a:rPr lang="pt-BR" u="sng" dirty="0">
                <a:solidFill>
                  <a:srgbClr val="FFFF66"/>
                </a:solidFill>
                <a:latin typeface="Calibri" panose="020F0502020204030204" pitchFamily="34" charset="0"/>
              </a:rPr>
              <a:t>. Carbonari</a:t>
            </a:r>
            <a:r>
              <a:rPr lang="pt-BR" u="sng"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latin typeface="Calibri" panose="020F0502020204030204" pitchFamily="34" charset="0"/>
              </a:rPr>
              <a:t>G</a:t>
            </a:r>
            <a:r>
              <a:rPr lang="pt-BR" dirty="0">
                <a:latin typeface="Calibri" panose="020F0502020204030204" pitchFamily="34" charset="0"/>
              </a:rPr>
              <a:t>. A. </a:t>
            </a:r>
            <a:r>
              <a:rPr lang="pt-BR" dirty="0" smtClean="0">
                <a:latin typeface="Calibri" panose="020F0502020204030204" pitchFamily="34" charset="0"/>
              </a:rPr>
              <a:t>Cabrera-Pasca</a:t>
            </a:r>
            <a:r>
              <a:rPr lang="pt-BR" baseline="30000" dirty="0">
                <a:latin typeface="Calibri" panose="020F0502020204030204" pitchFamily="34" charset="0"/>
              </a:rPr>
              <a:t>2</a:t>
            </a:r>
            <a:r>
              <a:rPr lang="pt-BR" dirty="0" smtClean="0">
                <a:latin typeface="Calibri" panose="020F0502020204030204" pitchFamily="34" charset="0"/>
              </a:rPr>
              <a:t>,</a:t>
            </a:r>
          </a:p>
          <a:p>
            <a:r>
              <a:rPr lang="pt-BR" dirty="0" smtClean="0">
                <a:latin typeface="Calibri" panose="020F0502020204030204" pitchFamily="34" charset="0"/>
              </a:rPr>
              <a:t>R</a:t>
            </a:r>
            <a:r>
              <a:rPr lang="pt-BR" dirty="0">
                <a:latin typeface="Calibri" panose="020F0502020204030204" pitchFamily="34" charset="0"/>
              </a:rPr>
              <a:t>. S. </a:t>
            </a:r>
            <a:r>
              <a:rPr lang="pt-BR" dirty="0" smtClean="0">
                <a:latin typeface="Calibri" panose="020F0502020204030204" pitchFamily="34" charset="0"/>
              </a:rPr>
              <a:t>Freitas</a:t>
            </a:r>
            <a:r>
              <a:rPr lang="pt-BR" baseline="30000" dirty="0">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latin typeface="Calibri" panose="020F0502020204030204" pitchFamily="34" charset="0"/>
              </a:rPr>
              <a:t>J</a:t>
            </a:r>
            <a:r>
              <a:rPr lang="pt-BR" dirty="0">
                <a:latin typeface="Calibri" panose="020F0502020204030204" pitchFamily="34" charset="0"/>
              </a:rPr>
              <a:t>. </a:t>
            </a:r>
            <a:r>
              <a:rPr lang="pt-BR" dirty="0" smtClean="0">
                <a:latin typeface="Calibri" panose="020F0502020204030204" pitchFamily="34" charset="0"/>
              </a:rPr>
              <a:t>Schell</a:t>
            </a:r>
            <a:r>
              <a:rPr lang="pt-BR" baseline="30000" dirty="0" smtClean="0">
                <a:latin typeface="Calibri" panose="020F0502020204030204" pitchFamily="34" charset="0"/>
              </a:rPr>
              <a:t>5,6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a:latin typeface="Calibri" panose="020F0502020204030204" pitchFamily="34" charset="0"/>
              </a:rPr>
              <a:t>7</a:t>
            </a:r>
            <a:r>
              <a:rPr lang="pt-BR" dirty="0" smtClean="0">
                <a:latin typeface="Calibri" panose="020F0502020204030204" pitchFamily="34" charset="0"/>
              </a:rPr>
              <a:t>,</a:t>
            </a:r>
          </a:p>
          <a:p>
            <a:r>
              <a:rPr lang="pt-BR" dirty="0" smtClean="0">
                <a:latin typeface="Calibri" panose="020F0502020204030204" pitchFamily="34" charset="0"/>
              </a:rPr>
              <a:t>D.C. Lupascu</a:t>
            </a:r>
            <a:r>
              <a:rPr lang="pt-BR" baseline="30000" dirty="0" smtClean="0">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Tree>
    <p:extLst>
      <p:ext uri="{BB962C8B-B14F-4D97-AF65-F5344CB8AC3E}">
        <p14:creationId xmlns:p14="http://schemas.microsoft.com/office/powerpoint/2010/main" val="1678145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latin typeface="Calibri" panose="020F0502020204030204" pitchFamily="34" charset="0"/>
              </a:rPr>
              <a:t>R</a:t>
            </a:r>
            <a:r>
              <a:rPr lang="pt-BR" dirty="0">
                <a:latin typeface="Calibri" panose="020F0502020204030204" pitchFamily="34" charset="0"/>
              </a:rPr>
              <a:t>. S. </a:t>
            </a:r>
            <a:r>
              <a:rPr lang="pt-BR" dirty="0" smtClean="0">
                <a:latin typeface="Calibri" panose="020F0502020204030204" pitchFamily="34" charset="0"/>
              </a:rPr>
              <a:t>Freitas</a:t>
            </a:r>
            <a:r>
              <a:rPr lang="pt-BR" baseline="30000" dirty="0">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latin typeface="Calibri" panose="020F0502020204030204" pitchFamily="34" charset="0"/>
              </a:rPr>
              <a:t>J</a:t>
            </a:r>
            <a:r>
              <a:rPr lang="pt-BR" dirty="0">
                <a:latin typeface="Calibri" panose="020F0502020204030204" pitchFamily="34" charset="0"/>
              </a:rPr>
              <a:t>. </a:t>
            </a:r>
            <a:r>
              <a:rPr lang="pt-BR" dirty="0" smtClean="0">
                <a:latin typeface="Calibri" panose="020F0502020204030204" pitchFamily="34" charset="0"/>
              </a:rPr>
              <a:t>Schell</a:t>
            </a:r>
            <a:r>
              <a:rPr lang="pt-BR" baseline="30000" dirty="0" smtClean="0">
                <a:latin typeface="Calibri" panose="020F0502020204030204" pitchFamily="34" charset="0"/>
              </a:rPr>
              <a:t>5,6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a:latin typeface="Calibri" panose="020F0502020204030204" pitchFamily="34" charset="0"/>
              </a:rPr>
              <a:t>7</a:t>
            </a:r>
            <a:r>
              <a:rPr lang="pt-BR" dirty="0" smtClean="0">
                <a:latin typeface="Calibri" panose="020F0502020204030204" pitchFamily="34" charset="0"/>
              </a:rPr>
              <a:t>,</a:t>
            </a:r>
          </a:p>
          <a:p>
            <a:r>
              <a:rPr lang="pt-BR" dirty="0" smtClean="0">
                <a:latin typeface="Calibri" panose="020F0502020204030204" pitchFamily="34" charset="0"/>
              </a:rPr>
              <a:t>D.C. Lupascu</a:t>
            </a:r>
            <a:r>
              <a:rPr lang="pt-BR" baseline="30000" dirty="0" smtClean="0">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Tree>
    <p:extLst>
      <p:ext uri="{BB962C8B-B14F-4D97-AF65-F5344CB8AC3E}">
        <p14:creationId xmlns:p14="http://schemas.microsoft.com/office/powerpoint/2010/main" val="2144573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solidFill>
                  <a:srgbClr val="FFC000"/>
                </a:solidFill>
                <a:latin typeface="Calibri" panose="020F0502020204030204" pitchFamily="34" charset="0"/>
              </a:rPr>
              <a:t>R</a:t>
            </a:r>
            <a:r>
              <a:rPr lang="pt-BR" dirty="0">
                <a:solidFill>
                  <a:srgbClr val="FFC000"/>
                </a:solidFill>
                <a:latin typeface="Calibri" panose="020F0502020204030204" pitchFamily="34" charset="0"/>
              </a:rPr>
              <a:t>. S. </a:t>
            </a:r>
            <a:r>
              <a:rPr lang="pt-BR" dirty="0" smtClean="0">
                <a:solidFill>
                  <a:srgbClr val="FFC000"/>
                </a:solidFill>
                <a:latin typeface="Calibri" panose="020F0502020204030204" pitchFamily="34" charset="0"/>
              </a:rPr>
              <a:t>Freitas</a:t>
            </a:r>
            <a:r>
              <a:rPr lang="pt-BR" baseline="30000" dirty="0">
                <a:solidFill>
                  <a:srgbClr val="FFC000"/>
                </a:solidFill>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latin typeface="Calibri" panose="020F0502020204030204" pitchFamily="34" charset="0"/>
              </a:rPr>
              <a:t>J</a:t>
            </a:r>
            <a:r>
              <a:rPr lang="pt-BR" dirty="0">
                <a:latin typeface="Calibri" panose="020F0502020204030204" pitchFamily="34" charset="0"/>
              </a:rPr>
              <a:t>. </a:t>
            </a:r>
            <a:r>
              <a:rPr lang="pt-BR" dirty="0" smtClean="0">
                <a:latin typeface="Calibri" panose="020F0502020204030204" pitchFamily="34" charset="0"/>
              </a:rPr>
              <a:t>Schell</a:t>
            </a:r>
            <a:r>
              <a:rPr lang="pt-BR" baseline="30000" dirty="0" smtClean="0">
                <a:latin typeface="Calibri" panose="020F0502020204030204" pitchFamily="34" charset="0"/>
              </a:rPr>
              <a:t>5,6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a:latin typeface="Calibri" panose="020F0502020204030204" pitchFamily="34" charset="0"/>
              </a:rPr>
              <a:t>7</a:t>
            </a:r>
            <a:r>
              <a:rPr lang="pt-BR" dirty="0" smtClean="0">
                <a:latin typeface="Calibri" panose="020F0502020204030204" pitchFamily="34" charset="0"/>
              </a:rPr>
              <a:t>,</a:t>
            </a:r>
          </a:p>
          <a:p>
            <a:r>
              <a:rPr lang="pt-BR" dirty="0" smtClean="0">
                <a:latin typeface="Calibri" panose="020F0502020204030204" pitchFamily="34" charset="0"/>
              </a:rPr>
              <a:t>D.C. Lupascu</a:t>
            </a:r>
            <a:r>
              <a:rPr lang="pt-BR" baseline="30000" dirty="0" smtClean="0">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
        <p:nvSpPr>
          <p:cNvPr id="7" name="CaixaDeTexto 6"/>
          <p:cNvSpPr txBox="1"/>
          <p:nvPr/>
        </p:nvSpPr>
        <p:spPr>
          <a:xfrm>
            <a:off x="3655322" y="4209344"/>
            <a:ext cx="7588937" cy="369332"/>
          </a:xfrm>
          <a:prstGeom prst="rect">
            <a:avLst/>
          </a:prstGeom>
          <a:noFill/>
        </p:spPr>
        <p:txBody>
          <a:bodyPr wrap="none" rtlCol="0">
            <a:spAutoFit/>
          </a:bodyPr>
          <a:lstStyle/>
          <a:p>
            <a:r>
              <a:rPr lang="pt-BR" b="1" baseline="30000" dirty="0">
                <a:solidFill>
                  <a:schemeClr val="accent6">
                    <a:lumMod val="75000"/>
                  </a:schemeClr>
                </a:solidFill>
                <a:latin typeface="Calibri" panose="020F0502020204030204" pitchFamily="34" charset="0"/>
              </a:rPr>
              <a:t>3</a:t>
            </a:r>
            <a:r>
              <a:rPr lang="pt-BR" b="1" dirty="0" smtClean="0">
                <a:solidFill>
                  <a:schemeClr val="accent6">
                    <a:lumMod val="75000"/>
                  </a:schemeClr>
                </a:solidFill>
                <a:latin typeface="Calibri" panose="020F0502020204030204" pitchFamily="34" charset="0"/>
              </a:rPr>
              <a:t>Instituto </a:t>
            </a:r>
            <a:r>
              <a:rPr lang="pt-BR" b="1" dirty="0">
                <a:solidFill>
                  <a:schemeClr val="accent6">
                    <a:lumMod val="75000"/>
                  </a:schemeClr>
                </a:solidFill>
                <a:latin typeface="Calibri" panose="020F0502020204030204" pitchFamily="34" charset="0"/>
              </a:rPr>
              <a:t>de Física da Universidade de São Paulo (IFUSP), São Paulo, SP, </a:t>
            </a:r>
            <a:r>
              <a:rPr lang="pt-BR" b="1" dirty="0" err="1">
                <a:solidFill>
                  <a:schemeClr val="accent6">
                    <a:lumMod val="75000"/>
                  </a:schemeClr>
                </a:solidFill>
                <a:latin typeface="Calibri" panose="020F0502020204030204" pitchFamily="34" charset="0"/>
              </a:rPr>
              <a:t>Brazil</a:t>
            </a:r>
            <a:endParaRPr lang="pt-BR" b="1" dirty="0">
              <a:solidFill>
                <a:schemeClr val="accent6">
                  <a:lumMod val="75000"/>
                </a:schemeClr>
              </a:solidFill>
              <a:latin typeface="Calibri" panose="020F0502020204030204" pitchFamily="34" charset="0"/>
            </a:endParaRPr>
          </a:p>
        </p:txBody>
      </p:sp>
    </p:spTree>
    <p:extLst>
      <p:ext uri="{BB962C8B-B14F-4D97-AF65-F5344CB8AC3E}">
        <p14:creationId xmlns:p14="http://schemas.microsoft.com/office/powerpoint/2010/main" val="1067261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solidFill>
                  <a:srgbClr val="FFC000"/>
                </a:solidFill>
                <a:latin typeface="Calibri" panose="020F0502020204030204" pitchFamily="34" charset="0"/>
              </a:rPr>
              <a:t>R</a:t>
            </a:r>
            <a:r>
              <a:rPr lang="pt-BR" dirty="0">
                <a:solidFill>
                  <a:srgbClr val="FFC000"/>
                </a:solidFill>
                <a:latin typeface="Calibri" panose="020F0502020204030204" pitchFamily="34" charset="0"/>
              </a:rPr>
              <a:t>. S. </a:t>
            </a:r>
            <a:r>
              <a:rPr lang="pt-BR" dirty="0" smtClean="0">
                <a:solidFill>
                  <a:srgbClr val="FFC000"/>
                </a:solidFill>
                <a:latin typeface="Calibri" panose="020F0502020204030204" pitchFamily="34" charset="0"/>
              </a:rPr>
              <a:t>Freitas</a:t>
            </a:r>
            <a:r>
              <a:rPr lang="pt-BR" baseline="30000" dirty="0">
                <a:solidFill>
                  <a:srgbClr val="FFC000"/>
                </a:solidFill>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latin typeface="Calibri" panose="020F0502020204030204" pitchFamily="34" charset="0"/>
              </a:rPr>
              <a:t>J</a:t>
            </a:r>
            <a:r>
              <a:rPr lang="pt-BR" dirty="0">
                <a:latin typeface="Calibri" panose="020F0502020204030204" pitchFamily="34" charset="0"/>
              </a:rPr>
              <a:t>. </a:t>
            </a:r>
            <a:r>
              <a:rPr lang="pt-BR" dirty="0" smtClean="0">
                <a:latin typeface="Calibri" panose="020F0502020204030204" pitchFamily="34" charset="0"/>
              </a:rPr>
              <a:t>Schell</a:t>
            </a:r>
            <a:r>
              <a:rPr lang="pt-BR" baseline="30000" dirty="0" smtClean="0">
                <a:latin typeface="Calibri" panose="020F0502020204030204" pitchFamily="34" charset="0"/>
              </a:rPr>
              <a:t>5,6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a:latin typeface="Calibri" panose="020F0502020204030204" pitchFamily="34" charset="0"/>
              </a:rPr>
              <a:t>7</a:t>
            </a:r>
            <a:r>
              <a:rPr lang="pt-BR" dirty="0" smtClean="0">
                <a:latin typeface="Calibri" panose="020F0502020204030204" pitchFamily="34" charset="0"/>
              </a:rPr>
              <a:t>,</a:t>
            </a:r>
          </a:p>
          <a:p>
            <a:r>
              <a:rPr lang="pt-BR" dirty="0" smtClean="0">
                <a:latin typeface="Calibri" panose="020F0502020204030204" pitchFamily="34" charset="0"/>
              </a:rPr>
              <a:t>D.C. Lupascu</a:t>
            </a:r>
            <a:r>
              <a:rPr lang="pt-BR" baseline="30000" dirty="0" smtClean="0">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
        <p:nvSpPr>
          <p:cNvPr id="7" name="CaixaDeTexto 6"/>
          <p:cNvSpPr txBox="1"/>
          <p:nvPr/>
        </p:nvSpPr>
        <p:spPr>
          <a:xfrm>
            <a:off x="3655322" y="4209344"/>
            <a:ext cx="7588937" cy="369332"/>
          </a:xfrm>
          <a:prstGeom prst="rect">
            <a:avLst/>
          </a:prstGeom>
          <a:noFill/>
        </p:spPr>
        <p:txBody>
          <a:bodyPr wrap="none" rtlCol="0">
            <a:spAutoFit/>
          </a:bodyPr>
          <a:lstStyle/>
          <a:p>
            <a:r>
              <a:rPr lang="pt-BR" b="1" baseline="30000" dirty="0">
                <a:solidFill>
                  <a:schemeClr val="accent6">
                    <a:lumMod val="75000"/>
                  </a:schemeClr>
                </a:solidFill>
                <a:latin typeface="Calibri" panose="020F0502020204030204" pitchFamily="34" charset="0"/>
              </a:rPr>
              <a:t>3</a:t>
            </a:r>
            <a:r>
              <a:rPr lang="pt-BR" b="1" dirty="0" smtClean="0">
                <a:solidFill>
                  <a:schemeClr val="accent6">
                    <a:lumMod val="75000"/>
                  </a:schemeClr>
                </a:solidFill>
                <a:latin typeface="Calibri" panose="020F0502020204030204" pitchFamily="34" charset="0"/>
              </a:rPr>
              <a:t>Instituto </a:t>
            </a:r>
            <a:r>
              <a:rPr lang="pt-BR" b="1" dirty="0">
                <a:solidFill>
                  <a:schemeClr val="accent6">
                    <a:lumMod val="75000"/>
                  </a:schemeClr>
                </a:solidFill>
                <a:latin typeface="Calibri" panose="020F0502020204030204" pitchFamily="34" charset="0"/>
              </a:rPr>
              <a:t>de Física da Universidade de São Paulo (IFUSP), São Paulo, SP, </a:t>
            </a:r>
            <a:r>
              <a:rPr lang="pt-BR" b="1" dirty="0" err="1">
                <a:solidFill>
                  <a:schemeClr val="accent6">
                    <a:lumMod val="75000"/>
                  </a:schemeClr>
                </a:solidFill>
                <a:latin typeface="Calibri" panose="020F0502020204030204" pitchFamily="34" charset="0"/>
              </a:rPr>
              <a:t>Brazil</a:t>
            </a:r>
            <a:endParaRPr lang="pt-BR" b="1" dirty="0">
              <a:solidFill>
                <a:schemeClr val="accent6">
                  <a:lumMod val="75000"/>
                </a:schemeClr>
              </a:solidFill>
              <a:latin typeface="Calibri" panose="020F0502020204030204" pitchFamily="34" charset="0"/>
            </a:endParaRPr>
          </a:p>
        </p:txBody>
      </p:sp>
      <p:sp>
        <p:nvSpPr>
          <p:cNvPr id="8" name="CaixaDeTexto 7"/>
          <p:cNvSpPr txBox="1"/>
          <p:nvPr/>
        </p:nvSpPr>
        <p:spPr>
          <a:xfrm>
            <a:off x="3639452" y="4478906"/>
            <a:ext cx="7620676" cy="369332"/>
          </a:xfrm>
          <a:prstGeom prst="rect">
            <a:avLst/>
          </a:prstGeom>
          <a:noFill/>
        </p:spPr>
        <p:txBody>
          <a:bodyPr wrap="none" rtlCol="0">
            <a:spAutoFit/>
          </a:bodyPr>
          <a:lstStyle/>
          <a:p>
            <a:r>
              <a:rPr lang="pt-BR" b="1" baseline="30000" dirty="0">
                <a:latin typeface="Calibri" panose="020F0502020204030204" pitchFamily="34" charset="0"/>
              </a:rPr>
              <a:t>4</a:t>
            </a:r>
            <a:r>
              <a:rPr lang="pt-BR" b="1" dirty="0" smtClean="0">
                <a:latin typeface="Calibri" panose="020F0502020204030204" pitchFamily="34" charset="0"/>
              </a:rPr>
              <a:t>Departamento </a:t>
            </a:r>
            <a:r>
              <a:rPr lang="pt-BR" b="1" dirty="0">
                <a:latin typeface="Calibri" panose="020F0502020204030204" pitchFamily="34" charset="0"/>
              </a:rPr>
              <a:t>de Física, </a:t>
            </a:r>
            <a:r>
              <a:rPr lang="pt-BR" b="1" dirty="0" err="1" smtClean="0">
                <a:latin typeface="Calibri" panose="020F0502020204030204" pitchFamily="34" charset="0"/>
              </a:rPr>
              <a:t>Universidad</a:t>
            </a:r>
            <a:r>
              <a:rPr lang="pt-BR" b="1" dirty="0" smtClean="0">
                <a:latin typeface="Calibri" panose="020F0502020204030204" pitchFamily="34" charset="0"/>
              </a:rPr>
              <a:t> </a:t>
            </a:r>
            <a:r>
              <a:rPr lang="pt-BR" b="1" dirty="0">
                <a:latin typeface="Calibri" panose="020F0502020204030204" pitchFamily="34" charset="0"/>
              </a:rPr>
              <a:t>Nacional de La Plata, La Plata, Argentina</a:t>
            </a:r>
          </a:p>
        </p:txBody>
      </p:sp>
    </p:spTree>
    <p:extLst>
      <p:ext uri="{BB962C8B-B14F-4D97-AF65-F5344CB8AC3E}">
        <p14:creationId xmlns:p14="http://schemas.microsoft.com/office/powerpoint/2010/main" val="1578079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solidFill>
                  <a:srgbClr val="FFC000"/>
                </a:solidFill>
                <a:latin typeface="Calibri" panose="020F0502020204030204" pitchFamily="34" charset="0"/>
              </a:rPr>
              <a:t>R</a:t>
            </a:r>
            <a:r>
              <a:rPr lang="pt-BR" dirty="0">
                <a:solidFill>
                  <a:srgbClr val="FFC000"/>
                </a:solidFill>
                <a:latin typeface="Calibri" panose="020F0502020204030204" pitchFamily="34" charset="0"/>
              </a:rPr>
              <a:t>. S. </a:t>
            </a:r>
            <a:r>
              <a:rPr lang="pt-BR" dirty="0" smtClean="0">
                <a:solidFill>
                  <a:srgbClr val="FFC000"/>
                </a:solidFill>
                <a:latin typeface="Calibri" panose="020F0502020204030204" pitchFamily="34" charset="0"/>
              </a:rPr>
              <a:t>Freitas</a:t>
            </a:r>
            <a:r>
              <a:rPr lang="pt-BR" baseline="30000" dirty="0">
                <a:solidFill>
                  <a:srgbClr val="FFC000"/>
                </a:solidFill>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solidFill>
                  <a:srgbClr val="FF99FF"/>
                </a:solidFill>
                <a:latin typeface="Calibri" panose="020F0502020204030204" pitchFamily="34" charset="0"/>
              </a:rPr>
              <a:t>J</a:t>
            </a:r>
            <a:r>
              <a:rPr lang="pt-BR" dirty="0">
                <a:solidFill>
                  <a:srgbClr val="FF99FF"/>
                </a:solidFill>
                <a:latin typeface="Calibri" panose="020F0502020204030204" pitchFamily="34" charset="0"/>
              </a:rPr>
              <a:t>. </a:t>
            </a:r>
            <a:r>
              <a:rPr lang="pt-BR" dirty="0" smtClean="0">
                <a:solidFill>
                  <a:srgbClr val="FF99FF"/>
                </a:solidFill>
                <a:latin typeface="Calibri" panose="020F0502020204030204" pitchFamily="34" charset="0"/>
              </a:rPr>
              <a:t>Schell</a:t>
            </a:r>
            <a:r>
              <a:rPr lang="pt-BR" baseline="30000" dirty="0" smtClean="0">
                <a:solidFill>
                  <a:srgbClr val="FF99FF"/>
                </a:solidFill>
                <a:latin typeface="Calibri" panose="020F0502020204030204" pitchFamily="34" charset="0"/>
              </a:rPr>
              <a:t>5,</a:t>
            </a:r>
            <a:r>
              <a:rPr lang="pt-BR" baseline="30000" dirty="0" smtClean="0">
                <a:solidFill>
                  <a:srgbClr val="00B0F0"/>
                </a:solidFill>
                <a:latin typeface="Calibri" panose="020F0502020204030204" pitchFamily="34" charset="0"/>
              </a:rPr>
              <a:t>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latin typeface="Calibri" panose="020F0502020204030204" pitchFamily="34" charset="0"/>
              </a:rPr>
              <a:t>J</a:t>
            </a:r>
            <a:r>
              <a:rPr lang="pt-BR" dirty="0">
                <a:latin typeface="Calibri" panose="020F0502020204030204" pitchFamily="34" charset="0"/>
              </a:rPr>
              <a:t>. G. </a:t>
            </a:r>
            <a:r>
              <a:rPr lang="pt-BR" dirty="0" smtClean="0">
                <a:latin typeface="Calibri" panose="020F0502020204030204" pitchFamily="34" charset="0"/>
              </a:rPr>
              <a:t>Correia</a:t>
            </a:r>
            <a:r>
              <a:rPr lang="pt-BR" baseline="30000" dirty="0" smtClean="0">
                <a:latin typeface="Calibri" panose="020F0502020204030204" pitchFamily="34" charset="0"/>
              </a:rPr>
              <a:t>5,7</a:t>
            </a:r>
            <a:r>
              <a:rPr lang="pt-BR" dirty="0" smtClean="0">
                <a:latin typeface="Calibri" panose="020F0502020204030204" pitchFamily="34" charset="0"/>
              </a:rPr>
              <a:t>,</a:t>
            </a:r>
          </a:p>
          <a:p>
            <a:r>
              <a:rPr lang="pt-BR" dirty="0" smtClean="0">
                <a:solidFill>
                  <a:srgbClr val="00B0F0"/>
                </a:solidFill>
                <a:latin typeface="Calibri" panose="020F0502020204030204" pitchFamily="34" charset="0"/>
              </a:rPr>
              <a:t>D.C. Lupascu</a:t>
            </a:r>
            <a:r>
              <a:rPr lang="pt-BR" baseline="30000" dirty="0" smtClean="0">
                <a:solidFill>
                  <a:srgbClr val="00B0F0"/>
                </a:solidFill>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
        <p:nvSpPr>
          <p:cNvPr id="7" name="CaixaDeTexto 6"/>
          <p:cNvSpPr txBox="1"/>
          <p:nvPr/>
        </p:nvSpPr>
        <p:spPr>
          <a:xfrm>
            <a:off x="3655322" y="4209344"/>
            <a:ext cx="7588937" cy="369332"/>
          </a:xfrm>
          <a:prstGeom prst="rect">
            <a:avLst/>
          </a:prstGeom>
          <a:noFill/>
        </p:spPr>
        <p:txBody>
          <a:bodyPr wrap="none" rtlCol="0">
            <a:spAutoFit/>
          </a:bodyPr>
          <a:lstStyle/>
          <a:p>
            <a:r>
              <a:rPr lang="pt-BR" b="1" baseline="30000" dirty="0">
                <a:solidFill>
                  <a:schemeClr val="accent6">
                    <a:lumMod val="75000"/>
                  </a:schemeClr>
                </a:solidFill>
                <a:latin typeface="Calibri" panose="020F0502020204030204" pitchFamily="34" charset="0"/>
              </a:rPr>
              <a:t>3</a:t>
            </a:r>
            <a:r>
              <a:rPr lang="pt-BR" b="1" dirty="0" smtClean="0">
                <a:solidFill>
                  <a:schemeClr val="accent6">
                    <a:lumMod val="75000"/>
                  </a:schemeClr>
                </a:solidFill>
                <a:latin typeface="Calibri" panose="020F0502020204030204" pitchFamily="34" charset="0"/>
              </a:rPr>
              <a:t>Instituto </a:t>
            </a:r>
            <a:r>
              <a:rPr lang="pt-BR" b="1" dirty="0">
                <a:solidFill>
                  <a:schemeClr val="accent6">
                    <a:lumMod val="75000"/>
                  </a:schemeClr>
                </a:solidFill>
                <a:latin typeface="Calibri" panose="020F0502020204030204" pitchFamily="34" charset="0"/>
              </a:rPr>
              <a:t>de Física da Universidade de São Paulo (IFUSP), São Paulo, SP, </a:t>
            </a:r>
            <a:r>
              <a:rPr lang="pt-BR" b="1" dirty="0" err="1">
                <a:solidFill>
                  <a:schemeClr val="accent6">
                    <a:lumMod val="75000"/>
                  </a:schemeClr>
                </a:solidFill>
                <a:latin typeface="Calibri" panose="020F0502020204030204" pitchFamily="34" charset="0"/>
              </a:rPr>
              <a:t>Brazil</a:t>
            </a:r>
            <a:endParaRPr lang="pt-BR" b="1" dirty="0">
              <a:solidFill>
                <a:schemeClr val="accent6">
                  <a:lumMod val="75000"/>
                </a:schemeClr>
              </a:solidFill>
              <a:latin typeface="Calibri" panose="020F0502020204030204" pitchFamily="34" charset="0"/>
            </a:endParaRPr>
          </a:p>
        </p:txBody>
      </p:sp>
      <p:sp>
        <p:nvSpPr>
          <p:cNvPr id="8" name="CaixaDeTexto 7"/>
          <p:cNvSpPr txBox="1"/>
          <p:nvPr/>
        </p:nvSpPr>
        <p:spPr>
          <a:xfrm>
            <a:off x="3639452" y="4478906"/>
            <a:ext cx="7620676" cy="369332"/>
          </a:xfrm>
          <a:prstGeom prst="rect">
            <a:avLst/>
          </a:prstGeom>
          <a:noFill/>
        </p:spPr>
        <p:txBody>
          <a:bodyPr wrap="none" rtlCol="0">
            <a:spAutoFit/>
          </a:bodyPr>
          <a:lstStyle/>
          <a:p>
            <a:r>
              <a:rPr lang="pt-BR" b="1" baseline="30000" dirty="0">
                <a:latin typeface="Calibri" panose="020F0502020204030204" pitchFamily="34" charset="0"/>
              </a:rPr>
              <a:t>4</a:t>
            </a:r>
            <a:r>
              <a:rPr lang="pt-BR" b="1" dirty="0" smtClean="0">
                <a:latin typeface="Calibri" panose="020F0502020204030204" pitchFamily="34" charset="0"/>
              </a:rPr>
              <a:t>Departamento </a:t>
            </a:r>
            <a:r>
              <a:rPr lang="pt-BR" b="1" dirty="0">
                <a:latin typeface="Calibri" panose="020F0502020204030204" pitchFamily="34" charset="0"/>
              </a:rPr>
              <a:t>de Física, </a:t>
            </a:r>
            <a:r>
              <a:rPr lang="pt-BR" b="1" dirty="0" err="1" smtClean="0">
                <a:latin typeface="Calibri" panose="020F0502020204030204" pitchFamily="34" charset="0"/>
              </a:rPr>
              <a:t>Universidad</a:t>
            </a:r>
            <a:r>
              <a:rPr lang="pt-BR" b="1" dirty="0" smtClean="0">
                <a:latin typeface="Calibri" panose="020F0502020204030204" pitchFamily="34" charset="0"/>
              </a:rPr>
              <a:t> </a:t>
            </a:r>
            <a:r>
              <a:rPr lang="pt-BR" b="1" dirty="0">
                <a:latin typeface="Calibri" panose="020F0502020204030204" pitchFamily="34" charset="0"/>
              </a:rPr>
              <a:t>Nacional de La Plata, La Plata, Argentina</a:t>
            </a:r>
          </a:p>
        </p:txBody>
      </p:sp>
      <p:sp>
        <p:nvSpPr>
          <p:cNvPr id="9" name="CaixaDeTexto 8"/>
          <p:cNvSpPr txBox="1"/>
          <p:nvPr/>
        </p:nvSpPr>
        <p:spPr>
          <a:xfrm>
            <a:off x="3655322" y="4769789"/>
            <a:ext cx="5225148" cy="369332"/>
          </a:xfrm>
          <a:prstGeom prst="rect">
            <a:avLst/>
          </a:prstGeom>
          <a:noFill/>
        </p:spPr>
        <p:txBody>
          <a:bodyPr wrap="none" rtlCol="0">
            <a:spAutoFit/>
          </a:bodyPr>
          <a:lstStyle/>
          <a:p>
            <a:r>
              <a:rPr lang="en-US" b="1" baseline="30000" dirty="0">
                <a:solidFill>
                  <a:srgbClr val="FF99FF"/>
                </a:solidFill>
                <a:latin typeface="Calibri" panose="020F0502020204030204" pitchFamily="34" charset="0"/>
              </a:rPr>
              <a:t>5</a:t>
            </a:r>
            <a:r>
              <a:rPr lang="en-US" b="1" dirty="0" smtClean="0">
                <a:solidFill>
                  <a:srgbClr val="FF99FF"/>
                </a:solidFill>
                <a:latin typeface="Calibri" panose="020F0502020204030204" pitchFamily="34" charset="0"/>
              </a:rPr>
              <a:t>EP Department,  ISOLDE-CERN, Geneva, Switzerland</a:t>
            </a:r>
            <a:endParaRPr lang="pt-BR" b="1" dirty="0">
              <a:solidFill>
                <a:srgbClr val="FF99FF"/>
              </a:solidFill>
              <a:latin typeface="Calibri" panose="020F0502020204030204" pitchFamily="34" charset="0"/>
            </a:endParaRPr>
          </a:p>
        </p:txBody>
      </p:sp>
      <p:sp>
        <p:nvSpPr>
          <p:cNvPr id="10" name="CaixaDeTexto 9"/>
          <p:cNvSpPr txBox="1"/>
          <p:nvPr/>
        </p:nvSpPr>
        <p:spPr>
          <a:xfrm>
            <a:off x="3639452" y="5078575"/>
            <a:ext cx="7548092" cy="646331"/>
          </a:xfrm>
          <a:prstGeom prst="rect">
            <a:avLst/>
          </a:prstGeom>
          <a:noFill/>
        </p:spPr>
        <p:txBody>
          <a:bodyPr wrap="none" rtlCol="0">
            <a:spAutoFit/>
          </a:bodyPr>
          <a:lstStyle/>
          <a:p>
            <a:r>
              <a:rPr lang="en-US" b="1" baseline="30000" dirty="0" smtClean="0">
                <a:solidFill>
                  <a:srgbClr val="00B0F0"/>
                </a:solidFill>
                <a:latin typeface="Calibri" panose="020F0502020204030204" pitchFamily="34" charset="0"/>
              </a:rPr>
              <a:t>6</a:t>
            </a:r>
            <a:r>
              <a:rPr lang="en-US" b="1" dirty="0" smtClean="0">
                <a:solidFill>
                  <a:srgbClr val="00B0F0"/>
                </a:solidFill>
                <a:latin typeface="Calibri" panose="020F0502020204030204" pitchFamily="34" charset="0"/>
              </a:rPr>
              <a:t>Institute for Materials Science and Center for </a:t>
            </a:r>
            <a:r>
              <a:rPr lang="en-US" b="1" dirty="0" err="1" smtClean="0">
                <a:solidFill>
                  <a:srgbClr val="00B0F0"/>
                </a:solidFill>
                <a:latin typeface="Calibri" panose="020F0502020204030204" pitchFamily="34" charset="0"/>
              </a:rPr>
              <a:t>Nanointegration</a:t>
            </a:r>
            <a:r>
              <a:rPr lang="en-US" b="1" dirty="0" smtClean="0">
                <a:solidFill>
                  <a:srgbClr val="00B0F0"/>
                </a:solidFill>
                <a:latin typeface="Calibri" panose="020F0502020204030204" pitchFamily="34" charset="0"/>
              </a:rPr>
              <a:t>, University of </a:t>
            </a:r>
          </a:p>
          <a:p>
            <a:r>
              <a:rPr lang="en-US" b="1" dirty="0" smtClean="0">
                <a:solidFill>
                  <a:srgbClr val="00B0F0"/>
                </a:solidFill>
                <a:latin typeface="Calibri" panose="020F0502020204030204" pitchFamily="34" charset="0"/>
              </a:rPr>
              <a:t> Duisburg-Essen, Essen, Germany</a:t>
            </a:r>
            <a:endParaRPr lang="pt-BR" b="1" dirty="0">
              <a:solidFill>
                <a:srgbClr val="00B0F0"/>
              </a:solidFill>
              <a:latin typeface="Calibri" panose="020F0502020204030204" pitchFamily="34" charset="0"/>
            </a:endParaRPr>
          </a:p>
        </p:txBody>
      </p:sp>
    </p:spTree>
    <p:extLst>
      <p:ext uri="{BB962C8B-B14F-4D97-AF65-F5344CB8AC3E}">
        <p14:creationId xmlns:p14="http://schemas.microsoft.com/office/powerpoint/2010/main" val="42660533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solidFill>
                  <a:srgbClr val="FFC000"/>
                </a:solidFill>
                <a:latin typeface="Calibri" panose="020F0502020204030204" pitchFamily="34" charset="0"/>
              </a:rPr>
              <a:t>R</a:t>
            </a:r>
            <a:r>
              <a:rPr lang="pt-BR" dirty="0">
                <a:solidFill>
                  <a:srgbClr val="FFC000"/>
                </a:solidFill>
                <a:latin typeface="Calibri" panose="020F0502020204030204" pitchFamily="34" charset="0"/>
              </a:rPr>
              <a:t>. S. </a:t>
            </a:r>
            <a:r>
              <a:rPr lang="pt-BR" dirty="0" smtClean="0">
                <a:solidFill>
                  <a:srgbClr val="FFC000"/>
                </a:solidFill>
                <a:latin typeface="Calibri" panose="020F0502020204030204" pitchFamily="34" charset="0"/>
              </a:rPr>
              <a:t>Freitas</a:t>
            </a:r>
            <a:r>
              <a:rPr lang="pt-BR" baseline="30000" dirty="0">
                <a:solidFill>
                  <a:srgbClr val="FFC000"/>
                </a:solidFill>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solidFill>
                  <a:srgbClr val="FF99FF"/>
                </a:solidFill>
                <a:latin typeface="Calibri" panose="020F0502020204030204" pitchFamily="34" charset="0"/>
              </a:rPr>
              <a:t>J</a:t>
            </a:r>
            <a:r>
              <a:rPr lang="pt-BR" dirty="0">
                <a:solidFill>
                  <a:srgbClr val="FF99FF"/>
                </a:solidFill>
                <a:latin typeface="Calibri" panose="020F0502020204030204" pitchFamily="34" charset="0"/>
              </a:rPr>
              <a:t>. </a:t>
            </a:r>
            <a:r>
              <a:rPr lang="pt-BR" dirty="0" smtClean="0">
                <a:solidFill>
                  <a:srgbClr val="FF99FF"/>
                </a:solidFill>
                <a:latin typeface="Calibri" panose="020F0502020204030204" pitchFamily="34" charset="0"/>
              </a:rPr>
              <a:t>Schell</a:t>
            </a:r>
            <a:r>
              <a:rPr lang="pt-BR" baseline="30000" dirty="0" smtClean="0">
                <a:solidFill>
                  <a:srgbClr val="FF99FF"/>
                </a:solidFill>
                <a:latin typeface="Calibri" panose="020F0502020204030204" pitchFamily="34" charset="0"/>
              </a:rPr>
              <a:t>5,</a:t>
            </a:r>
            <a:r>
              <a:rPr lang="pt-BR" baseline="30000" dirty="0" smtClean="0">
                <a:solidFill>
                  <a:srgbClr val="00B0F0"/>
                </a:solidFill>
                <a:latin typeface="Calibri" panose="020F0502020204030204" pitchFamily="34" charset="0"/>
              </a:rPr>
              <a:t>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solidFill>
                  <a:srgbClr val="FF33CC"/>
                </a:solidFill>
                <a:latin typeface="Calibri" panose="020F0502020204030204" pitchFamily="34" charset="0"/>
              </a:rPr>
              <a:t>J</a:t>
            </a:r>
            <a:r>
              <a:rPr lang="pt-BR" dirty="0">
                <a:solidFill>
                  <a:srgbClr val="FF33CC"/>
                </a:solidFill>
                <a:latin typeface="Calibri" panose="020F0502020204030204" pitchFamily="34" charset="0"/>
              </a:rPr>
              <a:t>. G. </a:t>
            </a:r>
            <a:r>
              <a:rPr lang="pt-BR" dirty="0" smtClean="0">
                <a:solidFill>
                  <a:srgbClr val="FF33CC"/>
                </a:solidFill>
                <a:latin typeface="Calibri" panose="020F0502020204030204" pitchFamily="34" charset="0"/>
              </a:rPr>
              <a:t>Correia</a:t>
            </a:r>
            <a:r>
              <a:rPr lang="pt-BR" baseline="30000" dirty="0" smtClean="0">
                <a:solidFill>
                  <a:srgbClr val="FF99FF"/>
                </a:solidFill>
                <a:latin typeface="Calibri" panose="020F0502020204030204" pitchFamily="34" charset="0"/>
              </a:rPr>
              <a:t>5</a:t>
            </a:r>
            <a:r>
              <a:rPr lang="pt-BR" baseline="30000" dirty="0" smtClean="0">
                <a:solidFill>
                  <a:srgbClr val="FF33CC"/>
                </a:solidFill>
                <a:latin typeface="Calibri" panose="020F0502020204030204" pitchFamily="34" charset="0"/>
              </a:rPr>
              <a:t>,7</a:t>
            </a:r>
            <a:r>
              <a:rPr lang="pt-BR" dirty="0" smtClean="0">
                <a:latin typeface="Calibri" panose="020F0502020204030204" pitchFamily="34" charset="0"/>
              </a:rPr>
              <a:t>,</a:t>
            </a:r>
          </a:p>
          <a:p>
            <a:r>
              <a:rPr lang="pt-BR" dirty="0" smtClean="0">
                <a:solidFill>
                  <a:srgbClr val="00B0F0"/>
                </a:solidFill>
                <a:latin typeface="Calibri" panose="020F0502020204030204" pitchFamily="34" charset="0"/>
              </a:rPr>
              <a:t>D.C. Lupascu</a:t>
            </a:r>
            <a:r>
              <a:rPr lang="pt-BR" baseline="30000" dirty="0" smtClean="0">
                <a:solidFill>
                  <a:srgbClr val="00B0F0"/>
                </a:solidFill>
                <a:latin typeface="Calibri" panose="020F0502020204030204" pitchFamily="34" charset="0"/>
              </a:rPr>
              <a:t>6</a:t>
            </a:r>
            <a:r>
              <a:rPr lang="pt-BR" dirty="0" smtClean="0">
                <a:latin typeface="Calibri" panose="020F0502020204030204" pitchFamily="34" charset="0"/>
              </a:rPr>
              <a:t>,</a:t>
            </a:r>
          </a:p>
          <a:p>
            <a:r>
              <a:rPr lang="pt-BR" dirty="0" smtClean="0">
                <a:latin typeface="Calibri" panose="020F0502020204030204" pitchFamily="34" charset="0"/>
              </a:rPr>
              <a:t>P. Schaaf</a:t>
            </a:r>
            <a:r>
              <a:rPr lang="pt-BR" baseline="30000" dirty="0" smtClean="0">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
        <p:nvSpPr>
          <p:cNvPr id="7" name="CaixaDeTexto 6"/>
          <p:cNvSpPr txBox="1"/>
          <p:nvPr/>
        </p:nvSpPr>
        <p:spPr>
          <a:xfrm>
            <a:off x="3655322" y="4209344"/>
            <a:ext cx="7588937" cy="369332"/>
          </a:xfrm>
          <a:prstGeom prst="rect">
            <a:avLst/>
          </a:prstGeom>
          <a:noFill/>
        </p:spPr>
        <p:txBody>
          <a:bodyPr wrap="none" rtlCol="0">
            <a:spAutoFit/>
          </a:bodyPr>
          <a:lstStyle/>
          <a:p>
            <a:r>
              <a:rPr lang="pt-BR" b="1" baseline="30000" dirty="0">
                <a:solidFill>
                  <a:schemeClr val="accent6">
                    <a:lumMod val="75000"/>
                  </a:schemeClr>
                </a:solidFill>
                <a:latin typeface="Calibri" panose="020F0502020204030204" pitchFamily="34" charset="0"/>
              </a:rPr>
              <a:t>3</a:t>
            </a:r>
            <a:r>
              <a:rPr lang="pt-BR" b="1" dirty="0" smtClean="0">
                <a:solidFill>
                  <a:schemeClr val="accent6">
                    <a:lumMod val="75000"/>
                  </a:schemeClr>
                </a:solidFill>
                <a:latin typeface="Calibri" panose="020F0502020204030204" pitchFamily="34" charset="0"/>
              </a:rPr>
              <a:t>Instituto </a:t>
            </a:r>
            <a:r>
              <a:rPr lang="pt-BR" b="1" dirty="0">
                <a:solidFill>
                  <a:schemeClr val="accent6">
                    <a:lumMod val="75000"/>
                  </a:schemeClr>
                </a:solidFill>
                <a:latin typeface="Calibri" panose="020F0502020204030204" pitchFamily="34" charset="0"/>
              </a:rPr>
              <a:t>de Física da Universidade de São Paulo (IFUSP), São Paulo, SP, </a:t>
            </a:r>
            <a:r>
              <a:rPr lang="pt-BR" b="1" dirty="0" err="1">
                <a:solidFill>
                  <a:schemeClr val="accent6">
                    <a:lumMod val="75000"/>
                  </a:schemeClr>
                </a:solidFill>
                <a:latin typeface="Calibri" panose="020F0502020204030204" pitchFamily="34" charset="0"/>
              </a:rPr>
              <a:t>Brazil</a:t>
            </a:r>
            <a:endParaRPr lang="pt-BR" b="1" dirty="0">
              <a:solidFill>
                <a:schemeClr val="accent6">
                  <a:lumMod val="75000"/>
                </a:schemeClr>
              </a:solidFill>
              <a:latin typeface="Calibri" panose="020F0502020204030204" pitchFamily="34" charset="0"/>
            </a:endParaRPr>
          </a:p>
        </p:txBody>
      </p:sp>
      <p:sp>
        <p:nvSpPr>
          <p:cNvPr id="8" name="CaixaDeTexto 7"/>
          <p:cNvSpPr txBox="1"/>
          <p:nvPr/>
        </p:nvSpPr>
        <p:spPr>
          <a:xfrm>
            <a:off x="3639452" y="4478906"/>
            <a:ext cx="7620676" cy="369332"/>
          </a:xfrm>
          <a:prstGeom prst="rect">
            <a:avLst/>
          </a:prstGeom>
          <a:noFill/>
        </p:spPr>
        <p:txBody>
          <a:bodyPr wrap="none" rtlCol="0">
            <a:spAutoFit/>
          </a:bodyPr>
          <a:lstStyle/>
          <a:p>
            <a:r>
              <a:rPr lang="pt-BR" b="1" baseline="30000" dirty="0">
                <a:latin typeface="Calibri" panose="020F0502020204030204" pitchFamily="34" charset="0"/>
              </a:rPr>
              <a:t>4</a:t>
            </a:r>
            <a:r>
              <a:rPr lang="pt-BR" b="1" dirty="0" smtClean="0">
                <a:latin typeface="Calibri" panose="020F0502020204030204" pitchFamily="34" charset="0"/>
              </a:rPr>
              <a:t>Departamento </a:t>
            </a:r>
            <a:r>
              <a:rPr lang="pt-BR" b="1" dirty="0">
                <a:latin typeface="Calibri" panose="020F0502020204030204" pitchFamily="34" charset="0"/>
              </a:rPr>
              <a:t>de Física, </a:t>
            </a:r>
            <a:r>
              <a:rPr lang="pt-BR" b="1" dirty="0" err="1" smtClean="0">
                <a:latin typeface="Calibri" panose="020F0502020204030204" pitchFamily="34" charset="0"/>
              </a:rPr>
              <a:t>Universidad</a:t>
            </a:r>
            <a:r>
              <a:rPr lang="pt-BR" b="1" dirty="0" smtClean="0">
                <a:latin typeface="Calibri" panose="020F0502020204030204" pitchFamily="34" charset="0"/>
              </a:rPr>
              <a:t> </a:t>
            </a:r>
            <a:r>
              <a:rPr lang="pt-BR" b="1" dirty="0">
                <a:latin typeface="Calibri" panose="020F0502020204030204" pitchFamily="34" charset="0"/>
              </a:rPr>
              <a:t>Nacional de La Plata, La Plata, Argentina</a:t>
            </a:r>
          </a:p>
        </p:txBody>
      </p:sp>
      <p:sp>
        <p:nvSpPr>
          <p:cNvPr id="9" name="CaixaDeTexto 8"/>
          <p:cNvSpPr txBox="1"/>
          <p:nvPr/>
        </p:nvSpPr>
        <p:spPr>
          <a:xfrm>
            <a:off x="3655322" y="4769789"/>
            <a:ext cx="5225148" cy="369332"/>
          </a:xfrm>
          <a:prstGeom prst="rect">
            <a:avLst/>
          </a:prstGeom>
          <a:noFill/>
        </p:spPr>
        <p:txBody>
          <a:bodyPr wrap="none" rtlCol="0">
            <a:spAutoFit/>
          </a:bodyPr>
          <a:lstStyle/>
          <a:p>
            <a:r>
              <a:rPr lang="en-US" b="1" baseline="30000" dirty="0">
                <a:solidFill>
                  <a:srgbClr val="FF99FF"/>
                </a:solidFill>
                <a:latin typeface="Calibri" panose="020F0502020204030204" pitchFamily="34" charset="0"/>
              </a:rPr>
              <a:t>5</a:t>
            </a:r>
            <a:r>
              <a:rPr lang="en-US" b="1" dirty="0" smtClean="0">
                <a:solidFill>
                  <a:srgbClr val="FF99FF"/>
                </a:solidFill>
                <a:latin typeface="Calibri" panose="020F0502020204030204" pitchFamily="34" charset="0"/>
              </a:rPr>
              <a:t>EP Department,  ISOLDE-CERN, Geneva, Switzerland</a:t>
            </a:r>
            <a:endParaRPr lang="pt-BR" b="1" dirty="0">
              <a:solidFill>
                <a:srgbClr val="FF99FF"/>
              </a:solidFill>
              <a:latin typeface="Calibri" panose="020F0502020204030204" pitchFamily="34" charset="0"/>
            </a:endParaRPr>
          </a:p>
        </p:txBody>
      </p:sp>
      <p:sp>
        <p:nvSpPr>
          <p:cNvPr id="10" name="CaixaDeTexto 9"/>
          <p:cNvSpPr txBox="1"/>
          <p:nvPr/>
        </p:nvSpPr>
        <p:spPr>
          <a:xfrm>
            <a:off x="3639452" y="5078575"/>
            <a:ext cx="7548092" cy="646331"/>
          </a:xfrm>
          <a:prstGeom prst="rect">
            <a:avLst/>
          </a:prstGeom>
          <a:noFill/>
        </p:spPr>
        <p:txBody>
          <a:bodyPr wrap="none" rtlCol="0">
            <a:spAutoFit/>
          </a:bodyPr>
          <a:lstStyle/>
          <a:p>
            <a:r>
              <a:rPr lang="en-US" b="1" baseline="30000" dirty="0" smtClean="0">
                <a:solidFill>
                  <a:srgbClr val="00B0F0"/>
                </a:solidFill>
                <a:latin typeface="Calibri" panose="020F0502020204030204" pitchFamily="34" charset="0"/>
              </a:rPr>
              <a:t>6</a:t>
            </a:r>
            <a:r>
              <a:rPr lang="en-US" b="1" dirty="0" smtClean="0">
                <a:solidFill>
                  <a:srgbClr val="00B0F0"/>
                </a:solidFill>
                <a:latin typeface="Calibri" panose="020F0502020204030204" pitchFamily="34" charset="0"/>
              </a:rPr>
              <a:t>Institute for Materials Science and Center for </a:t>
            </a:r>
            <a:r>
              <a:rPr lang="en-US" b="1" dirty="0" err="1" smtClean="0">
                <a:solidFill>
                  <a:srgbClr val="00B0F0"/>
                </a:solidFill>
                <a:latin typeface="Calibri" panose="020F0502020204030204" pitchFamily="34" charset="0"/>
              </a:rPr>
              <a:t>Nanointegration</a:t>
            </a:r>
            <a:r>
              <a:rPr lang="en-US" b="1" dirty="0" smtClean="0">
                <a:solidFill>
                  <a:srgbClr val="00B0F0"/>
                </a:solidFill>
                <a:latin typeface="Calibri" panose="020F0502020204030204" pitchFamily="34" charset="0"/>
              </a:rPr>
              <a:t>, University of </a:t>
            </a:r>
          </a:p>
          <a:p>
            <a:r>
              <a:rPr lang="en-US" b="1" dirty="0" smtClean="0">
                <a:solidFill>
                  <a:srgbClr val="00B0F0"/>
                </a:solidFill>
                <a:latin typeface="Calibri" panose="020F0502020204030204" pitchFamily="34" charset="0"/>
              </a:rPr>
              <a:t> Duisburg-Essen, Essen, Germany</a:t>
            </a:r>
            <a:endParaRPr lang="pt-BR" b="1" dirty="0">
              <a:solidFill>
                <a:srgbClr val="00B0F0"/>
              </a:solidFill>
              <a:latin typeface="Calibri" panose="020F0502020204030204" pitchFamily="34" charset="0"/>
            </a:endParaRPr>
          </a:p>
        </p:txBody>
      </p:sp>
      <p:sp>
        <p:nvSpPr>
          <p:cNvPr id="11" name="CaixaDeTexto 10"/>
          <p:cNvSpPr txBox="1"/>
          <p:nvPr/>
        </p:nvSpPr>
        <p:spPr>
          <a:xfrm>
            <a:off x="3639452" y="5599796"/>
            <a:ext cx="8730660" cy="646331"/>
          </a:xfrm>
          <a:prstGeom prst="rect">
            <a:avLst/>
          </a:prstGeom>
          <a:noFill/>
        </p:spPr>
        <p:txBody>
          <a:bodyPr wrap="none" rtlCol="0">
            <a:spAutoFit/>
          </a:bodyPr>
          <a:lstStyle/>
          <a:p>
            <a:r>
              <a:rPr lang="pt-BR" b="1" baseline="30000" dirty="0" smtClean="0">
                <a:solidFill>
                  <a:srgbClr val="FF33CC"/>
                </a:solidFill>
                <a:latin typeface="Calibri" panose="020F0502020204030204" pitchFamily="34" charset="0"/>
              </a:rPr>
              <a:t>7</a:t>
            </a:r>
            <a:r>
              <a:rPr lang="pt-BR" b="1" dirty="0" smtClean="0">
                <a:solidFill>
                  <a:srgbClr val="FF33CC"/>
                </a:solidFill>
                <a:latin typeface="Calibri" panose="020F0502020204030204" pitchFamily="34" charset="0"/>
              </a:rPr>
              <a:t>Centro de Ciências e Tecnologias Nucleares (CCTN), Instituto Superior Técnico, </a:t>
            </a:r>
            <a:r>
              <a:rPr lang="pt-BR" b="1" dirty="0" err="1" smtClean="0">
                <a:solidFill>
                  <a:srgbClr val="FF33CC"/>
                </a:solidFill>
                <a:latin typeface="Calibri" panose="020F0502020204030204" pitchFamily="34" charset="0"/>
              </a:rPr>
              <a:t>University</a:t>
            </a:r>
            <a:r>
              <a:rPr lang="pt-BR" b="1" dirty="0" smtClean="0">
                <a:solidFill>
                  <a:srgbClr val="FF33CC"/>
                </a:solidFill>
                <a:latin typeface="Calibri" panose="020F0502020204030204" pitchFamily="34" charset="0"/>
              </a:rPr>
              <a:t> </a:t>
            </a:r>
          </a:p>
          <a:p>
            <a:r>
              <a:rPr lang="pt-BR" b="1" dirty="0" err="1" smtClean="0">
                <a:solidFill>
                  <a:srgbClr val="FF33CC"/>
                </a:solidFill>
                <a:latin typeface="Calibri" panose="020F0502020204030204" pitchFamily="34" charset="0"/>
              </a:rPr>
              <a:t>of</a:t>
            </a:r>
            <a:r>
              <a:rPr lang="pt-BR" b="1" dirty="0" smtClean="0">
                <a:solidFill>
                  <a:srgbClr val="FF33CC"/>
                </a:solidFill>
                <a:latin typeface="Calibri" panose="020F0502020204030204" pitchFamily="34" charset="0"/>
              </a:rPr>
              <a:t> </a:t>
            </a:r>
            <a:r>
              <a:rPr lang="pt-BR" b="1" dirty="0" err="1" smtClean="0">
                <a:solidFill>
                  <a:srgbClr val="FF33CC"/>
                </a:solidFill>
                <a:latin typeface="Calibri" panose="020F0502020204030204" pitchFamily="34" charset="0"/>
              </a:rPr>
              <a:t>Lisbon</a:t>
            </a:r>
            <a:r>
              <a:rPr lang="pt-BR" b="1" dirty="0" smtClean="0">
                <a:solidFill>
                  <a:srgbClr val="FF33CC"/>
                </a:solidFill>
                <a:latin typeface="Calibri" panose="020F0502020204030204" pitchFamily="34" charset="0"/>
              </a:rPr>
              <a:t>, </a:t>
            </a:r>
            <a:r>
              <a:rPr lang="pt-BR" b="1" dirty="0" err="1" smtClean="0">
                <a:solidFill>
                  <a:srgbClr val="FF33CC"/>
                </a:solidFill>
                <a:latin typeface="Calibri" panose="020F0502020204030204" pitchFamily="34" charset="0"/>
              </a:rPr>
              <a:t>Lisbon</a:t>
            </a:r>
            <a:r>
              <a:rPr lang="pt-BR" b="1" dirty="0" smtClean="0">
                <a:solidFill>
                  <a:srgbClr val="FF33CC"/>
                </a:solidFill>
                <a:latin typeface="Calibri" panose="020F0502020204030204" pitchFamily="34" charset="0"/>
              </a:rPr>
              <a:t>, Portugal</a:t>
            </a:r>
            <a:endParaRPr lang="pt-BR" b="1" dirty="0">
              <a:solidFill>
                <a:srgbClr val="FF33CC"/>
              </a:solidFill>
              <a:latin typeface="Calibri" panose="020F0502020204030204" pitchFamily="34" charset="0"/>
            </a:endParaRPr>
          </a:p>
        </p:txBody>
      </p:sp>
    </p:spTree>
    <p:extLst>
      <p:ext uri="{BB962C8B-B14F-4D97-AF65-F5344CB8AC3E}">
        <p14:creationId xmlns:p14="http://schemas.microsoft.com/office/powerpoint/2010/main" val="15234439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1439056" y="860697"/>
            <a:ext cx="9481795" cy="2062103"/>
          </a:xfrm>
          <a:prstGeom prst="rect">
            <a:avLst/>
          </a:prstGeom>
          <a:noFill/>
        </p:spPr>
        <p:txBody>
          <a:bodyPr wrap="square" rtlCol="0">
            <a:spAutoFit/>
          </a:bodyPr>
          <a:lstStyle/>
          <a:p>
            <a:pPr algn="ctr"/>
            <a:r>
              <a:rPr lang="en-US" sz="3200" dirty="0" smtClean="0"/>
              <a:t>Influence </a:t>
            </a:r>
            <a:r>
              <a:rPr lang="en-US" sz="3200" dirty="0"/>
              <a:t>of valence of doping element on local electronic and crystal structure in vanadium oxides: Time-Differential Perturbed Angular Correlations spectroscopy </a:t>
            </a:r>
            <a:r>
              <a:rPr lang="en-US" sz="3200" dirty="0" smtClean="0"/>
              <a:t>at ISOLDE.</a:t>
            </a:r>
            <a:endParaRPr lang="pt-BR" sz="3200" dirty="0">
              <a:latin typeface="Calibri" panose="020F0502020204030204" pitchFamily="34" charset="0"/>
            </a:endParaRPr>
          </a:p>
        </p:txBody>
      </p:sp>
      <p:sp>
        <p:nvSpPr>
          <p:cNvPr id="3" name="CaixaDeTexto 2"/>
          <p:cNvSpPr txBox="1"/>
          <p:nvPr/>
        </p:nvSpPr>
        <p:spPr>
          <a:xfrm>
            <a:off x="98656" y="3106806"/>
            <a:ext cx="3558929" cy="2862322"/>
          </a:xfrm>
          <a:prstGeom prst="rect">
            <a:avLst/>
          </a:prstGeom>
          <a:noFill/>
        </p:spPr>
        <p:txBody>
          <a:bodyPr wrap="square" rtlCol="0">
            <a:spAutoFit/>
          </a:bodyPr>
          <a:lstStyle/>
          <a:p>
            <a:r>
              <a:rPr lang="pt-BR" dirty="0" smtClean="0">
                <a:solidFill>
                  <a:srgbClr val="FFFF66"/>
                </a:solidFill>
                <a:latin typeface="Calibri" panose="020F0502020204030204" pitchFamily="34" charset="0"/>
              </a:rPr>
              <a:t>A. W</a:t>
            </a:r>
            <a:r>
              <a:rPr lang="pt-BR" dirty="0">
                <a:solidFill>
                  <a:srgbClr val="FFFF66"/>
                </a:solidFill>
                <a:latin typeface="Calibri" panose="020F0502020204030204" pitchFamily="34" charset="0"/>
              </a:rPr>
              <a:t>. Carbonari</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 R. A. dos 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a:t>
            </a:r>
          </a:p>
          <a:p>
            <a:r>
              <a:rPr lang="pt-BR" dirty="0" smtClean="0">
                <a:solidFill>
                  <a:srgbClr val="FFFF66"/>
                </a:solidFill>
                <a:latin typeface="Calibri" panose="020F0502020204030204" pitchFamily="34" charset="0"/>
              </a:rPr>
              <a:t>R</a:t>
            </a:r>
            <a:r>
              <a:rPr lang="pt-BR" dirty="0">
                <a:solidFill>
                  <a:srgbClr val="FFFF66"/>
                </a:solidFill>
                <a:latin typeface="Calibri" panose="020F0502020204030204" pitchFamily="34" charset="0"/>
              </a:rPr>
              <a:t>. N. Saxena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r>
              <a:rPr lang="pt-BR" dirty="0" smtClean="0">
                <a:solidFill>
                  <a:srgbClr val="FFFF66"/>
                </a:solidFill>
                <a:latin typeface="Calibri" panose="020F0502020204030204" pitchFamily="34" charset="0"/>
              </a:rPr>
              <a:t>A. Burimova</a:t>
            </a:r>
            <a:r>
              <a:rPr lang="pt-BR" baseline="30000" dirty="0" smtClean="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rgbClr val="FFFF66"/>
                </a:solidFill>
                <a:latin typeface="Calibri" panose="020F0502020204030204" pitchFamily="34" charset="0"/>
              </a:rPr>
              <a:t>B. Bosch-Santos</a:t>
            </a:r>
            <a:r>
              <a:rPr lang="pt-BR" baseline="30000" dirty="0" smtClean="0">
                <a:solidFill>
                  <a:srgbClr val="FFFF66"/>
                </a:solidFill>
                <a:latin typeface="Calibri" panose="020F0502020204030204" pitchFamily="34" charset="0"/>
              </a:rPr>
              <a:t>1</a:t>
            </a:r>
            <a:r>
              <a:rPr lang="pt-BR" dirty="0" smtClean="0">
                <a:solidFill>
                  <a:srgbClr val="FFFF66"/>
                </a:solidFill>
                <a:latin typeface="Calibri" panose="020F0502020204030204" pitchFamily="34" charset="0"/>
              </a:rPr>
              <a:t>, L</a:t>
            </a:r>
            <a:r>
              <a:rPr lang="pt-BR" dirty="0">
                <a:solidFill>
                  <a:srgbClr val="FFFF66"/>
                </a:solidFill>
                <a:latin typeface="Calibri" panose="020F0502020204030204" pitchFamily="34" charset="0"/>
              </a:rPr>
              <a:t>. F. D. Pereira</a:t>
            </a:r>
            <a:r>
              <a:rPr lang="pt-BR" baseline="30000" dirty="0">
                <a:solidFill>
                  <a:srgbClr val="FFFF66"/>
                </a:solidFill>
                <a:latin typeface="Calibri" panose="020F0502020204030204" pitchFamily="34" charset="0"/>
              </a:rPr>
              <a:t>1</a:t>
            </a:r>
            <a:r>
              <a:rPr lang="pt-BR" dirty="0">
                <a:solidFill>
                  <a:srgbClr val="FFFF66"/>
                </a:solidFill>
                <a:latin typeface="Calibri" panose="020F0502020204030204" pitchFamily="34" charset="0"/>
              </a:rPr>
              <a:t>, </a:t>
            </a:r>
            <a:endParaRPr lang="pt-BR" dirty="0" smtClean="0">
              <a:solidFill>
                <a:srgbClr val="FFFF66"/>
              </a:solidFill>
              <a:latin typeface="Calibri" panose="020F0502020204030204" pitchFamily="34" charset="0"/>
            </a:endParaRPr>
          </a:p>
          <a:p>
            <a:r>
              <a:rPr lang="pt-BR" dirty="0" smtClean="0">
                <a:solidFill>
                  <a:schemeClr val="accent2">
                    <a:lumMod val="75000"/>
                  </a:schemeClr>
                </a:solidFill>
                <a:latin typeface="Calibri" panose="020F0502020204030204" pitchFamily="34" charset="0"/>
              </a:rPr>
              <a:t>G</a:t>
            </a:r>
            <a:r>
              <a:rPr lang="pt-BR" dirty="0">
                <a:solidFill>
                  <a:schemeClr val="accent2">
                    <a:lumMod val="75000"/>
                  </a:schemeClr>
                </a:solidFill>
                <a:latin typeface="Calibri" panose="020F0502020204030204" pitchFamily="34" charset="0"/>
              </a:rPr>
              <a:t>. A. </a:t>
            </a:r>
            <a:r>
              <a:rPr lang="pt-BR" dirty="0" smtClean="0">
                <a:solidFill>
                  <a:schemeClr val="accent2">
                    <a:lumMod val="75000"/>
                  </a:schemeClr>
                </a:solidFill>
                <a:latin typeface="Calibri" panose="020F0502020204030204" pitchFamily="34" charset="0"/>
              </a:rPr>
              <a:t>Cabrera-Pasca</a:t>
            </a:r>
            <a:r>
              <a:rPr lang="pt-BR" baseline="30000" dirty="0">
                <a:solidFill>
                  <a:schemeClr val="accent2">
                    <a:lumMod val="75000"/>
                  </a:schemeClr>
                </a:solidFill>
                <a:latin typeface="Calibri" panose="020F0502020204030204" pitchFamily="34" charset="0"/>
              </a:rPr>
              <a:t>2</a:t>
            </a:r>
            <a:r>
              <a:rPr lang="pt-BR" dirty="0" smtClean="0">
                <a:latin typeface="Calibri" panose="020F0502020204030204" pitchFamily="34" charset="0"/>
              </a:rPr>
              <a:t>,</a:t>
            </a:r>
          </a:p>
          <a:p>
            <a:r>
              <a:rPr lang="pt-BR" dirty="0" smtClean="0">
                <a:solidFill>
                  <a:srgbClr val="FFC000"/>
                </a:solidFill>
                <a:latin typeface="Calibri" panose="020F0502020204030204" pitchFamily="34" charset="0"/>
              </a:rPr>
              <a:t>R</a:t>
            </a:r>
            <a:r>
              <a:rPr lang="pt-BR" dirty="0">
                <a:solidFill>
                  <a:srgbClr val="FFC000"/>
                </a:solidFill>
                <a:latin typeface="Calibri" panose="020F0502020204030204" pitchFamily="34" charset="0"/>
              </a:rPr>
              <a:t>. S. </a:t>
            </a:r>
            <a:r>
              <a:rPr lang="pt-BR" dirty="0" smtClean="0">
                <a:solidFill>
                  <a:srgbClr val="FFC000"/>
                </a:solidFill>
                <a:latin typeface="Calibri" panose="020F0502020204030204" pitchFamily="34" charset="0"/>
              </a:rPr>
              <a:t>Freitas</a:t>
            </a:r>
            <a:r>
              <a:rPr lang="pt-BR" baseline="30000" dirty="0">
                <a:solidFill>
                  <a:srgbClr val="FFC000"/>
                </a:solidFill>
                <a:latin typeface="Calibri" panose="020F0502020204030204" pitchFamily="34" charset="0"/>
              </a:rPr>
              <a:t>3</a:t>
            </a:r>
            <a:r>
              <a:rPr lang="pt-BR" dirty="0" smtClean="0">
                <a:latin typeface="Calibri" panose="020F0502020204030204" pitchFamily="34" charset="0"/>
              </a:rPr>
              <a:t>, </a:t>
            </a:r>
          </a:p>
          <a:p>
            <a:r>
              <a:rPr lang="pt-BR" dirty="0" smtClean="0">
                <a:latin typeface="Calibri" panose="020F0502020204030204" pitchFamily="34" charset="0"/>
              </a:rPr>
              <a:t>D</a:t>
            </a:r>
            <a:r>
              <a:rPr lang="pt-BR" dirty="0">
                <a:latin typeface="Calibri" panose="020F0502020204030204" pitchFamily="34" charset="0"/>
              </a:rPr>
              <a:t>. </a:t>
            </a:r>
            <a:r>
              <a:rPr lang="pt-BR" dirty="0" smtClean="0">
                <a:latin typeface="Calibri" panose="020F0502020204030204" pitchFamily="34" charset="0"/>
              </a:rPr>
              <a:t>Richard</a:t>
            </a:r>
            <a:r>
              <a:rPr lang="pt-BR" baseline="30000" dirty="0">
                <a:latin typeface="Calibri" panose="020F0502020204030204" pitchFamily="34" charset="0"/>
              </a:rPr>
              <a:t>4</a:t>
            </a:r>
            <a:r>
              <a:rPr lang="pt-BR" dirty="0" smtClean="0">
                <a:latin typeface="Calibri" panose="020F0502020204030204" pitchFamily="34" charset="0"/>
              </a:rPr>
              <a:t>, </a:t>
            </a:r>
          </a:p>
          <a:p>
            <a:r>
              <a:rPr lang="pt-BR" dirty="0" smtClean="0">
                <a:solidFill>
                  <a:srgbClr val="FF99FF"/>
                </a:solidFill>
                <a:latin typeface="Calibri" panose="020F0502020204030204" pitchFamily="34" charset="0"/>
              </a:rPr>
              <a:t>J</a:t>
            </a:r>
            <a:r>
              <a:rPr lang="pt-BR" dirty="0">
                <a:solidFill>
                  <a:srgbClr val="FF99FF"/>
                </a:solidFill>
                <a:latin typeface="Calibri" panose="020F0502020204030204" pitchFamily="34" charset="0"/>
              </a:rPr>
              <a:t>. </a:t>
            </a:r>
            <a:r>
              <a:rPr lang="pt-BR" dirty="0" smtClean="0">
                <a:solidFill>
                  <a:srgbClr val="FF99FF"/>
                </a:solidFill>
                <a:latin typeface="Calibri" panose="020F0502020204030204" pitchFamily="34" charset="0"/>
              </a:rPr>
              <a:t>Schell</a:t>
            </a:r>
            <a:r>
              <a:rPr lang="pt-BR" baseline="30000" dirty="0" smtClean="0">
                <a:solidFill>
                  <a:srgbClr val="FF99FF"/>
                </a:solidFill>
                <a:latin typeface="Calibri" panose="020F0502020204030204" pitchFamily="34" charset="0"/>
              </a:rPr>
              <a:t>5,</a:t>
            </a:r>
            <a:r>
              <a:rPr lang="pt-BR" baseline="30000" dirty="0" smtClean="0">
                <a:solidFill>
                  <a:srgbClr val="00B0F0"/>
                </a:solidFill>
                <a:latin typeface="Calibri" panose="020F0502020204030204" pitchFamily="34" charset="0"/>
              </a:rPr>
              <a:t>6</a:t>
            </a:r>
            <a:r>
              <a:rPr lang="pt-BR" dirty="0">
                <a:latin typeface="Calibri" panose="020F0502020204030204" pitchFamily="34" charset="0"/>
              </a:rPr>
              <a:t>, </a:t>
            </a:r>
            <a:endParaRPr lang="pt-BR" dirty="0" smtClean="0">
              <a:latin typeface="Calibri" panose="020F0502020204030204" pitchFamily="34" charset="0"/>
            </a:endParaRPr>
          </a:p>
          <a:p>
            <a:r>
              <a:rPr lang="pt-BR" dirty="0" smtClean="0">
                <a:solidFill>
                  <a:srgbClr val="FF33CC"/>
                </a:solidFill>
                <a:latin typeface="Calibri" panose="020F0502020204030204" pitchFamily="34" charset="0"/>
              </a:rPr>
              <a:t>J</a:t>
            </a:r>
            <a:r>
              <a:rPr lang="pt-BR" dirty="0">
                <a:solidFill>
                  <a:srgbClr val="FF33CC"/>
                </a:solidFill>
                <a:latin typeface="Calibri" panose="020F0502020204030204" pitchFamily="34" charset="0"/>
              </a:rPr>
              <a:t>. G. </a:t>
            </a:r>
            <a:r>
              <a:rPr lang="pt-BR" dirty="0" smtClean="0">
                <a:solidFill>
                  <a:srgbClr val="FF33CC"/>
                </a:solidFill>
                <a:latin typeface="Calibri" panose="020F0502020204030204" pitchFamily="34" charset="0"/>
              </a:rPr>
              <a:t>Correia</a:t>
            </a:r>
            <a:r>
              <a:rPr lang="pt-BR" baseline="30000" dirty="0" smtClean="0">
                <a:solidFill>
                  <a:srgbClr val="FF99FF"/>
                </a:solidFill>
                <a:latin typeface="Calibri" panose="020F0502020204030204" pitchFamily="34" charset="0"/>
              </a:rPr>
              <a:t>5</a:t>
            </a:r>
            <a:r>
              <a:rPr lang="pt-BR" baseline="30000" dirty="0" smtClean="0">
                <a:solidFill>
                  <a:srgbClr val="FF33CC"/>
                </a:solidFill>
                <a:latin typeface="Calibri" panose="020F0502020204030204" pitchFamily="34" charset="0"/>
              </a:rPr>
              <a:t>,7</a:t>
            </a:r>
            <a:r>
              <a:rPr lang="pt-BR" dirty="0" smtClean="0">
                <a:latin typeface="Calibri" panose="020F0502020204030204" pitchFamily="34" charset="0"/>
              </a:rPr>
              <a:t>,</a:t>
            </a:r>
          </a:p>
          <a:p>
            <a:r>
              <a:rPr lang="pt-BR" dirty="0" smtClean="0">
                <a:solidFill>
                  <a:srgbClr val="00B0F0"/>
                </a:solidFill>
                <a:latin typeface="Calibri" panose="020F0502020204030204" pitchFamily="34" charset="0"/>
              </a:rPr>
              <a:t>D.C. Lupascu</a:t>
            </a:r>
            <a:r>
              <a:rPr lang="pt-BR" baseline="30000" dirty="0" smtClean="0">
                <a:solidFill>
                  <a:srgbClr val="00B0F0"/>
                </a:solidFill>
                <a:latin typeface="Calibri" panose="020F0502020204030204" pitchFamily="34" charset="0"/>
              </a:rPr>
              <a:t>6</a:t>
            </a:r>
            <a:r>
              <a:rPr lang="pt-BR" dirty="0" smtClean="0">
                <a:latin typeface="Calibri" panose="020F0502020204030204" pitchFamily="34" charset="0"/>
              </a:rPr>
              <a:t>,</a:t>
            </a:r>
          </a:p>
          <a:p>
            <a:r>
              <a:rPr lang="pt-BR" dirty="0" smtClean="0">
                <a:solidFill>
                  <a:srgbClr val="92D050"/>
                </a:solidFill>
                <a:latin typeface="Calibri" panose="020F0502020204030204" pitchFamily="34" charset="0"/>
              </a:rPr>
              <a:t>P. Schaaf</a:t>
            </a:r>
            <a:r>
              <a:rPr lang="pt-BR" baseline="30000" dirty="0" smtClean="0">
                <a:solidFill>
                  <a:srgbClr val="92D050"/>
                </a:solidFill>
                <a:latin typeface="Calibri" panose="020F0502020204030204" pitchFamily="34" charset="0"/>
              </a:rPr>
              <a:t>8</a:t>
            </a:r>
            <a:r>
              <a:rPr lang="pt-BR" dirty="0" smtClean="0">
                <a:latin typeface="Calibri" panose="020F0502020204030204" pitchFamily="34" charset="0"/>
              </a:rPr>
              <a:t>, </a:t>
            </a:r>
            <a:endParaRPr lang="pt-BR" dirty="0">
              <a:latin typeface="Calibri" panose="020F0502020204030204" pitchFamily="34" charset="0"/>
            </a:endParaRPr>
          </a:p>
        </p:txBody>
      </p:sp>
      <p:sp>
        <p:nvSpPr>
          <p:cNvPr id="5" name="CaixaDeTexto 4"/>
          <p:cNvSpPr txBox="1"/>
          <p:nvPr/>
        </p:nvSpPr>
        <p:spPr>
          <a:xfrm>
            <a:off x="3655322" y="3095231"/>
            <a:ext cx="7306039" cy="646331"/>
          </a:xfrm>
          <a:prstGeom prst="rect">
            <a:avLst/>
          </a:prstGeom>
          <a:noFill/>
        </p:spPr>
        <p:txBody>
          <a:bodyPr wrap="none" rtlCol="0">
            <a:spAutoFit/>
          </a:bodyPr>
          <a:lstStyle/>
          <a:p>
            <a:r>
              <a:rPr lang="pt-BR" b="1" baseline="30000" dirty="0" smtClean="0">
                <a:solidFill>
                  <a:srgbClr val="FFFF00"/>
                </a:solidFill>
                <a:latin typeface="Calibri" panose="020F0502020204030204" pitchFamily="34" charset="0"/>
              </a:rPr>
              <a:t>1</a:t>
            </a:r>
            <a:r>
              <a:rPr lang="pt-BR" b="1" dirty="0" smtClean="0">
                <a:solidFill>
                  <a:srgbClr val="FFFF00"/>
                </a:solidFill>
                <a:latin typeface="Calibri" panose="020F0502020204030204" pitchFamily="34" charset="0"/>
              </a:rPr>
              <a:t>IPEN - Instituto de Pesquisas Energéticas e Nucleares, São Paulo </a:t>
            </a:r>
            <a:r>
              <a:rPr lang="pt-BR" b="1" dirty="0" err="1" smtClean="0">
                <a:solidFill>
                  <a:srgbClr val="FFFF00"/>
                </a:solidFill>
                <a:latin typeface="Calibri" panose="020F0502020204030204" pitchFamily="34" charset="0"/>
              </a:rPr>
              <a:t>University</a:t>
            </a:r>
            <a:endParaRPr lang="pt-BR" b="1" dirty="0">
              <a:solidFill>
                <a:srgbClr val="FFFF00"/>
              </a:solidFill>
              <a:latin typeface="Calibri" panose="020F0502020204030204" pitchFamily="34" charset="0"/>
            </a:endParaRPr>
          </a:p>
          <a:p>
            <a:r>
              <a:rPr lang="pt-BR" b="1" dirty="0" smtClean="0">
                <a:solidFill>
                  <a:srgbClr val="FFFF00"/>
                </a:solidFill>
                <a:latin typeface="Calibri" panose="020F0502020204030204" pitchFamily="34" charset="0"/>
              </a:rPr>
              <a:t>São Paulo, </a:t>
            </a:r>
            <a:r>
              <a:rPr lang="pt-BR" b="1" dirty="0" err="1" smtClean="0">
                <a:solidFill>
                  <a:srgbClr val="FFFF00"/>
                </a:solidFill>
                <a:latin typeface="Calibri" panose="020F0502020204030204" pitchFamily="34" charset="0"/>
              </a:rPr>
              <a:t>Brazil</a:t>
            </a:r>
            <a:endParaRPr lang="pt-BR" b="1" dirty="0">
              <a:solidFill>
                <a:srgbClr val="FFFF00"/>
              </a:solidFill>
              <a:latin typeface="Calibri" panose="020F0502020204030204" pitchFamily="34" charset="0"/>
            </a:endParaRPr>
          </a:p>
        </p:txBody>
      </p:sp>
      <p:sp>
        <p:nvSpPr>
          <p:cNvPr id="6" name="CaixaDeTexto 5"/>
          <p:cNvSpPr txBox="1"/>
          <p:nvPr/>
        </p:nvSpPr>
        <p:spPr>
          <a:xfrm>
            <a:off x="3655322" y="3925568"/>
            <a:ext cx="6036076" cy="369332"/>
          </a:xfrm>
          <a:prstGeom prst="rect">
            <a:avLst/>
          </a:prstGeom>
          <a:noFill/>
        </p:spPr>
        <p:txBody>
          <a:bodyPr wrap="none" rtlCol="0">
            <a:spAutoFit/>
          </a:bodyPr>
          <a:lstStyle/>
          <a:p>
            <a:r>
              <a:rPr lang="pt-BR" b="1" baseline="30000" dirty="0">
                <a:solidFill>
                  <a:schemeClr val="accent2">
                    <a:lumMod val="75000"/>
                  </a:schemeClr>
                </a:solidFill>
                <a:latin typeface="Calibri" panose="020F0502020204030204" pitchFamily="34" charset="0"/>
              </a:rPr>
              <a:t>2</a:t>
            </a:r>
            <a:r>
              <a:rPr lang="pt-BR" b="1" dirty="0" smtClean="0">
                <a:solidFill>
                  <a:schemeClr val="accent2">
                    <a:lumMod val="75000"/>
                  </a:schemeClr>
                </a:solidFill>
                <a:latin typeface="Calibri" panose="020F0502020204030204" pitchFamily="34" charset="0"/>
              </a:rPr>
              <a:t>Universidade </a:t>
            </a:r>
            <a:r>
              <a:rPr lang="pt-BR" b="1" dirty="0">
                <a:solidFill>
                  <a:schemeClr val="accent2">
                    <a:lumMod val="75000"/>
                  </a:schemeClr>
                </a:solidFill>
                <a:latin typeface="Calibri" panose="020F0502020204030204" pitchFamily="34" charset="0"/>
              </a:rPr>
              <a:t>Federal do </a:t>
            </a:r>
            <a:r>
              <a:rPr lang="pt-BR" b="1" dirty="0" smtClean="0">
                <a:solidFill>
                  <a:schemeClr val="accent2">
                    <a:lumMod val="75000"/>
                  </a:schemeClr>
                </a:solidFill>
                <a:latin typeface="Calibri" panose="020F0502020204030204" pitchFamily="34" charset="0"/>
              </a:rPr>
              <a:t>Pará </a:t>
            </a:r>
            <a:r>
              <a:rPr lang="pt-BR" b="1" dirty="0">
                <a:solidFill>
                  <a:schemeClr val="accent2">
                    <a:lumMod val="75000"/>
                  </a:schemeClr>
                </a:solidFill>
                <a:latin typeface="Calibri" panose="020F0502020204030204" pitchFamily="34" charset="0"/>
              </a:rPr>
              <a:t>(</a:t>
            </a:r>
            <a:r>
              <a:rPr lang="pt-BR" b="1" dirty="0" smtClean="0">
                <a:solidFill>
                  <a:schemeClr val="accent2">
                    <a:lumMod val="75000"/>
                  </a:schemeClr>
                </a:solidFill>
                <a:latin typeface="Calibri" panose="020F0502020204030204" pitchFamily="34" charset="0"/>
              </a:rPr>
              <a:t>UFPA), Abaetetuba, PA, </a:t>
            </a:r>
            <a:r>
              <a:rPr lang="pt-BR" b="1" dirty="0" err="1" smtClean="0">
                <a:solidFill>
                  <a:schemeClr val="accent2">
                    <a:lumMod val="75000"/>
                  </a:schemeClr>
                </a:solidFill>
                <a:latin typeface="Calibri" panose="020F0502020204030204" pitchFamily="34" charset="0"/>
              </a:rPr>
              <a:t>Brazil</a:t>
            </a:r>
            <a:r>
              <a:rPr lang="pt-BR" b="1" dirty="0" smtClean="0">
                <a:solidFill>
                  <a:schemeClr val="accent2">
                    <a:lumMod val="75000"/>
                  </a:schemeClr>
                </a:solidFill>
                <a:latin typeface="Calibri" panose="020F0502020204030204" pitchFamily="34" charset="0"/>
              </a:rPr>
              <a:t>.</a:t>
            </a:r>
            <a:endParaRPr lang="pt-BR" b="1" dirty="0">
              <a:solidFill>
                <a:schemeClr val="accent2">
                  <a:lumMod val="75000"/>
                </a:schemeClr>
              </a:solidFill>
              <a:latin typeface="Calibri" panose="020F0502020204030204" pitchFamily="34" charset="0"/>
            </a:endParaRPr>
          </a:p>
        </p:txBody>
      </p:sp>
      <p:sp>
        <p:nvSpPr>
          <p:cNvPr id="7" name="CaixaDeTexto 6"/>
          <p:cNvSpPr txBox="1"/>
          <p:nvPr/>
        </p:nvSpPr>
        <p:spPr>
          <a:xfrm>
            <a:off x="3655322" y="4209344"/>
            <a:ext cx="7588937" cy="369332"/>
          </a:xfrm>
          <a:prstGeom prst="rect">
            <a:avLst/>
          </a:prstGeom>
          <a:noFill/>
        </p:spPr>
        <p:txBody>
          <a:bodyPr wrap="none" rtlCol="0">
            <a:spAutoFit/>
          </a:bodyPr>
          <a:lstStyle/>
          <a:p>
            <a:r>
              <a:rPr lang="pt-BR" b="1" baseline="30000" dirty="0">
                <a:solidFill>
                  <a:schemeClr val="accent6">
                    <a:lumMod val="75000"/>
                  </a:schemeClr>
                </a:solidFill>
                <a:latin typeface="Calibri" panose="020F0502020204030204" pitchFamily="34" charset="0"/>
              </a:rPr>
              <a:t>3</a:t>
            </a:r>
            <a:r>
              <a:rPr lang="pt-BR" b="1" dirty="0" smtClean="0">
                <a:solidFill>
                  <a:schemeClr val="accent6">
                    <a:lumMod val="75000"/>
                  </a:schemeClr>
                </a:solidFill>
                <a:latin typeface="Calibri" panose="020F0502020204030204" pitchFamily="34" charset="0"/>
              </a:rPr>
              <a:t>Instituto </a:t>
            </a:r>
            <a:r>
              <a:rPr lang="pt-BR" b="1" dirty="0">
                <a:solidFill>
                  <a:schemeClr val="accent6">
                    <a:lumMod val="75000"/>
                  </a:schemeClr>
                </a:solidFill>
                <a:latin typeface="Calibri" panose="020F0502020204030204" pitchFamily="34" charset="0"/>
              </a:rPr>
              <a:t>de Física da Universidade de São Paulo (IFUSP), São Paulo, SP, </a:t>
            </a:r>
            <a:r>
              <a:rPr lang="pt-BR" b="1" dirty="0" err="1">
                <a:solidFill>
                  <a:schemeClr val="accent6">
                    <a:lumMod val="75000"/>
                  </a:schemeClr>
                </a:solidFill>
                <a:latin typeface="Calibri" panose="020F0502020204030204" pitchFamily="34" charset="0"/>
              </a:rPr>
              <a:t>Brazil</a:t>
            </a:r>
            <a:endParaRPr lang="pt-BR" b="1" dirty="0">
              <a:solidFill>
                <a:schemeClr val="accent6">
                  <a:lumMod val="75000"/>
                </a:schemeClr>
              </a:solidFill>
              <a:latin typeface="Calibri" panose="020F0502020204030204" pitchFamily="34" charset="0"/>
            </a:endParaRPr>
          </a:p>
        </p:txBody>
      </p:sp>
      <p:sp>
        <p:nvSpPr>
          <p:cNvPr id="8" name="CaixaDeTexto 7"/>
          <p:cNvSpPr txBox="1"/>
          <p:nvPr/>
        </p:nvSpPr>
        <p:spPr>
          <a:xfrm>
            <a:off x="3639452" y="4478906"/>
            <a:ext cx="7620676" cy="369332"/>
          </a:xfrm>
          <a:prstGeom prst="rect">
            <a:avLst/>
          </a:prstGeom>
          <a:noFill/>
        </p:spPr>
        <p:txBody>
          <a:bodyPr wrap="none" rtlCol="0">
            <a:spAutoFit/>
          </a:bodyPr>
          <a:lstStyle/>
          <a:p>
            <a:r>
              <a:rPr lang="pt-BR" b="1" baseline="30000" dirty="0">
                <a:latin typeface="Calibri" panose="020F0502020204030204" pitchFamily="34" charset="0"/>
              </a:rPr>
              <a:t>4</a:t>
            </a:r>
            <a:r>
              <a:rPr lang="pt-BR" b="1" dirty="0" smtClean="0">
                <a:latin typeface="Calibri" panose="020F0502020204030204" pitchFamily="34" charset="0"/>
              </a:rPr>
              <a:t>Departamento </a:t>
            </a:r>
            <a:r>
              <a:rPr lang="pt-BR" b="1" dirty="0">
                <a:latin typeface="Calibri" panose="020F0502020204030204" pitchFamily="34" charset="0"/>
              </a:rPr>
              <a:t>de Física, </a:t>
            </a:r>
            <a:r>
              <a:rPr lang="pt-BR" b="1" dirty="0" err="1" smtClean="0">
                <a:latin typeface="Calibri" panose="020F0502020204030204" pitchFamily="34" charset="0"/>
              </a:rPr>
              <a:t>Universidad</a:t>
            </a:r>
            <a:r>
              <a:rPr lang="pt-BR" b="1" dirty="0" smtClean="0">
                <a:latin typeface="Calibri" panose="020F0502020204030204" pitchFamily="34" charset="0"/>
              </a:rPr>
              <a:t> </a:t>
            </a:r>
            <a:r>
              <a:rPr lang="pt-BR" b="1" dirty="0">
                <a:latin typeface="Calibri" panose="020F0502020204030204" pitchFamily="34" charset="0"/>
              </a:rPr>
              <a:t>Nacional de La Plata, La Plata, Argentina</a:t>
            </a:r>
          </a:p>
        </p:txBody>
      </p:sp>
      <p:sp>
        <p:nvSpPr>
          <p:cNvPr id="9" name="CaixaDeTexto 8"/>
          <p:cNvSpPr txBox="1"/>
          <p:nvPr/>
        </p:nvSpPr>
        <p:spPr>
          <a:xfrm>
            <a:off x="3655322" y="4769789"/>
            <a:ext cx="5225148" cy="369332"/>
          </a:xfrm>
          <a:prstGeom prst="rect">
            <a:avLst/>
          </a:prstGeom>
          <a:noFill/>
        </p:spPr>
        <p:txBody>
          <a:bodyPr wrap="none" rtlCol="0">
            <a:spAutoFit/>
          </a:bodyPr>
          <a:lstStyle/>
          <a:p>
            <a:r>
              <a:rPr lang="en-US" b="1" baseline="30000" dirty="0">
                <a:solidFill>
                  <a:srgbClr val="FF99FF"/>
                </a:solidFill>
                <a:latin typeface="Calibri" panose="020F0502020204030204" pitchFamily="34" charset="0"/>
              </a:rPr>
              <a:t>5</a:t>
            </a:r>
            <a:r>
              <a:rPr lang="en-US" b="1" dirty="0" smtClean="0">
                <a:solidFill>
                  <a:srgbClr val="FF99FF"/>
                </a:solidFill>
                <a:latin typeface="Calibri" panose="020F0502020204030204" pitchFamily="34" charset="0"/>
              </a:rPr>
              <a:t>EP Department,  ISOLDE-CERN, Geneva, Switzerland</a:t>
            </a:r>
            <a:endParaRPr lang="pt-BR" b="1" dirty="0">
              <a:solidFill>
                <a:srgbClr val="FF99FF"/>
              </a:solidFill>
              <a:latin typeface="Calibri" panose="020F0502020204030204" pitchFamily="34" charset="0"/>
            </a:endParaRPr>
          </a:p>
        </p:txBody>
      </p:sp>
      <p:sp>
        <p:nvSpPr>
          <p:cNvPr id="10" name="CaixaDeTexto 9"/>
          <p:cNvSpPr txBox="1"/>
          <p:nvPr/>
        </p:nvSpPr>
        <p:spPr>
          <a:xfrm>
            <a:off x="3639452" y="5078575"/>
            <a:ext cx="7548092" cy="646331"/>
          </a:xfrm>
          <a:prstGeom prst="rect">
            <a:avLst/>
          </a:prstGeom>
          <a:noFill/>
        </p:spPr>
        <p:txBody>
          <a:bodyPr wrap="none" rtlCol="0">
            <a:spAutoFit/>
          </a:bodyPr>
          <a:lstStyle/>
          <a:p>
            <a:r>
              <a:rPr lang="en-US" b="1" baseline="30000" dirty="0" smtClean="0">
                <a:solidFill>
                  <a:srgbClr val="00B0F0"/>
                </a:solidFill>
                <a:latin typeface="Calibri" panose="020F0502020204030204" pitchFamily="34" charset="0"/>
              </a:rPr>
              <a:t>6</a:t>
            </a:r>
            <a:r>
              <a:rPr lang="en-US" b="1" dirty="0" smtClean="0">
                <a:solidFill>
                  <a:srgbClr val="00B0F0"/>
                </a:solidFill>
                <a:latin typeface="Calibri" panose="020F0502020204030204" pitchFamily="34" charset="0"/>
              </a:rPr>
              <a:t>Institute for Materials Science and Center for </a:t>
            </a:r>
            <a:r>
              <a:rPr lang="en-US" b="1" dirty="0" err="1" smtClean="0">
                <a:solidFill>
                  <a:srgbClr val="00B0F0"/>
                </a:solidFill>
                <a:latin typeface="Calibri" panose="020F0502020204030204" pitchFamily="34" charset="0"/>
              </a:rPr>
              <a:t>Nanointegration</a:t>
            </a:r>
            <a:r>
              <a:rPr lang="en-US" b="1" dirty="0" smtClean="0">
                <a:solidFill>
                  <a:srgbClr val="00B0F0"/>
                </a:solidFill>
                <a:latin typeface="Calibri" panose="020F0502020204030204" pitchFamily="34" charset="0"/>
              </a:rPr>
              <a:t>, University of </a:t>
            </a:r>
          </a:p>
          <a:p>
            <a:r>
              <a:rPr lang="en-US" b="1" dirty="0" smtClean="0">
                <a:solidFill>
                  <a:srgbClr val="00B0F0"/>
                </a:solidFill>
                <a:latin typeface="Calibri" panose="020F0502020204030204" pitchFamily="34" charset="0"/>
              </a:rPr>
              <a:t> Duisburg-Essen, Essen, Germany</a:t>
            </a:r>
            <a:endParaRPr lang="pt-BR" b="1" dirty="0">
              <a:solidFill>
                <a:srgbClr val="00B0F0"/>
              </a:solidFill>
              <a:latin typeface="Calibri" panose="020F0502020204030204" pitchFamily="34" charset="0"/>
            </a:endParaRPr>
          </a:p>
        </p:txBody>
      </p:sp>
      <p:sp>
        <p:nvSpPr>
          <p:cNvPr id="11" name="CaixaDeTexto 10"/>
          <p:cNvSpPr txBox="1"/>
          <p:nvPr/>
        </p:nvSpPr>
        <p:spPr>
          <a:xfrm>
            <a:off x="3639452" y="5599796"/>
            <a:ext cx="8730660" cy="646331"/>
          </a:xfrm>
          <a:prstGeom prst="rect">
            <a:avLst/>
          </a:prstGeom>
          <a:noFill/>
        </p:spPr>
        <p:txBody>
          <a:bodyPr wrap="none" rtlCol="0">
            <a:spAutoFit/>
          </a:bodyPr>
          <a:lstStyle/>
          <a:p>
            <a:r>
              <a:rPr lang="pt-BR" b="1" baseline="30000" dirty="0" smtClean="0">
                <a:solidFill>
                  <a:srgbClr val="FF33CC"/>
                </a:solidFill>
                <a:latin typeface="Calibri" panose="020F0502020204030204" pitchFamily="34" charset="0"/>
              </a:rPr>
              <a:t>7</a:t>
            </a:r>
            <a:r>
              <a:rPr lang="pt-BR" b="1" dirty="0" smtClean="0">
                <a:solidFill>
                  <a:srgbClr val="FF33CC"/>
                </a:solidFill>
                <a:latin typeface="Calibri" panose="020F0502020204030204" pitchFamily="34" charset="0"/>
              </a:rPr>
              <a:t>Centro de Ciências e Tecnologias Nucleares (CCTN), Instituto Superior Técnico</a:t>
            </a:r>
            <a:r>
              <a:rPr lang="pt-BR" b="1" dirty="0">
                <a:solidFill>
                  <a:srgbClr val="FF33CC"/>
                </a:solidFill>
                <a:latin typeface="Calibri" panose="020F0502020204030204" pitchFamily="34" charset="0"/>
              </a:rPr>
              <a:t>, </a:t>
            </a:r>
            <a:r>
              <a:rPr lang="pt-BR" b="1" dirty="0" err="1">
                <a:solidFill>
                  <a:srgbClr val="FF33CC"/>
                </a:solidFill>
                <a:latin typeface="Calibri" panose="020F0502020204030204" pitchFamily="34" charset="0"/>
              </a:rPr>
              <a:t>University</a:t>
            </a:r>
            <a:r>
              <a:rPr lang="pt-BR" b="1" dirty="0">
                <a:solidFill>
                  <a:srgbClr val="FF33CC"/>
                </a:solidFill>
                <a:latin typeface="Calibri" panose="020F0502020204030204" pitchFamily="34" charset="0"/>
              </a:rPr>
              <a:t> </a:t>
            </a:r>
          </a:p>
          <a:p>
            <a:r>
              <a:rPr lang="pt-BR" b="1" dirty="0" err="1">
                <a:solidFill>
                  <a:srgbClr val="FF33CC"/>
                </a:solidFill>
                <a:latin typeface="Calibri" panose="020F0502020204030204" pitchFamily="34" charset="0"/>
              </a:rPr>
              <a:t>of</a:t>
            </a:r>
            <a:r>
              <a:rPr lang="pt-BR" b="1" dirty="0">
                <a:solidFill>
                  <a:srgbClr val="FF33CC"/>
                </a:solidFill>
                <a:latin typeface="Calibri" panose="020F0502020204030204" pitchFamily="34" charset="0"/>
              </a:rPr>
              <a:t> </a:t>
            </a:r>
            <a:r>
              <a:rPr lang="pt-BR" b="1" dirty="0" err="1">
                <a:solidFill>
                  <a:srgbClr val="FF33CC"/>
                </a:solidFill>
                <a:latin typeface="Calibri" panose="020F0502020204030204" pitchFamily="34" charset="0"/>
              </a:rPr>
              <a:t>Lisbon</a:t>
            </a:r>
            <a:r>
              <a:rPr lang="pt-BR" b="1" dirty="0">
                <a:solidFill>
                  <a:srgbClr val="FF33CC"/>
                </a:solidFill>
                <a:latin typeface="Calibri" panose="020F0502020204030204" pitchFamily="34" charset="0"/>
              </a:rPr>
              <a:t>, </a:t>
            </a:r>
            <a:r>
              <a:rPr lang="pt-BR" b="1" dirty="0" err="1">
                <a:solidFill>
                  <a:srgbClr val="FF33CC"/>
                </a:solidFill>
                <a:latin typeface="Calibri" panose="020F0502020204030204" pitchFamily="34" charset="0"/>
              </a:rPr>
              <a:t>Lisbon</a:t>
            </a:r>
            <a:r>
              <a:rPr lang="pt-BR" b="1" dirty="0">
                <a:solidFill>
                  <a:srgbClr val="FF33CC"/>
                </a:solidFill>
                <a:latin typeface="Calibri" panose="020F0502020204030204" pitchFamily="34" charset="0"/>
              </a:rPr>
              <a:t>, </a:t>
            </a:r>
            <a:r>
              <a:rPr lang="pt-BR" b="1" dirty="0" smtClean="0">
                <a:solidFill>
                  <a:srgbClr val="FF33CC"/>
                </a:solidFill>
                <a:latin typeface="Calibri" panose="020F0502020204030204" pitchFamily="34" charset="0"/>
              </a:rPr>
              <a:t>Portugal</a:t>
            </a:r>
            <a:endParaRPr lang="pt-BR" b="1" dirty="0">
              <a:solidFill>
                <a:srgbClr val="FF33CC"/>
              </a:solidFill>
              <a:latin typeface="Calibri" panose="020F0502020204030204" pitchFamily="34" charset="0"/>
            </a:endParaRPr>
          </a:p>
        </p:txBody>
      </p:sp>
      <p:sp>
        <p:nvSpPr>
          <p:cNvPr id="12" name="CaixaDeTexto 11"/>
          <p:cNvSpPr txBox="1"/>
          <p:nvPr/>
        </p:nvSpPr>
        <p:spPr>
          <a:xfrm>
            <a:off x="3639452" y="6160241"/>
            <a:ext cx="9256060" cy="923330"/>
          </a:xfrm>
          <a:prstGeom prst="rect">
            <a:avLst/>
          </a:prstGeom>
          <a:noFill/>
        </p:spPr>
        <p:txBody>
          <a:bodyPr wrap="none" rtlCol="0">
            <a:spAutoFit/>
          </a:bodyPr>
          <a:lstStyle/>
          <a:p>
            <a:r>
              <a:rPr lang="pt-BR" b="1" baseline="30000" dirty="0" smtClean="0">
                <a:solidFill>
                  <a:srgbClr val="92D050"/>
                </a:solidFill>
                <a:latin typeface="Calibri" panose="020F0502020204030204" pitchFamily="34" charset="0"/>
              </a:rPr>
              <a:t>8</a:t>
            </a:r>
            <a:r>
              <a:rPr lang="pt-BR" b="1" dirty="0">
                <a:solidFill>
                  <a:srgbClr val="92D050"/>
                </a:solidFill>
                <a:latin typeface="Calibri" panose="020F0502020204030204" pitchFamily="34" charset="0"/>
              </a:rPr>
              <a:t>Department </a:t>
            </a:r>
            <a:r>
              <a:rPr lang="pt-BR" b="1" dirty="0" err="1">
                <a:solidFill>
                  <a:srgbClr val="92D050"/>
                </a:solidFill>
                <a:latin typeface="Calibri" panose="020F0502020204030204" pitchFamily="34" charset="0"/>
              </a:rPr>
              <a:t>of</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Materials</a:t>
            </a:r>
            <a:r>
              <a:rPr lang="pt-BR" b="1" dirty="0">
                <a:solidFill>
                  <a:srgbClr val="92D050"/>
                </a:solidFill>
                <a:latin typeface="Calibri" panose="020F0502020204030204" pitchFamily="34" charset="0"/>
              </a:rPr>
              <a:t> for </a:t>
            </a:r>
            <a:r>
              <a:rPr lang="pt-BR" b="1" dirty="0" err="1" smtClean="0">
                <a:solidFill>
                  <a:srgbClr val="92D050"/>
                </a:solidFill>
                <a:latin typeface="Calibri" panose="020F0502020204030204" pitchFamily="34" charset="0"/>
              </a:rPr>
              <a:t>Electronics</a:t>
            </a:r>
            <a:r>
              <a:rPr lang="pt-BR" b="1" dirty="0" smtClean="0">
                <a:solidFill>
                  <a:srgbClr val="92D050"/>
                </a:solidFill>
                <a:latin typeface="Calibri" panose="020F0502020204030204" pitchFamily="34" charset="0"/>
              </a:rPr>
              <a:t>, </a:t>
            </a:r>
            <a:r>
              <a:rPr lang="pt-BR" b="1" dirty="0" err="1" smtClean="0">
                <a:solidFill>
                  <a:srgbClr val="92D050"/>
                </a:solidFill>
                <a:latin typeface="Calibri" panose="020F0502020204030204" pitchFamily="34" charset="0"/>
              </a:rPr>
              <a:t>Technische</a:t>
            </a:r>
            <a:r>
              <a:rPr lang="pt-BR" b="1" dirty="0" smtClean="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Universität</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Ilmenau</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Institute</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of</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Materials</a:t>
            </a:r>
            <a:endParaRPr lang="pt-BR" b="1" dirty="0">
              <a:solidFill>
                <a:srgbClr val="92D050"/>
              </a:solidFill>
              <a:latin typeface="Calibri" panose="020F0502020204030204" pitchFamily="34" charset="0"/>
            </a:endParaRPr>
          </a:p>
          <a:p>
            <a:r>
              <a:rPr lang="pt-BR" b="1" dirty="0">
                <a:solidFill>
                  <a:srgbClr val="92D050"/>
                </a:solidFill>
                <a:latin typeface="Calibri" panose="020F0502020204030204" pitchFamily="34" charset="0"/>
              </a:rPr>
              <a:t>Science </a:t>
            </a:r>
            <a:r>
              <a:rPr lang="pt-BR" b="1" dirty="0" err="1">
                <a:solidFill>
                  <a:srgbClr val="92D050"/>
                </a:solidFill>
                <a:latin typeface="Calibri" panose="020F0502020204030204" pitchFamily="34" charset="0"/>
              </a:rPr>
              <a:t>and</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Engineering</a:t>
            </a:r>
            <a:r>
              <a:rPr lang="pt-BR" b="1" dirty="0">
                <a:solidFill>
                  <a:srgbClr val="92D050"/>
                </a:solidFill>
                <a:latin typeface="Calibri" panose="020F0502020204030204" pitchFamily="34" charset="0"/>
              </a:rPr>
              <a:t>, </a:t>
            </a:r>
            <a:r>
              <a:rPr lang="pt-BR" b="1" dirty="0" err="1" smtClean="0">
                <a:solidFill>
                  <a:srgbClr val="92D050"/>
                </a:solidFill>
                <a:latin typeface="Calibri" panose="020F0502020204030204" pitchFamily="34" charset="0"/>
              </a:rPr>
              <a:t>Ilmenau</a:t>
            </a:r>
            <a:r>
              <a:rPr lang="pt-BR" b="1" dirty="0">
                <a:solidFill>
                  <a:srgbClr val="92D050"/>
                </a:solidFill>
                <a:latin typeface="Calibri" panose="020F0502020204030204" pitchFamily="34" charset="0"/>
              </a:rPr>
              <a:t>, </a:t>
            </a:r>
            <a:r>
              <a:rPr lang="pt-BR" b="1" dirty="0" err="1">
                <a:solidFill>
                  <a:srgbClr val="92D050"/>
                </a:solidFill>
                <a:latin typeface="Calibri" panose="020F0502020204030204" pitchFamily="34" charset="0"/>
              </a:rPr>
              <a:t>Germany</a:t>
            </a:r>
            <a:endParaRPr lang="pt-BR" b="1" dirty="0">
              <a:solidFill>
                <a:srgbClr val="92D050"/>
              </a:solidFill>
              <a:latin typeface="Calibri" panose="020F0502020204030204" pitchFamily="34" charset="0"/>
            </a:endParaRPr>
          </a:p>
          <a:p>
            <a:endParaRPr lang="pt-BR" b="1" dirty="0">
              <a:solidFill>
                <a:srgbClr val="92D050"/>
              </a:solidFill>
              <a:latin typeface="Calibri" panose="020F0502020204030204" pitchFamily="34" charset="0"/>
            </a:endParaRPr>
          </a:p>
        </p:txBody>
      </p:sp>
    </p:spTree>
    <p:extLst>
      <p:ext uri="{BB962C8B-B14F-4D97-AF65-F5344CB8AC3E}">
        <p14:creationId xmlns:p14="http://schemas.microsoft.com/office/powerpoint/2010/main" val="2318188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undidade">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TM04033923[[fn=Profundidade]]</Template>
  <TotalTime>4060</TotalTime>
  <Words>2644</Words>
  <Application>Microsoft Office PowerPoint</Application>
  <PresentationFormat>Widescreen</PresentationFormat>
  <Paragraphs>222</Paragraphs>
  <Slides>19</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8" baseType="lpstr">
      <vt:lpstr>Arial</vt:lpstr>
      <vt:lpstr>Calibri</vt:lpstr>
      <vt:lpstr>Cambria</vt:lpstr>
      <vt:lpstr>Cambria Math</vt:lpstr>
      <vt:lpstr>Corbel</vt:lpstr>
      <vt:lpstr>Symbol</vt:lpstr>
      <vt:lpstr>Times New Roman</vt:lpstr>
      <vt:lpstr>Profundidade</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Artur Carbonari</dc:creator>
  <cp:lastModifiedBy>Artur Carbonari</cp:lastModifiedBy>
  <cp:revision>162</cp:revision>
  <dcterms:created xsi:type="dcterms:W3CDTF">2016-01-28T11:11:40Z</dcterms:created>
  <dcterms:modified xsi:type="dcterms:W3CDTF">2018-02-06T16:39:31Z</dcterms:modified>
</cp:coreProperties>
</file>