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760" r:id="rId2"/>
    <p:sldId id="856" r:id="rId3"/>
    <p:sldId id="858" r:id="rId4"/>
    <p:sldId id="862" r:id="rId5"/>
    <p:sldId id="863" r:id="rId6"/>
    <p:sldId id="864" r:id="rId7"/>
    <p:sldId id="866" r:id="rId8"/>
    <p:sldId id="890" r:id="rId9"/>
    <p:sldId id="889" r:id="rId10"/>
    <p:sldId id="891" r:id="rId11"/>
    <p:sldId id="867" r:id="rId12"/>
    <p:sldId id="872" r:id="rId13"/>
    <p:sldId id="884" r:id="rId14"/>
    <p:sldId id="888" r:id="rId15"/>
    <p:sldId id="885" r:id="rId16"/>
    <p:sldId id="887" r:id="rId17"/>
    <p:sldId id="886" r:id="rId18"/>
    <p:sldId id="892" r:id="rId19"/>
    <p:sldId id="893" r:id="rId20"/>
    <p:sldId id="895" r:id="rId21"/>
    <p:sldId id="896" r:id="rId22"/>
  </p:sldIdLst>
  <p:sldSz cx="9144000" cy="6858000" type="screen4x3"/>
  <p:notesSz cx="6794500" cy="9906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66"/>
    <a:srgbClr val="3636A4"/>
    <a:srgbClr val="FFFFFF"/>
    <a:srgbClr val="FF0000"/>
    <a:srgbClr val="FF9900"/>
    <a:srgbClr val="A6A6A6"/>
    <a:srgbClr val="4343C1"/>
    <a:srgbClr val="96969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5812" autoAdjust="0"/>
  </p:normalViewPr>
  <p:slideViewPr>
    <p:cSldViewPr snapToGrid="0">
      <p:cViewPr varScale="1">
        <p:scale>
          <a:sx n="61" d="100"/>
          <a:sy n="61" d="100"/>
        </p:scale>
        <p:origin x="13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9" cy="72008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4" cy="495299"/>
          </a:xfrm>
          <a:prstGeom prst="rect">
            <a:avLst/>
          </a:prstGeom>
        </p:spPr>
        <p:txBody>
          <a:bodyPr vert="horz" lIns="95485" tIns="47742" rIns="95485" bIns="47742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4" cy="495299"/>
          </a:xfrm>
          <a:prstGeom prst="rect">
            <a:avLst/>
          </a:prstGeom>
        </p:spPr>
        <p:txBody>
          <a:bodyPr vert="horz" lIns="95485" tIns="47742" rIns="95485" bIns="47742" rtlCol="0"/>
          <a:lstStyle>
            <a:lvl1pPr algn="r">
              <a:defRPr sz="1300"/>
            </a:lvl1pPr>
          </a:lstStyle>
          <a:p>
            <a:fld id="{A098CC37-44F4-4BBF-8777-0294D619EAC4}" type="datetimeFigureOut">
              <a:rPr lang="es-ES" smtClean="0"/>
              <a:pPr/>
              <a:t>07/02/2018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4" cy="495299"/>
          </a:xfrm>
          <a:prstGeom prst="rect">
            <a:avLst/>
          </a:prstGeom>
        </p:spPr>
        <p:txBody>
          <a:bodyPr vert="horz" lIns="95485" tIns="47742" rIns="95485" bIns="47742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4" cy="495299"/>
          </a:xfrm>
          <a:prstGeom prst="rect">
            <a:avLst/>
          </a:prstGeom>
        </p:spPr>
        <p:txBody>
          <a:bodyPr vert="horz" lIns="95485" tIns="47742" rIns="95485" bIns="47742" rtlCol="0" anchor="b"/>
          <a:lstStyle>
            <a:lvl1pPr algn="r">
              <a:defRPr sz="1300"/>
            </a:lvl1pPr>
          </a:lstStyle>
          <a:p>
            <a:fld id="{F858970B-3392-4107-B66A-D98644BAC160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284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s-E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5" y="0"/>
            <a:ext cx="2944284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s-E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1363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05351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981"/>
            <a:ext cx="2944284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s-E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5" y="9408981"/>
            <a:ext cx="2944284" cy="4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5" tIns="47742" rIns="95485" bIns="4774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24259A2C-A7E4-476B-8833-AEAA4BE42337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C6F4B8-B257-4414-A739-CCE80A88662F}" type="slidenum">
              <a:rPr lang="es-ES" smtClean="0"/>
              <a:pPr/>
              <a:t>20</a:t>
            </a:fld>
            <a:endParaRPr lang="es-E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4122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C6F4B8-B257-4414-A739-CCE80A88662F}" type="slidenum">
              <a:rPr lang="es-ES" smtClean="0"/>
              <a:pPr/>
              <a:t>21</a:t>
            </a:fld>
            <a:endParaRPr lang="es-E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352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F038A-5C69-4161-9E10-A06ADE260EA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84E61-2131-44AB-88EC-40877EFAAD5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41CC6-466C-4C5C-BCF0-5F404ECFE6C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77399B-0838-49C0-8C08-21631AB7C24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6CFCAE-51C3-40D0-8E55-18E535CD977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CD7637-F1BC-42E0-B020-99C09416E48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0A8CF-4876-4D85-91C1-71B8C156DF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968EA-4E5F-4575-A2DC-A3F224A28A0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614F2-30E4-45DF-8333-BC4F0BAA4F1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D0851A-0D94-4991-8529-5BD1F9E9E04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1CDD3-D354-4C59-A138-28B7CEF45B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80146-20A3-4ACB-9E5F-F3B819E3ED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E8735-DE6B-45F8-8829-E846FD60710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s-ES"/>
              <a:t>3.12.2008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s-ES"/>
              <a:t>Concurso/Oposición Científico Titular del CSIC, IFIC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74B350-099C-4F7A-8CD1-30F3A1ECC1FC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Relationship Id="rId9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wmf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dirty="0" err="1" smtClean="0">
                <a:solidFill>
                  <a:schemeClr val="bg1"/>
                </a:solidFill>
              </a:rPr>
              <a:t>Completing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the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puzzle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around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the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baseline="30000" dirty="0" smtClean="0">
                <a:solidFill>
                  <a:schemeClr val="bg1"/>
                </a:solidFill>
              </a:rPr>
              <a:t>79</a:t>
            </a:r>
            <a:r>
              <a:rPr lang="es-ES" sz="2400" dirty="0" smtClean="0">
                <a:solidFill>
                  <a:schemeClr val="bg1"/>
                </a:solidFill>
              </a:rPr>
              <a:t>Se s-</a:t>
            </a:r>
            <a:r>
              <a:rPr lang="es-ES" sz="2400" dirty="0" err="1" smtClean="0">
                <a:solidFill>
                  <a:schemeClr val="bg1"/>
                </a:solidFill>
              </a:rPr>
              <a:t>process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branching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with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the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baseline="30000" dirty="0" smtClean="0">
                <a:solidFill>
                  <a:schemeClr val="bg1"/>
                </a:solidFill>
              </a:rPr>
              <a:t>80</a:t>
            </a:r>
            <a:r>
              <a:rPr lang="es-ES" sz="2400" dirty="0" smtClean="0">
                <a:solidFill>
                  <a:schemeClr val="bg1"/>
                </a:solidFill>
              </a:rPr>
              <a:t>Se(</a:t>
            </a:r>
            <a:r>
              <a:rPr lang="es-ES" sz="2400" dirty="0" err="1" smtClean="0">
                <a:solidFill>
                  <a:schemeClr val="bg1"/>
                </a:solidFill>
              </a:rPr>
              <a:t>n,</a:t>
            </a:r>
            <a:r>
              <a:rPr lang="es-ES" sz="24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2400" dirty="0" smtClean="0">
                <a:solidFill>
                  <a:schemeClr val="bg1"/>
                </a:solidFill>
              </a:rPr>
              <a:t>) </a:t>
            </a:r>
            <a:r>
              <a:rPr lang="es-ES" sz="2400" dirty="0" err="1" smtClean="0">
                <a:solidFill>
                  <a:schemeClr val="bg1"/>
                </a:solidFill>
              </a:rPr>
              <a:t>cross-section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measurement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55575" y="1569660"/>
            <a:ext cx="8712200" cy="1815882"/>
          </a:xfrm>
          <a:prstGeom prst="rect">
            <a:avLst/>
          </a:prstGeom>
          <a:solidFill>
            <a:srgbClr val="969696">
              <a:alpha val="63922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V. Babiano Suarez, L. Caballero </a:t>
            </a:r>
            <a:r>
              <a:rPr lang="es-ES" dirty="0" err="1" smtClean="0">
                <a:solidFill>
                  <a:schemeClr val="bg1"/>
                </a:solidFill>
              </a:rPr>
              <a:t>Ontanaya</a:t>
            </a:r>
            <a:r>
              <a:rPr lang="es-ES" dirty="0" smtClean="0">
                <a:solidFill>
                  <a:schemeClr val="bg1"/>
                </a:solidFill>
              </a:rPr>
              <a:t>, F. Calviño, A. Casanovas, G. </a:t>
            </a:r>
            <a:r>
              <a:rPr lang="es-ES" dirty="0" err="1" smtClean="0">
                <a:solidFill>
                  <a:schemeClr val="bg1"/>
                </a:solidFill>
              </a:rPr>
              <a:t>Cescutti</a:t>
            </a:r>
            <a:r>
              <a:rPr lang="es-ES" dirty="0" smtClean="0">
                <a:solidFill>
                  <a:schemeClr val="bg1"/>
                </a:solidFill>
              </a:rPr>
              <a:t>, J.W. den </a:t>
            </a:r>
            <a:r>
              <a:rPr lang="es-ES" dirty="0" err="1" smtClean="0">
                <a:solidFill>
                  <a:schemeClr val="bg1"/>
                </a:solidFill>
              </a:rPr>
              <a:t>Hartogh</a:t>
            </a:r>
            <a:r>
              <a:rPr lang="es-ES" dirty="0" smtClean="0">
                <a:solidFill>
                  <a:schemeClr val="bg1"/>
                </a:solidFill>
              </a:rPr>
              <a:t>, C. Domingo-Pardo, C. Guerrero, S. </a:t>
            </a:r>
            <a:r>
              <a:rPr lang="es-ES" dirty="0" err="1" smtClean="0">
                <a:solidFill>
                  <a:schemeClr val="bg1"/>
                </a:solidFill>
              </a:rPr>
              <a:t>Heinitz</a:t>
            </a:r>
            <a:r>
              <a:rPr lang="es-ES" dirty="0" smtClean="0">
                <a:solidFill>
                  <a:schemeClr val="bg1"/>
                </a:solidFill>
              </a:rPr>
              <a:t>, R. </a:t>
            </a:r>
            <a:r>
              <a:rPr lang="es-ES" dirty="0" err="1" smtClean="0">
                <a:solidFill>
                  <a:schemeClr val="bg1"/>
                </a:solidFill>
              </a:rPr>
              <a:t>Hirschi</a:t>
            </a:r>
            <a:r>
              <a:rPr lang="es-ES" dirty="0" smtClean="0">
                <a:solidFill>
                  <a:schemeClr val="bg1"/>
                </a:solidFill>
              </a:rPr>
              <a:t>, I. </a:t>
            </a:r>
            <a:r>
              <a:rPr lang="es-ES" dirty="0" err="1" smtClean="0">
                <a:solidFill>
                  <a:schemeClr val="bg1"/>
                </a:solidFill>
              </a:rPr>
              <a:t>Ladarescu</a:t>
            </a:r>
            <a:r>
              <a:rPr lang="es-ES" dirty="0" smtClean="0">
                <a:solidFill>
                  <a:schemeClr val="bg1"/>
                </a:solidFill>
              </a:rPr>
              <a:t>, C. </a:t>
            </a:r>
            <a:r>
              <a:rPr lang="es-ES" dirty="0" err="1" smtClean="0">
                <a:solidFill>
                  <a:schemeClr val="bg1"/>
                </a:solidFill>
              </a:rPr>
              <a:t>Lederer</a:t>
            </a:r>
            <a:r>
              <a:rPr lang="es-ES" dirty="0" smtClean="0">
                <a:solidFill>
                  <a:schemeClr val="bg1"/>
                </a:solidFill>
              </a:rPr>
              <a:t>-Woods, J. </a:t>
            </a:r>
            <a:r>
              <a:rPr lang="es-ES" dirty="0" err="1" smtClean="0">
                <a:solidFill>
                  <a:schemeClr val="bg1"/>
                </a:solidFill>
              </a:rPr>
              <a:t>Lerendegui</a:t>
            </a:r>
            <a:r>
              <a:rPr lang="es-ES" dirty="0" smtClean="0">
                <a:solidFill>
                  <a:schemeClr val="bg1"/>
                </a:solidFill>
              </a:rPr>
              <a:t>-Marco, A. St. J. Murphy, N. </a:t>
            </a:r>
            <a:r>
              <a:rPr lang="es-ES" dirty="0" err="1" smtClean="0">
                <a:solidFill>
                  <a:schemeClr val="bg1"/>
                </a:solidFill>
              </a:rPr>
              <a:t>Nishimura</a:t>
            </a:r>
            <a:r>
              <a:rPr lang="es-ES" dirty="0" smtClean="0">
                <a:solidFill>
                  <a:schemeClr val="bg1"/>
                </a:solidFill>
              </a:rPr>
              <a:t>, R. </a:t>
            </a:r>
            <a:r>
              <a:rPr lang="es-ES" dirty="0" err="1" smtClean="0">
                <a:solidFill>
                  <a:schemeClr val="bg1"/>
                </a:solidFill>
              </a:rPr>
              <a:t>Reifarth</a:t>
            </a:r>
            <a:r>
              <a:rPr lang="es-ES" dirty="0" smtClean="0">
                <a:solidFill>
                  <a:schemeClr val="bg1"/>
                </a:solidFill>
              </a:rPr>
              <a:t>, D. Schumann, J.L. </a:t>
            </a:r>
            <a:r>
              <a:rPr lang="es-ES" dirty="0" err="1" smtClean="0">
                <a:solidFill>
                  <a:schemeClr val="bg1"/>
                </a:solidFill>
              </a:rPr>
              <a:t>Taín</a:t>
            </a:r>
            <a:r>
              <a:rPr lang="es-ES" dirty="0" smtClean="0">
                <a:solidFill>
                  <a:schemeClr val="bg1"/>
                </a:solidFill>
              </a:rPr>
              <a:t>, A. Tarifeño-</a:t>
            </a:r>
            <a:r>
              <a:rPr lang="es-ES" dirty="0" err="1" smtClean="0">
                <a:solidFill>
                  <a:schemeClr val="bg1"/>
                </a:solidFill>
              </a:rPr>
              <a:t>Saldivia</a:t>
            </a:r>
            <a:r>
              <a:rPr lang="es-ES" dirty="0" smtClean="0">
                <a:solidFill>
                  <a:schemeClr val="bg1"/>
                </a:solidFill>
              </a:rPr>
              <a:t> and 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n_TOF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Collaboration</a:t>
            </a:r>
            <a:endParaRPr lang="es-ES" dirty="0" smtClean="0">
              <a:solidFill>
                <a:schemeClr val="bg1"/>
              </a:solidFill>
            </a:endParaRPr>
          </a:p>
          <a:p>
            <a:pPr marL="342900" indent="-342900" algn="ctr">
              <a:spcBef>
                <a:spcPct val="50000"/>
              </a:spcBef>
            </a:pPr>
            <a:endParaRPr lang="es-ES" dirty="0">
              <a:solidFill>
                <a:schemeClr val="bg1"/>
              </a:solidFill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INTC-P-536</a:t>
            </a:r>
          </a:p>
        </p:txBody>
      </p:sp>
      <p:pic>
        <p:nvPicPr>
          <p:cNvPr id="6" name="Picture 2" descr="Image result for ERC Consolidator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568" y="5296423"/>
            <a:ext cx="2143431" cy="1174227"/>
          </a:xfrm>
          <a:prstGeom prst="rect">
            <a:avLst/>
          </a:prstGeom>
          <a:noFill/>
        </p:spPr>
      </p:pic>
      <p:sp>
        <p:nvSpPr>
          <p:cNvPr id="2282498" name="AutoShape 2" descr="Image result for CSIC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282500" name="AutoShape 4" descr="Image result for CSIC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282502" name="Picture 6" descr="Image result for CSIC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19700"/>
            <a:ext cx="941077" cy="1306513"/>
          </a:xfrm>
          <a:prstGeom prst="rect">
            <a:avLst/>
          </a:prstGeom>
          <a:noFill/>
        </p:spPr>
      </p:pic>
      <p:pic>
        <p:nvPicPr>
          <p:cNvPr id="9" name="Picture 8" descr="ntof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04" y="5283708"/>
            <a:ext cx="1804416" cy="1146048"/>
          </a:xfrm>
          <a:prstGeom prst="rect">
            <a:avLst/>
          </a:prstGeom>
        </p:spPr>
      </p:pic>
      <p:pic>
        <p:nvPicPr>
          <p:cNvPr id="10" name="Picture 9" descr="cer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480" y="5241036"/>
            <a:ext cx="1255776" cy="1231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286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l="6002" r="3833"/>
          <a:stretch>
            <a:fillRect/>
          </a:stretch>
        </p:blipFill>
        <p:spPr>
          <a:xfrm>
            <a:off x="11821" y="815133"/>
            <a:ext cx="9140416" cy="5699967"/>
          </a:xfrm>
          <a:prstGeom prst="rect">
            <a:avLst/>
          </a:prstGeom>
        </p:spPr>
      </p:pic>
      <p:pic>
        <p:nvPicPr>
          <p:cNvPr id="6" name="image14.png"/>
          <p:cNvPicPr/>
          <p:nvPr/>
        </p:nvPicPr>
        <p:blipFill>
          <a:blip r:embed="rId3"/>
          <a:srcRect t="7167"/>
          <a:stretch>
            <a:fillRect/>
          </a:stretch>
        </p:blipFill>
        <p:spPr>
          <a:xfrm>
            <a:off x="1137794" y="956493"/>
            <a:ext cx="6475515" cy="2956745"/>
          </a:xfrm>
          <a:prstGeom prst="rect">
            <a:avLst/>
          </a:prstGeom>
          <a:ln/>
        </p:spPr>
      </p:pic>
      <p:sp>
        <p:nvSpPr>
          <p:cNvPr id="3" name="TextBox 2"/>
          <p:cNvSpPr txBox="1"/>
          <p:nvPr/>
        </p:nvSpPr>
        <p:spPr bwMode="auto">
          <a:xfrm>
            <a:off x="4141370" y="3913238"/>
            <a:ext cx="50226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G. Walter </a:t>
            </a:r>
            <a:r>
              <a:rPr lang="fr-FR" i="1" dirty="0"/>
              <a:t>et al.</a:t>
            </a:r>
            <a:r>
              <a:rPr lang="fr-FR" dirty="0"/>
              <a:t>, </a:t>
            </a:r>
            <a:r>
              <a:rPr lang="fr-FR" dirty="0" err="1"/>
              <a:t>Astron</a:t>
            </a:r>
            <a:r>
              <a:rPr lang="fr-FR" dirty="0"/>
              <a:t>. </a:t>
            </a:r>
            <a:r>
              <a:rPr lang="fr-FR" dirty="0" err="1"/>
              <a:t>Astrophys</a:t>
            </a:r>
            <a:r>
              <a:rPr lang="fr-FR" dirty="0"/>
              <a:t>. </a:t>
            </a:r>
            <a:r>
              <a:rPr lang="fr-FR" b="1" dirty="0"/>
              <a:t>167</a:t>
            </a:r>
            <a:r>
              <a:rPr lang="fr-FR" dirty="0"/>
              <a:t>, 186 (1986)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793" y="4031531"/>
            <a:ext cx="3080245" cy="23407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2054941" y="4018379"/>
            <a:ext cx="1317523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dirty="0" smtClean="0">
                <a:solidFill>
                  <a:schemeClr val="accent2">
                    <a:lumMod val="75000"/>
                  </a:schemeClr>
                </a:solidFill>
              </a:rPr>
              <a:t>Flight </a:t>
            </a:r>
            <a:r>
              <a:rPr lang="es-ES" sz="1200" dirty="0" err="1" smtClean="0">
                <a:solidFill>
                  <a:schemeClr val="accent2">
                    <a:lumMod val="75000"/>
                  </a:schemeClr>
                </a:solidFill>
              </a:rPr>
              <a:t>path</a:t>
            </a:r>
            <a:r>
              <a:rPr lang="es-ES" sz="1200" dirty="0" smtClean="0">
                <a:solidFill>
                  <a:schemeClr val="accent2">
                    <a:lumMod val="75000"/>
                  </a:schemeClr>
                </a:solidFill>
              </a:rPr>
              <a:t> 60cm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2170000" y="4833512"/>
            <a:ext cx="406051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dirty="0" smtClean="0">
                <a:solidFill>
                  <a:schemeClr val="accent2">
                    <a:lumMod val="75000"/>
                  </a:schemeClr>
                </a:solidFill>
              </a:rPr>
              <a:t>Pb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483050" y="4465136"/>
            <a:ext cx="41098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Low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energy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cut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-off at 3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keV</a:t>
            </a:r>
            <a:endParaRPr lang="es-ES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Limited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En-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resolution</a:t>
            </a:r>
            <a:endParaRPr lang="es-ES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Probably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with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strong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n-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sensitivity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bias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14975" y="1128320"/>
            <a:ext cx="1980322" cy="338554"/>
            <a:chOff x="5514975" y="1128320"/>
            <a:chExt cx="1980322" cy="338554"/>
          </a:xfrm>
        </p:grpSpPr>
        <p:sp>
          <p:nvSpPr>
            <p:cNvPr id="5" name="Rectangle 4"/>
            <p:cNvSpPr/>
            <p:nvPr/>
          </p:nvSpPr>
          <p:spPr>
            <a:xfrm>
              <a:off x="5514975" y="1276350"/>
              <a:ext cx="53975" cy="57150"/>
            </a:xfrm>
            <a:prstGeom prst="rect">
              <a:avLst/>
            </a:prstGeom>
            <a:solidFill>
              <a:srgbClr val="00CC66"/>
            </a:solidFill>
            <a:ln>
              <a:solidFill>
                <a:srgbClr val="00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540375" y="1196975"/>
              <a:ext cx="0" cy="219075"/>
            </a:xfrm>
            <a:prstGeom prst="line">
              <a:avLst/>
            </a:prstGeom>
            <a:ln>
              <a:solidFill>
                <a:srgbClr val="00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 bwMode="auto">
            <a:xfrm>
              <a:off x="5580771" y="1128320"/>
              <a:ext cx="191452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>
                  <a:solidFill>
                    <a:srgbClr val="00B050"/>
                  </a:solidFill>
                </a:rPr>
                <a:t>Walter et al., 1986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85165" y="956493"/>
            <a:ext cx="6207769" cy="3847197"/>
            <a:chOff x="2385165" y="956493"/>
            <a:chExt cx="6207769" cy="3847197"/>
          </a:xfrm>
        </p:grpSpPr>
        <p:sp>
          <p:nvSpPr>
            <p:cNvPr id="19" name="TextBox 18"/>
            <p:cNvSpPr txBox="1"/>
            <p:nvPr/>
          </p:nvSpPr>
          <p:spPr bwMode="auto">
            <a:xfrm>
              <a:off x="4483050" y="4465136"/>
              <a:ext cx="41098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ct val="50000"/>
                </a:spcBef>
                <a:buFont typeface="Wingdings" panose="05000000000000000000" pitchFamily="2" charset="2"/>
                <a:buChar char="à"/>
              </a:pP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Low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energy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cut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-off at 3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keV</a:t>
              </a:r>
              <a:endPara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385165" y="956493"/>
              <a:ext cx="1672455" cy="2784918"/>
              <a:chOff x="2385165" y="956493"/>
              <a:chExt cx="1672455" cy="2784918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3478924" y="956493"/>
                <a:ext cx="0" cy="2784918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 flipV="1">
                <a:off x="2385165" y="3415862"/>
                <a:ext cx="1061545" cy="1051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 bwMode="auto">
              <a:xfrm>
                <a:off x="2859441" y="2948795"/>
                <a:ext cx="119817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dirty="0" smtClean="0">
                    <a:solidFill>
                      <a:srgbClr val="FF0000"/>
                    </a:solidFill>
                  </a:rPr>
                  <a:t>?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4" name="Title 1"/>
          <p:cNvSpPr txBox="1">
            <a:spLocks/>
          </p:cNvSpPr>
          <p:nvPr/>
        </p:nvSpPr>
        <p:spPr bwMode="auto">
          <a:xfrm>
            <a:off x="0" y="0"/>
            <a:ext cx="9144000" cy="50449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s-ES" sz="2800" kern="0" smtClean="0">
                <a:solidFill>
                  <a:schemeClr val="bg1"/>
                </a:solidFill>
              </a:rPr>
              <a:t>Status of the data: the previous TOF experiment</a:t>
            </a:r>
            <a:endParaRPr lang="es-ES" sz="28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3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286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l="6002" r="3833"/>
          <a:stretch>
            <a:fillRect/>
          </a:stretch>
        </p:blipFill>
        <p:spPr>
          <a:xfrm>
            <a:off x="11821" y="815133"/>
            <a:ext cx="9140416" cy="56999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4497"/>
          </a:xfrm>
          <a:solidFill>
            <a:schemeClr val="accent2"/>
          </a:solidFill>
        </p:spPr>
        <p:txBody>
          <a:bodyPr/>
          <a:lstStyle/>
          <a:p>
            <a:r>
              <a:rPr lang="es-ES" sz="2800" baseline="30000" dirty="0" smtClean="0">
                <a:solidFill>
                  <a:schemeClr val="bg1"/>
                </a:solidFill>
              </a:rPr>
              <a:t>80</a:t>
            </a:r>
            <a:r>
              <a:rPr lang="es-ES" sz="2800" dirty="0" smtClean="0">
                <a:solidFill>
                  <a:schemeClr val="bg1"/>
                </a:solidFill>
              </a:rPr>
              <a:t>Se(</a:t>
            </a:r>
            <a:r>
              <a:rPr lang="es-ES" sz="2800" dirty="0" err="1" smtClean="0">
                <a:solidFill>
                  <a:schemeClr val="bg1"/>
                </a:solidFill>
              </a:rPr>
              <a:t>n,</a:t>
            </a:r>
            <a:r>
              <a:rPr lang="es-ES" sz="28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2800" dirty="0" smtClean="0">
                <a:solidFill>
                  <a:schemeClr val="bg1"/>
                </a:solidFill>
              </a:rPr>
              <a:t>) at </a:t>
            </a:r>
            <a:r>
              <a:rPr lang="es-ES" sz="2800" dirty="0" err="1" smtClean="0">
                <a:solidFill>
                  <a:schemeClr val="bg1"/>
                </a:solidFill>
              </a:rPr>
              <a:t>n_TOF</a:t>
            </a:r>
            <a:r>
              <a:rPr lang="es-ES" sz="2800" dirty="0" smtClean="0">
                <a:solidFill>
                  <a:schemeClr val="bg1"/>
                </a:solidFill>
              </a:rPr>
              <a:t> EAR1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52697" y="887109"/>
            <a:ext cx="8991303" cy="5598294"/>
            <a:chOff x="1319340" y="887109"/>
            <a:chExt cx="8991303" cy="5598294"/>
          </a:xfrm>
        </p:grpSpPr>
        <p:grpSp>
          <p:nvGrpSpPr>
            <p:cNvPr id="5" name="Group 4"/>
            <p:cNvGrpSpPr/>
            <p:nvPr/>
          </p:nvGrpSpPr>
          <p:grpSpPr>
            <a:xfrm>
              <a:off x="1319340" y="887109"/>
              <a:ext cx="8991303" cy="2601862"/>
              <a:chOff x="1129557" y="3913238"/>
              <a:chExt cx="8991303" cy="2601862"/>
            </a:xfrm>
          </p:grpSpPr>
          <p:pic>
            <p:nvPicPr>
              <p:cNvPr id="11" name="image6.png"/>
              <p:cNvPicPr/>
              <p:nvPr/>
            </p:nvPicPr>
            <p:blipFill>
              <a:blip r:embed="rId3"/>
              <a:srcRect t="6042" r="8858"/>
              <a:stretch>
                <a:fillRect/>
              </a:stretch>
            </p:blipFill>
            <p:spPr>
              <a:xfrm>
                <a:off x="1129557" y="3913238"/>
                <a:ext cx="6475515" cy="2601862"/>
              </a:xfrm>
              <a:prstGeom prst="rect">
                <a:avLst/>
              </a:prstGeom>
              <a:ln/>
            </p:spPr>
          </p:pic>
          <p:sp>
            <p:nvSpPr>
              <p:cNvPr id="12" name="TextBox 11"/>
              <p:cNvSpPr txBox="1"/>
              <p:nvPr/>
            </p:nvSpPr>
            <p:spPr bwMode="auto">
              <a:xfrm>
                <a:off x="7613309" y="4031227"/>
                <a:ext cx="2507551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dirty="0" err="1" smtClean="0">
                    <a:solidFill>
                      <a:schemeClr val="accent2">
                        <a:lumMod val="75000"/>
                      </a:schemeClr>
                    </a:solidFill>
                  </a:rPr>
                  <a:t>Simulation</a:t>
                </a:r>
                <a:r>
                  <a:rPr lang="es-E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s-ES" dirty="0" err="1" smtClean="0">
                    <a:solidFill>
                      <a:schemeClr val="accent2">
                        <a:lumMod val="75000"/>
                      </a:schemeClr>
                    </a:solidFill>
                  </a:rPr>
                  <a:t>n_TOF</a:t>
                </a:r>
                <a:r>
                  <a:rPr lang="es-E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EAR1</a:t>
                </a:r>
              </a:p>
              <a:p>
                <a:pPr>
                  <a:spcBef>
                    <a:spcPct val="50000"/>
                  </a:spcBef>
                </a:pPr>
                <a:r>
                  <a:rPr lang="es-E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185 m; </a:t>
                </a:r>
                <a:r>
                  <a:rPr lang="es-E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4xC</a:t>
                </a:r>
                <a:r>
                  <a:rPr lang="es-ES" baseline="-25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6</a:t>
                </a:r>
                <a:r>
                  <a:rPr lang="es-E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D</a:t>
                </a:r>
                <a:r>
                  <a:rPr lang="es-ES" baseline="-25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6 </a:t>
                </a:r>
                <a:r>
                  <a:rPr lang="es-E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2.5x10</a:t>
                </a:r>
                <a:r>
                  <a:rPr lang="es-ES" b="1" baseline="30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18</a:t>
                </a:r>
                <a:r>
                  <a:rPr lang="es-E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</a:t>
                </a:r>
                <a:endParaRPr lang="en-US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344271" y="3528658"/>
              <a:ext cx="6475515" cy="2956745"/>
              <a:chOff x="1137794" y="956493"/>
              <a:chExt cx="6475515" cy="2956745"/>
            </a:xfrm>
          </p:grpSpPr>
          <p:pic>
            <p:nvPicPr>
              <p:cNvPr id="6" name="image14.png"/>
              <p:cNvPicPr/>
              <p:nvPr/>
            </p:nvPicPr>
            <p:blipFill>
              <a:blip r:embed="rId4"/>
              <a:srcRect t="7167"/>
              <a:stretch>
                <a:fillRect/>
              </a:stretch>
            </p:blipFill>
            <p:spPr>
              <a:xfrm>
                <a:off x="1137794" y="956493"/>
                <a:ext cx="6475515" cy="2956745"/>
              </a:xfrm>
              <a:prstGeom prst="rect">
                <a:avLst/>
              </a:prstGeom>
              <a:ln/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5514975" y="1128320"/>
                <a:ext cx="1980322" cy="338554"/>
                <a:chOff x="5514975" y="1128320"/>
                <a:chExt cx="1980322" cy="338554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5514975" y="1276350"/>
                  <a:ext cx="53975" cy="57150"/>
                </a:xfrm>
                <a:prstGeom prst="rect">
                  <a:avLst/>
                </a:prstGeom>
                <a:solidFill>
                  <a:srgbClr val="00CC66"/>
                </a:solidFill>
                <a:ln>
                  <a:solidFill>
                    <a:srgbClr val="00CC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5540375" y="1196975"/>
                  <a:ext cx="0" cy="219075"/>
                </a:xfrm>
                <a:prstGeom prst="line">
                  <a:avLst/>
                </a:prstGeom>
                <a:ln>
                  <a:solidFill>
                    <a:srgbClr val="00CC6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 bwMode="auto">
                <a:xfrm>
                  <a:off x="5580771" y="1128320"/>
                  <a:ext cx="191452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>
                      <a:solidFill>
                        <a:srgbClr val="00B050"/>
                      </a:solidFill>
                    </a:rPr>
                    <a:t>Walter et al., 1986</a:t>
                  </a:r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 bwMode="auto">
            <a:xfrm>
              <a:off x="2259724" y="1005098"/>
              <a:ext cx="352752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err="1" smtClean="0">
                  <a:solidFill>
                    <a:srgbClr val="0000FF"/>
                  </a:solidFill>
                </a:rPr>
                <a:t>Estimated</a:t>
              </a:r>
              <a:r>
                <a:rPr lang="es-ES" b="1" dirty="0" smtClean="0">
                  <a:solidFill>
                    <a:srgbClr val="0000FF"/>
                  </a:solidFill>
                </a:rPr>
                <a:t> </a:t>
              </a:r>
              <a:r>
                <a:rPr lang="es-ES" b="1" dirty="0" err="1" smtClean="0">
                  <a:solidFill>
                    <a:srgbClr val="0000FF"/>
                  </a:solidFill>
                </a:rPr>
                <a:t>for</a:t>
              </a:r>
              <a:r>
                <a:rPr lang="es-ES" b="1" dirty="0" smtClean="0">
                  <a:solidFill>
                    <a:srgbClr val="0000FF"/>
                  </a:solidFill>
                </a:rPr>
                <a:t> </a:t>
              </a:r>
              <a:r>
                <a:rPr lang="es-ES" b="1" dirty="0" err="1" smtClean="0">
                  <a:solidFill>
                    <a:srgbClr val="0000FF"/>
                  </a:solidFill>
                </a:rPr>
                <a:t>n_TOF</a:t>
              </a:r>
              <a:r>
                <a:rPr lang="es-ES" b="1" dirty="0" smtClean="0">
                  <a:solidFill>
                    <a:srgbClr val="0000FF"/>
                  </a:solidFill>
                </a:rPr>
                <a:t> EAR1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617567" y="3528658"/>
              <a:ext cx="1672455" cy="2784918"/>
              <a:chOff x="2385165" y="956493"/>
              <a:chExt cx="1672455" cy="2784918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3478924" y="956493"/>
                <a:ext cx="0" cy="2784918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H="1" flipV="1">
                <a:off x="2385165" y="3415862"/>
                <a:ext cx="1061545" cy="1051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 bwMode="auto">
              <a:xfrm>
                <a:off x="2859441" y="2948795"/>
                <a:ext cx="119817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dirty="0" smtClean="0">
                    <a:solidFill>
                      <a:srgbClr val="FF0000"/>
                    </a:solidFill>
                  </a:rPr>
                  <a:t>?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676" y="1716946"/>
            <a:ext cx="2472848" cy="184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6571469"/>
              </p:ext>
            </p:extLst>
          </p:nvPr>
        </p:nvGraphicFramePr>
        <p:xfrm>
          <a:off x="265472" y="1185040"/>
          <a:ext cx="8613056" cy="4536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2798">
                  <a:extLst>
                    <a:ext uri="{9D8B030D-6E8A-4147-A177-3AD203B41FA5}">
                      <a16:colId xmlns:a16="http://schemas.microsoft.com/office/drawing/2014/main" val="2173458526"/>
                    </a:ext>
                  </a:extLst>
                </a:gridCol>
                <a:gridCol w="3448941">
                  <a:extLst>
                    <a:ext uri="{9D8B030D-6E8A-4147-A177-3AD203B41FA5}">
                      <a16:colId xmlns:a16="http://schemas.microsoft.com/office/drawing/2014/main" val="2325386871"/>
                    </a:ext>
                  </a:extLst>
                </a:gridCol>
                <a:gridCol w="1416761">
                  <a:extLst>
                    <a:ext uri="{9D8B030D-6E8A-4147-A177-3AD203B41FA5}">
                      <a16:colId xmlns:a16="http://schemas.microsoft.com/office/drawing/2014/main" val="1826215674"/>
                    </a:ext>
                  </a:extLst>
                </a:gridCol>
                <a:gridCol w="929634">
                  <a:extLst>
                    <a:ext uri="{9D8B030D-6E8A-4147-A177-3AD203B41FA5}">
                      <a16:colId xmlns:a16="http://schemas.microsoft.com/office/drawing/2014/main" val="955743882"/>
                    </a:ext>
                  </a:extLst>
                </a:gridCol>
                <a:gridCol w="1744922">
                  <a:extLst>
                    <a:ext uri="{9D8B030D-6E8A-4147-A177-3AD203B41FA5}">
                      <a16:colId xmlns:a16="http://schemas.microsoft.com/office/drawing/2014/main" val="2847678098"/>
                    </a:ext>
                  </a:extLst>
                </a:gridCol>
              </a:tblGrid>
              <a:tr h="4615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Sample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Objective(s)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Protons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Area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Set-up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746263358"/>
                  </a:ext>
                </a:extLst>
              </a:tr>
              <a:tr h="7837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30000" dirty="0">
                          <a:effectLst/>
                        </a:rPr>
                        <a:t>80</a:t>
                      </a:r>
                      <a:r>
                        <a:rPr lang="en-US" sz="1800" b="1" dirty="0">
                          <a:effectLst/>
                        </a:rPr>
                        <a:t>Se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30000" dirty="0">
                          <a:solidFill>
                            <a:srgbClr val="FF0000"/>
                          </a:solidFill>
                          <a:effectLst/>
                        </a:rPr>
                        <a:t>80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Se(</a:t>
                      </a:r>
                      <a:r>
                        <a:rPr lang="en-US" sz="1800" dirty="0" err="1">
                          <a:solidFill>
                            <a:srgbClr val="FF0000"/>
                          </a:solidFill>
                          <a:effectLst/>
                        </a:rPr>
                        <a:t>n,</a:t>
                      </a:r>
                      <a:r>
                        <a:rPr lang="en-US" sz="1800" dirty="0" err="1">
                          <a:solidFill>
                            <a:srgbClr val="FF0000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2.5·10</a:t>
                      </a:r>
                      <a:r>
                        <a:rPr lang="en-US" sz="1800" baseline="30000" dirty="0" smtClean="0">
                          <a:effectLst/>
                        </a:rPr>
                        <a:t>18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EAR1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4xC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839253928"/>
                  </a:ext>
                </a:extLst>
              </a:tr>
              <a:tr h="7837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Dummy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Background for 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Se(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n,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2.5·10</a:t>
                      </a:r>
                      <a:r>
                        <a:rPr lang="en-US" sz="1800" baseline="30000" dirty="0" smtClean="0">
                          <a:effectLst/>
                        </a:rPr>
                        <a:t>17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</a:rPr>
                        <a:t>EAR1</a:t>
                      </a:r>
                      <a:endParaRPr lang="en-US" sz="280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4xC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655053333"/>
                  </a:ext>
                </a:extLst>
              </a:tr>
              <a:tr h="14281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Au, </a:t>
                      </a: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effectLst/>
                        </a:rPr>
                        <a:t>Pb</a:t>
                      </a:r>
                      <a:r>
                        <a:rPr lang="en-US" sz="1800" b="1" dirty="0">
                          <a:effectLst/>
                        </a:rPr>
                        <a:t>, </a:t>
                      </a:r>
                      <a:endParaRPr lang="en-US" sz="1800" b="1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</a:t>
                      </a: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Normalization 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Se(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n,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), Beam-induced background in 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</a:rPr>
                        <a:t>n,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2.5·10</a:t>
                      </a:r>
                      <a:r>
                        <a:rPr lang="en-US" sz="1800" baseline="30000" dirty="0" smtClean="0">
                          <a:effectLst/>
                        </a:rPr>
                        <a:t>17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EAR1</a:t>
                      </a:r>
                      <a:endParaRPr lang="en-US" sz="2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4xC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r>
                        <a:rPr lang="en-US" sz="18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058303998"/>
                  </a:ext>
                </a:extLst>
              </a:tr>
              <a:tr h="339687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493675551"/>
                  </a:ext>
                </a:extLst>
              </a:tr>
              <a:tr h="46154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Total protons requested:</a:t>
                      </a:r>
                      <a:endParaRPr lang="en-US" sz="2800" b="1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</a:rPr>
                        <a:t>3x10</a:t>
                      </a:r>
                      <a:r>
                        <a:rPr lang="en-US" sz="1800" b="1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18     </a:t>
                      </a:r>
                      <a:endParaRPr lang="en-US" sz="2800" b="1" baseline="30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658890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94360"/>
          </a:xfrm>
          <a:solidFill>
            <a:srgbClr val="4343C1"/>
          </a:solidFill>
        </p:spPr>
        <p:txBody>
          <a:bodyPr/>
          <a:lstStyle/>
          <a:p>
            <a:r>
              <a:rPr lang="es-ES" sz="2800" baseline="30000" dirty="0" smtClean="0">
                <a:solidFill>
                  <a:schemeClr val="bg1"/>
                </a:solidFill>
              </a:rPr>
              <a:t>80</a:t>
            </a:r>
            <a:r>
              <a:rPr lang="es-ES" sz="2800" dirty="0" smtClean="0">
                <a:solidFill>
                  <a:schemeClr val="bg1"/>
                </a:solidFill>
              </a:rPr>
              <a:t>Se(</a:t>
            </a:r>
            <a:r>
              <a:rPr lang="es-ES" sz="2800" dirty="0" err="1" smtClean="0">
                <a:solidFill>
                  <a:schemeClr val="bg1"/>
                </a:solidFill>
              </a:rPr>
              <a:t>n,</a:t>
            </a:r>
            <a:r>
              <a:rPr lang="es-ES" sz="28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2800" dirty="0" smtClean="0">
                <a:solidFill>
                  <a:schemeClr val="bg1"/>
                </a:solidFill>
              </a:rPr>
              <a:t>) </a:t>
            </a:r>
            <a:r>
              <a:rPr lang="es-ES" sz="2800" dirty="0" err="1" smtClean="0">
                <a:solidFill>
                  <a:schemeClr val="bg1"/>
                </a:solidFill>
              </a:rPr>
              <a:t>Beam</a:t>
            </a:r>
            <a:r>
              <a:rPr lang="es-ES" sz="2800" dirty="0" smtClean="0">
                <a:solidFill>
                  <a:schemeClr val="bg1"/>
                </a:solidFill>
              </a:rPr>
              <a:t> Time </a:t>
            </a:r>
            <a:r>
              <a:rPr lang="es-ES" sz="2800" dirty="0" err="1" smtClean="0">
                <a:solidFill>
                  <a:schemeClr val="bg1"/>
                </a:solidFill>
              </a:rPr>
              <a:t>Request</a:t>
            </a: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7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8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286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l="6002" r="3833"/>
          <a:stretch>
            <a:fillRect/>
          </a:stretch>
        </p:blipFill>
        <p:spPr>
          <a:xfrm>
            <a:off x="11821" y="815133"/>
            <a:ext cx="9140416" cy="569996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accent2"/>
          </a:solidFill>
        </p:spPr>
        <p:txBody>
          <a:bodyPr/>
          <a:lstStyle/>
          <a:p>
            <a:r>
              <a:rPr lang="es-ES" sz="3600" baseline="30000" dirty="0" smtClean="0">
                <a:solidFill>
                  <a:schemeClr val="bg1"/>
                </a:solidFill>
              </a:rPr>
              <a:t>80</a:t>
            </a:r>
            <a:r>
              <a:rPr lang="es-ES" sz="3600" dirty="0" smtClean="0">
                <a:solidFill>
                  <a:schemeClr val="bg1"/>
                </a:solidFill>
              </a:rPr>
              <a:t>Se(</a:t>
            </a:r>
            <a:r>
              <a:rPr lang="es-ES" sz="3600" dirty="0" err="1" smtClean="0">
                <a:solidFill>
                  <a:schemeClr val="bg1"/>
                </a:solidFill>
              </a:rPr>
              <a:t>n,</a:t>
            </a:r>
            <a:r>
              <a:rPr lang="es-ES" sz="36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3600" dirty="0" smtClean="0">
                <a:solidFill>
                  <a:schemeClr val="bg1"/>
                </a:solidFill>
              </a:rPr>
              <a:t>) Status of </a:t>
            </a:r>
            <a:r>
              <a:rPr lang="es-ES" sz="3600" dirty="0" err="1" smtClean="0">
                <a:solidFill>
                  <a:schemeClr val="bg1"/>
                </a:solidFill>
              </a:rPr>
              <a:t>the</a:t>
            </a:r>
            <a:r>
              <a:rPr lang="es-ES" sz="3600" dirty="0" smtClean="0">
                <a:solidFill>
                  <a:schemeClr val="bg1"/>
                </a:solidFill>
              </a:rPr>
              <a:t> data</a:t>
            </a:r>
            <a:endParaRPr lang="es-ES" sz="3600" dirty="0">
              <a:solidFill>
                <a:schemeClr val="bg1"/>
              </a:solidFill>
            </a:endParaRPr>
          </a:p>
        </p:txBody>
      </p:sp>
      <p:pic>
        <p:nvPicPr>
          <p:cNvPr id="11" name="image2.png"/>
          <p:cNvPicPr/>
          <p:nvPr/>
        </p:nvPicPr>
        <p:blipFill>
          <a:blip r:embed="rId3"/>
          <a:srcRect l="4318" t="6862" r="8803" b="3803"/>
          <a:stretch>
            <a:fillRect/>
          </a:stretch>
        </p:blipFill>
        <p:spPr>
          <a:xfrm>
            <a:off x="365605" y="945053"/>
            <a:ext cx="8670240" cy="3027179"/>
          </a:xfrm>
          <a:prstGeom prst="rect">
            <a:avLst/>
          </a:prstGeom>
          <a:ln/>
        </p:spPr>
      </p:pic>
      <p:grpSp>
        <p:nvGrpSpPr>
          <p:cNvPr id="13" name="Group 102"/>
          <p:cNvGrpSpPr/>
          <p:nvPr/>
        </p:nvGrpSpPr>
        <p:grpSpPr>
          <a:xfrm>
            <a:off x="3146322" y="4168877"/>
            <a:ext cx="3775587" cy="2193652"/>
            <a:chOff x="165279" y="1742942"/>
            <a:chExt cx="6153953" cy="3651304"/>
          </a:xfrm>
        </p:grpSpPr>
        <p:grpSp>
          <p:nvGrpSpPr>
            <p:cNvPr id="14" name="Group 45"/>
            <p:cNvGrpSpPr/>
            <p:nvPr/>
          </p:nvGrpSpPr>
          <p:grpSpPr>
            <a:xfrm>
              <a:off x="165279" y="1742942"/>
              <a:ext cx="6153953" cy="3651304"/>
              <a:chOff x="938012" y="1485365"/>
              <a:chExt cx="6153953" cy="3651304"/>
            </a:xfrm>
          </p:grpSpPr>
          <p:grpSp>
            <p:nvGrpSpPr>
              <p:cNvPr id="31" name="Group 37"/>
              <p:cNvGrpSpPr/>
              <p:nvPr/>
            </p:nvGrpSpPr>
            <p:grpSpPr>
              <a:xfrm>
                <a:off x="938012" y="2440548"/>
                <a:ext cx="6153953" cy="2696121"/>
                <a:chOff x="976649" y="1770846"/>
                <a:chExt cx="6153953" cy="2696121"/>
              </a:xfrm>
            </p:grpSpPr>
            <p:grpSp>
              <p:nvGrpSpPr>
                <p:cNvPr id="39" name="Group 26"/>
                <p:cNvGrpSpPr/>
                <p:nvPr/>
              </p:nvGrpSpPr>
              <p:grpSpPr>
                <a:xfrm>
                  <a:off x="976649" y="2698126"/>
                  <a:ext cx="6091706" cy="1768841"/>
                  <a:chOff x="1981201" y="3136007"/>
                  <a:chExt cx="6091706" cy="1768841"/>
                </a:xfrm>
              </p:grpSpPr>
              <p:grpSp>
                <p:nvGrpSpPr>
                  <p:cNvPr id="50" name="Group 10"/>
                  <p:cNvGrpSpPr/>
                  <p:nvPr/>
                </p:nvGrpSpPr>
                <p:grpSpPr>
                  <a:xfrm>
                    <a:off x="1996226" y="4134118"/>
                    <a:ext cx="2073499" cy="770730"/>
                    <a:chOff x="2343955" y="2691684"/>
                    <a:chExt cx="2073499" cy="770730"/>
                  </a:xfrm>
                </p:grpSpPr>
                <p:grpSp>
                  <p:nvGrpSpPr>
                    <p:cNvPr id="65" name="Group 5"/>
                    <p:cNvGrpSpPr/>
                    <p:nvPr/>
                  </p:nvGrpSpPr>
                  <p:grpSpPr>
                    <a:xfrm>
                      <a:off x="2343955" y="2691684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 sz="800"/>
                      </a:p>
                    </p:txBody>
                  </p:sp>
                  <p:sp>
                    <p:nvSpPr>
                      <p:cNvPr id="71" name="TextBox 70"/>
                      <p:cNvSpPr txBox="1"/>
                      <p:nvPr/>
                    </p:nvSpPr>
                    <p:spPr bwMode="auto">
                      <a:xfrm>
                        <a:off x="2343955" y="2768956"/>
                        <a:ext cx="824247" cy="42264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1050" b="1" baseline="30000" dirty="0" smtClean="0">
                            <a:solidFill>
                              <a:schemeClr val="bg1"/>
                            </a:solidFill>
                          </a:rPr>
                          <a:t>75</a:t>
                        </a:r>
                        <a:r>
                          <a:rPr lang="es-ES" sz="1050" b="1" dirty="0" smtClean="0">
                            <a:solidFill>
                              <a:schemeClr val="bg1"/>
                            </a:solidFill>
                          </a:rPr>
                          <a:t>As</a:t>
                        </a:r>
                        <a:endParaRPr lang="es-ES" sz="105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6" name="Group 6"/>
                    <p:cNvGrpSpPr/>
                    <p:nvPr/>
                  </p:nvGrpSpPr>
                  <p:grpSpPr>
                    <a:xfrm>
                      <a:off x="3384998" y="2702416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68" name="Rectangle 67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 sz="800"/>
                      </a:p>
                    </p:txBody>
                  </p:sp>
                  <p:sp>
                    <p:nvSpPr>
                      <p:cNvPr id="69" name="TextBox 68"/>
                      <p:cNvSpPr txBox="1"/>
                      <p:nvPr/>
                    </p:nvSpPr>
                    <p:spPr bwMode="auto">
                      <a:xfrm>
                        <a:off x="2343955" y="2768956"/>
                        <a:ext cx="824247" cy="42264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1050" b="1" baseline="30000" dirty="0" smtClean="0"/>
                          <a:t>76</a:t>
                        </a:r>
                        <a:r>
                          <a:rPr lang="es-ES" sz="1050" b="1" dirty="0" smtClean="0"/>
                          <a:t>As</a:t>
                        </a:r>
                      </a:p>
                    </p:txBody>
                  </p:sp>
                </p:grpSp>
                <p:sp>
                  <p:nvSpPr>
                    <p:cNvPr id="67" name="TextBox 66"/>
                    <p:cNvSpPr txBox="1"/>
                    <p:nvPr/>
                  </p:nvSpPr>
                  <p:spPr bwMode="auto">
                    <a:xfrm>
                      <a:off x="3515932" y="3103811"/>
                      <a:ext cx="901522" cy="35860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s-ES" sz="800" dirty="0" smtClean="0"/>
                        <a:t>26 h</a:t>
                      </a:r>
                      <a:endParaRPr lang="es-ES" sz="800" dirty="0"/>
                    </a:p>
                  </p:txBody>
                </p:sp>
              </p:grpSp>
              <p:sp>
                <p:nvSpPr>
                  <p:cNvPr id="51" name="Rectangle 50"/>
                  <p:cNvSpPr/>
                  <p:nvPr/>
                </p:nvSpPr>
                <p:spPr>
                  <a:xfrm>
                    <a:off x="2032718" y="3140299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52" name="TextBox 51"/>
                  <p:cNvSpPr txBox="1"/>
                  <p:nvPr/>
                </p:nvSpPr>
                <p:spPr bwMode="auto">
                  <a:xfrm>
                    <a:off x="1981201" y="3269086"/>
                    <a:ext cx="824246" cy="4226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1050" b="1" baseline="30000" dirty="0" smtClean="0">
                        <a:solidFill>
                          <a:schemeClr val="bg1"/>
                        </a:solidFill>
                      </a:rPr>
                      <a:t>76</a:t>
                    </a:r>
                    <a:r>
                      <a:rPr lang="es-ES" sz="105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105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3099518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 bwMode="auto">
                  <a:xfrm>
                    <a:off x="3048002" y="3279819"/>
                    <a:ext cx="824246" cy="4226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1050" b="1" baseline="30000" dirty="0" smtClean="0">
                        <a:solidFill>
                          <a:schemeClr val="bg1"/>
                        </a:solidFill>
                      </a:rPr>
                      <a:t>77</a:t>
                    </a:r>
                    <a:r>
                      <a:rPr lang="es-ES" sz="105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105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4116949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 bwMode="auto">
                  <a:xfrm>
                    <a:off x="4065434" y="3279819"/>
                    <a:ext cx="824246" cy="4226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1050" b="1" baseline="30000" dirty="0" smtClean="0">
                        <a:solidFill>
                          <a:schemeClr val="bg1"/>
                        </a:solidFill>
                      </a:rPr>
                      <a:t>78</a:t>
                    </a:r>
                    <a:r>
                      <a:rPr lang="es-ES" sz="105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105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5134380" y="3151032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 bwMode="auto">
                  <a:xfrm>
                    <a:off x="5082864" y="3279819"/>
                    <a:ext cx="824246" cy="4226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1050" b="1" baseline="30000" dirty="0" smtClean="0">
                        <a:solidFill>
                          <a:srgbClr val="FF0000"/>
                        </a:solidFill>
                      </a:rPr>
                      <a:t>79</a:t>
                    </a:r>
                    <a:r>
                      <a:rPr lang="es-ES" sz="1050" b="1" dirty="0" smtClean="0">
                        <a:solidFill>
                          <a:srgbClr val="FF0000"/>
                        </a:solidFill>
                      </a:rPr>
                      <a:t>Se</a:t>
                    </a:r>
                    <a:endParaRPr lang="es-ES" sz="105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 bwMode="auto">
                  <a:xfrm>
                    <a:off x="5112912" y="3567448"/>
                    <a:ext cx="965916" cy="3586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800" dirty="0" smtClean="0"/>
                      <a:t>3x10</a:t>
                    </a:r>
                    <a:r>
                      <a:rPr lang="es-ES" sz="800" baseline="30000" dirty="0" smtClean="0"/>
                      <a:t>5</a:t>
                    </a:r>
                    <a:r>
                      <a:rPr lang="es-ES" sz="800" dirty="0" smtClean="0"/>
                      <a:t>a</a:t>
                    </a:r>
                    <a:endParaRPr lang="es-ES" sz="800" dirty="0"/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6175422" y="3161763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 bwMode="auto">
                  <a:xfrm>
                    <a:off x="6123905" y="3290551"/>
                    <a:ext cx="824246" cy="4226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1050" b="1" baseline="30000" dirty="0" smtClean="0">
                        <a:solidFill>
                          <a:schemeClr val="bg1"/>
                        </a:solidFill>
                      </a:rPr>
                      <a:t>80</a:t>
                    </a:r>
                    <a:r>
                      <a:rPr lang="es-ES" sz="105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105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7128459" y="3136007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 bwMode="auto">
                  <a:xfrm>
                    <a:off x="7076941" y="3264793"/>
                    <a:ext cx="824246" cy="42264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1050" b="1" baseline="30000" dirty="0" smtClean="0"/>
                      <a:t>81</a:t>
                    </a:r>
                    <a:r>
                      <a:rPr lang="es-ES" sz="1050" b="1" dirty="0" smtClean="0"/>
                      <a:t>Se</a:t>
                    </a:r>
                    <a:endParaRPr lang="es-ES" sz="1050" b="1" dirty="0"/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 bwMode="auto">
                  <a:xfrm>
                    <a:off x="7106991" y="3552423"/>
                    <a:ext cx="965916" cy="3586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800" dirty="0" smtClean="0"/>
                      <a:t>18 m</a:t>
                    </a:r>
                    <a:endParaRPr lang="es-ES" sz="800" dirty="0"/>
                  </a:p>
                </p:txBody>
              </p:sp>
            </p:grpSp>
            <p:sp>
              <p:nvSpPr>
                <p:cNvPr id="40" name="Rectangle 39"/>
                <p:cNvSpPr/>
                <p:nvPr/>
              </p:nvSpPr>
              <p:spPr>
                <a:xfrm>
                  <a:off x="3123130" y="1770846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80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 bwMode="auto">
                <a:xfrm>
                  <a:off x="3071615" y="1899632"/>
                  <a:ext cx="824246" cy="422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050" b="1" baseline="30000" dirty="0" smtClean="0">
                      <a:solidFill>
                        <a:schemeClr val="bg1"/>
                      </a:solidFill>
                    </a:rPr>
                    <a:t>79</a:t>
                  </a:r>
                  <a:r>
                    <a:rPr lang="es-ES" sz="105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105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125536" y="1781579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80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 bwMode="auto">
                <a:xfrm>
                  <a:off x="4074018" y="1910367"/>
                  <a:ext cx="824246" cy="422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050" b="1" baseline="30000" dirty="0" smtClean="0"/>
                    <a:t>80</a:t>
                  </a:r>
                  <a:r>
                    <a:rPr lang="es-ES" sz="1050" b="1" dirty="0" smtClean="0"/>
                    <a:t>Br</a:t>
                  </a:r>
                  <a:endParaRPr lang="es-ES" sz="1050" b="1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 bwMode="auto">
                <a:xfrm>
                  <a:off x="4116946" y="2185117"/>
                  <a:ext cx="965916" cy="3586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800" dirty="0" smtClean="0"/>
                    <a:t>17 m</a:t>
                  </a:r>
                  <a:endParaRPr lang="es-ES" sz="800" dirty="0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5181603" y="1794457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80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 bwMode="auto">
                <a:xfrm>
                  <a:off x="5130086" y="1923245"/>
                  <a:ext cx="824246" cy="422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050" b="1" baseline="30000" dirty="0" smtClean="0">
                      <a:solidFill>
                        <a:schemeClr val="bg1"/>
                      </a:solidFill>
                    </a:rPr>
                    <a:t>81</a:t>
                  </a:r>
                  <a:r>
                    <a:rPr lang="es-ES" sz="105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105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6134639" y="1781580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800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 bwMode="auto">
                <a:xfrm>
                  <a:off x="6083122" y="1910367"/>
                  <a:ext cx="824246" cy="422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050" b="1" baseline="30000" dirty="0" smtClean="0"/>
                    <a:t>82</a:t>
                  </a:r>
                  <a:r>
                    <a:rPr lang="es-ES" sz="1050" b="1" dirty="0" smtClean="0"/>
                    <a:t>Br</a:t>
                  </a:r>
                  <a:endParaRPr lang="es-ES" sz="1050" b="1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 bwMode="auto">
                <a:xfrm>
                  <a:off x="6164686" y="2197995"/>
                  <a:ext cx="965916" cy="3586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800" dirty="0" smtClean="0"/>
                    <a:t>35 h</a:t>
                  </a:r>
                  <a:endParaRPr lang="es-ES" sz="800" dirty="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095225" y="1485365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800"/>
              </a:p>
            </p:txBody>
          </p:sp>
          <p:sp>
            <p:nvSpPr>
              <p:cNvPr id="33" name="TextBox 32"/>
              <p:cNvSpPr txBox="1"/>
              <p:nvPr/>
            </p:nvSpPr>
            <p:spPr bwMode="auto">
              <a:xfrm>
                <a:off x="3043707" y="1614151"/>
                <a:ext cx="824246" cy="422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050" b="1" baseline="30000" dirty="0" smtClean="0">
                    <a:solidFill>
                      <a:srgbClr val="FF0000"/>
                    </a:solidFill>
                  </a:rPr>
                  <a:t>80</a:t>
                </a:r>
                <a:r>
                  <a:rPr lang="es-ES" sz="1050" b="1" dirty="0" smtClean="0">
                    <a:solidFill>
                      <a:srgbClr val="FF0000"/>
                    </a:solidFill>
                  </a:rPr>
                  <a:t>Kr</a:t>
                </a:r>
                <a:endParaRPr lang="es-ES" sz="105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084751" y="1496097"/>
                <a:ext cx="734095" cy="746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800"/>
              </a:p>
            </p:txBody>
          </p:sp>
          <p:sp>
            <p:nvSpPr>
              <p:cNvPr id="35" name="TextBox 34"/>
              <p:cNvSpPr txBox="1"/>
              <p:nvPr/>
            </p:nvSpPr>
            <p:spPr bwMode="auto">
              <a:xfrm>
                <a:off x="4033235" y="1624884"/>
                <a:ext cx="824246" cy="422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050" b="1" baseline="30000" dirty="0" smtClean="0"/>
                  <a:t>81</a:t>
                </a:r>
                <a:r>
                  <a:rPr lang="es-ES" sz="1050" b="1" dirty="0" smtClean="0"/>
                  <a:t>Kr</a:t>
                </a:r>
                <a:endParaRPr lang="es-ES" sz="1050" b="1" dirty="0"/>
              </a:p>
            </p:txBody>
          </p:sp>
          <p:sp>
            <p:nvSpPr>
              <p:cNvPr id="36" name="TextBox 35"/>
              <p:cNvSpPr txBox="1"/>
              <p:nvPr/>
            </p:nvSpPr>
            <p:spPr bwMode="auto">
              <a:xfrm>
                <a:off x="4089042" y="1912514"/>
                <a:ext cx="965916" cy="3586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800" dirty="0" smtClean="0"/>
                  <a:t>11 a</a:t>
                </a:r>
                <a:endParaRPr lang="es-ES" sz="800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115062" y="1496098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800"/>
              </a:p>
            </p:txBody>
          </p:sp>
          <p:sp>
            <p:nvSpPr>
              <p:cNvPr id="38" name="TextBox 37"/>
              <p:cNvSpPr txBox="1"/>
              <p:nvPr/>
            </p:nvSpPr>
            <p:spPr bwMode="auto">
              <a:xfrm>
                <a:off x="5063545" y="1624886"/>
                <a:ext cx="824246" cy="422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1050" b="1" baseline="30000" dirty="0" smtClean="0">
                    <a:solidFill>
                      <a:srgbClr val="FF0000"/>
                    </a:solidFill>
                  </a:rPr>
                  <a:t>82</a:t>
                </a:r>
                <a:r>
                  <a:rPr lang="es-ES" sz="1050" b="1" dirty="0" smtClean="0">
                    <a:solidFill>
                      <a:srgbClr val="FF0000"/>
                    </a:solidFill>
                  </a:rPr>
                  <a:t>Kr</a:t>
                </a:r>
                <a:endParaRPr lang="es-ES" sz="105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5" name="Straight Arrow Connector 14"/>
            <p:cNvCxnSpPr/>
            <p:nvPr/>
          </p:nvCxnSpPr>
          <p:spPr>
            <a:xfrm rot="10800000">
              <a:off x="940158" y="4365939"/>
              <a:ext cx="360608" cy="283335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922986" y="4026794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933718" y="5016321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>
              <a:off x="4943342" y="3346361"/>
              <a:ext cx="360608" cy="283335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>
              <a:off x="4979833" y="2416936"/>
              <a:ext cx="360608" cy="283335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964028" y="4011769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017949" y="4035380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994597" y="4033234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4997002" y="4043966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007735" y="3127420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10800000">
              <a:off x="2934238" y="2431962"/>
              <a:ext cx="360608" cy="283335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10800000">
              <a:off x="2957849" y="3369973"/>
              <a:ext cx="360608" cy="283335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979313" y="3114541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990046" y="2146479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979573" y="2157212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057104" y="2120722"/>
              <a:ext cx="437882" cy="1588"/>
            </a:xfrm>
            <a:prstGeom prst="straightConnector1">
              <a:avLst/>
            </a:prstGeom>
            <a:ln w="69850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5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995" t="32116" r="19457" b="7964"/>
          <a:stretch/>
        </p:blipFill>
        <p:spPr>
          <a:xfrm>
            <a:off x="-73572" y="0"/>
            <a:ext cx="9207096" cy="667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941" t="30307" r="18583" b="6290"/>
          <a:stretch/>
        </p:blipFill>
        <p:spPr>
          <a:xfrm>
            <a:off x="-1" y="0"/>
            <a:ext cx="7662041" cy="675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8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8710" t="31192" r="17367" b="6001"/>
          <a:stretch/>
        </p:blipFill>
        <p:spPr>
          <a:xfrm>
            <a:off x="420413" y="0"/>
            <a:ext cx="8415094" cy="676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5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548" y="4039584"/>
            <a:ext cx="2734085" cy="20374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4343C1"/>
          </a:solidFill>
        </p:spPr>
        <p:txBody>
          <a:bodyPr/>
          <a:lstStyle/>
          <a:p>
            <a:r>
              <a:rPr lang="es-ES" sz="3600" dirty="0" smtClean="0">
                <a:solidFill>
                  <a:schemeClr val="bg1"/>
                </a:solidFill>
              </a:rPr>
              <a:t>i-TED </a:t>
            </a:r>
            <a:r>
              <a:rPr lang="es-ES" sz="3600" dirty="0" err="1" smtClean="0">
                <a:solidFill>
                  <a:schemeClr val="bg1"/>
                </a:solidFill>
              </a:rPr>
              <a:t>Commissioning</a:t>
            </a:r>
            <a:r>
              <a:rPr lang="es-ES" sz="3600" dirty="0" smtClean="0">
                <a:solidFill>
                  <a:schemeClr val="bg1"/>
                </a:solidFill>
              </a:rPr>
              <a:t>: </a:t>
            </a:r>
            <a:r>
              <a:rPr lang="es-ES" sz="3600" dirty="0" err="1" smtClean="0">
                <a:solidFill>
                  <a:schemeClr val="bg1"/>
                </a:solidFill>
              </a:rPr>
              <a:t>Motivation</a:t>
            </a: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baseline="30000" dirty="0" smtClean="0">
                <a:solidFill>
                  <a:schemeClr val="bg1"/>
                </a:solidFill>
              </a:rPr>
              <a:t>79</a:t>
            </a:r>
            <a:r>
              <a:rPr lang="es-ES" sz="3600" dirty="0" smtClean="0">
                <a:solidFill>
                  <a:schemeClr val="bg1"/>
                </a:solidFill>
              </a:rPr>
              <a:t>Se(</a:t>
            </a:r>
            <a:r>
              <a:rPr lang="es-ES" sz="3600" dirty="0" err="1" smtClean="0">
                <a:solidFill>
                  <a:schemeClr val="bg1"/>
                </a:solidFill>
              </a:rPr>
              <a:t>n,</a:t>
            </a:r>
            <a:r>
              <a:rPr lang="es-ES" sz="36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3600" dirty="0" smtClean="0">
                <a:solidFill>
                  <a:schemeClr val="bg1"/>
                </a:solidFill>
              </a:rPr>
              <a:t>)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</a:t>
            </a:r>
            <a:r>
              <a:rPr lang="es-ES" dirty="0" err="1" smtClean="0">
                <a:solidFill>
                  <a:schemeClr val="bg1"/>
                </a:solidFill>
              </a:rPr>
              <a:t>n_TOF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Collaboration</a:t>
            </a:r>
            <a:r>
              <a:rPr lang="es-ES" dirty="0" smtClean="0">
                <a:solidFill>
                  <a:schemeClr val="bg1"/>
                </a:solidFill>
              </a:rPr>
              <a:t> Meeting, CERN, 22/4 </a:t>
            </a:r>
            <a:r>
              <a:rPr lang="es-ES" dirty="0" err="1" smtClean="0">
                <a:solidFill>
                  <a:schemeClr val="bg1"/>
                </a:solidFill>
              </a:rPr>
              <a:t>December</a:t>
            </a:r>
            <a:r>
              <a:rPr lang="es-ES" dirty="0" smtClean="0">
                <a:solidFill>
                  <a:schemeClr val="bg1"/>
                </a:solidFill>
              </a:rPr>
              <a:t> 2016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11821" y="945447"/>
            <a:ext cx="73033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Radioactive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sample</a:t>
            </a: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Small 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n,g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) vs. 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n,n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7" b="20317"/>
          <a:stretch/>
        </p:blipFill>
        <p:spPr>
          <a:xfrm>
            <a:off x="299277" y="1936956"/>
            <a:ext cx="1045626" cy="1366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299277" y="3311173"/>
            <a:ext cx="23062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99.3% </a:t>
            </a:r>
            <a:r>
              <a:rPr lang="es-ES" baseline="30000" dirty="0" smtClean="0">
                <a:solidFill>
                  <a:schemeClr val="accent2">
                    <a:lumMod val="75000"/>
                  </a:schemeClr>
                </a:solidFill>
              </a:rPr>
              <a:t>78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Se [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Cortecnet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99.1% </a:t>
            </a:r>
            <a:r>
              <a:rPr lang="es-ES" baseline="30000" dirty="0" smtClean="0">
                <a:solidFill>
                  <a:schemeClr val="accent2">
                    <a:lumMod val="75000"/>
                  </a:schemeClr>
                </a:solidFill>
              </a:rPr>
              <a:t>208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Pb [ORNL]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9278" y="1848465"/>
            <a:ext cx="2188284" cy="22055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027" y="1936956"/>
            <a:ext cx="2142095" cy="188236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074" y="1936956"/>
            <a:ext cx="1058286" cy="3704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833027" y="1843016"/>
            <a:ext cx="2188284" cy="22055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586" y="1936956"/>
            <a:ext cx="2830355" cy="190899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498" y="1936956"/>
            <a:ext cx="567443" cy="49528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261634" y="1843015"/>
            <a:ext cx="2967965" cy="2205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 bwMode="auto">
          <a:xfrm>
            <a:off x="5614887" y="6146849"/>
            <a:ext cx="3400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U.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Koster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2871687" y="6146849"/>
            <a:ext cx="3400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D. Schumann, S.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Heinitz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5320586" y="4268821"/>
            <a:ext cx="35776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0.01% </a:t>
            </a:r>
            <a:r>
              <a:rPr lang="en-US" baseline="30000" dirty="0" smtClean="0"/>
              <a:t>74</a:t>
            </a:r>
            <a:r>
              <a:rPr lang="en-US" dirty="0" smtClean="0"/>
              <a:t>Se 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GBq</a:t>
            </a:r>
            <a:r>
              <a:rPr lang="en-US" dirty="0" smtClean="0">
                <a:sym typeface="Wingdings" panose="05000000000000000000" pitchFamily="2" charset="2"/>
              </a:rPr>
              <a:t> of </a:t>
            </a:r>
            <a:r>
              <a:rPr lang="en-US" baseline="30000" dirty="0" smtClean="0"/>
              <a:t>75</a:t>
            </a:r>
            <a:r>
              <a:rPr lang="en-US" dirty="0" smtClean="0"/>
              <a:t>Se 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0.01% of </a:t>
            </a:r>
            <a:r>
              <a:rPr lang="en-US" baseline="30000" dirty="0" smtClean="0"/>
              <a:t>60</a:t>
            </a:r>
            <a:r>
              <a:rPr lang="en-US" dirty="0" smtClean="0"/>
              <a:t>Co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2.6 </a:t>
            </a:r>
            <a:r>
              <a:rPr lang="en-US" dirty="0" err="1">
                <a:solidFill>
                  <a:srgbClr val="FF0000"/>
                </a:solidFill>
              </a:rPr>
              <a:t>MBq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aseline="30000" dirty="0">
                <a:solidFill>
                  <a:srgbClr val="FF0000"/>
                </a:solidFill>
              </a:rPr>
              <a:t>60</a:t>
            </a:r>
            <a:r>
              <a:rPr lang="en-US" dirty="0">
                <a:solidFill>
                  <a:srgbClr val="FF0000"/>
                </a:solidFill>
              </a:rPr>
              <a:t>Co </a:t>
            </a:r>
            <a:r>
              <a:rPr lang="en-US" dirty="0" smtClean="0">
                <a:solidFill>
                  <a:srgbClr val="FF0000"/>
                </a:solidFill>
              </a:rPr>
              <a:t>       </a:t>
            </a:r>
            <a:r>
              <a:rPr lang="en-US" dirty="0" smtClean="0"/>
              <a:t>(10 </a:t>
            </a:r>
            <a:r>
              <a:rPr lang="en-US" dirty="0"/>
              <a:t>months after </a:t>
            </a:r>
            <a:r>
              <a:rPr lang="en-US" dirty="0" smtClean="0"/>
              <a:t>EOI)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299277" y="4438097"/>
            <a:ext cx="168683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6g </a:t>
            </a:r>
            <a:r>
              <a:rPr lang="es-ES" baseline="30000" dirty="0" smtClean="0">
                <a:solidFill>
                  <a:schemeClr val="accent2">
                    <a:lumMod val="75000"/>
                  </a:schemeClr>
                </a:solidFill>
              </a:rPr>
              <a:t>208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Pb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2.5g </a:t>
            </a:r>
            <a:r>
              <a:rPr lang="es-ES" baseline="30000" dirty="0" smtClean="0">
                <a:solidFill>
                  <a:schemeClr val="accent2">
                    <a:lumMod val="75000"/>
                  </a:schemeClr>
                </a:solidFill>
              </a:rPr>
              <a:t>78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Se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6" name="Picture 2" descr="Image result for ERC Consolidator 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5324" y="1893967"/>
            <a:ext cx="982560" cy="538272"/>
          </a:xfrm>
          <a:prstGeom prst="rect">
            <a:avLst/>
          </a:prstGeom>
          <a:noFill/>
        </p:spPr>
      </p:pic>
      <p:pic>
        <p:nvPicPr>
          <p:cNvPr id="28" name="Picture 6" descr="Image result for CSIC 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61250" y="2496614"/>
            <a:ext cx="323537" cy="4491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755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267200"/>
            <a:ext cx="4267200" cy="115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5486400"/>
            <a:ext cx="4010325" cy="12192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3000700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HERMES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observations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of Nb and Zr in S-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type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stars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Determination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s-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process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temperature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directly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in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evolved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low-mass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GSs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using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Zr and Nb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abundances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independent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stellar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evolution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models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93Zr/93Nb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provides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chronometric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information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on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time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elapsed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since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start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s-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process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one-three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million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accent2">
                    <a:lumMod val="75000"/>
                  </a:schemeClr>
                </a:solidFill>
              </a:rPr>
              <a:t>years</a:t>
            </a:r>
            <a:r>
              <a:rPr lang="es-ES" sz="1400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es-E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58726" name="Picture 6"/>
          <p:cNvPicPr>
            <a:picLocks noChangeAspect="1" noChangeArrowheads="1"/>
          </p:cNvPicPr>
          <p:nvPr/>
        </p:nvPicPr>
        <p:blipFill>
          <a:blip r:embed="rId4"/>
          <a:srcRect r="4275"/>
          <a:stretch>
            <a:fillRect/>
          </a:stretch>
        </p:blipFill>
        <p:spPr bwMode="auto">
          <a:xfrm>
            <a:off x="5029200" y="685800"/>
            <a:ext cx="402997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 descr="The Zr-Nb pair as an s-process thermometer."/>
          <p:cNvPicPr>
            <a:picLocks noChangeAspect="1" noChangeArrowheads="1"/>
          </p:cNvPicPr>
          <p:nvPr/>
        </p:nvPicPr>
        <p:blipFill>
          <a:blip r:embed="rId5" cstate="print"/>
          <a:srcRect l="2996"/>
          <a:stretch>
            <a:fillRect/>
          </a:stretch>
        </p:blipFill>
        <p:spPr bwMode="auto">
          <a:xfrm>
            <a:off x="5254429" y="4227505"/>
            <a:ext cx="3491046" cy="2226058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113634" y="6596390"/>
            <a:ext cx="3858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err="1" smtClean="0">
                <a:latin typeface="Times New Roman" pitchFamily="18" charset="0"/>
                <a:cs typeface="Times New Roman" pitchFamily="18" charset="0"/>
              </a:rPr>
              <a:t>Adapted</a:t>
            </a:r>
            <a:r>
              <a:rPr lang="es-E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100" dirty="0" err="1" smtClean="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s-ES" sz="1100" dirty="0" smtClean="0">
                <a:latin typeface="Times New Roman" pitchFamily="18" charset="0"/>
                <a:cs typeface="Times New Roman" pitchFamily="18" charset="0"/>
              </a:rPr>
              <a:t> P. </a:t>
            </a:r>
            <a:r>
              <a:rPr lang="es-ES" sz="1100" dirty="0" err="1" smtClean="0">
                <a:latin typeface="Times New Roman" pitchFamily="18" charset="0"/>
                <a:cs typeface="Times New Roman" pitchFamily="18" charset="0"/>
              </a:rPr>
              <a:t>Neyskens</a:t>
            </a:r>
            <a:r>
              <a:rPr lang="es-ES" sz="1100" dirty="0" smtClean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s-ES" sz="1100" dirty="0" err="1" smtClean="0">
                <a:latin typeface="Times New Roman" pitchFamily="18" charset="0"/>
                <a:cs typeface="Times New Roman" pitchFamily="18" charset="0"/>
              </a:rPr>
              <a:t>al.,</a:t>
            </a:r>
            <a:r>
              <a:rPr lang="es-ES" sz="1100" i="1" dirty="0" err="1" smtClean="0">
                <a:latin typeface="Times New Roman" pitchFamily="18" charset="0"/>
                <a:cs typeface="Times New Roman" pitchFamily="18" charset="0"/>
              </a:rPr>
              <a:t>Nature</a:t>
            </a:r>
            <a:r>
              <a:rPr lang="es-E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100" b="1" dirty="0" smtClean="0">
                <a:latin typeface="Times New Roman" pitchFamily="18" charset="0"/>
                <a:cs typeface="Times New Roman" pitchFamily="18" charset="0"/>
              </a:rPr>
              <a:t>517</a:t>
            </a:r>
            <a:r>
              <a:rPr lang="es-ES" sz="1100" dirty="0" smtClean="0">
                <a:latin typeface="Times New Roman" pitchFamily="18" charset="0"/>
                <a:cs typeface="Times New Roman" pitchFamily="18" charset="0"/>
              </a:rPr>
              <a:t>, 174-176 (2015)</a:t>
            </a:r>
            <a:endParaRPr lang="es-ES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872102" y="6116643"/>
            <a:ext cx="1286099" cy="600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5437817" y="4281480"/>
            <a:ext cx="3330262" cy="1916126"/>
            <a:chOff x="5437817" y="4281480"/>
            <a:chExt cx="3330262" cy="1916126"/>
          </a:xfrm>
        </p:grpSpPr>
        <p:grpSp>
          <p:nvGrpSpPr>
            <p:cNvPr id="38" name="Group 37"/>
            <p:cNvGrpSpPr/>
            <p:nvPr/>
          </p:nvGrpSpPr>
          <p:grpSpPr>
            <a:xfrm>
              <a:off x="6102941" y="4467864"/>
              <a:ext cx="2665138" cy="1436776"/>
              <a:chOff x="6102941" y="4467864"/>
              <a:chExt cx="2665138" cy="143677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102941" y="4467864"/>
                <a:ext cx="1879682" cy="646337"/>
                <a:chOff x="6102941" y="4467864"/>
                <a:chExt cx="1879682" cy="646337"/>
              </a:xfrm>
            </p:grpSpPr>
            <p:grpSp>
              <p:nvGrpSpPr>
                <p:cNvPr id="30" name="Group 18"/>
                <p:cNvGrpSpPr/>
                <p:nvPr/>
              </p:nvGrpSpPr>
              <p:grpSpPr>
                <a:xfrm>
                  <a:off x="7520948" y="4740271"/>
                  <a:ext cx="4030" cy="373930"/>
                  <a:chOff x="6500826" y="1857364"/>
                  <a:chExt cx="8730" cy="989814"/>
                </a:xfrm>
              </p:grpSpPr>
              <p:cxnSp>
                <p:nvCxnSpPr>
                  <p:cNvPr id="32" name="Straight Arrow Connector 6"/>
                  <p:cNvCxnSpPr/>
                  <p:nvPr/>
                </p:nvCxnSpPr>
                <p:spPr>
                  <a:xfrm rot="5400000">
                    <a:off x="6357950" y="2000240"/>
                    <a:ext cx="286546" cy="794"/>
                  </a:xfrm>
                  <a:prstGeom prst="straightConnector1">
                    <a:avLst/>
                  </a:prstGeom>
                  <a:ln w="19050">
                    <a:solidFill>
                      <a:srgbClr val="FF0000"/>
                    </a:solidFill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8"/>
                  <p:cNvCxnSpPr/>
                  <p:nvPr/>
                </p:nvCxnSpPr>
                <p:spPr>
                  <a:xfrm rot="5400000" flipH="1" flipV="1">
                    <a:off x="6367474" y="2705096"/>
                    <a:ext cx="275434" cy="8730"/>
                  </a:xfrm>
                  <a:prstGeom prst="straightConnector1">
                    <a:avLst/>
                  </a:prstGeom>
                  <a:ln w="19050">
                    <a:solidFill>
                      <a:srgbClr val="FF0000"/>
                    </a:solidFill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6102941" y="4467864"/>
                  <a:ext cx="1879682" cy="41549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50" b="1" dirty="0" err="1" smtClean="0">
                      <a:solidFill>
                        <a:srgbClr val="FF0000"/>
                      </a:solidFill>
                    </a:rPr>
                    <a:t>Observational</a:t>
                  </a:r>
                  <a:r>
                    <a:rPr lang="es-ES" sz="1050" dirty="0" smtClean="0">
                      <a:solidFill>
                        <a:srgbClr val="FF0000"/>
                      </a:solidFill>
                    </a:rPr>
                    <a:t> Error Band </a:t>
                  </a:r>
                  <a:r>
                    <a:rPr lang="es-ES" sz="1050" dirty="0">
                      <a:solidFill>
                        <a:srgbClr val="FF0000"/>
                      </a:solidFill>
                    </a:rPr>
                    <a:t>[</a:t>
                  </a:r>
                  <a:r>
                    <a:rPr lang="es-ES" sz="1050" dirty="0" smtClean="0">
                      <a:solidFill>
                        <a:srgbClr val="FF0000"/>
                      </a:solidFill>
                    </a:rPr>
                    <a:t>HERMES]</a:t>
                  </a:r>
                  <a:endParaRPr lang="es-ES" sz="105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5" name="Group 20"/>
              <p:cNvGrpSpPr/>
              <p:nvPr/>
            </p:nvGrpSpPr>
            <p:grpSpPr>
              <a:xfrm>
                <a:off x="7718809" y="4852990"/>
                <a:ext cx="1049270" cy="1051650"/>
                <a:chOff x="6143636" y="2155738"/>
                <a:chExt cx="2273038" cy="2783778"/>
              </a:xfrm>
            </p:grpSpPr>
            <p:cxnSp>
              <p:nvCxnSpPr>
                <p:cNvPr id="26" name="Straight Arrow Connector 12"/>
                <p:cNvCxnSpPr/>
                <p:nvPr/>
              </p:nvCxnSpPr>
              <p:spPr>
                <a:xfrm rot="10800000" flipV="1">
                  <a:off x="6143636" y="3000372"/>
                  <a:ext cx="214314" cy="1031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14"/>
                <p:cNvCxnSpPr/>
                <p:nvPr/>
              </p:nvCxnSpPr>
              <p:spPr>
                <a:xfrm rot="10800000" flipV="1">
                  <a:off x="6143636" y="4929198"/>
                  <a:ext cx="214314" cy="1031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5400000">
                  <a:off x="5394331" y="3963991"/>
                  <a:ext cx="1928826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17"/>
                <p:cNvSpPr txBox="1"/>
                <p:nvPr/>
              </p:nvSpPr>
              <p:spPr>
                <a:xfrm>
                  <a:off x="6273534" y="2155738"/>
                  <a:ext cx="2143140" cy="22811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000" b="1" dirty="0" smtClean="0">
                      <a:solidFill>
                        <a:srgbClr val="FF0000"/>
                      </a:solidFill>
                    </a:rPr>
                    <a:t> Experimental</a:t>
                  </a:r>
                  <a:r>
                    <a:rPr lang="es-ES" sz="1000" dirty="0" smtClean="0">
                      <a:solidFill>
                        <a:srgbClr val="FF0000"/>
                      </a:solidFill>
                    </a:rPr>
                    <a:t> (n,</a:t>
                  </a:r>
                  <a:r>
                    <a:rPr lang="es-ES" sz="1000" dirty="0" smtClean="0">
                      <a:solidFill>
                        <a:srgbClr val="FF0000"/>
                      </a:solidFill>
                      <a:latin typeface="Symbol" pitchFamily="18" charset="2"/>
                    </a:rPr>
                    <a:t>g</a:t>
                  </a:r>
                  <a:r>
                    <a:rPr lang="es-ES" sz="1000" dirty="0" smtClean="0">
                      <a:solidFill>
                        <a:srgbClr val="FF0000"/>
                      </a:solidFill>
                    </a:rPr>
                    <a:t>) CS Error Bar [CERN </a:t>
                  </a:r>
                  <a:r>
                    <a:rPr lang="es-ES" sz="1000" dirty="0" err="1" smtClean="0">
                      <a:solidFill>
                        <a:srgbClr val="FF0000"/>
                      </a:solidFill>
                    </a:rPr>
                    <a:t>n_TOF</a:t>
                  </a:r>
                  <a:r>
                    <a:rPr lang="es-ES" sz="1000" dirty="0">
                      <a:solidFill>
                        <a:srgbClr val="FF0000"/>
                      </a:solidFill>
                    </a:rPr>
                    <a:t>]</a:t>
                  </a:r>
                </a:p>
              </p:txBody>
            </p:sp>
          </p:grpSp>
        </p:grpSp>
        <p:grpSp>
          <p:nvGrpSpPr>
            <p:cNvPr id="39" name="Group 38"/>
            <p:cNvGrpSpPr/>
            <p:nvPr/>
          </p:nvGrpSpPr>
          <p:grpSpPr>
            <a:xfrm>
              <a:off x="5437817" y="4281480"/>
              <a:ext cx="1879683" cy="1916126"/>
              <a:chOff x="5437817" y="4281480"/>
              <a:chExt cx="1879683" cy="1916126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5872102" y="4281480"/>
                <a:ext cx="1286099" cy="1916126"/>
              </a:xfrm>
              <a:prstGeom prst="rect">
                <a:avLst/>
              </a:prstGeom>
              <a:solidFill>
                <a:schemeClr val="bg1">
                  <a:lumMod val="65000"/>
                  <a:alpha val="25098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9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437817" y="5410200"/>
                <a:ext cx="1879683" cy="7386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Present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 s-</a:t>
                </a:r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process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thermal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</a:p>
              <a:p>
                <a:pPr algn="ctr"/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constraint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for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low-mass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AGBs</a:t>
                </a:r>
                <a:endParaRPr lang="es-ES" sz="1050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algn="ctr"/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[HERMES + CERN </a:t>
                </a:r>
                <a:r>
                  <a:rPr lang="es-ES" sz="105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n_TOF</a:t>
                </a:r>
                <a:r>
                  <a:rPr lang="es-ES" sz="1050" dirty="0" smtClean="0">
                    <a:solidFill>
                      <a:schemeClr val="bg1">
                        <a:lumMod val="50000"/>
                      </a:schemeClr>
                    </a:solidFill>
                  </a:rPr>
                  <a:t>]</a:t>
                </a:r>
                <a:endParaRPr lang="es-ES" sz="10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564617" y="6305557"/>
            <a:ext cx="101187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T (10</a:t>
            </a:r>
            <a:r>
              <a:rPr lang="es-ES" sz="1100" baseline="30000" dirty="0" smtClean="0"/>
              <a:t>8</a:t>
            </a:r>
            <a:r>
              <a:rPr lang="es-ES" sz="1100" dirty="0" smtClean="0"/>
              <a:t> K)</a:t>
            </a:r>
            <a:endParaRPr lang="es-ES" sz="11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4582654" y="4722186"/>
            <a:ext cx="117158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100" dirty="0" smtClean="0"/>
              <a:t>N(Zr)/N(Nb)</a:t>
            </a:r>
            <a:endParaRPr lang="es-ES" sz="1100" dirty="0"/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0" y="0"/>
            <a:ext cx="9144000" cy="553453"/>
          </a:xfrm>
          <a:prstGeom prst="rect">
            <a:avLst/>
          </a:prstGeom>
          <a:solidFill>
            <a:srgbClr val="333399"/>
          </a:solidFill>
          <a:ln w="255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" name="TextBox 34"/>
          <p:cNvSpPr txBox="1"/>
          <p:nvPr/>
        </p:nvSpPr>
        <p:spPr bwMode="auto">
          <a:xfrm>
            <a:off x="-1" y="0"/>
            <a:ext cx="93365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dirty="0" err="1" smtClean="0">
                <a:solidFill>
                  <a:schemeClr val="bg1"/>
                </a:solidFill>
              </a:rPr>
              <a:t>Need</a:t>
            </a:r>
            <a:r>
              <a:rPr lang="es-ES" sz="2400" dirty="0" smtClean="0">
                <a:solidFill>
                  <a:schemeClr val="bg1"/>
                </a:solidFill>
              </a:rPr>
              <a:t> of new </a:t>
            </a:r>
            <a:r>
              <a:rPr lang="es-ES" sz="2400" dirty="0" err="1" smtClean="0">
                <a:solidFill>
                  <a:schemeClr val="bg1"/>
                </a:solidFill>
              </a:rPr>
              <a:t>developments</a:t>
            </a:r>
            <a:r>
              <a:rPr lang="es-ES" sz="2400" dirty="0" smtClean="0">
                <a:solidFill>
                  <a:schemeClr val="bg1"/>
                </a:solidFill>
              </a:rPr>
              <a:t>: </a:t>
            </a:r>
            <a:r>
              <a:rPr lang="es-ES" sz="2400" dirty="0" err="1" smtClean="0">
                <a:solidFill>
                  <a:schemeClr val="bg1"/>
                </a:solidFill>
              </a:rPr>
              <a:t>illustrated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with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baseline="30000" dirty="0" smtClean="0">
                <a:solidFill>
                  <a:schemeClr val="bg1"/>
                </a:solidFill>
              </a:rPr>
              <a:t>93</a:t>
            </a:r>
            <a:r>
              <a:rPr lang="es-ES" sz="2400" dirty="0" smtClean="0">
                <a:solidFill>
                  <a:schemeClr val="bg1"/>
                </a:solidFill>
              </a:rPr>
              <a:t>Zr(</a:t>
            </a:r>
            <a:r>
              <a:rPr lang="es-ES" sz="2400" dirty="0" err="1" smtClean="0">
                <a:solidFill>
                  <a:schemeClr val="bg1"/>
                </a:solidFill>
              </a:rPr>
              <a:t>n,</a:t>
            </a:r>
            <a:r>
              <a:rPr lang="es-ES" sz="24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2400" dirty="0" smtClean="0">
                <a:solidFill>
                  <a:schemeClr val="bg1"/>
                </a:solidFill>
              </a:rPr>
              <a:t>) @ </a:t>
            </a:r>
            <a:r>
              <a:rPr lang="es-ES" sz="2400" dirty="0" err="1" smtClean="0">
                <a:solidFill>
                  <a:schemeClr val="bg1"/>
                </a:solidFill>
              </a:rPr>
              <a:t>n_TOF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1587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85800"/>
            <a:ext cx="4924196" cy="20574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10945" name="Picture 1"/>
          <p:cNvPicPr>
            <a:picLocks noChangeAspect="1" noChangeArrowheads="1"/>
          </p:cNvPicPr>
          <p:nvPr/>
        </p:nvPicPr>
        <p:blipFill>
          <a:blip r:embed="rId7"/>
          <a:srcRect l="15771" t="36909" r="70832" b="53150"/>
          <a:stretch>
            <a:fillRect/>
          </a:stretch>
        </p:blipFill>
        <p:spPr bwMode="auto">
          <a:xfrm>
            <a:off x="3581400" y="4266758"/>
            <a:ext cx="914400" cy="381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457200" y="4227505"/>
            <a:ext cx="4267200" cy="263049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 bwMode="auto">
          <a:xfrm>
            <a:off x="5820073" y="835202"/>
            <a:ext cx="9529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30000" dirty="0" smtClean="0">
                <a:solidFill>
                  <a:schemeClr val="accent2">
                    <a:lumMod val="75000"/>
                  </a:schemeClr>
                </a:solidFill>
              </a:rPr>
              <a:t>93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Zr(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n,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2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accent2"/>
          </a:solidFill>
        </p:spPr>
        <p:txBody>
          <a:bodyPr/>
          <a:lstStyle/>
          <a:p>
            <a:r>
              <a:rPr lang="es-ES" sz="3600" dirty="0" err="1" smtClean="0">
                <a:solidFill>
                  <a:schemeClr val="bg1"/>
                </a:solidFill>
              </a:rPr>
              <a:t>Outline</a:t>
            </a:r>
            <a:endParaRPr lang="es-E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700"/>
            <a:ext cx="9144000" cy="45259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s-ES" sz="2000" dirty="0" err="1" smtClean="0">
                <a:solidFill>
                  <a:schemeClr val="accent6"/>
                </a:solidFill>
              </a:rPr>
              <a:t>Motivation</a:t>
            </a:r>
            <a:r>
              <a:rPr lang="es-ES" sz="2000" dirty="0" smtClean="0">
                <a:solidFill>
                  <a:schemeClr val="accent6"/>
                </a:solidFill>
              </a:rPr>
              <a:t> &amp; </a:t>
            </a:r>
            <a:r>
              <a:rPr lang="es-ES" sz="2000" dirty="0" err="1" smtClean="0">
                <a:solidFill>
                  <a:schemeClr val="accent6"/>
                </a:solidFill>
              </a:rPr>
              <a:t>Introduction</a:t>
            </a:r>
            <a:r>
              <a:rPr lang="es-ES" sz="2000" dirty="0" smtClean="0">
                <a:solidFill>
                  <a:schemeClr val="accent6"/>
                </a:solidFill>
              </a:rPr>
              <a:t>: </a:t>
            </a:r>
            <a:r>
              <a:rPr lang="es-ES" sz="2000" dirty="0" err="1" smtClean="0">
                <a:solidFill>
                  <a:schemeClr val="accent6"/>
                </a:solidFill>
              </a:rPr>
              <a:t>The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dirty="0" err="1" smtClean="0">
                <a:solidFill>
                  <a:schemeClr val="accent6"/>
                </a:solidFill>
              </a:rPr>
              <a:t>branching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dirty="0" err="1" smtClean="0">
                <a:solidFill>
                  <a:schemeClr val="accent6"/>
                </a:solidFill>
              </a:rPr>
              <a:t>around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baseline="30000" dirty="0" smtClean="0">
                <a:solidFill>
                  <a:schemeClr val="accent6"/>
                </a:solidFill>
              </a:rPr>
              <a:t>79</a:t>
            </a:r>
            <a:r>
              <a:rPr lang="es-ES" sz="2000" dirty="0" smtClean="0">
                <a:solidFill>
                  <a:schemeClr val="accent6"/>
                </a:solidFill>
              </a:rPr>
              <a:t>Se(</a:t>
            </a:r>
            <a:r>
              <a:rPr lang="es-ES" sz="2000" dirty="0" err="1" smtClean="0">
                <a:solidFill>
                  <a:schemeClr val="accent6"/>
                </a:solidFill>
              </a:rPr>
              <a:t>n,</a:t>
            </a:r>
            <a:r>
              <a:rPr lang="es-ES" sz="2000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g</a:t>
            </a:r>
            <a:r>
              <a:rPr lang="es-ES" sz="2000" dirty="0" smtClean="0">
                <a:solidFill>
                  <a:schemeClr val="accent6"/>
                </a:solidFill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s-ES" sz="2000" dirty="0" smtClean="0">
                <a:solidFill>
                  <a:schemeClr val="accent6"/>
                </a:solidFill>
              </a:rPr>
              <a:t>Status of </a:t>
            </a:r>
            <a:r>
              <a:rPr lang="es-ES" sz="2000" dirty="0" err="1" smtClean="0">
                <a:solidFill>
                  <a:schemeClr val="accent6"/>
                </a:solidFill>
              </a:rPr>
              <a:t>the</a:t>
            </a:r>
            <a:r>
              <a:rPr lang="es-ES" sz="2000" dirty="0" smtClean="0">
                <a:solidFill>
                  <a:schemeClr val="accent6"/>
                </a:solidFill>
              </a:rPr>
              <a:t> data &amp; </a:t>
            </a:r>
            <a:r>
              <a:rPr lang="es-ES" sz="2000" dirty="0" err="1" smtClean="0">
                <a:solidFill>
                  <a:schemeClr val="accent6"/>
                </a:solidFill>
              </a:rPr>
              <a:t>Need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dirty="0" err="1" smtClean="0">
                <a:solidFill>
                  <a:schemeClr val="accent6"/>
                </a:solidFill>
              </a:rPr>
              <a:t>for</a:t>
            </a:r>
            <a:r>
              <a:rPr lang="es-ES" sz="2000" dirty="0" smtClean="0">
                <a:solidFill>
                  <a:schemeClr val="accent6"/>
                </a:solidFill>
              </a:rPr>
              <a:t> a new </a:t>
            </a:r>
            <a:r>
              <a:rPr lang="es-ES" sz="2000" baseline="30000" dirty="0" smtClean="0">
                <a:solidFill>
                  <a:schemeClr val="accent6"/>
                </a:solidFill>
              </a:rPr>
              <a:t>80</a:t>
            </a:r>
            <a:r>
              <a:rPr lang="es-ES" sz="2000" dirty="0" smtClean="0">
                <a:solidFill>
                  <a:schemeClr val="accent6"/>
                </a:solidFill>
              </a:rPr>
              <a:t>Se(</a:t>
            </a:r>
            <a:r>
              <a:rPr lang="es-ES" sz="2000" dirty="0" err="1" smtClean="0">
                <a:solidFill>
                  <a:schemeClr val="accent6"/>
                </a:solidFill>
              </a:rPr>
              <a:t>n,</a:t>
            </a:r>
            <a:r>
              <a:rPr lang="es-ES" sz="2000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g</a:t>
            </a:r>
            <a:r>
              <a:rPr lang="es-ES" sz="2000" dirty="0" smtClean="0">
                <a:solidFill>
                  <a:schemeClr val="accent6"/>
                </a:solidFill>
              </a:rPr>
              <a:t>) </a:t>
            </a:r>
            <a:r>
              <a:rPr lang="es-ES" sz="2000" dirty="0" err="1" smtClean="0">
                <a:solidFill>
                  <a:schemeClr val="accent6"/>
                </a:solidFill>
              </a:rPr>
              <a:t>measurement</a:t>
            </a:r>
            <a:endParaRPr lang="es-ES" sz="2000" dirty="0" smtClean="0">
              <a:solidFill>
                <a:schemeClr val="accent6"/>
              </a:solidFill>
            </a:endParaRPr>
          </a:p>
          <a:p>
            <a:pPr>
              <a:lnSpc>
                <a:spcPct val="200000"/>
              </a:lnSpc>
            </a:pPr>
            <a:r>
              <a:rPr lang="es-ES" sz="2000" dirty="0">
                <a:solidFill>
                  <a:schemeClr val="accent6"/>
                </a:solidFill>
              </a:rPr>
              <a:t> </a:t>
            </a:r>
            <a:r>
              <a:rPr lang="es-ES" sz="2000" dirty="0" err="1" smtClean="0">
                <a:solidFill>
                  <a:schemeClr val="accent6"/>
                </a:solidFill>
              </a:rPr>
              <a:t>Proposed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dirty="0" err="1" smtClean="0">
                <a:solidFill>
                  <a:schemeClr val="accent6"/>
                </a:solidFill>
              </a:rPr>
              <a:t>plans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dirty="0" err="1" smtClean="0">
                <a:solidFill>
                  <a:schemeClr val="accent6"/>
                </a:solidFill>
              </a:rPr>
              <a:t>for</a:t>
            </a:r>
            <a:r>
              <a:rPr lang="es-ES" sz="2000" dirty="0" smtClean="0">
                <a:solidFill>
                  <a:schemeClr val="accent6"/>
                </a:solidFill>
              </a:rPr>
              <a:t> </a:t>
            </a:r>
            <a:r>
              <a:rPr lang="es-ES" sz="2000" baseline="30000" dirty="0" smtClean="0">
                <a:solidFill>
                  <a:schemeClr val="accent6"/>
                </a:solidFill>
              </a:rPr>
              <a:t>80</a:t>
            </a:r>
            <a:r>
              <a:rPr lang="es-ES" sz="2000" dirty="0" smtClean="0">
                <a:solidFill>
                  <a:schemeClr val="accent6"/>
                </a:solidFill>
              </a:rPr>
              <a:t>Se(</a:t>
            </a:r>
            <a:r>
              <a:rPr lang="es-ES" sz="2000" dirty="0" err="1" smtClean="0">
                <a:solidFill>
                  <a:schemeClr val="accent6"/>
                </a:solidFill>
              </a:rPr>
              <a:t>n,</a:t>
            </a:r>
            <a:r>
              <a:rPr lang="es-ES" sz="2000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g</a:t>
            </a:r>
            <a:r>
              <a:rPr lang="es-ES" sz="2000" dirty="0" smtClean="0">
                <a:solidFill>
                  <a:schemeClr val="accent6"/>
                </a:solidFill>
              </a:rPr>
              <a:t>) at </a:t>
            </a:r>
            <a:r>
              <a:rPr lang="es-ES" sz="2000" dirty="0" err="1" smtClean="0">
                <a:solidFill>
                  <a:schemeClr val="accent6"/>
                </a:solidFill>
              </a:rPr>
              <a:t>n_TOF</a:t>
            </a:r>
            <a:r>
              <a:rPr lang="es-ES" sz="2000" dirty="0" smtClean="0">
                <a:solidFill>
                  <a:schemeClr val="accent6"/>
                </a:solidFill>
              </a:rPr>
              <a:t> EAR1</a:t>
            </a:r>
          </a:p>
          <a:p>
            <a:pPr>
              <a:lnSpc>
                <a:spcPct val="200000"/>
              </a:lnSpc>
            </a:pPr>
            <a:r>
              <a:rPr lang="es-ES" sz="2000" dirty="0" err="1" smtClean="0">
                <a:solidFill>
                  <a:schemeClr val="accent6"/>
                </a:solidFill>
              </a:rPr>
              <a:t>Beam</a:t>
            </a:r>
            <a:r>
              <a:rPr lang="es-ES" sz="2000" dirty="0" smtClean="0">
                <a:solidFill>
                  <a:schemeClr val="accent6"/>
                </a:solidFill>
              </a:rPr>
              <a:t>-time </a:t>
            </a:r>
            <a:r>
              <a:rPr lang="es-ES" sz="2000" dirty="0" err="1" smtClean="0">
                <a:solidFill>
                  <a:schemeClr val="accent6"/>
                </a:solidFill>
              </a:rPr>
              <a:t>request</a:t>
            </a:r>
            <a:endParaRPr lang="es-ES" sz="2000" dirty="0">
              <a:solidFill>
                <a:schemeClr val="accent6"/>
              </a:solidFill>
            </a:endParaRPr>
          </a:p>
        </p:txBody>
      </p:sp>
      <p:pic>
        <p:nvPicPr>
          <p:cNvPr id="6" name="Picture 2" descr="Image result for ERC Consolidator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568" y="5296423"/>
            <a:ext cx="2143431" cy="1174227"/>
          </a:xfrm>
          <a:prstGeom prst="rect">
            <a:avLst/>
          </a:prstGeom>
          <a:noFill/>
        </p:spPr>
      </p:pic>
      <p:pic>
        <p:nvPicPr>
          <p:cNvPr id="7" name="Picture 6" descr="Image result for CSIC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19700"/>
            <a:ext cx="941077" cy="130651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993300"/>
            <a:ext cx="4572000" cy="32135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29699" name="Rectangle 10"/>
          <p:cNvSpPr>
            <a:spLocks noChangeArrowheads="1"/>
          </p:cNvSpPr>
          <p:nvPr/>
        </p:nvSpPr>
        <p:spPr bwMode="auto">
          <a:xfrm>
            <a:off x="0" y="64008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90000"/>
              </a:lnSpc>
            </a:pPr>
            <a:r>
              <a:rPr lang="it-IT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U Abbondanno et al. Phys. Rev. Lett. 93 (2004), 161103</a:t>
            </a:r>
          </a:p>
          <a:p>
            <a:r>
              <a:rPr lang="de-DE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S. Marrone et al. </a:t>
            </a:r>
            <a:r>
              <a:rPr lang="en-US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Phys. Rev. C 73 (2006) 03604</a:t>
            </a:r>
          </a:p>
          <a:p>
            <a:pPr eaLnBrk="0" hangingPunct="0">
              <a:lnSpc>
                <a:spcPct val="90000"/>
              </a:lnSpc>
            </a:pPr>
            <a:r>
              <a:rPr lang="de-DE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                                  </a:t>
            </a:r>
          </a:p>
        </p:txBody>
      </p:sp>
      <p:sp>
        <p:nvSpPr>
          <p:cNvPr id="29700" name="Text Box 11"/>
          <p:cNvSpPr txBox="1">
            <a:spLocks noChangeArrowheads="1"/>
          </p:cNvSpPr>
          <p:nvPr/>
        </p:nvSpPr>
        <p:spPr bwMode="auto">
          <a:xfrm>
            <a:off x="5867400" y="914400"/>
            <a:ext cx="2727325" cy="331788"/>
          </a:xfrm>
          <a:prstGeom prst="rect">
            <a:avLst/>
          </a:prstGeom>
          <a:noFill/>
          <a:ln w="19050" algn="ctr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600"/>
              <a:t>MACS-30 =  3100 ± 160 mb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105400" y="1295400"/>
            <a:ext cx="4038600" cy="2057400"/>
            <a:chOff x="1152" y="1200"/>
            <a:chExt cx="4128" cy="1889"/>
          </a:xfrm>
        </p:grpSpPr>
        <p:pic>
          <p:nvPicPr>
            <p:cNvPr id="29709" name="Picture 1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52" y="1200"/>
              <a:ext cx="4128" cy="1889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</p:spPr>
        </p:pic>
        <p:sp>
          <p:nvSpPr>
            <p:cNvPr id="29710" name="Rectangle 14"/>
            <p:cNvSpPr>
              <a:spLocks noChangeArrowheads="1"/>
            </p:cNvSpPr>
            <p:nvPr/>
          </p:nvSpPr>
          <p:spPr bwMode="auto">
            <a:xfrm>
              <a:off x="2256" y="1680"/>
              <a:ext cx="2448" cy="96"/>
            </a:xfrm>
            <a:prstGeom prst="rect">
              <a:avLst/>
            </a:prstGeom>
            <a:noFill/>
            <a:ln w="50800" algn="ctr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S"/>
            </a:p>
          </p:txBody>
        </p:sp>
      </p:grpSp>
      <p:pic>
        <p:nvPicPr>
          <p:cNvPr id="2970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4114800"/>
            <a:ext cx="3429000" cy="2074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Down Arrow 13"/>
          <p:cNvSpPr/>
          <p:nvPr/>
        </p:nvSpPr>
        <p:spPr>
          <a:xfrm rot="18066910">
            <a:off x="4871719" y="3110909"/>
            <a:ext cx="762000" cy="774260"/>
          </a:xfrm>
          <a:prstGeom prst="downArrow">
            <a:avLst>
              <a:gd name="adj1" fmla="val 25108"/>
              <a:gd name="adj2" fmla="val 484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9706" name="TextBox 14"/>
          <p:cNvSpPr txBox="1">
            <a:spLocks noChangeArrowheads="1"/>
          </p:cNvSpPr>
          <p:nvPr/>
        </p:nvSpPr>
        <p:spPr bwMode="auto">
          <a:xfrm>
            <a:off x="5638800" y="34290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T</a:t>
            </a:r>
            <a:r>
              <a:rPr lang="es-ES" baseline="-25000" dirty="0" err="1" smtClean="0">
                <a:solidFill>
                  <a:srgbClr val="FF0000"/>
                </a:solidFill>
              </a:rPr>
              <a:t>He</a:t>
            </a:r>
            <a:r>
              <a:rPr lang="es-ES" dirty="0" smtClean="0">
                <a:solidFill>
                  <a:srgbClr val="FF0000"/>
                </a:solidFill>
              </a:rPr>
              <a:t>  </a:t>
            </a:r>
            <a:r>
              <a:rPr lang="es-ES" dirty="0">
                <a:solidFill>
                  <a:srgbClr val="FF0000"/>
                </a:solidFill>
              </a:rPr>
              <a:t>=  2.5-2.8x10</a:t>
            </a:r>
            <a:r>
              <a:rPr lang="es-ES" baseline="30000" dirty="0">
                <a:solidFill>
                  <a:srgbClr val="FF0000"/>
                </a:solidFill>
              </a:rPr>
              <a:t>8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K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T</a:t>
            </a:r>
            <a:r>
              <a:rPr lang="es-ES" baseline="-25000" dirty="0" smtClean="0">
                <a:solidFill>
                  <a:srgbClr val="FF0000"/>
                </a:solidFill>
              </a:rPr>
              <a:t>H  </a:t>
            </a:r>
            <a:r>
              <a:rPr lang="es-ES" dirty="0" smtClean="0">
                <a:solidFill>
                  <a:srgbClr val="FF0000"/>
                </a:solidFill>
              </a:rPr>
              <a:t> =  1x10</a:t>
            </a:r>
            <a:r>
              <a:rPr lang="es-ES" baseline="30000" dirty="0" smtClean="0">
                <a:solidFill>
                  <a:srgbClr val="FF0000"/>
                </a:solidFill>
              </a:rPr>
              <a:t>8</a:t>
            </a:r>
            <a:r>
              <a:rPr lang="es-ES" dirty="0" smtClean="0">
                <a:solidFill>
                  <a:srgbClr val="FF0000"/>
                </a:solidFill>
              </a:rPr>
              <a:t> K </a:t>
            </a:r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6629400" y="4419600"/>
            <a:ext cx="1524000" cy="152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6286500" y="4457700"/>
            <a:ext cx="1066800" cy="38100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94"/>
          <p:cNvGrpSpPr/>
          <p:nvPr/>
        </p:nvGrpSpPr>
        <p:grpSpPr>
          <a:xfrm>
            <a:off x="457201" y="4419600"/>
            <a:ext cx="4191000" cy="1711325"/>
            <a:chOff x="3352800" y="1600200"/>
            <a:chExt cx="4733925" cy="2092325"/>
          </a:xfrm>
        </p:grpSpPr>
        <p:sp>
          <p:nvSpPr>
            <p:cNvPr id="57" name="Text Box 27"/>
            <p:cNvSpPr txBox="1">
              <a:spLocks noChangeAspect="1" noChangeArrowheads="1"/>
            </p:cNvSpPr>
            <p:nvPr/>
          </p:nvSpPr>
          <p:spPr bwMode="auto">
            <a:xfrm>
              <a:off x="3352800" y="2992438"/>
              <a:ext cx="790575" cy="700087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150</a:t>
              </a:r>
              <a:r>
                <a:rPr lang="it-IT" sz="1600"/>
                <a:t>Sm</a:t>
              </a:r>
            </a:p>
            <a:p>
              <a:r>
                <a:rPr lang="en-US" sz="1050"/>
                <a:t>    </a:t>
              </a:r>
            </a:p>
          </p:txBody>
        </p:sp>
        <p:sp>
          <p:nvSpPr>
            <p:cNvPr id="58" name="Text Box 28"/>
            <p:cNvSpPr txBox="1">
              <a:spLocks noChangeAspect="1" noChangeArrowheads="1"/>
            </p:cNvSpPr>
            <p:nvPr/>
          </p:nvSpPr>
          <p:spPr bwMode="auto">
            <a:xfrm>
              <a:off x="4140200" y="2992438"/>
              <a:ext cx="790575" cy="700087"/>
            </a:xfrm>
            <a:prstGeom prst="rect">
              <a:avLst/>
            </a:prstGeom>
            <a:solidFill>
              <a:srgbClr val="00CCFF">
                <a:alpha val="47842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151</a:t>
              </a:r>
              <a:r>
                <a:rPr lang="it-IT" sz="1600"/>
                <a:t>Sm</a:t>
              </a:r>
            </a:p>
            <a:p>
              <a:r>
                <a:rPr lang="en-US" sz="1050"/>
                <a:t>   93 a  </a:t>
              </a:r>
            </a:p>
          </p:txBody>
        </p:sp>
        <p:sp>
          <p:nvSpPr>
            <p:cNvPr id="59" name="Text Box 29"/>
            <p:cNvSpPr txBox="1">
              <a:spLocks noChangeAspect="1" noChangeArrowheads="1"/>
            </p:cNvSpPr>
            <p:nvPr/>
          </p:nvSpPr>
          <p:spPr bwMode="auto">
            <a:xfrm>
              <a:off x="4930775" y="2992438"/>
              <a:ext cx="790575" cy="700087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152</a:t>
              </a:r>
              <a:r>
                <a:rPr lang="it-IT" sz="1600"/>
                <a:t>Sm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60" name="Text Box 30"/>
            <p:cNvSpPr txBox="1">
              <a:spLocks noChangeAspect="1" noChangeArrowheads="1"/>
            </p:cNvSpPr>
            <p:nvPr/>
          </p:nvSpPr>
          <p:spPr bwMode="auto">
            <a:xfrm>
              <a:off x="5719763" y="2992438"/>
              <a:ext cx="788987" cy="700087"/>
            </a:xfrm>
            <a:prstGeom prst="rect">
              <a:avLst/>
            </a:prstGeom>
            <a:solidFill>
              <a:srgbClr val="00CCFF">
                <a:alpha val="47842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153</a:t>
              </a:r>
              <a:r>
                <a:rPr lang="it-IT" sz="1600"/>
                <a:t>Sm</a:t>
              </a:r>
            </a:p>
            <a:p>
              <a:r>
                <a:rPr lang="en-US" sz="1050"/>
                <a:t>  </a:t>
              </a:r>
            </a:p>
          </p:txBody>
        </p:sp>
        <p:sp>
          <p:nvSpPr>
            <p:cNvPr id="61" name="Text Box 31"/>
            <p:cNvSpPr txBox="1">
              <a:spLocks noChangeAspect="1" noChangeArrowheads="1"/>
            </p:cNvSpPr>
            <p:nvPr/>
          </p:nvSpPr>
          <p:spPr bwMode="auto">
            <a:xfrm>
              <a:off x="6508750" y="2992438"/>
              <a:ext cx="790575" cy="700087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154</a:t>
              </a:r>
              <a:r>
                <a:rPr lang="it-IT" sz="1600"/>
                <a:t>Sm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62" name="Text Box 32"/>
            <p:cNvSpPr txBox="1">
              <a:spLocks noChangeAspect="1" noChangeArrowheads="1"/>
            </p:cNvSpPr>
            <p:nvPr/>
          </p:nvSpPr>
          <p:spPr bwMode="auto">
            <a:xfrm>
              <a:off x="3352800" y="2300288"/>
              <a:ext cx="790575" cy="700087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151</a:t>
              </a:r>
              <a:r>
                <a:rPr lang="it-IT" sz="1600"/>
                <a:t>Eu</a:t>
              </a:r>
            </a:p>
            <a:p>
              <a:r>
                <a:rPr lang="en-US" sz="1050"/>
                <a:t>    </a:t>
              </a:r>
            </a:p>
          </p:txBody>
        </p:sp>
        <p:sp>
          <p:nvSpPr>
            <p:cNvPr id="63" name="Text Box 33"/>
            <p:cNvSpPr txBox="1">
              <a:spLocks noChangeAspect="1" noChangeArrowheads="1"/>
            </p:cNvSpPr>
            <p:nvPr/>
          </p:nvSpPr>
          <p:spPr bwMode="auto">
            <a:xfrm>
              <a:off x="4140200" y="2300288"/>
              <a:ext cx="790575" cy="700087"/>
            </a:xfrm>
            <a:prstGeom prst="rect">
              <a:avLst/>
            </a:prstGeom>
            <a:solidFill>
              <a:srgbClr val="00CCFF">
                <a:alpha val="47842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152</a:t>
              </a:r>
              <a:r>
                <a:rPr lang="it-IT" sz="1600"/>
                <a:t>Eu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64" name="Text Box 34"/>
            <p:cNvSpPr txBox="1">
              <a:spLocks noChangeAspect="1" noChangeArrowheads="1"/>
            </p:cNvSpPr>
            <p:nvPr/>
          </p:nvSpPr>
          <p:spPr bwMode="auto">
            <a:xfrm>
              <a:off x="4930775" y="2300288"/>
              <a:ext cx="790575" cy="700087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153</a:t>
              </a:r>
              <a:r>
                <a:rPr lang="it-IT" sz="1600"/>
                <a:t>Eu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65" name="Text Box 35"/>
            <p:cNvSpPr txBox="1">
              <a:spLocks noChangeAspect="1" noChangeArrowheads="1"/>
            </p:cNvSpPr>
            <p:nvPr/>
          </p:nvSpPr>
          <p:spPr bwMode="auto">
            <a:xfrm>
              <a:off x="5719763" y="2300288"/>
              <a:ext cx="788987" cy="700087"/>
            </a:xfrm>
            <a:prstGeom prst="rect">
              <a:avLst/>
            </a:prstGeom>
            <a:solidFill>
              <a:srgbClr val="00CCFF">
                <a:alpha val="47842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154</a:t>
              </a:r>
              <a:r>
                <a:rPr lang="it-IT" sz="1600"/>
                <a:t>Eu</a:t>
              </a:r>
            </a:p>
            <a:p>
              <a:r>
                <a:rPr lang="en-US" sz="1050"/>
                <a:t>    </a:t>
              </a:r>
            </a:p>
          </p:txBody>
        </p:sp>
        <p:sp>
          <p:nvSpPr>
            <p:cNvPr id="66" name="Text Box 36"/>
            <p:cNvSpPr txBox="1">
              <a:spLocks noChangeAspect="1" noChangeArrowheads="1"/>
            </p:cNvSpPr>
            <p:nvPr/>
          </p:nvSpPr>
          <p:spPr bwMode="auto">
            <a:xfrm>
              <a:off x="6508750" y="2300288"/>
              <a:ext cx="790575" cy="700087"/>
            </a:xfrm>
            <a:prstGeom prst="rect">
              <a:avLst/>
            </a:prstGeom>
            <a:solidFill>
              <a:srgbClr val="00CCFF">
                <a:alpha val="47842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155</a:t>
              </a:r>
              <a:r>
                <a:rPr lang="it-IT" sz="1600"/>
                <a:t>Eu</a:t>
              </a:r>
            </a:p>
            <a:p>
              <a:r>
                <a:rPr lang="en-US" sz="1050"/>
                <a:t>    </a:t>
              </a:r>
            </a:p>
          </p:txBody>
        </p:sp>
        <p:sp>
          <p:nvSpPr>
            <p:cNvPr id="67" name="Text Box 37"/>
            <p:cNvSpPr txBox="1">
              <a:spLocks noChangeAspect="1" noChangeArrowheads="1"/>
            </p:cNvSpPr>
            <p:nvPr/>
          </p:nvSpPr>
          <p:spPr bwMode="auto">
            <a:xfrm>
              <a:off x="7296150" y="2300288"/>
              <a:ext cx="790575" cy="700087"/>
            </a:xfrm>
            <a:prstGeom prst="rect">
              <a:avLst/>
            </a:prstGeom>
            <a:solidFill>
              <a:srgbClr val="00CCFF">
                <a:alpha val="47842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156</a:t>
              </a:r>
              <a:r>
                <a:rPr lang="it-IT" sz="1600"/>
                <a:t>Eu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68" name="Text Box 38"/>
            <p:cNvSpPr txBox="1">
              <a:spLocks noChangeAspect="1" noChangeArrowheads="1"/>
            </p:cNvSpPr>
            <p:nvPr/>
          </p:nvSpPr>
          <p:spPr bwMode="auto">
            <a:xfrm>
              <a:off x="3352800" y="1600200"/>
              <a:ext cx="790575" cy="700088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="1" baseline="30000" dirty="0"/>
                <a:t>152</a:t>
              </a:r>
              <a:r>
                <a:rPr lang="it-IT" sz="1600" b="1" dirty="0"/>
                <a:t>Gd</a:t>
              </a:r>
            </a:p>
            <a:p>
              <a:r>
                <a:rPr lang="en-US" sz="1050" dirty="0"/>
                <a:t>   </a:t>
              </a:r>
            </a:p>
          </p:txBody>
        </p:sp>
        <p:sp>
          <p:nvSpPr>
            <p:cNvPr id="69" name="Text Box 39"/>
            <p:cNvSpPr txBox="1">
              <a:spLocks noChangeAspect="1" noChangeArrowheads="1"/>
            </p:cNvSpPr>
            <p:nvPr/>
          </p:nvSpPr>
          <p:spPr bwMode="auto">
            <a:xfrm>
              <a:off x="4140200" y="1600200"/>
              <a:ext cx="790575" cy="700088"/>
            </a:xfrm>
            <a:prstGeom prst="rect">
              <a:avLst/>
            </a:prstGeom>
            <a:solidFill>
              <a:srgbClr val="FF3300">
                <a:alpha val="49019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153</a:t>
              </a:r>
              <a:r>
                <a:rPr lang="it-IT" sz="1600"/>
                <a:t>Gd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70" name="Text Box 40"/>
            <p:cNvSpPr txBox="1">
              <a:spLocks noChangeAspect="1" noChangeArrowheads="1"/>
            </p:cNvSpPr>
            <p:nvPr/>
          </p:nvSpPr>
          <p:spPr bwMode="auto">
            <a:xfrm>
              <a:off x="4930775" y="1600200"/>
              <a:ext cx="790575" cy="700088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="1" baseline="30000" dirty="0"/>
                <a:t>154</a:t>
              </a:r>
              <a:r>
                <a:rPr lang="it-IT" sz="1600" b="1" dirty="0"/>
                <a:t>Gd</a:t>
              </a:r>
            </a:p>
            <a:p>
              <a:r>
                <a:rPr lang="en-US" sz="1050" dirty="0"/>
                <a:t>   </a:t>
              </a:r>
            </a:p>
          </p:txBody>
        </p:sp>
        <p:sp>
          <p:nvSpPr>
            <p:cNvPr id="71" name="Text Box 41"/>
            <p:cNvSpPr txBox="1">
              <a:spLocks noChangeAspect="1" noChangeArrowheads="1"/>
            </p:cNvSpPr>
            <p:nvPr/>
          </p:nvSpPr>
          <p:spPr bwMode="auto">
            <a:xfrm>
              <a:off x="5719763" y="1600200"/>
              <a:ext cx="788987" cy="700088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155</a:t>
              </a:r>
              <a:r>
                <a:rPr lang="it-IT" sz="1600"/>
                <a:t>Gd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72" name="Text Box 42"/>
            <p:cNvSpPr txBox="1">
              <a:spLocks noChangeAspect="1" noChangeArrowheads="1"/>
            </p:cNvSpPr>
            <p:nvPr/>
          </p:nvSpPr>
          <p:spPr bwMode="auto">
            <a:xfrm>
              <a:off x="6508750" y="1600200"/>
              <a:ext cx="790575" cy="700088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156</a:t>
              </a:r>
              <a:r>
                <a:rPr lang="it-IT" sz="1600"/>
                <a:t>Gd</a:t>
              </a:r>
            </a:p>
            <a:p>
              <a:r>
                <a:rPr lang="en-US" sz="1050"/>
                <a:t>   </a:t>
              </a:r>
            </a:p>
          </p:txBody>
        </p:sp>
        <p:sp>
          <p:nvSpPr>
            <p:cNvPr id="73" name="Text Box 43"/>
            <p:cNvSpPr txBox="1">
              <a:spLocks noChangeAspect="1" noChangeArrowheads="1"/>
            </p:cNvSpPr>
            <p:nvPr/>
          </p:nvSpPr>
          <p:spPr bwMode="auto">
            <a:xfrm>
              <a:off x="7296150" y="1600200"/>
              <a:ext cx="790575" cy="700088"/>
            </a:xfrm>
            <a:prstGeom prst="rect">
              <a:avLst/>
            </a:prstGeom>
            <a:solidFill>
              <a:schemeClr val="bg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it-IT" sz="1600" baseline="30000"/>
                <a:t>157</a:t>
              </a:r>
              <a:r>
                <a:rPr lang="it-IT" sz="1600"/>
                <a:t>Gd</a:t>
              </a:r>
            </a:p>
            <a:p>
              <a:r>
                <a:rPr lang="en-US" sz="1050"/>
                <a:t>   </a:t>
              </a:r>
            </a:p>
          </p:txBody>
        </p:sp>
        <p:grpSp>
          <p:nvGrpSpPr>
            <p:cNvPr id="4" name="Group 52"/>
            <p:cNvGrpSpPr>
              <a:grpSpLocks/>
            </p:cNvGrpSpPr>
            <p:nvPr/>
          </p:nvGrpSpPr>
          <p:grpSpPr bwMode="auto">
            <a:xfrm>
              <a:off x="3697288" y="1997075"/>
              <a:ext cx="890587" cy="1271588"/>
              <a:chOff x="3696596" y="1997625"/>
              <a:chExt cx="890881" cy="1271175"/>
            </a:xfrm>
          </p:grpSpPr>
          <p:sp>
            <p:nvSpPr>
              <p:cNvPr id="75" name="Line 44"/>
              <p:cNvSpPr>
                <a:spLocks noChangeShapeType="1"/>
              </p:cNvSpPr>
              <p:nvPr/>
            </p:nvSpPr>
            <p:spPr bwMode="auto">
              <a:xfrm>
                <a:off x="3696596" y="3268800"/>
                <a:ext cx="823616" cy="0"/>
              </a:xfrm>
              <a:prstGeom prst="line">
                <a:avLst/>
              </a:prstGeom>
              <a:noFill/>
              <a:ln w="57150">
                <a:solidFill>
                  <a:srgbClr val="FF9933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76" name="Line 46"/>
              <p:cNvSpPr>
                <a:spLocks noChangeShapeType="1"/>
              </p:cNvSpPr>
              <p:nvPr/>
            </p:nvSpPr>
            <p:spPr bwMode="auto">
              <a:xfrm>
                <a:off x="3765356" y="2663896"/>
                <a:ext cx="822121" cy="0"/>
              </a:xfrm>
              <a:prstGeom prst="line">
                <a:avLst/>
              </a:prstGeom>
              <a:noFill/>
              <a:ln w="57150">
                <a:solidFill>
                  <a:srgbClr val="FF9933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77" name="Line 48"/>
              <p:cNvSpPr>
                <a:spLocks noChangeShapeType="1"/>
              </p:cNvSpPr>
              <p:nvPr/>
            </p:nvSpPr>
            <p:spPr bwMode="auto">
              <a:xfrm flipH="1" flipV="1">
                <a:off x="3765356" y="2663896"/>
                <a:ext cx="686098" cy="604904"/>
              </a:xfrm>
              <a:prstGeom prst="line">
                <a:avLst/>
              </a:prstGeom>
              <a:noFill/>
              <a:ln w="57150">
                <a:solidFill>
                  <a:srgbClr val="FF9933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78" name="Line 49"/>
              <p:cNvSpPr>
                <a:spLocks noChangeShapeType="1"/>
              </p:cNvSpPr>
              <p:nvPr/>
            </p:nvSpPr>
            <p:spPr bwMode="auto">
              <a:xfrm>
                <a:off x="3765356" y="1997625"/>
                <a:ext cx="822121" cy="0"/>
              </a:xfrm>
              <a:prstGeom prst="line">
                <a:avLst/>
              </a:prstGeom>
              <a:noFill/>
              <a:ln w="57150">
                <a:solidFill>
                  <a:srgbClr val="FF9933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79" name="Line 54"/>
              <p:cNvSpPr>
                <a:spLocks noChangeShapeType="1"/>
              </p:cNvSpPr>
              <p:nvPr/>
            </p:nvSpPr>
            <p:spPr bwMode="auto">
              <a:xfrm flipH="1" flipV="1">
                <a:off x="3765356" y="1997625"/>
                <a:ext cx="754857" cy="666271"/>
              </a:xfrm>
              <a:prstGeom prst="line">
                <a:avLst/>
              </a:prstGeom>
              <a:noFill/>
              <a:ln w="57150">
                <a:solidFill>
                  <a:srgbClr val="FF9933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</p:grpSp>
        <p:sp>
          <p:nvSpPr>
            <p:cNvPr id="80" name="Text Box 56"/>
            <p:cNvSpPr txBox="1">
              <a:spLocks noChangeAspect="1" noChangeArrowheads="1"/>
            </p:cNvSpPr>
            <p:nvPr/>
          </p:nvSpPr>
          <p:spPr bwMode="auto">
            <a:xfrm>
              <a:off x="3352800" y="1600200"/>
              <a:ext cx="790575" cy="700088"/>
            </a:xfrm>
            <a:prstGeom prst="rect">
              <a:avLst/>
            </a:prstGeom>
            <a:noFill/>
            <a:ln w="76200">
              <a:solidFill>
                <a:srgbClr val="FF99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sz="1050"/>
                <a:t> </a:t>
              </a:r>
            </a:p>
          </p:txBody>
        </p:sp>
        <p:sp>
          <p:nvSpPr>
            <p:cNvPr id="81" name="Text Box 60"/>
            <p:cNvSpPr txBox="1">
              <a:spLocks noChangeAspect="1" noChangeArrowheads="1"/>
            </p:cNvSpPr>
            <p:nvPr/>
          </p:nvSpPr>
          <p:spPr bwMode="auto">
            <a:xfrm>
              <a:off x="4140200" y="2992438"/>
              <a:ext cx="790575" cy="700087"/>
            </a:xfrm>
            <a:prstGeom prst="rect">
              <a:avLst/>
            </a:prstGeom>
            <a:noFill/>
            <a:ln w="76200">
              <a:solidFill>
                <a:srgbClr val="ED181E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sz="1050"/>
                <a:t> </a:t>
              </a:r>
            </a:p>
          </p:txBody>
        </p:sp>
        <p:sp>
          <p:nvSpPr>
            <p:cNvPr id="82" name="Text Box 61"/>
            <p:cNvSpPr txBox="1">
              <a:spLocks noChangeAspect="1" noChangeArrowheads="1"/>
            </p:cNvSpPr>
            <p:nvPr/>
          </p:nvSpPr>
          <p:spPr bwMode="auto">
            <a:xfrm>
              <a:off x="4930775" y="1600200"/>
              <a:ext cx="790575" cy="700088"/>
            </a:xfrm>
            <a:prstGeom prst="rect">
              <a:avLst/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en-US" sz="1050"/>
                <a:t> </a:t>
              </a:r>
            </a:p>
          </p:txBody>
        </p: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451350" y="1997075"/>
              <a:ext cx="3224213" cy="1271588"/>
              <a:chOff x="4451453" y="1997625"/>
              <a:chExt cx="3224211" cy="1271175"/>
            </a:xfrm>
          </p:grpSpPr>
          <p:sp>
            <p:nvSpPr>
              <p:cNvPr id="84" name="Line 45"/>
              <p:cNvSpPr>
                <a:spLocks noChangeShapeType="1"/>
              </p:cNvSpPr>
              <p:nvPr/>
            </p:nvSpPr>
            <p:spPr bwMode="auto">
              <a:xfrm>
                <a:off x="4451453" y="3268800"/>
                <a:ext cx="822121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85" name="Line 47"/>
              <p:cNvSpPr>
                <a:spLocks noChangeShapeType="1"/>
              </p:cNvSpPr>
              <p:nvPr/>
            </p:nvSpPr>
            <p:spPr bwMode="auto">
              <a:xfrm>
                <a:off x="5342334" y="2663896"/>
                <a:ext cx="892376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86" name="Line 51"/>
              <p:cNvSpPr>
                <a:spLocks noChangeShapeType="1"/>
              </p:cNvSpPr>
              <p:nvPr/>
            </p:nvSpPr>
            <p:spPr bwMode="auto">
              <a:xfrm>
                <a:off x="5342334" y="1997625"/>
                <a:ext cx="823616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87" name="Line 52"/>
              <p:cNvSpPr>
                <a:spLocks noChangeShapeType="1"/>
              </p:cNvSpPr>
              <p:nvPr/>
            </p:nvSpPr>
            <p:spPr bwMode="auto">
              <a:xfrm>
                <a:off x="6097191" y="1997625"/>
                <a:ext cx="823616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88" name="Line 53"/>
              <p:cNvSpPr>
                <a:spLocks noChangeShapeType="1"/>
              </p:cNvSpPr>
              <p:nvPr/>
            </p:nvSpPr>
            <p:spPr bwMode="auto">
              <a:xfrm>
                <a:off x="6852048" y="1997625"/>
                <a:ext cx="823616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89" name="Line 55"/>
              <p:cNvSpPr>
                <a:spLocks noChangeShapeType="1"/>
              </p:cNvSpPr>
              <p:nvPr/>
            </p:nvSpPr>
            <p:spPr bwMode="auto">
              <a:xfrm flipH="1" flipV="1">
                <a:off x="5342334" y="2663896"/>
                <a:ext cx="686098" cy="60490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90" name="Line 57"/>
              <p:cNvSpPr>
                <a:spLocks noChangeShapeType="1"/>
              </p:cNvSpPr>
              <p:nvPr/>
            </p:nvSpPr>
            <p:spPr bwMode="auto">
              <a:xfrm>
                <a:off x="5273575" y="3268800"/>
                <a:ext cx="823616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91" name="Line 58"/>
              <p:cNvSpPr>
                <a:spLocks noChangeShapeType="1"/>
              </p:cNvSpPr>
              <p:nvPr/>
            </p:nvSpPr>
            <p:spPr bwMode="auto">
              <a:xfrm flipH="1" flipV="1">
                <a:off x="5411093" y="1997625"/>
                <a:ext cx="754857" cy="66627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92" name="Line 62"/>
              <p:cNvSpPr>
                <a:spLocks noChangeShapeType="1"/>
              </p:cNvSpPr>
              <p:nvPr/>
            </p:nvSpPr>
            <p:spPr bwMode="auto">
              <a:xfrm>
                <a:off x="5959672" y="2663896"/>
                <a:ext cx="892376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  <p:sp>
            <p:nvSpPr>
              <p:cNvPr id="93" name="Line 63"/>
              <p:cNvSpPr>
                <a:spLocks noChangeShapeType="1"/>
              </p:cNvSpPr>
              <p:nvPr/>
            </p:nvSpPr>
            <p:spPr bwMode="auto">
              <a:xfrm flipH="1" flipV="1">
                <a:off x="6097191" y="1997625"/>
                <a:ext cx="754857" cy="66627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s-ES" sz="1400"/>
              </a:p>
            </p:txBody>
          </p:sp>
        </p:grpSp>
        <p:sp>
          <p:nvSpPr>
            <p:cNvPr id="94" name="Line 45"/>
            <p:cNvSpPr>
              <a:spLocks noChangeShapeType="1"/>
            </p:cNvSpPr>
            <p:nvPr/>
          </p:nvSpPr>
          <p:spPr bwMode="auto">
            <a:xfrm>
              <a:off x="3581400" y="3276600"/>
              <a:ext cx="822325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s-ES" sz="1400"/>
            </a:p>
          </p:txBody>
        </p:sp>
      </p:grpSp>
      <p:sp>
        <p:nvSpPr>
          <p:cNvPr id="54" name="Rectangle 1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33399"/>
          </a:solidFill>
          <a:ln w="255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5" name="Text Box 72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chemeClr val="bg1"/>
                </a:solidFill>
              </a:rPr>
              <a:t>Temperature in TP AGB Stars</a:t>
            </a:r>
          </a:p>
        </p:txBody>
      </p:sp>
    </p:spTree>
    <p:extLst>
      <p:ext uri="{BB962C8B-B14F-4D97-AF65-F5344CB8AC3E}">
        <p14:creationId xmlns:p14="http://schemas.microsoft.com/office/powerpoint/2010/main" val="14856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1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33399"/>
          </a:solidFill>
          <a:ln w="255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5" name="Text Box 72"/>
          <p:cNvSpPr txBox="1">
            <a:spLocks noChangeArrowheads="1"/>
          </p:cNvSpPr>
          <p:nvPr/>
        </p:nvSpPr>
        <p:spPr bwMode="auto">
          <a:xfrm>
            <a:off x="0" y="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chemeClr val="bg1"/>
                </a:solidFill>
              </a:rPr>
              <a:t>Temperature </a:t>
            </a:r>
            <a:r>
              <a:rPr lang="en-GB" sz="2000" dirty="0" smtClean="0">
                <a:solidFill>
                  <a:schemeClr val="bg1"/>
                </a:solidFill>
              </a:rPr>
              <a:t>in Massive </a:t>
            </a:r>
            <a:r>
              <a:rPr lang="en-GB" sz="2000" dirty="0">
                <a:solidFill>
                  <a:schemeClr val="bg1"/>
                </a:solidFill>
              </a:rPr>
              <a:t>Stars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5" y="4257164"/>
            <a:ext cx="7888866" cy="26188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53176"/>
            <a:ext cx="4658175" cy="3514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7338" y="1775736"/>
            <a:ext cx="3869631" cy="1913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735727" y="756748"/>
            <a:ext cx="23017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TP-AGB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Stars</a:t>
            </a: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H-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burning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, He-flash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2270235" y="2582025"/>
            <a:ext cx="230176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MSs</a:t>
            </a: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Core He-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burning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Shell C-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burning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6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140" descr="nuc_chart_sprocess_v1.png"/>
          <p:cNvPicPr>
            <a:picLocks noChangeAspect="1"/>
          </p:cNvPicPr>
          <p:nvPr/>
        </p:nvPicPr>
        <p:blipFill>
          <a:blip r:embed="rId2"/>
          <a:srcRect l="2282" b="1500"/>
          <a:stretch>
            <a:fillRect/>
          </a:stretch>
        </p:blipFill>
        <p:spPr>
          <a:xfrm>
            <a:off x="2031388" y="1618469"/>
            <a:ext cx="6700488" cy="3854352"/>
          </a:xfrm>
          <a:prstGeom prst="rect">
            <a:avLst/>
          </a:prstGeom>
        </p:spPr>
      </p:pic>
      <p:pic>
        <p:nvPicPr>
          <p:cNvPr id="147" name="Picture 2" descr="http://www.messagetoeagle.com/images/disruptedstarcasA.jpg"/>
          <p:cNvPicPr>
            <a:picLocks noChangeAspect="1" noChangeArrowheads="1"/>
          </p:cNvPicPr>
          <p:nvPr/>
        </p:nvPicPr>
        <p:blipFill>
          <a:blip r:embed="rId3"/>
          <a:srcRect l="1853" t="1932" r="51413" b="4346"/>
          <a:stretch>
            <a:fillRect/>
          </a:stretch>
        </p:blipFill>
        <p:spPr bwMode="auto">
          <a:xfrm>
            <a:off x="136630" y="661027"/>
            <a:ext cx="3129566" cy="3012456"/>
          </a:xfrm>
          <a:prstGeom prst="rect">
            <a:avLst/>
          </a:prstGeom>
          <a:noFill/>
        </p:spPr>
      </p:pic>
      <p:grpSp>
        <p:nvGrpSpPr>
          <p:cNvPr id="2" name="Group 1"/>
          <p:cNvGrpSpPr/>
          <p:nvPr/>
        </p:nvGrpSpPr>
        <p:grpSpPr>
          <a:xfrm>
            <a:off x="3407321" y="661027"/>
            <a:ext cx="5790856" cy="5616048"/>
            <a:chOff x="3353144" y="669701"/>
            <a:chExt cx="5790856" cy="5616048"/>
          </a:xfrm>
        </p:grpSpPr>
        <p:pic>
          <p:nvPicPr>
            <p:cNvPr id="146" name="Picture 4" descr="https://encrypted-tbn3.gstatic.com/images?q=tbn:ANd9GcSWzzhrth1jVIigYu99DIqr9fqaTWkCYNs7QzHMAQuajJ7SPhSbow"/>
            <p:cNvPicPr>
              <a:picLocks noChangeAspect="1" noChangeArrowheads="1"/>
            </p:cNvPicPr>
            <p:nvPr/>
          </p:nvPicPr>
          <p:blipFill>
            <a:blip r:embed="rId4"/>
            <a:srcRect l="4973" t="3420" r="4973" b="5131"/>
            <a:stretch>
              <a:fillRect/>
            </a:stretch>
          </p:blipFill>
          <p:spPr bwMode="auto">
            <a:xfrm>
              <a:off x="5535594" y="4353059"/>
              <a:ext cx="1965867" cy="1932690"/>
            </a:xfrm>
            <a:prstGeom prst="rect">
              <a:avLst/>
            </a:prstGeom>
            <a:noFill/>
          </p:spPr>
        </p:pic>
        <p:grpSp>
          <p:nvGrpSpPr>
            <p:cNvPr id="156" name="Group 155"/>
            <p:cNvGrpSpPr/>
            <p:nvPr/>
          </p:nvGrpSpPr>
          <p:grpSpPr>
            <a:xfrm>
              <a:off x="3353144" y="669701"/>
              <a:ext cx="3227959" cy="1719330"/>
              <a:chOff x="6044829" y="5281256"/>
              <a:chExt cx="3099171" cy="1576744"/>
            </a:xfrm>
          </p:grpSpPr>
          <p:pic>
            <p:nvPicPr>
              <p:cNvPr id="2059266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053071" y="6034551"/>
                <a:ext cx="3090929" cy="82344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2059269" name="Picture 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044829" y="5281256"/>
                <a:ext cx="3099171" cy="63441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</p:grpSp>
        <p:pic>
          <p:nvPicPr>
            <p:cNvPr id="1983492" name="Picture 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785541" y="4299244"/>
              <a:ext cx="1296672" cy="1928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TextBox 23"/>
            <p:cNvSpPr txBox="1"/>
            <p:nvPr/>
          </p:nvSpPr>
          <p:spPr bwMode="auto">
            <a:xfrm>
              <a:off x="6928834" y="3650048"/>
              <a:ext cx="221516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</a:rPr>
                <a:t>Anisotropic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</a:rPr>
                <a:t>Temperature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</a:rPr>
                <a:t>Gradients</a:t>
              </a:r>
              <a:endParaRPr lang="es-E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 bwMode="auto">
          <a:xfrm>
            <a:off x="4713668" y="6519446"/>
            <a:ext cx="32454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Currents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rotation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mixing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191037" y="4080456"/>
            <a:ext cx="311240" cy="27260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TextBox 12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4949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/>
          <p:cNvSpPr txBox="1"/>
          <p:nvPr/>
        </p:nvSpPr>
        <p:spPr bwMode="auto">
          <a:xfrm>
            <a:off x="73570" y="86768"/>
            <a:ext cx="9144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err="1" smtClean="0">
                <a:solidFill>
                  <a:schemeClr val="bg1"/>
                </a:solidFill>
              </a:rPr>
              <a:t>Motivation</a:t>
            </a:r>
            <a:r>
              <a:rPr lang="es-ES" sz="2000" dirty="0" smtClean="0">
                <a:solidFill>
                  <a:schemeClr val="bg1"/>
                </a:solidFill>
              </a:rPr>
              <a:t> and </a:t>
            </a:r>
            <a:r>
              <a:rPr lang="es-ES" sz="2000" dirty="0" err="1" smtClean="0">
                <a:solidFill>
                  <a:schemeClr val="bg1"/>
                </a:solidFill>
              </a:rPr>
              <a:t>Introduction</a:t>
            </a:r>
            <a:r>
              <a:rPr lang="es-ES" sz="2000" dirty="0" smtClean="0">
                <a:solidFill>
                  <a:schemeClr val="bg1"/>
                </a:solidFill>
              </a:rPr>
              <a:t>: </a:t>
            </a:r>
            <a:r>
              <a:rPr lang="es-ES" sz="2000" dirty="0" err="1" smtClean="0">
                <a:solidFill>
                  <a:schemeClr val="bg1"/>
                </a:solidFill>
              </a:rPr>
              <a:t>Massive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</a:rPr>
              <a:t>Star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</a:rPr>
              <a:t>structure</a:t>
            </a:r>
            <a:r>
              <a:rPr lang="es-ES" sz="2000" dirty="0" smtClean="0">
                <a:solidFill>
                  <a:schemeClr val="bg1"/>
                </a:solidFill>
              </a:rPr>
              <a:t> &amp; </a:t>
            </a:r>
            <a:r>
              <a:rPr lang="es-ES" sz="2000" dirty="0" err="1" smtClean="0">
                <a:solidFill>
                  <a:schemeClr val="bg1"/>
                </a:solidFill>
              </a:rPr>
              <a:t>evolution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4949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nuc_chart_sprocess_v1.png"/>
          <p:cNvPicPr>
            <a:picLocks noChangeAspect="1"/>
          </p:cNvPicPr>
          <p:nvPr/>
        </p:nvPicPr>
        <p:blipFill>
          <a:blip r:embed="rId2"/>
          <a:srcRect l="2282" b="1500"/>
          <a:stretch>
            <a:fillRect/>
          </a:stretch>
        </p:blipFill>
        <p:spPr>
          <a:xfrm>
            <a:off x="3894918" y="3347308"/>
            <a:ext cx="5185999" cy="2983166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>
          <a:xfrm>
            <a:off x="191037" y="4080456"/>
            <a:ext cx="311240" cy="27260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3" y="577845"/>
            <a:ext cx="7712743" cy="25108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375419"/>
            <a:ext cx="4731370" cy="257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346657" y="6002430"/>
            <a:ext cx="45425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N.Nishimura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, et al. 2017 MNRAS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73571" y="52060"/>
            <a:ext cx="91440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dirty="0" err="1" smtClean="0">
                <a:solidFill>
                  <a:schemeClr val="bg1"/>
                </a:solidFill>
              </a:rPr>
              <a:t>Motivation</a:t>
            </a:r>
            <a:r>
              <a:rPr lang="es-ES" sz="2000" dirty="0" smtClean="0">
                <a:solidFill>
                  <a:schemeClr val="bg1"/>
                </a:solidFill>
              </a:rPr>
              <a:t> and </a:t>
            </a:r>
            <a:r>
              <a:rPr lang="es-ES" sz="2000" dirty="0" err="1" smtClean="0">
                <a:solidFill>
                  <a:schemeClr val="bg1"/>
                </a:solidFill>
              </a:rPr>
              <a:t>Introduction</a:t>
            </a:r>
            <a:r>
              <a:rPr lang="es-ES" sz="2000" dirty="0" smtClean="0">
                <a:solidFill>
                  <a:schemeClr val="bg1"/>
                </a:solidFill>
              </a:rPr>
              <a:t>: </a:t>
            </a:r>
            <a:r>
              <a:rPr lang="es-ES" sz="2000" dirty="0" err="1" smtClean="0">
                <a:solidFill>
                  <a:schemeClr val="bg1"/>
                </a:solidFill>
              </a:rPr>
              <a:t>Massive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</a:rPr>
              <a:t>Star</a:t>
            </a:r>
            <a:r>
              <a:rPr lang="es-ES" sz="2000" dirty="0" smtClean="0">
                <a:solidFill>
                  <a:schemeClr val="bg1"/>
                </a:solidFill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</a:rPr>
              <a:t>structure</a:t>
            </a:r>
            <a:r>
              <a:rPr lang="es-ES" sz="2000" dirty="0" smtClean="0">
                <a:solidFill>
                  <a:schemeClr val="bg1"/>
                </a:solidFill>
              </a:rPr>
              <a:t> &amp; </a:t>
            </a:r>
            <a:r>
              <a:rPr lang="es-ES" sz="2000" dirty="0" err="1" smtClean="0">
                <a:solidFill>
                  <a:schemeClr val="bg1"/>
                </a:solidFill>
              </a:rPr>
              <a:t>evolution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433848" y="4014505"/>
            <a:ext cx="22492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30000" dirty="0" smtClean="0">
                <a:solidFill>
                  <a:schemeClr val="accent2">
                    <a:lumMod val="75000"/>
                  </a:schemeClr>
                </a:solidFill>
              </a:rPr>
              <a:t>22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Ne(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,n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2159000" y="3644900"/>
            <a:ext cx="2047875" cy="9525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 bwMode="auto">
          <a:xfrm>
            <a:off x="2635214" y="3644900"/>
            <a:ext cx="7334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 </a:t>
            </a:r>
            <a:r>
              <a:rPr lang="es-ES" sz="1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endParaRPr lang="en-US" sz="1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1719886" y="4459948"/>
            <a:ext cx="17938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dirty="0" smtClean="0">
                <a:solidFill>
                  <a:srgbClr val="FF0000"/>
                </a:solidFill>
              </a:rPr>
              <a:t>Core He-</a:t>
            </a:r>
            <a:r>
              <a:rPr lang="es-ES" sz="1200" dirty="0" err="1" smtClean="0">
                <a:solidFill>
                  <a:srgbClr val="FF0000"/>
                </a:solidFill>
              </a:rPr>
              <a:t>Burning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2932731" y="3347308"/>
            <a:ext cx="17938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dirty="0" smtClean="0">
                <a:solidFill>
                  <a:srgbClr val="FF0000"/>
                </a:solidFill>
              </a:rPr>
              <a:t>Shell C-</a:t>
            </a:r>
            <a:r>
              <a:rPr lang="es-ES" sz="1200" dirty="0" err="1" smtClean="0">
                <a:solidFill>
                  <a:srgbClr val="FF0000"/>
                </a:solidFill>
              </a:rPr>
              <a:t>Burning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70178" y="535805"/>
            <a:ext cx="2060027" cy="368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 bwMode="auto">
          <a:xfrm>
            <a:off x="1495270" y="584347"/>
            <a:ext cx="2063838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Core He-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burning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3706339" y="535103"/>
            <a:ext cx="2063838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Shell C-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burning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0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907" y="0"/>
            <a:ext cx="5698901" cy="489397"/>
          </a:xfrm>
        </p:spPr>
        <p:txBody>
          <a:bodyPr/>
          <a:lstStyle/>
          <a:p>
            <a:pPr algn="l"/>
            <a:r>
              <a:rPr lang="es-ES" sz="2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400" dirty="0" err="1" smtClean="0">
                <a:solidFill>
                  <a:schemeClr val="accent2">
                    <a:lumMod val="75000"/>
                  </a:schemeClr>
                </a:solidFill>
              </a:rPr>
              <a:t>massive-star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 nuclear-</a:t>
            </a:r>
            <a:r>
              <a:rPr lang="es-ES" sz="2400" dirty="0" err="1" smtClean="0">
                <a:solidFill>
                  <a:srgbClr val="FF0000"/>
                </a:solidFill>
              </a:rPr>
              <a:t>thermometer</a:t>
            </a:r>
            <a:endParaRPr lang="es-ES" sz="2400" dirty="0">
              <a:solidFill>
                <a:srgbClr val="FF0000"/>
              </a:solidFill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229674" y="2180823"/>
            <a:ext cx="6153953" cy="3638281"/>
            <a:chOff x="165279" y="1742942"/>
            <a:chExt cx="6153953" cy="3638281"/>
          </a:xfrm>
        </p:grpSpPr>
        <p:grpSp>
          <p:nvGrpSpPr>
            <p:cNvPr id="46" name="Group 45"/>
            <p:cNvGrpSpPr/>
            <p:nvPr/>
          </p:nvGrpSpPr>
          <p:grpSpPr>
            <a:xfrm>
              <a:off x="165279" y="1742942"/>
              <a:ext cx="6153953" cy="3638281"/>
              <a:chOff x="938012" y="1485365"/>
              <a:chExt cx="6153953" cy="3638281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938012" y="2440548"/>
                <a:ext cx="6153953" cy="2683098"/>
                <a:chOff x="976649" y="1770846"/>
                <a:chExt cx="6153953" cy="2683098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976649" y="2698126"/>
                  <a:ext cx="6091706" cy="1755818"/>
                  <a:chOff x="1981201" y="3136007"/>
                  <a:chExt cx="6091706" cy="1755818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1996226" y="4134118"/>
                    <a:ext cx="2073499" cy="757707"/>
                    <a:chOff x="2343955" y="2691684"/>
                    <a:chExt cx="2073499" cy="757707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2343955" y="2691684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sp>
                    <p:nvSpPr>
                      <p:cNvPr id="5" name="TextBox 4"/>
                      <p:cNvSpPr txBox="1"/>
                      <p:nvPr/>
                    </p:nvSpPr>
                    <p:spPr bwMode="auto">
                      <a:xfrm>
                        <a:off x="2343955" y="2768957"/>
                        <a:ext cx="824247" cy="461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30000" dirty="0" smtClean="0">
                            <a:solidFill>
                              <a:schemeClr val="bg1"/>
                            </a:solidFill>
                          </a:rPr>
                          <a:t>75</a:t>
                        </a:r>
                        <a:r>
                          <a:rPr lang="es-ES" sz="2400" b="1" dirty="0" smtClean="0">
                            <a:solidFill>
                              <a:schemeClr val="bg1"/>
                            </a:solidFill>
                          </a:rPr>
                          <a:t>As</a:t>
                        </a:r>
                        <a:endParaRPr lang="es-ES" sz="24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3384998" y="2702416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8" name="Rectangle 7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sp>
                    <p:nvSpPr>
                      <p:cNvPr id="9" name="TextBox 8"/>
                      <p:cNvSpPr txBox="1"/>
                      <p:nvPr/>
                    </p:nvSpPr>
                    <p:spPr bwMode="auto">
                      <a:xfrm>
                        <a:off x="2343955" y="2768957"/>
                        <a:ext cx="824247" cy="461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30000" dirty="0" smtClean="0"/>
                          <a:t>76</a:t>
                        </a:r>
                        <a:r>
                          <a:rPr lang="es-ES" sz="2400" b="1" dirty="0" smtClean="0"/>
                          <a:t>As</a:t>
                        </a:r>
                      </a:p>
                    </p:txBody>
                  </p:sp>
                </p:grpSp>
                <p:sp>
                  <p:nvSpPr>
                    <p:cNvPr id="10" name="TextBox 9"/>
                    <p:cNvSpPr txBox="1"/>
                    <p:nvPr/>
                  </p:nvSpPr>
                  <p:spPr bwMode="auto">
                    <a:xfrm>
                      <a:off x="3515932" y="3103808"/>
                      <a:ext cx="901522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s-ES" dirty="0" smtClean="0"/>
                        <a:t>26 h</a:t>
                      </a:r>
                      <a:endParaRPr lang="es-ES" dirty="0"/>
                    </a:p>
                  </p:txBody>
                </p:sp>
              </p:grpSp>
              <p:sp>
                <p:nvSpPr>
                  <p:cNvPr id="12" name="Rectangle 11"/>
                  <p:cNvSpPr/>
                  <p:nvPr/>
                </p:nvSpPr>
                <p:spPr>
                  <a:xfrm>
                    <a:off x="2032718" y="3140299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 bwMode="auto">
                  <a:xfrm>
                    <a:off x="1981201" y="3269086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76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3099518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 bwMode="auto">
                  <a:xfrm>
                    <a:off x="3048001" y="3279818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77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116949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 bwMode="auto">
                  <a:xfrm>
                    <a:off x="4065432" y="3279818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78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5134380" y="3151032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 bwMode="auto">
                  <a:xfrm>
                    <a:off x="5082863" y="3279819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rgbClr val="FF0000"/>
                        </a:solidFill>
                      </a:rPr>
                      <a:t>79</a:t>
                    </a:r>
                    <a:r>
                      <a:rPr lang="es-ES" sz="2400" b="1" dirty="0" smtClean="0">
                        <a:solidFill>
                          <a:srgbClr val="FF0000"/>
                        </a:solidFill>
                      </a:rPr>
                      <a:t>Se</a:t>
                    </a:r>
                    <a:endParaRPr lang="es-ES" sz="24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 bwMode="auto">
                  <a:xfrm>
                    <a:off x="5112912" y="3567448"/>
                    <a:ext cx="96591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dirty="0" smtClean="0"/>
                      <a:t>3x10</a:t>
                    </a:r>
                    <a:r>
                      <a:rPr lang="es-ES" baseline="30000" dirty="0" smtClean="0"/>
                      <a:t>5</a:t>
                    </a:r>
                    <a:r>
                      <a:rPr lang="es-ES" dirty="0" smtClean="0"/>
                      <a:t>a</a:t>
                    </a:r>
                    <a:endParaRPr lang="es-ES" dirty="0"/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6175422" y="3161763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 bwMode="auto">
                  <a:xfrm>
                    <a:off x="6123905" y="3290550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80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7128459" y="3136007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 bwMode="auto">
                  <a:xfrm>
                    <a:off x="7076942" y="3264794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/>
                      <a:t>81</a:t>
                    </a:r>
                    <a:r>
                      <a:rPr lang="es-ES" sz="2400" b="1" dirty="0" smtClean="0"/>
                      <a:t>Se</a:t>
                    </a:r>
                    <a:endParaRPr lang="es-ES" sz="2400" b="1" dirty="0"/>
                  </a:p>
                </p:txBody>
              </p:sp>
              <p:sp>
                <p:nvSpPr>
                  <p:cNvPr id="26" name="TextBox 25"/>
                  <p:cNvSpPr txBox="1"/>
                  <p:nvPr/>
                </p:nvSpPr>
                <p:spPr bwMode="auto">
                  <a:xfrm>
                    <a:off x="7106991" y="3552423"/>
                    <a:ext cx="96591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dirty="0" smtClean="0"/>
                      <a:t>18 m</a:t>
                    </a:r>
                    <a:endParaRPr lang="es-ES" dirty="0"/>
                  </a:p>
                </p:txBody>
              </p:sp>
            </p:grpSp>
            <p:sp>
              <p:nvSpPr>
                <p:cNvPr id="28" name="Rectangle 27"/>
                <p:cNvSpPr/>
                <p:nvPr/>
              </p:nvSpPr>
              <p:spPr>
                <a:xfrm>
                  <a:off x="3123130" y="1770846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 bwMode="auto">
                <a:xfrm>
                  <a:off x="3071613" y="1899633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>
                      <a:solidFill>
                        <a:schemeClr val="bg1"/>
                      </a:solidFill>
                    </a:rPr>
                    <a:t>79</a:t>
                  </a:r>
                  <a:r>
                    <a:rPr lang="es-ES" sz="240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125536" y="1781579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 bwMode="auto">
                <a:xfrm>
                  <a:off x="4074019" y="1910366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/>
                    <a:t>80</a:t>
                  </a:r>
                  <a:r>
                    <a:rPr lang="es-ES" sz="2400" b="1" dirty="0" smtClean="0"/>
                    <a:t>Br</a:t>
                  </a:r>
                  <a:endParaRPr lang="es-ES" sz="2400" b="1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 bwMode="auto">
                <a:xfrm>
                  <a:off x="4116946" y="2185117"/>
                  <a:ext cx="96591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/>
                    <a:t>17 m</a:t>
                  </a:r>
                  <a:endParaRPr lang="es-ES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181603" y="1794457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 bwMode="auto">
                <a:xfrm>
                  <a:off x="5130086" y="1923244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>
                      <a:solidFill>
                        <a:schemeClr val="bg1"/>
                      </a:solidFill>
                    </a:rPr>
                    <a:t>81</a:t>
                  </a:r>
                  <a:r>
                    <a:rPr lang="es-ES" sz="240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6134639" y="1781580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 bwMode="auto">
                <a:xfrm>
                  <a:off x="6083122" y="1910367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/>
                    <a:t>82</a:t>
                  </a:r>
                  <a:r>
                    <a:rPr lang="es-ES" sz="2400" b="1" dirty="0" smtClean="0"/>
                    <a:t>Br</a:t>
                  </a:r>
                  <a:endParaRPr lang="es-ES" sz="2400" b="1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 bwMode="auto">
                <a:xfrm>
                  <a:off x="6164686" y="2197995"/>
                  <a:ext cx="96591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/>
                    <a:t>35 h</a:t>
                  </a:r>
                  <a:endParaRPr lang="es-ES" dirty="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3095225" y="1485365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TextBox 39"/>
              <p:cNvSpPr txBox="1"/>
              <p:nvPr/>
            </p:nvSpPr>
            <p:spPr bwMode="auto">
              <a:xfrm>
                <a:off x="3043708" y="1614152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>
                    <a:solidFill>
                      <a:schemeClr val="bg1"/>
                    </a:solidFill>
                  </a:rPr>
                  <a:t>80</a:t>
                </a:r>
                <a:r>
                  <a:rPr lang="es-ES" sz="2400" b="1" dirty="0" smtClean="0">
                    <a:solidFill>
                      <a:schemeClr val="bg1"/>
                    </a:solidFill>
                  </a:rPr>
                  <a:t>Kr</a:t>
                </a:r>
                <a:endParaRPr lang="es-E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084751" y="1496097"/>
                <a:ext cx="734095" cy="746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TextBox 41"/>
              <p:cNvSpPr txBox="1"/>
              <p:nvPr/>
            </p:nvSpPr>
            <p:spPr bwMode="auto">
              <a:xfrm>
                <a:off x="4033234" y="1624884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/>
                  <a:t>81</a:t>
                </a:r>
                <a:r>
                  <a:rPr lang="es-ES" sz="2400" b="1" dirty="0" smtClean="0"/>
                  <a:t>Kr</a:t>
                </a:r>
                <a:endParaRPr lang="es-ES" sz="2400" b="1" dirty="0"/>
              </a:p>
            </p:txBody>
          </p:sp>
          <p:sp>
            <p:nvSpPr>
              <p:cNvPr id="43" name="TextBox 42"/>
              <p:cNvSpPr txBox="1"/>
              <p:nvPr/>
            </p:nvSpPr>
            <p:spPr bwMode="auto">
              <a:xfrm>
                <a:off x="4089041" y="1912514"/>
                <a:ext cx="96591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dirty="0" smtClean="0"/>
                  <a:t>11 a</a:t>
                </a:r>
                <a:endParaRPr lang="es-ES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115062" y="1496098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33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" name="TextBox 44"/>
              <p:cNvSpPr txBox="1"/>
              <p:nvPr/>
            </p:nvSpPr>
            <p:spPr bwMode="auto">
              <a:xfrm>
                <a:off x="5063545" y="1624885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>
                    <a:solidFill>
                      <a:schemeClr val="bg1"/>
                    </a:solidFill>
                  </a:rPr>
                  <a:t>82</a:t>
                </a:r>
                <a:r>
                  <a:rPr lang="es-ES" sz="2400" b="1" dirty="0" smtClean="0">
                    <a:solidFill>
                      <a:schemeClr val="bg1"/>
                    </a:solidFill>
                  </a:rPr>
                  <a:t>Kr</a:t>
                </a:r>
                <a:endParaRPr lang="es-ES" sz="24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7" name="Straight Arrow Connector 56"/>
            <p:cNvCxnSpPr/>
            <p:nvPr/>
          </p:nvCxnSpPr>
          <p:spPr>
            <a:xfrm rot="10800000">
              <a:off x="940158" y="4365939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922986" y="4026794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933718" y="5016321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10800000">
              <a:off x="4943342" y="3346361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10800000">
              <a:off x="4979833" y="2416936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1964028" y="4011769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3017949" y="4035380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994597" y="4033234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997002" y="4043966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5007735" y="3127420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0800000">
              <a:off x="2934238" y="2431962"/>
              <a:ext cx="360608" cy="283335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10800000">
              <a:off x="2957849" y="3369973"/>
              <a:ext cx="360608" cy="283335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979313" y="3114541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2990046" y="2146479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3979573" y="2157212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5057104" y="2120722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2" descr="http://www.messagetoeagle.com/images/disruptedstarcasA.jpg"/>
          <p:cNvPicPr>
            <a:picLocks noChangeAspect="1" noChangeArrowheads="1"/>
          </p:cNvPicPr>
          <p:nvPr/>
        </p:nvPicPr>
        <p:blipFill>
          <a:blip r:embed="rId3"/>
          <a:srcRect l="25706" t="1932" r="51413" b="4346"/>
          <a:stretch>
            <a:fillRect/>
          </a:stretch>
        </p:blipFill>
        <p:spPr bwMode="auto">
          <a:xfrm>
            <a:off x="0" y="0"/>
            <a:ext cx="2034862" cy="4000782"/>
          </a:xfrm>
          <a:prstGeom prst="rect">
            <a:avLst/>
          </a:prstGeom>
          <a:noFill/>
        </p:spPr>
      </p:pic>
      <p:graphicFrame>
        <p:nvGraphicFramePr>
          <p:cNvPr id="71" name="Object 43"/>
          <p:cNvGraphicFramePr>
            <a:graphicFrameLocks noChangeAspect="1"/>
          </p:cNvGraphicFramePr>
          <p:nvPr/>
        </p:nvGraphicFramePr>
        <p:xfrm>
          <a:off x="461307" y="0"/>
          <a:ext cx="1354615" cy="1560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645" name="Photo Editor Photo" r:id="rId4" imgW="819048" imgH="1104762" progId="">
                  <p:embed/>
                </p:oleObj>
              </mc:Choice>
              <mc:Fallback>
                <p:oleObj name="Photo Editor Photo" r:id="rId4" imgW="819048" imgH="1104762" progId="">
                  <p:embed/>
                  <p:pic>
                    <p:nvPicPr>
                      <p:cNvPr id="71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07" y="0"/>
                        <a:ext cx="1354615" cy="15604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2467" name="AutoShape 3" descr="data:image/jpeg;base64,/9j/4AAQSkZJRgABAQAAAQABAAD/2wCEAAkGBhQGDxUUBxMVFREWFRQYGRgWFRkeFxcgFhgWGBceGBcaHyYeFxkjGxUXHy8iLycpLCwvGB8xNzAqNSYrMCkBCQoKDgwOFw8PGjUkHiAzNTUuLC4sLio1NSw0KS81Myw2NTU1LzUrLCk1KSksKSwuLywsLTApKTUpMSk1KTU1Nf/AABEIALQBGAMBIgACEQEDEQH/xAAcAAEAAgMBAQEAAAAAAAAAAAAABgcDBAUIAgH/xABIEAABAwIDAwUKDgECBgMAAAABAAIDBBEFBiEHEjFBYXFzshMWIjIzNFFygbEUFSM1NkJSdZGUobPC02KSwYKDk9Hh8CVDU//EABoBAQADAQEBAAAAAAAAAAAAAAAEBQYBAgP/xAAsEQEAAQEGBAUEAwAAAAAAAAAAAQIDBAURMsESM3GBBjQ1QYIhMVFhE1Kx/9oADAMBAAIRAxEAPwC8UREBYayrZQRukq3BkbGlznONg0AXJJWZV7ttqHOoIaeEloqquCBxB1AcS49OrRog0IsxYptHe45ULaKgabCokZeWW3KxpHD/ANve4GZ+Tscwob+HYs2d417nNAGsdzXu636dK7ePTuy02CHCD3OJse6GgC1m2A4ha+A4/PV1MbJ5CWkm4s3XQnkC5m9Ze7YyLn3vlc+nxaI0+IQ+UiPKBoXMvxbcj02uNSCCZgqz2jQjBcXwutptHvn+DPtpvtk0bvekDed+noVmLryIiICIiAiIgIiICIiAiIgIiICIiAiIgIiIIbtAzw/LpipsEZ3XEKk7sTORo4F7x9kf7E8AVxqfZNPjAEmbsRqZJiLlkL9yJnM0Aa29Nh0JlpvxlmrEZKjV1PDDFH/iHhpNvRy/iVjq6+QSPtJJ47vru9J51yZeojNjr8rYjs8aajLFXLV07PCkpqglzi0au7m4a8BwAB5fC4Ke5VzLFm2kjqKDxXjUHi1w0c025QVp5KmdUQP7s4uO/wDWJP1R6VFdljfi3E8YpoNIWVEcjW8gMndN63sa0f8ACuuSsxERHBERAREQFXO2fyeHfedN7nqxlXO2fyeHfedN7noOlnzykXqu94XAw7FI8FlbNiDtyJly51joLEcnOQu/nzykXqu94XHwCnbVVUbahrXMJN2uAIPgniDoV5930j7OPn7OtJmufDG4LMJXMxCnc4AHQFwAOo9KuRVbtUwqHDpsLNFFHGTiNOCWMa0nwhoSBqFaS9PmIiICIiAiIgIiICIiAiIgIiICIiAiIgIiIK1yT9JcY6KbshadZ5V/rv7RW5kn6S4x0U3ZC06zyr/Xf2ivMvdLNQ7Q48oAx1NNVzFx396CJr2j6tiS4Wd4N+HKFi2TYiMYxbFpomvY2U0zw2QWe24l0c0E2dpwupNk/FIqGF4q5WMJfcBzwDaw1sSuDs3lE+O4y6EhzS+nIINwdJOBHFdh5n7rNREXXBERAREQFXO2fyeHfedN7nqxlXO2fyeHfedN7noOlnzykXqu94UcpsHbj7xBO57GyXBcw2eLAnQ8nBfe2FxbUU+6T5OXtMUPwGOerqomYPL3Koc4hj3Dea07riSWm4OgI4cqjVW2VfDkvLLC+O6/z8XtM5ZfjP8Af6dXOOQYsm1OGvpJp5DJX07SJpN4AB7XXAtodFd6pPOGG4hh02G99FWypBxGm3NyNrN3wtb7rRdXYpKjERaeK4vDgkRlxSVkUY4ue4Aez0nmQbi5WIZlhw+oip3ODqmU+DG0guA1Je4fVYADqeNrDVVXnDbqZw6LKjS0Wt3eQa/8uMjTl1d+CbCcJdidTU19e5z5B8kHvN3Fzw18hJ5Tu7gHoBKC6UREBERAREQEREBERBzsex2PLkPdq+4hDmNe4C+4HkNDiPs7xAPovdbtNUtrGB9M5r2OAIc0ggg8CCNCFgxfDW4zTyw1IuyRjmH/AIhZebMt5yrNnU74oXbzI5Hskgf4hLXWcW8sZJF7jQ34FB6eRQvKO1ejzVusc7uFSR5KQ2ueXcf4snC/p5gpogIiIK1yT9JcY6KbshaNZIBK+5Hjv5R9oreyT9JcY6KbshcPEfLSdY/tFTbpdYvEzEzlkq8RxCq5U0zTTnmkGDZDoc3MMmNQiV7HbgO+8WFgbeC4DiStLZVh0eEYxi8NC3dijdTtY25Nh8qbXNyeJWPBslS5mYX0tfUUoa7dLIvFdoDvHXjrb2L72U0Zw/GMXjke6RzDStL3eM+zZBc85Xwt7OLK0miPZLutvN4sabWYyzWoiIvikiIiAiIgKuds/k8O+86b3PVjKuds/k8O+86b3PQaG2Pzim6uXtMUPwCslw+rikwyHu8zXOLIt4N3zuOBG8dBYEn2KYbY/OKbq5e0xQjBsXlwatgkw+mdUva5xEbXWLjuOFr2PISeHIq+qM7bu2d3rijDM5/rP+ykOcsdrMZmw74/oTRhuI025eUP37u1GgFrK61R2bs2VWZKnDm4th0lGGV9O5rnybwed9o3R4DbGxv7FeKsGMQ7PlfitGw96cEL221cXF03PuxHdb7d48ui88Y3iNTiUxOPPldOOImuHN5NIyAGDoAXrhcfMOUqXNLN3F4Wv9DuD2+q8eEPxQeUVK8s45i2G04ZltlT8H3nm8VK57S4nwvDDDc3046Wsu9nHYnUYNeTASaiHU7lrTMHulHRY8xXX2AY93N1RRT3Bv3ZgN7i27HK2x4EEMNuc6aFHUf77MwfYrfyTv6k77MwfYrfyTv6l6GRHHnnvszB9it/JO/qTvszB9it/JO/qXoZEHnnvszB9it/JO/qTvszB9it/JO/qXoZEHnnvszB9it/JO/qTvszB9it/JO/qXoZEHnnvszB9it/JO/qTvszB9it/JO/qXoZEHnnvszB9it/JO/qUMxuonq6iR+Mh4qHEF4ezcfewA3mECxsByL1lX1rcOifLUGzI2Oc4+gNBJ9y8vUGE1e0SslfQRl8kkjnvcdI4943Ae86DdBAtqbAaI64BF+KsXZzj2NOIZgLXVFOLecAmFo/xmJDvYC63oU6ylsSpsGs/GyKqYa2ItC3ojv4fS6/QFY0cYhAEYAA4ACwHQEGKhdI+Npr2sbLbwmscXNB5nFrSfwCzoiOK1yT9JcY6KbshcPEfLSdY/tFdzJP0lxjopuyFw8Q8vJ1j+0VcYVqr7Mz4h0WfWW7g/xtuHvS+C9xv4Xd97e3rDhb6u7u/qsmyfuvxvi3xrufCL0vdNzxN7dk3t2+u7e9lqZWxLGII5BgtJTyRd0Or5QDwFtL+iy2tksks2LYscVa1lQTT90a03a13yugPKLWUC9znbVSuMOp4btZx+vb6rWREUZOEREBERAVc7Z/J4d9503uerGVc7Z/J4d9503ueg0NsfnFN1cvaYo7kP50pvXd+3IpFtj84purl7TFHch/OlN67v25FX183vGza3X0341bpftg8rhX3lB7wrIVb7YPK4V95Qe8KyFYMUIiIC4Fbk2GatjraQCKqYSHOaNJWuFnNkHLpqDxBA5NF30QEREBERAREQEREBERBycz4CMz0zqed7mRSFvdNw2c5rSHFoPIHEAHmJHKtvCsJiwSJsWGRtjibwa0WHTznnW2iAiIgIiIK1yT9JcY6KbshcPEfLSdY/tFdzJP0lxjopuyFw8R8tJ1j+0VcYVqr7Mz4h0WfWU52c+bydb/ABauFs8+fsa6yn90i7uznzeTrf4tXC2efP2NdZT+6RQr5z61rhnlLPpuspERRFiIiICIiAq52z+Tw77zpvc9WMq52z+Tw77zpvc9BobY/OKbq5e0xR3IfzpTeu79uRSLbH5xTdXL2mKO5D+dKb13ftyKvr5veNm1uvpvxq3S/bB5XCvvKD3hWQq32weVwr7yg94VkKwYoREQEREBERAREQEREBERAREQEREBERAREQVrkn6S4x0U3ZC4eI+Wk6x/aK7mSfpLjHRTdkLh4j5aTrH9oq4wrVX2ZnxDos+spzs583k63+LVwtnnz9jXWU/ukXd2c+bydb/Fq4Wzz5+xrrKf3SKFfOfWtcM8pZ9N1lIiKIsRERARFDc95/72yynwhnwjEZtI4W67t/rPtwGhIHLYnQAkB38fzLTZYi7pjMzYma2udXWF7NaNXHmAVW5hzHNtRfSjLtFOaWCrhmM7wGtcGEg7oJ1FnEnUnThqpFlrZYHyirzs/wCF1xsfC8lFyhrW8HWPNa+oF9VYTWhgs0WA9CCq9sfnFN1cvaYo7kP50pvXd+3IpFtj84purl7TFHch/OlN67v25FX183vGza3X0341bprtfw+epZRTYbA+f4NVsne2MXdux66DiSbW0uurlTafRZtd3OmeYqgaGGYbrweBA5HEHSwNwpao1m7Z/SZyb/8AIM3ZR4szPBkaeQ7w8YDjY3GisGKSVFV+EZqqtnc7KPPD+6UzzaCt4DQeLKTwItxJJF7kkXIs8He4cEH6iIgIiICIiAiIgIiICIiAiIgIiw1tazDo3SVjgyNjS5znGwaBxJKDI94jBLyAALkngLcblV/i+1xkkxp8n076+pGh3NIW+tJ6OOvDS11yB8J2zymxfT4Kx1tNJKotOvQ246Bw1dfdsrBMCgy7CIsJjbHGOQcTzuJ1c7nOqCG7PMr11BXVdZmZsLZKpsXgxOJ3Sy44HgLW+sVGsR8tJ1j+0VcypnEfLSdY/tFXGFaq+zM+IdFn1lOdnPm8nW/xaorURV+z/FK2sho/hVJVPa53cn3lYIwbHctcnwjpr0hSrZx5vJ1v8WqWqFfOfWtsL8pZ9N0dyln2kzm0nCpPlG+NG8bsjelp4jnFwpEoXnLZnFmJwqMMd8GxBmrJ49LkfbA8a/C/HpGiwZFz1JWTOoM2NEWIxDmDJ262dH6TYAm2h4jlAiLBO0REHAzxmxmTaGSeaxf4sbD9d5B3W6a8hJ5gVxNmuTHYW11bjvh4jVeG9ztTGHahjeO7pYHoA4NC5eNN798yRUztabD2CeQchlJaWA9Hg9NnBWcgIiIKq2x+cU3Vy9pijuQ/nSm9d37cikW2Pzim6uXtMUdyH86U3ru/bkVfXze8bNrdfTfjVuvdERWDFOdmDAIczUz4MTbvRvHtaeRzTyOB5VCtm+MzYJUy4RmBxdNCN+nkP/2xaW19Iv7xruqxlW+2Ogdh7KbE8PHy9FMwuI4mJxs8W5dSOgOcgshFgoaxuIRMkgN2Pa1zT6Q4Aj3rOgIiICIiAiIgIiICIiAiIgKrs3yP2i4q3C6RxFHT7stW9pN3EHwY7/h7bnTcU/zJjAy/Rz1EvCKN77ekgaDXlJsPaorsbwQ4fh3wis1nrJHVDz6/ij8PC6XFBNqOjZQRtjpGhkbGhrWtFg0DQABZkRAVM4j5aTrH9oq5lTOI+Wk6x/aKuMK1V9mZ8Q6LPrKc7OPN5Ot/i1S1RLZx5vJ1v8WqWqFfOfWtcM8pZ9NxQvaXk05igE+FEsr6b5SB7bBxLdSwk8h5OS9uS95oiiLFG9n+bBnGgZM6wmb8nM0C27I0DfFjqAeIHoKKLYS3vMzNLTs0p8QjMzByCVpcXgdNnH2hEGXZCPjCbE6uTxpax7AfSyLRva/RWQq52HHdw+Zp8ZtXOHdNwrGQEREFVbY/OKbq5e0xR3IfzpTeu79uRSLbH5xTdXL2mKO5D+dKb13ftyKvr5veNm1uvpvxq3XuiIrBihcrNOHDF6Cohfr3SGVvtLTb9bLqrFVu3I3l3ANd7igh+xvEDiOB0pfxYHx/9N7mj9AFNVXmwZtsDivyyTdsqw0BERAREQEREBERAREQEREFf7cqgswZ7IT4UssMY57vBt+inGHUooYY44vFYxjR0NaAPcoHty+Sw2OR3ix1UDj0B3/lWFGd5oI9AQfSIiAqZxHy0nWP7RVzKmcR8tJ1j+0VcYVqr7Mz4h0WfWU52cebydb/ABapaols483k63+LVLVCvnPrWuGeUs+m4iIoixVvtXHwCswmpZ4zKwReya292UTbMO6/FrG+M7EYOnS9/eiD52cO+JcXxWifpeYVLOcSjwrcwuxWUqz2lxOypX0mLUjSWMIgqQBe8bzoSOa59u6FY9LVNro2yUzg6N7Q5rgbhwcLgg8oIKDKiIgqrbH5xTdXL2mKO5D+dKb13ftyKRbY/OKbq5e0xR3IfzpTeu79uRV9fN7xs2t19N+NW690RFYMUKObRcYGBYVVSuNj3J7W+tINxv6uUjVX59m7+MVpsKpDeOFzamqI1ADODDbls4ceHdGnVBKdmeEHA8IpYpBZ/cg5w9BkJeb843rexSdfjW7os3gF+oCIiAiIgIiICIiAiIgIiIIrtQwU49g9VHELvEe+0ekxkPA9u7b2rZ2f42Mw4XTTNNyYmtd6zBuv/UFSBzd4WdwVX5Ml7wMXqMNq9Kepc6opXHhd3jMvwvZtrD7P+SC0UREBUziPlpOsf2irmVM4j5aTrH9oq4wrVX2ZnxDos+spzs483k63+LVLVEtnHm8nW/xapaoV859a1wzyln03ERaOOYzHl+mknrjaONpcfSbcAPS4nQDnURYoHmd/fBmagpotW0sclRJ6ATo2/PcN/wBSLNsjwqSpFRieKi09dJvsHK2IeTHNzcwaiCdYphseMwSQ1zd6KRjmOHpDhY2PEHn5FWmVsZk2Y1Qw3MryaR7iaOod4tv/AM3nk1PsJ5ARa1VzMw5dgzTTugxZgfG78WnkLT9Uj0oOkDfgv1VVFLiWynwZmvxDCwfBc25qYRzjlaPw14tAspjlzaJQ5oaPi+oYH8schDJBzFp4+y6Dax7KNPmVzXYm1ziwENs9zdCQT4p14BauGbPaPCJmS0bHiRhJaTI8gXBHAm3AlSMG/Bfq8cFMznkkU3q2po4Irnh/Gf0EWhimPU+CM3sUnjib6XvA/AHUqA1m0+fNbjBs8p3yO4GqlYWwM9JF+J6deXdK9o7ubQM+jKzGw4c3u2ITeDDC0EnUgbzrcAL3ANr29FyPvZ1ks5Ugc/EXd0rqh3dJ5OJJOoaDyhtz0kk6cF8ZJ2dsyy91RiTzU4hJrJO/W1+Ijv4rf15NBYCYoCIiAiIgIiICIiAiIgIiICIiAoxn/JTc50wax3c6mJ2/BKOLHjh7D/2PEKTogguQNoBxVxo8yt7hicOj2Ot8ppcOYRoSQQSAecaKdKM50yDBnRjfhF46hmsc8ekjCNRryi/J7RY6qKR5uxPZ/wCBm2mdWUw0bU0wu+3J3RpsL2HE26SgtFc92Xqd5JdBESTcncGt1yME2lYdmAD4FVxBx+pI7cf/AKX2KkTKlsgvG5pHMQvVNVVP2l4qopr1Rm+aShjoARSMawE3IaABf2LOtOsxmDDxesmiYByve0e8qGYxtmpKV3c8DbLXTngynYXN5rv5fYCuTMz9ZeopiIyhOaytZh0bpKx7WRsBLnONmgDiSSqsvJtnq27oczBad99QQap7baWNvBBuOYf5HwdmHJVftAkbLnx4hpQQ5lHC4i/KO6uHKOHG+mm7y2VR0bMPjbHRsayNgAa1oAa0DkAHBcdZI4xEAIwA0AAAcABwARfSICIiAovmHZnh+ZiXYhTM7oeL2XY89Jbbe9t0RBXeYsnd6muD1tcxvI34Rdg6AW8y5eFUs+OyBlZiFdu/4zgH8d1ER1YGDbG8OhIkrI31EnK6okc+/SNGn8FO6amZRtDaZrWMHBrQAB0AIiOMqIiAiIgIiICIiAiIgIiICIiAiIgIiIC/CL8V+ogjeNbOcPx8k4hSRF54uaNx/wDqZYlR2TYVhjD8kyZvRM7/AHREGxQ7EMKpSHOp3PP+cryPwuAphheBwYI3dwuGOJvoYwN/G3FEQby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82469" name="AutoShape 5" descr="data:image/jpeg;base64,/9j/4AAQSkZJRgABAQAAAQABAAD/2wCEAAkGBhQGDxUUBxMVFREWFRQYGRgWFRkeFxcgFhgWGBceGBcaHyYeFxkjGxUXHy8iLycpLCwvGB8xNzAqNSYrMCkBCQoKDgwOFw8PGjUkHiAzNTUuLC4sLio1NSw0KS81Myw2NTU1LzUrLCk1KSksKSwuLywsLTApKTUpMSk1KTU1Nf/AABEIALQBGAMBIgACEQEDEQH/xAAcAAEAAgMBAQEAAAAAAAAAAAAABgcDBAUIAgH/xABIEAABAwIDAwUKDgECBgMAAAABAAIDBBEFBiEHEjFBYXFzshMWIjIzNFFygbEUFSM1NkJSdZGUobPC02KSwYKDk9Hh8CVDU//EABoBAQADAQEBAAAAAAAAAAAAAAAEBQYBAgP/xAAsEQEAAQEGBAUEAwAAAAAAAAAAAQIDBAURMsESM3GBBjQ1QYIhMVFhE1Kx/9oADAMBAAIRAxEAPwC8UREBYayrZQRukq3BkbGlznONg0AXJJWZV7ttqHOoIaeEloqquCBxB1AcS49OrRog0IsxYptHe45ULaKgabCokZeWW3KxpHD/ANve4GZ+Tscwob+HYs2d417nNAGsdzXu636dK7ePTuy02CHCD3OJse6GgC1m2A4ha+A4/PV1MbJ5CWkm4s3XQnkC5m9Ze7YyLn3vlc+nxaI0+IQ+UiPKBoXMvxbcj02uNSCCZgqz2jQjBcXwutptHvn+DPtpvtk0bvekDed+noVmLryIiICIiAiIgIiICIiAiIgIiICIiAiIgIiIIbtAzw/LpipsEZ3XEKk7sTORo4F7x9kf7E8AVxqfZNPjAEmbsRqZJiLlkL9yJnM0Aa29Nh0JlpvxlmrEZKjV1PDDFH/iHhpNvRy/iVjq6+QSPtJJ47vru9J51yZeojNjr8rYjs8aajLFXLV07PCkpqglzi0au7m4a8BwAB5fC4Ke5VzLFm2kjqKDxXjUHi1w0c025QVp5KmdUQP7s4uO/wDWJP1R6VFdljfi3E8YpoNIWVEcjW8gMndN63sa0f8ACuuSsxERHBERAREQFXO2fyeHfedN7nqxlXO2fyeHfedN7noOlnzykXqu94XAw7FI8FlbNiDtyJly51joLEcnOQu/nzykXqu94XHwCnbVVUbahrXMJN2uAIPgniDoV5930j7OPn7OtJmufDG4LMJXMxCnc4AHQFwAOo9KuRVbtUwqHDpsLNFFHGTiNOCWMa0nwhoSBqFaS9PmIiICIiAiIgIiICIiAiIgIiICIiAiIgIiIK1yT9JcY6KbshadZ5V/rv7RW5kn6S4x0U3ZC06zyr/Xf2ivMvdLNQ7Q48oAx1NNVzFx396CJr2j6tiS4Wd4N+HKFi2TYiMYxbFpomvY2U0zw2QWe24l0c0E2dpwupNk/FIqGF4q5WMJfcBzwDaw1sSuDs3lE+O4y6EhzS+nIINwdJOBHFdh5n7rNREXXBERAREQFXO2fyeHfedN7nqxlXO2fyeHfedN7noOlnzykXqu94UcpsHbj7xBO57GyXBcw2eLAnQ8nBfe2FxbUU+6T5OXtMUPwGOerqomYPL3Koc4hj3Dea07riSWm4OgI4cqjVW2VfDkvLLC+O6/z8XtM5ZfjP8Af6dXOOQYsm1OGvpJp5DJX07SJpN4AB7XXAtodFd6pPOGG4hh02G99FWypBxGm3NyNrN3wtb7rRdXYpKjERaeK4vDgkRlxSVkUY4ue4Aez0nmQbi5WIZlhw+oip3ODqmU+DG0guA1Je4fVYADqeNrDVVXnDbqZw6LKjS0Wt3eQa/8uMjTl1d+CbCcJdidTU19e5z5B8kHvN3Fzw18hJ5Tu7gHoBKC6UREBERAREQEREBERBzsex2PLkPdq+4hDmNe4C+4HkNDiPs7xAPovdbtNUtrGB9M5r2OAIc0ggg8CCNCFgxfDW4zTyw1IuyRjmH/AIhZebMt5yrNnU74oXbzI5Hskgf4hLXWcW8sZJF7jQ34FB6eRQvKO1ejzVusc7uFSR5KQ2ueXcf4snC/p5gpogIiIK1yT9JcY6KbshaNZIBK+5Hjv5R9oreyT9JcY6KbshcPEfLSdY/tFTbpdYvEzEzlkq8RxCq5U0zTTnmkGDZDoc3MMmNQiV7HbgO+8WFgbeC4DiStLZVh0eEYxi8NC3dijdTtY25Nh8qbXNyeJWPBslS5mYX0tfUUoa7dLIvFdoDvHXjrb2L72U0Zw/GMXjke6RzDStL3eM+zZBc85Xwt7OLK0miPZLutvN4sabWYyzWoiIvikiIiAiIgKuds/k8O+86b3PVjKuds/k8O+86b3PQaG2Pzim6uXtMUPwCslw+rikwyHu8zXOLIt4N3zuOBG8dBYEn2KYbY/OKbq5e0xQjBsXlwatgkw+mdUva5xEbXWLjuOFr2PISeHIq+qM7bu2d3rijDM5/rP+ykOcsdrMZmw74/oTRhuI025eUP37u1GgFrK61R2bs2VWZKnDm4th0lGGV9O5rnybwed9o3R4DbGxv7FeKsGMQ7PlfitGw96cEL221cXF03PuxHdb7d48ui88Y3iNTiUxOPPldOOImuHN5NIyAGDoAXrhcfMOUqXNLN3F4Wv9DuD2+q8eEPxQeUVK8s45i2G04ZltlT8H3nm8VK57S4nwvDDDc3046Wsu9nHYnUYNeTASaiHU7lrTMHulHRY8xXX2AY93N1RRT3Bv3ZgN7i27HK2x4EEMNuc6aFHUf77MwfYrfyTv6k77MwfYrfyTv6l6GRHHnnvszB9it/JO/qTvszB9it/JO/qXoZEHnnvszB9it/JO/qTvszB9it/JO/qXoZEHnnvszB9it/JO/qTvszB9it/JO/qXoZEHnnvszB9it/JO/qTvszB9it/JO/qXoZEHnnvszB9it/JO/qUMxuonq6iR+Mh4qHEF4ezcfewA3mECxsByL1lX1rcOifLUGzI2Oc4+gNBJ9y8vUGE1e0SslfQRl8kkjnvcdI4943Ae86DdBAtqbAaI64BF+KsXZzj2NOIZgLXVFOLecAmFo/xmJDvYC63oU6ylsSpsGs/GyKqYa2ItC3ojv4fS6/QFY0cYhAEYAA4ACwHQEGKhdI+Npr2sbLbwmscXNB5nFrSfwCzoiOK1yT9JcY6KbshcPEfLSdY/tFdzJP0lxjopuyFw8Q8vJ1j+0VcYVqr7Mz4h0WfWW7g/xtuHvS+C9xv4Xd97e3rDhb6u7u/qsmyfuvxvi3xrufCL0vdNzxN7dk3t2+u7e9lqZWxLGII5BgtJTyRd0Or5QDwFtL+iy2tksks2LYscVa1lQTT90a03a13yugPKLWUC9znbVSuMOp4btZx+vb6rWREUZOEREBERAVc7Z/J4d9503uerGVc7Z/J4d9503ueg0NsfnFN1cvaYo7kP50pvXd+3IpFtj84purl7TFHch/OlN67v25FX183vGza3X0341bpftg8rhX3lB7wrIVb7YPK4V95Qe8KyFYMUIiIC4Fbk2GatjraQCKqYSHOaNJWuFnNkHLpqDxBA5NF30QEREBERAREQEREBERBycz4CMz0zqed7mRSFvdNw2c5rSHFoPIHEAHmJHKtvCsJiwSJsWGRtjibwa0WHTznnW2iAiIgIiIK1yT9JcY6KbshcPEfLSdY/tFdzJP0lxjopuyFw8R8tJ1j+0VcYVqr7Mz4h0WfWU52c+bydb/ABauFs8+fsa6yn90i7uznzeTrf4tXC2efP2NdZT+6RQr5z61rhnlLPpuspERRFiIiICIiAq52z+Tw77zpvc9WMq52z+Tw77zpvc9BobY/OKbq5e0xR3IfzpTeu79uRSLbH5xTdXL2mKO5D+dKb13ftyKvr5veNm1uvpvxq3S/bB5XCvvKD3hWQq32weVwr7yg94VkKwYoREQEREBERAREQEREBERAREQEREBERAREQVrkn6S4x0U3ZC4eI+Wk6x/aK7mSfpLjHRTdkLh4j5aTrH9oq4wrVX2ZnxDos+spzs583k63+LVwtnnz9jXWU/ukXd2c+bydb/Fq4Wzz5+xrrKf3SKFfOfWtcM8pZ9N1lIiKIsRERARFDc95/72yynwhnwjEZtI4W67t/rPtwGhIHLYnQAkB38fzLTZYi7pjMzYma2udXWF7NaNXHmAVW5hzHNtRfSjLtFOaWCrhmM7wGtcGEg7oJ1FnEnUnThqpFlrZYHyirzs/wCF1xsfC8lFyhrW8HWPNa+oF9VYTWhgs0WA9CCq9sfnFN1cvaYo7kP50pvXd+3IpFtj84purl7TFHch/OlN67v25FX183vGza3X0341bprtfw+epZRTYbA+f4NVsne2MXdux66DiSbW0uurlTafRZtd3OmeYqgaGGYbrweBA5HEHSwNwpao1m7Z/SZyb/8AIM3ZR4szPBkaeQ7w8YDjY3GisGKSVFV+EZqqtnc7KPPD+6UzzaCt4DQeLKTwItxJJF7kkXIs8He4cEH6iIgIiICIiAiIgIiICIiAiIgIiw1tazDo3SVjgyNjS5znGwaBxJKDI94jBLyAALkngLcblV/i+1xkkxp8n076+pGh3NIW+tJ6OOvDS11yB8J2zymxfT4Kx1tNJKotOvQ246Bw1dfdsrBMCgy7CIsJjbHGOQcTzuJ1c7nOqCG7PMr11BXVdZmZsLZKpsXgxOJ3Sy44HgLW+sVGsR8tJ1j+0VcypnEfLSdY/tFXGFaq+zM+IdFn1lOdnPm8nW/xaorURV+z/FK2sho/hVJVPa53cn3lYIwbHctcnwjpr0hSrZx5vJ1v8WqWqFfOfWtsL8pZ9N0dyln2kzm0nCpPlG+NG8bsjelp4jnFwpEoXnLZnFmJwqMMd8GxBmrJ49LkfbA8a/C/HpGiwZFz1JWTOoM2NEWIxDmDJ262dH6TYAm2h4jlAiLBO0REHAzxmxmTaGSeaxf4sbD9d5B3W6a8hJ5gVxNmuTHYW11bjvh4jVeG9ztTGHahjeO7pYHoA4NC5eNN798yRUztabD2CeQchlJaWA9Hg9NnBWcgIiIKq2x+cU3Vy9pijuQ/nSm9d37cikW2Pzim6uXtMUdyH86U3ru/bkVfXze8bNrdfTfjVuvdERWDFOdmDAIczUz4MTbvRvHtaeRzTyOB5VCtm+MzYJUy4RmBxdNCN+nkP/2xaW19Iv7xruqxlW+2Ogdh7KbE8PHy9FMwuI4mJxs8W5dSOgOcgshFgoaxuIRMkgN2Pa1zT6Q4Aj3rOgIiICIiAiIgIiICIiAiIgKrs3yP2i4q3C6RxFHT7stW9pN3EHwY7/h7bnTcU/zJjAy/Rz1EvCKN77ekgaDXlJsPaorsbwQ4fh3wis1nrJHVDz6/ij8PC6XFBNqOjZQRtjpGhkbGhrWtFg0DQABZkRAVM4j5aTrH9oq5lTOI+Wk6x/aKuMK1V9mZ8Q6LPrKc7OPN5Ot/i1S1RLZx5vJ1v8WqWqFfOfWtcM8pZ9NxQvaXk05igE+FEsr6b5SB7bBxLdSwk8h5OS9uS95oiiLFG9n+bBnGgZM6wmb8nM0C27I0DfFjqAeIHoKKLYS3vMzNLTs0p8QjMzByCVpcXgdNnH2hEGXZCPjCbE6uTxpax7AfSyLRva/RWQq52HHdw+Zp8ZtXOHdNwrGQEREFVbY/OKbq5e0xR3IfzpTeu79uRSLbH5xTdXL2mKO5D+dKb13ftyKvr5veNm1uvpvxq3XuiIrBihcrNOHDF6Cohfr3SGVvtLTb9bLqrFVu3I3l3ANd7igh+xvEDiOB0pfxYHx/9N7mj9AFNVXmwZtsDivyyTdsqw0BERAREQEREBERAREQEREFf7cqgswZ7IT4UssMY57vBt+inGHUooYY44vFYxjR0NaAPcoHty+Sw2OR3ix1UDj0B3/lWFGd5oI9AQfSIiAqZxHy0nWP7RVzKmcR8tJ1j+0VcYVqr7Mz4h0WfWU52cebydb/ABapaols483k63+LVLVCvnPrWuGeUs+m4iIoixVvtXHwCswmpZ4zKwReya292UTbMO6/FrG+M7EYOnS9/eiD52cO+JcXxWifpeYVLOcSjwrcwuxWUqz2lxOypX0mLUjSWMIgqQBe8bzoSOa59u6FY9LVNro2yUzg6N7Q5rgbhwcLgg8oIKDKiIgqrbH5xTdXL2mKO5D+dKb13ftyKRbY/OKbq5e0xR3IfzpTeu79uRV9fN7xs2t19N+NW690RFYMUKObRcYGBYVVSuNj3J7W+tINxv6uUjVX59m7+MVpsKpDeOFzamqI1ADODDbls4ceHdGnVBKdmeEHA8IpYpBZ/cg5w9BkJeb843rexSdfjW7os3gF+oCIiAiIgIiICIiAiIgIiIIrtQwU49g9VHELvEe+0ekxkPA9u7b2rZ2f42Mw4XTTNNyYmtd6zBuv/UFSBzd4WdwVX5Ml7wMXqMNq9Kepc6opXHhd3jMvwvZtrD7P+SC0UREBUziPlpOsf2irmVM4j5aTrH9oq4wrVX2ZnxDos+spzs483k63+LVLVEtnHm8nW/xapaoV859a1wzyln03ERaOOYzHl+mknrjaONpcfSbcAPS4nQDnURYoHmd/fBmagpotW0sclRJ6ATo2/PcN/wBSLNsjwqSpFRieKi09dJvsHK2IeTHNzcwaiCdYphseMwSQ1zd6KRjmOHpDhY2PEHn5FWmVsZk2Y1Qw3MryaR7iaOod4tv/AM3nk1PsJ5ARa1VzMw5dgzTTugxZgfG78WnkLT9Uj0oOkDfgv1VVFLiWynwZmvxDCwfBc25qYRzjlaPw14tAspjlzaJQ5oaPi+oYH8schDJBzFp4+y6Dax7KNPmVzXYm1ziwENs9zdCQT4p14BauGbPaPCJmS0bHiRhJaTI8gXBHAm3AlSMG/Bfq8cFMznkkU3q2po4Irnh/Gf0EWhimPU+CM3sUnjib6XvA/AHUqA1m0+fNbjBs8p3yO4GqlYWwM9JF+J6deXdK9o7ubQM+jKzGw4c3u2ITeDDC0EnUgbzrcAL3ANr29FyPvZ1ks5Ugc/EXd0rqh3dJ5OJJOoaDyhtz0kk6cF8ZJ2dsyy91RiTzU4hJrJO/W1+Ijv4rf15NBYCYoCIiAiIgIiICIiAiIgIiICIiAoxn/JTc50wax3c6mJ2/BKOLHjh7D/2PEKTogguQNoBxVxo8yt7hicOj2Ot8ppcOYRoSQQSAecaKdKM50yDBnRjfhF46hmsc8ekjCNRryi/J7RY6qKR5uxPZ/wCBm2mdWUw0bU0wu+3J3RpsL2HE26SgtFc92Xqd5JdBESTcncGt1yME2lYdmAD4FVxBx+pI7cf/AKX2KkTKlsgvG5pHMQvVNVVP2l4qopr1Rm+aShjoARSMawE3IaABf2LOtOsxmDDxesmiYByve0e8qGYxtmpKV3c8DbLXTngynYXN5rv5fYCuTMz9ZeopiIyhOaytZh0bpKx7WRsBLnONmgDiSSqsvJtnq27oczBad99QQap7baWNvBBuOYf5HwdmHJVftAkbLnx4hpQQ5lHC4i/KO6uHKOHG+mm7y2VR0bMPjbHRsayNgAa1oAa0DkAHBcdZI4xEAIwA0AAAcABwARfSICIiAovmHZnh+ZiXYhTM7oeL2XY89Jbbe9t0RBXeYsnd6muD1tcxvI34Rdg6AW8y5eFUs+OyBlZiFdu/4zgH8d1ER1YGDbG8OhIkrI31EnK6okc+/SNGn8FO6amZRtDaZrWMHBrQAB0AIiOMqIiAiIgIiICIiAiIgIiICIiAiIgIiIC/CL8V+ogjeNbOcPx8k4hSRF54uaNx/wDqZYlR2TYVhjD8kyZvRM7/AHREGxQ7EMKpSHOp3PP+cryPwuAphheBwYI3dwuGOJvoYwN/G3FEQby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3" name="Rectangle 72"/>
          <p:cNvSpPr/>
          <p:nvPr/>
        </p:nvSpPr>
        <p:spPr>
          <a:xfrm>
            <a:off x="8788400" y="2146300"/>
            <a:ext cx="2032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3" name="Picture 82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90"/>
          <a:stretch/>
        </p:blipFill>
        <p:spPr>
          <a:xfrm>
            <a:off x="6330312" y="2146300"/>
            <a:ext cx="2635272" cy="2992370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 bwMode="auto">
          <a:xfrm>
            <a:off x="7190705" y="4033062"/>
            <a:ext cx="8242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30000" dirty="0" smtClean="0">
                <a:solidFill>
                  <a:srgbClr val="FF0000"/>
                </a:solidFill>
              </a:rPr>
              <a:t>79</a:t>
            </a:r>
            <a:r>
              <a:rPr lang="es-ES" sz="2400" b="1" dirty="0" smtClean="0">
                <a:solidFill>
                  <a:srgbClr val="FF0000"/>
                </a:solidFill>
              </a:rPr>
              <a:t>Se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3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907" y="0"/>
            <a:ext cx="5698901" cy="489397"/>
          </a:xfrm>
        </p:spPr>
        <p:txBody>
          <a:bodyPr/>
          <a:lstStyle/>
          <a:p>
            <a:pPr algn="l"/>
            <a:r>
              <a:rPr lang="es-ES" sz="2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400" dirty="0" err="1" smtClean="0">
                <a:solidFill>
                  <a:schemeClr val="accent2">
                    <a:lumMod val="75000"/>
                  </a:schemeClr>
                </a:solidFill>
              </a:rPr>
              <a:t>massive-star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 nuclear-</a:t>
            </a:r>
            <a:r>
              <a:rPr lang="es-ES" sz="2400" dirty="0" err="1" smtClean="0">
                <a:solidFill>
                  <a:srgbClr val="FF0000"/>
                </a:solidFill>
              </a:rPr>
              <a:t>thermometer</a:t>
            </a:r>
            <a:endParaRPr lang="es-ES" sz="2400" dirty="0">
              <a:solidFill>
                <a:srgbClr val="FF0000"/>
              </a:solidFill>
            </a:endParaRPr>
          </a:p>
        </p:txBody>
      </p:sp>
      <p:grpSp>
        <p:nvGrpSpPr>
          <p:cNvPr id="3" name="Group 102"/>
          <p:cNvGrpSpPr/>
          <p:nvPr/>
        </p:nvGrpSpPr>
        <p:grpSpPr>
          <a:xfrm>
            <a:off x="229674" y="2180823"/>
            <a:ext cx="6153953" cy="3638281"/>
            <a:chOff x="165279" y="1742942"/>
            <a:chExt cx="6153953" cy="3638281"/>
          </a:xfrm>
        </p:grpSpPr>
        <p:grpSp>
          <p:nvGrpSpPr>
            <p:cNvPr id="6" name="Group 45"/>
            <p:cNvGrpSpPr/>
            <p:nvPr/>
          </p:nvGrpSpPr>
          <p:grpSpPr>
            <a:xfrm>
              <a:off x="165279" y="1742942"/>
              <a:ext cx="6153953" cy="3638281"/>
              <a:chOff x="938012" y="1485365"/>
              <a:chExt cx="6153953" cy="3638281"/>
            </a:xfrm>
          </p:grpSpPr>
          <p:grpSp>
            <p:nvGrpSpPr>
              <p:cNvPr id="7" name="Group 37"/>
              <p:cNvGrpSpPr/>
              <p:nvPr/>
            </p:nvGrpSpPr>
            <p:grpSpPr>
              <a:xfrm>
                <a:off x="938012" y="2440548"/>
                <a:ext cx="6153953" cy="2683098"/>
                <a:chOff x="976649" y="1770846"/>
                <a:chExt cx="6153953" cy="2683098"/>
              </a:xfrm>
            </p:grpSpPr>
            <p:grpSp>
              <p:nvGrpSpPr>
                <p:cNvPr id="11" name="Group 26"/>
                <p:cNvGrpSpPr/>
                <p:nvPr/>
              </p:nvGrpSpPr>
              <p:grpSpPr>
                <a:xfrm>
                  <a:off x="976649" y="2698126"/>
                  <a:ext cx="6091706" cy="1755818"/>
                  <a:chOff x="1981201" y="3136007"/>
                  <a:chExt cx="6091706" cy="1755818"/>
                </a:xfrm>
              </p:grpSpPr>
              <p:grpSp>
                <p:nvGrpSpPr>
                  <p:cNvPr id="21" name="Group 10"/>
                  <p:cNvGrpSpPr/>
                  <p:nvPr/>
                </p:nvGrpSpPr>
                <p:grpSpPr>
                  <a:xfrm>
                    <a:off x="1996226" y="4134118"/>
                    <a:ext cx="2073499" cy="757707"/>
                    <a:chOff x="2343955" y="2691684"/>
                    <a:chExt cx="2073499" cy="757707"/>
                  </a:xfrm>
                </p:grpSpPr>
                <p:grpSp>
                  <p:nvGrpSpPr>
                    <p:cNvPr id="27" name="Group 5"/>
                    <p:cNvGrpSpPr/>
                    <p:nvPr/>
                  </p:nvGrpSpPr>
                  <p:grpSpPr>
                    <a:xfrm>
                      <a:off x="2343955" y="2691684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sp>
                    <p:nvSpPr>
                      <p:cNvPr id="5" name="TextBox 4"/>
                      <p:cNvSpPr txBox="1"/>
                      <p:nvPr/>
                    </p:nvSpPr>
                    <p:spPr bwMode="auto">
                      <a:xfrm>
                        <a:off x="2343955" y="2768957"/>
                        <a:ext cx="824247" cy="461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30000" dirty="0" smtClean="0">
                            <a:solidFill>
                              <a:schemeClr val="bg1"/>
                            </a:solidFill>
                          </a:rPr>
                          <a:t>75</a:t>
                        </a:r>
                        <a:r>
                          <a:rPr lang="es-ES" sz="2400" b="1" dirty="0" smtClean="0">
                            <a:solidFill>
                              <a:schemeClr val="bg1"/>
                            </a:solidFill>
                          </a:rPr>
                          <a:t>As</a:t>
                        </a:r>
                        <a:endParaRPr lang="es-ES" sz="24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007040" name="Group 6"/>
                    <p:cNvGrpSpPr/>
                    <p:nvPr/>
                  </p:nvGrpSpPr>
                  <p:grpSpPr>
                    <a:xfrm>
                      <a:off x="3384998" y="2702416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8" name="Rectangle 7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sp>
                    <p:nvSpPr>
                      <p:cNvPr id="9" name="TextBox 8"/>
                      <p:cNvSpPr txBox="1"/>
                      <p:nvPr/>
                    </p:nvSpPr>
                    <p:spPr bwMode="auto">
                      <a:xfrm>
                        <a:off x="2343955" y="2768957"/>
                        <a:ext cx="824247" cy="461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30000" dirty="0" smtClean="0"/>
                          <a:t>76</a:t>
                        </a:r>
                        <a:r>
                          <a:rPr lang="es-ES" sz="2400" b="1" dirty="0" smtClean="0"/>
                          <a:t>As</a:t>
                        </a:r>
                      </a:p>
                    </p:txBody>
                  </p:sp>
                </p:grpSp>
                <p:sp>
                  <p:nvSpPr>
                    <p:cNvPr id="10" name="TextBox 9"/>
                    <p:cNvSpPr txBox="1"/>
                    <p:nvPr/>
                  </p:nvSpPr>
                  <p:spPr bwMode="auto">
                    <a:xfrm>
                      <a:off x="3515932" y="3103808"/>
                      <a:ext cx="901522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s-ES" dirty="0" smtClean="0"/>
                        <a:t>26 h</a:t>
                      </a:r>
                      <a:endParaRPr lang="es-ES" dirty="0"/>
                    </a:p>
                  </p:txBody>
                </p:sp>
              </p:grpSp>
              <p:sp>
                <p:nvSpPr>
                  <p:cNvPr id="12" name="Rectangle 11"/>
                  <p:cNvSpPr/>
                  <p:nvPr/>
                </p:nvSpPr>
                <p:spPr>
                  <a:xfrm>
                    <a:off x="2032718" y="3140299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 bwMode="auto">
                  <a:xfrm>
                    <a:off x="1981201" y="3269086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76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3099518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 bwMode="auto">
                  <a:xfrm>
                    <a:off x="3048001" y="3279818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77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116949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 bwMode="auto">
                  <a:xfrm>
                    <a:off x="4065432" y="3279818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78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5134380" y="3151032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 bwMode="auto">
                  <a:xfrm>
                    <a:off x="5082863" y="3279819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rgbClr val="FF0000"/>
                        </a:solidFill>
                      </a:rPr>
                      <a:t>79</a:t>
                    </a:r>
                    <a:r>
                      <a:rPr lang="es-ES" sz="2400" b="1" dirty="0" smtClean="0">
                        <a:solidFill>
                          <a:srgbClr val="FF0000"/>
                        </a:solidFill>
                      </a:rPr>
                      <a:t>Se</a:t>
                    </a:r>
                    <a:endParaRPr lang="es-ES" sz="24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 bwMode="auto">
                  <a:xfrm>
                    <a:off x="5112912" y="3567448"/>
                    <a:ext cx="96591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dirty="0" smtClean="0"/>
                      <a:t>3x10</a:t>
                    </a:r>
                    <a:r>
                      <a:rPr lang="es-ES" baseline="30000" dirty="0" smtClean="0"/>
                      <a:t>5</a:t>
                    </a:r>
                    <a:r>
                      <a:rPr lang="es-ES" dirty="0" smtClean="0"/>
                      <a:t>a</a:t>
                    </a:r>
                    <a:endParaRPr lang="es-ES" dirty="0"/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6175422" y="3161763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 bwMode="auto">
                  <a:xfrm>
                    <a:off x="6123905" y="3290550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80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7128459" y="3136007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 bwMode="auto">
                  <a:xfrm>
                    <a:off x="7076942" y="3264794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/>
                      <a:t>81</a:t>
                    </a:r>
                    <a:r>
                      <a:rPr lang="es-ES" sz="2400" b="1" dirty="0" smtClean="0"/>
                      <a:t>Se</a:t>
                    </a:r>
                    <a:endParaRPr lang="es-ES" sz="2400" b="1" dirty="0"/>
                  </a:p>
                </p:txBody>
              </p:sp>
              <p:sp>
                <p:nvSpPr>
                  <p:cNvPr id="26" name="TextBox 25"/>
                  <p:cNvSpPr txBox="1"/>
                  <p:nvPr/>
                </p:nvSpPr>
                <p:spPr bwMode="auto">
                  <a:xfrm>
                    <a:off x="7106991" y="3552423"/>
                    <a:ext cx="96591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dirty="0" smtClean="0"/>
                      <a:t>18 m</a:t>
                    </a:r>
                    <a:endParaRPr lang="es-ES" dirty="0"/>
                  </a:p>
                </p:txBody>
              </p:sp>
            </p:grpSp>
            <p:sp>
              <p:nvSpPr>
                <p:cNvPr id="28" name="Rectangle 27"/>
                <p:cNvSpPr/>
                <p:nvPr/>
              </p:nvSpPr>
              <p:spPr>
                <a:xfrm>
                  <a:off x="3123130" y="1770846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 bwMode="auto">
                <a:xfrm>
                  <a:off x="3071613" y="1899633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>
                      <a:solidFill>
                        <a:schemeClr val="bg1"/>
                      </a:solidFill>
                    </a:rPr>
                    <a:t>79</a:t>
                  </a:r>
                  <a:r>
                    <a:rPr lang="es-ES" sz="240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125536" y="1781579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 bwMode="auto">
                <a:xfrm>
                  <a:off x="4074019" y="1910366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/>
                    <a:t>80</a:t>
                  </a:r>
                  <a:r>
                    <a:rPr lang="es-ES" sz="2400" b="1" dirty="0" smtClean="0"/>
                    <a:t>Br</a:t>
                  </a:r>
                  <a:endParaRPr lang="es-ES" sz="2400" b="1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 bwMode="auto">
                <a:xfrm>
                  <a:off x="4116946" y="2185117"/>
                  <a:ext cx="96591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/>
                    <a:t>17 m</a:t>
                  </a:r>
                  <a:endParaRPr lang="es-ES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181603" y="1794457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 bwMode="auto">
                <a:xfrm>
                  <a:off x="5130086" y="1923244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>
                      <a:solidFill>
                        <a:schemeClr val="bg1"/>
                      </a:solidFill>
                    </a:rPr>
                    <a:t>81</a:t>
                  </a:r>
                  <a:r>
                    <a:rPr lang="es-ES" sz="240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6134639" y="1781580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 bwMode="auto">
                <a:xfrm>
                  <a:off x="6083122" y="1910367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/>
                    <a:t>82</a:t>
                  </a:r>
                  <a:r>
                    <a:rPr lang="es-ES" sz="2400" b="1" dirty="0" smtClean="0"/>
                    <a:t>Br</a:t>
                  </a:r>
                  <a:endParaRPr lang="es-ES" sz="2400" b="1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 bwMode="auto">
                <a:xfrm>
                  <a:off x="6164686" y="2197995"/>
                  <a:ext cx="96591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/>
                    <a:t>35 h</a:t>
                  </a:r>
                  <a:endParaRPr lang="es-ES" dirty="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3095225" y="1485365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TextBox 39"/>
              <p:cNvSpPr txBox="1"/>
              <p:nvPr/>
            </p:nvSpPr>
            <p:spPr bwMode="auto">
              <a:xfrm>
                <a:off x="3043708" y="1614152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>
                    <a:solidFill>
                      <a:srgbClr val="FF0000"/>
                    </a:solidFill>
                  </a:rPr>
                  <a:t>80</a:t>
                </a:r>
                <a:r>
                  <a:rPr lang="es-ES" sz="2400" b="1" dirty="0" smtClean="0">
                    <a:solidFill>
                      <a:srgbClr val="FF0000"/>
                    </a:solidFill>
                  </a:rPr>
                  <a:t>Kr</a:t>
                </a:r>
                <a:endParaRPr lang="es-E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084751" y="1496097"/>
                <a:ext cx="734095" cy="746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TextBox 41"/>
              <p:cNvSpPr txBox="1"/>
              <p:nvPr/>
            </p:nvSpPr>
            <p:spPr bwMode="auto">
              <a:xfrm>
                <a:off x="4033234" y="1624884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/>
                  <a:t>81</a:t>
                </a:r>
                <a:r>
                  <a:rPr lang="es-ES" sz="2400" b="1" dirty="0" smtClean="0"/>
                  <a:t>Kr</a:t>
                </a:r>
                <a:endParaRPr lang="es-ES" sz="2400" b="1" dirty="0"/>
              </a:p>
            </p:txBody>
          </p:sp>
          <p:sp>
            <p:nvSpPr>
              <p:cNvPr id="43" name="TextBox 42"/>
              <p:cNvSpPr txBox="1"/>
              <p:nvPr/>
            </p:nvSpPr>
            <p:spPr bwMode="auto">
              <a:xfrm>
                <a:off x="4089041" y="1912514"/>
                <a:ext cx="96591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dirty="0" smtClean="0"/>
                  <a:t>11 a</a:t>
                </a:r>
                <a:endParaRPr lang="es-ES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115062" y="1496098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33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" name="TextBox 44"/>
              <p:cNvSpPr txBox="1"/>
              <p:nvPr/>
            </p:nvSpPr>
            <p:spPr bwMode="auto">
              <a:xfrm>
                <a:off x="5063545" y="1624885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>
                    <a:solidFill>
                      <a:srgbClr val="FF0000"/>
                    </a:solidFill>
                  </a:rPr>
                  <a:t>82</a:t>
                </a:r>
                <a:r>
                  <a:rPr lang="es-ES" sz="2400" b="1" dirty="0" smtClean="0">
                    <a:solidFill>
                      <a:srgbClr val="FF0000"/>
                    </a:solidFill>
                  </a:rPr>
                  <a:t>Kr</a:t>
                </a:r>
                <a:endParaRPr lang="es-ES" sz="24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57" name="Straight Arrow Connector 56"/>
            <p:cNvCxnSpPr/>
            <p:nvPr/>
          </p:nvCxnSpPr>
          <p:spPr>
            <a:xfrm rot="10800000">
              <a:off x="940158" y="4365939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922986" y="4026794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933718" y="5016321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10800000">
              <a:off x="4943342" y="3346361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10800000">
              <a:off x="4979833" y="2416936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1964028" y="4011769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3017949" y="4035380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994597" y="4033234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997002" y="4043966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5007735" y="3127420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0800000">
              <a:off x="2934238" y="2431962"/>
              <a:ext cx="360608" cy="283335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10800000">
              <a:off x="2957849" y="3369973"/>
              <a:ext cx="360608" cy="283335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979313" y="3114541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2990046" y="2146479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3979573" y="2157212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5057104" y="2120722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2" descr="http://www.messagetoeagle.com/images/disruptedstarcasA.jpg"/>
          <p:cNvPicPr>
            <a:picLocks noChangeAspect="1" noChangeArrowheads="1"/>
          </p:cNvPicPr>
          <p:nvPr/>
        </p:nvPicPr>
        <p:blipFill>
          <a:blip r:embed="rId3"/>
          <a:srcRect l="25706" t="1932" r="51413" b="4346"/>
          <a:stretch>
            <a:fillRect/>
          </a:stretch>
        </p:blipFill>
        <p:spPr bwMode="auto">
          <a:xfrm>
            <a:off x="0" y="0"/>
            <a:ext cx="2034862" cy="4000782"/>
          </a:xfrm>
          <a:prstGeom prst="rect">
            <a:avLst/>
          </a:prstGeom>
          <a:noFill/>
        </p:spPr>
      </p:pic>
      <p:graphicFrame>
        <p:nvGraphicFramePr>
          <p:cNvPr id="71" name="Object 43"/>
          <p:cNvGraphicFramePr>
            <a:graphicFrameLocks noChangeAspect="1"/>
          </p:cNvGraphicFramePr>
          <p:nvPr/>
        </p:nvGraphicFramePr>
        <p:xfrm>
          <a:off x="461307" y="0"/>
          <a:ext cx="1354615" cy="1560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5668" name="Photo Editor Photo" r:id="rId4" imgW="819048" imgH="1104762" progId="">
                  <p:embed/>
                </p:oleObj>
              </mc:Choice>
              <mc:Fallback>
                <p:oleObj name="Photo Editor Photo" r:id="rId4" imgW="819048" imgH="1104762" progId="">
                  <p:embed/>
                  <p:pic>
                    <p:nvPicPr>
                      <p:cNvPr id="71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07" y="0"/>
                        <a:ext cx="1354615" cy="15604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2467" name="AutoShape 3" descr="data:image/jpeg;base64,/9j/4AAQSkZJRgABAQAAAQABAAD/2wCEAAkGBhQGDxUUBxMVFREWFRQYGRgWFRkeFxcgFhgWGBceGBcaHyYeFxkjGxUXHy8iLycpLCwvGB8xNzAqNSYrMCkBCQoKDgwOFw8PGjUkHiAzNTUuLC4sLio1NSw0KS81Myw2NTU1LzUrLCk1KSksKSwuLywsLTApKTUpMSk1KTU1Nf/AABEIALQBGAMBIgACEQEDEQH/xAAcAAEAAgMBAQEAAAAAAAAAAAAABgcDBAUIAgH/xABIEAABAwIDAwUKDgECBgMAAAABAAIDBBEFBiEHEjFBYXFzshMWIjIzNFFygbEUFSM1NkJSdZGUobPC02KSwYKDk9Hh8CVDU//EABoBAQADAQEBAAAAAAAAAAAAAAAEBQYBAgP/xAAsEQEAAQEGBAUEAwAAAAAAAAAAAQIDBAURMsESM3GBBjQ1QYIhMVFhE1Kx/9oADAMBAAIRAxEAPwC8UREBYayrZQRukq3BkbGlznONg0AXJJWZV7ttqHOoIaeEloqquCBxB1AcS49OrRog0IsxYptHe45ULaKgabCokZeWW3KxpHD/ANve4GZ+Tscwob+HYs2d417nNAGsdzXu636dK7ePTuy02CHCD3OJse6GgC1m2A4ha+A4/PV1MbJ5CWkm4s3XQnkC5m9Ze7YyLn3vlc+nxaI0+IQ+UiPKBoXMvxbcj02uNSCCZgqz2jQjBcXwutptHvn+DPtpvtk0bvekDed+noVmLryIiICIiAiIgIiICIiAiIgIiICIiAiIgIiIIbtAzw/LpipsEZ3XEKk7sTORo4F7x9kf7E8AVxqfZNPjAEmbsRqZJiLlkL9yJnM0Aa29Nh0JlpvxlmrEZKjV1PDDFH/iHhpNvRy/iVjq6+QSPtJJ47vru9J51yZeojNjr8rYjs8aajLFXLV07PCkpqglzi0au7m4a8BwAB5fC4Ke5VzLFm2kjqKDxXjUHi1w0c025QVp5KmdUQP7s4uO/wDWJP1R6VFdljfi3E8YpoNIWVEcjW8gMndN63sa0f8ACuuSsxERHBERAREQFXO2fyeHfedN7nqxlXO2fyeHfedN7noOlnzykXqu94XAw7FI8FlbNiDtyJly51joLEcnOQu/nzykXqu94XHwCnbVVUbahrXMJN2uAIPgniDoV5930j7OPn7OtJmufDG4LMJXMxCnc4AHQFwAOo9KuRVbtUwqHDpsLNFFHGTiNOCWMa0nwhoSBqFaS9PmIiICIiAiIgIiICIiAiIgIiICIiAiIgIiIK1yT9JcY6KbshadZ5V/rv7RW5kn6S4x0U3ZC06zyr/Xf2ivMvdLNQ7Q48oAx1NNVzFx396CJr2j6tiS4Wd4N+HKFi2TYiMYxbFpomvY2U0zw2QWe24l0c0E2dpwupNk/FIqGF4q5WMJfcBzwDaw1sSuDs3lE+O4y6EhzS+nIINwdJOBHFdh5n7rNREXXBERAREQFXO2fyeHfedN7nqxlXO2fyeHfedN7noOlnzykXqu94UcpsHbj7xBO57GyXBcw2eLAnQ8nBfe2FxbUU+6T5OXtMUPwGOerqomYPL3Koc4hj3Dea07riSWm4OgI4cqjVW2VfDkvLLC+O6/z8XtM5ZfjP8Af6dXOOQYsm1OGvpJp5DJX07SJpN4AB7XXAtodFd6pPOGG4hh02G99FWypBxGm3NyNrN3wtb7rRdXYpKjERaeK4vDgkRlxSVkUY4ue4Aez0nmQbi5WIZlhw+oip3ODqmU+DG0guA1Je4fVYADqeNrDVVXnDbqZw6LKjS0Wt3eQa/8uMjTl1d+CbCcJdidTU19e5z5B8kHvN3Fzw18hJ5Tu7gHoBKC6UREBERAREQEREBERBzsex2PLkPdq+4hDmNe4C+4HkNDiPs7xAPovdbtNUtrGB9M5r2OAIc0ggg8CCNCFgxfDW4zTyw1IuyRjmH/AIhZebMt5yrNnU74oXbzI5Hskgf4hLXWcW8sZJF7jQ34FB6eRQvKO1ejzVusc7uFSR5KQ2ueXcf4snC/p5gpogIiIK1yT9JcY6KbshaNZIBK+5Hjv5R9oreyT9JcY6KbshcPEfLSdY/tFTbpdYvEzEzlkq8RxCq5U0zTTnmkGDZDoc3MMmNQiV7HbgO+8WFgbeC4DiStLZVh0eEYxi8NC3dijdTtY25Nh8qbXNyeJWPBslS5mYX0tfUUoa7dLIvFdoDvHXjrb2L72U0Zw/GMXjke6RzDStL3eM+zZBc85Xwt7OLK0miPZLutvN4sabWYyzWoiIvikiIiAiIgKuds/k8O+86b3PVjKuds/k8O+86b3PQaG2Pzim6uXtMUPwCslw+rikwyHu8zXOLIt4N3zuOBG8dBYEn2KYbY/OKbq5e0xQjBsXlwatgkw+mdUva5xEbXWLjuOFr2PISeHIq+qM7bu2d3rijDM5/rP+ykOcsdrMZmw74/oTRhuI025eUP37u1GgFrK61R2bs2VWZKnDm4th0lGGV9O5rnybwed9o3R4DbGxv7FeKsGMQ7PlfitGw96cEL221cXF03PuxHdb7d48ui88Y3iNTiUxOPPldOOImuHN5NIyAGDoAXrhcfMOUqXNLN3F4Wv9DuD2+q8eEPxQeUVK8s45i2G04ZltlT8H3nm8VK57S4nwvDDDc3046Wsu9nHYnUYNeTASaiHU7lrTMHulHRY8xXX2AY93N1RRT3Bv3ZgN7i27HK2x4EEMNuc6aFHUf77MwfYrfyTv6k77MwfYrfyTv6l6GRHHnnvszB9it/JO/qTvszB9it/JO/qXoZEHnnvszB9it/JO/qTvszB9it/JO/qXoZEHnnvszB9it/JO/qTvszB9it/JO/qXoZEHnnvszB9it/JO/qTvszB9it/JO/qXoZEHnnvszB9it/JO/qUMxuonq6iR+Mh4qHEF4ezcfewA3mECxsByL1lX1rcOifLUGzI2Oc4+gNBJ9y8vUGE1e0SslfQRl8kkjnvcdI4943Ae86DdBAtqbAaI64BF+KsXZzj2NOIZgLXVFOLecAmFo/xmJDvYC63oU6ylsSpsGs/GyKqYa2ItC3ojv4fS6/QFY0cYhAEYAA4ACwHQEGKhdI+Npr2sbLbwmscXNB5nFrSfwCzoiOK1yT9JcY6KbshcPEfLSdY/tFdzJP0lxjopuyFw8Q8vJ1j+0VcYVqr7Mz4h0WfWW7g/xtuHvS+C9xv4Xd97e3rDhb6u7u/qsmyfuvxvi3xrufCL0vdNzxN7dk3t2+u7e9lqZWxLGII5BgtJTyRd0Or5QDwFtL+iy2tksks2LYscVa1lQTT90a03a13yugPKLWUC9znbVSuMOp4btZx+vb6rWREUZOEREBERAVc7Z/J4d9503uerGVc7Z/J4d9503ueg0NsfnFN1cvaYo7kP50pvXd+3IpFtj84purl7TFHch/OlN67v25FX183vGza3X0341bpftg8rhX3lB7wrIVb7YPK4V95Qe8KyFYMUIiIC4Fbk2GatjraQCKqYSHOaNJWuFnNkHLpqDxBA5NF30QEREBERAREQEREBERBycz4CMz0zqed7mRSFvdNw2c5rSHFoPIHEAHmJHKtvCsJiwSJsWGRtjibwa0WHTznnW2iAiIgIiIK1yT9JcY6KbshcPEfLSdY/tFdzJP0lxjopuyFw8R8tJ1j+0VcYVqr7Mz4h0WfWU52c+bydb/ABauFs8+fsa6yn90i7uznzeTrf4tXC2efP2NdZT+6RQr5z61rhnlLPpuspERRFiIiICIiAq52z+Tw77zpvc9WMq52z+Tw77zpvc9BobY/OKbq5e0xR3IfzpTeu79uRSLbH5xTdXL2mKO5D+dKb13ftyKvr5veNm1uvpvxq3S/bB5XCvvKD3hWQq32weVwr7yg94VkKwYoREQEREBERAREQEREBERAREQEREBERAREQVrkn6S4x0U3ZC4eI+Wk6x/aK7mSfpLjHRTdkLh4j5aTrH9oq4wrVX2ZnxDos+spzs583k63+LVwtnnz9jXWU/ukXd2c+bydb/Fq4Wzz5+xrrKf3SKFfOfWtcM8pZ9N1lIiKIsRERARFDc95/72yynwhnwjEZtI4W67t/rPtwGhIHLYnQAkB38fzLTZYi7pjMzYma2udXWF7NaNXHmAVW5hzHNtRfSjLtFOaWCrhmM7wGtcGEg7oJ1FnEnUnThqpFlrZYHyirzs/wCF1xsfC8lFyhrW8HWPNa+oF9VYTWhgs0WA9CCq9sfnFN1cvaYo7kP50pvXd+3IpFtj84purl7TFHch/OlN67v25FX183vGza3X0341bprtfw+epZRTYbA+f4NVsne2MXdux66DiSbW0uurlTafRZtd3OmeYqgaGGYbrweBA5HEHSwNwpao1m7Z/SZyb/8AIM3ZR4szPBkaeQ7w8YDjY3GisGKSVFV+EZqqtnc7KPPD+6UzzaCt4DQeLKTwItxJJF7kkXIs8He4cEH6iIgIiICIiAiIgIiICIiAiIgIiw1tazDo3SVjgyNjS5znGwaBxJKDI94jBLyAALkngLcblV/i+1xkkxp8n076+pGh3NIW+tJ6OOvDS11yB8J2zymxfT4Kx1tNJKotOvQ246Bw1dfdsrBMCgy7CIsJjbHGOQcTzuJ1c7nOqCG7PMr11BXVdZmZsLZKpsXgxOJ3Sy44HgLW+sVGsR8tJ1j+0VcypnEfLSdY/tFXGFaq+zM+IdFn1lOdnPm8nW/xaorURV+z/FK2sho/hVJVPa53cn3lYIwbHctcnwjpr0hSrZx5vJ1v8WqWqFfOfWtsL8pZ9N0dyln2kzm0nCpPlG+NG8bsjelp4jnFwpEoXnLZnFmJwqMMd8GxBmrJ49LkfbA8a/C/HpGiwZFz1JWTOoM2NEWIxDmDJ262dH6TYAm2h4jlAiLBO0REHAzxmxmTaGSeaxf4sbD9d5B3W6a8hJ5gVxNmuTHYW11bjvh4jVeG9ztTGHahjeO7pYHoA4NC5eNN798yRUztabD2CeQchlJaWA9Hg9NnBWcgIiIKq2x+cU3Vy9pijuQ/nSm9d37cikW2Pzim6uXtMUdyH86U3ru/bkVfXze8bNrdfTfjVuvdERWDFOdmDAIczUz4MTbvRvHtaeRzTyOB5VCtm+MzYJUy4RmBxdNCN+nkP/2xaW19Iv7xruqxlW+2Ogdh7KbE8PHy9FMwuI4mJxs8W5dSOgOcgshFgoaxuIRMkgN2Pa1zT6Q4Aj3rOgIiICIiAiIgIiICIiAiIgKrs3yP2i4q3C6RxFHT7stW9pN3EHwY7/h7bnTcU/zJjAy/Rz1EvCKN77ekgaDXlJsPaorsbwQ4fh3wis1nrJHVDz6/ij8PC6XFBNqOjZQRtjpGhkbGhrWtFg0DQABZkRAVM4j5aTrH9oq5lTOI+Wk6x/aKuMK1V9mZ8Q6LPrKc7OPN5Ot/i1S1RLZx5vJ1v8WqWqFfOfWtcM8pZ9NxQvaXk05igE+FEsr6b5SB7bBxLdSwk8h5OS9uS95oiiLFG9n+bBnGgZM6wmb8nM0C27I0DfFjqAeIHoKKLYS3vMzNLTs0p8QjMzByCVpcXgdNnH2hEGXZCPjCbE6uTxpax7AfSyLRva/RWQq52HHdw+Zp8ZtXOHdNwrGQEREFVbY/OKbq5e0xR3IfzpTeu79uRSLbH5xTdXL2mKO5D+dKb13ftyKvr5veNm1uvpvxq3XuiIrBihcrNOHDF6Cohfr3SGVvtLTb9bLqrFVu3I3l3ANd7igh+xvEDiOB0pfxYHx/9N7mj9AFNVXmwZtsDivyyTdsqw0BERAREQEREBERAREQEREFf7cqgswZ7IT4UssMY57vBt+inGHUooYY44vFYxjR0NaAPcoHty+Sw2OR3ix1UDj0B3/lWFGd5oI9AQfSIiAqZxHy0nWP7RVzKmcR8tJ1j+0VcYVqr7Mz4h0WfWU52cebydb/ABapaols483k63+LVLVCvnPrWuGeUs+m4iIoixVvtXHwCswmpZ4zKwReya292UTbMO6/FrG+M7EYOnS9/eiD52cO+JcXxWifpeYVLOcSjwrcwuxWUqz2lxOypX0mLUjSWMIgqQBe8bzoSOa59u6FY9LVNro2yUzg6N7Q5rgbhwcLgg8oIKDKiIgqrbH5xTdXL2mKO5D+dKb13ftyKRbY/OKbq5e0xR3IfzpTeu79uRV9fN7xs2t19N+NW690RFYMUKObRcYGBYVVSuNj3J7W+tINxv6uUjVX59m7+MVpsKpDeOFzamqI1ADODDbls4ceHdGnVBKdmeEHA8IpYpBZ/cg5w9BkJeb843rexSdfjW7os3gF+oCIiAiIgIiICIiAiIgIiIIrtQwU49g9VHELvEe+0ekxkPA9u7b2rZ2f42Mw4XTTNNyYmtd6zBuv/UFSBzd4WdwVX5Ml7wMXqMNq9Kepc6opXHhd3jMvwvZtrD7P+SC0UREBUziPlpOsf2irmVM4j5aTrH9oq4wrVX2ZnxDos+spzs483k63+LVLVEtnHm8nW/xapaoV859a1wzyln03ERaOOYzHl+mknrjaONpcfSbcAPS4nQDnURYoHmd/fBmagpotW0sclRJ6ATo2/PcN/wBSLNsjwqSpFRieKi09dJvsHK2IeTHNzcwaiCdYphseMwSQ1zd6KRjmOHpDhY2PEHn5FWmVsZk2Y1Qw3MryaR7iaOod4tv/AM3nk1PsJ5ARa1VzMw5dgzTTugxZgfG78WnkLT9Uj0oOkDfgv1VVFLiWynwZmvxDCwfBc25qYRzjlaPw14tAspjlzaJQ5oaPi+oYH8schDJBzFp4+y6Dax7KNPmVzXYm1ziwENs9zdCQT4p14BauGbPaPCJmS0bHiRhJaTI8gXBHAm3AlSMG/Bfq8cFMznkkU3q2po4Irnh/Gf0EWhimPU+CM3sUnjib6XvA/AHUqA1m0+fNbjBs8p3yO4GqlYWwM9JF+J6deXdK9o7ubQM+jKzGw4c3u2ITeDDC0EnUgbzrcAL3ANr29FyPvZ1ks5Ugc/EXd0rqh3dJ5OJJOoaDyhtz0kk6cF8ZJ2dsyy91RiTzU4hJrJO/W1+Ijv4rf15NBYCYoCIiAiIgIiICIiAiIgIiICIiAoxn/JTc50wax3c6mJ2/BKOLHjh7D/2PEKTogguQNoBxVxo8yt7hicOj2Ot8ppcOYRoSQQSAecaKdKM50yDBnRjfhF46hmsc8ekjCNRryi/J7RY6qKR5uxPZ/wCBm2mdWUw0bU0wu+3J3RpsL2HE26SgtFc92Xqd5JdBESTcncGt1yME2lYdmAD4FVxBx+pI7cf/AKX2KkTKlsgvG5pHMQvVNVVP2l4qopr1Rm+aShjoARSMawE3IaABf2LOtOsxmDDxesmiYByve0e8qGYxtmpKV3c8DbLXTngynYXN5rv5fYCuTMz9ZeopiIyhOaytZh0bpKx7WRsBLnONmgDiSSqsvJtnq27oczBad99QQap7baWNvBBuOYf5HwdmHJVftAkbLnx4hpQQ5lHC4i/KO6uHKOHG+mm7y2VR0bMPjbHRsayNgAa1oAa0DkAHBcdZI4xEAIwA0AAAcABwARfSICIiAovmHZnh+ZiXYhTM7oeL2XY89Jbbe9t0RBXeYsnd6muD1tcxvI34Rdg6AW8y5eFUs+OyBlZiFdu/4zgH8d1ER1YGDbG8OhIkrI31EnK6okc+/SNGn8FO6amZRtDaZrWMHBrQAB0AIiOMqIiAiIgIiICIiAiIgIiICIiAiIgIiIC/CL8V+ogjeNbOcPx8k4hSRF54uaNx/wDqZYlR2TYVhjD8kyZvRM7/AHREGxQ7EMKpSHOp3PP+cryPwuAphheBwYI3dwuGOJvoYwN/G3FEQby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82469" name="AutoShape 5" descr="data:image/jpeg;base64,/9j/4AAQSkZJRgABAQAAAQABAAD/2wCEAAkGBhQGDxUUBxMVFREWFRQYGRgWFRkeFxcgFhgWGBceGBcaHyYeFxkjGxUXHy8iLycpLCwvGB8xNzAqNSYrMCkBCQoKDgwOFw8PGjUkHiAzNTUuLC4sLio1NSw0KS81Myw2NTU1LzUrLCk1KSksKSwuLywsLTApKTUpMSk1KTU1Nf/AABEIALQBGAMBIgACEQEDEQH/xAAcAAEAAgMBAQEAAAAAAAAAAAAABgcDBAUIAgH/xABIEAABAwIDAwUKDgECBgMAAAABAAIDBBEFBiEHEjFBYXFzshMWIjIzNFFygbEUFSM1NkJSdZGUobPC02KSwYKDk9Hh8CVDU//EABoBAQADAQEBAAAAAAAAAAAAAAAEBQYBAgP/xAAsEQEAAQEGBAUEAwAAAAAAAAAAAQIDBAURMsESM3GBBjQ1QYIhMVFhE1Kx/9oADAMBAAIRAxEAPwC8UREBYayrZQRukq3BkbGlznONg0AXJJWZV7ttqHOoIaeEloqquCBxB1AcS49OrRog0IsxYptHe45ULaKgabCokZeWW3KxpHD/ANve4GZ+Tscwob+HYs2d417nNAGsdzXu636dK7ePTuy02CHCD3OJse6GgC1m2A4ha+A4/PV1MbJ5CWkm4s3XQnkC5m9Ze7YyLn3vlc+nxaI0+IQ+UiPKBoXMvxbcj02uNSCCZgqz2jQjBcXwutptHvn+DPtpvtk0bvekDed+noVmLryIiICIiAiIgIiICIiAiIgIiICIiAiIgIiIIbtAzw/LpipsEZ3XEKk7sTORo4F7x9kf7E8AVxqfZNPjAEmbsRqZJiLlkL9yJnM0Aa29Nh0JlpvxlmrEZKjV1PDDFH/iHhpNvRy/iVjq6+QSPtJJ47vru9J51yZeojNjr8rYjs8aajLFXLV07PCkpqglzi0au7m4a8BwAB5fC4Ke5VzLFm2kjqKDxXjUHi1w0c025QVp5KmdUQP7s4uO/wDWJP1R6VFdljfi3E8YpoNIWVEcjW8gMndN63sa0f8ACuuSsxERHBERAREQFXO2fyeHfedN7nqxlXO2fyeHfedN7noOlnzykXqu94XAw7FI8FlbNiDtyJly51joLEcnOQu/nzykXqu94XHwCnbVVUbahrXMJN2uAIPgniDoV5930j7OPn7OtJmufDG4LMJXMxCnc4AHQFwAOo9KuRVbtUwqHDpsLNFFHGTiNOCWMa0nwhoSBqFaS9PmIiICIiAiIgIiICIiAiIgIiICIiAiIgIiIK1yT9JcY6KbshadZ5V/rv7RW5kn6S4x0U3ZC06zyr/Xf2ivMvdLNQ7Q48oAx1NNVzFx396CJr2j6tiS4Wd4N+HKFi2TYiMYxbFpomvY2U0zw2QWe24l0c0E2dpwupNk/FIqGF4q5WMJfcBzwDaw1sSuDs3lE+O4y6EhzS+nIINwdJOBHFdh5n7rNREXXBERAREQFXO2fyeHfedN7nqxlXO2fyeHfedN7noOlnzykXqu94UcpsHbj7xBO57GyXBcw2eLAnQ8nBfe2FxbUU+6T5OXtMUPwGOerqomYPL3Koc4hj3Dea07riSWm4OgI4cqjVW2VfDkvLLC+O6/z8XtM5ZfjP8Af6dXOOQYsm1OGvpJp5DJX07SJpN4AB7XXAtodFd6pPOGG4hh02G99FWypBxGm3NyNrN3wtb7rRdXYpKjERaeK4vDgkRlxSVkUY4ue4Aez0nmQbi5WIZlhw+oip3ODqmU+DG0guA1Je4fVYADqeNrDVVXnDbqZw6LKjS0Wt3eQa/8uMjTl1d+CbCcJdidTU19e5z5B8kHvN3Fzw18hJ5Tu7gHoBKC6UREBERAREQEREBERBzsex2PLkPdq+4hDmNe4C+4HkNDiPs7xAPovdbtNUtrGB9M5r2OAIc0ggg8CCNCFgxfDW4zTyw1IuyRjmH/AIhZebMt5yrNnU74oXbzI5Hskgf4hLXWcW8sZJF7jQ34FB6eRQvKO1ejzVusc7uFSR5KQ2ueXcf4snC/p5gpogIiIK1yT9JcY6KbshaNZIBK+5Hjv5R9oreyT9JcY6KbshcPEfLSdY/tFTbpdYvEzEzlkq8RxCq5U0zTTnmkGDZDoc3MMmNQiV7HbgO+8WFgbeC4DiStLZVh0eEYxi8NC3dijdTtY25Nh8qbXNyeJWPBslS5mYX0tfUUoa7dLIvFdoDvHXjrb2L72U0Zw/GMXjke6RzDStL3eM+zZBc85Xwt7OLK0miPZLutvN4sabWYyzWoiIvikiIiAiIgKuds/k8O+86b3PVjKuds/k8O+86b3PQaG2Pzim6uXtMUPwCslw+rikwyHu8zXOLIt4N3zuOBG8dBYEn2KYbY/OKbq5e0xQjBsXlwatgkw+mdUva5xEbXWLjuOFr2PISeHIq+qM7bu2d3rijDM5/rP+ykOcsdrMZmw74/oTRhuI025eUP37u1GgFrK61R2bs2VWZKnDm4th0lGGV9O5rnybwed9o3R4DbGxv7FeKsGMQ7PlfitGw96cEL221cXF03PuxHdb7d48ui88Y3iNTiUxOPPldOOImuHN5NIyAGDoAXrhcfMOUqXNLN3F4Wv9DuD2+q8eEPxQeUVK8s45i2G04ZltlT8H3nm8VK57S4nwvDDDc3046Wsu9nHYnUYNeTASaiHU7lrTMHulHRY8xXX2AY93N1RRT3Bv3ZgN7i27HK2x4EEMNuc6aFHUf77MwfYrfyTv6k77MwfYrfyTv6l6GRHHnnvszB9it/JO/qTvszB9it/JO/qXoZEHnnvszB9it/JO/qTvszB9it/JO/qXoZEHnnvszB9it/JO/qTvszB9it/JO/qXoZEHnnvszB9it/JO/qTvszB9it/JO/qXoZEHnnvszB9it/JO/qUMxuonq6iR+Mh4qHEF4ezcfewA3mECxsByL1lX1rcOifLUGzI2Oc4+gNBJ9y8vUGE1e0SslfQRl8kkjnvcdI4943Ae86DdBAtqbAaI64BF+KsXZzj2NOIZgLXVFOLecAmFo/xmJDvYC63oU6ylsSpsGs/GyKqYa2ItC3ojv4fS6/QFY0cYhAEYAA4ACwHQEGKhdI+Npr2sbLbwmscXNB5nFrSfwCzoiOK1yT9JcY6KbshcPEfLSdY/tFdzJP0lxjopuyFw8Q8vJ1j+0VcYVqr7Mz4h0WfWW7g/xtuHvS+C9xv4Xd97e3rDhb6u7u/qsmyfuvxvi3xrufCL0vdNzxN7dk3t2+u7e9lqZWxLGII5BgtJTyRd0Or5QDwFtL+iy2tksks2LYscVa1lQTT90a03a13yugPKLWUC9znbVSuMOp4btZx+vb6rWREUZOEREBERAVc7Z/J4d9503uerGVc7Z/J4d9503ueg0NsfnFN1cvaYo7kP50pvXd+3IpFtj84purl7TFHch/OlN67v25FX183vGza3X0341bpftg8rhX3lB7wrIVb7YPK4V95Qe8KyFYMUIiIC4Fbk2GatjraQCKqYSHOaNJWuFnNkHLpqDxBA5NF30QEREBERAREQEREBERBycz4CMz0zqed7mRSFvdNw2c5rSHFoPIHEAHmJHKtvCsJiwSJsWGRtjibwa0WHTznnW2iAiIgIiIK1yT9JcY6KbshcPEfLSdY/tFdzJP0lxjopuyFw8R8tJ1j+0VcYVqr7Mz4h0WfWU52c+bydb/ABauFs8+fsa6yn90i7uznzeTrf4tXC2efP2NdZT+6RQr5z61rhnlLPpuspERRFiIiICIiAq52z+Tw77zpvc9WMq52z+Tw77zpvc9BobY/OKbq5e0xR3IfzpTeu79uRSLbH5xTdXL2mKO5D+dKb13ftyKvr5veNm1uvpvxq3S/bB5XCvvKD3hWQq32weVwr7yg94VkKwYoREQEREBERAREQEREBERAREQEREBERAREQVrkn6S4x0U3ZC4eI+Wk6x/aK7mSfpLjHRTdkLh4j5aTrH9oq4wrVX2ZnxDos+spzs583k63+LVwtnnz9jXWU/ukXd2c+bydb/Fq4Wzz5+xrrKf3SKFfOfWtcM8pZ9N1lIiKIsRERARFDc95/72yynwhnwjEZtI4W67t/rPtwGhIHLYnQAkB38fzLTZYi7pjMzYma2udXWF7NaNXHmAVW5hzHNtRfSjLtFOaWCrhmM7wGtcGEg7oJ1FnEnUnThqpFlrZYHyirzs/wCF1xsfC8lFyhrW8HWPNa+oF9VYTWhgs0WA9CCq9sfnFN1cvaYo7kP50pvXd+3IpFtj84purl7TFHch/OlN67v25FX183vGza3X0341bprtfw+epZRTYbA+f4NVsne2MXdux66DiSbW0uurlTafRZtd3OmeYqgaGGYbrweBA5HEHSwNwpao1m7Z/SZyb/8AIM3ZR4szPBkaeQ7w8YDjY3GisGKSVFV+EZqqtnc7KPPD+6UzzaCt4DQeLKTwItxJJF7kkXIs8He4cEH6iIgIiICIiAiIgIiICIiAiIgIiw1tazDo3SVjgyNjS5znGwaBxJKDI94jBLyAALkngLcblV/i+1xkkxp8n076+pGh3NIW+tJ6OOvDS11yB8J2zymxfT4Kx1tNJKotOvQ246Bw1dfdsrBMCgy7CIsJjbHGOQcTzuJ1c7nOqCG7PMr11BXVdZmZsLZKpsXgxOJ3Sy44HgLW+sVGsR8tJ1j+0VcypnEfLSdY/tFXGFaq+zM+IdFn1lOdnPm8nW/xaorURV+z/FK2sho/hVJVPa53cn3lYIwbHctcnwjpr0hSrZx5vJ1v8WqWqFfOfWtsL8pZ9N0dyln2kzm0nCpPlG+NG8bsjelp4jnFwpEoXnLZnFmJwqMMd8GxBmrJ49LkfbA8a/C/HpGiwZFz1JWTOoM2NEWIxDmDJ262dH6TYAm2h4jlAiLBO0REHAzxmxmTaGSeaxf4sbD9d5B3W6a8hJ5gVxNmuTHYW11bjvh4jVeG9ztTGHahjeO7pYHoA4NC5eNN798yRUztabD2CeQchlJaWA9Hg9NnBWcgIiIKq2x+cU3Vy9pijuQ/nSm9d37cikW2Pzim6uXtMUdyH86U3ru/bkVfXze8bNrdfTfjVuvdERWDFOdmDAIczUz4MTbvRvHtaeRzTyOB5VCtm+MzYJUy4RmBxdNCN+nkP/2xaW19Iv7xruqxlW+2Ogdh7KbE8PHy9FMwuI4mJxs8W5dSOgOcgshFgoaxuIRMkgN2Pa1zT6Q4Aj3rOgIiICIiAiIgIiICIiAiIgKrs3yP2i4q3C6RxFHT7stW9pN3EHwY7/h7bnTcU/zJjAy/Rz1EvCKN77ekgaDXlJsPaorsbwQ4fh3wis1nrJHVDz6/ij8PC6XFBNqOjZQRtjpGhkbGhrWtFg0DQABZkRAVM4j5aTrH9oq5lTOI+Wk6x/aKuMK1V9mZ8Q6LPrKc7OPN5Ot/i1S1RLZx5vJ1v8WqWqFfOfWtcM8pZ9NxQvaXk05igE+FEsr6b5SB7bBxLdSwk8h5OS9uS95oiiLFG9n+bBnGgZM6wmb8nM0C27I0DfFjqAeIHoKKLYS3vMzNLTs0p8QjMzByCVpcXgdNnH2hEGXZCPjCbE6uTxpax7AfSyLRva/RWQq52HHdw+Zp8ZtXOHdNwrGQEREFVbY/OKbq5e0xR3IfzpTeu79uRSLbH5xTdXL2mKO5D+dKb13ftyKvr5veNm1uvpvxq3XuiIrBihcrNOHDF6Cohfr3SGVvtLTb9bLqrFVu3I3l3ANd7igh+xvEDiOB0pfxYHx/9N7mj9AFNVXmwZtsDivyyTdsqw0BERAREQEREBERAREQEREFf7cqgswZ7IT4UssMY57vBt+inGHUooYY44vFYxjR0NaAPcoHty+Sw2OR3ix1UDj0B3/lWFGd5oI9AQfSIiAqZxHy0nWP7RVzKmcR8tJ1j+0VcYVqr7Mz4h0WfWU52cebydb/ABapaols483k63+LVLVCvnPrWuGeUs+m4iIoixVvtXHwCswmpZ4zKwReya292UTbMO6/FrG+M7EYOnS9/eiD52cO+JcXxWifpeYVLOcSjwrcwuxWUqz2lxOypX0mLUjSWMIgqQBe8bzoSOa59u6FY9LVNro2yUzg6N7Q5rgbhwcLgg8oIKDKiIgqrbH5xTdXL2mKO5D+dKb13ftyKRbY/OKbq5e0xR3IfzpTeu79uRV9fN7xs2t19N+NW690RFYMUKObRcYGBYVVSuNj3J7W+tINxv6uUjVX59m7+MVpsKpDeOFzamqI1ADODDbls4ceHdGnVBKdmeEHA8IpYpBZ/cg5w9BkJeb843rexSdfjW7os3gF+oCIiAiIgIiICIiAiIgIiIIrtQwU49g9VHELvEe+0ekxkPA9u7b2rZ2f42Mw4XTTNNyYmtd6zBuv/UFSBzd4WdwVX5Ml7wMXqMNq9Kepc6opXHhd3jMvwvZtrD7P+SC0UREBUziPlpOsf2irmVM4j5aTrH9oq4wrVX2ZnxDos+spzs483k63+LVLVEtnHm8nW/xapaoV859a1wzyln03ERaOOYzHl+mknrjaONpcfSbcAPS4nQDnURYoHmd/fBmagpotW0sclRJ6ATo2/PcN/wBSLNsjwqSpFRieKi09dJvsHK2IeTHNzcwaiCdYphseMwSQ1zd6KRjmOHpDhY2PEHn5FWmVsZk2Y1Qw3MryaR7iaOod4tv/AM3nk1PsJ5ARa1VzMw5dgzTTugxZgfG78WnkLT9Uj0oOkDfgv1VVFLiWynwZmvxDCwfBc25qYRzjlaPw14tAspjlzaJQ5oaPi+oYH8schDJBzFp4+y6Dax7KNPmVzXYm1ziwENs9zdCQT4p14BauGbPaPCJmS0bHiRhJaTI8gXBHAm3AlSMG/Bfq8cFMznkkU3q2po4Irnh/Gf0EWhimPU+CM3sUnjib6XvA/AHUqA1m0+fNbjBs8p3yO4GqlYWwM9JF+J6deXdK9o7ubQM+jKzGw4c3u2ITeDDC0EnUgbzrcAL3ANr29FyPvZ1ks5Ugc/EXd0rqh3dJ5OJJOoaDyhtz0kk6cF8ZJ2dsyy91RiTzU4hJrJO/W1+Ijv4rf15NBYCYoCIiAiIgIiICIiAiIgIiICIiAoxn/JTc50wax3c6mJ2/BKOLHjh7D/2PEKTogguQNoBxVxo8yt7hicOj2Ot8ppcOYRoSQQSAecaKdKM50yDBnRjfhF46hmsc8ekjCNRryi/J7RY6qKR5uxPZ/wCBm2mdWUw0bU0wu+3J3RpsL2HE26SgtFc92Xqd5JdBESTcncGt1yME2lYdmAD4FVxBx+pI7cf/AKX2KkTKlsgvG5pHMQvVNVVP2l4qopr1Rm+aShjoARSMawE3IaABf2LOtOsxmDDxesmiYByve0e8qGYxtmpKV3c8DbLXTngynYXN5rv5fYCuTMz9ZeopiIyhOaytZh0bpKx7WRsBLnONmgDiSSqsvJtnq27oczBad99QQap7baWNvBBuOYf5HwdmHJVftAkbLnx4hpQQ5lHC4i/KO6uHKOHG+mm7y2VR0bMPjbHRsayNgAa1oAa0DkAHBcdZI4xEAIwA0AAAcABwARfSICIiAovmHZnh+ZiXYhTM7oeL2XY89Jbbe9t0RBXeYsnd6muD1tcxvI34Rdg6AW8y5eFUs+OyBlZiFdu/4zgH8d1ER1YGDbG8OhIkrI31EnK6okc+/SNGn8FO6amZRtDaZrWMHBrQAB0AIiOMqIiAiIgIiICIiAiIgIiICIiAiIgIiIC/CL8V+ogjeNbOcPx8k4hSRF54uaNx/wDqZYlR2TYVhjD8kyZvRM7/AHREGxQ7EMKpSHOp3PP+cryPwuAphheBwYI3dwuGOJvoYwN/G3FEQby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88" name="Group 87"/>
          <p:cNvGrpSpPr/>
          <p:nvPr/>
        </p:nvGrpSpPr>
        <p:grpSpPr>
          <a:xfrm>
            <a:off x="2067426" y="687876"/>
            <a:ext cx="4115010" cy="1181868"/>
            <a:chOff x="2340382" y="4959622"/>
            <a:chExt cx="5880943" cy="1701429"/>
          </a:xfrm>
        </p:grpSpPr>
        <p:pic>
          <p:nvPicPr>
            <p:cNvPr id="2121731" name="Picture 3"/>
            <p:cNvPicPr>
              <a:picLocks noChangeAspect="1" noChangeArrowheads="1"/>
            </p:cNvPicPr>
            <p:nvPr/>
          </p:nvPicPr>
          <p:blipFill>
            <a:blip r:embed="rId6"/>
            <a:srcRect l="11067" t="35433" r="28222" b="39862"/>
            <a:stretch>
              <a:fillRect/>
            </a:stretch>
          </p:blipFill>
          <p:spPr bwMode="auto">
            <a:xfrm>
              <a:off x="2340382" y="4959622"/>
              <a:ext cx="5880943" cy="170142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grpSp>
          <p:nvGrpSpPr>
            <p:cNvPr id="2007041" name="Group 104"/>
            <p:cNvGrpSpPr/>
            <p:nvPr/>
          </p:nvGrpSpPr>
          <p:grpSpPr>
            <a:xfrm>
              <a:off x="5535994" y="5059974"/>
              <a:ext cx="2447945" cy="958689"/>
              <a:chOff x="2548085" y="1143451"/>
              <a:chExt cx="2294811" cy="935356"/>
            </a:xfrm>
          </p:grpSpPr>
          <p:pic>
            <p:nvPicPr>
              <p:cNvPr id="101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 r="75642" b="72825"/>
              <a:stretch>
                <a:fillRect/>
              </a:stretch>
            </p:blipFill>
            <p:spPr bwMode="auto">
              <a:xfrm rot="16200000">
                <a:off x="2437292" y="1256392"/>
                <a:ext cx="933208" cy="711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 l="1891" t="36413" r="75642" b="5202"/>
              <a:stretch>
                <a:fillRect/>
              </a:stretch>
            </p:blipFill>
            <p:spPr bwMode="auto">
              <a:xfrm rot="16200000">
                <a:off x="3551602" y="782205"/>
                <a:ext cx="930047" cy="1652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9" name="Oval 88"/>
          <p:cNvSpPr/>
          <p:nvPr/>
        </p:nvSpPr>
        <p:spPr>
          <a:xfrm>
            <a:off x="2121746" y="2068885"/>
            <a:ext cx="1235604" cy="9465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Oval 89"/>
          <p:cNvSpPr/>
          <p:nvPr/>
        </p:nvSpPr>
        <p:spPr>
          <a:xfrm>
            <a:off x="4184832" y="2071160"/>
            <a:ext cx="1235604" cy="9465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angle 81"/>
          <p:cNvSpPr/>
          <p:nvPr/>
        </p:nvSpPr>
        <p:spPr>
          <a:xfrm>
            <a:off x="8788400" y="2146300"/>
            <a:ext cx="2032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angle 82"/>
          <p:cNvSpPr/>
          <p:nvPr/>
        </p:nvSpPr>
        <p:spPr>
          <a:xfrm>
            <a:off x="8788400" y="2146300"/>
            <a:ext cx="2032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4" name="Picture 83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90"/>
          <a:stretch/>
        </p:blipFill>
        <p:spPr>
          <a:xfrm>
            <a:off x="6330312" y="2146300"/>
            <a:ext cx="2635272" cy="299237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 bwMode="auto">
          <a:xfrm>
            <a:off x="7190705" y="4033062"/>
            <a:ext cx="8242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30000" dirty="0" smtClean="0">
                <a:solidFill>
                  <a:srgbClr val="FF0000"/>
                </a:solidFill>
              </a:rPr>
              <a:t>79</a:t>
            </a:r>
            <a:r>
              <a:rPr lang="es-ES" sz="2400" b="1" dirty="0" smtClean="0">
                <a:solidFill>
                  <a:srgbClr val="FF0000"/>
                </a:solidFill>
              </a:rPr>
              <a:t>Se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2998632" y="5138670"/>
            <a:ext cx="578976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Objective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of HYMNS-ERC Project 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LoI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, CERN INTC 2014)</a:t>
            </a: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Improvements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in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the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detection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system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: i-TED</a:t>
            </a: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Accurate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n,g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CSs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of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neighbouring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nuclei</a:t>
            </a:r>
            <a:endParaRPr lang="es-ES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3129566" y="3991035"/>
            <a:ext cx="1235604" cy="9465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TextBox 79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4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907" y="0"/>
            <a:ext cx="5698901" cy="489397"/>
          </a:xfrm>
        </p:spPr>
        <p:txBody>
          <a:bodyPr/>
          <a:lstStyle/>
          <a:p>
            <a:pPr algn="l"/>
            <a:r>
              <a:rPr lang="es-ES" sz="2400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400" dirty="0" err="1" smtClean="0">
                <a:solidFill>
                  <a:schemeClr val="accent2">
                    <a:lumMod val="75000"/>
                  </a:schemeClr>
                </a:solidFill>
              </a:rPr>
              <a:t>massive-star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 nuclear-</a:t>
            </a:r>
            <a:r>
              <a:rPr lang="es-ES" sz="2400" dirty="0" err="1" smtClean="0">
                <a:solidFill>
                  <a:srgbClr val="FF0000"/>
                </a:solidFill>
              </a:rPr>
              <a:t>thermometer</a:t>
            </a:r>
            <a:endParaRPr lang="es-ES" sz="2400" dirty="0">
              <a:solidFill>
                <a:srgbClr val="FF0000"/>
              </a:solidFill>
            </a:endParaRPr>
          </a:p>
        </p:txBody>
      </p:sp>
      <p:grpSp>
        <p:nvGrpSpPr>
          <p:cNvPr id="3" name="Group 102"/>
          <p:cNvGrpSpPr/>
          <p:nvPr/>
        </p:nvGrpSpPr>
        <p:grpSpPr>
          <a:xfrm>
            <a:off x="229674" y="2180823"/>
            <a:ext cx="6153953" cy="3638281"/>
            <a:chOff x="165279" y="1742942"/>
            <a:chExt cx="6153953" cy="3638281"/>
          </a:xfrm>
        </p:grpSpPr>
        <p:grpSp>
          <p:nvGrpSpPr>
            <p:cNvPr id="6" name="Group 45"/>
            <p:cNvGrpSpPr/>
            <p:nvPr/>
          </p:nvGrpSpPr>
          <p:grpSpPr>
            <a:xfrm>
              <a:off x="165279" y="1742942"/>
              <a:ext cx="6153953" cy="3638281"/>
              <a:chOff x="938012" y="1485365"/>
              <a:chExt cx="6153953" cy="3638281"/>
            </a:xfrm>
          </p:grpSpPr>
          <p:grpSp>
            <p:nvGrpSpPr>
              <p:cNvPr id="7" name="Group 37"/>
              <p:cNvGrpSpPr/>
              <p:nvPr/>
            </p:nvGrpSpPr>
            <p:grpSpPr>
              <a:xfrm>
                <a:off x="938012" y="2440548"/>
                <a:ext cx="6153953" cy="2683098"/>
                <a:chOff x="976649" y="1770846"/>
                <a:chExt cx="6153953" cy="2683098"/>
              </a:xfrm>
            </p:grpSpPr>
            <p:grpSp>
              <p:nvGrpSpPr>
                <p:cNvPr id="11" name="Group 26"/>
                <p:cNvGrpSpPr/>
                <p:nvPr/>
              </p:nvGrpSpPr>
              <p:grpSpPr>
                <a:xfrm>
                  <a:off x="976649" y="2698126"/>
                  <a:ext cx="6091706" cy="1755818"/>
                  <a:chOff x="1981201" y="3136007"/>
                  <a:chExt cx="6091706" cy="1755818"/>
                </a:xfrm>
              </p:grpSpPr>
              <p:grpSp>
                <p:nvGrpSpPr>
                  <p:cNvPr id="21" name="Group 10"/>
                  <p:cNvGrpSpPr/>
                  <p:nvPr/>
                </p:nvGrpSpPr>
                <p:grpSpPr>
                  <a:xfrm>
                    <a:off x="1996226" y="4134118"/>
                    <a:ext cx="2073499" cy="757707"/>
                    <a:chOff x="2343955" y="2691684"/>
                    <a:chExt cx="2073499" cy="757707"/>
                  </a:xfrm>
                </p:grpSpPr>
                <p:grpSp>
                  <p:nvGrpSpPr>
                    <p:cNvPr id="27" name="Group 5"/>
                    <p:cNvGrpSpPr/>
                    <p:nvPr/>
                  </p:nvGrpSpPr>
                  <p:grpSpPr>
                    <a:xfrm>
                      <a:off x="2343955" y="2691684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4" name="Rectangle 3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sp>
                    <p:nvSpPr>
                      <p:cNvPr id="5" name="TextBox 4"/>
                      <p:cNvSpPr txBox="1"/>
                      <p:nvPr/>
                    </p:nvSpPr>
                    <p:spPr bwMode="auto">
                      <a:xfrm>
                        <a:off x="2343955" y="2768957"/>
                        <a:ext cx="824247" cy="461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30000" dirty="0" smtClean="0">
                            <a:solidFill>
                              <a:schemeClr val="bg1"/>
                            </a:solidFill>
                          </a:rPr>
                          <a:t>75</a:t>
                        </a:r>
                        <a:r>
                          <a:rPr lang="es-ES" sz="2400" b="1" dirty="0" smtClean="0">
                            <a:solidFill>
                              <a:schemeClr val="bg1"/>
                            </a:solidFill>
                          </a:rPr>
                          <a:t>As</a:t>
                        </a:r>
                        <a:endParaRPr lang="es-ES" sz="24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007040" name="Group 6"/>
                    <p:cNvGrpSpPr/>
                    <p:nvPr/>
                  </p:nvGrpSpPr>
                  <p:grpSpPr>
                    <a:xfrm>
                      <a:off x="3384998" y="2702416"/>
                      <a:ext cx="824247" cy="746975"/>
                      <a:chOff x="2343955" y="2691684"/>
                      <a:chExt cx="824247" cy="746975"/>
                    </a:xfrm>
                  </p:grpSpPr>
                  <p:sp>
                    <p:nvSpPr>
                      <p:cNvPr id="8" name="Rectangle 7"/>
                      <p:cNvSpPr/>
                      <p:nvPr/>
                    </p:nvSpPr>
                    <p:spPr>
                      <a:xfrm>
                        <a:off x="2408350" y="2691684"/>
                        <a:ext cx="734095" cy="74697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sp>
                    <p:nvSpPr>
                      <p:cNvPr id="9" name="TextBox 8"/>
                      <p:cNvSpPr txBox="1"/>
                      <p:nvPr/>
                    </p:nvSpPr>
                    <p:spPr bwMode="auto">
                      <a:xfrm>
                        <a:off x="2343955" y="2768957"/>
                        <a:ext cx="824247" cy="461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>
                          <a:spcBef>
                            <a:spcPct val="50000"/>
                          </a:spcBef>
                        </a:pPr>
                        <a:r>
                          <a:rPr lang="es-ES" sz="2400" b="1" baseline="30000" dirty="0" smtClean="0"/>
                          <a:t>76</a:t>
                        </a:r>
                        <a:r>
                          <a:rPr lang="es-ES" sz="2400" b="1" dirty="0" smtClean="0"/>
                          <a:t>As</a:t>
                        </a:r>
                      </a:p>
                    </p:txBody>
                  </p:sp>
                </p:grpSp>
                <p:sp>
                  <p:nvSpPr>
                    <p:cNvPr id="10" name="TextBox 9"/>
                    <p:cNvSpPr txBox="1"/>
                    <p:nvPr/>
                  </p:nvSpPr>
                  <p:spPr bwMode="auto">
                    <a:xfrm>
                      <a:off x="3515932" y="3103808"/>
                      <a:ext cx="901522" cy="33855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 rtlCol="0"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es-ES" dirty="0" smtClean="0"/>
                        <a:t>26 h</a:t>
                      </a:r>
                      <a:endParaRPr lang="es-ES" dirty="0"/>
                    </a:p>
                  </p:txBody>
                </p:sp>
              </p:grpSp>
              <p:sp>
                <p:nvSpPr>
                  <p:cNvPr id="12" name="Rectangle 11"/>
                  <p:cNvSpPr/>
                  <p:nvPr/>
                </p:nvSpPr>
                <p:spPr>
                  <a:xfrm>
                    <a:off x="2032718" y="3140299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 bwMode="auto">
                  <a:xfrm>
                    <a:off x="1981201" y="3269086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76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3099518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 bwMode="auto">
                  <a:xfrm>
                    <a:off x="3048001" y="3279818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77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116949" y="3151031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 bwMode="auto">
                  <a:xfrm>
                    <a:off x="4065432" y="3279818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78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5134380" y="3151032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 bwMode="auto">
                  <a:xfrm>
                    <a:off x="5082863" y="3279819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rgbClr val="FF0000"/>
                        </a:solidFill>
                      </a:rPr>
                      <a:t>79</a:t>
                    </a:r>
                    <a:r>
                      <a:rPr lang="es-ES" sz="2400" b="1" dirty="0" smtClean="0">
                        <a:solidFill>
                          <a:srgbClr val="FF0000"/>
                        </a:solidFill>
                      </a:rPr>
                      <a:t>Se</a:t>
                    </a:r>
                    <a:endParaRPr lang="es-ES" sz="2400" b="1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 bwMode="auto">
                  <a:xfrm>
                    <a:off x="5112912" y="3567448"/>
                    <a:ext cx="96591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dirty="0" smtClean="0"/>
                      <a:t>3x10</a:t>
                    </a:r>
                    <a:r>
                      <a:rPr lang="es-ES" baseline="30000" dirty="0" smtClean="0"/>
                      <a:t>5</a:t>
                    </a:r>
                    <a:r>
                      <a:rPr lang="es-ES" dirty="0" smtClean="0"/>
                      <a:t>a</a:t>
                    </a:r>
                    <a:endParaRPr lang="es-ES" dirty="0"/>
                  </a:p>
                </p:txBody>
              </p:sp>
              <p:sp>
                <p:nvSpPr>
                  <p:cNvPr id="22" name="Rectangle 21"/>
                  <p:cNvSpPr/>
                  <p:nvPr/>
                </p:nvSpPr>
                <p:spPr>
                  <a:xfrm>
                    <a:off x="6175422" y="3161763"/>
                    <a:ext cx="734095" cy="746975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 bwMode="auto">
                  <a:xfrm>
                    <a:off x="6123905" y="3290550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>
                        <a:solidFill>
                          <a:schemeClr val="bg1"/>
                        </a:solidFill>
                      </a:rPr>
                      <a:t>80</a:t>
                    </a:r>
                    <a:r>
                      <a:rPr lang="es-ES" sz="2400" b="1" dirty="0" smtClean="0">
                        <a:solidFill>
                          <a:schemeClr val="bg1"/>
                        </a:solidFill>
                      </a:rPr>
                      <a:t>Se</a:t>
                    </a:r>
                    <a:endParaRPr lang="es-ES" sz="24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7128459" y="3136007"/>
                    <a:ext cx="734095" cy="746975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25" name="TextBox 24"/>
                  <p:cNvSpPr txBox="1"/>
                  <p:nvPr/>
                </p:nvSpPr>
                <p:spPr bwMode="auto">
                  <a:xfrm>
                    <a:off x="7076942" y="3264794"/>
                    <a:ext cx="824247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sz="2400" b="1" baseline="30000" dirty="0" smtClean="0"/>
                      <a:t>81</a:t>
                    </a:r>
                    <a:r>
                      <a:rPr lang="es-ES" sz="2400" b="1" dirty="0" smtClean="0"/>
                      <a:t>Se</a:t>
                    </a:r>
                    <a:endParaRPr lang="es-ES" sz="2400" b="1" dirty="0"/>
                  </a:p>
                </p:txBody>
              </p:sp>
              <p:sp>
                <p:nvSpPr>
                  <p:cNvPr id="26" name="TextBox 25"/>
                  <p:cNvSpPr txBox="1"/>
                  <p:nvPr/>
                </p:nvSpPr>
                <p:spPr bwMode="auto">
                  <a:xfrm>
                    <a:off x="7106991" y="3552423"/>
                    <a:ext cx="96591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s-ES" dirty="0" smtClean="0"/>
                      <a:t>18 m</a:t>
                    </a:r>
                    <a:endParaRPr lang="es-ES" dirty="0"/>
                  </a:p>
                </p:txBody>
              </p:sp>
            </p:grpSp>
            <p:sp>
              <p:nvSpPr>
                <p:cNvPr id="28" name="Rectangle 27"/>
                <p:cNvSpPr/>
                <p:nvPr/>
              </p:nvSpPr>
              <p:spPr>
                <a:xfrm>
                  <a:off x="3123130" y="1770846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 bwMode="auto">
                <a:xfrm>
                  <a:off x="3071613" y="1899633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>
                      <a:solidFill>
                        <a:schemeClr val="bg1"/>
                      </a:solidFill>
                    </a:rPr>
                    <a:t>79</a:t>
                  </a:r>
                  <a:r>
                    <a:rPr lang="es-ES" sz="240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4125536" y="1781579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 bwMode="auto">
                <a:xfrm>
                  <a:off x="4074019" y="1910366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/>
                    <a:t>80</a:t>
                  </a:r>
                  <a:r>
                    <a:rPr lang="es-ES" sz="2400" b="1" dirty="0" smtClean="0"/>
                    <a:t>Br</a:t>
                  </a:r>
                  <a:endParaRPr lang="es-ES" sz="2400" b="1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 bwMode="auto">
                <a:xfrm>
                  <a:off x="4116946" y="2185117"/>
                  <a:ext cx="96591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/>
                    <a:t>17 m</a:t>
                  </a:r>
                  <a:endParaRPr lang="es-ES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181603" y="1794457"/>
                  <a:ext cx="734095" cy="746975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 bwMode="auto">
                <a:xfrm>
                  <a:off x="5130086" y="1923244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>
                      <a:solidFill>
                        <a:schemeClr val="bg1"/>
                      </a:solidFill>
                    </a:rPr>
                    <a:t>81</a:t>
                  </a:r>
                  <a:r>
                    <a:rPr lang="es-ES" sz="2400" b="1" dirty="0" smtClean="0">
                      <a:solidFill>
                        <a:schemeClr val="bg1"/>
                      </a:solidFill>
                    </a:rPr>
                    <a:t>Br</a:t>
                  </a:r>
                  <a:endParaRPr lang="es-ES" sz="2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6134639" y="1781580"/>
                  <a:ext cx="734095" cy="746975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 bwMode="auto">
                <a:xfrm>
                  <a:off x="6083122" y="1910367"/>
                  <a:ext cx="824247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2400" b="1" baseline="30000" dirty="0" smtClean="0"/>
                    <a:t>82</a:t>
                  </a:r>
                  <a:r>
                    <a:rPr lang="es-ES" sz="2400" b="1" dirty="0" smtClean="0"/>
                    <a:t>Br</a:t>
                  </a:r>
                  <a:endParaRPr lang="es-ES" sz="2400" b="1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 bwMode="auto">
                <a:xfrm>
                  <a:off x="6164686" y="2197995"/>
                  <a:ext cx="965916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dirty="0" smtClean="0"/>
                    <a:t>35 h</a:t>
                  </a:r>
                  <a:endParaRPr lang="es-ES" dirty="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3095225" y="1485365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TextBox 39"/>
              <p:cNvSpPr txBox="1"/>
              <p:nvPr/>
            </p:nvSpPr>
            <p:spPr bwMode="auto">
              <a:xfrm>
                <a:off x="3043708" y="1614152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>
                    <a:solidFill>
                      <a:srgbClr val="FF0000"/>
                    </a:solidFill>
                  </a:rPr>
                  <a:t>80</a:t>
                </a:r>
                <a:r>
                  <a:rPr lang="es-ES" sz="2400" b="1" dirty="0" smtClean="0">
                    <a:solidFill>
                      <a:srgbClr val="FF0000"/>
                    </a:solidFill>
                  </a:rPr>
                  <a:t>Kr</a:t>
                </a:r>
                <a:endParaRPr lang="es-E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084751" y="1496097"/>
                <a:ext cx="734095" cy="746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2" name="TextBox 41"/>
              <p:cNvSpPr txBox="1"/>
              <p:nvPr/>
            </p:nvSpPr>
            <p:spPr bwMode="auto">
              <a:xfrm>
                <a:off x="4033234" y="1624884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/>
                  <a:t>81</a:t>
                </a:r>
                <a:r>
                  <a:rPr lang="es-ES" sz="2400" b="1" dirty="0" smtClean="0"/>
                  <a:t>Kr</a:t>
                </a:r>
                <a:endParaRPr lang="es-ES" sz="2400" b="1" dirty="0"/>
              </a:p>
            </p:txBody>
          </p:sp>
          <p:sp>
            <p:nvSpPr>
              <p:cNvPr id="43" name="TextBox 42"/>
              <p:cNvSpPr txBox="1"/>
              <p:nvPr/>
            </p:nvSpPr>
            <p:spPr bwMode="auto">
              <a:xfrm>
                <a:off x="4089041" y="1912514"/>
                <a:ext cx="96591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dirty="0" smtClean="0"/>
                  <a:t>11 a</a:t>
                </a:r>
                <a:endParaRPr lang="es-ES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115062" y="1496098"/>
                <a:ext cx="734095" cy="74697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33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5" name="TextBox 44"/>
              <p:cNvSpPr txBox="1"/>
              <p:nvPr/>
            </p:nvSpPr>
            <p:spPr bwMode="auto">
              <a:xfrm>
                <a:off x="5063545" y="1624885"/>
                <a:ext cx="82424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400" b="1" baseline="30000" dirty="0" smtClean="0">
                    <a:solidFill>
                      <a:srgbClr val="FF0000"/>
                    </a:solidFill>
                  </a:rPr>
                  <a:t>82</a:t>
                </a:r>
                <a:r>
                  <a:rPr lang="es-ES" sz="2400" b="1" dirty="0" smtClean="0">
                    <a:solidFill>
                      <a:srgbClr val="FF0000"/>
                    </a:solidFill>
                  </a:rPr>
                  <a:t>Kr</a:t>
                </a:r>
                <a:endParaRPr lang="es-ES" sz="24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57" name="Straight Arrow Connector 56"/>
            <p:cNvCxnSpPr/>
            <p:nvPr/>
          </p:nvCxnSpPr>
          <p:spPr>
            <a:xfrm rot="10800000">
              <a:off x="940158" y="4365939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922986" y="4026794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933718" y="5016321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10800000">
              <a:off x="4943342" y="3346361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10800000">
              <a:off x="4979833" y="2416936"/>
              <a:ext cx="360608" cy="283335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1964028" y="4011769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3017949" y="4035380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994597" y="4033234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4997002" y="4043966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5007735" y="3127420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0800000">
              <a:off x="2934238" y="2431962"/>
              <a:ext cx="360608" cy="283335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rot="10800000">
              <a:off x="2957849" y="3369973"/>
              <a:ext cx="360608" cy="283335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2979313" y="3114541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2990046" y="2146479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3979573" y="2157212"/>
              <a:ext cx="437882" cy="1588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5057104" y="2120722"/>
              <a:ext cx="437882" cy="1588"/>
            </a:xfrm>
            <a:prstGeom prst="straightConnector1">
              <a:avLst/>
            </a:prstGeom>
            <a:ln w="698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2" descr="http://www.messagetoeagle.com/images/disruptedstarcasA.jpg"/>
          <p:cNvPicPr>
            <a:picLocks noChangeAspect="1" noChangeArrowheads="1"/>
          </p:cNvPicPr>
          <p:nvPr/>
        </p:nvPicPr>
        <p:blipFill>
          <a:blip r:embed="rId3"/>
          <a:srcRect l="25706" t="1932" r="51413" b="4346"/>
          <a:stretch>
            <a:fillRect/>
          </a:stretch>
        </p:blipFill>
        <p:spPr bwMode="auto">
          <a:xfrm>
            <a:off x="0" y="0"/>
            <a:ext cx="2034862" cy="4000782"/>
          </a:xfrm>
          <a:prstGeom prst="rect">
            <a:avLst/>
          </a:prstGeom>
          <a:noFill/>
        </p:spPr>
      </p:pic>
      <p:graphicFrame>
        <p:nvGraphicFramePr>
          <p:cNvPr id="71" name="Object 43"/>
          <p:cNvGraphicFramePr>
            <a:graphicFrameLocks noChangeAspect="1"/>
          </p:cNvGraphicFramePr>
          <p:nvPr/>
        </p:nvGraphicFramePr>
        <p:xfrm>
          <a:off x="461307" y="0"/>
          <a:ext cx="1354615" cy="1560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0785" name="Photo Editor Photo" r:id="rId4" imgW="819048" imgH="1104762" progId="">
                  <p:embed/>
                </p:oleObj>
              </mc:Choice>
              <mc:Fallback>
                <p:oleObj name="Photo Editor Photo" r:id="rId4" imgW="819048" imgH="1104762" progId="">
                  <p:embed/>
                  <p:pic>
                    <p:nvPicPr>
                      <p:cNvPr id="71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307" y="0"/>
                        <a:ext cx="1354615" cy="15604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82467" name="AutoShape 3" descr="data:image/jpeg;base64,/9j/4AAQSkZJRgABAQAAAQABAAD/2wCEAAkGBhQGDxUUBxMVFREWFRQYGRgWFRkeFxcgFhgWGBceGBcaHyYeFxkjGxUXHy8iLycpLCwvGB8xNzAqNSYrMCkBCQoKDgwOFw8PGjUkHiAzNTUuLC4sLio1NSw0KS81Myw2NTU1LzUrLCk1KSksKSwuLywsLTApKTUpMSk1KTU1Nf/AABEIALQBGAMBIgACEQEDEQH/xAAcAAEAAgMBAQEAAAAAAAAAAAAABgcDBAUIAgH/xABIEAABAwIDAwUKDgECBgMAAAABAAIDBBEFBiEHEjFBYXFzshMWIjIzNFFygbEUFSM1NkJSdZGUobPC02KSwYKDk9Hh8CVDU//EABoBAQADAQEBAAAAAAAAAAAAAAAEBQYBAgP/xAAsEQEAAQEGBAUEAwAAAAAAAAAAAQIDBAURMsESM3GBBjQ1QYIhMVFhE1Kx/9oADAMBAAIRAxEAPwC8UREBYayrZQRukq3BkbGlznONg0AXJJWZV7ttqHOoIaeEloqquCBxB1AcS49OrRog0IsxYptHe45ULaKgabCokZeWW3KxpHD/ANve4GZ+Tscwob+HYs2d417nNAGsdzXu636dK7ePTuy02CHCD3OJse6GgC1m2A4ha+A4/PV1MbJ5CWkm4s3XQnkC5m9Ze7YyLn3vlc+nxaI0+IQ+UiPKBoXMvxbcj02uNSCCZgqz2jQjBcXwutptHvn+DPtpvtk0bvekDed+noVmLryIiICIiAiIgIiICIiAiIgIiICIiAiIgIiIIbtAzw/LpipsEZ3XEKk7sTORo4F7x9kf7E8AVxqfZNPjAEmbsRqZJiLlkL9yJnM0Aa29Nh0JlpvxlmrEZKjV1PDDFH/iHhpNvRy/iVjq6+QSPtJJ47vru9J51yZeojNjr8rYjs8aajLFXLV07PCkpqglzi0au7m4a8BwAB5fC4Ke5VzLFm2kjqKDxXjUHi1w0c025QVp5KmdUQP7s4uO/wDWJP1R6VFdljfi3E8YpoNIWVEcjW8gMndN63sa0f8ACuuSsxERHBERAREQFXO2fyeHfedN7nqxlXO2fyeHfedN7noOlnzykXqu94XAw7FI8FlbNiDtyJly51joLEcnOQu/nzykXqu94XHwCnbVVUbahrXMJN2uAIPgniDoV5930j7OPn7OtJmufDG4LMJXMxCnc4AHQFwAOo9KuRVbtUwqHDpsLNFFHGTiNOCWMa0nwhoSBqFaS9PmIiICIiAiIgIiICIiAiIgIiICIiAiIgIiIK1yT9JcY6KbshadZ5V/rv7RW5kn6S4x0U3ZC06zyr/Xf2ivMvdLNQ7Q48oAx1NNVzFx396CJr2j6tiS4Wd4N+HKFi2TYiMYxbFpomvY2U0zw2QWe24l0c0E2dpwupNk/FIqGF4q5WMJfcBzwDaw1sSuDs3lE+O4y6EhzS+nIINwdJOBHFdh5n7rNREXXBERAREQFXO2fyeHfedN7nqxlXO2fyeHfedN7noOlnzykXqu94UcpsHbj7xBO57GyXBcw2eLAnQ8nBfe2FxbUU+6T5OXtMUPwGOerqomYPL3Koc4hj3Dea07riSWm4OgI4cqjVW2VfDkvLLC+O6/z8XtM5ZfjP8Af6dXOOQYsm1OGvpJp5DJX07SJpN4AB7XXAtodFd6pPOGG4hh02G99FWypBxGm3NyNrN3wtb7rRdXYpKjERaeK4vDgkRlxSVkUY4ue4Aez0nmQbi5WIZlhw+oip3ODqmU+DG0guA1Je4fVYADqeNrDVVXnDbqZw6LKjS0Wt3eQa/8uMjTl1d+CbCcJdidTU19e5z5B8kHvN3Fzw18hJ5Tu7gHoBKC6UREBERAREQEREBERBzsex2PLkPdq+4hDmNe4C+4HkNDiPs7xAPovdbtNUtrGB9M5r2OAIc0ggg8CCNCFgxfDW4zTyw1IuyRjmH/AIhZebMt5yrNnU74oXbzI5Hskgf4hLXWcW8sZJF7jQ34FB6eRQvKO1ejzVusc7uFSR5KQ2ueXcf4snC/p5gpogIiIK1yT9JcY6KbshaNZIBK+5Hjv5R9oreyT9JcY6KbshcPEfLSdY/tFTbpdYvEzEzlkq8RxCq5U0zTTnmkGDZDoc3MMmNQiV7HbgO+8WFgbeC4DiStLZVh0eEYxi8NC3dijdTtY25Nh8qbXNyeJWPBslS5mYX0tfUUoa7dLIvFdoDvHXjrb2L72U0Zw/GMXjke6RzDStL3eM+zZBc85Xwt7OLK0miPZLutvN4sabWYyzWoiIvikiIiAiIgKuds/k8O+86b3PVjKuds/k8O+86b3PQaG2Pzim6uXtMUPwCslw+rikwyHu8zXOLIt4N3zuOBG8dBYEn2KYbY/OKbq5e0xQjBsXlwatgkw+mdUva5xEbXWLjuOFr2PISeHIq+qM7bu2d3rijDM5/rP+ykOcsdrMZmw74/oTRhuI025eUP37u1GgFrK61R2bs2VWZKnDm4th0lGGV9O5rnybwed9o3R4DbGxv7FeKsGMQ7PlfitGw96cEL221cXF03PuxHdb7d48ui88Y3iNTiUxOPPldOOImuHN5NIyAGDoAXrhcfMOUqXNLN3F4Wv9DuD2+q8eEPxQeUVK8s45i2G04ZltlT8H3nm8VK57S4nwvDDDc3046Wsu9nHYnUYNeTASaiHU7lrTMHulHRY8xXX2AY93N1RRT3Bv3ZgN7i27HK2x4EEMNuc6aFHUf77MwfYrfyTv6k77MwfYrfyTv6l6GRHHnnvszB9it/JO/qTvszB9it/JO/qXoZEHnnvszB9it/JO/qTvszB9it/JO/qXoZEHnnvszB9it/JO/qTvszB9it/JO/qXoZEHnnvszB9it/JO/qTvszB9it/JO/qXoZEHnnvszB9it/JO/qUMxuonq6iR+Mh4qHEF4ezcfewA3mECxsByL1lX1rcOifLUGzI2Oc4+gNBJ9y8vUGE1e0SslfQRl8kkjnvcdI4943Ae86DdBAtqbAaI64BF+KsXZzj2NOIZgLXVFOLecAmFo/xmJDvYC63oU6ylsSpsGs/GyKqYa2ItC3ojv4fS6/QFY0cYhAEYAA4ACwHQEGKhdI+Npr2sbLbwmscXNB5nFrSfwCzoiOK1yT9JcY6KbshcPEfLSdY/tFdzJP0lxjopuyFw8Q8vJ1j+0VcYVqr7Mz4h0WfWW7g/xtuHvS+C9xv4Xd97e3rDhb6u7u/qsmyfuvxvi3xrufCL0vdNzxN7dk3t2+u7e9lqZWxLGII5BgtJTyRd0Or5QDwFtL+iy2tksks2LYscVa1lQTT90a03a13yugPKLWUC9znbVSuMOp4btZx+vb6rWREUZOEREBERAVc7Z/J4d9503uerGVc7Z/J4d9503ueg0NsfnFN1cvaYo7kP50pvXd+3IpFtj84purl7TFHch/OlN67v25FX183vGza3X0341bpftg8rhX3lB7wrIVb7YPK4V95Qe8KyFYMUIiIC4Fbk2GatjraQCKqYSHOaNJWuFnNkHLpqDxBA5NF30QEREBERAREQEREBERBycz4CMz0zqed7mRSFvdNw2c5rSHFoPIHEAHmJHKtvCsJiwSJsWGRtjibwa0WHTznnW2iAiIgIiIK1yT9JcY6KbshcPEfLSdY/tFdzJP0lxjopuyFw8R8tJ1j+0VcYVqr7Mz4h0WfWU52c+bydb/ABauFs8+fsa6yn90i7uznzeTrf4tXC2efP2NdZT+6RQr5z61rhnlLPpuspERRFiIiICIiAq52z+Tw77zpvc9WMq52z+Tw77zpvc9BobY/OKbq5e0xR3IfzpTeu79uRSLbH5xTdXL2mKO5D+dKb13ftyKvr5veNm1uvpvxq3S/bB5XCvvKD3hWQq32weVwr7yg94VkKwYoREQEREBERAREQEREBERAREQEREBERAREQVrkn6S4x0U3ZC4eI+Wk6x/aK7mSfpLjHRTdkLh4j5aTrH9oq4wrVX2ZnxDos+spzs583k63+LVwtnnz9jXWU/ukXd2c+bydb/Fq4Wzz5+xrrKf3SKFfOfWtcM8pZ9N1lIiKIsRERARFDc95/72yynwhnwjEZtI4W67t/rPtwGhIHLYnQAkB38fzLTZYi7pjMzYma2udXWF7NaNXHmAVW5hzHNtRfSjLtFOaWCrhmM7wGtcGEg7oJ1FnEnUnThqpFlrZYHyirzs/wCF1xsfC8lFyhrW8HWPNa+oF9VYTWhgs0WA9CCq9sfnFN1cvaYo7kP50pvXd+3IpFtj84purl7TFHch/OlN67v25FX183vGza3X0341bprtfw+epZRTYbA+f4NVsne2MXdux66DiSbW0uurlTafRZtd3OmeYqgaGGYbrweBA5HEHSwNwpao1m7Z/SZyb/8AIM3ZR4szPBkaeQ7w8YDjY3GisGKSVFV+EZqqtnc7KPPD+6UzzaCt4DQeLKTwItxJJF7kkXIs8He4cEH6iIgIiICIiAiIgIiICIiAiIgIiw1tazDo3SVjgyNjS5znGwaBxJKDI94jBLyAALkngLcblV/i+1xkkxp8n076+pGh3NIW+tJ6OOvDS11yB8J2zymxfT4Kx1tNJKotOvQ246Bw1dfdsrBMCgy7CIsJjbHGOQcTzuJ1c7nOqCG7PMr11BXVdZmZsLZKpsXgxOJ3Sy44HgLW+sVGsR8tJ1j+0VcypnEfLSdY/tFXGFaq+zM+IdFn1lOdnPm8nW/xaorURV+z/FK2sho/hVJVPa53cn3lYIwbHctcnwjpr0hSrZx5vJ1v8WqWqFfOfWtsL8pZ9N0dyln2kzm0nCpPlG+NG8bsjelp4jnFwpEoXnLZnFmJwqMMd8GxBmrJ49LkfbA8a/C/HpGiwZFz1JWTOoM2NEWIxDmDJ262dH6TYAm2h4jlAiLBO0REHAzxmxmTaGSeaxf4sbD9d5B3W6a8hJ5gVxNmuTHYW11bjvh4jVeG9ztTGHahjeO7pYHoA4NC5eNN798yRUztabD2CeQchlJaWA9Hg9NnBWcgIiIKq2x+cU3Vy9pijuQ/nSm9d37cikW2Pzim6uXtMUdyH86U3ru/bkVfXze8bNrdfTfjVuvdERWDFOdmDAIczUz4MTbvRvHtaeRzTyOB5VCtm+MzYJUy4RmBxdNCN+nkP/2xaW19Iv7xruqxlW+2Ogdh7KbE8PHy9FMwuI4mJxs8W5dSOgOcgshFgoaxuIRMkgN2Pa1zT6Q4Aj3rOgIiICIiAiIgIiICIiAiIgKrs3yP2i4q3C6RxFHT7stW9pN3EHwY7/h7bnTcU/zJjAy/Rz1EvCKN77ekgaDXlJsPaorsbwQ4fh3wis1nrJHVDz6/ij8PC6XFBNqOjZQRtjpGhkbGhrWtFg0DQABZkRAVM4j5aTrH9oq5lTOI+Wk6x/aKuMK1V9mZ8Q6LPrKc7OPN5Ot/i1S1RLZx5vJ1v8WqWqFfOfWtcM8pZ9NxQvaXk05igE+FEsr6b5SB7bBxLdSwk8h5OS9uS95oiiLFG9n+bBnGgZM6wmb8nM0C27I0DfFjqAeIHoKKLYS3vMzNLTs0p8QjMzByCVpcXgdNnH2hEGXZCPjCbE6uTxpax7AfSyLRva/RWQq52HHdw+Zp8ZtXOHdNwrGQEREFVbY/OKbq5e0xR3IfzpTeu79uRSLbH5xTdXL2mKO5D+dKb13ftyKvr5veNm1uvpvxq3XuiIrBihcrNOHDF6Cohfr3SGVvtLTb9bLqrFVu3I3l3ANd7igh+xvEDiOB0pfxYHx/9N7mj9AFNVXmwZtsDivyyTdsqw0BERAREQEREBERAREQEREFf7cqgswZ7IT4UssMY57vBt+inGHUooYY44vFYxjR0NaAPcoHty+Sw2OR3ix1UDj0B3/lWFGd5oI9AQfSIiAqZxHy0nWP7RVzKmcR8tJ1j+0VcYVqr7Mz4h0WfWU52cebydb/ABapaols483k63+LVLVCvnPrWuGeUs+m4iIoixVvtXHwCswmpZ4zKwReya292UTbMO6/FrG+M7EYOnS9/eiD52cO+JcXxWifpeYVLOcSjwrcwuxWUqz2lxOypX0mLUjSWMIgqQBe8bzoSOa59u6FY9LVNro2yUzg6N7Q5rgbhwcLgg8oIKDKiIgqrbH5xTdXL2mKO5D+dKb13ftyKRbY/OKbq5e0xR3IfzpTeu79uRV9fN7xs2t19N+NW690RFYMUKObRcYGBYVVSuNj3J7W+tINxv6uUjVX59m7+MVpsKpDeOFzamqI1ADODDbls4ceHdGnVBKdmeEHA8IpYpBZ/cg5w9BkJeb843rexSdfjW7os3gF+oCIiAiIgIiICIiAiIgIiIIrtQwU49g9VHELvEe+0ekxkPA9u7b2rZ2f42Mw4XTTNNyYmtd6zBuv/UFSBzd4WdwVX5Ml7wMXqMNq9Kepc6opXHhd3jMvwvZtrD7P+SC0UREBUziPlpOsf2irmVM4j5aTrH9oq4wrVX2ZnxDos+spzs483k63+LVLVEtnHm8nW/xapaoV859a1wzyln03ERaOOYzHl+mknrjaONpcfSbcAPS4nQDnURYoHmd/fBmagpotW0sclRJ6ATo2/PcN/wBSLNsjwqSpFRieKi09dJvsHK2IeTHNzcwaiCdYphseMwSQ1zd6KRjmOHpDhY2PEHn5FWmVsZk2Y1Qw3MryaR7iaOod4tv/AM3nk1PsJ5ARa1VzMw5dgzTTugxZgfG78WnkLT9Uj0oOkDfgv1VVFLiWynwZmvxDCwfBc25qYRzjlaPw14tAspjlzaJQ5oaPi+oYH8schDJBzFp4+y6Dax7KNPmVzXYm1ziwENs9zdCQT4p14BauGbPaPCJmS0bHiRhJaTI8gXBHAm3AlSMG/Bfq8cFMznkkU3q2po4Irnh/Gf0EWhimPU+CM3sUnjib6XvA/AHUqA1m0+fNbjBs8p3yO4GqlYWwM9JF+J6deXdK9o7ubQM+jKzGw4c3u2ITeDDC0EnUgbzrcAL3ANr29FyPvZ1ks5Ugc/EXd0rqh3dJ5OJJOoaDyhtz0kk6cF8ZJ2dsyy91RiTzU4hJrJO/W1+Ijv4rf15NBYCYoCIiAiIgIiICIiAiIgIiICIiAoxn/JTc50wax3c6mJ2/BKOLHjh7D/2PEKTogguQNoBxVxo8yt7hicOj2Ot8ppcOYRoSQQSAecaKdKM50yDBnRjfhF46hmsc8ekjCNRryi/J7RY6qKR5uxPZ/wCBm2mdWUw0bU0wu+3J3RpsL2HE26SgtFc92Xqd5JdBESTcncGt1yME2lYdmAD4FVxBx+pI7cf/AKX2KkTKlsgvG5pHMQvVNVVP2l4qopr1Rm+aShjoARSMawE3IaABf2LOtOsxmDDxesmiYByve0e8qGYxtmpKV3c8DbLXTngynYXN5rv5fYCuTMz9ZeopiIyhOaytZh0bpKx7WRsBLnONmgDiSSqsvJtnq27oczBad99QQap7baWNvBBuOYf5HwdmHJVftAkbLnx4hpQQ5lHC4i/KO6uHKOHG+mm7y2VR0bMPjbHRsayNgAa1oAa0DkAHBcdZI4xEAIwA0AAAcABwARfSICIiAovmHZnh+ZiXYhTM7oeL2XY89Jbbe9t0RBXeYsnd6muD1tcxvI34Rdg6AW8y5eFUs+OyBlZiFdu/4zgH8d1ER1YGDbG8OhIkrI31EnK6okc+/SNGn8FO6amZRtDaZrWMHBrQAB0AIiOMqIiAiIgIiICIiAiIgIiICIiAiIgIiIC/CL8V+ogjeNbOcPx8k4hSRF54uaNx/wDqZYlR2TYVhjD8kyZvRM7/AHREGxQ7EMKpSHOp3PP+cryPwuAphheBwYI3dwuGOJvoYwN/G3FEQby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82469" name="AutoShape 5" descr="data:image/jpeg;base64,/9j/4AAQSkZJRgABAQAAAQABAAD/2wCEAAkGBhQGDxUUBxMVFREWFRQYGRgWFRkeFxcgFhgWGBceGBcaHyYeFxkjGxUXHy8iLycpLCwvGB8xNzAqNSYrMCkBCQoKDgwOFw8PGjUkHiAzNTUuLC4sLio1NSw0KS81Myw2NTU1LzUrLCk1KSksKSwuLywsLTApKTUpMSk1KTU1Nf/AABEIALQBGAMBIgACEQEDEQH/xAAcAAEAAgMBAQEAAAAAAAAAAAAABgcDBAUIAgH/xABIEAABAwIDAwUKDgECBgMAAAABAAIDBBEFBiEHEjFBYXFzshMWIjIzNFFygbEUFSM1NkJSdZGUobPC02KSwYKDk9Hh8CVDU//EABoBAQADAQEBAAAAAAAAAAAAAAAEBQYBAgP/xAAsEQEAAQEGBAUEAwAAAAAAAAAAAQIDBAURMsESM3GBBjQ1QYIhMVFhE1Kx/9oADAMBAAIRAxEAPwC8UREBYayrZQRukq3BkbGlznONg0AXJJWZV7ttqHOoIaeEloqquCBxB1AcS49OrRog0IsxYptHe45ULaKgabCokZeWW3KxpHD/ANve4GZ+Tscwob+HYs2d417nNAGsdzXu636dK7ePTuy02CHCD3OJse6GgC1m2A4ha+A4/PV1MbJ5CWkm4s3XQnkC5m9Ze7YyLn3vlc+nxaI0+IQ+UiPKBoXMvxbcj02uNSCCZgqz2jQjBcXwutptHvn+DPtpvtk0bvekDed+noVmLryIiICIiAiIgIiICIiAiIgIiICIiAiIgIiIIbtAzw/LpipsEZ3XEKk7sTORo4F7x9kf7E8AVxqfZNPjAEmbsRqZJiLlkL9yJnM0Aa29Nh0JlpvxlmrEZKjV1PDDFH/iHhpNvRy/iVjq6+QSPtJJ47vru9J51yZeojNjr8rYjs8aajLFXLV07PCkpqglzi0au7m4a8BwAB5fC4Ke5VzLFm2kjqKDxXjUHi1w0c025QVp5KmdUQP7s4uO/wDWJP1R6VFdljfi3E8YpoNIWVEcjW8gMndN63sa0f8ACuuSsxERHBERAREQFXO2fyeHfedN7nqxlXO2fyeHfedN7noOlnzykXqu94XAw7FI8FlbNiDtyJly51joLEcnOQu/nzykXqu94XHwCnbVVUbahrXMJN2uAIPgniDoV5930j7OPn7OtJmufDG4LMJXMxCnc4AHQFwAOo9KuRVbtUwqHDpsLNFFHGTiNOCWMa0nwhoSBqFaS9PmIiICIiAiIgIiICIiAiIgIiICIiAiIgIiIK1yT9JcY6KbshadZ5V/rv7RW5kn6S4x0U3ZC06zyr/Xf2ivMvdLNQ7Q48oAx1NNVzFx396CJr2j6tiS4Wd4N+HKFi2TYiMYxbFpomvY2U0zw2QWe24l0c0E2dpwupNk/FIqGF4q5WMJfcBzwDaw1sSuDs3lE+O4y6EhzS+nIINwdJOBHFdh5n7rNREXXBERAREQFXO2fyeHfedN7nqxlXO2fyeHfedN7noOlnzykXqu94UcpsHbj7xBO57GyXBcw2eLAnQ8nBfe2FxbUU+6T5OXtMUPwGOerqomYPL3Koc4hj3Dea07riSWm4OgI4cqjVW2VfDkvLLC+O6/z8XtM5ZfjP8Af6dXOOQYsm1OGvpJp5DJX07SJpN4AB7XXAtodFd6pPOGG4hh02G99FWypBxGm3NyNrN3wtb7rRdXYpKjERaeK4vDgkRlxSVkUY4ue4Aez0nmQbi5WIZlhw+oip3ODqmU+DG0guA1Je4fVYADqeNrDVVXnDbqZw6LKjS0Wt3eQa/8uMjTl1d+CbCcJdidTU19e5z5B8kHvN3Fzw18hJ5Tu7gHoBKC6UREBERAREQEREBERBzsex2PLkPdq+4hDmNe4C+4HkNDiPs7xAPovdbtNUtrGB9M5r2OAIc0ggg8CCNCFgxfDW4zTyw1IuyRjmH/AIhZebMt5yrNnU74oXbzI5Hskgf4hLXWcW8sZJF7jQ34FB6eRQvKO1ejzVusc7uFSR5KQ2ueXcf4snC/p5gpogIiIK1yT9JcY6KbshaNZIBK+5Hjv5R9oreyT9JcY6KbshcPEfLSdY/tFTbpdYvEzEzlkq8RxCq5U0zTTnmkGDZDoc3MMmNQiV7HbgO+8WFgbeC4DiStLZVh0eEYxi8NC3dijdTtY25Nh8qbXNyeJWPBslS5mYX0tfUUoa7dLIvFdoDvHXjrb2L72U0Zw/GMXjke6RzDStL3eM+zZBc85Xwt7OLK0miPZLutvN4sabWYyzWoiIvikiIiAiIgKuds/k8O+86b3PVjKuds/k8O+86b3PQaG2Pzim6uXtMUPwCslw+rikwyHu8zXOLIt4N3zuOBG8dBYEn2KYbY/OKbq5e0xQjBsXlwatgkw+mdUva5xEbXWLjuOFr2PISeHIq+qM7bu2d3rijDM5/rP+ykOcsdrMZmw74/oTRhuI025eUP37u1GgFrK61R2bs2VWZKnDm4th0lGGV9O5rnybwed9o3R4DbGxv7FeKsGMQ7PlfitGw96cEL221cXF03PuxHdb7d48ui88Y3iNTiUxOPPldOOImuHN5NIyAGDoAXrhcfMOUqXNLN3F4Wv9DuD2+q8eEPxQeUVK8s45i2G04ZltlT8H3nm8VK57S4nwvDDDc3046Wsu9nHYnUYNeTASaiHU7lrTMHulHRY8xXX2AY93N1RRT3Bv3ZgN7i27HK2x4EEMNuc6aFHUf77MwfYrfyTv6k77MwfYrfyTv6l6GRHHnnvszB9it/JO/qTvszB9it/JO/qXoZEHnnvszB9it/JO/qTvszB9it/JO/qXoZEHnnvszB9it/JO/qTvszB9it/JO/qXoZEHnnvszB9it/JO/qTvszB9it/JO/qXoZEHnnvszB9it/JO/qUMxuonq6iR+Mh4qHEF4ezcfewA3mECxsByL1lX1rcOifLUGzI2Oc4+gNBJ9y8vUGE1e0SslfQRl8kkjnvcdI4943Ae86DdBAtqbAaI64BF+KsXZzj2NOIZgLXVFOLecAmFo/xmJDvYC63oU6ylsSpsGs/GyKqYa2ItC3ojv4fS6/QFY0cYhAEYAA4ACwHQEGKhdI+Npr2sbLbwmscXNB5nFrSfwCzoiOK1yT9JcY6KbshcPEfLSdY/tFdzJP0lxjopuyFw8Q8vJ1j+0VcYVqr7Mz4h0WfWW7g/xtuHvS+C9xv4Xd97e3rDhb6u7u/qsmyfuvxvi3xrufCL0vdNzxN7dk3t2+u7e9lqZWxLGII5BgtJTyRd0Or5QDwFtL+iy2tksks2LYscVa1lQTT90a03a13yugPKLWUC9znbVSuMOp4btZx+vb6rWREUZOEREBERAVc7Z/J4d9503uerGVc7Z/J4d9503ueg0NsfnFN1cvaYo7kP50pvXd+3IpFtj84purl7TFHch/OlN67v25FX183vGza3X0341bpftg8rhX3lB7wrIVb7YPK4V95Qe8KyFYMUIiIC4Fbk2GatjraQCKqYSHOaNJWuFnNkHLpqDxBA5NF30QEREBERAREQEREBERBycz4CMz0zqed7mRSFvdNw2c5rSHFoPIHEAHmJHKtvCsJiwSJsWGRtjibwa0WHTznnW2iAiIgIiIK1yT9JcY6KbshcPEfLSdY/tFdzJP0lxjopuyFw8R8tJ1j+0VcYVqr7Mz4h0WfWU52c+bydb/ABauFs8+fsa6yn90i7uznzeTrf4tXC2efP2NdZT+6RQr5z61rhnlLPpuspERRFiIiICIiAq52z+Tw77zpvc9WMq52z+Tw77zpvc9BobY/OKbq5e0xR3IfzpTeu79uRSLbH5xTdXL2mKO5D+dKb13ftyKvr5veNm1uvpvxq3S/bB5XCvvKD3hWQq32weVwr7yg94VkKwYoREQEREBERAREQEREBERAREQEREBERAREQVrkn6S4x0U3ZC4eI+Wk6x/aK7mSfpLjHRTdkLh4j5aTrH9oq4wrVX2ZnxDos+spzs583k63+LVwtnnz9jXWU/ukXd2c+bydb/Fq4Wzz5+xrrKf3SKFfOfWtcM8pZ9N1lIiKIsRERARFDc95/72yynwhnwjEZtI4W67t/rPtwGhIHLYnQAkB38fzLTZYi7pjMzYma2udXWF7NaNXHmAVW5hzHNtRfSjLtFOaWCrhmM7wGtcGEg7oJ1FnEnUnThqpFlrZYHyirzs/wCF1xsfC8lFyhrW8HWPNa+oF9VYTWhgs0WA9CCq9sfnFN1cvaYo7kP50pvXd+3IpFtj84purl7TFHch/OlN67v25FX183vGza3X0341bprtfw+epZRTYbA+f4NVsne2MXdux66DiSbW0uurlTafRZtd3OmeYqgaGGYbrweBA5HEHSwNwpao1m7Z/SZyb/8AIM3ZR4szPBkaeQ7w8YDjY3GisGKSVFV+EZqqtnc7KPPD+6UzzaCt4DQeLKTwItxJJF7kkXIs8He4cEH6iIgIiICIiAiIgIiICIiAiIgIiw1tazDo3SVjgyNjS5znGwaBxJKDI94jBLyAALkngLcblV/i+1xkkxp8n076+pGh3NIW+tJ6OOvDS11yB8J2zymxfT4Kx1tNJKotOvQ246Bw1dfdsrBMCgy7CIsJjbHGOQcTzuJ1c7nOqCG7PMr11BXVdZmZsLZKpsXgxOJ3Sy44HgLW+sVGsR8tJ1j+0VcypnEfLSdY/tFXGFaq+zM+IdFn1lOdnPm8nW/xaorURV+z/FK2sho/hVJVPa53cn3lYIwbHctcnwjpr0hSrZx5vJ1v8WqWqFfOfWtsL8pZ9N0dyln2kzm0nCpPlG+NG8bsjelp4jnFwpEoXnLZnFmJwqMMd8GxBmrJ49LkfbA8a/C/HpGiwZFz1JWTOoM2NEWIxDmDJ262dH6TYAm2h4jlAiLBO0REHAzxmxmTaGSeaxf4sbD9d5B3W6a8hJ5gVxNmuTHYW11bjvh4jVeG9ztTGHahjeO7pYHoA4NC5eNN798yRUztabD2CeQchlJaWA9Hg9NnBWcgIiIKq2x+cU3Vy9pijuQ/nSm9d37cikW2Pzim6uXtMUdyH86U3ru/bkVfXze8bNrdfTfjVuvdERWDFOdmDAIczUz4MTbvRvHtaeRzTyOB5VCtm+MzYJUy4RmBxdNCN+nkP/2xaW19Iv7xruqxlW+2Ogdh7KbE8PHy9FMwuI4mJxs8W5dSOgOcgshFgoaxuIRMkgN2Pa1zT6Q4Aj3rOgIiICIiAiIgIiICIiAiIgKrs3yP2i4q3C6RxFHT7stW9pN3EHwY7/h7bnTcU/zJjAy/Rz1EvCKN77ekgaDXlJsPaorsbwQ4fh3wis1nrJHVDz6/ij8PC6XFBNqOjZQRtjpGhkbGhrWtFg0DQABZkRAVM4j5aTrH9oq5lTOI+Wk6x/aKuMK1V9mZ8Q6LPrKc7OPN5Ot/i1S1RLZx5vJ1v8WqWqFfOfWtcM8pZ9NxQvaXk05igE+FEsr6b5SB7bBxLdSwk8h5OS9uS95oiiLFG9n+bBnGgZM6wmb8nM0C27I0DfFjqAeIHoKKLYS3vMzNLTs0p8QjMzByCVpcXgdNnH2hEGXZCPjCbE6uTxpax7AfSyLRva/RWQq52HHdw+Zp8ZtXOHdNwrGQEREFVbY/OKbq5e0xR3IfzpTeu79uRSLbH5xTdXL2mKO5D+dKb13ftyKvr5veNm1uvpvxq3XuiIrBihcrNOHDF6Cohfr3SGVvtLTb9bLqrFVu3I3l3ANd7igh+xvEDiOB0pfxYHx/9N7mj9AFNVXmwZtsDivyyTdsqw0BERAREQEREBERAREQEREFf7cqgswZ7IT4UssMY57vBt+inGHUooYY44vFYxjR0NaAPcoHty+Sw2OR3ix1UDj0B3/lWFGd5oI9AQfSIiAqZxHy0nWP7RVzKmcR8tJ1j+0VcYVqr7Mz4h0WfWU52cebydb/ABapaols483k63+LVLVCvnPrWuGeUs+m4iIoixVvtXHwCswmpZ4zKwReya292UTbMO6/FrG+M7EYOnS9/eiD52cO+JcXxWifpeYVLOcSjwrcwuxWUqz2lxOypX0mLUjSWMIgqQBe8bzoSOa59u6FY9LVNro2yUzg6N7Q5rgbhwcLgg8oIKDKiIgqrbH5xTdXL2mKO5D+dKb13ftyKRbY/OKbq5e0xR3IfzpTeu79uRV9fN7xs2t19N+NW690RFYMUKObRcYGBYVVSuNj3J7W+tINxv6uUjVX59m7+MVpsKpDeOFzamqI1ADODDbls4ceHdGnVBKdmeEHA8IpYpBZ/cg5w9BkJeb843rexSdfjW7os3gF+oCIiAiIgIiICIiAiIgIiIIrtQwU49g9VHELvEe+0ekxkPA9u7b2rZ2f42Mw4XTTNNyYmtd6zBuv/UFSBzd4WdwVX5Ml7wMXqMNq9Kepc6opXHhd3jMvwvZtrD7P+SC0UREBUziPlpOsf2irmVM4j5aTrH9oq4wrVX2ZnxDos+spzs483k63+LVLVEtnHm8nW/xapaoV859a1wzyln03ERaOOYzHl+mknrjaONpcfSbcAPS4nQDnURYoHmd/fBmagpotW0sclRJ6ATo2/PcN/wBSLNsjwqSpFRieKi09dJvsHK2IeTHNzcwaiCdYphseMwSQ1zd6KRjmOHpDhY2PEHn5FWmVsZk2Y1Qw3MryaR7iaOod4tv/AM3nk1PsJ5ARa1VzMw5dgzTTugxZgfG78WnkLT9Uj0oOkDfgv1VVFLiWynwZmvxDCwfBc25qYRzjlaPw14tAspjlzaJQ5oaPi+oYH8schDJBzFp4+y6Dax7KNPmVzXYm1ziwENs9zdCQT4p14BauGbPaPCJmS0bHiRhJaTI8gXBHAm3AlSMG/Bfq8cFMznkkU3q2po4Irnh/Gf0EWhimPU+CM3sUnjib6XvA/AHUqA1m0+fNbjBs8p3yO4GqlYWwM9JF+J6deXdK9o7ubQM+jKzGw4c3u2ITeDDC0EnUgbzrcAL3ANr29FyPvZ1ks5Ugc/EXd0rqh3dJ5OJJOoaDyhtz0kk6cF8ZJ2dsyy91RiTzU4hJrJO/W1+Ijv4rf15NBYCYoCIiAiIgIiICIiAiIgIiICIiAoxn/JTc50wax3c6mJ2/BKOLHjh7D/2PEKTogguQNoBxVxo8yt7hicOj2Ot8ppcOYRoSQQSAecaKdKM50yDBnRjfhF46hmsc8ekjCNRryi/J7RY6qKR5uxPZ/wCBm2mdWUw0bU0wu+3J3RpsL2HE26SgtFc92Xqd5JdBESTcncGt1yME2lYdmAD4FVxBx+pI7cf/AKX2KkTKlsgvG5pHMQvVNVVP2l4qopr1Rm+aShjoARSMawE3IaABf2LOtOsxmDDxesmiYByve0e8qGYxtmpKV3c8DbLXTngynYXN5rv5fYCuTMz9ZeopiIyhOaytZh0bpKx7WRsBLnONmgDiSSqsvJtnq27oczBad99QQap7baWNvBBuOYf5HwdmHJVftAkbLnx4hpQQ5lHC4i/KO6uHKOHG+mm7y2VR0bMPjbHRsayNgAa1oAa0DkAHBcdZI4xEAIwA0AAAcABwARfSICIiAovmHZnh+ZiXYhTM7oeL2XY89Jbbe9t0RBXeYsnd6muD1tcxvI34Rdg6AW8y5eFUs+OyBlZiFdu/4zgH8d1ER1YGDbG8OhIkrI31EnK6okc+/SNGn8FO6amZRtDaZrWMHBrQAB0AIiOMqIiAiIgIiICIiAiIgIiICIiAiIgIiIC/CL8V+ogjeNbOcPx8k4hSRF54uaNx/wDqZYlR2TYVhjD8kyZvRM7/AHREGxQ7EMKpSHOp3PP+cryPwuAphheBwYI3dwuGOJvoYwN/G3FEQbyIiAiIg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88" name="Group 87"/>
          <p:cNvGrpSpPr/>
          <p:nvPr/>
        </p:nvGrpSpPr>
        <p:grpSpPr>
          <a:xfrm>
            <a:off x="2067426" y="687876"/>
            <a:ext cx="4115010" cy="1181868"/>
            <a:chOff x="2340382" y="4959622"/>
            <a:chExt cx="5880943" cy="1701429"/>
          </a:xfrm>
        </p:grpSpPr>
        <p:pic>
          <p:nvPicPr>
            <p:cNvPr id="2121731" name="Picture 3"/>
            <p:cNvPicPr>
              <a:picLocks noChangeAspect="1" noChangeArrowheads="1"/>
            </p:cNvPicPr>
            <p:nvPr/>
          </p:nvPicPr>
          <p:blipFill>
            <a:blip r:embed="rId6"/>
            <a:srcRect l="11067" t="35433" r="28222" b="39862"/>
            <a:stretch>
              <a:fillRect/>
            </a:stretch>
          </p:blipFill>
          <p:spPr bwMode="auto">
            <a:xfrm>
              <a:off x="2340382" y="4959622"/>
              <a:ext cx="5880943" cy="170142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grpSp>
          <p:nvGrpSpPr>
            <p:cNvPr id="2007041" name="Group 104"/>
            <p:cNvGrpSpPr/>
            <p:nvPr/>
          </p:nvGrpSpPr>
          <p:grpSpPr>
            <a:xfrm>
              <a:off x="5535994" y="5059974"/>
              <a:ext cx="2447945" cy="958689"/>
              <a:chOff x="2548085" y="1143451"/>
              <a:chExt cx="2294811" cy="935356"/>
            </a:xfrm>
          </p:grpSpPr>
          <p:pic>
            <p:nvPicPr>
              <p:cNvPr id="101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 r="75642" b="72825"/>
              <a:stretch>
                <a:fillRect/>
              </a:stretch>
            </p:blipFill>
            <p:spPr bwMode="auto">
              <a:xfrm rot="16200000">
                <a:off x="2437292" y="1256392"/>
                <a:ext cx="933208" cy="711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4" name="Picture 2"/>
              <p:cNvPicPr>
                <a:picLocks noChangeAspect="1" noChangeArrowheads="1"/>
              </p:cNvPicPr>
              <p:nvPr/>
            </p:nvPicPr>
            <p:blipFill>
              <a:blip r:embed="rId7"/>
              <a:srcRect l="1891" t="36413" r="75642" b="5202"/>
              <a:stretch>
                <a:fillRect/>
              </a:stretch>
            </p:blipFill>
            <p:spPr bwMode="auto">
              <a:xfrm rot="16200000">
                <a:off x="3551602" y="782205"/>
                <a:ext cx="930047" cy="1652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2" name="Rectangle 81"/>
          <p:cNvSpPr/>
          <p:nvPr/>
        </p:nvSpPr>
        <p:spPr>
          <a:xfrm>
            <a:off x="8788400" y="2146300"/>
            <a:ext cx="2032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angle 82"/>
          <p:cNvSpPr/>
          <p:nvPr/>
        </p:nvSpPr>
        <p:spPr>
          <a:xfrm>
            <a:off x="8788400" y="2146300"/>
            <a:ext cx="203200" cy="431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4" name="Picture 83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90"/>
          <a:stretch/>
        </p:blipFill>
        <p:spPr>
          <a:xfrm>
            <a:off x="6330312" y="2146300"/>
            <a:ext cx="2635272" cy="299237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 bwMode="auto">
          <a:xfrm>
            <a:off x="7190705" y="4033062"/>
            <a:ext cx="8242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 baseline="30000" dirty="0" smtClean="0">
                <a:solidFill>
                  <a:srgbClr val="FF0000"/>
                </a:solidFill>
              </a:rPr>
              <a:t>79</a:t>
            </a:r>
            <a:r>
              <a:rPr lang="es-ES" sz="2400" b="1" dirty="0" smtClean="0">
                <a:solidFill>
                  <a:srgbClr val="FF0000"/>
                </a:solidFill>
              </a:rPr>
              <a:t>Se</a:t>
            </a:r>
            <a:endParaRPr lang="es-ES" sz="2400" b="1" dirty="0">
              <a:solidFill>
                <a:srgbClr val="FF0000"/>
              </a:solidFill>
            </a:endParaRPr>
          </a:p>
        </p:txBody>
      </p:sp>
      <p:cxnSp>
        <p:nvCxnSpPr>
          <p:cNvPr id="48" name="Straight Connector 47"/>
          <p:cNvCxnSpPr>
            <a:stCxn id="17" idx="2"/>
          </p:cNvCxnSpPr>
          <p:nvPr/>
        </p:nvCxnSpPr>
        <p:spPr>
          <a:xfrm flipH="1">
            <a:off x="1521857" y="4668762"/>
            <a:ext cx="1204172" cy="155370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 bwMode="auto">
          <a:xfrm>
            <a:off x="187198" y="6213986"/>
            <a:ext cx="7904750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rgbClr val="FF0000"/>
                </a:solidFill>
              </a:rPr>
              <a:t>C.Lederer</a:t>
            </a:r>
            <a:r>
              <a:rPr lang="es-ES" dirty="0" smtClean="0">
                <a:solidFill>
                  <a:srgbClr val="FF0000"/>
                </a:solidFill>
              </a:rPr>
              <a:t>, A. Murphy et al. (</a:t>
            </a:r>
            <a:r>
              <a:rPr lang="es-ES" dirty="0" err="1" smtClean="0">
                <a:solidFill>
                  <a:srgbClr val="FF0000"/>
                </a:solidFill>
              </a:rPr>
              <a:t>n_TOF</a:t>
            </a:r>
            <a:r>
              <a:rPr lang="es-ES" dirty="0" smtClean="0">
                <a:solidFill>
                  <a:srgbClr val="FF0000"/>
                </a:solidFill>
              </a:rPr>
              <a:t> Col.), 2017  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CS </a:t>
            </a:r>
            <a:r>
              <a:rPr lang="es-E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Uncertainty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  4-5%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3" name="Straight Connector 92"/>
          <p:cNvCxnSpPr>
            <a:stCxn id="50" idx="1"/>
          </p:cNvCxnSpPr>
          <p:nvPr/>
        </p:nvCxnSpPr>
        <p:spPr>
          <a:xfrm flipH="1">
            <a:off x="2844999" y="1607583"/>
            <a:ext cx="3933058" cy="168040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0" idx="1"/>
          </p:cNvCxnSpPr>
          <p:nvPr/>
        </p:nvCxnSpPr>
        <p:spPr>
          <a:xfrm flipH="1">
            <a:off x="4863918" y="1607583"/>
            <a:ext cx="1914139" cy="16461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 bwMode="auto">
          <a:xfrm>
            <a:off x="6778057" y="1130529"/>
            <a:ext cx="2228408" cy="9541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rgbClr val="FF0000"/>
                </a:solidFill>
              </a:rPr>
              <a:t>M.Heil</a:t>
            </a:r>
            <a:r>
              <a:rPr lang="es-ES" dirty="0" smtClean="0">
                <a:solidFill>
                  <a:srgbClr val="FF0000"/>
                </a:solidFill>
              </a:rPr>
              <a:t> et al. PRC2008 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s-E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Unc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.(</a:t>
            </a:r>
            <a:r>
              <a:rPr lang="es-ES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79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Br) = 5.5%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s-ES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Unc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.(</a:t>
            </a:r>
            <a:r>
              <a:rPr lang="es-ES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81</a:t>
            </a:r>
            <a:r>
              <a:rPr lang="es-ES" dirty="0" smtClean="0">
                <a:solidFill>
                  <a:srgbClr val="FF0000"/>
                </a:solidFill>
                <a:sym typeface="Wingdings" panose="05000000000000000000" pitchFamily="2" charset="2"/>
              </a:rPr>
              <a:t>Br) = 3%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>
            <a:off x="4210440" y="3836068"/>
            <a:ext cx="1174127" cy="1159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 bwMode="auto">
          <a:xfrm>
            <a:off x="4443492" y="3865979"/>
            <a:ext cx="128802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6600" dirty="0" smtClean="0">
                <a:solidFill>
                  <a:srgbClr val="FF0000"/>
                </a:solidFill>
              </a:rPr>
              <a:t>?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3118836" y="3973682"/>
            <a:ext cx="1235604" cy="9465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3" name="TextBox 102"/>
          <p:cNvSpPr txBox="1"/>
          <p:nvPr/>
        </p:nvSpPr>
        <p:spPr bwMode="auto">
          <a:xfrm>
            <a:off x="2998632" y="5138670"/>
            <a:ext cx="578976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Objective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of HYMNS-ERC Project 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LoI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, CERN INTC 2014)</a:t>
            </a: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Improvements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in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the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detection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system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: i-TED</a:t>
            </a: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Accurate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(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n,g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)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CSs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of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neighbouring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nuclei</a:t>
            </a:r>
            <a:endParaRPr lang="es-ES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1" indent="-285750">
              <a:spcBef>
                <a:spcPct val="50000"/>
              </a:spcBef>
              <a:buFont typeface="Wingdings" panose="05000000000000000000" pitchFamily="2" charset="2"/>
              <a:buChar char="à"/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cxnSp>
        <p:nvCxnSpPr>
          <p:cNvPr id="105" name="Straight Connector 104"/>
          <p:cNvCxnSpPr>
            <a:stCxn id="15" idx="2"/>
          </p:cNvCxnSpPr>
          <p:nvPr/>
        </p:nvCxnSpPr>
        <p:spPr>
          <a:xfrm flipH="1">
            <a:off x="1527015" y="4668762"/>
            <a:ext cx="181583" cy="15494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65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286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l="6002" r="3833"/>
          <a:stretch>
            <a:fillRect/>
          </a:stretch>
        </p:blipFill>
        <p:spPr>
          <a:xfrm>
            <a:off x="11821" y="815133"/>
            <a:ext cx="9140416" cy="5699967"/>
          </a:xfrm>
          <a:prstGeom prst="rect">
            <a:avLst/>
          </a:prstGeom>
        </p:spPr>
      </p:pic>
      <p:pic>
        <p:nvPicPr>
          <p:cNvPr id="6" name="image14.png"/>
          <p:cNvPicPr/>
          <p:nvPr/>
        </p:nvPicPr>
        <p:blipFill>
          <a:blip r:embed="rId3"/>
          <a:srcRect t="7167"/>
          <a:stretch>
            <a:fillRect/>
          </a:stretch>
        </p:blipFill>
        <p:spPr>
          <a:xfrm>
            <a:off x="1137794" y="956493"/>
            <a:ext cx="6475515" cy="2956745"/>
          </a:xfrm>
          <a:prstGeom prst="rect">
            <a:avLst/>
          </a:prstGeom>
          <a:ln/>
        </p:spPr>
      </p:pic>
      <p:sp>
        <p:nvSpPr>
          <p:cNvPr id="3" name="TextBox 2"/>
          <p:cNvSpPr txBox="1"/>
          <p:nvPr/>
        </p:nvSpPr>
        <p:spPr bwMode="auto">
          <a:xfrm>
            <a:off x="4141370" y="3913238"/>
            <a:ext cx="50226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G. Walter </a:t>
            </a:r>
            <a:r>
              <a:rPr lang="fr-FR" i="1" dirty="0"/>
              <a:t>et al.</a:t>
            </a:r>
            <a:r>
              <a:rPr lang="fr-FR" dirty="0"/>
              <a:t>, </a:t>
            </a:r>
            <a:r>
              <a:rPr lang="fr-FR" dirty="0" err="1"/>
              <a:t>Astron</a:t>
            </a:r>
            <a:r>
              <a:rPr lang="fr-FR" dirty="0"/>
              <a:t>. </a:t>
            </a:r>
            <a:r>
              <a:rPr lang="fr-FR" dirty="0" err="1"/>
              <a:t>Astrophys</a:t>
            </a:r>
            <a:r>
              <a:rPr lang="fr-FR" dirty="0"/>
              <a:t>. </a:t>
            </a:r>
            <a:r>
              <a:rPr lang="fr-FR" b="1" dirty="0"/>
              <a:t>167</a:t>
            </a:r>
            <a:r>
              <a:rPr lang="fr-FR" dirty="0"/>
              <a:t>, 186 (1986)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4497"/>
          </a:xfrm>
          <a:solidFill>
            <a:schemeClr val="accent2"/>
          </a:solidFill>
        </p:spPr>
        <p:txBody>
          <a:bodyPr/>
          <a:lstStyle/>
          <a:p>
            <a:r>
              <a:rPr lang="es-ES" sz="2800" dirty="0" smtClean="0">
                <a:solidFill>
                  <a:schemeClr val="bg1"/>
                </a:solidFill>
              </a:rPr>
              <a:t>Status of </a:t>
            </a:r>
            <a:r>
              <a:rPr lang="es-ES" sz="2800" dirty="0" err="1" smtClean="0">
                <a:solidFill>
                  <a:schemeClr val="bg1"/>
                </a:solidFill>
              </a:rPr>
              <a:t>the</a:t>
            </a:r>
            <a:r>
              <a:rPr lang="es-ES" sz="2800" dirty="0" smtClean="0">
                <a:solidFill>
                  <a:schemeClr val="bg1"/>
                </a:solidFill>
              </a:rPr>
              <a:t> data: </a:t>
            </a:r>
            <a:r>
              <a:rPr lang="es-ES" sz="2800" dirty="0" err="1" smtClean="0">
                <a:solidFill>
                  <a:schemeClr val="bg1"/>
                </a:solidFill>
              </a:rPr>
              <a:t>the</a:t>
            </a:r>
            <a:r>
              <a:rPr lang="es-ES" sz="2800" dirty="0" smtClean="0">
                <a:solidFill>
                  <a:schemeClr val="bg1"/>
                </a:solidFill>
              </a:rPr>
              <a:t> </a:t>
            </a:r>
            <a:r>
              <a:rPr lang="es-ES" sz="2800" dirty="0" err="1" smtClean="0">
                <a:solidFill>
                  <a:schemeClr val="bg1"/>
                </a:solidFill>
              </a:rPr>
              <a:t>previous</a:t>
            </a:r>
            <a:r>
              <a:rPr lang="es-ES" sz="2800" dirty="0" smtClean="0">
                <a:solidFill>
                  <a:schemeClr val="bg1"/>
                </a:solidFill>
              </a:rPr>
              <a:t> TOF </a:t>
            </a:r>
            <a:r>
              <a:rPr lang="es-ES" sz="2800" dirty="0" err="1" smtClean="0">
                <a:solidFill>
                  <a:schemeClr val="bg1"/>
                </a:solidFill>
              </a:rPr>
              <a:t>experiment</a:t>
            </a:r>
            <a:endParaRPr lang="es-ES" sz="2800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514975" y="1128320"/>
            <a:ext cx="1980322" cy="338554"/>
            <a:chOff x="5514975" y="1128320"/>
            <a:chExt cx="1980322" cy="338554"/>
          </a:xfrm>
        </p:grpSpPr>
        <p:sp>
          <p:nvSpPr>
            <p:cNvPr id="5" name="Rectangle 4"/>
            <p:cNvSpPr/>
            <p:nvPr/>
          </p:nvSpPr>
          <p:spPr>
            <a:xfrm>
              <a:off x="5514975" y="1276350"/>
              <a:ext cx="53975" cy="57150"/>
            </a:xfrm>
            <a:prstGeom prst="rect">
              <a:avLst/>
            </a:prstGeom>
            <a:solidFill>
              <a:srgbClr val="00CC66"/>
            </a:solidFill>
            <a:ln>
              <a:solidFill>
                <a:srgbClr val="00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540375" y="1196975"/>
              <a:ext cx="0" cy="219075"/>
            </a:xfrm>
            <a:prstGeom prst="line">
              <a:avLst/>
            </a:prstGeom>
            <a:ln>
              <a:solidFill>
                <a:srgbClr val="00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 bwMode="auto">
            <a:xfrm>
              <a:off x="5580771" y="1128320"/>
              <a:ext cx="191452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>
                  <a:solidFill>
                    <a:srgbClr val="00B050"/>
                  </a:solidFill>
                </a:rPr>
                <a:t>Walter et al., 1986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85165" y="956493"/>
            <a:ext cx="6207769" cy="3847197"/>
            <a:chOff x="2385165" y="956493"/>
            <a:chExt cx="6207769" cy="3847197"/>
          </a:xfrm>
        </p:grpSpPr>
        <p:sp>
          <p:nvSpPr>
            <p:cNvPr id="10" name="TextBox 9"/>
            <p:cNvSpPr txBox="1"/>
            <p:nvPr/>
          </p:nvSpPr>
          <p:spPr bwMode="auto">
            <a:xfrm>
              <a:off x="4483050" y="4465136"/>
              <a:ext cx="41098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ct val="50000"/>
                </a:spcBef>
                <a:buFont typeface="Wingdings" panose="05000000000000000000" pitchFamily="2" charset="2"/>
                <a:buChar char="à"/>
              </a:pP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Low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energy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cut</a:t>
              </a:r>
              <a:r>
                <a:rPr lang="es-ES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-off at 3 </a:t>
              </a:r>
              <a:r>
                <a:rPr lang="es-ES" dirty="0" err="1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rPr>
                <a:t>keV</a:t>
              </a:r>
              <a:endPara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385165" y="956493"/>
              <a:ext cx="1672455" cy="2784918"/>
              <a:chOff x="2385165" y="956493"/>
              <a:chExt cx="1672455" cy="278491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3478924" y="956493"/>
                <a:ext cx="0" cy="2784918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2385165" y="3415862"/>
                <a:ext cx="1061545" cy="1051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 bwMode="auto">
              <a:xfrm>
                <a:off x="2859441" y="2948795"/>
                <a:ext cx="119817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2800" dirty="0" smtClean="0">
                    <a:solidFill>
                      <a:srgbClr val="FF0000"/>
                    </a:solidFill>
                  </a:rPr>
                  <a:t>?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832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286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rcRect l="6002" r="3833"/>
          <a:stretch>
            <a:fillRect/>
          </a:stretch>
        </p:blipFill>
        <p:spPr>
          <a:xfrm>
            <a:off x="11821" y="815133"/>
            <a:ext cx="9140416" cy="5699967"/>
          </a:xfrm>
          <a:prstGeom prst="rect">
            <a:avLst/>
          </a:prstGeom>
        </p:spPr>
      </p:pic>
      <p:pic>
        <p:nvPicPr>
          <p:cNvPr id="6" name="image14.png"/>
          <p:cNvPicPr/>
          <p:nvPr/>
        </p:nvPicPr>
        <p:blipFill>
          <a:blip r:embed="rId3"/>
          <a:srcRect t="7167"/>
          <a:stretch>
            <a:fillRect/>
          </a:stretch>
        </p:blipFill>
        <p:spPr>
          <a:xfrm>
            <a:off x="1137794" y="956493"/>
            <a:ext cx="6475515" cy="2956745"/>
          </a:xfrm>
          <a:prstGeom prst="rect">
            <a:avLst/>
          </a:prstGeom>
          <a:ln/>
        </p:spPr>
      </p:pic>
      <p:sp>
        <p:nvSpPr>
          <p:cNvPr id="3" name="TextBox 2"/>
          <p:cNvSpPr txBox="1"/>
          <p:nvPr/>
        </p:nvSpPr>
        <p:spPr bwMode="auto">
          <a:xfrm>
            <a:off x="4141370" y="3913238"/>
            <a:ext cx="50226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G. Walter </a:t>
            </a:r>
            <a:r>
              <a:rPr lang="fr-FR" i="1" dirty="0"/>
              <a:t>et al.</a:t>
            </a:r>
            <a:r>
              <a:rPr lang="fr-FR" dirty="0"/>
              <a:t>, </a:t>
            </a:r>
            <a:r>
              <a:rPr lang="fr-FR" dirty="0" err="1"/>
              <a:t>Astron</a:t>
            </a:r>
            <a:r>
              <a:rPr lang="fr-FR" dirty="0"/>
              <a:t>. </a:t>
            </a:r>
            <a:r>
              <a:rPr lang="fr-FR" dirty="0" err="1"/>
              <a:t>Astrophys</a:t>
            </a:r>
            <a:r>
              <a:rPr lang="fr-FR" dirty="0"/>
              <a:t>. </a:t>
            </a:r>
            <a:r>
              <a:rPr lang="fr-FR" b="1" dirty="0"/>
              <a:t>167</a:t>
            </a:r>
            <a:r>
              <a:rPr lang="fr-FR" dirty="0"/>
              <a:t>, 186 (1986)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0" r="7949"/>
          <a:stretch/>
        </p:blipFill>
        <p:spPr>
          <a:xfrm>
            <a:off x="1776147" y="4251792"/>
            <a:ext cx="5591705" cy="22106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3893574" y="4414684"/>
            <a:ext cx="388374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err="1" smtClean="0">
                <a:solidFill>
                  <a:srgbClr val="0000FF"/>
                </a:solidFill>
              </a:rPr>
              <a:t>With</a:t>
            </a:r>
            <a:r>
              <a:rPr lang="es-ES" dirty="0" smtClean="0">
                <a:solidFill>
                  <a:srgbClr val="0000FF"/>
                </a:solidFill>
              </a:rPr>
              <a:t> </a:t>
            </a:r>
            <a:r>
              <a:rPr lang="es-ES" dirty="0" err="1" smtClean="0">
                <a:solidFill>
                  <a:srgbClr val="0000FF"/>
                </a:solidFill>
              </a:rPr>
              <a:t>the</a:t>
            </a:r>
            <a:r>
              <a:rPr lang="es-ES" dirty="0" smtClean="0">
                <a:solidFill>
                  <a:srgbClr val="0000FF"/>
                </a:solidFill>
              </a:rPr>
              <a:t> 3keV </a:t>
            </a:r>
            <a:r>
              <a:rPr lang="es-ES" dirty="0" err="1" smtClean="0">
                <a:solidFill>
                  <a:srgbClr val="0000FF"/>
                </a:solidFill>
              </a:rPr>
              <a:t>Cutoff</a:t>
            </a:r>
            <a:endParaRPr lang="es-ES" dirty="0" smtClean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Without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the</a:t>
            </a:r>
            <a:r>
              <a:rPr lang="es-ES" dirty="0" smtClean="0">
                <a:solidFill>
                  <a:srgbClr val="FF0000"/>
                </a:solidFill>
              </a:rPr>
              <a:t> 3keV </a:t>
            </a:r>
            <a:r>
              <a:rPr lang="es-ES" dirty="0" err="1" smtClean="0">
                <a:solidFill>
                  <a:srgbClr val="FF0000"/>
                </a:solidFill>
              </a:rPr>
              <a:t>Cutoff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(SAMMY &amp; TENDL)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0" y="6519446"/>
            <a:ext cx="9144000" cy="338554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chemeClr val="bg1"/>
                </a:solidFill>
              </a:rPr>
              <a:t>C. Domingo-Pardo                                                      58</a:t>
            </a:r>
            <a:r>
              <a:rPr lang="es-ES" baseline="30000" dirty="0" smtClean="0">
                <a:solidFill>
                  <a:schemeClr val="bg1"/>
                </a:solidFill>
              </a:rPr>
              <a:t>th</a:t>
            </a:r>
            <a:r>
              <a:rPr lang="es-ES" dirty="0" smtClean="0">
                <a:solidFill>
                  <a:schemeClr val="bg1"/>
                </a:solidFill>
              </a:rPr>
              <a:t> meeting of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INTC, 7th </a:t>
            </a:r>
            <a:r>
              <a:rPr lang="es-ES" dirty="0" err="1" smtClean="0">
                <a:solidFill>
                  <a:schemeClr val="bg1"/>
                </a:solidFill>
              </a:rPr>
              <a:t>February</a:t>
            </a:r>
            <a:r>
              <a:rPr lang="es-ES" dirty="0" smtClean="0">
                <a:solidFill>
                  <a:schemeClr val="bg1"/>
                </a:solidFill>
              </a:rPr>
              <a:t> 2018</a:t>
            </a:r>
            <a:endParaRPr lang="es-ES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514975" y="1128320"/>
            <a:ext cx="1980322" cy="338554"/>
            <a:chOff x="5514975" y="1128320"/>
            <a:chExt cx="1980322" cy="338554"/>
          </a:xfrm>
        </p:grpSpPr>
        <p:sp>
          <p:nvSpPr>
            <p:cNvPr id="13" name="Rectangle 12"/>
            <p:cNvSpPr/>
            <p:nvPr/>
          </p:nvSpPr>
          <p:spPr>
            <a:xfrm>
              <a:off x="5514975" y="1276350"/>
              <a:ext cx="53975" cy="57150"/>
            </a:xfrm>
            <a:prstGeom prst="rect">
              <a:avLst/>
            </a:prstGeom>
            <a:solidFill>
              <a:srgbClr val="00CC66"/>
            </a:solidFill>
            <a:ln>
              <a:solidFill>
                <a:srgbClr val="00CC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5540375" y="1196975"/>
              <a:ext cx="0" cy="219075"/>
            </a:xfrm>
            <a:prstGeom prst="line">
              <a:avLst/>
            </a:prstGeom>
            <a:ln>
              <a:solidFill>
                <a:srgbClr val="00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 bwMode="auto">
            <a:xfrm>
              <a:off x="5580771" y="1128320"/>
              <a:ext cx="191452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dirty="0" smtClean="0">
                  <a:solidFill>
                    <a:srgbClr val="00B050"/>
                  </a:solidFill>
                </a:rPr>
                <a:t>Walter et al., 1986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85165" y="956493"/>
            <a:ext cx="1672455" cy="2784918"/>
            <a:chOff x="2385165" y="956493"/>
            <a:chExt cx="1672455" cy="278491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3478924" y="956493"/>
              <a:ext cx="0" cy="2784918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2385165" y="3415862"/>
              <a:ext cx="1061545" cy="1051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 bwMode="auto">
            <a:xfrm>
              <a:off x="2859441" y="2948795"/>
              <a:ext cx="119817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dirty="0" smtClean="0">
                  <a:solidFill>
                    <a:srgbClr val="FF0000"/>
                  </a:solidFill>
                </a:rPr>
                <a:t>?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4497"/>
          </a:xfrm>
          <a:solidFill>
            <a:schemeClr val="accent2"/>
          </a:solidFill>
        </p:spPr>
        <p:txBody>
          <a:bodyPr/>
          <a:lstStyle/>
          <a:p>
            <a:r>
              <a:rPr lang="es-ES" sz="2800" dirty="0" smtClean="0">
                <a:solidFill>
                  <a:schemeClr val="bg1"/>
                </a:solidFill>
              </a:rPr>
              <a:t>Status of </a:t>
            </a:r>
            <a:r>
              <a:rPr lang="es-ES" sz="2800" dirty="0" err="1" smtClean="0">
                <a:solidFill>
                  <a:schemeClr val="bg1"/>
                </a:solidFill>
              </a:rPr>
              <a:t>the</a:t>
            </a:r>
            <a:r>
              <a:rPr lang="es-ES" sz="2800" dirty="0" smtClean="0">
                <a:solidFill>
                  <a:schemeClr val="bg1"/>
                </a:solidFill>
              </a:rPr>
              <a:t> data: </a:t>
            </a:r>
            <a:r>
              <a:rPr lang="es-ES" sz="2800" dirty="0" err="1" smtClean="0">
                <a:solidFill>
                  <a:schemeClr val="bg1"/>
                </a:solidFill>
              </a:rPr>
              <a:t>the</a:t>
            </a:r>
            <a:r>
              <a:rPr lang="es-ES" sz="2800" dirty="0" smtClean="0">
                <a:solidFill>
                  <a:schemeClr val="bg1"/>
                </a:solidFill>
              </a:rPr>
              <a:t> </a:t>
            </a:r>
            <a:r>
              <a:rPr lang="es-ES" sz="2800" dirty="0" err="1" smtClean="0">
                <a:solidFill>
                  <a:schemeClr val="bg1"/>
                </a:solidFill>
              </a:rPr>
              <a:t>previous</a:t>
            </a:r>
            <a:r>
              <a:rPr lang="es-ES" sz="2800" dirty="0" smtClean="0">
                <a:solidFill>
                  <a:schemeClr val="bg1"/>
                </a:solidFill>
              </a:rPr>
              <a:t> TOF </a:t>
            </a:r>
            <a:r>
              <a:rPr lang="es-ES" sz="2800" dirty="0" err="1" smtClean="0">
                <a:solidFill>
                  <a:schemeClr val="bg1"/>
                </a:solidFill>
              </a:rPr>
              <a:t>experiment</a:t>
            </a:r>
            <a:endParaRPr lang="es-E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spcBef>
            <a:spcPct val="50000"/>
          </a:spcBef>
          <a:defRPr dirty="0">
            <a:solidFill>
              <a:schemeClr val="accent2">
                <a:lumMod val="75000"/>
              </a:schemeClr>
            </a:solidFill>
          </a:defRPr>
        </a:defPPr>
      </a:lstStyle>
    </a:tx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23468</TotalTime>
  <Words>1028</Words>
  <Application>Microsoft Office PowerPoint</Application>
  <PresentationFormat>On-screen Show (4:3)</PresentationFormat>
  <Paragraphs>266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Symbol</vt:lpstr>
      <vt:lpstr>Times New Roman</vt:lpstr>
      <vt:lpstr>Wingdings</vt:lpstr>
      <vt:lpstr>Diseño predeterminado</vt:lpstr>
      <vt:lpstr>Photo Editor Photo</vt:lpstr>
      <vt:lpstr>PowerPoint Presentation</vt:lpstr>
      <vt:lpstr>Outline</vt:lpstr>
      <vt:lpstr>PowerPoint Presentation</vt:lpstr>
      <vt:lpstr>PowerPoint Presentation</vt:lpstr>
      <vt:lpstr>The massive-star nuclear-thermometer</vt:lpstr>
      <vt:lpstr>The massive-star nuclear-thermometer</vt:lpstr>
      <vt:lpstr>The massive-star nuclear-thermometer</vt:lpstr>
      <vt:lpstr>Status of the data: the previous TOF experiment</vt:lpstr>
      <vt:lpstr>Status of the data: the previous TOF experiment</vt:lpstr>
      <vt:lpstr>PowerPoint Presentation</vt:lpstr>
      <vt:lpstr>80Se(n,g) at n_TOF EAR1</vt:lpstr>
      <vt:lpstr>80Se(n,g) Beam Time Request</vt:lpstr>
      <vt:lpstr>backup</vt:lpstr>
      <vt:lpstr>80Se(n,g) Status of the data</vt:lpstr>
      <vt:lpstr>PowerPoint Presentation</vt:lpstr>
      <vt:lpstr>PowerPoint Presentation</vt:lpstr>
      <vt:lpstr>PowerPoint Presentation</vt:lpstr>
      <vt:lpstr>i-TED Commissioning: Motivation 79Se(n,g)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domingo</dc:creator>
  <cp:lastModifiedBy>domingo</cp:lastModifiedBy>
  <cp:revision>2348</cp:revision>
  <cp:lastPrinted>2018-02-05T11:07:38Z</cp:lastPrinted>
  <dcterms:created xsi:type="dcterms:W3CDTF">1601-01-01T00:00:00Z</dcterms:created>
  <dcterms:modified xsi:type="dcterms:W3CDTF">2018-02-07T08:50:50Z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