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  <p:sldMasterId id="2147483715" r:id="rId6"/>
    <p:sldMasterId id="2147483728" r:id="rId7"/>
  </p:sldMasterIdLst>
  <p:notesMasterIdLst>
    <p:notesMasterId r:id="rId67"/>
  </p:notesMasterIdLst>
  <p:sldIdLst>
    <p:sldId id="256" r:id="rId8"/>
    <p:sldId id="257" r:id="rId9"/>
    <p:sldId id="258" r:id="rId10"/>
    <p:sldId id="286" r:id="rId11"/>
    <p:sldId id="280" r:id="rId12"/>
    <p:sldId id="278" r:id="rId13"/>
    <p:sldId id="331" r:id="rId14"/>
    <p:sldId id="342" r:id="rId15"/>
    <p:sldId id="335" r:id="rId16"/>
    <p:sldId id="341" r:id="rId17"/>
    <p:sldId id="340" r:id="rId18"/>
    <p:sldId id="338" r:id="rId19"/>
    <p:sldId id="345" r:id="rId20"/>
    <p:sldId id="339" r:id="rId21"/>
    <p:sldId id="347" r:id="rId22"/>
    <p:sldId id="281" r:id="rId23"/>
    <p:sldId id="289" r:id="rId24"/>
    <p:sldId id="285" r:id="rId25"/>
    <p:sldId id="348" r:id="rId26"/>
    <p:sldId id="294" r:id="rId27"/>
    <p:sldId id="295" r:id="rId28"/>
    <p:sldId id="297" r:id="rId29"/>
    <p:sldId id="298" r:id="rId30"/>
    <p:sldId id="349" r:id="rId31"/>
    <p:sldId id="355" r:id="rId32"/>
    <p:sldId id="323" r:id="rId33"/>
    <p:sldId id="352" r:id="rId34"/>
    <p:sldId id="353" r:id="rId35"/>
    <p:sldId id="354" r:id="rId36"/>
    <p:sldId id="318" r:id="rId37"/>
    <p:sldId id="327" r:id="rId38"/>
    <p:sldId id="357" r:id="rId39"/>
    <p:sldId id="287" r:id="rId40"/>
    <p:sldId id="317" r:id="rId41"/>
    <p:sldId id="326" r:id="rId42"/>
    <p:sldId id="329" r:id="rId43"/>
    <p:sldId id="315" r:id="rId44"/>
    <p:sldId id="356" r:id="rId45"/>
    <p:sldId id="328" r:id="rId46"/>
    <p:sldId id="343" r:id="rId47"/>
    <p:sldId id="344" r:id="rId48"/>
    <p:sldId id="283" r:id="rId49"/>
    <p:sldId id="350" r:id="rId50"/>
    <p:sldId id="351" r:id="rId51"/>
    <p:sldId id="276" r:id="rId52"/>
    <p:sldId id="260" r:id="rId53"/>
    <p:sldId id="262" r:id="rId54"/>
    <p:sldId id="263" r:id="rId55"/>
    <p:sldId id="264" r:id="rId56"/>
    <p:sldId id="265" r:id="rId57"/>
    <p:sldId id="266" r:id="rId58"/>
    <p:sldId id="267" r:id="rId59"/>
    <p:sldId id="268" r:id="rId60"/>
    <p:sldId id="269" r:id="rId61"/>
    <p:sldId id="310" r:id="rId62"/>
    <p:sldId id="309" r:id="rId63"/>
    <p:sldId id="271" r:id="rId64"/>
    <p:sldId id="273" r:id="rId65"/>
    <p:sldId id="320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71" autoAdjust="0"/>
  </p:normalViewPr>
  <p:slideViewPr>
    <p:cSldViewPr>
      <p:cViewPr>
        <p:scale>
          <a:sx n="66" d="100"/>
          <a:sy n="66" d="100"/>
        </p:scale>
        <p:origin x="-1290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viewProps" Target="viewProp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&lt;header&gt;</a:t>
            </a:r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en-US"/>
              <a:t>&lt;footer&gt;</a:t>
            </a:r>
            <a:endParaRPr/>
          </a:p>
        </p:txBody>
      </p:sp>
      <p:sp>
        <p:nvSpPr>
          <p:cNvPr id="162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7B0087A3-5C38-48E7-932B-95B9083ED3FD}" type="slidenum">
              <a:rPr lang="en-US"/>
              <a:pPr algn="r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538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F9822A4F-36FB-4DDF-8D3E-83D99DEFBE06}" type="slidenum">
              <a:rPr lang="fi-FI" altLang="es-ES" sz="1200" smtClean="0">
                <a:solidFill>
                  <a:srgbClr val="000000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5</a:t>
            </a:fld>
            <a:endParaRPr lang="fi-FI" altLang="es-ES" sz="1200" smtClean="0">
              <a:solidFill>
                <a:srgbClr val="000000"/>
              </a:solidFill>
            </a:endParaRPr>
          </a:p>
        </p:txBody>
      </p:sp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prstClr val="black"/>
              </a:solidFill>
            </a:endParaRPr>
          </a:p>
        </p:txBody>
      </p:sp>
      <p:sp>
        <p:nvSpPr>
          <p:cNvPr id="94212" name="Text Box 4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0050" cy="4202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s-ES_tradnl" altLang="es-ES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S-36 is an  indication of the s-process for light nuclei. Here I show the time integrated s-process flow in the region Si-Ca as shown by Schatz et al. The process is mostly determined by Si-28 and S-32. But also is sensitive to the interplay </a:t>
            </a:r>
            <a:r>
              <a:rPr lang="en-US"/>
              <a:t>of </a:t>
            </a:r>
            <a:r>
              <a:rPr lang="en-US" smtClean="0"/>
              <a:t>S-33, </a:t>
            </a:r>
            <a:r>
              <a:rPr lang="en-US" dirty="0"/>
              <a:t>Cl-36 and Ar-39 which are the main branching points in this region. In </a:t>
            </a:r>
            <a:r>
              <a:rPr lang="en-US"/>
              <a:t>the </a:t>
            </a:r>
            <a:r>
              <a:rPr lang="en-US" smtClean="0"/>
              <a:t>table, </a:t>
            </a:r>
            <a:r>
              <a:rPr lang="en-US" dirty="0"/>
              <a:t>I point out the important difference between the available MACS.</a:t>
            </a:r>
            <a:endParaRPr dirty="0"/>
          </a:p>
          <a:p>
            <a:r>
              <a:rPr lang="en-US" dirty="0" err="1"/>
              <a:t>Reifarth</a:t>
            </a:r>
            <a:r>
              <a:rPr lang="en-US" dirty="0"/>
              <a:t> et al by activation obtained the MACS of S34 that induce to thick that S34 acts as bottle-neck in this possible path for the nucleosynthesis of S36. </a:t>
            </a:r>
            <a:endParaRPr dirty="0"/>
          </a:p>
          <a:p>
            <a:r>
              <a:rPr lang="en-US" dirty="0"/>
              <a:t>In any case the origin of the S36 remains an open question.</a:t>
            </a: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</p:spPr>
        <p:txBody>
          <a:bodyPr anchor="b"/>
          <a:lstStyle/>
          <a:p>
            <a:pPr algn="r">
              <a:lnSpc>
                <a:spcPct val="100000"/>
              </a:lnSpc>
            </a:pPr>
            <a:fld id="{6D0F40E5-5BF4-49FE-90B6-D2F7AF700247}" type="slidenum">
              <a:rPr lang="en-US" sz="1200">
                <a:solidFill>
                  <a:srgbClr val="000000"/>
                </a:solidFill>
                <a:latin typeface="Calibri"/>
                <a:ea typeface="ＭＳ Ｐゴシック"/>
              </a:rPr>
              <a:pPr algn="r">
                <a:lnSpc>
                  <a:spcPct val="100000"/>
                </a:lnSpc>
              </a:pPr>
              <a:t>58</a:t>
            </a:fld>
            <a:endParaRPr/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840" cy="411444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US" dirty="0">
                <a:latin typeface=""/>
              </a:rPr>
              <a:t>And finally the proposal objectives and beam request: The main objective is </a:t>
            </a:r>
            <a:r>
              <a:rPr lang="en-US" i="1" dirty="0">
                <a:latin typeface=""/>
              </a:rPr>
              <a:t>to measure </a:t>
            </a:r>
            <a:r>
              <a:rPr lang="en-US" i="1">
                <a:latin typeface=""/>
              </a:rPr>
              <a:t>the </a:t>
            </a:r>
            <a:r>
              <a:rPr lang="en-US" i="1" smtClean="0">
                <a:latin typeface=""/>
              </a:rPr>
              <a:t>33S(n,</a:t>
            </a:r>
            <a:r>
              <a:rPr lang="en-US" i="1" smtClean="0">
                <a:latin typeface="Symbol"/>
              </a:rPr>
              <a:t></a:t>
            </a:r>
            <a:r>
              <a:rPr lang="en-US" i="1" dirty="0">
                <a:latin typeface=""/>
              </a:rPr>
              <a:t>) cross section relative to </a:t>
            </a:r>
            <a:r>
              <a:rPr lang="en-US" i="1">
                <a:latin typeface=""/>
              </a:rPr>
              <a:t>the </a:t>
            </a:r>
            <a:r>
              <a:rPr lang="en-US" i="1" smtClean="0">
                <a:latin typeface=""/>
              </a:rPr>
              <a:t>10B(n,</a:t>
            </a:r>
            <a:r>
              <a:rPr lang="en-US" i="1" smtClean="0">
                <a:latin typeface="Symbol"/>
              </a:rPr>
              <a:t></a:t>
            </a:r>
            <a:r>
              <a:rPr lang="en-US" i="1" dirty="0">
                <a:latin typeface=""/>
              </a:rPr>
              <a:t>)</a:t>
            </a:r>
            <a:r>
              <a:rPr lang="en-US" dirty="0">
                <a:latin typeface=""/>
              </a:rPr>
              <a:t> cross section by using the yet running </a:t>
            </a:r>
            <a:r>
              <a:rPr lang="en-US" dirty="0" err="1">
                <a:latin typeface=""/>
              </a:rPr>
              <a:t>Micromegas</a:t>
            </a:r>
            <a:r>
              <a:rPr lang="en-US" dirty="0">
                <a:latin typeface=""/>
              </a:rPr>
              <a:t> detector. The idea is to cover at least the astrophysics energy range of interest and to resolve the low lying resonances. We have estimated </a:t>
            </a:r>
            <a:r>
              <a:rPr lang="en-US" b="1" u="sng" dirty="0">
                <a:latin typeface=""/>
              </a:rPr>
              <a:t>1018 protons</a:t>
            </a:r>
            <a:r>
              <a:rPr lang="en-US" dirty="0">
                <a:latin typeface=""/>
              </a:rPr>
              <a:t> to have a statistical uncertainty at the peak of the lowest lying resonances better than 3%. 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82" name="CustomShape 3"/>
          <p:cNvSpPr/>
          <p:nvPr/>
        </p:nvSpPr>
        <p:spPr>
          <a:xfrm>
            <a:off x="0" y="8685360"/>
            <a:ext cx="2971440" cy="456840"/>
          </a:xfrm>
          <a:prstGeom prst="rect">
            <a:avLst/>
          </a:prstGeom>
          <a:noFill/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/>
                <a:ea typeface="ＭＳ Ｐゴシック"/>
              </a:rPr>
              <a:t>Nicola Colonna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012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786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7B0087A3-5C38-48E7-932B-95B9083ED3FD}" type="slidenum">
              <a:rPr lang="en-US" smtClean="0"/>
              <a:pPr algn="r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07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38" name="Picture 3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Picture 7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77" name="Picture 7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5" name="Picture 1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16" name="Picture 1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56" name="Picture 15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57" name="Picture 1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BBB1E-6DAE-461F-A5A9-00B2893DAC0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5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1F77C-FCA4-40AB-9172-BE0228985F9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690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B9B26-368B-42BE-B4F6-2F1D1986A962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955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3565D-0757-4B0E-8302-25E554877D83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9297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DF2C4-1887-42C4-83D8-DB18D99EA5C8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351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12107-3B28-4C54-AA65-C12714FC18EA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1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84ED7-C083-4D0A-8861-4D88C9BB93F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6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9FBBA-10A2-4679-BEAB-C3696DF0ADF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6709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B1BF1-5798-4DA0-8F00-D80145867EAF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8861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C638A-7B51-4525-B849-F97716E781B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732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5EAFF-88E0-44F4-B25B-2EAB22DCF52B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1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32D8D-9BA8-43B2-9940-31281A8F797C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0103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83E44-D13D-45E4-BE02-EE00DDA2CBF7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0010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C33D6-4321-4D3F-AF03-E8710EB6CAF1}" type="slidenum">
              <a:rPr lang="es-E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333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D73F4-B8C6-C144-87EA-47DCD9337E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70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72563-8A62-A642-AABA-12735EBE81D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74479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A5981-F242-DB45-B39D-FA3F80618D5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10145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8C835-E144-FC47-BCB2-0EDDF32D49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339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D037-2DBC-6546-A3F6-C5B524D2B7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56919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8650-4C7C-7841-8D57-4861C3D5D528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13886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01A71-B0A9-8241-850B-832AD55D276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0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D2349-CD8F-D14D-8C17-4120398BDA5E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885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6FA71-B7BA-994E-80DC-C4B2F7D421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5275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9ACF-BD7F-284E-A126-3B3AEBB324AA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3799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2EEB3-6C48-CB4B-9D88-65893B595B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926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30219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51303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2022658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3249548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18679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7871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43156440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30963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4007076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5615540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3858879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56697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5" name="Picture 1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</p:spPr>
      </p:pic>
      <p:pic>
        <p:nvPicPr>
          <p:cNvPr id="116" name="Picture 1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65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smtClean="0">
                <a:solidFill>
                  <a:srgbClr val="000000"/>
                </a:solidFill>
                <a:latin typeface="Arial"/>
                <a:ea typeface="ＭＳ Ｐゴシック"/>
              </a:rPr>
              <a:t>12/10/14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A24968E3-C02A-47B4-8366-B7457958FAFC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‹Nº›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Arial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Fifth level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smtClean="0">
                <a:solidFill>
                  <a:srgbClr val="000000"/>
                </a:solidFill>
                <a:latin typeface="Arial"/>
                <a:ea typeface="ＭＳ Ｐゴシック"/>
              </a:rPr>
              <a:t>12/10/14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188BC813-C388-41D1-94ED-4E2CC76F2306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smtClean="0">
                <a:solidFill>
                  <a:srgbClr val="000000"/>
                </a:solidFill>
                <a:latin typeface="Arial"/>
                <a:ea typeface="ＭＳ Ｐゴシック"/>
              </a:rPr>
              <a:t>12/10/14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1F26355A-7256-44D9-A03A-949A14D4A14E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‹Nº›</a:t>
            </a:fld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Arial"/>
                <a:ea typeface="ＭＳ Ｐゴシック"/>
              </a:rPr>
              <a:t>Click to edit the title text formatClick to edit Master title style</a:t>
            </a:r>
            <a:endParaRPr/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US" sz="3200">
                <a:solidFill>
                  <a:srgbClr val="000000"/>
                </a:solidFill>
                <a:latin typeface="Arial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Arial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Fifth level</a:t>
            </a:r>
            <a:endParaRPr/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21855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Arial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Fifth level</a:t>
            </a:r>
            <a:endParaRPr/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48320" y="3938760"/>
            <a:ext cx="4038120" cy="2187360"/>
          </a:xfrm>
          <a:prstGeom prst="rect">
            <a:avLst/>
          </a:prstGeom>
        </p:spPr>
        <p:txBody>
          <a:bodyPr/>
          <a:lstStyle/>
          <a:p>
            <a:pPr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800">
                <a:solidFill>
                  <a:srgbClr val="000000"/>
                </a:solidFill>
                <a:latin typeface="Arial"/>
                <a:ea typeface="ＭＳ Ｐゴシック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400">
                <a:solidFill>
                  <a:srgbClr val="000000"/>
                </a:solidFill>
                <a:latin typeface="Arial"/>
                <a:ea typeface="ＭＳ Ｐゴシック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000">
                <a:solidFill>
                  <a:srgbClr val="000000"/>
                </a:solidFill>
                <a:latin typeface="Arial"/>
                <a:ea typeface="ＭＳ Ｐゴシック"/>
              </a:rPr>
              <a:t>Fifth level</a:t>
            </a:r>
            <a:endParaRPr/>
          </a:p>
        </p:txBody>
      </p:sp>
      <p:sp>
        <p:nvSpPr>
          <p:cNvPr id="121" name="PlaceHolder 5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400" smtClean="0">
                <a:solidFill>
                  <a:srgbClr val="000000"/>
                </a:solidFill>
                <a:latin typeface="Arial"/>
                <a:ea typeface="ＭＳ Ｐゴシック"/>
              </a:rPr>
              <a:t>12/10/14</a:t>
            </a:r>
            <a:endParaRPr/>
          </a:p>
        </p:txBody>
      </p:sp>
      <p:sp>
        <p:nvSpPr>
          <p:cNvPr id="122" name="PlaceHolder 6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3" name="PlaceHolder 7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E6F23917-B5F6-4CD3-863F-6BE960B8FD15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23629-A741-49C7-8576-599035D41107}" type="slidenum">
              <a:rPr lang="es-ES">
                <a:solidFill>
                  <a:srgbClr val="000000"/>
                </a:solidFill>
                <a:ea typeface="ＭＳ Ｐゴシック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ES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736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Haga clic para modificar el estilo de texto del patrón</a:t>
            </a:r>
          </a:p>
          <a:p>
            <a:pPr lvl="1"/>
            <a:r>
              <a:rPr lang="en-US"/>
              <a:t>Segundo nivel</a:t>
            </a:r>
          </a:p>
          <a:p>
            <a:pPr lvl="2"/>
            <a:r>
              <a:rPr lang="en-US"/>
              <a:t>Tercer nivel</a:t>
            </a:r>
          </a:p>
          <a:p>
            <a:pPr lvl="3"/>
            <a:r>
              <a:rPr lang="en-US"/>
              <a:t>Cuarto nivel</a:t>
            </a:r>
          </a:p>
          <a:p>
            <a:pPr lvl="4"/>
            <a:r>
              <a:rPr 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1D0C06-D8D8-8D46-B73A-CA462FF92FF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65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r>
              <a:rPr lang="en-US" sz="1400" smtClean="0">
                <a:solidFill>
                  <a:srgbClr val="000000"/>
                </a:solidFill>
                <a:ea typeface="ＭＳ Ｐゴシック"/>
              </a:rPr>
              <a:t>12/10/14</a:t>
            </a:r>
            <a:endParaRPr>
              <a:solidFill>
                <a:prstClr val="black"/>
              </a:solidFill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fld id="{1F26355A-7256-44D9-A03A-949A14D4A14E}" type="slidenum">
              <a:rPr lang="en-US" sz="1400">
                <a:solidFill>
                  <a:srgbClr val="000000"/>
                </a:solidFill>
                <a:ea typeface="ＭＳ Ｐゴシック"/>
              </a:rPr>
              <a:pPr/>
              <a:t>‹Nº›</a:t>
            </a:fld>
            <a:endParaRPr>
              <a:solidFill>
                <a:prstClr val="black"/>
              </a:solidFill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Click to edit the title text format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5345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3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B6D62@900V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54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64" name="TextShape 2"/>
          <p:cNvSpPr txBox="1"/>
          <p:nvPr/>
        </p:nvSpPr>
        <p:spPr>
          <a:xfrm>
            <a:off x="304920" y="380880"/>
            <a:ext cx="8515080" cy="3885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600" b="1" dirty="0">
                <a:solidFill>
                  <a:srgbClr val="969696"/>
                </a:solidFill>
                <a:latin typeface="Cambria"/>
                <a:ea typeface="ＭＳ Ｐゴシック"/>
              </a:rPr>
              <a:t>
</a:t>
            </a:r>
            <a:r>
              <a:rPr lang="en-US" sz="3600" b="1" dirty="0">
                <a:solidFill>
                  <a:srgbClr val="429711"/>
                </a:solidFill>
                <a:latin typeface="Calibri"/>
                <a:ea typeface="Arial Unicode MS"/>
              </a:rPr>
              <a:t>
</a:t>
            </a:r>
            <a:endParaRPr lang="en-US" sz="3600" b="1" dirty="0" smtClean="0">
              <a:solidFill>
                <a:srgbClr val="429711"/>
              </a:solidFill>
              <a:latin typeface="Calibri"/>
              <a:ea typeface="Arial Unicode MS"/>
            </a:endParaRPr>
          </a:p>
          <a:p>
            <a:pPr algn="ctr">
              <a:lnSpc>
                <a:spcPct val="100000"/>
              </a:lnSpc>
            </a:pPr>
            <a:r>
              <a:rPr lang="en-US" sz="2400" b="1" dirty="0" smtClean="0">
                <a:latin typeface="Calibri"/>
                <a:ea typeface="Arial Unicode MS"/>
              </a:rPr>
              <a:t>PROPOSAL</a:t>
            </a:r>
            <a:r>
              <a:rPr lang="en-US" sz="3200" b="1" dirty="0">
                <a:solidFill>
                  <a:srgbClr val="429711"/>
                </a:solidFill>
                <a:latin typeface="Calibri"/>
                <a:ea typeface="Arial Unicode MS"/>
              </a:rPr>
              <a:t>
Measurement of the </a:t>
            </a:r>
            <a:r>
              <a:rPr lang="en-US" sz="3200" b="1" baseline="30000" dirty="0" smtClean="0">
                <a:solidFill>
                  <a:srgbClr val="429711"/>
                </a:solidFill>
                <a:latin typeface="Calibri" panose="020F0502020204030204" pitchFamily="34" charset="0"/>
                <a:ea typeface="Cambria Math" panose="02040503050406030204" pitchFamily="18" charset="0"/>
              </a:rPr>
              <a:t>35</a:t>
            </a:r>
            <a:r>
              <a:rPr lang="en-US" sz="3200" b="1" dirty="0" smtClean="0">
                <a:solidFill>
                  <a:srgbClr val="429711"/>
                </a:solidFill>
                <a:latin typeface="Calibri" panose="020F0502020204030204" pitchFamily="34" charset="0"/>
                <a:ea typeface="Cambria Math" panose="02040503050406030204" pitchFamily="18" charset="0"/>
              </a:rPr>
              <a:t>Cl(</a:t>
            </a:r>
            <a:r>
              <a:rPr lang="en-US" sz="3200" b="1" i="1" dirty="0" err="1" smtClean="0">
                <a:solidFill>
                  <a:srgbClr val="429711"/>
                </a:solidFill>
                <a:latin typeface="Calibri" panose="020F0502020204030204" pitchFamily="34" charset="0"/>
                <a:ea typeface="Cambria Math" panose="02040503050406030204" pitchFamily="18" charset="0"/>
              </a:rPr>
              <a:t>n,γ</a:t>
            </a:r>
            <a:r>
              <a:rPr lang="en-US" sz="3200" b="1" dirty="0">
                <a:solidFill>
                  <a:srgbClr val="429711"/>
                </a:solidFill>
                <a:latin typeface="Calibri" panose="020F0502020204030204" pitchFamily="34" charset="0"/>
                <a:ea typeface="Cambria Math" panose="02040503050406030204" pitchFamily="18" charset="0"/>
              </a:rPr>
              <a:t>)</a:t>
            </a:r>
            <a:r>
              <a:rPr lang="en-US" sz="3200" b="1" dirty="0">
                <a:solidFill>
                  <a:srgbClr val="429711"/>
                </a:solidFill>
                <a:latin typeface="Calibri"/>
                <a:ea typeface="Arial Unicode MS"/>
              </a:rPr>
              <a:t> cross section at </a:t>
            </a:r>
            <a:r>
              <a:rPr lang="en-US" sz="3200" b="1" dirty="0" err="1">
                <a:solidFill>
                  <a:srgbClr val="429711"/>
                </a:solidFill>
                <a:latin typeface="Calibri"/>
                <a:ea typeface="Arial Unicode MS"/>
              </a:rPr>
              <a:t>n_TOF</a:t>
            </a:r>
            <a:r>
              <a:rPr lang="en-US" sz="3200" b="1" dirty="0">
                <a:solidFill>
                  <a:srgbClr val="429711"/>
                </a:solidFill>
                <a:latin typeface="Calibri"/>
                <a:ea typeface="Arial Unicode MS"/>
              </a:rPr>
              <a:t> EAR1</a:t>
            </a:r>
            <a:r>
              <a:rPr lang="en-US" sz="3600" b="1" dirty="0">
                <a:solidFill>
                  <a:srgbClr val="000000"/>
                </a:solidFill>
                <a:latin typeface="Cambria"/>
                <a:ea typeface="ＭＳ Ｐゴシック"/>
              </a:rPr>
              <a:t>
</a:t>
            </a:r>
            <a:endParaRPr dirty="0"/>
          </a:p>
        </p:txBody>
      </p:sp>
      <p:sp>
        <p:nvSpPr>
          <p:cNvPr id="165" name="CustomShape 3"/>
          <p:cNvSpPr/>
          <p:nvPr/>
        </p:nvSpPr>
        <p:spPr>
          <a:xfrm>
            <a:off x="219240" y="3140280"/>
            <a:ext cx="8686440" cy="3580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s-ES" dirty="0">
              <a:solidFill>
                <a:srgbClr val="002060"/>
              </a:solidFill>
            </a:endParaRPr>
          </a:p>
          <a:p>
            <a:pPr algn="ctr">
              <a:lnSpc>
                <a:spcPct val="100000"/>
              </a:lnSpc>
            </a:pPr>
            <a:endParaRPr sz="1600" dirty="0">
              <a:solidFill>
                <a:srgbClr val="002060"/>
              </a:solidFill>
            </a:endParaRPr>
          </a:p>
          <a:p>
            <a:r>
              <a:rPr lang="en-US" smtClean="0">
                <a:solidFill>
                  <a:srgbClr val="002060"/>
                </a:solidFill>
              </a:rPr>
              <a:t>I</a:t>
            </a:r>
            <a:r>
              <a:rPr lang="en-US" dirty="0">
                <a:solidFill>
                  <a:srgbClr val="002060"/>
                </a:solidFill>
              </a:rPr>
              <a:t>. </a:t>
            </a:r>
            <a:r>
              <a:rPr lang="en-US" dirty="0" smtClean="0">
                <a:solidFill>
                  <a:srgbClr val="002060"/>
                </a:solidFill>
              </a:rPr>
              <a:t>Porras</a:t>
            </a:r>
            <a:r>
              <a:rPr lang="en-US" baseline="30000" dirty="0" smtClean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T. </a:t>
            </a:r>
            <a:r>
              <a:rPr lang="en-US" dirty="0" smtClean="0">
                <a:solidFill>
                  <a:srgbClr val="002060"/>
                </a:solidFill>
              </a:rPr>
              <a:t>Wright</a:t>
            </a:r>
            <a:r>
              <a:rPr lang="en-US" baseline="30000" dirty="0" smtClean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S. </a:t>
            </a:r>
            <a:r>
              <a:rPr lang="en-US" dirty="0" smtClean="0">
                <a:solidFill>
                  <a:srgbClr val="002060"/>
                </a:solidFill>
              </a:rPr>
              <a:t>Bennett</a:t>
            </a:r>
            <a:r>
              <a:rPr lang="en-US" baseline="30000" dirty="0" smtClean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F. </a:t>
            </a:r>
            <a:r>
              <a:rPr lang="en-US" dirty="0" smtClean="0">
                <a:solidFill>
                  <a:srgbClr val="002060"/>
                </a:solidFill>
              </a:rPr>
              <a:t>Ogállar</a:t>
            </a:r>
            <a:r>
              <a:rPr lang="en-US" baseline="30000" dirty="0" smtClean="0">
                <a:solidFill>
                  <a:srgbClr val="002060"/>
                </a:solidFill>
              </a:rPr>
              <a:t>1,3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en-US" baseline="30000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J. </a:t>
            </a:r>
            <a:r>
              <a:rPr lang="en-US" dirty="0" smtClean="0">
                <a:solidFill>
                  <a:srgbClr val="002060"/>
                </a:solidFill>
              </a:rPr>
              <a:t>Praena</a:t>
            </a:r>
            <a:r>
              <a:rPr lang="en-US" baseline="30000" dirty="0" smtClean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M. </a:t>
            </a:r>
            <a:r>
              <a:rPr lang="en-US" dirty="0" smtClean="0">
                <a:solidFill>
                  <a:srgbClr val="002060"/>
                </a:solidFill>
              </a:rPr>
              <a:t>Sabaté-Gilarte</a:t>
            </a:r>
            <a:r>
              <a:rPr lang="en-US" baseline="30000" dirty="0" smtClean="0">
                <a:solidFill>
                  <a:srgbClr val="002060"/>
                </a:solidFill>
              </a:rPr>
              <a:t>3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P. </a:t>
            </a:r>
            <a:r>
              <a:rPr lang="en-US" dirty="0" smtClean="0">
                <a:solidFill>
                  <a:srgbClr val="002060"/>
                </a:solidFill>
              </a:rPr>
              <a:t>Torres-Sánchez</a:t>
            </a:r>
            <a:r>
              <a:rPr lang="en-US" baseline="30000" dirty="0" smtClean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en-US" baseline="30000" dirty="0" smtClean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F. Arias de </a:t>
            </a:r>
            <a:r>
              <a:rPr lang="en-US" dirty="0" smtClean="0">
                <a:solidFill>
                  <a:srgbClr val="002060"/>
                </a:solidFill>
              </a:rPr>
              <a:t>Saavedra</a:t>
            </a:r>
            <a:r>
              <a:rPr lang="en-US" baseline="30000" dirty="0" smtClean="0">
                <a:solidFill>
                  <a:srgbClr val="002060"/>
                </a:solidFill>
              </a:rPr>
              <a:t>1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C. </a:t>
            </a:r>
            <a:r>
              <a:rPr lang="en-US" dirty="0" smtClean="0">
                <a:solidFill>
                  <a:srgbClr val="002060"/>
                </a:solidFill>
              </a:rPr>
              <a:t>Lederer-Woods</a:t>
            </a:r>
            <a:r>
              <a:rPr lang="en-US" baseline="30000" dirty="0" smtClean="0">
                <a:solidFill>
                  <a:srgbClr val="00206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S.J. </a:t>
            </a:r>
            <a:r>
              <a:rPr lang="en-US" dirty="0" smtClean="0">
                <a:solidFill>
                  <a:srgbClr val="002060"/>
                </a:solidFill>
              </a:rPr>
              <a:t>Lonsdale</a:t>
            </a:r>
            <a:r>
              <a:rPr lang="en-US" baseline="30000" dirty="0" smtClean="0">
                <a:solidFill>
                  <a:srgbClr val="00206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, </a:t>
            </a:r>
            <a:r>
              <a:rPr lang="en-US" dirty="0">
                <a:solidFill>
                  <a:srgbClr val="002060"/>
                </a:solidFill>
              </a:rPr>
              <a:t>R. </a:t>
            </a:r>
            <a:r>
              <a:rPr lang="en-US" dirty="0" smtClean="0">
                <a:solidFill>
                  <a:srgbClr val="002060"/>
                </a:solidFill>
              </a:rPr>
              <a:t>Garg</a:t>
            </a:r>
            <a:r>
              <a:rPr lang="en-US" baseline="30000" dirty="0" smtClean="0">
                <a:solidFill>
                  <a:srgbClr val="00206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, M. Dietz</a:t>
            </a:r>
            <a:r>
              <a:rPr lang="en-US" baseline="30000" dirty="0">
                <a:solidFill>
                  <a:srgbClr val="002060"/>
                </a:solidFill>
              </a:rPr>
              <a:t>4</a:t>
            </a:r>
            <a:r>
              <a:rPr lang="en-US" dirty="0" smtClean="0">
                <a:solidFill>
                  <a:srgbClr val="002060"/>
                </a:solidFill>
              </a:rPr>
              <a:t> and </a:t>
            </a:r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dirty="0" err="1">
                <a:solidFill>
                  <a:srgbClr val="002060"/>
                </a:solidFill>
              </a:rPr>
              <a:t>n_TOF</a:t>
            </a:r>
            <a:r>
              <a:rPr lang="en-US" dirty="0">
                <a:solidFill>
                  <a:srgbClr val="002060"/>
                </a:solidFill>
              </a:rPr>
              <a:t> Collaboration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es-ES" dirty="0"/>
          </a:p>
          <a:p>
            <a:r>
              <a:rPr lang="en-US" dirty="0"/>
              <a:t> </a:t>
            </a:r>
            <a:endParaRPr lang="es-ES" dirty="0"/>
          </a:p>
          <a:p>
            <a:r>
              <a:rPr lang="en-US" sz="1600" baseline="30000" dirty="0">
                <a:solidFill>
                  <a:srgbClr val="FF0000"/>
                </a:solidFill>
              </a:rPr>
              <a:t>1</a:t>
            </a:r>
            <a:r>
              <a:rPr lang="en-US" sz="1600" dirty="0">
                <a:solidFill>
                  <a:srgbClr val="FF0000"/>
                </a:solidFill>
              </a:rPr>
              <a:t>Universidad de </a:t>
            </a:r>
            <a:r>
              <a:rPr lang="en-US" sz="1600" dirty="0" smtClean="0">
                <a:solidFill>
                  <a:srgbClr val="FF0000"/>
                </a:solidFill>
              </a:rPr>
              <a:t>Granada, </a:t>
            </a:r>
            <a:r>
              <a:rPr lang="en-US" sz="1600" dirty="0">
                <a:solidFill>
                  <a:srgbClr val="FF0000"/>
                </a:solidFill>
              </a:rPr>
              <a:t>Spain</a:t>
            </a:r>
            <a:endParaRPr lang="es-ES" sz="1600" dirty="0">
              <a:solidFill>
                <a:srgbClr val="FF0000"/>
              </a:solidFill>
            </a:endParaRPr>
          </a:p>
          <a:p>
            <a:r>
              <a:rPr lang="en-US" sz="1600" baseline="30000" dirty="0">
                <a:solidFill>
                  <a:srgbClr val="FF0000"/>
                </a:solidFill>
              </a:rPr>
              <a:t>2</a:t>
            </a:r>
            <a:r>
              <a:rPr lang="en-US" sz="1600" dirty="0">
                <a:solidFill>
                  <a:srgbClr val="FF0000"/>
                </a:solidFill>
              </a:rPr>
              <a:t>University of </a:t>
            </a:r>
            <a:r>
              <a:rPr lang="en-US" sz="1600" dirty="0" smtClean="0">
                <a:solidFill>
                  <a:srgbClr val="FF0000"/>
                </a:solidFill>
              </a:rPr>
              <a:t>Manchester, </a:t>
            </a:r>
            <a:r>
              <a:rPr lang="en-US" sz="1600" dirty="0">
                <a:solidFill>
                  <a:srgbClr val="FF0000"/>
                </a:solidFill>
              </a:rPr>
              <a:t>UK</a:t>
            </a:r>
            <a:endParaRPr lang="es-ES" sz="1600" dirty="0">
              <a:solidFill>
                <a:srgbClr val="FF0000"/>
              </a:solidFill>
            </a:endParaRPr>
          </a:p>
          <a:p>
            <a:r>
              <a:rPr lang="en-US" sz="1600" baseline="30000" dirty="0">
                <a:solidFill>
                  <a:srgbClr val="FF0000"/>
                </a:solidFill>
              </a:rPr>
              <a:t>3</a:t>
            </a:r>
            <a:r>
              <a:rPr lang="en-US" sz="1600" dirty="0">
                <a:solidFill>
                  <a:srgbClr val="FF0000"/>
                </a:solidFill>
              </a:rPr>
              <a:t>European Organization for Nuclear </a:t>
            </a:r>
            <a:r>
              <a:rPr lang="en-US" sz="1600" dirty="0" smtClean="0">
                <a:solidFill>
                  <a:srgbClr val="FF0000"/>
                </a:solidFill>
              </a:rPr>
              <a:t>Research, </a:t>
            </a:r>
            <a:r>
              <a:rPr lang="en-US" sz="1600" dirty="0">
                <a:solidFill>
                  <a:srgbClr val="FF0000"/>
                </a:solidFill>
              </a:rPr>
              <a:t>Switzerland</a:t>
            </a:r>
            <a:endParaRPr lang="es-ES" sz="1600" dirty="0">
              <a:solidFill>
                <a:srgbClr val="FF0000"/>
              </a:solidFill>
            </a:endParaRPr>
          </a:p>
          <a:p>
            <a:r>
              <a:rPr lang="en-US" sz="1600" baseline="30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rgbClr val="FF0000"/>
                </a:solidFill>
              </a:rPr>
              <a:t>University of </a:t>
            </a:r>
            <a:r>
              <a:rPr lang="en-US" sz="1600" dirty="0" smtClean="0">
                <a:solidFill>
                  <a:srgbClr val="FF0000"/>
                </a:solidFill>
              </a:rPr>
              <a:t>Edinburgh, </a:t>
            </a:r>
            <a:r>
              <a:rPr lang="en-US" sz="1600" dirty="0">
                <a:solidFill>
                  <a:srgbClr val="FF0000"/>
                </a:solidFill>
              </a:rPr>
              <a:t>UK</a:t>
            </a:r>
            <a:endParaRPr lang="es-ES" sz="1600" dirty="0">
              <a:solidFill>
                <a:srgbClr val="FF0000"/>
              </a:solidFill>
            </a:endParaRPr>
          </a:p>
          <a:p>
            <a:r>
              <a:rPr lang="en-US" sz="2000" dirty="0"/>
              <a:t> </a:t>
            </a:r>
            <a:endParaRPr dirty="0"/>
          </a:p>
        </p:txBody>
      </p:sp>
      <p:pic>
        <p:nvPicPr>
          <p:cNvPr id="167" name="Picture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15136" y="500960"/>
            <a:ext cx="942480" cy="951120"/>
          </a:xfrm>
          <a:prstGeom prst="rect">
            <a:avLst/>
          </a:prstGeom>
        </p:spPr>
      </p:pic>
      <p:pic>
        <p:nvPicPr>
          <p:cNvPr id="168" name="Immagine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61520" y="500960"/>
            <a:ext cx="1758240" cy="99612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84716"/>
            <a:ext cx="1643063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43360"/>
            <a:ext cx="1106381" cy="1111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2204"/>
            <a:ext cx="1486511" cy="1486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3669" y="4875433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But</a:t>
            </a:r>
            <a:r>
              <a:rPr lang="es-ES" dirty="0" smtClean="0"/>
              <a:t> …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921075"/>
              </p:ext>
            </p:extLst>
          </p:nvPr>
        </p:nvGraphicFramePr>
        <p:xfrm>
          <a:off x="1217830" y="4887543"/>
          <a:ext cx="4064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PTV</a:t>
                      </a:r>
                    </a:p>
                    <a:p>
                      <a:r>
                        <a:rPr lang="es-ES" dirty="0" smtClean="0"/>
                        <a:t>(Gy)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healthy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tissue</a:t>
                      </a:r>
                      <a:r>
                        <a:rPr lang="es-ES" dirty="0" smtClean="0"/>
                        <a:t> (Gy)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12.1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2843808" y="56857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8529987" y="633048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52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14616" y="4880541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But</a:t>
            </a:r>
            <a:r>
              <a:rPr lang="es-ES" dirty="0" smtClean="0"/>
              <a:t> …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782520"/>
              </p:ext>
            </p:extLst>
          </p:nvPr>
        </p:nvGraphicFramePr>
        <p:xfrm>
          <a:off x="1217830" y="4887543"/>
          <a:ext cx="4064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PTV</a:t>
                      </a:r>
                    </a:p>
                    <a:p>
                      <a:r>
                        <a:rPr lang="es-ES" dirty="0" smtClean="0"/>
                        <a:t>(Gy)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healthy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tissue</a:t>
                      </a:r>
                      <a:r>
                        <a:rPr lang="es-ES" dirty="0" smtClean="0"/>
                        <a:t> (Gy)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12.1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s-ES" dirty="0" err="1" smtClean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 tolerable)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2843808" y="56857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5148064" y="5685784"/>
            <a:ext cx="0" cy="5594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364088" y="549448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l</a:t>
            </a:r>
            <a:r>
              <a:rPr lang="es-ES" dirty="0" err="1" smtClean="0"/>
              <a:t>arge</a:t>
            </a:r>
            <a:r>
              <a:rPr lang="es-ES" dirty="0" smtClean="0"/>
              <a:t> </a:t>
            </a:r>
            <a:r>
              <a:rPr lang="es-ES" dirty="0" err="1" smtClean="0"/>
              <a:t>safe</a:t>
            </a:r>
            <a:r>
              <a:rPr lang="es-ES" dirty="0" smtClean="0"/>
              <a:t> </a:t>
            </a:r>
            <a:r>
              <a:rPr lang="es-ES" dirty="0" err="1" smtClean="0"/>
              <a:t>margin</a:t>
            </a:r>
            <a:r>
              <a:rPr lang="es-ES" dirty="0" smtClean="0"/>
              <a:t>, </a:t>
            </a:r>
            <a:r>
              <a:rPr lang="es-ES" dirty="0" err="1" smtClean="0"/>
              <a:t>because</a:t>
            </a:r>
            <a:r>
              <a:rPr lang="es-ES" dirty="0" smtClean="0"/>
              <a:t> of </a:t>
            </a:r>
            <a:r>
              <a:rPr lang="es-ES" dirty="0" err="1" smtClean="0"/>
              <a:t>uncertainties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3669" y="4875433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But</a:t>
            </a:r>
            <a:r>
              <a:rPr lang="es-ES" dirty="0" smtClean="0"/>
              <a:t> …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109692"/>
              </p:ext>
            </p:extLst>
          </p:nvPr>
        </p:nvGraphicFramePr>
        <p:xfrm>
          <a:off x="1217830" y="4887543"/>
          <a:ext cx="4064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PTV</a:t>
                      </a:r>
                    </a:p>
                    <a:p>
                      <a:r>
                        <a:rPr lang="es-ES" dirty="0" smtClean="0"/>
                        <a:t>(Gy)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healthy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tissue</a:t>
                      </a:r>
                      <a:r>
                        <a:rPr lang="es-ES" dirty="0" smtClean="0"/>
                        <a:t> (Gy)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12.1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s-ES" dirty="0" err="1" smtClean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 tolerable)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2843808" y="56857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5148064" y="5685784"/>
            <a:ext cx="0" cy="5594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364088" y="549448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l</a:t>
            </a:r>
            <a:r>
              <a:rPr lang="es-ES" dirty="0" err="1" smtClean="0"/>
              <a:t>arge</a:t>
            </a:r>
            <a:r>
              <a:rPr lang="es-ES" dirty="0" smtClean="0"/>
              <a:t> </a:t>
            </a:r>
            <a:r>
              <a:rPr lang="es-ES" dirty="0" err="1" smtClean="0"/>
              <a:t>safe</a:t>
            </a:r>
            <a:r>
              <a:rPr lang="es-ES" dirty="0" smtClean="0"/>
              <a:t> </a:t>
            </a:r>
            <a:r>
              <a:rPr lang="es-ES" dirty="0" err="1" smtClean="0"/>
              <a:t>margin</a:t>
            </a:r>
            <a:r>
              <a:rPr lang="es-ES" dirty="0" smtClean="0"/>
              <a:t>, </a:t>
            </a:r>
            <a:r>
              <a:rPr lang="es-ES" dirty="0" err="1" smtClean="0"/>
              <a:t>because</a:t>
            </a:r>
            <a:r>
              <a:rPr lang="es-ES" dirty="0" smtClean="0"/>
              <a:t> of </a:t>
            </a:r>
            <a:r>
              <a:rPr lang="es-ES" dirty="0" err="1" smtClean="0"/>
              <a:t>uncertainties</a:t>
            </a:r>
            <a:endParaRPr lang="es-ES" dirty="0"/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2843808" y="60932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3669" y="4875433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But</a:t>
            </a:r>
            <a:r>
              <a:rPr lang="es-ES" dirty="0" smtClean="0"/>
              <a:t> …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6919645"/>
              </p:ext>
            </p:extLst>
          </p:nvPr>
        </p:nvGraphicFramePr>
        <p:xfrm>
          <a:off x="1217830" y="4887543"/>
          <a:ext cx="4064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PTV</a:t>
                      </a:r>
                    </a:p>
                    <a:p>
                      <a:r>
                        <a:rPr lang="es-ES" dirty="0" smtClean="0"/>
                        <a:t>(Gy)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healthy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tissue</a:t>
                      </a:r>
                      <a:r>
                        <a:rPr lang="es-ES" dirty="0" smtClean="0"/>
                        <a:t> (Gy)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12.1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s-ES" dirty="0" err="1" smtClean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 tolerable)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2843808" y="56857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5148064" y="5685784"/>
            <a:ext cx="0" cy="5594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364088" y="549448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l</a:t>
            </a:r>
            <a:r>
              <a:rPr lang="es-ES" dirty="0" err="1" smtClean="0"/>
              <a:t>arge</a:t>
            </a:r>
            <a:r>
              <a:rPr lang="es-ES" dirty="0" smtClean="0"/>
              <a:t> </a:t>
            </a:r>
            <a:r>
              <a:rPr lang="es-ES" dirty="0" err="1" smtClean="0"/>
              <a:t>safe</a:t>
            </a:r>
            <a:r>
              <a:rPr lang="es-ES" dirty="0" smtClean="0"/>
              <a:t> </a:t>
            </a:r>
            <a:r>
              <a:rPr lang="es-ES" dirty="0" err="1" smtClean="0"/>
              <a:t>margin</a:t>
            </a:r>
            <a:r>
              <a:rPr lang="es-ES" dirty="0" smtClean="0"/>
              <a:t>, </a:t>
            </a:r>
            <a:r>
              <a:rPr lang="es-ES" dirty="0" err="1" smtClean="0"/>
              <a:t>because</a:t>
            </a:r>
            <a:r>
              <a:rPr lang="es-ES" dirty="0" smtClean="0"/>
              <a:t> of </a:t>
            </a:r>
            <a:r>
              <a:rPr lang="es-ES" dirty="0" err="1" smtClean="0"/>
              <a:t>uncertainties</a:t>
            </a:r>
            <a:endParaRPr lang="es-ES" dirty="0"/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2843808" y="60932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60091"/>
            <a:ext cx="6081002" cy="398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9393"/>
            <a:ext cx="307116" cy="30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8529987" y="62331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53669" y="4875433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But</a:t>
            </a:r>
            <a:r>
              <a:rPr lang="es-ES" dirty="0" smtClean="0"/>
              <a:t> …</a:t>
            </a:r>
            <a:endParaRPr lang="es-E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304021"/>
              </p:ext>
            </p:extLst>
          </p:nvPr>
        </p:nvGraphicFramePr>
        <p:xfrm>
          <a:off x="1217830" y="4887543"/>
          <a:ext cx="4064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PTV</a:t>
                      </a:r>
                    </a:p>
                    <a:p>
                      <a:r>
                        <a:rPr lang="es-ES" dirty="0" smtClean="0"/>
                        <a:t>(Gy)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Dose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healthy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tissue</a:t>
                      </a:r>
                      <a:r>
                        <a:rPr lang="es-ES" dirty="0" smtClean="0"/>
                        <a:t> (Gy)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35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12.1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46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pPr algn="ctr"/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s-ES" dirty="0" err="1" smtClean="0">
                          <a:solidFill>
                            <a:srgbClr val="FF0000"/>
                          </a:solidFill>
                        </a:rPr>
                        <a:t>max</a:t>
                      </a:r>
                      <a:r>
                        <a:rPr lang="es-ES" dirty="0" smtClean="0">
                          <a:solidFill>
                            <a:srgbClr val="FF0000"/>
                          </a:solidFill>
                        </a:rPr>
                        <a:t> tolerable)</a:t>
                      </a:r>
                      <a:endParaRPr lang="es-E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4 Conector recto de flecha"/>
          <p:cNvCxnSpPr/>
          <p:nvPr/>
        </p:nvCxnSpPr>
        <p:spPr>
          <a:xfrm>
            <a:off x="2843808" y="568578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5148064" y="5685784"/>
            <a:ext cx="0" cy="5594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5364088" y="549448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l</a:t>
            </a:r>
            <a:r>
              <a:rPr lang="es-ES" dirty="0" err="1" smtClean="0"/>
              <a:t>arge</a:t>
            </a:r>
            <a:r>
              <a:rPr lang="es-ES" dirty="0" smtClean="0"/>
              <a:t> </a:t>
            </a:r>
            <a:r>
              <a:rPr lang="es-ES" dirty="0" err="1" smtClean="0"/>
              <a:t>safe</a:t>
            </a:r>
            <a:r>
              <a:rPr lang="es-ES" dirty="0" smtClean="0"/>
              <a:t> </a:t>
            </a:r>
            <a:r>
              <a:rPr lang="es-ES" dirty="0" err="1" smtClean="0"/>
              <a:t>margin</a:t>
            </a:r>
            <a:r>
              <a:rPr lang="es-ES" dirty="0" smtClean="0"/>
              <a:t>, </a:t>
            </a:r>
            <a:r>
              <a:rPr lang="es-ES" dirty="0" err="1" smtClean="0"/>
              <a:t>because</a:t>
            </a:r>
            <a:r>
              <a:rPr lang="es-ES" dirty="0" smtClean="0"/>
              <a:t> of </a:t>
            </a:r>
            <a:r>
              <a:rPr lang="es-ES" dirty="0" err="1" smtClean="0"/>
              <a:t>uncertainties</a:t>
            </a:r>
            <a:endParaRPr lang="es-ES" dirty="0"/>
          </a:p>
        </p:txBody>
      </p:sp>
      <p:cxnSp>
        <p:nvCxnSpPr>
          <p:cNvPr id="6" name="5 Conector recto de flecha"/>
          <p:cNvCxnSpPr/>
          <p:nvPr/>
        </p:nvCxnSpPr>
        <p:spPr>
          <a:xfrm flipH="1">
            <a:off x="2843808" y="60932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60091"/>
            <a:ext cx="6081002" cy="3980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9393"/>
            <a:ext cx="307116" cy="30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6894688" y="1366780"/>
            <a:ext cx="18353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A </a:t>
            </a:r>
            <a:r>
              <a:rPr lang="es-ES" dirty="0" smtClean="0">
                <a:solidFill>
                  <a:srgbClr val="FF0000"/>
                </a:solidFill>
              </a:rPr>
              <a:t>more precise </a:t>
            </a:r>
            <a:r>
              <a:rPr lang="es-ES" dirty="0" err="1" smtClean="0">
                <a:solidFill>
                  <a:srgbClr val="FF0000"/>
                </a:solidFill>
              </a:rPr>
              <a:t>dose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calculation</a:t>
            </a:r>
            <a:r>
              <a:rPr lang="es-ES" dirty="0" smtClean="0">
                <a:solidFill>
                  <a:prstClr val="black"/>
                </a:solidFill>
              </a:rPr>
              <a:t> (</a:t>
            </a:r>
            <a:r>
              <a:rPr lang="es-ES" dirty="0" err="1" smtClean="0">
                <a:solidFill>
                  <a:prstClr val="black"/>
                </a:solidFill>
              </a:rPr>
              <a:t>includes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improving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all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cross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sections</a:t>
            </a:r>
            <a:r>
              <a:rPr lang="es-ES" dirty="0" smtClean="0">
                <a:solidFill>
                  <a:prstClr val="black"/>
                </a:solidFill>
              </a:rPr>
              <a:t>) </a:t>
            </a:r>
            <a:r>
              <a:rPr lang="es-ES" dirty="0" err="1" smtClean="0">
                <a:solidFill>
                  <a:prstClr val="black"/>
                </a:solidFill>
              </a:rPr>
              <a:t>could</a:t>
            </a:r>
            <a:r>
              <a:rPr lang="es-ES" dirty="0" smtClean="0">
                <a:solidFill>
                  <a:prstClr val="black"/>
                </a:solidFill>
              </a:rPr>
              <a:t> lead to </a:t>
            </a:r>
            <a:r>
              <a:rPr lang="es-ES" dirty="0" err="1" smtClean="0">
                <a:solidFill>
                  <a:srgbClr val="FF0000"/>
                </a:solidFill>
              </a:rPr>
              <a:t>optimize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treatment</a:t>
            </a:r>
            <a:r>
              <a:rPr lang="es-ES" dirty="0" smtClean="0">
                <a:solidFill>
                  <a:srgbClr val="FF0000"/>
                </a:solidFill>
              </a:rPr>
              <a:t> time  </a:t>
            </a:r>
          </a:p>
          <a:p>
            <a:endParaRPr lang="es-ES" dirty="0">
              <a:solidFill>
                <a:srgbClr val="FF0000"/>
              </a:solidFill>
              <a:latin typeface="Cambria Math"/>
              <a:ea typeface="Cambria Math"/>
            </a:endParaRPr>
          </a:p>
          <a:p>
            <a:r>
              <a:rPr lang="es-ES" dirty="0" smtClean="0">
                <a:solidFill>
                  <a:prstClr val="black"/>
                </a:solidFill>
                <a:latin typeface="Cambria Math"/>
                <a:ea typeface="Cambria Math"/>
              </a:rPr>
              <a:t>⇒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Better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therapeutic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outcome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and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possibly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survival</a:t>
            </a:r>
            <a:endParaRPr lang="es-ES" b="1" dirty="0" smtClean="0">
              <a:solidFill>
                <a:prstClr val="black"/>
              </a:solidFill>
              <a:latin typeface="Cambria Math"/>
              <a:ea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7189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200" b="1" dirty="0" smtClean="0">
                <a:solidFill>
                  <a:srgbClr val="FFFFFF"/>
                </a:solidFill>
                <a:latin typeface="Calibri"/>
                <a:ea typeface="Arial Unicode MS"/>
              </a:rPr>
              <a:t>Most important processes contributing to dose in brain </a:t>
            </a:r>
            <a:r>
              <a:rPr lang="en-US" sz="3200" b="1" dirty="0" smtClean="0">
                <a:solidFill>
                  <a:prstClr val="white"/>
                </a:solidFill>
                <a:latin typeface="Calibri"/>
                <a:ea typeface="Arial Unicode MS"/>
              </a:rPr>
              <a:t>(healthy tissue)  </a:t>
            </a:r>
            <a:endParaRPr sz="1600" dirty="0">
              <a:solidFill>
                <a:prstClr val="white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00" y="1227488"/>
            <a:ext cx="80010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529987" y="629857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7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1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84960" y="4893422"/>
            <a:ext cx="8972280" cy="999728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20000"/>
              </a:lnSpc>
            </a:pPr>
            <a:r>
              <a:rPr lang="es-ES" dirty="0" err="1" smtClean="0"/>
              <a:t>Spectrum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beams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BNCT </a:t>
            </a:r>
          </a:p>
          <a:p>
            <a:pPr>
              <a:lnSpc>
                <a:spcPct val="120000"/>
              </a:lnSpc>
            </a:pPr>
            <a:endParaRPr lang="es-ES" dirty="0"/>
          </a:p>
          <a:p>
            <a:pPr algn="ctr">
              <a:spcAft>
                <a:spcPts val="0"/>
              </a:spcAft>
            </a:pPr>
            <a:r>
              <a:rPr lang="fi-FI" dirty="0">
                <a:latin typeface="Calibri"/>
                <a:ea typeface="MS Mincho"/>
              </a:rPr>
              <a:t>I</a:t>
            </a:r>
            <a:r>
              <a:rPr lang="fi-FI">
                <a:latin typeface="Calibri"/>
                <a:ea typeface="MS Mincho"/>
              </a:rPr>
              <a:t>. </a:t>
            </a:r>
            <a:r>
              <a:rPr lang="fi-FI" smtClean="0">
                <a:latin typeface="Calibri"/>
                <a:ea typeface="MS Mincho"/>
              </a:rPr>
              <a:t>Auterinen, </a:t>
            </a:r>
            <a:r>
              <a:rPr lang="fi-FI" dirty="0">
                <a:latin typeface="Calibri"/>
                <a:ea typeface="MS Mincho"/>
              </a:rPr>
              <a:t>T</a:t>
            </a:r>
            <a:r>
              <a:rPr lang="fi-FI">
                <a:latin typeface="Calibri"/>
                <a:ea typeface="MS Mincho"/>
              </a:rPr>
              <a:t>. </a:t>
            </a:r>
            <a:r>
              <a:rPr lang="fi-FI" smtClean="0">
                <a:latin typeface="Calibri"/>
                <a:ea typeface="MS Mincho"/>
              </a:rPr>
              <a:t>Serén, </a:t>
            </a:r>
            <a:r>
              <a:rPr lang="fi-FI" dirty="0">
                <a:latin typeface="Calibri"/>
                <a:ea typeface="MS Mincho"/>
              </a:rPr>
              <a:t>K. </a:t>
            </a:r>
            <a:r>
              <a:rPr lang="fi-FI" dirty="0" smtClean="0">
                <a:latin typeface="Calibri"/>
                <a:ea typeface="MS Mincho"/>
              </a:rPr>
              <a:t>Anttila </a:t>
            </a:r>
            <a:r>
              <a:rPr lang="en-US" dirty="0" smtClean="0">
                <a:latin typeface="Calibri"/>
                <a:ea typeface="MS Mincho"/>
              </a:rPr>
              <a:t>et </a:t>
            </a:r>
            <a:r>
              <a:rPr lang="en-US">
                <a:latin typeface="Calibri"/>
                <a:ea typeface="MS Mincho"/>
              </a:rPr>
              <a:t>al</a:t>
            </a:r>
            <a:r>
              <a:rPr lang="en-US" smtClean="0">
                <a:latin typeface="Calibri"/>
                <a:ea typeface="MS Mincho"/>
              </a:rPr>
              <a:t>., </a:t>
            </a:r>
            <a:endParaRPr lang="es-ES" sz="2000" dirty="0">
              <a:latin typeface="Times New Roman"/>
              <a:ea typeface="MS Mincho"/>
            </a:endParaRPr>
          </a:p>
          <a:p>
            <a:pPr algn="ctr">
              <a:spcAft>
                <a:spcPts val="0"/>
              </a:spcAft>
            </a:pPr>
            <a:r>
              <a:rPr lang="en-US" b="1" dirty="0" smtClean="0">
                <a:latin typeface="Calibri"/>
                <a:ea typeface="MS Mincho"/>
              </a:rPr>
              <a:t>Applied </a:t>
            </a:r>
            <a:r>
              <a:rPr lang="en-US" b="1" dirty="0">
                <a:latin typeface="Calibri"/>
                <a:ea typeface="MS Mincho"/>
              </a:rPr>
              <a:t>Radiation and Isotopes 61 (2004) </a:t>
            </a:r>
            <a:r>
              <a:rPr lang="en-US" b="1" dirty="0" smtClean="0">
                <a:latin typeface="Calibri"/>
                <a:ea typeface="MS Mincho"/>
              </a:rPr>
              <a:t>1021–1026</a:t>
            </a:r>
            <a:endParaRPr lang="es-ES" sz="2000" b="1" dirty="0">
              <a:latin typeface="Times New Roman"/>
              <a:ea typeface="MS Mincho"/>
            </a:endParaRPr>
          </a:p>
          <a:p>
            <a:pPr>
              <a:lnSpc>
                <a:spcPct val="12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Energy range of interest: thermal to 100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keV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endParaRPr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21029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683" y="1556792"/>
            <a:ext cx="4478641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8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4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93888" y="162880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1600"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6858000"/>
          </a:xfrm>
          <a:prstGeom prst="rect">
            <a:avLst/>
          </a:prstGeom>
          <a:solidFill>
            <a:srgbClr val="00B05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2. Nuclear fission reactors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870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147403" y="83772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dirty="0">
              <a:solidFill>
                <a:prstClr val="black"/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b="1" baseline="30000" dirty="0" smtClean="0">
                <a:solidFill>
                  <a:srgbClr val="000000"/>
                </a:solidFill>
                <a:ea typeface="ＭＳ Ｐゴシック"/>
              </a:rPr>
              <a:t>35</a:t>
            </a:r>
            <a:r>
              <a:rPr lang="en-US" sz="2400" b="1" dirty="0" smtClean="0">
                <a:solidFill>
                  <a:srgbClr val="000000"/>
                </a:solidFill>
                <a:ea typeface="ＭＳ Ｐゴシック"/>
              </a:rPr>
              <a:t>Cl is present in: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Polyvinyl </a:t>
            </a: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chloride </a:t>
            </a: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pipes (is </a:t>
            </a: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57% Cl by </a:t>
            </a: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weight)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R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. O.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Sayer,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K. H. </a:t>
            </a:r>
            <a:r>
              <a:rPr lang="en-US" dirty="0" err="1" smtClean="0">
                <a:solidFill>
                  <a:srgbClr val="000000"/>
                </a:solidFill>
                <a:ea typeface="ＭＳ Ｐゴシック"/>
              </a:rPr>
              <a:t>Guber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,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L. C.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Leal, Phys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. Rev.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C73,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044603 (2006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)</a:t>
            </a: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Chlorides are impurities in fuel cladding.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IAEA-TECDOC-927: Influence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of water chemistry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on fuel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cladding </a:t>
            </a:r>
            <a:r>
              <a:rPr lang="en-US" dirty="0" err="1" smtClean="0">
                <a:solidFill>
                  <a:srgbClr val="000000"/>
                </a:solidFill>
                <a:ea typeface="ＭＳ Ｐゴシック"/>
              </a:rPr>
              <a:t>behaviour</a:t>
            </a: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Cl in </a:t>
            </a: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nuclear grade </a:t>
            </a:r>
            <a:r>
              <a:rPr lang="en-US" sz="2400" dirty="0" err="1" smtClean="0">
                <a:solidFill>
                  <a:srgbClr val="000000"/>
                </a:solidFill>
                <a:ea typeface="ＭＳ Ｐゴシック"/>
              </a:rPr>
              <a:t>graphites</a:t>
            </a: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 (purification processes).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LLWR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Environmental Safety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Case: Cl-36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Mobility in Reactor Circuits and its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Potential </a:t>
            </a:r>
            <a:r>
              <a:rPr lang="en-US" dirty="0">
                <a:solidFill>
                  <a:srgbClr val="000000"/>
                </a:solidFill>
                <a:ea typeface="ＭＳ Ｐゴシック"/>
              </a:rPr>
              <a:t>Significance for the ESC 2011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Inventory, LLWRP 1106: </a:t>
            </a: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SERCO/E003756/008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000000"/>
              </a:solidFill>
              <a:ea typeface="ＭＳ Ｐゴシック"/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  <a:ea typeface="ＭＳ Ｐゴシック"/>
              </a:rPr>
              <a:t> </a:t>
            </a: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b="1" baseline="30000" dirty="0" smtClean="0">
                <a:solidFill>
                  <a:srgbClr val="000000"/>
                </a:solidFill>
                <a:ea typeface="ＭＳ Ｐゴシック"/>
              </a:rPr>
              <a:t>36</a:t>
            </a:r>
            <a:r>
              <a:rPr lang="en-US" sz="2400" b="1" dirty="0" smtClean="0">
                <a:solidFill>
                  <a:srgbClr val="000000"/>
                </a:solidFill>
                <a:ea typeface="ＭＳ Ｐゴシック"/>
              </a:rPr>
              <a:t>Cl is produced in fission reactors by</a:t>
            </a:r>
            <a:r>
              <a:rPr lang="en-US" sz="2400" b="1" baseline="30000" dirty="0" smtClean="0">
                <a:solidFill>
                  <a:srgbClr val="429711"/>
                </a:solidFill>
                <a:latin typeface="Calibri" panose="020F0502020204030204" pitchFamily="34" charset="0"/>
                <a:ea typeface="Cambria Math" panose="02040503050406030204" pitchFamily="18" charset="0"/>
              </a:rPr>
              <a:t> </a:t>
            </a:r>
            <a:r>
              <a:rPr lang="en-US" sz="2400" b="1" baseline="30000" dirty="0" smtClean="0">
                <a:solidFill>
                  <a:srgbClr val="429711"/>
                </a:solidFill>
                <a:latin typeface="+mj-lt"/>
                <a:ea typeface="Cambria Math" panose="02040503050406030204" pitchFamily="18" charset="0"/>
              </a:rPr>
              <a:t>35</a:t>
            </a:r>
            <a:r>
              <a:rPr lang="en-US" sz="2400" b="1" dirty="0" smtClean="0">
                <a:solidFill>
                  <a:srgbClr val="429711"/>
                </a:solidFill>
                <a:latin typeface="+mj-lt"/>
                <a:ea typeface="Cambria Math" panose="02040503050406030204" pitchFamily="18" charset="0"/>
              </a:rPr>
              <a:t>Cl(</a:t>
            </a:r>
            <a:r>
              <a:rPr lang="en-US" sz="2400" b="1" i="1" dirty="0" err="1" smtClean="0">
                <a:solidFill>
                  <a:srgbClr val="429711"/>
                </a:solidFill>
                <a:latin typeface="+mj-lt"/>
                <a:ea typeface="Cambria Math" panose="02040503050406030204" pitchFamily="18" charset="0"/>
              </a:rPr>
              <a:t>n,γ</a:t>
            </a:r>
            <a:r>
              <a:rPr lang="en-US" sz="2400" b="1" dirty="0" smtClean="0">
                <a:solidFill>
                  <a:srgbClr val="429711"/>
                </a:solidFill>
                <a:latin typeface="+mj-lt"/>
                <a:ea typeface="Cambria Math" panose="02040503050406030204" pitchFamily="18" charset="0"/>
              </a:rPr>
              <a:t>) capture</a:t>
            </a:r>
            <a:r>
              <a:rPr lang="en-US" sz="2400" b="1" dirty="0" smtClean="0">
                <a:solidFill>
                  <a:srgbClr val="000000"/>
                </a:solidFill>
                <a:latin typeface="+mj-lt"/>
                <a:ea typeface="ＭＳ Ｐゴシック"/>
              </a:rPr>
              <a:t>  </a:t>
            </a:r>
            <a:endParaRPr lang="en-US" sz="2400" b="1" dirty="0" smtClean="0">
              <a:solidFill>
                <a:srgbClr val="000000"/>
              </a:solidFill>
              <a:ea typeface="ＭＳ Ｐゴシック"/>
            </a:endParaRPr>
          </a:p>
          <a:p>
            <a:pPr lvl="0"/>
            <a:endParaRPr lang="es-ES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B05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Chlorine in fission reactors 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>
                <a:solidFill>
                  <a:prstClr val="black"/>
                </a:solidFill>
              </a:rPr>
              <a:t>9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B05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Motivations 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7308304" y="1700808"/>
            <a:ext cx="173419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</a:rPr>
              <a:t>Cl is a major concern in radioactive waste due to: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Half-life of </a:t>
            </a:r>
            <a:r>
              <a:rPr lang="en-US" dirty="0" smtClean="0">
                <a:solidFill>
                  <a:srgbClr val="FF0000"/>
                </a:solidFill>
              </a:rPr>
              <a:t>301000 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H</a:t>
            </a:r>
            <a:r>
              <a:rPr lang="en-US" dirty="0" smtClean="0">
                <a:solidFill>
                  <a:prstClr val="black"/>
                </a:solidFill>
              </a:rPr>
              <a:t>igh mobility (extremely </a:t>
            </a:r>
            <a:r>
              <a:rPr lang="en-US" dirty="0" smtClean="0">
                <a:solidFill>
                  <a:srgbClr val="FF0000"/>
                </a:solidFill>
              </a:rPr>
              <a:t>water soluble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87" y="837720"/>
            <a:ext cx="7135416" cy="508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"/>
          <p:cNvCxnSpPr/>
          <p:nvPr/>
        </p:nvCxnSpPr>
        <p:spPr>
          <a:xfrm>
            <a:off x="323528" y="2960456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3563888" y="2492896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5364088" y="2816440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8465867" y="629857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10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0" name="TextShape 2"/>
          <p:cNvSpPr txBox="1"/>
          <p:nvPr/>
        </p:nvSpPr>
        <p:spPr>
          <a:xfrm>
            <a:off x="133200" y="1609560"/>
            <a:ext cx="8915040" cy="34952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</a:pPr>
            <a:endParaRPr lang="en-US" dirty="0"/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ＭＳ Ｐゴシック"/>
              </a:rPr>
              <a:t>Motivations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ＭＳ Ｐゴシック"/>
              </a:rPr>
              <a:t>Status of data</a:t>
            </a:r>
            <a:endParaRPr lang="en-US" dirty="0"/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ＭＳ Ｐゴシック"/>
              </a:rPr>
              <a:t>Setup proposed and counting rate estimations </a:t>
            </a:r>
          </a:p>
          <a:p>
            <a:pPr marL="457200" indent="-4572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ＭＳ Ｐゴシック"/>
              </a:rPr>
              <a:t>Request of protons</a:t>
            </a:r>
            <a:endParaRPr dirty="0"/>
          </a:p>
          <a:p>
            <a:pPr>
              <a:lnSpc>
                <a:spcPct val="130000"/>
              </a:lnSpc>
            </a:pPr>
            <a:endParaRPr dirty="0"/>
          </a:p>
          <a:p>
            <a:pPr>
              <a:lnSpc>
                <a:spcPct val="130000"/>
              </a:lnSpc>
            </a:pPr>
            <a:endParaRPr dirty="0"/>
          </a:p>
        </p:txBody>
      </p:sp>
      <p:sp>
        <p:nvSpPr>
          <p:cNvPr id="171" name="CustomShape 3"/>
          <p:cNvSpPr/>
          <p:nvPr/>
        </p:nvSpPr>
        <p:spPr>
          <a:xfrm>
            <a:off x="-1440" y="-23760"/>
            <a:ext cx="9145080" cy="837720"/>
          </a:xfrm>
          <a:prstGeom prst="rect">
            <a:avLst/>
          </a:prstGeom>
          <a:solidFill>
            <a:srgbClr val="7030A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Calibri"/>
                <a:ea typeface="ＭＳ Ｐゴシック"/>
              </a:rPr>
              <a:t>Plan of the talk</a:t>
            </a:r>
            <a:endParaRPr/>
          </a:p>
        </p:txBody>
      </p:sp>
      <p:sp>
        <p:nvSpPr>
          <p:cNvPr id="5" name="4 CuadroTexto"/>
          <p:cNvSpPr txBox="1"/>
          <p:nvPr/>
        </p:nvSpPr>
        <p:spPr>
          <a:xfrm>
            <a:off x="1187624" y="6435178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002060"/>
                </a:solidFill>
              </a:rPr>
              <a:t>I. Porras, Universidad de Granada, </a:t>
            </a:r>
            <a:r>
              <a:rPr lang="es-ES" sz="1600" dirty="0" err="1" smtClean="0">
                <a:solidFill>
                  <a:srgbClr val="002060"/>
                </a:solidFill>
              </a:rPr>
              <a:t>Spain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529987" y="62679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1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8529987" y="63083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1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B05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Motivations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5" y="1366366"/>
            <a:ext cx="38862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608" y="1366366"/>
            <a:ext cx="4750583" cy="55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73" y="2000820"/>
            <a:ext cx="4759597" cy="141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546" y="3823816"/>
            <a:ext cx="4718050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414202" y="6209385"/>
            <a:ext cx="424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11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48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	</a:t>
            </a:r>
            <a:endParaRPr dirty="0" smtClean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B05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Energy range of interest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25" y="1268759"/>
            <a:ext cx="3722910" cy="449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259632" y="2780928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err="1"/>
              <a:t>t</a:t>
            </a:r>
            <a:r>
              <a:rPr lang="es-ES" sz="3600" dirty="0" err="1" smtClean="0"/>
              <a:t>hermal</a:t>
            </a:r>
            <a:r>
              <a:rPr lang="es-ES" sz="3600" dirty="0" smtClean="0"/>
              <a:t> to </a:t>
            </a:r>
          </a:p>
          <a:p>
            <a:r>
              <a:rPr lang="es-ES" sz="3600" dirty="0" smtClean="0"/>
              <a:t>~ 1 </a:t>
            </a:r>
            <a:r>
              <a:rPr lang="es-ES" sz="3600" dirty="0" err="1" smtClean="0"/>
              <a:t>MeV</a:t>
            </a:r>
            <a:endParaRPr lang="es-ES" sz="3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6750151" y="2415135"/>
            <a:ext cx="161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(</a:t>
            </a:r>
            <a:r>
              <a:rPr lang="es-ES" sz="1600" b="1" err="1" smtClean="0"/>
              <a:t>graphite</a:t>
            </a:r>
            <a:r>
              <a:rPr lang="es-ES" sz="1600" b="1" smtClean="0"/>
              <a:t> T, </a:t>
            </a:r>
            <a:r>
              <a:rPr lang="es-ES" sz="1600" b="1" dirty="0" smtClean="0"/>
              <a:t>K)</a:t>
            </a:r>
            <a:endParaRPr lang="es-ES" sz="1600" b="1" dirty="0"/>
          </a:p>
        </p:txBody>
      </p:sp>
      <p:sp>
        <p:nvSpPr>
          <p:cNvPr id="2" name="1 Rectángulo"/>
          <p:cNvSpPr/>
          <p:nvPr/>
        </p:nvSpPr>
        <p:spPr>
          <a:xfrm>
            <a:off x="8273194" y="624528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12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81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685800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 algn="ctr"/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Status of data</a:t>
            </a:r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Evaluations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9" name="8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506928" cy="338437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CuadroTexto"/>
          <p:cNvSpPr txBox="1"/>
          <p:nvPr/>
        </p:nvSpPr>
        <p:spPr>
          <a:xfrm>
            <a:off x="959865" y="5028314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/>
              <a:t>Uncertainties</a:t>
            </a:r>
            <a:r>
              <a:rPr lang="es-ES" sz="2000" dirty="0" smtClean="0"/>
              <a:t> of 10% </a:t>
            </a:r>
            <a:r>
              <a:rPr lang="es-ES" sz="2000" dirty="0" err="1" smtClean="0"/>
              <a:t>between</a:t>
            </a:r>
            <a:r>
              <a:rPr lang="es-ES" sz="2000" dirty="0" smtClean="0"/>
              <a:t> </a:t>
            </a:r>
            <a:r>
              <a:rPr lang="es-ES" sz="2000" dirty="0" err="1" smtClean="0"/>
              <a:t>evaluations</a:t>
            </a:r>
            <a:r>
              <a:rPr lang="es-ES" sz="2000" dirty="0" smtClean="0"/>
              <a:t>: </a:t>
            </a:r>
          </a:p>
          <a:p>
            <a:r>
              <a:rPr lang="es-ES" sz="2000" dirty="0"/>
              <a:t>	</a:t>
            </a:r>
            <a:r>
              <a:rPr lang="es-ES" sz="2000" dirty="0" err="1" smtClean="0"/>
              <a:t>too</a:t>
            </a:r>
            <a:r>
              <a:rPr lang="es-ES" sz="2000" dirty="0" smtClean="0"/>
              <a:t> </a:t>
            </a:r>
            <a:r>
              <a:rPr lang="es-ES" sz="2000" dirty="0" err="1" smtClean="0"/>
              <a:t>much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precise </a:t>
            </a:r>
            <a:r>
              <a:rPr lang="es-ES" sz="2000" dirty="0" err="1" smtClean="0"/>
              <a:t>estimation</a:t>
            </a:r>
            <a:r>
              <a:rPr lang="es-ES" sz="2000" dirty="0" smtClean="0"/>
              <a:t> of </a:t>
            </a:r>
            <a:r>
              <a:rPr lang="es-ES" sz="2000" baseline="30000" dirty="0" smtClean="0"/>
              <a:t>36</a:t>
            </a:r>
            <a:r>
              <a:rPr lang="es-ES" sz="2000" dirty="0" smtClean="0"/>
              <a:t>Cl </a:t>
            </a:r>
            <a:r>
              <a:rPr lang="es-ES" sz="2000" dirty="0" err="1" smtClean="0"/>
              <a:t>production</a:t>
            </a:r>
            <a:r>
              <a:rPr lang="es-ES" sz="2000" dirty="0" smtClean="0"/>
              <a:t> </a:t>
            </a:r>
            <a:r>
              <a:rPr lang="es-ES" sz="2000" dirty="0" err="1" smtClean="0"/>
              <a:t>inside</a:t>
            </a:r>
            <a:r>
              <a:rPr lang="es-ES" sz="2000" dirty="0" smtClean="0"/>
              <a:t> 	</a:t>
            </a:r>
            <a:r>
              <a:rPr lang="es-ES" sz="2000" dirty="0" err="1" smtClean="0"/>
              <a:t>the</a:t>
            </a:r>
            <a:r>
              <a:rPr lang="es-ES" sz="2000" dirty="0" smtClean="0"/>
              <a:t> reactor </a:t>
            </a:r>
            <a:r>
              <a:rPr lang="es-ES" sz="2000" dirty="0" err="1" smtClean="0"/>
              <a:t>core</a:t>
            </a:r>
            <a:r>
              <a:rPr lang="es-ES" sz="2000" dirty="0" smtClean="0"/>
              <a:t>.</a:t>
            </a:r>
            <a:endParaRPr lang="es-ES" sz="2000" dirty="0"/>
          </a:p>
        </p:txBody>
      </p:sp>
      <p:sp>
        <p:nvSpPr>
          <p:cNvPr id="2" name="1 Rectángulo"/>
          <p:cNvSpPr/>
          <p:nvPr/>
        </p:nvSpPr>
        <p:spPr>
          <a:xfrm>
            <a:off x="8311720" y="624528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13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3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</a:rPr>
              <a:t>Only </a:t>
            </a:r>
            <a:r>
              <a:rPr lang="en-US" b="1" dirty="0">
                <a:solidFill>
                  <a:prstClr val="black"/>
                </a:solidFill>
              </a:rPr>
              <a:t>one capture measurement in resonances:</a:t>
            </a:r>
          </a:p>
          <a:p>
            <a:pPr lvl="0"/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s-ES" sz="1600" dirty="0" smtClean="0">
                <a:solidFill>
                  <a:prstClr val="black"/>
                </a:solidFill>
              </a:rPr>
              <a:t>K</a:t>
            </a:r>
            <a:r>
              <a:rPr lang="es-ES" sz="1600" dirty="0">
                <a:solidFill>
                  <a:prstClr val="black"/>
                </a:solidFill>
              </a:rPr>
              <a:t>. H. </a:t>
            </a:r>
            <a:r>
              <a:rPr lang="es-ES" sz="1600" dirty="0" err="1">
                <a:solidFill>
                  <a:prstClr val="black"/>
                </a:solidFill>
              </a:rPr>
              <a:t>Guber</a:t>
            </a:r>
            <a:r>
              <a:rPr lang="es-ES" sz="1600" dirty="0">
                <a:solidFill>
                  <a:prstClr val="black"/>
                </a:solidFill>
              </a:rPr>
              <a:t>, R. O. </a:t>
            </a:r>
            <a:r>
              <a:rPr lang="es-ES" sz="1600" dirty="0" err="1">
                <a:solidFill>
                  <a:prstClr val="black"/>
                </a:solidFill>
              </a:rPr>
              <a:t>Sayer</a:t>
            </a:r>
            <a:r>
              <a:rPr lang="es-ES" sz="1600" dirty="0">
                <a:solidFill>
                  <a:prstClr val="black"/>
                </a:solidFill>
              </a:rPr>
              <a:t>, T. E. Valentine, et </a:t>
            </a:r>
            <a:r>
              <a:rPr lang="es-ES" sz="1600" dirty="0" smtClean="0">
                <a:solidFill>
                  <a:prstClr val="black"/>
                </a:solidFill>
              </a:rPr>
              <a:t>al, </a:t>
            </a:r>
            <a:r>
              <a:rPr lang="en-US" sz="1600" i="1" dirty="0" smtClean="0">
                <a:solidFill>
                  <a:prstClr val="black"/>
                </a:solidFill>
              </a:rPr>
              <a:t>Phys. Rev. </a:t>
            </a:r>
            <a:r>
              <a:rPr lang="en-US" sz="1600" i="1" dirty="0">
                <a:solidFill>
                  <a:prstClr val="black"/>
                </a:solidFill>
              </a:rPr>
              <a:t>C</a:t>
            </a:r>
            <a:r>
              <a:rPr lang="en-US" sz="1600" dirty="0">
                <a:solidFill>
                  <a:prstClr val="black"/>
                </a:solidFill>
              </a:rPr>
              <a:t> </a:t>
            </a:r>
            <a:r>
              <a:rPr lang="es-ES" sz="1600" dirty="0">
                <a:solidFill>
                  <a:prstClr val="black"/>
                </a:solidFill>
              </a:rPr>
              <a:t>65, 058801</a:t>
            </a:r>
            <a:r>
              <a:rPr lang="en-US" sz="1600" dirty="0">
                <a:solidFill>
                  <a:prstClr val="black"/>
                </a:solidFill>
              </a:rPr>
              <a:t> (2002)</a:t>
            </a:r>
          </a:p>
          <a:p>
            <a:pPr>
              <a:lnSpc>
                <a:spcPct val="120000"/>
              </a:lnSpc>
            </a:pPr>
            <a:r>
              <a:rPr lang="es-ES" b="1" dirty="0" err="1" smtClean="0">
                <a:solidFill>
                  <a:prstClr val="black"/>
                </a:solidFill>
              </a:rPr>
              <a:t>Discrepances</a:t>
            </a:r>
            <a:r>
              <a:rPr lang="es-ES" b="1" dirty="0" smtClean="0">
                <a:solidFill>
                  <a:prstClr val="black"/>
                </a:solidFill>
              </a:rPr>
              <a:t> in </a:t>
            </a:r>
            <a:r>
              <a:rPr lang="es-ES" b="1" dirty="0" err="1" smtClean="0">
                <a:solidFill>
                  <a:prstClr val="black"/>
                </a:solidFill>
              </a:rPr>
              <a:t>the</a:t>
            </a:r>
            <a:r>
              <a:rPr lang="es-ES" b="1" dirty="0" smtClean="0">
                <a:solidFill>
                  <a:prstClr val="black"/>
                </a:solidFill>
              </a:rPr>
              <a:t> </a:t>
            </a:r>
            <a:r>
              <a:rPr lang="es-ES" b="1" dirty="0" err="1" smtClean="0">
                <a:solidFill>
                  <a:prstClr val="black"/>
                </a:solidFill>
              </a:rPr>
              <a:t>measurement</a:t>
            </a:r>
            <a:r>
              <a:rPr lang="es-ES" b="1" dirty="0" smtClean="0">
                <a:solidFill>
                  <a:prstClr val="black"/>
                </a:solidFill>
              </a:rPr>
              <a:t> at </a:t>
            </a:r>
            <a:r>
              <a:rPr lang="es-ES" b="1" dirty="0" err="1" smtClean="0">
                <a:solidFill>
                  <a:prstClr val="black"/>
                </a:solidFill>
              </a:rPr>
              <a:t>thermal</a:t>
            </a:r>
            <a:r>
              <a:rPr lang="es-ES" b="1" dirty="0" smtClean="0">
                <a:solidFill>
                  <a:prstClr val="black"/>
                </a:solidFill>
              </a:rPr>
              <a:t> </a:t>
            </a:r>
            <a:r>
              <a:rPr lang="es-ES" b="1" dirty="0" err="1" smtClean="0">
                <a:solidFill>
                  <a:prstClr val="black"/>
                </a:solidFill>
              </a:rPr>
              <a:t>point</a:t>
            </a: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02583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EXFOR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38242" name="AutoShape 2" descr="https://www-nds.iaea.org/exfor/servlet/X4sPlotZvd2?File=E4R869_e4&amp;ID=114893404_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124" name="Picture 4" descr="https://www-nds.iaea.org/exfor/servlet/X4sPlotZvd2?File=X4R315_x4&amp;ID=210268444_2&amp;zooxy=1&amp;zoox0=1&amp;zooy0=5&amp;zoox1=690&amp;zooy1=4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50" y="820208"/>
            <a:ext cx="7272808" cy="485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388424" y="624528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14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8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02583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All </a:t>
            </a:r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m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easurements with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nat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Cl </a:t>
            </a:r>
            <a:r>
              <a:rPr lang="en-US" sz="2800" b="1" dirty="0" smtClean="0">
                <a:solidFill>
                  <a:srgbClr val="FFFFFF"/>
                </a:solidFill>
                <a:latin typeface="Calibri"/>
                <a:ea typeface="Arial Unicode MS"/>
              </a:rPr>
              <a:t>(75</a:t>
            </a:r>
            <a:r>
              <a:rPr lang="en-US" sz="2800" b="1" dirty="0">
                <a:solidFill>
                  <a:srgbClr val="FFFFFF"/>
                </a:solidFill>
                <a:latin typeface="Calibri"/>
                <a:ea typeface="Arial Unicode MS"/>
              </a:rPr>
              <a:t>% </a:t>
            </a:r>
            <a:r>
              <a:rPr lang="en-US" sz="2800" b="1" baseline="30000" dirty="0">
                <a:solidFill>
                  <a:srgbClr val="FFFFFF"/>
                </a:solidFill>
                <a:latin typeface="Calibri"/>
                <a:ea typeface="Arial Unicode MS"/>
              </a:rPr>
              <a:t>35</a:t>
            </a:r>
            <a:r>
              <a:rPr lang="en-US" sz="2800" b="1" dirty="0">
                <a:solidFill>
                  <a:srgbClr val="FFFFFF"/>
                </a:solidFill>
                <a:latin typeface="Calibri"/>
                <a:ea typeface="Arial Unicode MS"/>
              </a:rPr>
              <a:t>Cl, 25% </a:t>
            </a:r>
            <a:r>
              <a:rPr lang="en-US" sz="2800" b="1" baseline="30000" dirty="0" smtClean="0">
                <a:solidFill>
                  <a:srgbClr val="FFFFFF"/>
                </a:solidFill>
                <a:latin typeface="Calibri"/>
                <a:ea typeface="Arial Unicode MS"/>
              </a:rPr>
              <a:t>37</a:t>
            </a:r>
            <a:r>
              <a:rPr lang="en-US" sz="28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Cl)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38242" name="AutoShape 2" descr="https://www-nds.iaea.org/exfor/servlet/X4sPlotZvd2?File=E4R869_e4&amp;ID=114893404_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 We propose the first measurement with pure 35Cl</a:t>
            </a: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48" y="980727"/>
            <a:ext cx="6662737" cy="44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483768" y="1870502"/>
            <a:ext cx="707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0070C0"/>
                </a:solidFill>
                <a:latin typeface="Calibri"/>
                <a:ea typeface="Arial Unicode MS"/>
              </a:rPr>
              <a:t>35</a:t>
            </a:r>
            <a:r>
              <a:rPr lang="en-US" sz="2800" b="1" dirty="0">
                <a:solidFill>
                  <a:srgbClr val="0070C0"/>
                </a:solidFill>
                <a:latin typeface="Calibri"/>
                <a:ea typeface="Arial Unicode MS"/>
              </a:rPr>
              <a:t>Cl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508104" y="1870502"/>
            <a:ext cx="7072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baseline="30000" dirty="0">
                <a:solidFill>
                  <a:srgbClr val="92D050"/>
                </a:solidFill>
                <a:latin typeface="Calibri"/>
                <a:ea typeface="Arial Unicode MS"/>
              </a:rPr>
              <a:t>37</a:t>
            </a:r>
            <a:r>
              <a:rPr lang="en-US" sz="2800" b="1" dirty="0">
                <a:solidFill>
                  <a:srgbClr val="92D050"/>
                </a:solidFill>
                <a:latin typeface="Calibri"/>
                <a:ea typeface="Arial Unicode MS"/>
              </a:rPr>
              <a:t>Cl</a:t>
            </a:r>
            <a:endParaRPr lang="es-ES" dirty="0">
              <a:solidFill>
                <a:srgbClr val="92D050"/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8245294" y="629857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15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0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Low E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behaviour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: bound state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1000108"/>
            <a:ext cx="83292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ENDF: Use </a:t>
            </a:r>
            <a:r>
              <a:rPr lang="es-ES" dirty="0" err="1"/>
              <a:t>b</a:t>
            </a:r>
            <a:r>
              <a:rPr lang="es-ES" dirty="0" err="1" smtClean="0"/>
              <a:t>ound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to </a:t>
            </a:r>
            <a:r>
              <a:rPr lang="es-ES" dirty="0" err="1" smtClean="0"/>
              <a:t>fit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thermal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r>
              <a:rPr lang="es-ES" dirty="0" smtClean="0"/>
              <a:t> of </a:t>
            </a:r>
            <a:r>
              <a:rPr lang="es-ES" dirty="0" err="1" smtClean="0"/>
              <a:t>Mughabghab</a:t>
            </a:r>
            <a:r>
              <a:rPr lang="es-ES" dirty="0" smtClean="0"/>
              <a:t>.</a:t>
            </a:r>
          </a:p>
          <a:p>
            <a:r>
              <a:rPr lang="es-ES" dirty="0" smtClean="0"/>
              <a:t>-75 eV to -180 eV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authors</a:t>
            </a:r>
            <a:r>
              <a:rPr lang="es-ES" dirty="0" smtClean="0"/>
              <a:t>,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possibilities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behaviour</a:t>
            </a:r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4675714" cy="32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Low E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behaviour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: bound state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1000108"/>
            <a:ext cx="83292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ENDF: Use </a:t>
            </a:r>
            <a:r>
              <a:rPr lang="es-ES" dirty="0" err="1"/>
              <a:t>b</a:t>
            </a:r>
            <a:r>
              <a:rPr lang="es-ES" dirty="0" err="1" smtClean="0"/>
              <a:t>ound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to </a:t>
            </a:r>
            <a:r>
              <a:rPr lang="es-ES" dirty="0" err="1" smtClean="0"/>
              <a:t>fit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thermal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r>
              <a:rPr lang="es-ES" dirty="0" smtClean="0"/>
              <a:t> of </a:t>
            </a:r>
            <a:r>
              <a:rPr lang="es-ES" dirty="0" err="1" smtClean="0"/>
              <a:t>Mughabghab</a:t>
            </a:r>
            <a:r>
              <a:rPr lang="es-ES" dirty="0" smtClean="0"/>
              <a:t>.</a:t>
            </a:r>
          </a:p>
          <a:p>
            <a:r>
              <a:rPr lang="es-ES" dirty="0" smtClean="0"/>
              <a:t>-75 eV to -180 eV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authors</a:t>
            </a:r>
            <a:r>
              <a:rPr lang="es-ES" dirty="0" smtClean="0"/>
              <a:t>,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possibilities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behaviour</a:t>
            </a:r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4675714" cy="32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51520" y="2297825"/>
            <a:ext cx="27370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Has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BNCT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delivered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brain</a:t>
            </a:r>
            <a:r>
              <a:rPr lang="es-ES" dirty="0" smtClean="0"/>
              <a:t>?</a:t>
            </a:r>
          </a:p>
          <a:p>
            <a:endParaRPr lang="es-ES" dirty="0" smtClean="0"/>
          </a:p>
          <a:p>
            <a:r>
              <a:rPr lang="es-ES" dirty="0" smtClean="0"/>
              <a:t>MC </a:t>
            </a:r>
            <a:r>
              <a:rPr lang="es-ES" dirty="0" err="1" smtClean="0"/>
              <a:t>Simulations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Snyder</a:t>
            </a:r>
            <a:r>
              <a:rPr lang="es-ES" dirty="0" smtClean="0"/>
              <a:t> head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cross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33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Low E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behaviour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: bound state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1000108"/>
            <a:ext cx="83292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ENDF: Use </a:t>
            </a:r>
            <a:r>
              <a:rPr lang="es-ES" dirty="0" err="1"/>
              <a:t>b</a:t>
            </a:r>
            <a:r>
              <a:rPr lang="es-ES" dirty="0" err="1" smtClean="0"/>
              <a:t>ound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to </a:t>
            </a:r>
            <a:r>
              <a:rPr lang="es-ES" dirty="0" err="1" smtClean="0"/>
              <a:t>fit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thermal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r>
              <a:rPr lang="es-ES" dirty="0" smtClean="0"/>
              <a:t> of </a:t>
            </a:r>
            <a:r>
              <a:rPr lang="es-ES" dirty="0" err="1" smtClean="0"/>
              <a:t>Mughabghab</a:t>
            </a:r>
            <a:r>
              <a:rPr lang="es-ES" dirty="0" smtClean="0"/>
              <a:t>.</a:t>
            </a:r>
          </a:p>
          <a:p>
            <a:r>
              <a:rPr lang="es-ES" dirty="0" smtClean="0"/>
              <a:t>-75 eV to -180 eV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authors</a:t>
            </a:r>
            <a:r>
              <a:rPr lang="es-ES" dirty="0" smtClean="0"/>
              <a:t>,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possibilities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behaviour</a:t>
            </a:r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4675714" cy="32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51520" y="2297825"/>
            <a:ext cx="27370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Has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BNCT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delivered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brain</a:t>
            </a:r>
            <a:r>
              <a:rPr lang="es-ES" dirty="0" smtClean="0"/>
              <a:t>?</a:t>
            </a:r>
          </a:p>
          <a:p>
            <a:endParaRPr lang="es-ES" dirty="0" smtClean="0"/>
          </a:p>
          <a:p>
            <a:r>
              <a:rPr lang="es-ES" dirty="0" smtClean="0"/>
              <a:t>MC </a:t>
            </a:r>
            <a:r>
              <a:rPr lang="es-ES" dirty="0" err="1" smtClean="0"/>
              <a:t>Simulations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Snyder</a:t>
            </a:r>
            <a:r>
              <a:rPr lang="es-ES" dirty="0" smtClean="0"/>
              <a:t> head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cross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endParaRPr lang="es-ES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395209"/>
              </p:ext>
            </p:extLst>
          </p:nvPr>
        </p:nvGraphicFramePr>
        <p:xfrm>
          <a:off x="934695" y="4801390"/>
          <a:ext cx="7272809" cy="1852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3897"/>
                <a:gridCol w="1913897"/>
                <a:gridCol w="1786304"/>
                <a:gridCol w="1658711"/>
              </a:tblGrid>
              <a:tr h="385837">
                <a:tc>
                  <a:txBody>
                    <a:bodyPr/>
                    <a:lstStyle/>
                    <a:p>
                      <a:endParaRPr lang="es-E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Dose</a:t>
                      </a:r>
                      <a:r>
                        <a:rPr lang="es-ES" sz="1600" dirty="0" smtClean="0"/>
                        <a:t> 35Cl</a:t>
                      </a:r>
                      <a:r>
                        <a:rPr lang="es-ES" sz="1600" baseline="0" dirty="0" smtClean="0"/>
                        <a:t> (n,</a:t>
                      </a:r>
                      <a:r>
                        <a:rPr lang="el-GR" sz="1600" baseline="0" dirty="0" smtClean="0"/>
                        <a:t>γ</a:t>
                      </a:r>
                      <a:r>
                        <a:rPr lang="es-ES" sz="1600" baseline="0" dirty="0" smtClean="0"/>
                        <a:t>)</a:t>
                      </a:r>
                      <a:endParaRPr lang="es-E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%</a:t>
                      </a:r>
                      <a:r>
                        <a:rPr kumimoji="0" lang="es-ES" sz="16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Dose</a:t>
                      </a:r>
                      <a:r>
                        <a:rPr kumimoji="0" lang="es-E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 35Cl(n,</a:t>
                      </a:r>
                      <a:r>
                        <a:rPr kumimoji="0" lang="el-GR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γ</a:t>
                      </a:r>
                      <a:r>
                        <a:rPr kumimoji="0" lang="es-ES" sz="16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800" baseline="0" dirty="0" smtClean="0"/>
                        <a:t>Total </a:t>
                      </a:r>
                      <a:r>
                        <a:rPr lang="es-ES" sz="1800" baseline="0" dirty="0" err="1" smtClean="0"/>
                        <a:t>Dose</a:t>
                      </a:r>
                      <a:endParaRPr lang="es-ES" sz="1800" baseline="0" dirty="0" smtClean="0"/>
                    </a:p>
                  </a:txBody>
                  <a:tcPr/>
                </a:tc>
              </a:tr>
              <a:tr h="2933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Upper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 </a:t>
                      </a:r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bound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0.516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12.446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4.1830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</a:tr>
              <a:tr h="2933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ENDF/B-VII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0.514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12.410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4.1439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</a:tr>
              <a:tr h="2933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Estimation</a:t>
                      </a:r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 1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0.551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13.196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4.1421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</a:tr>
              <a:tr h="2933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Estimation</a:t>
                      </a:r>
                      <a:r>
                        <a:rPr lang="es-E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 2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0.325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8.167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3.9803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</a:tr>
              <a:tr h="293397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Lower</a:t>
                      </a:r>
                      <a:r>
                        <a:rPr lang="es-E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 </a:t>
                      </a:r>
                      <a:r>
                        <a:rPr lang="es-ES" sz="14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bound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0.081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2.162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iberation Sans"/>
                        </a:rPr>
                        <a:t>3.7660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Liberation Sans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84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Low E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behaviour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: bound state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57158" y="1000108"/>
            <a:ext cx="83292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ENDF: Use </a:t>
            </a:r>
            <a:r>
              <a:rPr lang="es-ES" dirty="0" err="1"/>
              <a:t>b</a:t>
            </a:r>
            <a:r>
              <a:rPr lang="es-ES" dirty="0" err="1" smtClean="0"/>
              <a:t>ound</a:t>
            </a:r>
            <a:r>
              <a:rPr lang="es-ES" dirty="0" smtClean="0"/>
              <a:t> </a:t>
            </a:r>
            <a:r>
              <a:rPr lang="es-ES" dirty="0" err="1" smtClean="0"/>
              <a:t>state</a:t>
            </a:r>
            <a:r>
              <a:rPr lang="es-ES" dirty="0" smtClean="0"/>
              <a:t> to </a:t>
            </a:r>
            <a:r>
              <a:rPr lang="es-ES" dirty="0" err="1" smtClean="0"/>
              <a:t>fit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thermal</a:t>
            </a:r>
            <a:r>
              <a:rPr lang="es-ES" dirty="0" smtClean="0"/>
              <a:t> </a:t>
            </a:r>
            <a:r>
              <a:rPr lang="es-ES" dirty="0" err="1" smtClean="0"/>
              <a:t>value</a:t>
            </a:r>
            <a:r>
              <a:rPr lang="es-ES" dirty="0" smtClean="0"/>
              <a:t> of </a:t>
            </a:r>
            <a:r>
              <a:rPr lang="es-ES" dirty="0" err="1" smtClean="0"/>
              <a:t>Mughabghab</a:t>
            </a:r>
            <a:r>
              <a:rPr lang="es-ES" dirty="0" smtClean="0"/>
              <a:t>.</a:t>
            </a:r>
          </a:p>
          <a:p>
            <a:r>
              <a:rPr lang="es-ES" dirty="0" smtClean="0"/>
              <a:t>-75 eV to -180 eV </a:t>
            </a:r>
            <a:r>
              <a:rPr lang="es-ES" dirty="0" err="1" smtClean="0"/>
              <a:t>reported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authors</a:t>
            </a:r>
            <a:r>
              <a:rPr lang="es-ES" dirty="0" smtClean="0"/>
              <a:t>,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possibilities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energy</a:t>
            </a:r>
            <a:r>
              <a:rPr lang="es-ES" dirty="0" smtClean="0"/>
              <a:t> </a:t>
            </a:r>
            <a:r>
              <a:rPr lang="es-ES" dirty="0" err="1" smtClean="0"/>
              <a:t>behaviour</a:t>
            </a:r>
            <a:endParaRPr lang="es-E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4675714" cy="32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Rectángulo"/>
          <p:cNvSpPr/>
          <p:nvPr/>
        </p:nvSpPr>
        <p:spPr>
          <a:xfrm>
            <a:off x="251520" y="2297825"/>
            <a:ext cx="27370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Has 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BNCT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delivered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brain</a:t>
            </a:r>
            <a:r>
              <a:rPr lang="es-ES" dirty="0" smtClean="0"/>
              <a:t>?</a:t>
            </a:r>
          </a:p>
          <a:p>
            <a:endParaRPr lang="es-ES" dirty="0" smtClean="0"/>
          </a:p>
          <a:p>
            <a:r>
              <a:rPr lang="es-ES" dirty="0" smtClean="0"/>
              <a:t>MC </a:t>
            </a:r>
            <a:r>
              <a:rPr lang="es-ES" dirty="0" err="1" smtClean="0"/>
              <a:t>Simulations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Snyder</a:t>
            </a:r>
            <a:r>
              <a:rPr lang="es-ES" dirty="0" smtClean="0"/>
              <a:t> head </a:t>
            </a:r>
            <a:r>
              <a:rPr lang="es-ES" dirty="0" err="1" smtClean="0"/>
              <a:t>model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cross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467544" y="4926169"/>
            <a:ext cx="8218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b="1" dirty="0" smtClean="0">
              <a:solidFill>
                <a:srgbClr val="FF0000"/>
              </a:solidFill>
            </a:endParaRPr>
          </a:p>
          <a:p>
            <a:r>
              <a:rPr lang="es-ES" sz="2800" b="1" dirty="0" smtClean="0">
                <a:solidFill>
                  <a:srgbClr val="FF0000"/>
                </a:solidFill>
              </a:rPr>
              <a:t>ICRU: Doses </a:t>
            </a:r>
            <a:r>
              <a:rPr lang="es-ES" sz="2800" b="1" dirty="0" err="1" smtClean="0">
                <a:solidFill>
                  <a:srgbClr val="FF0000"/>
                </a:solidFill>
              </a:rPr>
              <a:t>must</a:t>
            </a:r>
            <a:r>
              <a:rPr lang="es-ES" sz="2800" b="1" dirty="0" smtClean="0">
                <a:solidFill>
                  <a:srgbClr val="FF0000"/>
                </a:solidFill>
              </a:rPr>
              <a:t> be </a:t>
            </a:r>
            <a:r>
              <a:rPr lang="es-ES" sz="2800" b="1" dirty="0" err="1" smtClean="0">
                <a:solidFill>
                  <a:srgbClr val="FF0000"/>
                </a:solidFill>
              </a:rPr>
              <a:t>known</a:t>
            </a:r>
            <a:r>
              <a:rPr lang="es-ES" sz="2800" b="1" dirty="0" smtClean="0">
                <a:solidFill>
                  <a:srgbClr val="FF0000"/>
                </a:solidFill>
              </a:rPr>
              <a:t> </a:t>
            </a:r>
            <a:r>
              <a:rPr lang="es-ES" sz="2800" b="1" dirty="0" err="1" smtClean="0">
                <a:solidFill>
                  <a:srgbClr val="FF0000"/>
                </a:solidFill>
              </a:rPr>
              <a:t>with</a:t>
            </a:r>
            <a:r>
              <a:rPr lang="es-ES" sz="2800" b="1" dirty="0" smtClean="0">
                <a:solidFill>
                  <a:srgbClr val="FF0000"/>
                </a:solidFill>
              </a:rPr>
              <a:t> </a:t>
            </a:r>
            <a:r>
              <a:rPr lang="es-ES" sz="2800" b="1" dirty="0" err="1" smtClean="0">
                <a:solidFill>
                  <a:srgbClr val="FF0000"/>
                </a:solidFill>
              </a:rPr>
              <a:t>less</a:t>
            </a:r>
            <a:r>
              <a:rPr lang="es-ES" sz="2800" b="1" dirty="0" smtClean="0">
                <a:solidFill>
                  <a:srgbClr val="FF0000"/>
                </a:solidFill>
              </a:rPr>
              <a:t> </a:t>
            </a:r>
            <a:r>
              <a:rPr lang="es-ES" sz="2800" b="1" dirty="0" err="1" smtClean="0">
                <a:solidFill>
                  <a:srgbClr val="FF0000"/>
                </a:solidFill>
              </a:rPr>
              <a:t>than</a:t>
            </a:r>
            <a:r>
              <a:rPr lang="es-ES" sz="2800" b="1" dirty="0" smtClean="0">
                <a:solidFill>
                  <a:srgbClr val="FF0000"/>
                </a:solidFill>
              </a:rPr>
              <a:t> 5% </a:t>
            </a:r>
            <a:r>
              <a:rPr lang="es-ES" sz="2800" b="1" dirty="0" err="1" smtClean="0">
                <a:solidFill>
                  <a:srgbClr val="FF0000"/>
                </a:solidFill>
              </a:rPr>
              <a:t>uncertainty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94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93888" y="162880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00"/>
                </a:solidFill>
                <a:latin typeface="Arial"/>
                <a:ea typeface="ＭＳ Ｐゴシック"/>
              </a:rPr>
              <a:t>1. Boron Neutron Capture Therapy  </a:t>
            </a:r>
          </a:p>
          <a:p>
            <a:pPr>
              <a:lnSpc>
                <a:spcPct val="120000"/>
              </a:lnSpc>
            </a:pPr>
            <a:r>
              <a:rPr lang="en-US" sz="2400" b="1" dirty="0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ea typeface="ＭＳ Ｐゴシック"/>
              </a:rPr>
              <a:t>Cl present in brain and in skin at 0.3%. 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  <a:r>
              <a:rPr lang="en-US" sz="2400" dirty="0" smtClean="0">
                <a:solidFill>
                  <a:srgbClr val="000000"/>
                </a:solidFill>
                <a:latin typeface="Arial"/>
                <a:ea typeface="ＭＳ Ｐゴシック"/>
              </a:rPr>
              <a:t>Important for dose calculations in healthy tissue </a:t>
            </a:r>
          </a:p>
          <a:p>
            <a:pPr>
              <a:lnSpc>
                <a:spcPct val="120000"/>
              </a:lnSpc>
            </a:pPr>
            <a:endParaRPr lang="en-US" sz="240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0000"/>
                </a:solidFill>
                <a:ea typeface="ＭＳ Ｐゴシック"/>
              </a:rPr>
              <a:t>2. Nuclear power plants</a:t>
            </a:r>
          </a:p>
          <a:p>
            <a:pPr lvl="2">
              <a:lnSpc>
                <a:spcPct val="120000"/>
              </a:lnSpc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Cl present in the materials of the reactor</a:t>
            </a:r>
          </a:p>
          <a:p>
            <a:pPr lvl="2">
              <a:lnSpc>
                <a:spcPct val="120000"/>
              </a:lnSpc>
            </a:pPr>
            <a:r>
              <a:rPr lang="en-US" sz="2400" dirty="0" smtClean="0">
                <a:solidFill>
                  <a:srgbClr val="000000"/>
                </a:solidFill>
                <a:ea typeface="ＭＳ Ｐゴシック"/>
              </a:rPr>
              <a:t>Important for criticality calculations and waste repositories</a:t>
            </a:r>
            <a:endParaRPr lang="en-US" sz="2400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rgbClr val="000000"/>
                </a:solidFill>
                <a:latin typeface="Arial"/>
                <a:ea typeface="ＭＳ Ｐゴシック"/>
              </a:rPr>
              <a:t>75% of Cl is </a:t>
            </a:r>
            <a:r>
              <a:rPr lang="en-US" sz="2000" baseline="30000" dirty="0" smtClean="0">
                <a:solidFill>
                  <a:srgbClr val="000000"/>
                </a:solidFill>
                <a:latin typeface="Arial"/>
                <a:ea typeface="ＭＳ Ｐゴシック"/>
              </a:rPr>
              <a:t>35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ea typeface="ＭＳ Ｐゴシック"/>
              </a:rPr>
              <a:t>Cl, its capture cross section is so large (44 b. at thermal) that even at low concentrations its activation is important. </a:t>
            </a:r>
            <a:endParaRPr sz="1600" dirty="0"/>
          </a:p>
          <a:p>
            <a:pPr>
              <a:lnSpc>
                <a:spcPct val="100000"/>
              </a:lnSpc>
            </a:pPr>
            <a:endParaRPr sz="1600"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7030A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Motivations </a:t>
            </a:r>
            <a:endParaRPr dirty="0"/>
          </a:p>
        </p:txBody>
      </p:sp>
      <p:sp>
        <p:nvSpPr>
          <p:cNvPr id="2" name="1 CuadroTexto"/>
          <p:cNvSpPr txBox="1"/>
          <p:nvPr/>
        </p:nvSpPr>
        <p:spPr>
          <a:xfrm>
            <a:off x="251520" y="1007150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Dual </a:t>
            </a:r>
            <a:r>
              <a:rPr lang="es-ES" sz="2800" dirty="0" err="1" smtClean="0"/>
              <a:t>interest</a:t>
            </a:r>
            <a:r>
              <a:rPr lang="es-ES" sz="2800" dirty="0" smtClean="0"/>
              <a:t>: </a:t>
            </a:r>
            <a:r>
              <a:rPr lang="es-ES" sz="2800" dirty="0" err="1" smtClean="0">
                <a:solidFill>
                  <a:srgbClr val="0070C0"/>
                </a:solidFill>
              </a:rPr>
              <a:t>Health</a:t>
            </a:r>
            <a:r>
              <a:rPr lang="es-ES" sz="2800" dirty="0" smtClean="0"/>
              <a:t> and </a:t>
            </a:r>
            <a:r>
              <a:rPr lang="es-ES" sz="2800" dirty="0" err="1" smtClean="0">
                <a:solidFill>
                  <a:srgbClr val="00B050"/>
                </a:solidFill>
              </a:rPr>
              <a:t>Environment</a:t>
            </a:r>
            <a:r>
              <a:rPr lang="es-ES" sz="2800" dirty="0" smtClean="0"/>
              <a:t> </a:t>
            </a:r>
            <a:endParaRPr lang="es-ES" sz="28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187624" y="6435178"/>
            <a:ext cx="6336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002060"/>
                </a:solidFill>
              </a:rPr>
              <a:t>I. Porras, Universidad de Granada, </a:t>
            </a:r>
            <a:r>
              <a:rPr lang="es-ES" sz="1600" dirty="0" err="1" smtClean="0">
                <a:solidFill>
                  <a:srgbClr val="002060"/>
                </a:solidFill>
              </a:rPr>
              <a:t>Spain</a:t>
            </a:r>
            <a:endParaRPr lang="es-ES" sz="1600" dirty="0">
              <a:solidFill>
                <a:srgbClr val="00206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529987" y="623512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2</a:t>
            </a:r>
            <a:endParaRPr lang="es-E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/>
          </p:nvPr>
        </p:nvSpPr>
        <p:spPr>
          <a:xfrm>
            <a:off x="395536" y="1052736"/>
            <a:ext cx="8229240" cy="3977640"/>
          </a:xfrm>
        </p:spPr>
        <p:txBody>
          <a:bodyPr/>
          <a:lstStyle/>
          <a:p>
            <a:pPr algn="ctr"/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Set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 up and counting rate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9791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Shape 1"/>
          <p:cNvSpPr txBox="1"/>
          <p:nvPr/>
        </p:nvSpPr>
        <p:spPr>
          <a:xfrm>
            <a:off x="5558425" y="1124744"/>
            <a:ext cx="3588986" cy="351013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ＭＳ Ｐゴシック"/>
              </a:rPr>
              <a:t>Capture Setup in EAR-1</a:t>
            </a:r>
          </a:p>
          <a:p>
            <a:pPr>
              <a:lnSpc>
                <a:spcPct val="100000"/>
              </a:lnSpc>
            </a:pPr>
            <a:endParaRPr lang="en-US" sz="2800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>
              <a:lnSpc>
                <a:spcPct val="100000"/>
              </a:lnSpc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ＭＳ Ｐゴシック"/>
              </a:rPr>
              <a:t>- 4 x C6D6 detectors, (neutron insensitive)</a:t>
            </a:r>
            <a:endParaRPr dirty="0"/>
          </a:p>
          <a:p>
            <a:pPr algn="r">
              <a:lnSpc>
                <a:spcPct val="100000"/>
              </a:lnSpc>
            </a:pPr>
            <a:r>
              <a:rPr lang="en-US" sz="2000" dirty="0">
                <a:solidFill>
                  <a:srgbClr val="000000"/>
                </a:solidFill>
                <a:latin typeface="Arial"/>
                <a:ea typeface="ＭＳ Ｐゴシック"/>
              </a:rPr>
              <a:t>     </a:t>
            </a:r>
            <a:endParaRPr dirty="0"/>
          </a:p>
          <a:p>
            <a:pPr>
              <a:lnSpc>
                <a:spcPct val="100000"/>
              </a:lnSpc>
            </a:pPr>
            <a:endParaRPr lang="es-ES" dirty="0" smtClean="0"/>
          </a:p>
          <a:p>
            <a:pPr>
              <a:lnSpc>
                <a:spcPct val="100000"/>
              </a:lnSpc>
            </a:pPr>
            <a:endParaRPr lang="es-ES" dirty="0"/>
          </a:p>
          <a:p>
            <a:pPr>
              <a:lnSpc>
                <a:spcPct val="100000"/>
              </a:lnSpc>
            </a:pPr>
            <a:endParaRPr lang="es-ES" dirty="0" smtClean="0"/>
          </a:p>
          <a:p>
            <a:pPr>
              <a:lnSpc>
                <a:spcPct val="100000"/>
              </a:lnSpc>
            </a:pPr>
            <a:endParaRPr lang="es-ES" dirty="0"/>
          </a:p>
          <a:p>
            <a:pPr>
              <a:lnSpc>
                <a:spcPct val="100000"/>
              </a:lnSpc>
            </a:pPr>
            <a:endParaRPr lang="es-ES" dirty="0" smtClean="0"/>
          </a:p>
          <a:p>
            <a:pPr>
              <a:lnSpc>
                <a:spcPct val="100000"/>
              </a:lnSpc>
            </a:pPr>
            <a:endParaRPr lang="es-ES" dirty="0"/>
          </a:p>
          <a:p>
            <a:pPr>
              <a:lnSpc>
                <a:spcPct val="100000"/>
              </a:lnSpc>
            </a:pPr>
            <a:endParaRPr lang="es-ES" dirty="0" smtClean="0"/>
          </a:p>
          <a:p>
            <a:pPr>
              <a:lnSpc>
                <a:spcPct val="100000"/>
              </a:lnSpc>
            </a:pPr>
            <a:r>
              <a:rPr lang="es-ES" sz="2400" dirty="0" err="1" smtClean="0"/>
              <a:t>Commonly</a:t>
            </a:r>
            <a:r>
              <a:rPr lang="es-ES" sz="2400" dirty="0" smtClean="0"/>
              <a:t> </a:t>
            </a:r>
            <a:r>
              <a:rPr lang="es-ES" sz="2400" dirty="0" err="1" smtClean="0"/>
              <a:t>used</a:t>
            </a:r>
            <a:r>
              <a:rPr lang="es-ES" sz="2400" dirty="0" smtClean="0"/>
              <a:t> in capture </a:t>
            </a:r>
            <a:r>
              <a:rPr lang="es-ES" sz="2400" dirty="0" err="1" smtClean="0"/>
              <a:t>measurements</a:t>
            </a:r>
            <a:r>
              <a:rPr lang="es-ES" sz="2400" dirty="0" smtClean="0"/>
              <a:t> at </a:t>
            </a:r>
            <a:r>
              <a:rPr lang="es-ES" sz="2400" dirty="0" err="1" smtClean="0"/>
              <a:t>n_TOF</a:t>
            </a:r>
            <a:endParaRPr sz="2400"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lang="en-US" sz="2800" dirty="0" smtClean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178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 rot="5400000">
            <a:off x="6553660" y="2758680"/>
            <a:ext cx="1587960" cy="2928600"/>
          </a:xfrm>
          <a:prstGeom prst="rect">
            <a:avLst/>
          </a:prstGeom>
        </p:spPr>
      </p:pic>
      <p:sp>
        <p:nvSpPr>
          <p:cNvPr id="179" name="CustomShape 2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Calibri"/>
                <a:ea typeface="ＭＳ Ｐゴシック"/>
              </a:rPr>
              <a:t>Setup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5900"/>
            <a:ext cx="2517889" cy="4468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096" y="1519120"/>
            <a:ext cx="2446719" cy="407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482150" y="6271189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17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99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Samples of </a:t>
            </a:r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Na</a:t>
            </a:r>
            <a:r>
              <a:rPr lang="en-US" sz="3600" b="1" baseline="30000" dirty="0" smtClean="0">
                <a:solidFill>
                  <a:srgbClr val="FFFFFF"/>
                </a:solidFill>
                <a:latin typeface="Calibri"/>
                <a:ea typeface="Arial Unicode MS"/>
              </a:rPr>
              <a:t>35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Cl or </a:t>
            </a:r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K</a:t>
            </a:r>
            <a:r>
              <a:rPr lang="en-US" sz="3600" b="1" baseline="30000" dirty="0" smtClean="0">
                <a:solidFill>
                  <a:srgbClr val="FFFFFF"/>
                </a:solidFill>
                <a:latin typeface="Calibri"/>
                <a:ea typeface="Arial Unicode MS"/>
              </a:rPr>
              <a:t>35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Cl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45410" name="AutoShape 2" descr="https://www-nds.iaea.org/exfor/servlet/X4sPlotZvd2?File=E4R891_e4&amp;ID=117230771_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041" y="2455809"/>
            <a:ext cx="1743075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551" y="4962890"/>
            <a:ext cx="134143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04248" y="1234729"/>
            <a:ext cx="2238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>
                <a:solidFill>
                  <a:prstClr val="black"/>
                </a:solidFill>
              </a:rPr>
              <a:t>Already</a:t>
            </a:r>
            <a:r>
              <a:rPr lang="es-ES" sz="2000" dirty="0" smtClean="0">
                <a:solidFill>
                  <a:prstClr val="black"/>
                </a:solidFill>
              </a:rPr>
              <a:t> </a:t>
            </a:r>
            <a:r>
              <a:rPr lang="es-ES" sz="2000" dirty="0" err="1" smtClean="0">
                <a:solidFill>
                  <a:prstClr val="black"/>
                </a:solidFill>
              </a:rPr>
              <a:t>produced</a:t>
            </a:r>
            <a:r>
              <a:rPr lang="es-ES" dirty="0" smtClean="0">
                <a:solidFill>
                  <a:prstClr val="black"/>
                </a:solidFill>
              </a:rPr>
              <a:t>: </a:t>
            </a:r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0230"/>
            <a:ext cx="6249402" cy="390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7149858" y="1775694"/>
            <a:ext cx="1280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500 mg</a:t>
            </a:r>
          </a:p>
          <a:p>
            <a:r>
              <a:rPr lang="es-ES" dirty="0" smtClean="0"/>
              <a:t>3.2e-3 at/b</a:t>
            </a:r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7199018" y="4316559"/>
            <a:ext cx="1280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250 mg</a:t>
            </a:r>
          </a:p>
          <a:p>
            <a:r>
              <a:rPr lang="es-ES" dirty="0" smtClean="0"/>
              <a:t>1.6e-3 at/b</a:t>
            </a:r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18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1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Counting rate estimation </a:t>
            </a:r>
            <a:endParaRPr dirty="0"/>
          </a:p>
        </p:txBody>
      </p:sp>
      <p:pic>
        <p:nvPicPr>
          <p:cNvPr id="6" name="5 Imagen" descr="C:\Users\ips\AppData\Local\Temp\CR-3000bdp-2e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6" y="1196752"/>
            <a:ext cx="7771868" cy="46884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6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19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Protons requested </a:t>
            </a:r>
            <a:endParaRPr dirty="0"/>
          </a:p>
        </p:txBody>
      </p:sp>
      <p:sp>
        <p:nvSpPr>
          <p:cNvPr id="2" name="1 CuadroTexto"/>
          <p:cNvSpPr txBox="1"/>
          <p:nvPr/>
        </p:nvSpPr>
        <p:spPr>
          <a:xfrm>
            <a:off x="1475656" y="1988840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1.5 x 10</a:t>
            </a:r>
            <a:r>
              <a:rPr lang="es-ES" sz="2400" baseline="30000" dirty="0" smtClean="0"/>
              <a:t>18</a:t>
            </a:r>
            <a:r>
              <a:rPr lang="es-ES" sz="2400" dirty="0" smtClean="0"/>
              <a:t> </a:t>
            </a:r>
            <a:r>
              <a:rPr lang="es-ES" sz="2400" dirty="0" err="1" smtClean="0"/>
              <a:t>protons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35Cl </a:t>
            </a:r>
            <a:r>
              <a:rPr lang="es-ES" sz="2400" dirty="0" err="1" smtClean="0"/>
              <a:t>measurement</a:t>
            </a:r>
            <a:endParaRPr lang="es-ES" sz="2400" dirty="0" smtClean="0"/>
          </a:p>
          <a:p>
            <a:r>
              <a:rPr lang="es-ES" sz="2400" dirty="0" smtClean="0"/>
              <a:t>0.5 x 10</a:t>
            </a:r>
            <a:r>
              <a:rPr lang="es-ES" sz="2400" baseline="30000" dirty="0" smtClean="0"/>
              <a:t>18</a:t>
            </a:r>
            <a:r>
              <a:rPr lang="es-ES" sz="2400" dirty="0" smtClean="0"/>
              <a:t> </a:t>
            </a:r>
            <a:r>
              <a:rPr lang="es-ES" sz="2400" dirty="0" err="1" smtClean="0"/>
              <a:t>protons</a:t>
            </a:r>
            <a:r>
              <a:rPr lang="es-ES" sz="2400" dirty="0" smtClean="0"/>
              <a:t>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normalization</a:t>
            </a:r>
            <a:r>
              <a:rPr lang="es-ES" sz="2400" dirty="0" smtClean="0"/>
              <a:t> and </a:t>
            </a:r>
            <a:r>
              <a:rPr lang="es-ES" sz="2400" dirty="0" err="1" smtClean="0"/>
              <a:t>background</a:t>
            </a:r>
            <a:endParaRPr lang="es-ES" sz="2400" dirty="0" smtClean="0"/>
          </a:p>
          <a:p>
            <a:endParaRPr lang="es-ES" sz="2400" dirty="0"/>
          </a:p>
          <a:p>
            <a:r>
              <a:rPr lang="es-ES" sz="2400" b="1" dirty="0" smtClean="0"/>
              <a:t>Total 2 x 10</a:t>
            </a:r>
            <a:r>
              <a:rPr lang="es-ES" sz="2400" b="1" baseline="30000" dirty="0" smtClean="0"/>
              <a:t>18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protons</a:t>
            </a:r>
            <a:endParaRPr lang="es-ES" sz="2400" b="1" dirty="0"/>
          </a:p>
        </p:txBody>
      </p:sp>
      <p:sp>
        <p:nvSpPr>
          <p:cNvPr id="6" name="5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20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2 PhD students involved </a:t>
            </a:r>
            <a:endParaRPr dirty="0"/>
          </a:p>
        </p:txBody>
      </p:sp>
      <p:sp>
        <p:nvSpPr>
          <p:cNvPr id="2" name="1 CuadroTexto"/>
          <p:cNvSpPr txBox="1"/>
          <p:nvPr/>
        </p:nvSpPr>
        <p:spPr>
          <a:xfrm>
            <a:off x="1115616" y="1844824"/>
            <a:ext cx="6912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70C0"/>
                </a:solidFill>
              </a:rPr>
              <a:t>F. </a:t>
            </a:r>
            <a:r>
              <a:rPr lang="es-ES" sz="2400" dirty="0" err="1" smtClean="0">
                <a:solidFill>
                  <a:srgbClr val="0070C0"/>
                </a:solidFill>
              </a:rPr>
              <a:t>Ogállar</a:t>
            </a:r>
            <a:r>
              <a:rPr lang="es-ES" sz="2400" dirty="0" smtClean="0">
                <a:solidFill>
                  <a:srgbClr val="0070C0"/>
                </a:solidFill>
              </a:rPr>
              <a:t> </a:t>
            </a:r>
            <a:r>
              <a:rPr lang="es-ES" sz="2400" dirty="0" smtClean="0"/>
              <a:t>(</a:t>
            </a:r>
            <a:r>
              <a:rPr lang="es-ES" sz="2400" dirty="0" err="1" smtClean="0"/>
              <a:t>University</a:t>
            </a:r>
            <a:r>
              <a:rPr lang="es-ES" sz="2400" dirty="0" smtClean="0"/>
              <a:t> of Granada, </a:t>
            </a:r>
            <a:r>
              <a:rPr lang="es-ES" sz="2400" dirty="0" err="1" smtClean="0"/>
              <a:t>Spain</a:t>
            </a:r>
            <a:r>
              <a:rPr lang="es-ES" sz="2400" dirty="0" smtClean="0"/>
              <a:t>) </a:t>
            </a:r>
          </a:p>
          <a:p>
            <a:pPr lvl="1"/>
            <a:r>
              <a:rPr lang="es-ES" sz="2400" dirty="0" err="1"/>
              <a:t>L</a:t>
            </a:r>
            <a:r>
              <a:rPr lang="es-ES" sz="2400" dirty="0" err="1" smtClean="0"/>
              <a:t>ow</a:t>
            </a:r>
            <a:r>
              <a:rPr lang="es-ES" sz="2400" dirty="0" smtClean="0"/>
              <a:t> </a:t>
            </a:r>
            <a:r>
              <a:rPr lang="es-ES" sz="2400" dirty="0" err="1" smtClean="0"/>
              <a:t>energy</a:t>
            </a:r>
            <a:r>
              <a:rPr lang="es-ES" sz="2400" dirty="0" smtClean="0"/>
              <a:t> </a:t>
            </a:r>
            <a:r>
              <a:rPr lang="es-ES" sz="2400" dirty="0" err="1" smtClean="0"/>
              <a:t>values</a:t>
            </a:r>
            <a:r>
              <a:rPr lang="es-ES" sz="2400" dirty="0" smtClean="0"/>
              <a:t> and </a:t>
            </a:r>
            <a:r>
              <a:rPr lang="es-ES" sz="2400" dirty="0" err="1" smtClean="0"/>
              <a:t>application</a:t>
            </a:r>
            <a:r>
              <a:rPr lang="es-ES" sz="2400" dirty="0" smtClean="0"/>
              <a:t> to </a:t>
            </a:r>
            <a:r>
              <a:rPr lang="es-ES" sz="2400" dirty="0" err="1" smtClean="0"/>
              <a:t>dose</a:t>
            </a:r>
            <a:r>
              <a:rPr lang="es-ES" sz="2400" dirty="0" smtClean="0"/>
              <a:t> </a:t>
            </a:r>
            <a:r>
              <a:rPr lang="es-ES" sz="2400" dirty="0" err="1" smtClean="0"/>
              <a:t>calculations</a:t>
            </a:r>
            <a:r>
              <a:rPr lang="es-ES" sz="2400" dirty="0" smtClean="0"/>
              <a:t> (</a:t>
            </a:r>
            <a:r>
              <a:rPr lang="es-ES" sz="2400" dirty="0" err="1" smtClean="0"/>
              <a:t>together</a:t>
            </a:r>
            <a:r>
              <a:rPr lang="es-ES" sz="2400" dirty="0" smtClean="0"/>
              <a:t> </a:t>
            </a:r>
            <a:r>
              <a:rPr lang="es-ES" sz="2400" dirty="0" err="1" smtClean="0"/>
              <a:t>with</a:t>
            </a:r>
            <a:r>
              <a:rPr lang="es-ES" sz="2400" dirty="0" smtClean="0"/>
              <a:t> 35Cl(</a:t>
            </a:r>
            <a:r>
              <a:rPr lang="es-ES" sz="2400" dirty="0" err="1" smtClean="0"/>
              <a:t>n,p</a:t>
            </a:r>
            <a:r>
              <a:rPr lang="es-ES" sz="2400" dirty="0" smtClean="0"/>
              <a:t>) </a:t>
            </a:r>
            <a:r>
              <a:rPr lang="es-ES" sz="2400" dirty="0" err="1" smtClean="0"/>
              <a:t>recently</a:t>
            </a:r>
            <a:r>
              <a:rPr lang="es-ES" sz="2400" dirty="0" smtClean="0"/>
              <a:t> </a:t>
            </a:r>
            <a:r>
              <a:rPr lang="es-ES" sz="2400" dirty="0" err="1" smtClean="0"/>
              <a:t>performed</a:t>
            </a:r>
            <a:r>
              <a:rPr lang="es-ES" sz="2400" dirty="0" smtClean="0"/>
              <a:t>) </a:t>
            </a:r>
            <a:r>
              <a:rPr lang="es-ES" sz="2400" dirty="0" err="1" smtClean="0"/>
              <a:t>for</a:t>
            </a:r>
            <a:r>
              <a:rPr lang="es-ES" sz="2400" dirty="0" smtClean="0"/>
              <a:t> BNCT of </a:t>
            </a:r>
            <a:r>
              <a:rPr lang="es-ES" sz="2400" dirty="0" err="1" smtClean="0"/>
              <a:t>brain</a:t>
            </a:r>
            <a:r>
              <a:rPr lang="es-ES" sz="2400" dirty="0" smtClean="0"/>
              <a:t> </a:t>
            </a:r>
            <a:r>
              <a:rPr lang="es-ES" sz="2400" dirty="0" err="1" smtClean="0"/>
              <a:t>tumors</a:t>
            </a:r>
            <a:endParaRPr lang="es-ES" sz="2400" dirty="0" smtClean="0"/>
          </a:p>
          <a:p>
            <a:endParaRPr lang="es-E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dirty="0" smtClean="0">
                <a:solidFill>
                  <a:srgbClr val="00B050"/>
                </a:solidFill>
              </a:rPr>
              <a:t>S. Bennett </a:t>
            </a:r>
            <a:r>
              <a:rPr lang="es-ES" sz="2400" dirty="0" smtClean="0"/>
              <a:t>(</a:t>
            </a:r>
            <a:r>
              <a:rPr lang="es-ES" sz="2400" dirty="0" err="1" smtClean="0"/>
              <a:t>University</a:t>
            </a:r>
            <a:r>
              <a:rPr lang="es-ES" sz="2400" dirty="0" smtClean="0"/>
              <a:t> of Manchester, UK)</a:t>
            </a:r>
          </a:p>
          <a:p>
            <a:pPr lvl="1"/>
            <a:r>
              <a:rPr lang="es-ES" sz="2400" dirty="0" err="1" smtClean="0"/>
              <a:t>Resonance</a:t>
            </a:r>
            <a:r>
              <a:rPr lang="es-ES" sz="2400" dirty="0" smtClean="0"/>
              <a:t> </a:t>
            </a:r>
            <a:r>
              <a:rPr lang="es-ES" sz="2400" dirty="0" err="1" smtClean="0"/>
              <a:t>analysis</a:t>
            </a:r>
            <a:r>
              <a:rPr lang="es-ES" sz="2400" dirty="0" smtClean="0"/>
              <a:t> and </a:t>
            </a:r>
            <a:r>
              <a:rPr lang="es-ES" sz="2400" dirty="0" err="1" smtClean="0"/>
              <a:t>application</a:t>
            </a:r>
            <a:r>
              <a:rPr lang="es-ES" sz="2400" dirty="0" smtClean="0"/>
              <a:t> to </a:t>
            </a:r>
            <a:r>
              <a:rPr lang="es-ES" sz="2400" dirty="0" err="1" smtClean="0"/>
              <a:t>calculations</a:t>
            </a:r>
            <a:r>
              <a:rPr lang="es-ES" sz="2400" dirty="0" smtClean="0"/>
              <a:t> of 36Cl </a:t>
            </a:r>
            <a:r>
              <a:rPr lang="es-ES" sz="2400" dirty="0" err="1" smtClean="0"/>
              <a:t>activity</a:t>
            </a:r>
            <a:endParaRPr lang="es-ES" sz="2400" dirty="0" smtClean="0"/>
          </a:p>
          <a:p>
            <a:pPr lvl="1"/>
            <a:endParaRPr lang="es-ES" sz="2400" dirty="0"/>
          </a:p>
          <a:p>
            <a:pPr lvl="1"/>
            <a:endParaRPr lang="es-ES" sz="2400" dirty="0"/>
          </a:p>
          <a:p>
            <a:pPr lvl="1"/>
            <a:r>
              <a:rPr lang="es-ES" sz="2400" b="1" dirty="0" err="1" smtClean="0"/>
              <a:t>Close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coordination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between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groups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for</a:t>
            </a:r>
            <a:r>
              <a:rPr lang="es-ES" sz="2400" b="1" dirty="0" smtClean="0"/>
              <a:t> set-up and </a:t>
            </a:r>
            <a:r>
              <a:rPr lang="es-ES" sz="2400" b="1" dirty="0" err="1" smtClean="0"/>
              <a:t>analysis</a:t>
            </a:r>
            <a:endParaRPr lang="es-ES" sz="2400" b="1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21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chemeClr val="bg2">
              <a:lumMod val="50000"/>
            </a:schemeClr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Conclusions </a:t>
            </a:r>
            <a:endParaRPr dirty="0"/>
          </a:p>
        </p:txBody>
      </p:sp>
      <p:sp>
        <p:nvSpPr>
          <p:cNvPr id="2" name="1 CuadroTexto"/>
          <p:cNvSpPr txBox="1"/>
          <p:nvPr/>
        </p:nvSpPr>
        <p:spPr>
          <a:xfrm>
            <a:off x="634526" y="1412776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err="1" smtClean="0"/>
              <a:t>Low</a:t>
            </a:r>
            <a:r>
              <a:rPr lang="es-ES" sz="2400" b="1" dirty="0" smtClean="0"/>
              <a:t> E data (</a:t>
            </a:r>
            <a:r>
              <a:rPr lang="es-ES" sz="2400" b="1" dirty="0" err="1" smtClean="0">
                <a:solidFill>
                  <a:srgbClr val="FF0000"/>
                </a:solidFill>
              </a:rPr>
              <a:t>missing</a:t>
            </a:r>
            <a:r>
              <a:rPr lang="es-ES" sz="2400" b="1" dirty="0" smtClean="0">
                <a:solidFill>
                  <a:srgbClr val="FF0000"/>
                </a:solidFill>
              </a:rPr>
              <a:t> data</a:t>
            </a:r>
            <a:r>
              <a:rPr lang="es-ES" sz="2400" b="1" dirty="0" smtClean="0"/>
              <a:t>) are </a:t>
            </a:r>
            <a:r>
              <a:rPr lang="es-ES" sz="2400" b="1" dirty="0" err="1" smtClean="0">
                <a:solidFill>
                  <a:srgbClr val="FF0000"/>
                </a:solidFill>
              </a:rPr>
              <a:t>important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for</a:t>
            </a:r>
            <a:r>
              <a:rPr lang="es-ES" sz="2400" b="1" dirty="0" smtClean="0">
                <a:solidFill>
                  <a:srgbClr val="FF0000"/>
                </a:solidFill>
              </a:rPr>
              <a:t> BNCT</a:t>
            </a:r>
          </a:p>
          <a:p>
            <a:endParaRPr lang="es-E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smtClean="0"/>
              <a:t>Data in </a:t>
            </a:r>
            <a:r>
              <a:rPr lang="es-ES" sz="2400" b="1" dirty="0" err="1" smtClean="0"/>
              <a:t>the</a:t>
            </a:r>
            <a:r>
              <a:rPr lang="es-ES" sz="2400" b="1" dirty="0" smtClean="0"/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resonance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region</a:t>
            </a:r>
            <a:r>
              <a:rPr lang="es-ES" sz="2400" b="1" dirty="0" smtClean="0"/>
              <a:t> (</a:t>
            </a:r>
            <a:r>
              <a:rPr lang="es-ES" sz="2400" b="1" dirty="0" err="1" smtClean="0">
                <a:solidFill>
                  <a:srgbClr val="FF0000"/>
                </a:solidFill>
              </a:rPr>
              <a:t>uncertain</a:t>
            </a:r>
            <a:r>
              <a:rPr lang="es-ES" sz="2400" b="1" dirty="0" smtClean="0"/>
              <a:t>, </a:t>
            </a:r>
            <a:r>
              <a:rPr lang="es-ES" sz="2400" b="1" dirty="0" err="1" smtClean="0"/>
              <a:t>only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one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measurement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wilth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nat</a:t>
            </a:r>
            <a:r>
              <a:rPr lang="es-ES" sz="2400" b="1" dirty="0" smtClean="0"/>
              <a:t> Cl</a:t>
            </a:r>
            <a:r>
              <a:rPr lang="es-ES" sz="2400" b="1" dirty="0" smtClean="0">
                <a:solidFill>
                  <a:srgbClr val="FF0000"/>
                </a:solidFill>
              </a:rPr>
              <a:t>) </a:t>
            </a:r>
            <a:r>
              <a:rPr lang="es-ES" sz="2400" b="1" dirty="0" err="1" smtClean="0">
                <a:solidFill>
                  <a:srgbClr val="FF0000"/>
                </a:solidFill>
              </a:rPr>
              <a:t>important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for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radioactive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waste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calculation</a:t>
            </a:r>
            <a:endParaRPr lang="es-ES" sz="2400" b="1" dirty="0" smtClean="0"/>
          </a:p>
          <a:p>
            <a:endParaRPr lang="es-E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err="1" smtClean="0">
                <a:solidFill>
                  <a:srgbClr val="FF0000"/>
                </a:solidFill>
              </a:rPr>
              <a:t>Feasible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experiment</a:t>
            </a:r>
            <a:r>
              <a:rPr lang="es-ES" sz="2400" b="1" dirty="0" smtClean="0"/>
              <a:t>: </a:t>
            </a:r>
            <a:r>
              <a:rPr lang="es-ES" sz="2400" b="1" dirty="0" err="1" smtClean="0"/>
              <a:t>samples</a:t>
            </a:r>
            <a:r>
              <a:rPr lang="es-ES" sz="2400" b="1" dirty="0"/>
              <a:t> </a:t>
            </a:r>
            <a:r>
              <a:rPr lang="es-ES" sz="2400" b="1" dirty="0" smtClean="0"/>
              <a:t>and detector </a:t>
            </a:r>
            <a:r>
              <a:rPr lang="es-ES" sz="2400" b="1" dirty="0" err="1" smtClean="0"/>
              <a:t>available</a:t>
            </a:r>
            <a:r>
              <a:rPr lang="es-ES" sz="2400" b="1" dirty="0" smtClean="0"/>
              <a:t> and </a:t>
            </a:r>
            <a:r>
              <a:rPr lang="es-ES" sz="2400" b="1" dirty="0" err="1" smtClean="0"/>
              <a:t>count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rate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above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bacground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guaranteed</a:t>
            </a:r>
            <a:endParaRPr lang="es-E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400" b="1" dirty="0" err="1" smtClean="0">
                <a:solidFill>
                  <a:srgbClr val="FF0000"/>
                </a:solidFill>
              </a:rPr>
              <a:t>Two</a:t>
            </a:r>
            <a:r>
              <a:rPr lang="es-ES" sz="2400" b="1" dirty="0" smtClean="0">
                <a:solidFill>
                  <a:srgbClr val="FF0000"/>
                </a:solidFill>
              </a:rPr>
              <a:t> PhD </a:t>
            </a:r>
            <a:r>
              <a:rPr lang="es-ES" sz="2400" b="1" dirty="0" err="1" smtClean="0">
                <a:solidFill>
                  <a:srgbClr val="FF0000"/>
                </a:solidFill>
              </a:rPr>
              <a:t>students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/>
              <a:t>from</a:t>
            </a:r>
            <a:r>
              <a:rPr lang="es-ES" sz="2400" b="1" dirty="0" smtClean="0"/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different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>
                <a:solidFill>
                  <a:srgbClr val="FF0000"/>
                </a:solidFill>
              </a:rPr>
              <a:t>universities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 err="1" smtClean="0"/>
              <a:t>benefiting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from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the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analysis</a:t>
            </a:r>
            <a:r>
              <a:rPr lang="es-ES" sz="2400" b="1" dirty="0" smtClean="0"/>
              <a:t> and </a:t>
            </a:r>
            <a:r>
              <a:rPr lang="es-ES" sz="2400" b="1" dirty="0" err="1" smtClean="0"/>
              <a:t>applications</a:t>
            </a:r>
            <a:endParaRPr lang="es-ES" sz="2400" b="1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03" y="6489817"/>
            <a:ext cx="63341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465867" y="62239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22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268" name="CustomShape 2"/>
          <p:cNvSpPr/>
          <p:nvPr/>
        </p:nvSpPr>
        <p:spPr>
          <a:xfrm>
            <a:off x="906454" y="1370320"/>
            <a:ext cx="7199077" cy="51696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Calibri"/>
                <a:ea typeface="ＭＳ Ｐゴシック"/>
              </a:rPr>
              <a:t>THANK YOU FOR YOUR ATTENTION</a:t>
            </a:r>
            <a:endParaRPr sz="2400" b="1" dirty="0">
              <a:solidFill>
                <a:srgbClr val="FF0000"/>
              </a:solidFill>
            </a:endParaRPr>
          </a:p>
        </p:txBody>
      </p:sp>
      <p:pic>
        <p:nvPicPr>
          <p:cNvPr id="269" name="Picture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12308" y="261850"/>
            <a:ext cx="808164" cy="701508"/>
          </a:xfrm>
          <a:prstGeom prst="rect">
            <a:avLst/>
          </a:prstGeom>
        </p:spPr>
      </p:pic>
      <p:pic>
        <p:nvPicPr>
          <p:cNvPr id="270" name="Picture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6271" y="261850"/>
            <a:ext cx="682200" cy="68544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714" y="245781"/>
            <a:ext cx="1267795" cy="717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237038"/>
            <a:ext cx="2915233" cy="1483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819" y="5535309"/>
            <a:ext cx="2556489" cy="88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778" y="2132807"/>
            <a:ext cx="3876430" cy="310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78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Sample of </a:t>
            </a:r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Na</a:t>
            </a:r>
            <a:r>
              <a:rPr lang="en-US" sz="3600" b="1" baseline="30000" dirty="0" smtClean="0">
                <a:solidFill>
                  <a:srgbClr val="FFFFFF"/>
                </a:solidFill>
                <a:latin typeface="Calibri"/>
                <a:ea typeface="Arial Unicode MS"/>
              </a:rPr>
              <a:t>35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Cl or </a:t>
            </a:r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K</a:t>
            </a:r>
            <a:r>
              <a:rPr lang="en-US" sz="3600" b="1" baseline="30000" dirty="0" smtClean="0">
                <a:solidFill>
                  <a:srgbClr val="FFFFFF"/>
                </a:solidFill>
                <a:latin typeface="Calibri"/>
                <a:ea typeface="Arial Unicode MS"/>
              </a:rPr>
              <a:t>35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Cl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45410" name="AutoShape 2" descr="https://www-nds.iaea.org/exfor/servlet/X4sPlotZvd2?File=E4R891_e4&amp;ID=117230771_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616" y="1434784"/>
            <a:ext cx="62293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041" y="2128971"/>
            <a:ext cx="1743075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859" y="4293096"/>
            <a:ext cx="134143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808" y="1786071"/>
            <a:ext cx="17367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907" y="3866059"/>
            <a:ext cx="16605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804248" y="1234729"/>
            <a:ext cx="2238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 smtClean="0"/>
              <a:t>Already</a:t>
            </a:r>
            <a:r>
              <a:rPr lang="es-ES" sz="2000" dirty="0" smtClean="0"/>
              <a:t> </a:t>
            </a:r>
            <a:r>
              <a:rPr lang="es-ES" sz="2000" dirty="0" err="1" smtClean="0"/>
              <a:t>produced</a:t>
            </a:r>
            <a:r>
              <a:rPr lang="es-ES" dirty="0" smtClean="0"/>
              <a:t>: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502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652120" y="1268760"/>
            <a:ext cx="3491520" cy="999728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es-ES" dirty="0" err="1" smtClean="0">
                <a:solidFill>
                  <a:prstClr val="black"/>
                </a:solidFill>
              </a:rPr>
              <a:t>Outcome</a:t>
            </a:r>
            <a:r>
              <a:rPr lang="es-ES" dirty="0" smtClean="0">
                <a:solidFill>
                  <a:prstClr val="black"/>
                </a:solidFill>
              </a:rPr>
              <a:t> of BNCT </a:t>
            </a:r>
            <a:r>
              <a:rPr lang="es-ES" dirty="0" smtClean="0">
                <a:solidFill>
                  <a:srgbClr val="7030A0"/>
                </a:solidFill>
              </a:rPr>
              <a:t>Osaka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clinical</a:t>
            </a:r>
            <a:r>
              <a:rPr lang="es-ES" dirty="0" smtClean="0">
                <a:solidFill>
                  <a:prstClr val="black"/>
                </a:solidFill>
              </a:rPr>
              <a:t> trial </a:t>
            </a:r>
            <a:r>
              <a:rPr lang="es-ES" dirty="0" err="1" smtClean="0">
                <a:solidFill>
                  <a:prstClr val="black"/>
                </a:solidFill>
              </a:rPr>
              <a:t>for</a:t>
            </a:r>
            <a:r>
              <a:rPr lang="es-ES" dirty="0" smtClean="0">
                <a:solidFill>
                  <a:prstClr val="black"/>
                </a:solidFill>
              </a:rPr>
              <a:t> 21 </a:t>
            </a:r>
            <a:r>
              <a:rPr lang="es-ES" dirty="0" err="1" smtClean="0">
                <a:solidFill>
                  <a:prstClr val="black"/>
                </a:solidFill>
              </a:rPr>
              <a:t>brain</a:t>
            </a:r>
            <a:r>
              <a:rPr lang="es-ES" dirty="0" smtClean="0">
                <a:solidFill>
                  <a:prstClr val="black"/>
                </a:solidFill>
              </a:rPr>
              <a:t> tumor </a:t>
            </a:r>
            <a:r>
              <a:rPr lang="es-ES" dirty="0" err="1" smtClean="0">
                <a:solidFill>
                  <a:prstClr val="black"/>
                </a:solidFill>
              </a:rPr>
              <a:t>patients</a:t>
            </a:r>
            <a:r>
              <a:rPr lang="es-ES" dirty="0" smtClean="0">
                <a:solidFill>
                  <a:prstClr val="black"/>
                </a:solidFill>
              </a:rPr>
              <a:t>, </a:t>
            </a:r>
            <a:r>
              <a:rPr lang="es-ES" dirty="0" err="1" smtClean="0">
                <a:solidFill>
                  <a:prstClr val="black"/>
                </a:solidFill>
              </a:rPr>
              <a:t>combined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with</a:t>
            </a:r>
            <a:r>
              <a:rPr lang="es-ES" dirty="0" smtClean="0">
                <a:solidFill>
                  <a:prstClr val="black"/>
                </a:solidFill>
              </a:rPr>
              <a:t> X-</a:t>
            </a:r>
            <a:r>
              <a:rPr lang="es-ES" dirty="0" err="1" smtClean="0">
                <a:solidFill>
                  <a:prstClr val="black"/>
                </a:solidFill>
              </a:rPr>
              <a:t>Ray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Conventional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Radiotherapy</a:t>
            </a:r>
            <a:r>
              <a:rPr lang="es-ES" dirty="0" smtClean="0">
                <a:solidFill>
                  <a:prstClr val="black"/>
                </a:solidFill>
              </a:rPr>
              <a:t>, and </a:t>
            </a:r>
            <a:r>
              <a:rPr lang="es-ES" dirty="0" err="1" smtClean="0">
                <a:solidFill>
                  <a:prstClr val="black"/>
                </a:solidFill>
              </a:rPr>
              <a:t>compared</a:t>
            </a:r>
            <a:r>
              <a:rPr lang="es-ES" dirty="0" smtClean="0">
                <a:solidFill>
                  <a:prstClr val="black"/>
                </a:solidFill>
              </a:rPr>
              <a:t> to standard </a:t>
            </a:r>
            <a:r>
              <a:rPr lang="es-ES" dirty="0" err="1" smtClean="0">
                <a:solidFill>
                  <a:prstClr val="black"/>
                </a:solidFill>
              </a:rPr>
              <a:t>treatments</a:t>
            </a:r>
            <a:endParaRPr lang="es-ES" dirty="0" smtClean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s-ES" dirty="0">
              <a:solidFill>
                <a:prstClr val="black"/>
              </a:solidFill>
            </a:endParaRPr>
          </a:p>
          <a:p>
            <a:pPr algn="ctr"/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S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. 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Kawabata,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S-I.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MS Mincho"/>
              </a:rPr>
              <a:t>Miyatake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T. </a:t>
            </a:r>
            <a:r>
              <a:rPr lang="en-US" dirty="0" err="1">
                <a:solidFill>
                  <a:prstClr val="black"/>
                </a:solidFill>
                <a:latin typeface="Calibri"/>
                <a:ea typeface="MS Mincho"/>
              </a:rPr>
              <a:t>Kuroiwa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 et al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.,  </a:t>
            </a:r>
            <a:endParaRPr lang="en-US" dirty="0">
              <a:solidFill>
                <a:prstClr val="black"/>
              </a:solidFill>
              <a:latin typeface="Calibri"/>
              <a:ea typeface="MS Mincho"/>
            </a:endParaRPr>
          </a:p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J. </a:t>
            </a:r>
            <a:r>
              <a:rPr lang="en-US" b="1" dirty="0" err="1">
                <a:solidFill>
                  <a:prstClr val="black"/>
                </a:solidFill>
                <a:latin typeface="Calibri"/>
                <a:ea typeface="MS Mincho"/>
              </a:rPr>
              <a:t>Radiat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. Res. (Tokyo)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MS Mincho"/>
              </a:rPr>
              <a:t>50, 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51-60 (2009).</a:t>
            </a:r>
          </a:p>
          <a:p>
            <a:pPr>
              <a:lnSpc>
                <a:spcPct val="120000"/>
              </a:lnSpc>
            </a:pPr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BNCT: promising therapy for brain tumors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4460322" cy="327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37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93888" y="162880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1600"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685800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 marL="742950" indent="-742950" algn="ctr">
              <a:lnSpc>
                <a:spcPct val="100000"/>
              </a:lnSpc>
              <a:buAutoNum type="arabicPeriod"/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Boron Neutron Capture Therapy                  (BNCT)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0612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文字方塊 2"/>
          <p:cNvSpPr txBox="1">
            <a:spLocks noChangeArrowheads="1"/>
          </p:cNvSpPr>
          <p:nvPr/>
        </p:nvSpPr>
        <p:spPr bwMode="auto">
          <a:xfrm>
            <a:off x="2187575" y="404813"/>
            <a:ext cx="3565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1400">
                <a:solidFill>
                  <a:srgbClr val="000000"/>
                </a:solidFill>
                <a:latin typeface="Arial Unicode MS" charset="0"/>
              </a:rPr>
              <a:t>BNCT neutron beams (1994 – 2013.07.05)</a:t>
            </a:r>
            <a:endParaRPr lang="zh-TW" altLang="en-US" sz="1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78882" name="CustomShape 2"/>
          <p:cNvSpPr>
            <a:spLocks noChangeArrowheads="1"/>
          </p:cNvSpPr>
          <p:nvPr/>
        </p:nvSpPr>
        <p:spPr bwMode="auto">
          <a:xfrm>
            <a:off x="-1588" y="0"/>
            <a:ext cx="9145588" cy="83820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latin typeface="Calibri" charset="0"/>
              </a:rPr>
              <a:t>BNCT Treatment Planning – Example of protocol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95536" y="90872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solidFill>
                  <a:srgbClr val="000000"/>
                </a:solidFill>
              </a:rPr>
              <a:t>Finnish</a:t>
            </a:r>
            <a:r>
              <a:rPr lang="es-ES" dirty="0" smtClean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clinical</a:t>
            </a:r>
            <a:r>
              <a:rPr lang="es-ES" dirty="0" smtClean="0">
                <a:solidFill>
                  <a:srgbClr val="000000"/>
                </a:solidFill>
              </a:rPr>
              <a:t> trial – mean </a:t>
            </a:r>
            <a:r>
              <a:rPr lang="es-ES" dirty="0" err="1" smtClean="0">
                <a:solidFill>
                  <a:srgbClr val="000000"/>
                </a:solidFill>
              </a:rPr>
              <a:t>values</a:t>
            </a:r>
            <a:endParaRPr lang="es-ES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 smtClean="0">
                <a:solidFill>
                  <a:srgbClr val="FF0000"/>
                </a:solidFill>
              </a:rPr>
              <a:t>Dose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not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accurately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known</a:t>
            </a:r>
            <a:r>
              <a:rPr lang="es-ES" dirty="0" smtClean="0">
                <a:solidFill>
                  <a:srgbClr val="FF0000"/>
                </a:solidFill>
              </a:rPr>
              <a:t> - BNCT </a:t>
            </a:r>
            <a:r>
              <a:rPr lang="es-ES" dirty="0" err="1" smtClean="0">
                <a:solidFill>
                  <a:srgbClr val="FF0000"/>
                </a:solidFill>
              </a:rPr>
              <a:t>is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planned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with</a:t>
            </a:r>
            <a:r>
              <a:rPr lang="es-ES" dirty="0" smtClean="0">
                <a:solidFill>
                  <a:srgbClr val="FF0000"/>
                </a:solidFill>
              </a:rPr>
              <a:t> a </a:t>
            </a:r>
            <a:r>
              <a:rPr lang="es-ES" dirty="0" err="1" smtClean="0">
                <a:solidFill>
                  <a:srgbClr val="FF0000"/>
                </a:solidFill>
              </a:rPr>
              <a:t>safe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margin</a:t>
            </a:r>
            <a:endParaRPr lang="es-ES" b="1" dirty="0" smtClean="0">
              <a:solidFill>
                <a:srgbClr val="FF0000"/>
              </a:solidFill>
              <a:latin typeface="Cambria Math"/>
              <a:ea typeface="Cambria Math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149548"/>
              </p:ext>
            </p:extLst>
          </p:nvPr>
        </p:nvGraphicFramePr>
        <p:xfrm>
          <a:off x="755576" y="1573979"/>
          <a:ext cx="7272807" cy="4726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376264"/>
                <a:gridCol w="2160239"/>
              </a:tblGrid>
              <a:tr h="308606">
                <a:tc>
                  <a:txBody>
                    <a:bodyPr/>
                    <a:lstStyle/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Brain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 tumor (PTV)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Healthy</a:t>
                      </a:r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tissue</a:t>
                      </a:r>
                      <a:endParaRPr lang="es-E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" sz="16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s-ES" sz="1600" dirty="0" err="1" smtClean="0">
                          <a:solidFill>
                            <a:schemeClr val="tx1"/>
                          </a:solidFill>
                        </a:rPr>
                        <a:t>limiting</a:t>
                      </a:r>
                      <a:r>
                        <a:rPr lang="es-ES" sz="1600" baseline="0" dirty="0" smtClean="0">
                          <a:solidFill>
                            <a:schemeClr val="tx1"/>
                          </a:solidFill>
                        </a:rPr>
                        <a:t> factor)</a:t>
                      </a:r>
                      <a:endParaRPr lang="es-E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Fractionated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Dose</a:t>
                      </a:r>
                      <a:r>
                        <a:rPr lang="es-ES" sz="1600" dirty="0" smtClean="0"/>
                        <a:t> (Gy)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60 </a:t>
                      </a:r>
                      <a:br>
                        <a:rPr lang="en-US" sz="1600" b="0" dirty="0" smtClean="0"/>
                      </a:br>
                      <a:r>
                        <a:rPr lang="en-US" sz="1600" b="0" dirty="0" smtClean="0"/>
                        <a:t>(30 sessions of 2 </a:t>
                      </a:r>
                      <a:r>
                        <a:rPr lang="en-US" sz="1600" b="0" dirty="0" err="1" smtClean="0"/>
                        <a:t>Gy</a:t>
                      </a:r>
                      <a:r>
                        <a:rPr lang="en-US" sz="1600" b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60 </a:t>
                      </a:r>
                      <a:br>
                        <a:rPr lang="en-US" sz="1600" b="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(30 sessions of 2 </a:t>
                      </a:r>
                      <a:r>
                        <a:rPr lang="en-US" sz="1600" b="0" dirty="0" err="1" smtClean="0">
                          <a:solidFill>
                            <a:srgbClr val="FF0000"/>
                          </a:solidFill>
                        </a:rPr>
                        <a:t>Gy</a:t>
                      </a:r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Current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dose of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the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BNCT treatment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dirty="0" err="1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 – single session</a:t>
                      </a:r>
                      <a:endParaRPr lang="es-E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Calibri"/>
                          <a:cs typeface="Times New Roman"/>
                        </a:rPr>
                        <a:t>35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0" dirty="0" smtClean="0">
                          <a:solidFill>
                            <a:schemeClr val="tx1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12.1</a:t>
                      </a:r>
                      <a:endParaRPr lang="es-ES" sz="3200" b="0" kern="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Current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photon equivalent dose of the BNCT treatment</a:t>
                      </a:r>
                      <a:b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 – fractionated</a:t>
                      </a:r>
                      <a:endParaRPr kumimoji="0" lang="es-ES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50.5 </a:t>
                      </a:r>
                      <a:b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(25 sessions of 2 </a:t>
                      </a:r>
                      <a:r>
                        <a:rPr kumimoji="0" lang="en-GB" sz="16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es-ES" sz="2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41.5 </a:t>
                      </a:r>
                      <a:b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(21 sessions of 2 </a:t>
                      </a:r>
                      <a:r>
                        <a:rPr kumimoji="0" lang="en-GB" sz="16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es-ES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en-US" sz="1600" b="0" dirty="0" smtClean="0"/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photon equivalent Dose  BNCT treatment</a:t>
                      </a:r>
                      <a:b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71.0 </a:t>
                      </a:r>
                      <a:b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(35 sessions of 2 </a:t>
                      </a:r>
                      <a:r>
                        <a:rPr kumimoji="0" lang="en-GB" sz="16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es-ES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60</a:t>
                      </a: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</a:t>
                      </a:r>
                      <a:b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(30 sessions of 2 </a:t>
                      </a:r>
                      <a:r>
                        <a:rPr kumimoji="0" lang="en-GB" sz="1600" b="0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kumimoji="0" lang="en-GB" sz="16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kumimoji="0" lang="es-ES" sz="2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77151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BNCT dose </a:t>
                      </a:r>
                      <a:b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Calibri"/>
                          <a:cs typeface="Times New Roman"/>
                        </a:rPr>
                        <a:t>46.0</a:t>
                      </a:r>
                      <a:endParaRPr kumimoji="0" lang="es-ES" sz="2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16.0</a:t>
                      </a:r>
                      <a:endParaRPr kumimoji="0" lang="es-ES" sz="3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58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492" y="1340768"/>
            <a:ext cx="7146713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26096" y="609329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prstClr val="black"/>
                </a:solidFill>
              </a:rPr>
              <a:t>A </a:t>
            </a:r>
            <a:r>
              <a:rPr lang="es-ES" dirty="0" smtClean="0">
                <a:solidFill>
                  <a:srgbClr val="FF0000"/>
                </a:solidFill>
              </a:rPr>
              <a:t>more precise </a:t>
            </a:r>
            <a:r>
              <a:rPr lang="es-ES" dirty="0" err="1" smtClean="0">
                <a:solidFill>
                  <a:srgbClr val="FF0000"/>
                </a:solidFill>
              </a:rPr>
              <a:t>dose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calculation</a:t>
            </a:r>
            <a:r>
              <a:rPr lang="es-ES" dirty="0" smtClean="0">
                <a:solidFill>
                  <a:prstClr val="black"/>
                </a:solidFill>
              </a:rPr>
              <a:t> (</a:t>
            </a:r>
            <a:r>
              <a:rPr lang="es-ES" dirty="0" err="1" smtClean="0">
                <a:solidFill>
                  <a:prstClr val="black"/>
                </a:solidFill>
              </a:rPr>
              <a:t>includes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improving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all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cross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sections</a:t>
            </a:r>
            <a:r>
              <a:rPr lang="es-ES" dirty="0" smtClean="0">
                <a:solidFill>
                  <a:prstClr val="black"/>
                </a:solidFill>
              </a:rPr>
              <a:t>) </a:t>
            </a:r>
            <a:r>
              <a:rPr lang="es-ES" dirty="0" err="1" smtClean="0">
                <a:solidFill>
                  <a:prstClr val="black"/>
                </a:solidFill>
              </a:rPr>
              <a:t>could</a:t>
            </a:r>
            <a:r>
              <a:rPr lang="es-ES" dirty="0" smtClean="0">
                <a:solidFill>
                  <a:prstClr val="black"/>
                </a:solidFill>
              </a:rPr>
              <a:t> lead to </a:t>
            </a:r>
            <a:r>
              <a:rPr lang="es-ES" dirty="0" err="1" smtClean="0">
                <a:solidFill>
                  <a:srgbClr val="FF0000"/>
                </a:solidFill>
              </a:rPr>
              <a:t>optimize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treatment</a:t>
            </a:r>
            <a:r>
              <a:rPr lang="es-ES" dirty="0" smtClean="0">
                <a:solidFill>
                  <a:srgbClr val="FF0000"/>
                </a:solidFill>
              </a:rPr>
              <a:t> time  </a:t>
            </a:r>
            <a:r>
              <a:rPr lang="es-ES" dirty="0" smtClean="0">
                <a:solidFill>
                  <a:prstClr val="black"/>
                </a:solidFill>
                <a:latin typeface="Cambria Math"/>
                <a:ea typeface="Cambria Math"/>
              </a:rPr>
              <a:t>⇒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Better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therapeutic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outcome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and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possibly</a:t>
            </a:r>
            <a:r>
              <a:rPr lang="es-ES" b="1" dirty="0" smtClean="0">
                <a:solidFill>
                  <a:prstClr val="black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prstClr val="black"/>
                </a:solidFill>
                <a:ea typeface="Cambria Math"/>
              </a:rPr>
              <a:t>survival</a:t>
            </a:r>
            <a:endParaRPr lang="es-ES" b="1" dirty="0" smtClean="0">
              <a:solidFill>
                <a:prstClr val="black"/>
              </a:solidFill>
              <a:latin typeface="Cambria Math"/>
              <a:ea typeface="Cambria Math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588224" y="170080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kern="0" dirty="0">
                <a:solidFill>
                  <a:srgbClr val="FF0000"/>
                </a:solidFill>
                <a:latin typeface="CMU Serif"/>
                <a:ea typeface="Calibri"/>
                <a:cs typeface="Times New Roman"/>
              </a:rPr>
              <a:t>46</a:t>
            </a:r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750" y="1720642"/>
            <a:ext cx="379124" cy="37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3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84960" y="4893422"/>
            <a:ext cx="8972280" cy="999728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20000"/>
              </a:lnSpc>
            </a:pPr>
            <a:r>
              <a:rPr lang="es-ES" dirty="0" err="1" smtClean="0"/>
              <a:t>Spectrum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beams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BNCT </a:t>
            </a:r>
            <a:r>
              <a:rPr lang="es-ES" dirty="0" err="1" smtClean="0"/>
              <a:t>compared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accelerator</a:t>
            </a:r>
            <a:r>
              <a:rPr lang="es-ES" dirty="0" smtClean="0"/>
              <a:t> </a:t>
            </a:r>
            <a:r>
              <a:rPr lang="es-ES" dirty="0" err="1" smtClean="0"/>
              <a:t>one</a:t>
            </a:r>
            <a:r>
              <a:rPr lang="es-ES" dirty="0" smtClean="0"/>
              <a:t> of Ibaraki </a:t>
            </a:r>
            <a:r>
              <a:rPr lang="es-ES" dirty="0" err="1" smtClean="0"/>
              <a:t>based</a:t>
            </a:r>
            <a:r>
              <a:rPr lang="es-ES" dirty="0" smtClean="0"/>
              <a:t> </a:t>
            </a:r>
            <a:r>
              <a:rPr lang="es-ES" err="1" smtClean="0"/>
              <a:t>on</a:t>
            </a:r>
            <a:r>
              <a:rPr lang="es-ES" smtClean="0"/>
              <a:t> </a:t>
            </a:r>
            <a:r>
              <a:rPr lang="es-ES" baseline="30000" smtClean="0"/>
              <a:t>9</a:t>
            </a:r>
            <a:r>
              <a:rPr lang="es-ES" smtClean="0"/>
              <a:t>Be(p,n</a:t>
            </a:r>
            <a:r>
              <a:rPr lang="es-ES" dirty="0" smtClean="0"/>
              <a:t>) </a:t>
            </a:r>
            <a:r>
              <a:rPr lang="es-ES" dirty="0" err="1" smtClean="0"/>
              <a:t>reaction</a:t>
            </a:r>
            <a:r>
              <a:rPr lang="es-ES" dirty="0" smtClean="0"/>
              <a:t> </a:t>
            </a:r>
          </a:p>
          <a:p>
            <a:pPr>
              <a:lnSpc>
                <a:spcPct val="120000"/>
              </a:lnSpc>
            </a:pPr>
            <a:endParaRPr lang="es-ES" dirty="0"/>
          </a:p>
          <a:p>
            <a:pPr algn="ctr">
              <a:spcAft>
                <a:spcPts val="0"/>
              </a:spcAft>
            </a:pPr>
            <a:r>
              <a:rPr lang="fi-FI" dirty="0">
                <a:latin typeface="Calibri"/>
                <a:ea typeface="MS Mincho"/>
              </a:rPr>
              <a:t>I</a:t>
            </a:r>
            <a:r>
              <a:rPr lang="fi-FI">
                <a:latin typeface="Calibri"/>
                <a:ea typeface="MS Mincho"/>
              </a:rPr>
              <a:t>. </a:t>
            </a:r>
            <a:r>
              <a:rPr lang="fi-FI" smtClean="0">
                <a:latin typeface="Calibri"/>
                <a:ea typeface="MS Mincho"/>
              </a:rPr>
              <a:t>Auterinen, </a:t>
            </a:r>
            <a:r>
              <a:rPr lang="fi-FI" dirty="0">
                <a:latin typeface="Calibri"/>
                <a:ea typeface="MS Mincho"/>
              </a:rPr>
              <a:t>T</a:t>
            </a:r>
            <a:r>
              <a:rPr lang="fi-FI">
                <a:latin typeface="Calibri"/>
                <a:ea typeface="MS Mincho"/>
              </a:rPr>
              <a:t>. </a:t>
            </a:r>
            <a:r>
              <a:rPr lang="fi-FI" smtClean="0">
                <a:latin typeface="Calibri"/>
                <a:ea typeface="MS Mincho"/>
              </a:rPr>
              <a:t>Serén, </a:t>
            </a:r>
            <a:r>
              <a:rPr lang="fi-FI" dirty="0">
                <a:latin typeface="Calibri"/>
                <a:ea typeface="MS Mincho"/>
              </a:rPr>
              <a:t>K. </a:t>
            </a:r>
            <a:r>
              <a:rPr lang="fi-FI" dirty="0" smtClean="0">
                <a:latin typeface="Calibri"/>
                <a:ea typeface="MS Mincho"/>
              </a:rPr>
              <a:t>Anttila </a:t>
            </a:r>
            <a:r>
              <a:rPr lang="en-US" dirty="0" smtClean="0">
                <a:latin typeface="Calibri"/>
                <a:ea typeface="MS Mincho"/>
              </a:rPr>
              <a:t>et </a:t>
            </a:r>
            <a:r>
              <a:rPr lang="en-US">
                <a:latin typeface="Calibri"/>
                <a:ea typeface="MS Mincho"/>
              </a:rPr>
              <a:t>al</a:t>
            </a:r>
            <a:r>
              <a:rPr lang="en-US" smtClean="0">
                <a:latin typeface="Calibri"/>
                <a:ea typeface="MS Mincho"/>
              </a:rPr>
              <a:t>., </a:t>
            </a:r>
            <a:endParaRPr lang="es-ES" sz="2000" dirty="0">
              <a:latin typeface="Times New Roman"/>
              <a:ea typeface="MS Mincho"/>
            </a:endParaRPr>
          </a:p>
          <a:p>
            <a:pPr algn="ctr">
              <a:spcAft>
                <a:spcPts val="0"/>
              </a:spcAft>
            </a:pPr>
            <a:r>
              <a:rPr lang="en-US" b="1" dirty="0">
                <a:latin typeface="Calibri"/>
                <a:ea typeface="MS Mincho"/>
              </a:rPr>
              <a:t>Int. J. Applied Radiation and Isotopes 61 (2004) </a:t>
            </a:r>
            <a:r>
              <a:rPr lang="en-US" b="1" dirty="0" smtClean="0">
                <a:latin typeface="Calibri"/>
                <a:ea typeface="MS Mincho"/>
              </a:rPr>
              <a:t>1021–1026</a:t>
            </a:r>
            <a:endParaRPr lang="es-ES" sz="2000" b="1" dirty="0">
              <a:latin typeface="Times New Roman"/>
              <a:ea typeface="MS Mincho"/>
            </a:endParaRPr>
          </a:p>
          <a:p>
            <a:pPr>
              <a:lnSpc>
                <a:spcPct val="12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Energy range of interest: thermal to 100 </a:t>
            </a:r>
            <a:r>
              <a:rPr lang="en-U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keV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endParaRPr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210293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100" y="1196752"/>
            <a:ext cx="3812155" cy="343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82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71472" y="5445224"/>
            <a:ext cx="7816952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en-US" sz="2400" b="1" dirty="0" smtClean="0">
                <a:solidFill>
                  <a:srgbClr val="000000"/>
                </a:solidFill>
                <a:ea typeface="ＭＳ Ｐゴシック"/>
              </a:rPr>
              <a:t>Capture measurements performed only for </a:t>
            </a:r>
            <a:r>
              <a:rPr lang="en-US" sz="2400" b="1" baseline="30000" dirty="0" err="1" smtClean="0">
                <a:solidFill>
                  <a:prstClr val="black"/>
                </a:solidFill>
              </a:rPr>
              <a:t>nat</a:t>
            </a:r>
            <a:r>
              <a:rPr lang="en-US" sz="2400" b="1" dirty="0" err="1" smtClean="0">
                <a:solidFill>
                  <a:srgbClr val="000000"/>
                </a:solidFill>
                <a:ea typeface="ＭＳ Ｐゴシック"/>
              </a:rPr>
              <a:t>Cl</a:t>
            </a: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 algn="ctr">
              <a:lnSpc>
                <a:spcPct val="120000"/>
              </a:lnSpc>
            </a:pPr>
            <a:r>
              <a:rPr lang="en-US" sz="2400" dirty="0" smtClean="0">
                <a:solidFill>
                  <a:prstClr val="black"/>
                </a:solidFill>
              </a:rPr>
              <a:t>(75</a:t>
            </a:r>
            <a:r>
              <a:rPr lang="en-US" sz="2400" smtClean="0">
                <a:solidFill>
                  <a:prstClr val="black"/>
                </a:solidFill>
              </a:rPr>
              <a:t>% </a:t>
            </a:r>
            <a:r>
              <a:rPr lang="en-US" sz="2400" baseline="30000" smtClean="0">
                <a:solidFill>
                  <a:prstClr val="black"/>
                </a:solidFill>
              </a:rPr>
              <a:t>35</a:t>
            </a:r>
            <a:r>
              <a:rPr lang="en-US" sz="2400" smtClean="0">
                <a:solidFill>
                  <a:prstClr val="black"/>
                </a:solidFill>
              </a:rPr>
              <a:t>Cl, </a:t>
            </a:r>
            <a:r>
              <a:rPr lang="en-US" sz="2400" dirty="0" smtClean="0">
                <a:solidFill>
                  <a:prstClr val="black"/>
                </a:solidFill>
              </a:rPr>
              <a:t>25% </a:t>
            </a:r>
            <a:r>
              <a:rPr lang="en-US" sz="2400" baseline="30000" dirty="0" smtClean="0">
                <a:solidFill>
                  <a:prstClr val="black"/>
                </a:solidFill>
              </a:rPr>
              <a:t>35</a:t>
            </a:r>
            <a:r>
              <a:rPr lang="en-US" sz="2400" dirty="0" smtClean="0">
                <a:solidFill>
                  <a:prstClr val="black"/>
                </a:solidFill>
              </a:rPr>
              <a:t>Cl) </a:t>
            </a: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>
                <a:solidFill>
                  <a:srgbClr val="FFFFFF"/>
                </a:solidFill>
                <a:latin typeface="Calibri"/>
                <a:ea typeface="Arial Unicode MS"/>
              </a:rPr>
              <a:t>ENDF/B-VII.1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261778" y="2483749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For resonances above </a:t>
            </a:r>
            <a:r>
              <a:rPr lang="en-US" smtClean="0">
                <a:solidFill>
                  <a:prstClr val="black"/>
                </a:solidFill>
              </a:rPr>
              <a:t>500 keV, </a:t>
            </a:r>
            <a:r>
              <a:rPr lang="en-US" dirty="0" smtClean="0">
                <a:solidFill>
                  <a:prstClr val="black"/>
                </a:solidFill>
              </a:rPr>
              <a:t>the capture widths were set to the average capture width of the resonances observed in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the capture measurements. Average </a:t>
            </a:r>
            <a:r>
              <a:rPr lang="en-US" baseline="30000" dirty="0" smtClean="0">
                <a:solidFill>
                  <a:prstClr val="black"/>
                </a:solidFill>
              </a:rPr>
              <a:t>35</a:t>
            </a:r>
            <a:r>
              <a:rPr lang="en-US" dirty="0" smtClean="0">
                <a:solidFill>
                  <a:prstClr val="black"/>
                </a:solidFill>
              </a:rPr>
              <a:t>Cl capture widths were </a:t>
            </a:r>
            <a:r>
              <a:rPr lang="es-ES" dirty="0" smtClean="0">
                <a:solidFill>
                  <a:prstClr val="black"/>
                </a:solidFill>
              </a:rPr>
              <a:t>606 </a:t>
            </a:r>
            <a:r>
              <a:rPr lang="es-ES" dirty="0" err="1" smtClean="0">
                <a:solidFill>
                  <a:prstClr val="black"/>
                </a:solidFill>
              </a:rPr>
              <a:t>MeV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for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i="1" dirty="0" smtClean="0">
                <a:solidFill>
                  <a:prstClr val="black"/>
                </a:solidFill>
              </a:rPr>
              <a:t>s </a:t>
            </a:r>
            <a:r>
              <a:rPr lang="es-ES" dirty="0" err="1" smtClean="0">
                <a:solidFill>
                  <a:prstClr val="black"/>
                </a:solidFill>
              </a:rPr>
              <a:t>waves</a:t>
            </a:r>
            <a:r>
              <a:rPr lang="es-ES" dirty="0" smtClean="0">
                <a:solidFill>
                  <a:prstClr val="black"/>
                </a:solidFill>
              </a:rPr>
              <a:t> and 860 </a:t>
            </a:r>
            <a:r>
              <a:rPr lang="es-ES" dirty="0" err="1" smtClean="0">
                <a:solidFill>
                  <a:prstClr val="black"/>
                </a:solidFill>
              </a:rPr>
              <a:t>MeV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for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i="1" dirty="0" smtClean="0">
                <a:solidFill>
                  <a:prstClr val="black"/>
                </a:solidFill>
              </a:rPr>
              <a:t>p </a:t>
            </a:r>
            <a:r>
              <a:rPr lang="es-ES" dirty="0" err="1" smtClean="0">
                <a:solidFill>
                  <a:prstClr val="black"/>
                </a:solidFill>
              </a:rPr>
              <a:t>waves</a:t>
            </a:r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71472" y="1071546"/>
            <a:ext cx="7286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ENDF/B-VII.1: </a:t>
            </a:r>
          </a:p>
          <a:p>
            <a:endParaRPr lang="en-US" dirty="0" smtClean="0">
              <a:solidFill>
                <a:prstClr val="black"/>
              </a:solidFill>
            </a:endParaRPr>
          </a:p>
          <a:p>
            <a:r>
              <a:rPr lang="en-US" sz="1600" dirty="0" smtClean="0">
                <a:solidFill>
                  <a:prstClr val="black"/>
                </a:solidFill>
              </a:rPr>
              <a:t>PHYSICAL REVIEW C 73, 044603 (2006)</a:t>
            </a:r>
          </a:p>
          <a:p>
            <a:r>
              <a:rPr lang="en-US" sz="1600" b="1" i="1" dirty="0" smtClean="0">
                <a:solidFill>
                  <a:prstClr val="black"/>
                </a:solidFill>
              </a:rPr>
              <a:t>R-matrix analysis of </a:t>
            </a:r>
            <a:r>
              <a:rPr lang="en-US" sz="1600" b="1" i="1" dirty="0" err="1" smtClean="0">
                <a:solidFill>
                  <a:prstClr val="black"/>
                </a:solidFill>
              </a:rPr>
              <a:t>Cl</a:t>
            </a:r>
            <a:r>
              <a:rPr lang="en-US" sz="1600" b="1" i="1" dirty="0" smtClean="0">
                <a:solidFill>
                  <a:prstClr val="black"/>
                </a:solidFill>
              </a:rPr>
              <a:t> neutron cross sections up to 1.2 </a:t>
            </a:r>
            <a:r>
              <a:rPr lang="en-US" sz="1600" b="1" i="1" dirty="0" err="1" smtClean="0">
                <a:solidFill>
                  <a:prstClr val="black"/>
                </a:solidFill>
              </a:rPr>
              <a:t>MeV</a:t>
            </a:r>
            <a:endParaRPr lang="en-US" sz="1600" b="1" i="1" dirty="0" smtClean="0">
              <a:solidFill>
                <a:prstClr val="black"/>
              </a:solidFill>
            </a:endParaRPr>
          </a:p>
          <a:p>
            <a:r>
              <a:rPr lang="en-US" sz="1600" dirty="0" smtClean="0">
                <a:solidFill>
                  <a:prstClr val="black"/>
                </a:solidFill>
              </a:rPr>
              <a:t>R. O. Sayer, K. H. </a:t>
            </a:r>
            <a:r>
              <a:rPr lang="en-US" sz="1600" dirty="0" err="1" smtClean="0">
                <a:solidFill>
                  <a:prstClr val="black"/>
                </a:solidFill>
              </a:rPr>
              <a:t>Guber</a:t>
            </a:r>
            <a:r>
              <a:rPr lang="en-US" sz="1600" dirty="0" smtClean="0">
                <a:solidFill>
                  <a:prstClr val="black"/>
                </a:solidFill>
              </a:rPr>
              <a:t>, L. C. Leal, et al.</a:t>
            </a:r>
            <a:endParaRPr lang="es-ES" sz="1600" dirty="0">
              <a:solidFill>
                <a:prstClr val="black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571472" y="3929066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Only one capture measurement in resonances:</a:t>
            </a:r>
          </a:p>
          <a:p>
            <a:r>
              <a:rPr lang="en-US" b="1" dirty="0" smtClean="0">
                <a:solidFill>
                  <a:prstClr val="black"/>
                </a:solidFill>
              </a:rPr>
              <a:t> </a:t>
            </a:r>
          </a:p>
          <a:p>
            <a:r>
              <a:rPr lang="en-US" sz="1600" dirty="0" smtClean="0">
                <a:solidFill>
                  <a:prstClr val="black"/>
                </a:solidFill>
              </a:rPr>
              <a:t>PHYSICAL REVIEW C </a:t>
            </a:r>
            <a:r>
              <a:rPr lang="es-ES" sz="1600" dirty="0" smtClean="0">
                <a:solidFill>
                  <a:prstClr val="black"/>
                </a:solidFill>
              </a:rPr>
              <a:t>65, 058801</a:t>
            </a:r>
            <a:r>
              <a:rPr lang="en-US" sz="1600" dirty="0" smtClean="0">
                <a:solidFill>
                  <a:prstClr val="black"/>
                </a:solidFill>
              </a:rPr>
              <a:t> (2002)</a:t>
            </a:r>
          </a:p>
          <a:p>
            <a:r>
              <a:rPr lang="en-US" sz="1600" b="1" i="1" dirty="0" smtClean="0">
                <a:solidFill>
                  <a:prstClr val="black"/>
                </a:solidFill>
              </a:rPr>
              <a:t>New </a:t>
            </a:r>
            <a:r>
              <a:rPr lang="en-US" sz="1600" b="1" i="1" dirty="0" err="1" smtClean="0">
                <a:solidFill>
                  <a:prstClr val="black"/>
                </a:solidFill>
              </a:rPr>
              <a:t>Maxwellian</a:t>
            </a:r>
            <a:r>
              <a:rPr lang="en-US" sz="1600" b="1" i="1" dirty="0" smtClean="0">
                <a:solidFill>
                  <a:prstClr val="black"/>
                </a:solidFill>
              </a:rPr>
              <a:t> averaged neutron capture cross sections for </a:t>
            </a:r>
            <a:r>
              <a:rPr lang="en-US" sz="1600" b="1" i="1" baseline="30000" dirty="0" smtClean="0">
                <a:solidFill>
                  <a:prstClr val="black"/>
                </a:solidFill>
              </a:rPr>
              <a:t>35,37</a:t>
            </a:r>
            <a:r>
              <a:rPr lang="en-US" sz="1600" b="1" i="1" dirty="0" smtClean="0">
                <a:solidFill>
                  <a:prstClr val="black"/>
                </a:solidFill>
              </a:rPr>
              <a:t>Cl</a:t>
            </a:r>
          </a:p>
          <a:p>
            <a:r>
              <a:rPr lang="es-ES" sz="1600" dirty="0" smtClean="0">
                <a:solidFill>
                  <a:prstClr val="black"/>
                </a:solidFill>
              </a:rPr>
              <a:t>K. H. </a:t>
            </a:r>
            <a:r>
              <a:rPr lang="es-ES" sz="1600" dirty="0" err="1" smtClean="0">
                <a:solidFill>
                  <a:prstClr val="black"/>
                </a:solidFill>
              </a:rPr>
              <a:t>Guber</a:t>
            </a:r>
            <a:r>
              <a:rPr lang="es-ES" sz="1600" dirty="0" smtClean="0">
                <a:solidFill>
                  <a:prstClr val="black"/>
                </a:solidFill>
              </a:rPr>
              <a:t>, R. O. </a:t>
            </a:r>
            <a:r>
              <a:rPr lang="es-ES" sz="1600" dirty="0" err="1" smtClean="0">
                <a:solidFill>
                  <a:prstClr val="black"/>
                </a:solidFill>
              </a:rPr>
              <a:t>Sayer</a:t>
            </a:r>
            <a:r>
              <a:rPr lang="es-ES" sz="1600" dirty="0" smtClean="0">
                <a:solidFill>
                  <a:prstClr val="black"/>
                </a:solidFill>
              </a:rPr>
              <a:t>, T. E. Valentine, et al</a:t>
            </a:r>
            <a:endParaRPr lang="es-E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9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70217" y="52129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lang="en-US" sz="2400" b="1" dirty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endParaRPr lang="en-US" sz="2400" dirty="0" smtClean="0">
              <a:solidFill>
                <a:srgbClr val="000000"/>
              </a:solidFill>
              <a:ea typeface="ＭＳ Ｐゴシック"/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rgbClr val="000000"/>
                </a:solidFill>
                <a:ea typeface="ＭＳ Ｐゴシック"/>
              </a:rPr>
              <a:t>	</a:t>
            </a:r>
            <a:endParaRPr dirty="0">
              <a:solidFill>
                <a:prstClr val="black"/>
              </a:solidFill>
            </a:endParaRPr>
          </a:p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C000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Thermal value</a:t>
            </a:r>
            <a:endParaRPr dirty="0">
              <a:solidFill>
                <a:prstClr val="black"/>
              </a:solidFill>
            </a:endParaRPr>
          </a:p>
        </p:txBody>
      </p:sp>
      <p:sp>
        <p:nvSpPr>
          <p:cNvPr id="138242" name="AutoShape 2" descr="https://www-nds.iaea.org/exfor/servlet/X4sPlotZvd2?File=E4R869_e4&amp;ID=114893404_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41314" name="AutoShape 2" descr="https://www-nds.iaea.org/exfor/servlet/X4sPlotZvd2?File=E4R870_e4&amp;ID=115193641_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775" y="1190625"/>
            <a:ext cx="66484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7720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240" cy="1145160"/>
          </a:xfrm>
        </p:spPr>
        <p:txBody>
          <a:bodyPr/>
          <a:lstStyle/>
          <a:p>
            <a:r>
              <a:rPr lang="en-US" smtClean="0"/>
              <a:t>Suzuki M, Kato I, </a:t>
            </a:r>
            <a:r>
              <a:rPr lang="en-US" err="1" smtClean="0"/>
              <a:t>Aihara</a:t>
            </a:r>
            <a:r>
              <a:rPr lang="en-US" smtClean="0"/>
              <a:t> T, </a:t>
            </a:r>
            <a:r>
              <a:rPr lang="en-US" dirty="0" smtClean="0"/>
              <a:t>et al. Head &amp; Neck tumors: 	</a:t>
            </a:r>
            <a:br>
              <a:rPr lang="en-US" dirty="0" smtClean="0"/>
            </a:br>
            <a:r>
              <a:rPr lang="en-US" dirty="0" smtClean="0"/>
              <a:t>J </a:t>
            </a:r>
            <a:r>
              <a:rPr lang="en-US" dirty="0" err="1" smtClean="0"/>
              <a:t>Radiat</a:t>
            </a:r>
            <a:r>
              <a:rPr lang="en-US" dirty="0" smtClean="0"/>
              <a:t> Res. 2014 Jan; 55(1): 146–153.</a:t>
            </a:r>
            <a:br>
              <a:rPr lang="en-US" dirty="0" smtClean="0"/>
            </a:br>
            <a:r>
              <a:rPr lang="en-US" dirty="0" err="1" smtClean="0"/>
              <a:t>doi</a:t>
            </a:r>
            <a:r>
              <a:rPr lang="en-US" dirty="0" smtClean="0"/>
              <a:t>:  10.1093/</a:t>
            </a:r>
            <a:r>
              <a:rPr lang="en-US" dirty="0" err="1" smtClean="0"/>
              <a:t>jrr</a:t>
            </a:r>
            <a:r>
              <a:rPr lang="en-US" dirty="0" smtClean="0"/>
              <a:t>/rrt098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/>
          </p:nvPr>
        </p:nvSpPr>
        <p:spPr>
          <a:xfrm>
            <a:off x="683568" y="1988840"/>
            <a:ext cx="8229240" cy="397764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3074" name="Picture 2" descr="An external file that holds a picture, illustration, etc.&#10;Object name is rrt09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27" y="2060848"/>
            <a:ext cx="7286625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 for head and neck tumors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6212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Line 1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81" name="Line 2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82" name="Line 3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83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Detector response:</a:t>
            </a:r>
            <a:endParaRPr/>
          </a:p>
        </p:txBody>
      </p:sp>
      <p:sp>
        <p:nvSpPr>
          <p:cNvPr id="184" name="TextShape 5"/>
          <p:cNvSpPr txBox="1"/>
          <p:nvPr/>
        </p:nvSpPr>
        <p:spPr>
          <a:xfrm>
            <a:off x="247680" y="1079640"/>
            <a:ext cx="8439120" cy="12063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88Y source: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</a:rPr>
              <a:t>γ’s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 of   898.0 (93.7%) and 1836 </a:t>
            </a:r>
            <a:r>
              <a:rPr lang="en-US" sz="2400" dirty="0" err="1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 (99.2%)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Plot of the </a:t>
            </a:r>
            <a:r>
              <a:rPr lang="en-US" sz="2400" err="1">
                <a:solidFill>
                  <a:srgbClr val="000000"/>
                </a:solidFill>
                <a:latin typeface="Calibri"/>
                <a:ea typeface="ＭＳ Ｐゴシック"/>
              </a:rPr>
              <a:t>calibraton</a:t>
            </a:r>
            <a:r>
              <a:rPr lang="en-US" sz="240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n-US" sz="2400" smtClean="0">
                <a:solidFill>
                  <a:srgbClr val="000000"/>
                </a:solidFill>
                <a:latin typeface="Calibri"/>
                <a:ea typeface="ＭＳ Ｐゴシック"/>
              </a:rPr>
              <a:t>run, 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counts vs channels: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2400" smtClean="0">
                <a:solidFill>
                  <a:srgbClr val="000000"/>
                </a:solidFill>
                <a:latin typeface="Calibri"/>
                <a:ea typeface="ＭＳ Ｐゴシック"/>
              </a:rPr>
              <a:t>Run#200437, </a:t>
            </a:r>
            <a:r>
              <a:rPr lang="en-US" sz="2400" u="sng" dirty="0">
                <a:solidFill>
                  <a:srgbClr val="000000"/>
                </a:solidFill>
                <a:latin typeface="Calibri"/>
                <a:ea typeface="ＭＳ Ｐゴシック"/>
                <a:hlinkClick r:id="rId3"/>
              </a:rPr>
              <a:t>B6D62@900V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n-US" sz="2400">
                <a:solidFill>
                  <a:srgbClr val="000000"/>
                </a:solidFill>
                <a:latin typeface="Calibri"/>
                <a:ea typeface="ＭＳ Ｐゴシック"/>
              </a:rPr>
              <a:t>FS </a:t>
            </a:r>
            <a:r>
              <a:rPr lang="en-US" sz="2400" smtClean="0">
                <a:solidFill>
                  <a:srgbClr val="000000"/>
                </a:solidFill>
                <a:latin typeface="Calibri"/>
                <a:ea typeface="ＭＳ Ｐゴシック"/>
              </a:rPr>
              <a:t>0.5V, </a:t>
            </a:r>
            <a:r>
              <a:rPr lang="en-US" sz="24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400" smtClean="0">
                <a:solidFill>
                  <a:srgbClr val="000000"/>
                </a:solidFill>
                <a:latin typeface="Calibri"/>
                <a:ea typeface="ＭＳ Ｐゴシック"/>
              </a:rPr>
              <a:t>200mV, </a:t>
            </a:r>
            <a:r>
              <a:rPr lang="en-US" sz="2400" dirty="0">
                <a:solidFill>
                  <a:srgbClr val="000000"/>
                </a:solidFill>
                <a:latin typeface="Calibri"/>
                <a:ea typeface="ＭＳ Ｐゴシック"/>
              </a:rPr>
              <a:t>Threshold -228</a:t>
            </a:r>
            <a:endParaRPr dirty="0"/>
          </a:p>
        </p:txBody>
      </p:sp>
      <p:pic>
        <p:nvPicPr>
          <p:cNvPr id="185" name="Picture 18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1600" y="2446920"/>
            <a:ext cx="6035040" cy="3953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95" name="TextShape 2"/>
          <p:cNvSpPr txBox="1"/>
          <p:nvPr/>
        </p:nvSpPr>
        <p:spPr>
          <a:xfrm>
            <a:off x="350640" y="1143360"/>
            <a:ext cx="8762760" cy="2666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  <a:ea typeface="ＭＳ Ｐゴシック"/>
              </a:rPr>
              <a:t>Convolution with a gaussian resolution</a:t>
            </a:r>
            <a:endParaRPr/>
          </a:p>
        </p:txBody>
      </p:sp>
      <p:sp>
        <p:nvSpPr>
          <p:cNvPr id="196" name="Line 3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97" name="Line 4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98" name="Line 5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199" name="CustomShape 6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Detector response:</a:t>
            </a:r>
            <a:endParaRPr/>
          </a:p>
        </p:txBody>
      </p:sp>
      <p:pic>
        <p:nvPicPr>
          <p:cNvPr id="200" name="Immagin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9840" y="1752480"/>
            <a:ext cx="6393240" cy="3801600"/>
          </a:xfrm>
          <a:prstGeom prst="rect">
            <a:avLst/>
          </a:prstGeom>
        </p:spPr>
      </p:pic>
      <p:sp>
        <p:nvSpPr>
          <p:cNvPr id="201" name="CustomShape 7"/>
          <p:cNvSpPr/>
          <p:nvPr/>
        </p:nvSpPr>
        <p:spPr>
          <a:xfrm>
            <a:off x="5715000" y="5638680"/>
            <a:ext cx="1752120" cy="3646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  <a:ea typeface="ＭＳ Ｐゴシック"/>
              </a:rPr>
              <a:t>E(keV)</a:t>
            </a:r>
            <a:endParaRPr/>
          </a:p>
        </p:txBody>
      </p:sp>
      <p:pic>
        <p:nvPicPr>
          <p:cNvPr id="202" name="Immagine 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9840" y="1764000"/>
            <a:ext cx="6393240" cy="3795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04" name="TextShape 2"/>
          <p:cNvSpPr txBox="1"/>
          <p:nvPr/>
        </p:nvSpPr>
        <p:spPr>
          <a:xfrm>
            <a:off x="350640" y="1143360"/>
            <a:ext cx="8762760" cy="2666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  <a:ea typeface="ＭＳ Ｐゴシック"/>
              </a:rPr>
              <a:t>Linear transformation channel-energy of the experimental spectrum</a:t>
            </a:r>
            <a:endParaRPr/>
          </a:p>
        </p:txBody>
      </p:sp>
      <p:sp>
        <p:nvSpPr>
          <p:cNvPr id="205" name="Line 3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06" name="Line 4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07" name="Line 5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08" name="CustomShape 6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Detector response:</a:t>
            </a:r>
            <a:endParaRPr/>
          </a:p>
        </p:txBody>
      </p:sp>
      <p:pic>
        <p:nvPicPr>
          <p:cNvPr id="209" name="Immagin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29840" y="1752480"/>
            <a:ext cx="6393240" cy="3801600"/>
          </a:xfrm>
          <a:prstGeom prst="rect">
            <a:avLst/>
          </a:prstGeom>
        </p:spPr>
      </p:pic>
      <p:sp>
        <p:nvSpPr>
          <p:cNvPr id="210" name="CustomShape 7"/>
          <p:cNvSpPr/>
          <p:nvPr/>
        </p:nvSpPr>
        <p:spPr>
          <a:xfrm>
            <a:off x="5715000" y="5638680"/>
            <a:ext cx="1752120" cy="3646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  <a:ea typeface="ＭＳ Ｐゴシック"/>
              </a:rPr>
              <a:t>E(keV)</a:t>
            </a:r>
            <a:endParaRPr/>
          </a:p>
        </p:txBody>
      </p:sp>
      <p:pic>
        <p:nvPicPr>
          <p:cNvPr id="211" name="Immagine 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29840" y="1764000"/>
            <a:ext cx="6393240" cy="3795480"/>
          </a:xfrm>
          <a:prstGeom prst="rect">
            <a:avLst/>
          </a:prstGeom>
        </p:spPr>
      </p:pic>
      <p:pic>
        <p:nvPicPr>
          <p:cNvPr id="212" name="Immagine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67560" y="1730880"/>
            <a:ext cx="6607080" cy="3934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350640" y="1143360"/>
            <a:ext cx="8762760" cy="2666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i="1" dirty="0">
                <a:solidFill>
                  <a:srgbClr val="000000"/>
                </a:solidFill>
                <a:latin typeface="Calibri"/>
                <a:ea typeface="ＭＳ Ｐゴシック"/>
              </a:rPr>
              <a:t>E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) =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a</a:t>
            </a:r>
            <a:r>
              <a:rPr lang="en-US" i="1" dirty="0">
                <a:solidFill>
                  <a:srgbClr val="000000"/>
                </a:solidFill>
                <a:latin typeface="Calibri"/>
                <a:ea typeface="ＭＳ Ｐゴシック"/>
              </a:rPr>
              <a:t> n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ch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) +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b	a 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=  133.25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ch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       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   b 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= 10 </a:t>
            </a:r>
            <a:r>
              <a:rPr lang="en-US" dirty="0" err="1" smtClean="0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endParaRPr dirty="0"/>
          </a:p>
        </p:txBody>
      </p:sp>
      <p:sp>
        <p:nvSpPr>
          <p:cNvPr id="214" name="Line 2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15" name="Line 3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16" name="Line 4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17" name="CustomShape 5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Detector response: calibration B6D6</a:t>
            </a:r>
            <a:endParaRPr/>
          </a:p>
        </p:txBody>
      </p:sp>
      <p:pic>
        <p:nvPicPr>
          <p:cNvPr id="218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680" y="1752480"/>
            <a:ext cx="7009920" cy="48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865188"/>
            <a:ext cx="205898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>
            <a:lum bright="-6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325" y="939800"/>
            <a:ext cx="16129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Oval 4"/>
          <p:cNvSpPr>
            <a:spLocks noChangeArrowheads="1"/>
          </p:cNvSpPr>
          <p:nvPr/>
        </p:nvSpPr>
        <p:spPr bwMode="auto">
          <a:xfrm>
            <a:off x="6861175" y="1779588"/>
            <a:ext cx="298450" cy="295275"/>
          </a:xfrm>
          <a:prstGeom prst="ellipse">
            <a:avLst/>
          </a:prstGeom>
          <a:solidFill>
            <a:srgbClr val="FFD9D9">
              <a:alpha val="8784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1355725"/>
            <a:ext cx="3178175" cy="526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5" t="896" r="11888" b="3212"/>
          <a:stretch>
            <a:fillRect/>
          </a:stretch>
        </p:blipFill>
        <p:spPr bwMode="auto">
          <a:xfrm>
            <a:off x="1543050" y="1357313"/>
            <a:ext cx="3175000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3581400"/>
            <a:ext cx="2193925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3576638"/>
            <a:ext cx="2193925" cy="207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3" name="Group 9"/>
          <p:cNvGrpSpPr>
            <a:grpSpLocks/>
          </p:cNvGrpSpPr>
          <p:nvPr/>
        </p:nvGrpSpPr>
        <p:grpSpPr bwMode="auto">
          <a:xfrm>
            <a:off x="1046135" y="6026385"/>
            <a:ext cx="1309687" cy="866775"/>
            <a:chOff x="669" y="3868"/>
            <a:chExt cx="825" cy="546"/>
          </a:xfrm>
        </p:grpSpPr>
        <p:sp>
          <p:nvSpPr>
            <p:cNvPr id="21568" name="AutoShape 10"/>
            <p:cNvSpPr>
              <a:spLocks noChangeArrowheads="1"/>
            </p:cNvSpPr>
            <p:nvPr/>
          </p:nvSpPr>
          <p:spPr bwMode="auto">
            <a:xfrm>
              <a:off x="669" y="3885"/>
              <a:ext cx="542" cy="485"/>
            </a:xfrm>
            <a:prstGeom prst="cube">
              <a:avLst>
                <a:gd name="adj" fmla="val 25000"/>
              </a:avLst>
            </a:prstGeom>
            <a:gradFill rotWithShape="0">
              <a:gsLst>
                <a:gs pos="0">
                  <a:srgbClr val="666699"/>
                </a:gs>
                <a:gs pos="100000">
                  <a:srgbClr val="FEFE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9" name="Rectangle 11"/>
            <p:cNvSpPr>
              <a:spLocks noChangeArrowheads="1"/>
            </p:cNvSpPr>
            <p:nvPr/>
          </p:nvSpPr>
          <p:spPr bwMode="auto">
            <a:xfrm rot="-2460000">
              <a:off x="1016" y="3986"/>
              <a:ext cx="451" cy="253"/>
            </a:xfrm>
            <a:prstGeom prst="rect">
              <a:avLst/>
            </a:prstGeom>
            <a:gradFill rotWithShape="0">
              <a:gsLst>
                <a:gs pos="0">
                  <a:srgbClr val="FEFEFE"/>
                </a:gs>
                <a:gs pos="50000">
                  <a:srgbClr val="FFFFFF"/>
                </a:gs>
                <a:gs pos="100000">
                  <a:srgbClr val="FEFE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70" name="Rectangle 12"/>
            <p:cNvSpPr>
              <a:spLocks noChangeArrowheads="1"/>
            </p:cNvSpPr>
            <p:nvPr/>
          </p:nvSpPr>
          <p:spPr bwMode="auto">
            <a:xfrm rot="-2580000">
              <a:off x="1089" y="4218"/>
              <a:ext cx="225" cy="1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21514" name="Group 13"/>
          <p:cNvGrpSpPr>
            <a:grpSpLocks/>
          </p:cNvGrpSpPr>
          <p:nvPr/>
        </p:nvGrpSpPr>
        <p:grpSpPr bwMode="auto">
          <a:xfrm>
            <a:off x="1062038" y="1162050"/>
            <a:ext cx="749300" cy="1274763"/>
            <a:chOff x="669" y="732"/>
            <a:chExt cx="472" cy="803"/>
          </a:xfrm>
        </p:grpSpPr>
        <p:pic>
          <p:nvPicPr>
            <p:cNvPr id="21566" name="Picture 1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" y="732"/>
              <a:ext cx="473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67" name="Rectangle 15"/>
            <p:cNvSpPr>
              <a:spLocks noChangeArrowheads="1"/>
            </p:cNvSpPr>
            <p:nvPr/>
          </p:nvSpPr>
          <p:spPr bwMode="auto">
            <a:xfrm>
              <a:off x="739" y="1383"/>
              <a:ext cx="84" cy="15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21515" name="Freeform 16"/>
          <p:cNvSpPr>
            <a:spLocks noChangeArrowheads="1"/>
          </p:cNvSpPr>
          <p:nvPr/>
        </p:nvSpPr>
        <p:spPr bwMode="auto">
          <a:xfrm>
            <a:off x="1223963" y="2192338"/>
            <a:ext cx="1119187" cy="1184275"/>
          </a:xfrm>
          <a:custGeom>
            <a:avLst/>
            <a:gdLst>
              <a:gd name="T0" fmla="*/ 0 w 708"/>
              <a:gd name="T1" fmla="*/ 0 h 746"/>
              <a:gd name="T2" fmla="*/ 2147483647 w 708"/>
              <a:gd name="T3" fmla="*/ 2147483647 h 746"/>
              <a:gd name="T4" fmla="*/ 2147483647 w 708"/>
              <a:gd name="T5" fmla="*/ 2147483647 h 746"/>
              <a:gd name="T6" fmla="*/ 2147483647 w 708"/>
              <a:gd name="T7" fmla="*/ 2147483647 h 746"/>
              <a:gd name="T8" fmla="*/ 2147483647 w 708"/>
              <a:gd name="T9" fmla="*/ 2147483647 h 746"/>
              <a:gd name="T10" fmla="*/ 2147483647 w 708"/>
              <a:gd name="T11" fmla="*/ 2147483647 h 746"/>
              <a:gd name="T12" fmla="*/ 2147483647 w 708"/>
              <a:gd name="T13" fmla="*/ 2147483647 h 7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8"/>
              <a:gd name="T22" fmla="*/ 0 h 746"/>
              <a:gd name="T23" fmla="*/ 708 w 708"/>
              <a:gd name="T24" fmla="*/ 746 h 7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8" h="746">
                <a:moveTo>
                  <a:pt x="0" y="0"/>
                </a:moveTo>
                <a:cubicBezTo>
                  <a:pt x="5" y="64"/>
                  <a:pt x="10" y="128"/>
                  <a:pt x="21" y="195"/>
                </a:cubicBezTo>
                <a:cubicBezTo>
                  <a:pt x="32" y="262"/>
                  <a:pt x="42" y="336"/>
                  <a:pt x="69" y="405"/>
                </a:cubicBezTo>
                <a:cubicBezTo>
                  <a:pt x="96" y="474"/>
                  <a:pt x="134" y="558"/>
                  <a:pt x="180" y="609"/>
                </a:cubicBezTo>
                <a:cubicBezTo>
                  <a:pt x="226" y="660"/>
                  <a:pt x="290" y="692"/>
                  <a:pt x="348" y="714"/>
                </a:cubicBezTo>
                <a:cubicBezTo>
                  <a:pt x="406" y="736"/>
                  <a:pt x="471" y="746"/>
                  <a:pt x="531" y="744"/>
                </a:cubicBezTo>
                <a:cubicBezTo>
                  <a:pt x="591" y="742"/>
                  <a:pt x="649" y="722"/>
                  <a:pt x="708" y="702"/>
                </a:cubicBezTo>
              </a:path>
            </a:pathLst>
          </a:custGeom>
          <a:noFill/>
          <a:ln w="12600">
            <a:solidFill>
              <a:srgbClr val="66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" altLang="es-ES" smtClean="0">
              <a:solidFill>
                <a:srgbClr val="000000"/>
              </a:solidFill>
            </a:endParaRPr>
          </a:p>
        </p:txBody>
      </p:sp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1430337" y="2392363"/>
            <a:ext cx="42863" cy="4032250"/>
          </a:xfrm>
          <a:prstGeom prst="rect">
            <a:avLst/>
          </a:prstGeom>
          <a:gradFill rotWithShape="0">
            <a:gsLst>
              <a:gs pos="0">
                <a:srgbClr val="666699"/>
              </a:gs>
              <a:gs pos="50000">
                <a:srgbClr val="A0A0BF"/>
              </a:gs>
              <a:gs pos="100000">
                <a:srgbClr val="6666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21517" name="Rectangle 18"/>
          <p:cNvSpPr>
            <a:spLocks noChangeArrowheads="1"/>
          </p:cNvSpPr>
          <p:nvPr/>
        </p:nvSpPr>
        <p:spPr bwMode="auto">
          <a:xfrm>
            <a:off x="1473200" y="2365375"/>
            <a:ext cx="57150" cy="119063"/>
          </a:xfrm>
          <a:prstGeom prst="rect">
            <a:avLst/>
          </a:prstGeom>
          <a:gradFill rotWithShape="0">
            <a:gsLst>
              <a:gs pos="0">
                <a:srgbClr val="666699"/>
              </a:gs>
              <a:gs pos="50000">
                <a:srgbClr val="9494B7"/>
              </a:gs>
              <a:gs pos="100000">
                <a:srgbClr val="666699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03" name="Freeform 19"/>
          <p:cNvSpPr>
            <a:spLocks noChangeArrowheads="1"/>
          </p:cNvSpPr>
          <p:nvPr/>
        </p:nvSpPr>
        <p:spPr bwMode="auto">
          <a:xfrm>
            <a:off x="1223963" y="2192338"/>
            <a:ext cx="1119187" cy="1184275"/>
          </a:xfrm>
          <a:custGeom>
            <a:avLst/>
            <a:gdLst>
              <a:gd name="T0" fmla="*/ 0 w 708"/>
              <a:gd name="T1" fmla="*/ 0 h 746"/>
              <a:gd name="T2" fmla="*/ 2147483647 w 708"/>
              <a:gd name="T3" fmla="*/ 2147483647 h 746"/>
              <a:gd name="T4" fmla="*/ 2147483647 w 708"/>
              <a:gd name="T5" fmla="*/ 2147483647 h 746"/>
              <a:gd name="T6" fmla="*/ 2147483647 w 708"/>
              <a:gd name="T7" fmla="*/ 2147483647 h 746"/>
              <a:gd name="T8" fmla="*/ 2147483647 w 708"/>
              <a:gd name="T9" fmla="*/ 2147483647 h 746"/>
              <a:gd name="T10" fmla="*/ 2147483647 w 708"/>
              <a:gd name="T11" fmla="*/ 2147483647 h 746"/>
              <a:gd name="T12" fmla="*/ 2147483647 w 708"/>
              <a:gd name="T13" fmla="*/ 2147483647 h 7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08"/>
              <a:gd name="T22" fmla="*/ 0 h 746"/>
              <a:gd name="T23" fmla="*/ 708 w 708"/>
              <a:gd name="T24" fmla="*/ 746 h 74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08" h="746">
                <a:moveTo>
                  <a:pt x="0" y="0"/>
                </a:moveTo>
                <a:cubicBezTo>
                  <a:pt x="5" y="64"/>
                  <a:pt x="10" y="128"/>
                  <a:pt x="21" y="195"/>
                </a:cubicBezTo>
                <a:cubicBezTo>
                  <a:pt x="32" y="262"/>
                  <a:pt x="42" y="336"/>
                  <a:pt x="69" y="405"/>
                </a:cubicBezTo>
                <a:cubicBezTo>
                  <a:pt x="96" y="474"/>
                  <a:pt x="134" y="558"/>
                  <a:pt x="180" y="609"/>
                </a:cubicBezTo>
                <a:cubicBezTo>
                  <a:pt x="226" y="660"/>
                  <a:pt x="290" y="692"/>
                  <a:pt x="348" y="714"/>
                </a:cubicBezTo>
                <a:cubicBezTo>
                  <a:pt x="406" y="736"/>
                  <a:pt x="471" y="746"/>
                  <a:pt x="531" y="744"/>
                </a:cubicBezTo>
                <a:cubicBezTo>
                  <a:pt x="591" y="742"/>
                  <a:pt x="649" y="722"/>
                  <a:pt x="708" y="702"/>
                </a:cubicBezTo>
              </a:path>
            </a:pathLst>
          </a:custGeom>
          <a:noFill/>
          <a:ln w="3816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" altLang="es-ES" smtClean="0">
              <a:solidFill>
                <a:srgbClr val="000000"/>
              </a:solidFill>
            </a:endParaRPr>
          </a:p>
        </p:txBody>
      </p:sp>
      <p:sp>
        <p:nvSpPr>
          <p:cNvPr id="42004" name="Freeform 20"/>
          <p:cNvSpPr>
            <a:spLocks noChangeArrowheads="1"/>
          </p:cNvSpPr>
          <p:nvPr/>
        </p:nvSpPr>
        <p:spPr bwMode="auto">
          <a:xfrm>
            <a:off x="1101725" y="1731963"/>
            <a:ext cx="228600" cy="366712"/>
          </a:xfrm>
          <a:custGeom>
            <a:avLst/>
            <a:gdLst>
              <a:gd name="T0" fmla="*/ 2147483647 w 144"/>
              <a:gd name="T1" fmla="*/ 0 h 231"/>
              <a:gd name="T2" fmla="*/ 0 w 144"/>
              <a:gd name="T3" fmla="*/ 0 h 231"/>
              <a:gd name="T4" fmla="*/ 2147483647 w 144"/>
              <a:gd name="T5" fmla="*/ 2147483647 h 231"/>
              <a:gd name="T6" fmla="*/ 2147483647 w 144"/>
              <a:gd name="T7" fmla="*/ 2147483647 h 231"/>
              <a:gd name="T8" fmla="*/ 2147483647 w 144"/>
              <a:gd name="T9" fmla="*/ 2147483647 h 231"/>
              <a:gd name="T10" fmla="*/ 2147483647 w 144"/>
              <a:gd name="T11" fmla="*/ 2147483647 h 231"/>
              <a:gd name="T12" fmla="*/ 2147483647 w 144"/>
              <a:gd name="T13" fmla="*/ 2147483647 h 231"/>
              <a:gd name="T14" fmla="*/ 2147483647 w 144"/>
              <a:gd name="T15" fmla="*/ 2147483647 h 231"/>
              <a:gd name="T16" fmla="*/ 2147483647 w 144"/>
              <a:gd name="T17" fmla="*/ 2147483647 h 231"/>
              <a:gd name="T18" fmla="*/ 2147483647 w 144"/>
              <a:gd name="T19" fmla="*/ 0 h 23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44"/>
              <a:gd name="T31" fmla="*/ 0 h 231"/>
              <a:gd name="T32" fmla="*/ 144 w 144"/>
              <a:gd name="T33" fmla="*/ 231 h 23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44" h="231">
                <a:moveTo>
                  <a:pt x="132" y="0"/>
                </a:moveTo>
                <a:lnTo>
                  <a:pt x="0" y="0"/>
                </a:lnTo>
                <a:lnTo>
                  <a:pt x="3" y="117"/>
                </a:lnTo>
                <a:lnTo>
                  <a:pt x="6" y="192"/>
                </a:lnTo>
                <a:lnTo>
                  <a:pt x="63" y="213"/>
                </a:lnTo>
                <a:lnTo>
                  <a:pt x="75" y="231"/>
                </a:lnTo>
                <a:lnTo>
                  <a:pt x="90" y="210"/>
                </a:lnTo>
                <a:lnTo>
                  <a:pt x="138" y="186"/>
                </a:lnTo>
                <a:lnTo>
                  <a:pt x="144" y="165"/>
                </a:lnTo>
                <a:lnTo>
                  <a:pt x="132" y="0"/>
                </a:lnTo>
                <a:close/>
              </a:path>
            </a:pathLst>
          </a:custGeom>
          <a:solidFill>
            <a:srgbClr val="FF0000">
              <a:alpha val="5803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" altLang="es-ES" smtClean="0">
              <a:solidFill>
                <a:srgbClr val="000000"/>
              </a:solidFill>
            </a:endParaRPr>
          </a:p>
        </p:txBody>
      </p:sp>
      <p:sp>
        <p:nvSpPr>
          <p:cNvPr id="42005" name="Oval 21"/>
          <p:cNvSpPr>
            <a:spLocks noChangeArrowheads="1"/>
          </p:cNvSpPr>
          <p:nvPr/>
        </p:nvSpPr>
        <p:spPr bwMode="auto">
          <a:xfrm>
            <a:off x="2951163" y="1754188"/>
            <a:ext cx="158750" cy="155575"/>
          </a:xfrm>
          <a:prstGeom prst="ellipse">
            <a:avLst/>
          </a:prstGeom>
          <a:gradFill rotWithShape="0">
            <a:gsLst>
              <a:gs pos="0">
                <a:srgbClr val="FE6262"/>
              </a:gs>
              <a:gs pos="100000">
                <a:srgbClr val="FF505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21521" name="Text Box 22"/>
          <p:cNvSpPr txBox="1">
            <a:spLocks noChangeArrowheads="1"/>
          </p:cNvSpPr>
          <p:nvPr/>
        </p:nvSpPr>
        <p:spPr bwMode="auto">
          <a:xfrm>
            <a:off x="0" y="1773238"/>
            <a:ext cx="1139825" cy="181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400" dirty="0" smtClean="0">
                <a:solidFill>
                  <a:srgbClr val="000000"/>
                </a:solidFill>
              </a:rPr>
              <a:t>I.v. infusion of boron compound 4 hours before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400" dirty="0" smtClean="0">
                <a:solidFill>
                  <a:srgbClr val="000000"/>
                </a:solidFill>
              </a:rPr>
              <a:t>irradiation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400" dirty="0" smtClean="0">
                <a:solidFill>
                  <a:srgbClr val="000000"/>
                </a:solidFill>
              </a:rPr>
              <a:t>(BPA: 400 mg/kg) 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1835150" y="765175"/>
            <a:ext cx="1728788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200" dirty="0" smtClean="0">
                <a:solidFill>
                  <a:srgbClr val="000000"/>
                </a:solidFill>
              </a:rPr>
              <a:t>Boron accumulates in malignant cells 4 times more than in healthy tissue</a:t>
            </a:r>
          </a:p>
        </p:txBody>
      </p:sp>
      <p:sp>
        <p:nvSpPr>
          <p:cNvPr id="42008" name="AutoShape 24"/>
          <p:cNvSpPr>
            <a:spLocks noChangeArrowheads="1"/>
          </p:cNvSpPr>
          <p:nvPr/>
        </p:nvSpPr>
        <p:spPr bwMode="auto">
          <a:xfrm>
            <a:off x="4689475" y="1771650"/>
            <a:ext cx="733425" cy="365125"/>
          </a:xfrm>
          <a:prstGeom prst="rightArrow">
            <a:avLst>
              <a:gd name="adj1" fmla="val 50000"/>
              <a:gd name="adj2" fmla="val 50217"/>
            </a:avLst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3923928" y="950913"/>
            <a:ext cx="2148260" cy="83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200" dirty="0" smtClean="0">
                <a:solidFill>
                  <a:srgbClr val="000000"/>
                </a:solidFill>
              </a:rPr>
              <a:t>Irradiation with epithermal neutron beam according to Monte Carlo calculations (Evaluated data)</a:t>
            </a:r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5257606" y="3619710"/>
            <a:ext cx="941582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200" b="1" baseline="30000" smtClean="0">
                <a:solidFill>
                  <a:srgbClr val="000000"/>
                </a:solidFill>
                <a:cs typeface="Lucida Sans Unicode" pitchFamily="34" charset="0"/>
              </a:rPr>
              <a:t>10</a:t>
            </a:r>
            <a:r>
              <a:rPr lang="fi-FI" altLang="es-ES" sz="1200" b="1" smtClean="0">
                <a:solidFill>
                  <a:srgbClr val="000000"/>
                </a:solidFill>
                <a:cs typeface="Lucida Sans Unicode" pitchFamily="34" charset="0"/>
              </a:rPr>
              <a:t>B[n,</a:t>
            </a:r>
            <a:r>
              <a:rPr lang="fi-FI" altLang="es-ES" sz="1200" b="1" smtClean="0">
                <a:solidFill>
                  <a:srgbClr val="000000"/>
                </a:solidFill>
                <a:latin typeface="Symbol" pitchFamily="18" charset="2"/>
                <a:cs typeface="Lucida Sans Unicode" pitchFamily="34" charset="0"/>
              </a:rPr>
              <a:t></a:t>
            </a:r>
            <a:r>
              <a:rPr lang="fi-FI" altLang="es-ES" sz="1200" b="1" dirty="0" smtClean="0">
                <a:solidFill>
                  <a:srgbClr val="000000"/>
                </a:solidFill>
                <a:cs typeface="Lucida Sans Unicode" pitchFamily="34" charset="0"/>
              </a:rPr>
              <a:t>]</a:t>
            </a:r>
            <a:r>
              <a:rPr lang="fi-FI" altLang="es-ES" sz="1200" b="1" baseline="30000" dirty="0" smtClean="0">
                <a:solidFill>
                  <a:srgbClr val="000000"/>
                </a:solidFill>
                <a:cs typeface="Lucida Sans Unicode" pitchFamily="34" charset="0"/>
              </a:rPr>
              <a:t>7</a:t>
            </a:r>
            <a:r>
              <a:rPr lang="fi-FI" altLang="es-ES" sz="1200" b="1" dirty="0" smtClean="0">
                <a:solidFill>
                  <a:srgbClr val="000000"/>
                </a:solidFill>
                <a:cs typeface="Lucida Sans Unicode" pitchFamily="34" charset="0"/>
              </a:rPr>
              <a:t>Li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200" dirty="0" smtClean="0">
                <a:solidFill>
                  <a:srgbClr val="000000"/>
                </a:solidFill>
                <a:cs typeface="Lucida Sans Unicode" pitchFamily="34" charset="0"/>
              </a:rPr>
              <a:t>reaction</a:t>
            </a:r>
          </a:p>
        </p:txBody>
      </p:sp>
      <p:sp>
        <p:nvSpPr>
          <p:cNvPr id="21526" name="Oval 27"/>
          <p:cNvSpPr>
            <a:spLocks noChangeArrowheads="1"/>
          </p:cNvSpPr>
          <p:nvPr/>
        </p:nvSpPr>
        <p:spPr bwMode="auto">
          <a:xfrm>
            <a:off x="6199188" y="4070350"/>
            <a:ext cx="968375" cy="9683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EFEF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12" name="Oval 28"/>
          <p:cNvSpPr>
            <a:spLocks noChangeArrowheads="1"/>
          </p:cNvSpPr>
          <p:nvPr/>
        </p:nvSpPr>
        <p:spPr bwMode="auto">
          <a:xfrm>
            <a:off x="6891338" y="3544888"/>
            <a:ext cx="968375" cy="9683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EFEF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13" name="Oval 29"/>
          <p:cNvSpPr>
            <a:spLocks noChangeArrowheads="1"/>
          </p:cNvSpPr>
          <p:nvPr/>
        </p:nvSpPr>
        <p:spPr bwMode="auto">
          <a:xfrm>
            <a:off x="6892925" y="4646613"/>
            <a:ext cx="968375" cy="96837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FEFEF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14" name="Oval 30"/>
          <p:cNvSpPr>
            <a:spLocks noChangeArrowheads="1"/>
          </p:cNvSpPr>
          <p:nvPr/>
        </p:nvSpPr>
        <p:spPr bwMode="auto">
          <a:xfrm>
            <a:off x="5356225" y="4468813"/>
            <a:ext cx="171450" cy="171450"/>
          </a:xfrm>
          <a:prstGeom prst="ellipse">
            <a:avLst/>
          </a:prstGeom>
          <a:gradFill rotWithShape="0">
            <a:gsLst>
              <a:gs pos="0">
                <a:srgbClr val="E87468"/>
              </a:gs>
              <a:gs pos="100000">
                <a:srgbClr val="6A352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altLang="es-ES" smtClean="0">
              <a:solidFill>
                <a:srgbClr val="000000"/>
              </a:solidFill>
            </a:endParaRP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5018088" y="4616450"/>
            <a:ext cx="8493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400" smtClean="0">
                <a:solidFill>
                  <a:srgbClr val="000000"/>
                </a:solidFill>
                <a:cs typeface="Lucida Sans Unicode" pitchFamily="34" charset="0"/>
              </a:rPr>
              <a:t>neutron</a:t>
            </a:r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7284629" y="3282187"/>
            <a:ext cx="930275" cy="52540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i-FI" altLang="es-ES" sz="1400" b="1" dirty="0" smtClean="0">
                <a:solidFill>
                  <a:srgbClr val="000000"/>
                </a:solidFill>
                <a:latin typeface="Symbol" pitchFamily="18" charset="2"/>
                <a:cs typeface="Lucida Sans Unicode" pitchFamily="34" charset="0"/>
              </a:rPr>
              <a:t></a:t>
            </a:r>
          </a:p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i-FI" sz="1400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  <a:cs typeface="Lucida Sans Unicode" pitchFamily="34" charset="0"/>
              </a:rPr>
              <a:t>Particle</a:t>
            </a:r>
            <a:endParaRPr lang="fi-FI" sz="1400" dirty="0">
              <a:solidFill>
                <a:srgbClr val="000000"/>
              </a:solidFill>
              <a:latin typeface="+mj-lt"/>
              <a:ea typeface="ＭＳ Ｐゴシック" pitchFamily="34" charset="-128"/>
            </a:endParaRPr>
          </a:p>
        </p:txBody>
      </p:sp>
      <p:sp>
        <p:nvSpPr>
          <p:cNvPr id="42017" name="Text Box 33"/>
          <p:cNvSpPr txBox="1">
            <a:spLocks noChangeArrowheads="1"/>
          </p:cNvSpPr>
          <p:nvPr/>
        </p:nvSpPr>
        <p:spPr bwMode="auto">
          <a:xfrm>
            <a:off x="7586663" y="5202238"/>
            <a:ext cx="930275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i-FI" sz="1400" baseline="30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7</a:t>
            </a:r>
            <a:r>
              <a:rPr lang="fi-FI" sz="1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Li </a:t>
            </a: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7213600" y="3862388"/>
            <a:ext cx="322263" cy="312737"/>
            <a:chOff x="4544" y="2433"/>
            <a:chExt cx="203" cy="197"/>
          </a:xfrm>
        </p:grpSpPr>
        <p:sp>
          <p:nvSpPr>
            <p:cNvPr id="21562" name="Oval 35"/>
            <p:cNvSpPr>
              <a:spLocks noChangeArrowheads="1"/>
            </p:cNvSpPr>
            <p:nvPr/>
          </p:nvSpPr>
          <p:spPr bwMode="auto">
            <a:xfrm>
              <a:off x="4583" y="2524"/>
              <a:ext cx="106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3" name="Oval 36"/>
            <p:cNvSpPr>
              <a:spLocks noChangeArrowheads="1"/>
            </p:cNvSpPr>
            <p:nvPr/>
          </p:nvSpPr>
          <p:spPr bwMode="auto">
            <a:xfrm>
              <a:off x="4603" y="2433"/>
              <a:ext cx="106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4" name="Oval 37"/>
            <p:cNvSpPr>
              <a:spLocks noChangeArrowheads="1"/>
            </p:cNvSpPr>
            <p:nvPr/>
          </p:nvSpPr>
          <p:spPr bwMode="auto">
            <a:xfrm>
              <a:off x="4641" y="2489"/>
              <a:ext cx="106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5" name="Oval 38"/>
            <p:cNvSpPr>
              <a:spLocks noChangeArrowheads="1"/>
            </p:cNvSpPr>
            <p:nvPr/>
          </p:nvSpPr>
          <p:spPr bwMode="auto">
            <a:xfrm>
              <a:off x="4544" y="2469"/>
              <a:ext cx="106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7183438" y="4938713"/>
            <a:ext cx="382587" cy="374650"/>
            <a:chOff x="4525" y="3111"/>
            <a:chExt cx="241" cy="236"/>
          </a:xfrm>
        </p:grpSpPr>
        <p:sp>
          <p:nvSpPr>
            <p:cNvPr id="21555" name="Oval 40"/>
            <p:cNvSpPr>
              <a:spLocks noChangeArrowheads="1"/>
            </p:cNvSpPr>
            <p:nvPr/>
          </p:nvSpPr>
          <p:spPr bwMode="auto">
            <a:xfrm>
              <a:off x="4560" y="3111"/>
              <a:ext cx="108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6" name="Oval 41"/>
            <p:cNvSpPr>
              <a:spLocks noChangeArrowheads="1"/>
            </p:cNvSpPr>
            <p:nvPr/>
          </p:nvSpPr>
          <p:spPr bwMode="auto">
            <a:xfrm>
              <a:off x="4563" y="3241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7" name="Oval 42"/>
            <p:cNvSpPr>
              <a:spLocks noChangeArrowheads="1"/>
            </p:cNvSpPr>
            <p:nvPr/>
          </p:nvSpPr>
          <p:spPr bwMode="auto">
            <a:xfrm>
              <a:off x="4660" y="3194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8" name="Oval 43"/>
            <p:cNvSpPr>
              <a:spLocks noChangeArrowheads="1"/>
            </p:cNvSpPr>
            <p:nvPr/>
          </p:nvSpPr>
          <p:spPr bwMode="auto">
            <a:xfrm>
              <a:off x="4639" y="3124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9" name="Oval 44"/>
            <p:cNvSpPr>
              <a:spLocks noChangeArrowheads="1"/>
            </p:cNvSpPr>
            <p:nvPr/>
          </p:nvSpPr>
          <p:spPr bwMode="auto">
            <a:xfrm>
              <a:off x="4632" y="3238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0" name="Oval 45"/>
            <p:cNvSpPr>
              <a:spLocks noChangeArrowheads="1"/>
            </p:cNvSpPr>
            <p:nvPr/>
          </p:nvSpPr>
          <p:spPr bwMode="auto">
            <a:xfrm>
              <a:off x="4525" y="3184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61" name="Oval 46"/>
            <p:cNvSpPr>
              <a:spLocks noChangeArrowheads="1"/>
            </p:cNvSpPr>
            <p:nvPr/>
          </p:nvSpPr>
          <p:spPr bwMode="auto">
            <a:xfrm>
              <a:off x="4576" y="3159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2031" name="Text Box 47"/>
          <p:cNvSpPr txBox="1">
            <a:spLocks noChangeArrowheads="1"/>
          </p:cNvSpPr>
          <p:nvPr/>
        </p:nvSpPr>
        <p:spPr bwMode="auto">
          <a:xfrm>
            <a:off x="6081713" y="4902200"/>
            <a:ext cx="849312" cy="46384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/>
          <a:p>
            <a:pPr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i-FI" sz="1200" b="1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10</a:t>
            </a:r>
            <a:r>
              <a:rPr lang="fi-FI" sz="1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B -nucleus</a:t>
            </a:r>
          </a:p>
        </p:txBody>
      </p:sp>
      <p:grpSp>
        <p:nvGrpSpPr>
          <p:cNvPr id="6" name="Group 48"/>
          <p:cNvGrpSpPr>
            <a:grpSpLocks/>
          </p:cNvGrpSpPr>
          <p:nvPr/>
        </p:nvGrpSpPr>
        <p:grpSpPr bwMode="auto">
          <a:xfrm>
            <a:off x="6477000" y="4338638"/>
            <a:ext cx="409575" cy="427037"/>
            <a:chOff x="4080" y="2733"/>
            <a:chExt cx="258" cy="269"/>
          </a:xfrm>
        </p:grpSpPr>
        <p:sp>
          <p:nvSpPr>
            <p:cNvPr id="21545" name="Oval 49"/>
            <p:cNvSpPr>
              <a:spLocks noChangeArrowheads="1"/>
            </p:cNvSpPr>
            <p:nvPr/>
          </p:nvSpPr>
          <p:spPr bwMode="auto">
            <a:xfrm>
              <a:off x="4109" y="2756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46" name="Oval 50"/>
            <p:cNvSpPr>
              <a:spLocks noChangeArrowheads="1"/>
            </p:cNvSpPr>
            <p:nvPr/>
          </p:nvSpPr>
          <p:spPr bwMode="auto">
            <a:xfrm>
              <a:off x="4220" y="2880"/>
              <a:ext cx="107" cy="108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47" name="Oval 51"/>
            <p:cNvSpPr>
              <a:spLocks noChangeArrowheads="1"/>
            </p:cNvSpPr>
            <p:nvPr/>
          </p:nvSpPr>
          <p:spPr bwMode="auto">
            <a:xfrm>
              <a:off x="4159" y="2733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48" name="Oval 52"/>
            <p:cNvSpPr>
              <a:spLocks noChangeArrowheads="1"/>
            </p:cNvSpPr>
            <p:nvPr/>
          </p:nvSpPr>
          <p:spPr bwMode="auto">
            <a:xfrm>
              <a:off x="4091" y="2862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49" name="Oval 53"/>
            <p:cNvSpPr>
              <a:spLocks noChangeArrowheads="1"/>
            </p:cNvSpPr>
            <p:nvPr/>
          </p:nvSpPr>
          <p:spPr bwMode="auto">
            <a:xfrm>
              <a:off x="4176" y="2896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0" name="Oval 54"/>
            <p:cNvSpPr>
              <a:spLocks noChangeArrowheads="1"/>
            </p:cNvSpPr>
            <p:nvPr/>
          </p:nvSpPr>
          <p:spPr bwMode="auto">
            <a:xfrm>
              <a:off x="4232" y="2819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1" name="Oval 55"/>
            <p:cNvSpPr>
              <a:spLocks noChangeArrowheads="1"/>
            </p:cNvSpPr>
            <p:nvPr/>
          </p:nvSpPr>
          <p:spPr bwMode="auto">
            <a:xfrm>
              <a:off x="4212" y="2760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2" name="Oval 56"/>
            <p:cNvSpPr>
              <a:spLocks noChangeArrowheads="1"/>
            </p:cNvSpPr>
            <p:nvPr/>
          </p:nvSpPr>
          <p:spPr bwMode="auto">
            <a:xfrm>
              <a:off x="4173" y="2806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3" name="Oval 57"/>
            <p:cNvSpPr>
              <a:spLocks noChangeArrowheads="1"/>
            </p:cNvSpPr>
            <p:nvPr/>
          </p:nvSpPr>
          <p:spPr bwMode="auto">
            <a:xfrm>
              <a:off x="4125" y="2895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E87468"/>
                </a:gs>
                <a:gs pos="100000">
                  <a:srgbClr val="6A352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  <p:sp>
          <p:nvSpPr>
            <p:cNvPr id="21554" name="Oval 58"/>
            <p:cNvSpPr>
              <a:spLocks noChangeArrowheads="1"/>
            </p:cNvSpPr>
            <p:nvPr/>
          </p:nvSpPr>
          <p:spPr bwMode="auto">
            <a:xfrm>
              <a:off x="4080" y="2801"/>
              <a:ext cx="107" cy="107"/>
            </a:xfrm>
            <a:prstGeom prst="ellipse">
              <a:avLst/>
            </a:prstGeom>
            <a:gradFill rotWithShape="0">
              <a:gsLst>
                <a:gs pos="0">
                  <a:srgbClr val="B1B1CB"/>
                </a:gs>
                <a:gs pos="100000">
                  <a:srgbClr val="51515D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_tradnl" altLang="es-ES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2043" name="Line 59"/>
          <p:cNvSpPr>
            <a:spLocks noChangeShapeType="1"/>
          </p:cNvSpPr>
          <p:nvPr/>
        </p:nvSpPr>
        <p:spPr bwMode="auto">
          <a:xfrm>
            <a:off x="5591175" y="4565650"/>
            <a:ext cx="835025" cy="15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2044" name="Line 60"/>
          <p:cNvSpPr>
            <a:spLocks noChangeShapeType="1"/>
          </p:cNvSpPr>
          <p:nvPr/>
        </p:nvSpPr>
        <p:spPr bwMode="auto">
          <a:xfrm flipV="1">
            <a:off x="6951663" y="4175125"/>
            <a:ext cx="287337" cy="242888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42045" name="Line 61"/>
          <p:cNvSpPr>
            <a:spLocks noChangeShapeType="1"/>
          </p:cNvSpPr>
          <p:nvPr/>
        </p:nvSpPr>
        <p:spPr bwMode="auto">
          <a:xfrm>
            <a:off x="6950075" y="4710113"/>
            <a:ext cx="287338" cy="233362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21540" name="Text Box 62"/>
          <p:cNvSpPr txBox="1">
            <a:spLocks noChangeArrowheads="1"/>
          </p:cNvSpPr>
          <p:nvPr/>
        </p:nvSpPr>
        <p:spPr bwMode="auto">
          <a:xfrm>
            <a:off x="4048125" y="6643688"/>
            <a:ext cx="2095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800" smtClean="0">
                <a:solidFill>
                  <a:srgbClr val="333399"/>
                </a:solidFill>
                <a:cs typeface="Lucida Sans Unicode" pitchFamily="34" charset="0"/>
              </a:rPr>
              <a:t> </a:t>
            </a:r>
          </a:p>
        </p:txBody>
      </p:sp>
      <p:sp>
        <p:nvSpPr>
          <p:cNvPr id="42047" name="Text Box 63"/>
          <p:cNvSpPr txBox="1">
            <a:spLocks noChangeArrowheads="1"/>
          </p:cNvSpPr>
          <p:nvPr/>
        </p:nvSpPr>
        <p:spPr bwMode="auto">
          <a:xfrm>
            <a:off x="4910138" y="5575229"/>
            <a:ext cx="4083050" cy="95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i-FI" altLang="es-ES" sz="1400" baseline="30000" dirty="0" smtClean="0">
                <a:solidFill>
                  <a:srgbClr val="000000"/>
                </a:solidFill>
              </a:rPr>
              <a:t>10</a:t>
            </a:r>
            <a:r>
              <a:rPr lang="fi-FI" altLang="es-ES" sz="1400" dirty="0" smtClean="0">
                <a:solidFill>
                  <a:srgbClr val="000000"/>
                </a:solidFill>
              </a:rPr>
              <a:t>B capture neutrons and produces heavy ions which has a range (5-9 um) of the order of the cell size. The biological effectiveness is much greater than conventional RT.</a:t>
            </a:r>
            <a:endParaRPr lang="fi-FI" altLang="es-ES" sz="1400" dirty="0" smtClean="0">
              <a:solidFill>
                <a:srgbClr val="000000"/>
              </a:solidFill>
            </a:endParaRPr>
          </a:p>
        </p:txBody>
      </p:sp>
      <p:sp>
        <p:nvSpPr>
          <p:cNvPr id="42048" name="Text Box 64"/>
          <p:cNvSpPr txBox="1">
            <a:spLocks noChangeArrowheads="1"/>
          </p:cNvSpPr>
          <p:nvPr/>
        </p:nvSpPr>
        <p:spPr bwMode="auto">
          <a:xfrm>
            <a:off x="7767638" y="2090738"/>
            <a:ext cx="10652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49263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s-ES" sz="1400" smtClean="0">
                <a:solidFill>
                  <a:srgbClr val="000000"/>
                </a:solidFill>
                <a:cs typeface="Lucida Sans Unicode" pitchFamily="34" charset="0"/>
              </a:rPr>
              <a:t>2 x 20 min</a:t>
            </a:r>
          </a:p>
        </p:txBody>
      </p:sp>
      <p:sp>
        <p:nvSpPr>
          <p:cNvPr id="21543" name="Line 65"/>
          <p:cNvSpPr>
            <a:spLocks noChangeShapeType="1"/>
          </p:cNvSpPr>
          <p:nvPr/>
        </p:nvSpPr>
        <p:spPr bwMode="auto">
          <a:xfrm>
            <a:off x="2514600" y="1384300"/>
            <a:ext cx="336550" cy="350838"/>
          </a:xfrm>
          <a:prstGeom prst="line">
            <a:avLst/>
          </a:prstGeom>
          <a:noFill/>
          <a:ln w="9360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7" name="CustomShape 4"/>
          <p:cNvSpPr/>
          <p:nvPr/>
        </p:nvSpPr>
        <p:spPr>
          <a:xfrm>
            <a:off x="-1080" y="-71984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s-E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</a:t>
            </a:r>
            <a:r>
              <a:rPr lang="es-ES" sz="3600" b="1" dirty="0">
                <a:solidFill>
                  <a:srgbClr val="FFFFFF"/>
                </a:solidFill>
                <a:latin typeface="Calibri"/>
                <a:ea typeface="Arial Unicode MS"/>
              </a:rPr>
              <a:t>: </a:t>
            </a:r>
            <a:r>
              <a:rPr lang="es-E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an</a:t>
            </a:r>
            <a:r>
              <a:rPr lang="es-E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r>
              <a:rPr lang="es-E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effective</a:t>
            </a:r>
            <a:r>
              <a:rPr lang="es-E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r>
              <a:rPr lang="es-E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one-day</a:t>
            </a:r>
            <a:r>
              <a:rPr lang="es-E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r>
              <a:rPr lang="es-ES" sz="3600" b="1" dirty="0" err="1" smtClean="0">
                <a:solidFill>
                  <a:srgbClr val="FFFFFF"/>
                </a:solidFill>
                <a:latin typeface="Calibri"/>
                <a:ea typeface="Arial Unicode MS"/>
              </a:rPr>
              <a:t>treatment</a:t>
            </a:r>
            <a:r>
              <a:rPr lang="es-E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endParaRPr lang="es-ES" sz="3600" b="1" dirty="0">
              <a:solidFill>
                <a:srgbClr val="FFFFFF"/>
              </a:solidFill>
              <a:latin typeface="Calibri"/>
              <a:ea typeface="Arial Unicode MS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851920" y="6531517"/>
            <a:ext cx="5040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>
                <a:solidFill>
                  <a:srgbClr val="FF0000"/>
                </a:solidFill>
              </a:rPr>
              <a:t>Thanks</a:t>
            </a:r>
            <a:r>
              <a:rPr lang="es-ES" sz="1600" dirty="0" smtClean="0">
                <a:solidFill>
                  <a:srgbClr val="FF0000"/>
                </a:solidFill>
              </a:rPr>
              <a:t> to L. </a:t>
            </a:r>
            <a:r>
              <a:rPr lang="es-ES" sz="1600" dirty="0" err="1" smtClean="0">
                <a:solidFill>
                  <a:srgbClr val="FF0000"/>
                </a:solidFill>
              </a:rPr>
              <a:t>Kankaanranta</a:t>
            </a:r>
            <a:r>
              <a:rPr lang="es-ES" sz="1600" dirty="0" smtClean="0">
                <a:solidFill>
                  <a:srgbClr val="FF0000"/>
                </a:solidFill>
              </a:rPr>
              <a:t> &amp; M. </a:t>
            </a:r>
            <a:r>
              <a:rPr lang="es-ES" sz="1600" dirty="0" err="1" smtClean="0">
                <a:solidFill>
                  <a:srgbClr val="FF0000"/>
                </a:solidFill>
              </a:rPr>
              <a:t>Kortesniemi</a:t>
            </a:r>
            <a:endParaRPr lang="es-ES" sz="1600" dirty="0">
              <a:solidFill>
                <a:srgbClr val="FF000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651605" y="63468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kern="0" dirty="0">
                <a:solidFill>
                  <a:prstClr val="black"/>
                </a:solidFill>
              </a:rPr>
              <a:t>3</a:t>
            </a: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70156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20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 additive="repl">
                                        <p:cTn id="9" dur="3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20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9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3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6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1000"/>
                                        <p:tgtEl>
                                          <p:spTgt spid="4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5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0" dur="10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1" dur="10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42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>
                                          <p:val>
                                            <p:strVal val="#ppt_y-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1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4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69" dur="1000"/>
                                        <p:tgtEl>
                                          <p:spTgt spid="4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6" dur="10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9" dur="1000"/>
                                        <p:tgtEl>
                                          <p:spTgt spid="4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9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2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5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98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1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6" dur="500"/>
                                        <p:tgtEl>
                                          <p:spTgt spid="4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08" dur="2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nimBg="1"/>
      <p:bldP spid="42003" grpId="0" animBg="1"/>
      <p:bldP spid="42004" grpId="0" animBg="1"/>
      <p:bldP spid="42005" grpId="0" animBg="1"/>
      <p:bldP spid="42008" grpId="0" animBg="1"/>
      <p:bldP spid="42012" grpId="0" animBg="1"/>
      <p:bldP spid="42013" grpId="0" animBg="1"/>
      <p:bldP spid="42014" grpId="0" animBg="1"/>
      <p:bldP spid="42043" grpId="0" animBg="1"/>
      <p:bldP spid="42044" grpId="0" animBg="1"/>
      <p:bldP spid="4204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350640" y="1143360"/>
            <a:ext cx="8762760" cy="26665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i="1" dirty="0">
                <a:solidFill>
                  <a:srgbClr val="000000"/>
                </a:solidFill>
                <a:latin typeface="Calibri"/>
                <a:ea typeface="ＭＳ Ｐゴシック"/>
              </a:rPr>
              <a:t>E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) =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a</a:t>
            </a:r>
            <a:r>
              <a:rPr lang="en-US" i="1" dirty="0">
                <a:solidFill>
                  <a:srgbClr val="000000"/>
                </a:solidFill>
                <a:latin typeface="Calibri"/>
                <a:ea typeface="ＭＳ Ｐゴシック"/>
              </a:rPr>
              <a:t> n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(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ch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) +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b	a 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=  68.21 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Calibri"/>
                <a:ea typeface="ＭＳ Ｐゴシック"/>
              </a:rPr>
              <a:t>ch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          </a:t>
            </a:r>
            <a:r>
              <a:rPr lang="en-US" i="1" dirty="0">
                <a:solidFill>
                  <a:srgbClr val="C00000"/>
                </a:solidFill>
                <a:latin typeface="Calibri"/>
                <a:ea typeface="ＭＳ Ｐゴシック"/>
              </a:rPr>
              <a:t>   b </a:t>
            </a:r>
            <a:r>
              <a:rPr lang="en-US" dirty="0">
                <a:solidFill>
                  <a:srgbClr val="000000"/>
                </a:solidFill>
                <a:latin typeface="Calibri"/>
                <a:ea typeface="ＭＳ Ｐゴシック"/>
              </a:rPr>
              <a:t>= 142 </a:t>
            </a:r>
            <a:r>
              <a:rPr lang="en-US" dirty="0" err="1" smtClean="0">
                <a:solidFill>
                  <a:srgbClr val="000000"/>
                </a:solidFill>
                <a:latin typeface="Calibri"/>
                <a:ea typeface="ＭＳ Ｐゴシック"/>
              </a:rPr>
              <a:t>keV</a:t>
            </a:r>
            <a:endParaRPr dirty="0"/>
          </a:p>
        </p:txBody>
      </p:sp>
      <p:sp>
        <p:nvSpPr>
          <p:cNvPr id="220" name="Line 2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21" name="Line 3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22" name="Line 4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23" name="CustomShape 5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Detector response: calibration L6D6</a:t>
            </a:r>
            <a:endParaRPr/>
          </a:p>
        </p:txBody>
      </p:sp>
      <p:pic>
        <p:nvPicPr>
          <p:cNvPr id="224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00120" y="1719000"/>
            <a:ext cx="6590880" cy="4858560"/>
          </a:xfrm>
          <a:prstGeom prst="rect">
            <a:avLst/>
          </a:prstGeom>
        </p:spPr>
      </p:pic>
      <p:pic>
        <p:nvPicPr>
          <p:cNvPr id="225" name="9 Imagen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2520" y="2252520"/>
            <a:ext cx="3800160" cy="599760"/>
          </a:xfrm>
          <a:prstGeom prst="rect">
            <a:avLst/>
          </a:prstGeom>
        </p:spPr>
      </p:pic>
      <p:sp>
        <p:nvSpPr>
          <p:cNvPr id="226" name="CustomShape 6"/>
          <p:cNvSpPr/>
          <p:nvPr/>
        </p:nvSpPr>
        <p:spPr>
          <a:xfrm>
            <a:off x="3560040" y="2988720"/>
            <a:ext cx="3528000" cy="1219320"/>
          </a:xfrm>
          <a:prstGeom prst="rect">
            <a:avLst/>
          </a:prstGeom>
          <a:noFill/>
        </p:spPr>
        <p:txBody>
          <a:bodyPr wrap="none" lIns="90000" tIns="45000" rIns="90000" bIns="45000"/>
          <a:lstStyle/>
          <a:p>
            <a:pPr algn="r">
              <a:lnSpc>
                <a:spcPct val="115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Calibri"/>
              </a:rPr>
              <a:t>Simulation w/ 10% resolution</a:t>
            </a:r>
            <a:endParaRPr/>
          </a:p>
          <a:p>
            <a:pPr algn="r">
              <a:lnSpc>
                <a:spcPct val="115000"/>
              </a:lnSpc>
            </a:pPr>
            <a:r>
              <a:rPr lang="en-US">
                <a:solidFill>
                  <a:srgbClr val="000000"/>
                </a:solidFill>
                <a:latin typeface="Times New Roman"/>
                <a:ea typeface="Calibri"/>
              </a:rPr>
              <a:t>Run #200669</a:t>
            </a:r>
            <a:endParaRPr/>
          </a:p>
          <a:p>
            <a:pPr>
              <a:lnSpc>
                <a:spcPct val="115000"/>
              </a:lnSpc>
            </a:pPr>
            <a:endParaRPr/>
          </a:p>
        </p:txBody>
      </p:sp>
      <p:pic>
        <p:nvPicPr>
          <p:cNvPr id="227" name="Picture 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29960" y="2286000"/>
            <a:ext cx="4194360" cy="723600"/>
          </a:xfrm>
          <a:prstGeom prst="rect">
            <a:avLst/>
          </a:prstGeom>
        </p:spPr>
      </p:pic>
      <p:pic>
        <p:nvPicPr>
          <p:cNvPr id="228" name="Picture 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58160" y="3187080"/>
            <a:ext cx="704520" cy="151920"/>
          </a:xfrm>
          <a:prstGeom prst="rect">
            <a:avLst/>
          </a:prstGeom>
        </p:spPr>
      </p:pic>
      <p:pic>
        <p:nvPicPr>
          <p:cNvPr id="229" name="Picture 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48440" y="3592080"/>
            <a:ext cx="713880" cy="142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Line 1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1" name="Line 2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2" name="Line 3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3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Using area instead of amplitude</a:t>
            </a:r>
            <a:endParaRPr/>
          </a:p>
        </p:txBody>
      </p:sp>
      <p:pic>
        <p:nvPicPr>
          <p:cNvPr id="234" name="Picture 2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88720" y="1463040"/>
            <a:ext cx="6849000" cy="4533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36" name="Line 2"/>
          <p:cNvSpPr/>
          <p:nvPr/>
        </p:nvSpPr>
        <p:spPr>
          <a:xfrm flipH="1">
            <a:off x="590400" y="2552400"/>
            <a:ext cx="609480" cy="91440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7" name="Line 3"/>
          <p:cNvSpPr/>
          <p:nvPr/>
        </p:nvSpPr>
        <p:spPr>
          <a:xfrm>
            <a:off x="13096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8" name="Line 4"/>
          <p:cNvSpPr/>
          <p:nvPr/>
        </p:nvSpPr>
        <p:spPr>
          <a:xfrm>
            <a:off x="1809720" y="255240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39" name="Line 5"/>
          <p:cNvSpPr/>
          <p:nvPr/>
        </p:nvSpPr>
        <p:spPr>
          <a:xfrm>
            <a:off x="2519280" y="2547720"/>
            <a:ext cx="380880" cy="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40" name="CustomShape 6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Calibration results:</a:t>
            </a:r>
            <a:endParaRPr/>
          </a:p>
        </p:txBody>
      </p:sp>
      <p:graphicFrame>
        <p:nvGraphicFramePr>
          <p:cNvPr id="241" name="Table 7"/>
          <p:cNvGraphicFramePr/>
          <p:nvPr>
            <p:extLst>
              <p:ext uri="{D42A27DB-BD31-4B8C-83A1-F6EECF244321}">
                <p14:modId xmlns:p14="http://schemas.microsoft.com/office/powerpoint/2010/main" val="2492291575"/>
              </p:ext>
            </p:extLst>
          </p:nvPr>
        </p:nvGraphicFramePr>
        <p:xfrm>
          <a:off x="680400" y="1752480"/>
          <a:ext cx="7091640" cy="3377880"/>
        </p:xfrm>
        <a:graphic>
          <a:graphicData uri="http://schemas.openxmlformats.org/drawingml/2006/table">
            <a:tbl>
              <a:tblPr/>
              <a:tblGrid>
                <a:gridCol w="1986480"/>
                <a:gridCol w="1752480"/>
                <a:gridCol w="1579680"/>
                <a:gridCol w="1773000"/>
              </a:tblGrid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Detector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a (keV/ch)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b 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(</a:t>
                      </a:r>
                      <a:r>
                        <a:rPr lang="en-US" b="1" dirty="0" err="1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keV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)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Run #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B6D61@800V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49.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82.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200440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B6D63@800V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71.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59.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100745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B6D63@900V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24.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62.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100744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L6D6B@1500V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120.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100741</a:t>
                      </a:r>
                      <a:endParaRPr/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L6D6B@1600V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65.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0.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100742</a:t>
                      </a:r>
                      <a:endParaRPr/>
                    </a:p>
                  </a:txBody>
                  <a:tcPr/>
                </a:tc>
              </a:tr>
              <a:tr h="4834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L6D6C@1600V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85.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70.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</a:rPr>
                        <a:t>200440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99994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43" name="CustomShape 2"/>
          <p:cNvSpPr/>
          <p:nvPr/>
        </p:nvSpPr>
        <p:spPr>
          <a:xfrm>
            <a:off x="622080" y="883080"/>
            <a:ext cx="7898040" cy="6986160"/>
          </a:xfrm>
          <a:prstGeom prst="rect">
            <a:avLst/>
          </a:prstGeom>
          <a:noFill/>
          <a:ln w="9360">
            <a:solidFill>
              <a:srgbClr val="BBE0E3"/>
            </a:solidFill>
            <a:miter/>
          </a:ln>
        </p:spPr>
        <p:txBody>
          <a:bodyPr lIns="90000" tIns="45000" rIns="90000" bIns="45000"/>
          <a:lstStyle/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All measurements:  Full beam in vacuum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Configuration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September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2014: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Detectors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B6D62@900V,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L6D6C@1600V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Positions of detectors: 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Top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	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#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200465,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467-471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0.5V, 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200mV,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-228 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Middle  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#200446-454	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0.5V, 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200mV,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-228 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Low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	#200442-444	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0.5V, 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200mV,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-228 </a:t>
            </a:r>
            <a:endParaRPr dirty="0"/>
          </a:p>
          <a:p>
            <a:pPr>
              <a:lnSpc>
                <a:spcPct val="110000"/>
              </a:lnSpc>
            </a:pP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Configuration </a:t>
            </a: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October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2014 (after shielding):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Detectors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B6D61@800V, B6D62@970V,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L6D6C@1650V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Positions of detectors: 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Top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	#200630-631	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0.5V, 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200mV,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-240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Middle  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#200696-708	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1.0V,  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-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50mV, 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-240 </a:t>
            </a: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FF0000"/>
                </a:solidFill>
                <a:latin typeface="Calibri"/>
                <a:ea typeface="ＭＳ Ｐゴシック"/>
              </a:rPr>
              <a:t>Low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	#200626-627		FS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: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0.5V,  </a:t>
            </a:r>
            <a:r>
              <a:rPr lang="en-US" sz="2000">
                <a:solidFill>
                  <a:srgbClr val="000000"/>
                </a:solidFill>
                <a:latin typeface="Calibri"/>
                <a:ea typeface="ＭＳ Ｐゴシック"/>
              </a:rPr>
              <a:t>Offset </a:t>
            </a:r>
            <a:r>
              <a:rPr lang="en-US" sz="2000" smtClean="0">
                <a:solidFill>
                  <a:srgbClr val="000000"/>
                </a:solidFill>
                <a:latin typeface="Calibri"/>
                <a:ea typeface="ＭＳ Ｐゴシック"/>
              </a:rPr>
              <a:t>200mV,  </a:t>
            </a:r>
            <a:r>
              <a:rPr lang="en-US" sz="2000" dirty="0" err="1">
                <a:solidFill>
                  <a:srgbClr val="000000"/>
                </a:solidFill>
                <a:latin typeface="Calibri"/>
                <a:ea typeface="ＭＳ Ｐゴシック"/>
              </a:rPr>
              <a:t>Thr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-240</a:t>
            </a:r>
            <a:endParaRPr dirty="0"/>
          </a:p>
          <a:p>
            <a:pPr>
              <a:lnSpc>
                <a:spcPct val="110000"/>
              </a:lnSpc>
            </a:pPr>
            <a:endParaRPr dirty="0"/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endParaRPr dirty="0"/>
          </a:p>
        </p:txBody>
      </p:sp>
      <p:sp>
        <p:nvSpPr>
          <p:cNvPr id="244" name="CustomShape 3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49AA11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Background measurements EAR-2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4159D5E-F1EF-469C-87EE-13731CC91FF6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54</a:t>
            </a:fld>
            <a:endParaRPr/>
          </a:p>
        </p:txBody>
      </p:sp>
      <p:sp>
        <p:nvSpPr>
          <p:cNvPr id="246" name="CustomShape 2"/>
          <p:cNvSpPr/>
          <p:nvPr/>
        </p:nvSpPr>
        <p:spPr>
          <a:xfrm>
            <a:off x="178560" y="1600200"/>
            <a:ext cx="8991360" cy="1583280"/>
          </a:xfrm>
          <a:prstGeom prst="rect">
            <a:avLst/>
          </a:prstGeom>
          <a:noFill/>
          <a:ln w="9360">
            <a:solidFill>
              <a:srgbClr val="BBE0E3"/>
            </a:solidFill>
            <a:miter/>
          </a:ln>
        </p:spPr>
        <p:txBody>
          <a:bodyPr lIns="90000" tIns="45000" rIns="90000" bIns="45000"/>
          <a:lstStyle/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</p:txBody>
      </p:sp>
      <p:sp>
        <p:nvSpPr>
          <p:cNvPr id="247" name="CustomShape 3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49AA11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Arial"/>
                <a:ea typeface="ＭＳ Ｐゴシック"/>
              </a:rPr>
              <a:t>Tests EAR-2 (</a:t>
            </a:r>
            <a:r>
              <a:rPr lang="en-US" sz="3200" b="1" dirty="0" err="1" smtClean="0">
                <a:solidFill>
                  <a:srgbClr val="FFFFFF"/>
                </a:solidFill>
                <a:latin typeface="Arial"/>
                <a:ea typeface="ＭＳ Ｐゴシック"/>
              </a:rPr>
              <a:t>thans</a:t>
            </a:r>
            <a:r>
              <a:rPr lang="en-US" sz="3200" b="1" dirty="0" smtClean="0">
                <a:solidFill>
                  <a:srgbClr val="FFFFFF"/>
                </a:solidFill>
                <a:latin typeface="Arial"/>
                <a:ea typeface="ＭＳ Ｐゴシック"/>
              </a:rPr>
              <a:t> to Frank </a:t>
            </a:r>
            <a:r>
              <a:rPr lang="en-US" sz="3200" b="1" dirty="0" err="1" smtClean="0">
                <a:solidFill>
                  <a:srgbClr val="FFFFFF"/>
                </a:solidFill>
                <a:latin typeface="Arial"/>
                <a:ea typeface="ＭＳ Ｐゴシック"/>
              </a:rPr>
              <a:t>Gunsing</a:t>
            </a:r>
            <a:r>
              <a:rPr lang="en-US" sz="3200" b="1" dirty="0" smtClean="0">
                <a:solidFill>
                  <a:srgbClr val="FFFFFF"/>
                </a:solidFill>
                <a:latin typeface="Arial"/>
                <a:ea typeface="ＭＳ Ｐゴシック"/>
              </a:rPr>
              <a:t>) </a:t>
            </a:r>
            <a:endParaRPr dirty="0"/>
          </a:p>
        </p:txBody>
      </p:sp>
      <p:pic>
        <p:nvPicPr>
          <p:cNvPr id="1026" name="Picture 2" descr="C:\Users\ips\AppData\Local\Temp\35Cl_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3772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4159D5E-F1EF-469C-87EE-13731CC91FF6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55</a:t>
            </a:fld>
            <a:endParaRPr/>
          </a:p>
        </p:txBody>
      </p:sp>
      <p:sp>
        <p:nvSpPr>
          <p:cNvPr id="246" name="CustomShape 2"/>
          <p:cNvSpPr/>
          <p:nvPr/>
        </p:nvSpPr>
        <p:spPr>
          <a:xfrm>
            <a:off x="178560" y="1600200"/>
            <a:ext cx="8991360" cy="1583280"/>
          </a:xfrm>
          <a:prstGeom prst="rect">
            <a:avLst/>
          </a:prstGeom>
          <a:noFill/>
          <a:ln w="9360">
            <a:solidFill>
              <a:srgbClr val="BBE0E3"/>
            </a:solidFill>
            <a:miter/>
          </a:ln>
        </p:spPr>
        <p:txBody>
          <a:bodyPr lIns="90000" tIns="45000" rIns="90000" bIns="45000"/>
          <a:lstStyle/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</p:txBody>
      </p:sp>
      <p:sp>
        <p:nvSpPr>
          <p:cNvPr id="247" name="CustomShape 3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49AA11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Arial"/>
                <a:ea typeface="ＭＳ Ｐゴシック"/>
              </a:rPr>
              <a:t>Gold for normalization</a:t>
            </a:r>
            <a:endParaRPr dirty="0"/>
          </a:p>
        </p:txBody>
      </p:sp>
      <p:pic>
        <p:nvPicPr>
          <p:cNvPr id="2050" name="Picture 2" descr="C:\Users\ips\AppData\Local\Temp\gold_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" y="83772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9977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4159D5E-F1EF-469C-87EE-13731CC91FF6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56</a:t>
            </a:fld>
            <a:endParaRPr/>
          </a:p>
        </p:txBody>
      </p:sp>
      <p:sp>
        <p:nvSpPr>
          <p:cNvPr id="246" name="CustomShape 2"/>
          <p:cNvSpPr/>
          <p:nvPr/>
        </p:nvSpPr>
        <p:spPr>
          <a:xfrm>
            <a:off x="178560" y="1600200"/>
            <a:ext cx="8991360" cy="1583280"/>
          </a:xfrm>
          <a:prstGeom prst="rect">
            <a:avLst/>
          </a:prstGeom>
          <a:noFill/>
          <a:ln w="9360">
            <a:solidFill>
              <a:srgbClr val="BBE0E3"/>
            </a:solidFill>
            <a:miter/>
          </a:ln>
        </p:spPr>
        <p:txBody>
          <a:bodyPr lIns="90000" tIns="45000" rIns="90000" bIns="45000"/>
          <a:lstStyle/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</a:pPr>
            <a:endParaRPr/>
          </a:p>
        </p:txBody>
      </p:sp>
      <p:sp>
        <p:nvSpPr>
          <p:cNvPr id="247" name="CustomShape 3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49AA11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Background measurements EAR-2</a:t>
            </a:r>
            <a:endParaRPr/>
          </a:p>
        </p:txBody>
      </p:sp>
      <p:pic>
        <p:nvPicPr>
          <p:cNvPr id="248" name="Picture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120" y="908280"/>
            <a:ext cx="8602920" cy="59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7394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 fill="freeze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96D0736-6675-47F4-B07C-224BFB8E3891}" type="slidenum">
              <a:rPr lang="en-US" sz="1400">
                <a:solidFill>
                  <a:srgbClr val="000000"/>
                </a:solidFill>
                <a:latin typeface="Arial"/>
                <a:ea typeface="ＭＳ Ｐゴシック"/>
              </a:rPr>
              <a:pPr>
                <a:lnSpc>
                  <a:spcPct val="100000"/>
                </a:lnSpc>
              </a:pPr>
              <a:t>57</a:t>
            </a:fld>
            <a:endParaRPr/>
          </a:p>
        </p:txBody>
      </p:sp>
      <p:sp>
        <p:nvSpPr>
          <p:cNvPr id="252" name="CustomShape 2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49AA11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latin typeface="Arial"/>
                <a:ea typeface="ＭＳ Ｐゴシック"/>
              </a:rPr>
              <a:t>Gamma-flash recovery</a:t>
            </a:r>
            <a:endParaRPr/>
          </a:p>
        </p:txBody>
      </p:sp>
      <p:pic>
        <p:nvPicPr>
          <p:cNvPr id="253" name="Picture 25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6320" y="1097280"/>
            <a:ext cx="7161840" cy="555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58" name="CustomShape 2"/>
          <p:cNvSpPr/>
          <p:nvPr/>
        </p:nvSpPr>
        <p:spPr>
          <a:xfrm>
            <a:off x="3809880" y="2666880"/>
            <a:ext cx="151920" cy="685440"/>
          </a:xfrm>
          <a:prstGeom prst="rightBrace">
            <a:avLst>
              <a:gd name="adj1" fmla="val 37500"/>
              <a:gd name="adj2" fmla="val 50000"/>
            </a:avLst>
          </a:prstGeom>
          <a:noFill/>
          <a:ln w="31680">
            <a:solidFill>
              <a:srgbClr val="FFFFFF"/>
            </a:solidFill>
            <a:round/>
          </a:ln>
        </p:spPr>
      </p:sp>
      <p:sp>
        <p:nvSpPr>
          <p:cNvPr id="259" name="CustomShape 3"/>
          <p:cNvSpPr/>
          <p:nvPr/>
        </p:nvSpPr>
        <p:spPr>
          <a:xfrm>
            <a:off x="3809880" y="3352680"/>
            <a:ext cx="151920" cy="456840"/>
          </a:xfrm>
          <a:prstGeom prst="rightBrace">
            <a:avLst>
              <a:gd name="adj1" fmla="val 25000"/>
              <a:gd name="adj2" fmla="val 50000"/>
            </a:avLst>
          </a:prstGeom>
          <a:noFill/>
          <a:ln w="31680">
            <a:solidFill>
              <a:srgbClr val="FFFFFF"/>
            </a:solidFill>
            <a:round/>
          </a:ln>
        </p:spPr>
      </p:sp>
      <p:sp>
        <p:nvSpPr>
          <p:cNvPr id="260" name="CustomShape 4"/>
          <p:cNvSpPr/>
          <p:nvPr/>
        </p:nvSpPr>
        <p:spPr>
          <a:xfrm>
            <a:off x="3733920" y="3886200"/>
            <a:ext cx="151920" cy="456840"/>
          </a:xfrm>
          <a:prstGeom prst="rightBrace">
            <a:avLst>
              <a:gd name="adj1" fmla="val 25000"/>
              <a:gd name="adj2" fmla="val 50000"/>
            </a:avLst>
          </a:prstGeom>
          <a:noFill/>
          <a:ln w="31680">
            <a:solidFill>
              <a:srgbClr val="FFFFFF"/>
            </a:solidFill>
            <a:round/>
          </a:ln>
        </p:spPr>
      </p:sp>
      <p:sp>
        <p:nvSpPr>
          <p:cNvPr id="261" name="Line 5"/>
          <p:cNvSpPr/>
          <p:nvPr/>
        </p:nvSpPr>
        <p:spPr>
          <a:xfrm flipV="1">
            <a:off x="609480" y="3124080"/>
            <a:ext cx="1752480" cy="76320"/>
          </a:xfrm>
          <a:prstGeom prst="line">
            <a:avLst/>
          </a:prstGeom>
          <a:ln w="38160">
            <a:solidFill>
              <a:srgbClr val="FFFFFF"/>
            </a:solidFill>
            <a:round/>
            <a:tailEnd type="triangle" w="med" len="med"/>
          </a:ln>
        </p:spPr>
      </p:sp>
      <p:sp>
        <p:nvSpPr>
          <p:cNvPr id="262" name="CustomShape 6"/>
          <p:cNvSpPr/>
          <p:nvPr/>
        </p:nvSpPr>
        <p:spPr>
          <a:xfrm>
            <a:off x="3581280" y="2590920"/>
            <a:ext cx="456840" cy="837720"/>
          </a:xfrm>
          <a:prstGeom prst="ellipse">
            <a:avLst/>
          </a:prstGeom>
          <a:noFill/>
          <a:ln w="28440">
            <a:solidFill>
              <a:srgbClr val="FFFFFF"/>
            </a:solidFill>
            <a:round/>
          </a:ln>
        </p:spPr>
      </p:sp>
      <p:sp>
        <p:nvSpPr>
          <p:cNvPr id="263" name="CustomShape 7"/>
          <p:cNvSpPr/>
          <p:nvPr/>
        </p:nvSpPr>
        <p:spPr>
          <a:xfrm>
            <a:off x="762120" y="2438280"/>
            <a:ext cx="9143640" cy="360"/>
          </a:xfrm>
          <a:prstGeom prst="rect">
            <a:avLst/>
          </a:prstGeom>
          <a:noFill/>
        </p:spPr>
      </p:sp>
      <p:sp>
        <p:nvSpPr>
          <p:cNvPr id="264" name="CustomShape 8"/>
          <p:cNvSpPr/>
          <p:nvPr/>
        </p:nvSpPr>
        <p:spPr>
          <a:xfrm>
            <a:off x="-4651200" y="2165400"/>
            <a:ext cx="304560" cy="304560"/>
          </a:xfrm>
          <a:prstGeom prst="rect">
            <a:avLst/>
          </a:prstGeom>
          <a:noFill/>
        </p:spPr>
      </p:sp>
      <p:sp>
        <p:nvSpPr>
          <p:cNvPr id="265" name="CustomShape 9"/>
          <p:cNvSpPr/>
          <p:nvPr/>
        </p:nvSpPr>
        <p:spPr>
          <a:xfrm>
            <a:off x="342000" y="1050840"/>
            <a:ext cx="8457840" cy="50623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ea typeface="ＭＳ Ｐゴシック"/>
              </a:rPr>
              <a:t>The </a:t>
            </a:r>
            <a:r>
              <a:rPr lang="en-US" sz="2200" dirty="0">
                <a:solidFill>
                  <a:srgbClr val="000000"/>
                </a:solidFill>
                <a:latin typeface="Calibri"/>
                <a:ea typeface="ＭＳ Ｐゴシック"/>
              </a:rPr>
              <a:t>response detector fits well the simulations assuming an energy resolution  ΔE = </a:t>
            </a:r>
            <a:r>
              <a:rPr lang="en-US" sz="2200" dirty="0" err="1">
                <a:solidFill>
                  <a:srgbClr val="000000"/>
                </a:solidFill>
                <a:latin typeface="Calibri"/>
                <a:ea typeface="ＭＳ Ｐゴシック"/>
              </a:rPr>
              <a:t>const</a:t>
            </a:r>
            <a:r>
              <a:rPr lang="en-US" sz="2200" dirty="0">
                <a:solidFill>
                  <a:srgbClr val="000000"/>
                </a:solidFill>
                <a:latin typeface="Calibri"/>
                <a:ea typeface="ＭＳ Ｐゴシック"/>
              </a:rPr>
              <a:t> E</a:t>
            </a:r>
            <a:endParaRPr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ea typeface="ＭＳ Ｐゴシック"/>
              </a:rPr>
              <a:t>B6D6</a:t>
            </a:r>
            <a:r>
              <a:rPr lang="en-US" sz="2200" dirty="0">
                <a:solidFill>
                  <a:srgbClr val="000000"/>
                </a:solidFill>
                <a:latin typeface="Calibri"/>
                <a:ea typeface="ＭＳ Ｐゴシック"/>
              </a:rPr>
              <a:t>: ΔE/E = </a:t>
            </a:r>
            <a:r>
              <a:rPr lang="en-US" sz="2200">
                <a:solidFill>
                  <a:srgbClr val="000000"/>
                </a:solidFill>
                <a:latin typeface="Calibri"/>
                <a:ea typeface="ＭＳ Ｐゴシック"/>
              </a:rPr>
              <a:t>5</a:t>
            </a:r>
            <a:r>
              <a:rPr lang="en-US" sz="2200" smtClean="0">
                <a:solidFill>
                  <a:srgbClr val="000000"/>
                </a:solidFill>
                <a:latin typeface="Calibri"/>
                <a:ea typeface="ＭＳ Ｐゴシック"/>
              </a:rPr>
              <a:t>%, </a:t>
            </a:r>
            <a:r>
              <a:rPr lang="en-US" sz="2200" dirty="0">
                <a:solidFill>
                  <a:srgbClr val="000000"/>
                </a:solidFill>
                <a:latin typeface="Calibri"/>
                <a:ea typeface="ＭＳ Ｐゴシック"/>
              </a:rPr>
              <a:t>L6D6: ΔE/E = 10%</a:t>
            </a:r>
            <a:endParaRPr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rgbClr val="000000"/>
                </a:solidFill>
                <a:latin typeface="Calibri"/>
                <a:ea typeface="ＭＳ Ｐゴシック"/>
              </a:rPr>
              <a:t>Efficiency </a:t>
            </a:r>
            <a:r>
              <a:rPr lang="en-US" sz="2200" dirty="0">
                <a:solidFill>
                  <a:srgbClr val="000000"/>
                </a:solidFill>
                <a:latin typeface="Calibri"/>
                <a:ea typeface="ＭＳ Ｐゴシック"/>
              </a:rPr>
              <a:t>and recovery from  γ-flash of L6D6 are </a:t>
            </a:r>
            <a:r>
              <a:rPr lang="en-US" sz="2200" dirty="0" smtClean="0">
                <a:solidFill>
                  <a:srgbClr val="000000"/>
                </a:solidFill>
                <a:latin typeface="Calibri"/>
                <a:ea typeface="ＭＳ Ｐゴシック"/>
              </a:rPr>
              <a:t>superior</a:t>
            </a:r>
            <a:endParaRPr dirty="0"/>
          </a:p>
        </p:txBody>
      </p:sp>
      <p:sp>
        <p:nvSpPr>
          <p:cNvPr id="266" name="CustomShape 10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FFFF00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200" b="1" dirty="0">
                <a:solidFill>
                  <a:srgbClr val="FFFFFF"/>
                </a:solidFill>
                <a:latin typeface="Arial"/>
                <a:ea typeface="ＭＳ Ｐゴシック"/>
              </a:rPr>
              <a:t> </a:t>
            </a:r>
            <a:r>
              <a:rPr lang="en-US" sz="3200" b="1" dirty="0" smtClean="0">
                <a:solidFill>
                  <a:srgbClr val="FFFFFF"/>
                </a:solidFill>
                <a:latin typeface="Arial"/>
                <a:ea typeface="ＭＳ Ｐゴシック"/>
              </a:rPr>
              <a:t>Detectors</a:t>
            </a:r>
            <a:r>
              <a:rPr lang="en-US" sz="3600" b="1" dirty="0" smtClean="0">
                <a:solidFill>
                  <a:srgbClr val="FFFF00"/>
                </a:solidFill>
                <a:latin typeface="Calibri"/>
                <a:ea typeface="Arial Unicode MS"/>
              </a:rPr>
              <a:t>2</a:t>
            </a: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文字方塊 2"/>
          <p:cNvSpPr txBox="1">
            <a:spLocks noChangeArrowheads="1"/>
          </p:cNvSpPr>
          <p:nvPr/>
        </p:nvSpPr>
        <p:spPr bwMode="auto">
          <a:xfrm>
            <a:off x="2187575" y="404813"/>
            <a:ext cx="3565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1400">
                <a:solidFill>
                  <a:srgbClr val="000000"/>
                </a:solidFill>
                <a:latin typeface="Arial Unicode MS" charset="0"/>
              </a:rPr>
              <a:t>BNCT neutron beams (1994 – 2013.07.05)</a:t>
            </a:r>
            <a:endParaRPr lang="zh-TW" altLang="en-US" sz="1400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78882" name="CustomShape 2"/>
          <p:cNvSpPr>
            <a:spLocks noChangeArrowheads="1"/>
          </p:cNvSpPr>
          <p:nvPr/>
        </p:nvSpPr>
        <p:spPr bwMode="auto">
          <a:xfrm>
            <a:off x="-1588" y="0"/>
            <a:ext cx="9145588" cy="83820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latin typeface="Calibri" charset="0"/>
              </a:rPr>
              <a:t>BNCT Treatment Planning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02300"/>
              </p:ext>
            </p:extLst>
          </p:nvPr>
        </p:nvGraphicFramePr>
        <p:xfrm>
          <a:off x="286730" y="1412775"/>
          <a:ext cx="8568952" cy="3872634"/>
        </p:xfrm>
        <a:graphic>
          <a:graphicData uri="http://schemas.openxmlformats.org/drawingml/2006/table">
            <a:tbl>
              <a:tblPr/>
              <a:tblGrid>
                <a:gridCol w="1423156"/>
                <a:gridCol w="1408365"/>
                <a:gridCol w="1444649"/>
                <a:gridCol w="2146391"/>
                <a:gridCol w="2146391"/>
              </a:tblGrid>
              <a:tr h="7991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Tissue</a:t>
                      </a:r>
                      <a:endParaRPr lang="es-E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 </a:t>
                      </a:r>
                      <a:endParaRPr lang="es-E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Dose prescribed with photons (</a:t>
                      </a:r>
                      <a:r>
                        <a:rPr lang="en-GB" sz="1600" dirty="0" err="1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 </a:t>
                      </a:r>
                      <a:endParaRPr lang="es-E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Photon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Isoeffective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Dose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the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BNCT treatment</a:t>
                      </a: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dirty="0" err="1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Target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photon 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Isoeffective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 Dose  BNCT treatment</a:t>
                      </a:r>
                      <a:b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kumimoji="0" lang="en-GB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Gy-Eq</a:t>
                      </a: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27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Healthy 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tissue </a:t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Fractionated: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60 </a:t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(30 sessions of 2 </a:t>
                      </a:r>
                      <a:r>
                        <a:rPr lang="en-GB" sz="1600" kern="0" dirty="0" err="1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41.5 </a:t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kern="0" dirty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21 sessions of 2 </a:t>
                      </a:r>
                      <a:r>
                        <a:rPr lang="en-GB" sz="1600" kern="0" dirty="0" err="1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60 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kern="0" dirty="0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en-GB" sz="1600" kern="0" dirty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sessions of 2 </a:t>
                      </a:r>
                      <a:r>
                        <a:rPr lang="en-GB" sz="1600" kern="0" dirty="0" err="1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099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Calibri"/>
                          <a:cs typeface="Times New Roman"/>
                        </a:rPr>
                        <a:t>Single-fraction: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Calibri"/>
                          <a:cs typeface="Times New Roman"/>
                        </a:rPr>
                        <a:t>16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dirty="0" smtClean="0">
                          <a:solidFill>
                            <a:srgbClr val="0070C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12.1</a:t>
                      </a:r>
                      <a:endParaRPr lang="es-ES" sz="2800" kern="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dirty="0" smtClean="0">
                          <a:solidFill>
                            <a:srgbClr val="7030A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16.0</a:t>
                      </a:r>
                      <a:endParaRPr lang="es-ES" sz="2800" kern="0" dirty="0">
                        <a:solidFill>
                          <a:srgbClr val="7030A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2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Brain </a:t>
                      </a: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Calibri"/>
                          <a:cs typeface="Times New Roman"/>
                        </a:rPr>
                        <a:t>tumor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Fractionated:</a:t>
                      </a:r>
                      <a:endParaRPr lang="es-ES" sz="2800" ker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60 </a:t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(30 sessions of 2 </a:t>
                      </a:r>
                      <a:r>
                        <a:rPr lang="en-GB" sz="1600" kern="0" dirty="0" err="1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50.5 </a:t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kern="0" dirty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25 sessions of 2 </a:t>
                      </a:r>
                      <a:r>
                        <a:rPr lang="en-GB" sz="1600" kern="0" dirty="0" err="1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71.0 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</a:b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kern="0" dirty="0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35 </a:t>
                      </a:r>
                      <a:r>
                        <a:rPr lang="en-GB" sz="1600" kern="0" dirty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sessions of 2 </a:t>
                      </a:r>
                      <a:r>
                        <a:rPr lang="en-GB" sz="1600" kern="0" dirty="0" err="1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5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Calibri"/>
                          <a:cs typeface="Times New Roman"/>
                        </a:rPr>
                        <a:t>Single-fraction: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41.5 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dirty="0" smtClean="0">
                          <a:solidFill>
                            <a:srgbClr val="0070C0"/>
                          </a:solidFill>
                          <a:effectLst/>
                          <a:latin typeface="CMU Serif"/>
                          <a:ea typeface="Calibri"/>
                          <a:cs typeface="Times New Roman"/>
                        </a:rPr>
                        <a:t>46.7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smtClean="0">
                          <a:solidFill>
                            <a:srgbClr val="7030A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61,6</a:t>
                      </a:r>
                      <a:r>
                        <a:rPr lang="en-GB" sz="1600" kern="0" baseline="0" smtClean="0">
                          <a:solidFill>
                            <a:srgbClr val="7030A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</a:t>
                      </a:r>
                      <a:endParaRPr lang="en-GB" sz="1600" kern="0" baseline="0" dirty="0" smtClean="0">
                        <a:solidFill>
                          <a:srgbClr val="7030A0"/>
                        </a:solidFill>
                        <a:effectLst/>
                        <a:latin typeface="CMU Serif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600" kern="0" dirty="0" err="1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PTVdose</a:t>
                      </a:r>
                      <a:r>
                        <a:rPr lang="en-GB" sz="1600" kern="0" dirty="0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of</a:t>
                      </a:r>
                      <a:r>
                        <a:rPr lang="en-GB" sz="1600" kern="0" baseline="0" dirty="0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 50 </a:t>
                      </a:r>
                      <a:r>
                        <a:rPr lang="en-GB" sz="1600" kern="0" baseline="0" dirty="0" err="1" smtClean="0">
                          <a:solidFill>
                            <a:srgbClr val="FF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Gy</a:t>
                      </a:r>
                      <a:r>
                        <a:rPr lang="en-GB" sz="1600" kern="0" dirty="0" smtClean="0">
                          <a:solidFill>
                            <a:srgbClr val="000000"/>
                          </a:solidFill>
                          <a:effectLst/>
                          <a:latin typeface="CMU Serif"/>
                          <a:ea typeface="Times New Roman"/>
                          <a:cs typeface="Times New Roman"/>
                        </a:rPr>
                        <a:t>) </a:t>
                      </a:r>
                      <a:endParaRPr lang="es-ES" sz="2800" kern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286730" y="5360149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000000"/>
                </a:solidFill>
              </a:rPr>
              <a:t>BNCT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delivered</a:t>
            </a:r>
            <a:r>
              <a:rPr lang="es-ES" dirty="0" smtClean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with</a:t>
            </a:r>
            <a:r>
              <a:rPr lang="es-ES" dirty="0" smtClean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safe</a:t>
            </a:r>
            <a:r>
              <a:rPr lang="es-ES" dirty="0" smtClean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margin</a:t>
            </a:r>
            <a:r>
              <a:rPr lang="es-ES" dirty="0" smtClean="0">
                <a:solidFill>
                  <a:srgbClr val="000000"/>
                </a:solidFill>
              </a:rPr>
              <a:t> (12.1 Gy to </a:t>
            </a:r>
            <a:r>
              <a:rPr lang="es-ES" err="1" smtClean="0">
                <a:solidFill>
                  <a:srgbClr val="000000"/>
                </a:solidFill>
              </a:rPr>
              <a:t>healthy</a:t>
            </a:r>
            <a:r>
              <a:rPr lang="es-ES" smtClean="0">
                <a:solidFill>
                  <a:srgbClr val="000000"/>
                </a:solidFill>
              </a:rPr>
              <a:t> tissue, </a:t>
            </a:r>
            <a:r>
              <a:rPr lang="es-ES" dirty="0" err="1" smtClean="0">
                <a:solidFill>
                  <a:srgbClr val="000000"/>
                </a:solidFill>
              </a:rPr>
              <a:t>could</a:t>
            </a:r>
            <a:r>
              <a:rPr lang="es-ES" dirty="0" smtClean="0">
                <a:solidFill>
                  <a:srgbClr val="000000"/>
                </a:solidFill>
              </a:rPr>
              <a:t> </a:t>
            </a:r>
            <a:r>
              <a:rPr lang="es-ES" dirty="0" err="1" smtClean="0">
                <a:solidFill>
                  <a:srgbClr val="000000"/>
                </a:solidFill>
              </a:rPr>
              <a:t>receive</a:t>
            </a:r>
            <a:r>
              <a:rPr lang="es-ES" dirty="0" smtClean="0">
                <a:solidFill>
                  <a:srgbClr val="000000"/>
                </a:solidFill>
              </a:rPr>
              <a:t> up to 16 Gy)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smtClean="0">
                <a:solidFill>
                  <a:srgbClr val="FF0000"/>
                </a:solidFill>
              </a:rPr>
              <a:t>A more precise </a:t>
            </a:r>
            <a:r>
              <a:rPr lang="es-ES" dirty="0" err="1" smtClean="0">
                <a:solidFill>
                  <a:srgbClr val="FF0000"/>
                </a:solidFill>
              </a:rPr>
              <a:t>dose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calculation</a:t>
            </a:r>
            <a:r>
              <a:rPr lang="es-ES" dirty="0" smtClean="0">
                <a:solidFill>
                  <a:srgbClr val="FF0000"/>
                </a:solidFill>
              </a:rPr>
              <a:t> (</a:t>
            </a:r>
            <a:r>
              <a:rPr lang="es-ES" dirty="0" err="1" smtClean="0">
                <a:solidFill>
                  <a:srgbClr val="FF0000"/>
                </a:solidFill>
              </a:rPr>
              <a:t>improving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all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cross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sections</a:t>
            </a:r>
            <a:r>
              <a:rPr lang="es-ES" dirty="0" smtClean="0">
                <a:solidFill>
                  <a:srgbClr val="FF0000"/>
                </a:solidFill>
              </a:rPr>
              <a:t>) </a:t>
            </a:r>
            <a:r>
              <a:rPr lang="es-ES" dirty="0" err="1" smtClean="0">
                <a:solidFill>
                  <a:srgbClr val="FF0000"/>
                </a:solidFill>
              </a:rPr>
              <a:t>could</a:t>
            </a:r>
            <a:r>
              <a:rPr lang="es-ES" dirty="0" smtClean="0">
                <a:solidFill>
                  <a:srgbClr val="FF0000"/>
                </a:solidFill>
              </a:rPr>
              <a:t> lead to </a:t>
            </a:r>
            <a:r>
              <a:rPr lang="es-ES" dirty="0" err="1" smtClean="0">
                <a:solidFill>
                  <a:srgbClr val="FF0000"/>
                </a:solidFill>
              </a:rPr>
              <a:t>optimize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treatment</a:t>
            </a:r>
            <a:r>
              <a:rPr lang="es-ES" dirty="0" smtClean="0">
                <a:solidFill>
                  <a:srgbClr val="FF0000"/>
                </a:solidFill>
              </a:rPr>
              <a:t> time  </a:t>
            </a:r>
            <a:r>
              <a:rPr lang="es-ES" dirty="0" smtClean="0">
                <a:solidFill>
                  <a:srgbClr val="FF0000"/>
                </a:solidFill>
                <a:latin typeface="Cambria Math"/>
                <a:ea typeface="Cambria Math"/>
              </a:rPr>
              <a:t>⇒ </a:t>
            </a:r>
            <a:r>
              <a:rPr lang="es-ES" b="1" dirty="0" err="1" smtClean="0">
                <a:solidFill>
                  <a:srgbClr val="FF0000"/>
                </a:solidFill>
                <a:ea typeface="Cambria Math"/>
              </a:rPr>
              <a:t>Better</a:t>
            </a:r>
            <a:r>
              <a:rPr lang="es-ES" b="1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  <a:ea typeface="Cambria Math"/>
              </a:rPr>
              <a:t>therapeutic</a:t>
            </a:r>
            <a:r>
              <a:rPr lang="es-ES" b="1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  <a:ea typeface="Cambria Math"/>
              </a:rPr>
              <a:t>outcome</a:t>
            </a:r>
            <a:r>
              <a:rPr lang="es-ES" b="1" dirty="0" smtClean="0">
                <a:solidFill>
                  <a:srgbClr val="FF0000"/>
                </a:solidFill>
                <a:ea typeface="Cambria Math"/>
              </a:rPr>
              <a:t> and </a:t>
            </a:r>
            <a:r>
              <a:rPr lang="es-ES" b="1" dirty="0" err="1" smtClean="0">
                <a:solidFill>
                  <a:srgbClr val="FF0000"/>
                </a:solidFill>
                <a:ea typeface="Cambria Math"/>
              </a:rPr>
              <a:t>possibly</a:t>
            </a:r>
            <a:r>
              <a:rPr lang="es-ES" b="1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  <a:ea typeface="Cambria Math"/>
              </a:rPr>
              <a:t>survival</a:t>
            </a:r>
            <a:endParaRPr lang="es-ES" b="1" dirty="0" smtClean="0">
              <a:solidFill>
                <a:srgbClr val="FF0000"/>
              </a:solidFill>
              <a:latin typeface="Cambria Math"/>
              <a:ea typeface="Cambria Math"/>
            </a:endParaRPr>
          </a:p>
        </p:txBody>
      </p:sp>
    </p:spTree>
    <p:extLst>
      <p:ext uri="{BB962C8B-B14F-4D97-AF65-F5344CB8AC3E}">
        <p14:creationId xmlns:p14="http://schemas.microsoft.com/office/powerpoint/2010/main" val="19222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84960" y="1066680"/>
            <a:ext cx="8972280" cy="329004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BNCT: unique RT option for infiltrative tumors </a:t>
            </a:r>
            <a:endParaRPr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670" y="1080388"/>
            <a:ext cx="3820860" cy="272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07629"/>
            <a:ext cx="7128792" cy="2878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529987" y="62239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4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5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652120" y="1268760"/>
            <a:ext cx="3384376" cy="4104456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es-ES" dirty="0" err="1" smtClean="0">
                <a:solidFill>
                  <a:prstClr val="black"/>
                </a:solidFill>
              </a:rPr>
              <a:t>Outcome</a:t>
            </a:r>
            <a:r>
              <a:rPr lang="es-ES" dirty="0" smtClean="0">
                <a:solidFill>
                  <a:prstClr val="black"/>
                </a:solidFill>
              </a:rPr>
              <a:t> of BNCT </a:t>
            </a:r>
            <a:r>
              <a:rPr lang="es-ES" dirty="0" smtClean="0">
                <a:solidFill>
                  <a:srgbClr val="7030A0"/>
                </a:solidFill>
              </a:rPr>
              <a:t>Osaka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clinical</a:t>
            </a:r>
            <a:r>
              <a:rPr lang="es-ES" dirty="0" smtClean="0">
                <a:solidFill>
                  <a:prstClr val="black"/>
                </a:solidFill>
              </a:rPr>
              <a:t> trial </a:t>
            </a:r>
            <a:r>
              <a:rPr lang="es-ES" dirty="0" err="1" smtClean="0">
                <a:solidFill>
                  <a:prstClr val="black"/>
                </a:solidFill>
              </a:rPr>
              <a:t>for</a:t>
            </a:r>
            <a:r>
              <a:rPr lang="es-ES" dirty="0" smtClean="0">
                <a:solidFill>
                  <a:prstClr val="black"/>
                </a:solidFill>
              </a:rPr>
              <a:t> 21 </a:t>
            </a:r>
            <a:r>
              <a:rPr lang="es-ES" dirty="0" err="1" smtClean="0">
                <a:solidFill>
                  <a:prstClr val="black"/>
                </a:solidFill>
              </a:rPr>
              <a:t>brain</a:t>
            </a:r>
            <a:r>
              <a:rPr lang="es-ES" dirty="0" smtClean="0">
                <a:solidFill>
                  <a:prstClr val="black"/>
                </a:solidFill>
              </a:rPr>
              <a:t> tumor </a:t>
            </a:r>
            <a:r>
              <a:rPr lang="es-ES" dirty="0" err="1" smtClean="0">
                <a:solidFill>
                  <a:prstClr val="black"/>
                </a:solidFill>
              </a:rPr>
              <a:t>patients</a:t>
            </a:r>
            <a:r>
              <a:rPr lang="es-ES" dirty="0" smtClean="0">
                <a:solidFill>
                  <a:prstClr val="black"/>
                </a:solidFill>
              </a:rPr>
              <a:t>, </a:t>
            </a:r>
            <a:r>
              <a:rPr lang="es-ES" dirty="0" err="1" smtClean="0">
                <a:solidFill>
                  <a:prstClr val="black"/>
                </a:solidFill>
              </a:rPr>
              <a:t>combined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with</a:t>
            </a:r>
            <a:r>
              <a:rPr lang="es-ES" dirty="0" smtClean="0">
                <a:solidFill>
                  <a:prstClr val="black"/>
                </a:solidFill>
              </a:rPr>
              <a:t> X-</a:t>
            </a:r>
            <a:r>
              <a:rPr lang="es-ES" dirty="0" err="1" smtClean="0">
                <a:solidFill>
                  <a:prstClr val="black"/>
                </a:solidFill>
              </a:rPr>
              <a:t>Ray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Conventional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Radiotherapy</a:t>
            </a:r>
            <a:r>
              <a:rPr lang="es-ES" dirty="0" smtClean="0">
                <a:solidFill>
                  <a:prstClr val="black"/>
                </a:solidFill>
              </a:rPr>
              <a:t>, and </a:t>
            </a:r>
            <a:r>
              <a:rPr lang="es-ES" dirty="0" err="1" smtClean="0">
                <a:solidFill>
                  <a:prstClr val="black"/>
                </a:solidFill>
              </a:rPr>
              <a:t>compared</a:t>
            </a:r>
            <a:r>
              <a:rPr lang="es-ES" dirty="0" smtClean="0">
                <a:solidFill>
                  <a:prstClr val="black"/>
                </a:solidFill>
              </a:rPr>
              <a:t> to standard </a:t>
            </a:r>
            <a:r>
              <a:rPr lang="es-ES" dirty="0" err="1" smtClean="0">
                <a:solidFill>
                  <a:prstClr val="black"/>
                </a:solidFill>
              </a:rPr>
              <a:t>treatments</a:t>
            </a:r>
            <a:endParaRPr lang="es-ES" dirty="0" smtClean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s-E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S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. 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Kawabata,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S-I.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MS Mincho"/>
              </a:rPr>
              <a:t>Miyatake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T. </a:t>
            </a:r>
            <a:r>
              <a:rPr lang="en-US" dirty="0" err="1">
                <a:solidFill>
                  <a:prstClr val="black"/>
                </a:solidFill>
                <a:latin typeface="Calibri"/>
                <a:ea typeface="MS Mincho"/>
              </a:rPr>
              <a:t>Kuroiwa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 et al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.,  </a:t>
            </a:r>
            <a:endParaRPr lang="en-US" dirty="0">
              <a:solidFill>
                <a:prstClr val="black"/>
              </a:solidFill>
              <a:latin typeface="Calibri"/>
              <a:ea typeface="MS Mincho"/>
            </a:endParaRPr>
          </a:p>
          <a:p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J. </a:t>
            </a:r>
            <a:r>
              <a:rPr lang="en-US" b="1" dirty="0" err="1">
                <a:solidFill>
                  <a:prstClr val="black"/>
                </a:solidFill>
                <a:latin typeface="Calibri"/>
                <a:ea typeface="MS Mincho"/>
              </a:rPr>
              <a:t>Radiat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. Res.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MS Mincho"/>
              </a:rPr>
              <a:t>50, 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51-60 (2009).</a:t>
            </a:r>
          </a:p>
          <a:p>
            <a:pPr>
              <a:lnSpc>
                <a:spcPct val="120000"/>
              </a:lnSpc>
            </a:pPr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BNCT: promising therapy for brain tumors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4460322" cy="327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5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6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dirty="0">
              <a:solidFill>
                <a:prstClr val="black"/>
              </a:solidFill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/>
            <a:endParaRPr dirty="0">
              <a:solidFill>
                <a:prstClr val="black"/>
              </a:solidFill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652120" y="1268760"/>
            <a:ext cx="3384376" cy="4104456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es-ES" dirty="0" err="1" smtClean="0">
                <a:solidFill>
                  <a:prstClr val="black"/>
                </a:solidFill>
              </a:rPr>
              <a:t>Outcome</a:t>
            </a:r>
            <a:r>
              <a:rPr lang="es-ES" dirty="0" smtClean="0">
                <a:solidFill>
                  <a:prstClr val="black"/>
                </a:solidFill>
              </a:rPr>
              <a:t> of BNCT </a:t>
            </a:r>
            <a:r>
              <a:rPr lang="es-ES" dirty="0" smtClean="0">
                <a:solidFill>
                  <a:srgbClr val="7030A0"/>
                </a:solidFill>
              </a:rPr>
              <a:t>Osaka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clinical</a:t>
            </a:r>
            <a:r>
              <a:rPr lang="es-ES" dirty="0" smtClean="0">
                <a:solidFill>
                  <a:prstClr val="black"/>
                </a:solidFill>
              </a:rPr>
              <a:t> trial </a:t>
            </a:r>
            <a:r>
              <a:rPr lang="es-ES" dirty="0" err="1" smtClean="0">
                <a:solidFill>
                  <a:prstClr val="black"/>
                </a:solidFill>
              </a:rPr>
              <a:t>for</a:t>
            </a:r>
            <a:r>
              <a:rPr lang="es-ES" dirty="0" smtClean="0">
                <a:solidFill>
                  <a:prstClr val="black"/>
                </a:solidFill>
              </a:rPr>
              <a:t> 21 </a:t>
            </a:r>
            <a:r>
              <a:rPr lang="es-ES" dirty="0" err="1" smtClean="0">
                <a:solidFill>
                  <a:prstClr val="black"/>
                </a:solidFill>
              </a:rPr>
              <a:t>brain</a:t>
            </a:r>
            <a:r>
              <a:rPr lang="es-ES" dirty="0" smtClean="0">
                <a:solidFill>
                  <a:prstClr val="black"/>
                </a:solidFill>
              </a:rPr>
              <a:t> tumor </a:t>
            </a:r>
            <a:r>
              <a:rPr lang="es-ES" dirty="0" err="1" smtClean="0">
                <a:solidFill>
                  <a:prstClr val="black"/>
                </a:solidFill>
              </a:rPr>
              <a:t>patients</a:t>
            </a:r>
            <a:r>
              <a:rPr lang="es-ES" dirty="0" smtClean="0">
                <a:solidFill>
                  <a:prstClr val="black"/>
                </a:solidFill>
              </a:rPr>
              <a:t>, </a:t>
            </a:r>
            <a:r>
              <a:rPr lang="es-ES" dirty="0" err="1" smtClean="0">
                <a:solidFill>
                  <a:prstClr val="black"/>
                </a:solidFill>
              </a:rPr>
              <a:t>combined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with</a:t>
            </a:r>
            <a:r>
              <a:rPr lang="es-ES" dirty="0" smtClean="0">
                <a:solidFill>
                  <a:prstClr val="black"/>
                </a:solidFill>
              </a:rPr>
              <a:t> X-</a:t>
            </a:r>
            <a:r>
              <a:rPr lang="es-ES" dirty="0" err="1" smtClean="0">
                <a:solidFill>
                  <a:prstClr val="black"/>
                </a:solidFill>
              </a:rPr>
              <a:t>Ray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Conventional</a:t>
            </a:r>
            <a:r>
              <a:rPr lang="es-ES" dirty="0" smtClean="0">
                <a:solidFill>
                  <a:prstClr val="black"/>
                </a:solidFill>
              </a:rPr>
              <a:t> </a:t>
            </a:r>
            <a:r>
              <a:rPr lang="es-ES" dirty="0" err="1" smtClean="0">
                <a:solidFill>
                  <a:prstClr val="black"/>
                </a:solidFill>
              </a:rPr>
              <a:t>Radiotherapy</a:t>
            </a:r>
            <a:r>
              <a:rPr lang="es-ES" dirty="0" smtClean="0">
                <a:solidFill>
                  <a:prstClr val="black"/>
                </a:solidFill>
              </a:rPr>
              <a:t>, and </a:t>
            </a:r>
            <a:r>
              <a:rPr lang="es-ES" dirty="0" err="1" smtClean="0">
                <a:solidFill>
                  <a:prstClr val="black"/>
                </a:solidFill>
              </a:rPr>
              <a:t>compared</a:t>
            </a:r>
            <a:r>
              <a:rPr lang="es-ES" dirty="0" smtClean="0">
                <a:solidFill>
                  <a:prstClr val="black"/>
                </a:solidFill>
              </a:rPr>
              <a:t> to standard </a:t>
            </a:r>
            <a:r>
              <a:rPr lang="es-ES" dirty="0" err="1" smtClean="0">
                <a:solidFill>
                  <a:prstClr val="black"/>
                </a:solidFill>
              </a:rPr>
              <a:t>treatments</a:t>
            </a:r>
            <a:endParaRPr lang="es-ES" dirty="0" smtClean="0">
              <a:solidFill>
                <a:prstClr val="black"/>
              </a:solidFill>
            </a:endParaRPr>
          </a:p>
          <a:p>
            <a:pPr algn="ctr">
              <a:lnSpc>
                <a:spcPct val="120000"/>
              </a:lnSpc>
            </a:pPr>
            <a:endParaRPr lang="es-ES" dirty="0">
              <a:solidFill>
                <a:prstClr val="black"/>
              </a:solidFill>
            </a:endParaRPr>
          </a:p>
          <a:p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S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. 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Kawabata,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S-I. </a:t>
            </a:r>
            <a:r>
              <a:rPr lang="en-US" dirty="0" err="1" smtClean="0">
                <a:solidFill>
                  <a:prstClr val="black"/>
                </a:solidFill>
                <a:latin typeface="Calibri"/>
                <a:ea typeface="MS Mincho"/>
              </a:rPr>
              <a:t>Miyatake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, 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T. </a:t>
            </a:r>
            <a:r>
              <a:rPr lang="en-US" dirty="0" err="1">
                <a:solidFill>
                  <a:prstClr val="black"/>
                </a:solidFill>
                <a:latin typeface="Calibri"/>
                <a:ea typeface="MS Mincho"/>
              </a:rPr>
              <a:t>Kuroiwa</a:t>
            </a:r>
            <a:r>
              <a:rPr lang="en-US" dirty="0">
                <a:solidFill>
                  <a:prstClr val="black"/>
                </a:solidFill>
                <a:latin typeface="Calibri"/>
                <a:ea typeface="MS Mincho"/>
              </a:rPr>
              <a:t> et al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MS Mincho"/>
              </a:rPr>
              <a:t>.,  </a:t>
            </a:r>
            <a:endParaRPr lang="en-US" dirty="0">
              <a:solidFill>
                <a:prstClr val="black"/>
              </a:solidFill>
              <a:latin typeface="Calibri"/>
              <a:ea typeface="MS Mincho"/>
            </a:endParaRPr>
          </a:p>
          <a:p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J. </a:t>
            </a:r>
            <a:r>
              <a:rPr lang="en-US" b="1" dirty="0" err="1">
                <a:solidFill>
                  <a:prstClr val="black"/>
                </a:solidFill>
                <a:latin typeface="Calibri"/>
                <a:ea typeface="MS Mincho"/>
              </a:rPr>
              <a:t>Radiat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. Res. </a:t>
            </a:r>
            <a:r>
              <a:rPr lang="en-US" b="1" dirty="0" smtClean="0">
                <a:solidFill>
                  <a:prstClr val="black"/>
                </a:solidFill>
                <a:latin typeface="Calibri"/>
                <a:ea typeface="MS Mincho"/>
              </a:rPr>
              <a:t>50, </a:t>
            </a:r>
            <a:r>
              <a:rPr lang="en-US" b="1" dirty="0">
                <a:solidFill>
                  <a:prstClr val="black"/>
                </a:solidFill>
                <a:latin typeface="Calibri"/>
                <a:ea typeface="MS Mincho"/>
              </a:rPr>
              <a:t>51-60 (2009).</a:t>
            </a:r>
          </a:p>
          <a:p>
            <a:pPr>
              <a:lnSpc>
                <a:spcPct val="120000"/>
              </a:lnSpc>
            </a:pPr>
            <a:endParaRPr dirty="0">
              <a:solidFill>
                <a:prstClr val="black"/>
              </a:solidFill>
            </a:endParaRPr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BNCT: promising therapy for brain tumors </a:t>
            </a:r>
            <a:endParaRPr dirty="0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4460322" cy="327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61972" y="5444698"/>
            <a:ext cx="7770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>
                <a:solidFill>
                  <a:srgbClr val="002060"/>
                </a:solidFill>
              </a:rPr>
              <a:t>Can </a:t>
            </a:r>
            <a:r>
              <a:rPr lang="es-ES" sz="3200" b="1" dirty="0" err="1" smtClean="0">
                <a:solidFill>
                  <a:srgbClr val="002060"/>
                </a:solidFill>
              </a:rPr>
              <a:t>we</a:t>
            </a:r>
            <a:r>
              <a:rPr lang="es-ES" sz="3200" b="1" dirty="0" smtClean="0">
                <a:solidFill>
                  <a:srgbClr val="002060"/>
                </a:solidFill>
              </a:rPr>
              <a:t> </a:t>
            </a:r>
            <a:r>
              <a:rPr lang="es-ES" sz="3200" b="1" dirty="0" err="1" smtClean="0">
                <a:solidFill>
                  <a:srgbClr val="002060"/>
                </a:solidFill>
              </a:rPr>
              <a:t>optimize</a:t>
            </a:r>
            <a:r>
              <a:rPr lang="es-ES" sz="3200" b="1" dirty="0" smtClean="0">
                <a:solidFill>
                  <a:srgbClr val="002060"/>
                </a:solidFill>
              </a:rPr>
              <a:t> </a:t>
            </a:r>
            <a:r>
              <a:rPr lang="es-ES" sz="3200" b="1" dirty="0" err="1" smtClean="0">
                <a:solidFill>
                  <a:srgbClr val="002060"/>
                </a:solidFill>
              </a:rPr>
              <a:t>the</a:t>
            </a:r>
            <a:r>
              <a:rPr lang="es-ES" sz="3200" b="1" dirty="0" smtClean="0">
                <a:solidFill>
                  <a:srgbClr val="002060"/>
                </a:solidFill>
              </a:rPr>
              <a:t> </a:t>
            </a:r>
            <a:r>
              <a:rPr lang="es-ES" sz="3200" b="1" dirty="0" err="1" smtClean="0">
                <a:solidFill>
                  <a:srgbClr val="002060"/>
                </a:solidFill>
              </a:rPr>
              <a:t>treatment</a:t>
            </a:r>
            <a:r>
              <a:rPr lang="es-ES" sz="3200" b="1" dirty="0" smtClean="0">
                <a:solidFill>
                  <a:srgbClr val="002060"/>
                </a:solidFill>
              </a:rPr>
              <a:t> </a:t>
            </a:r>
            <a:r>
              <a:rPr lang="es-ES" sz="3200" b="1" dirty="0" err="1" smtClean="0">
                <a:solidFill>
                  <a:srgbClr val="002060"/>
                </a:solidFill>
              </a:rPr>
              <a:t>further</a:t>
            </a:r>
            <a:r>
              <a:rPr lang="es-ES" sz="3200" b="1" dirty="0" smtClean="0">
                <a:solidFill>
                  <a:srgbClr val="002060"/>
                </a:solidFill>
              </a:rPr>
              <a:t>?</a:t>
            </a:r>
            <a:endParaRPr lang="es-ES" sz="3200" b="1" dirty="0">
              <a:solidFill>
                <a:srgbClr val="002060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8503411" y="613607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5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11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173" name="CustomShape 2"/>
          <p:cNvSpPr/>
          <p:nvPr/>
        </p:nvSpPr>
        <p:spPr>
          <a:xfrm>
            <a:off x="6553080" y="6245280"/>
            <a:ext cx="2133360" cy="47592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endParaRPr dirty="0"/>
          </a:p>
        </p:txBody>
      </p:sp>
      <p:sp>
        <p:nvSpPr>
          <p:cNvPr id="174" name="CustomShape 3"/>
          <p:cNvSpPr/>
          <p:nvPr/>
        </p:nvSpPr>
        <p:spPr>
          <a:xfrm>
            <a:off x="6300192" y="980728"/>
            <a:ext cx="2843448" cy="2105631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>
              <a:lnSpc>
                <a:spcPct val="120000"/>
              </a:lnSpc>
            </a:pPr>
            <a:r>
              <a:rPr lang="es-ES" dirty="0" err="1" smtClean="0"/>
              <a:t>Outcome</a:t>
            </a:r>
            <a:r>
              <a:rPr lang="es-ES" dirty="0" smtClean="0"/>
              <a:t> of BNCT </a:t>
            </a:r>
            <a:r>
              <a:rPr lang="es-ES" dirty="0" err="1" smtClean="0">
                <a:solidFill>
                  <a:srgbClr val="7030A0"/>
                </a:solidFill>
              </a:rPr>
              <a:t>Finnish</a:t>
            </a:r>
            <a:r>
              <a:rPr lang="es-ES" dirty="0" smtClean="0"/>
              <a:t> trial </a:t>
            </a:r>
            <a:r>
              <a:rPr lang="es-ES" dirty="0" err="1" smtClean="0"/>
              <a:t>for</a:t>
            </a:r>
            <a:r>
              <a:rPr lang="es-ES" dirty="0"/>
              <a:t> </a:t>
            </a:r>
            <a:r>
              <a:rPr lang="es-ES" dirty="0" smtClean="0"/>
              <a:t>22 </a:t>
            </a:r>
            <a:r>
              <a:rPr lang="es-ES" dirty="0" err="1" smtClean="0"/>
              <a:t>brain</a:t>
            </a:r>
            <a:r>
              <a:rPr lang="es-ES" dirty="0" smtClean="0"/>
              <a:t> tumor </a:t>
            </a:r>
            <a:r>
              <a:rPr lang="es-ES" dirty="0" err="1" smtClean="0"/>
              <a:t>patients</a:t>
            </a:r>
            <a:r>
              <a:rPr lang="es-ES" dirty="0" smtClean="0"/>
              <a:t> (</a:t>
            </a:r>
            <a:r>
              <a:rPr lang="es-ES" dirty="0" err="1" smtClean="0"/>
              <a:t>Glioblastoma</a:t>
            </a:r>
            <a:r>
              <a:rPr lang="es-ES" dirty="0" smtClean="0"/>
              <a:t>) </a:t>
            </a:r>
            <a:r>
              <a:rPr lang="es-ES" dirty="0" err="1" smtClean="0"/>
              <a:t>depending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delivered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/>
              <a:t>P</a:t>
            </a:r>
            <a:r>
              <a:rPr lang="es-ES" dirty="0" err="1" smtClean="0"/>
              <a:t>lanning</a:t>
            </a:r>
            <a:r>
              <a:rPr lang="es-ES" dirty="0" smtClean="0"/>
              <a:t> Tumor </a:t>
            </a:r>
            <a:r>
              <a:rPr lang="es-ES" dirty="0" err="1" smtClean="0"/>
              <a:t>Volume</a:t>
            </a:r>
            <a:endParaRPr lang="es-ES" dirty="0" smtClean="0"/>
          </a:p>
          <a:p>
            <a:pPr>
              <a:spcAft>
                <a:spcPts val="0"/>
              </a:spcAft>
            </a:pPr>
            <a:endParaRPr lang="es-ES" dirty="0"/>
          </a:p>
          <a:p>
            <a:pPr>
              <a:spcAft>
                <a:spcPts val="0"/>
              </a:spcAft>
            </a:pPr>
            <a:r>
              <a:rPr lang="en-US" dirty="0" smtClean="0">
                <a:latin typeface="Calibri"/>
                <a:ea typeface="MS Mincho"/>
              </a:rPr>
              <a:t>L</a:t>
            </a:r>
            <a:r>
              <a:rPr lang="en-US" dirty="0">
                <a:latin typeface="Calibri"/>
                <a:ea typeface="MS Mincho"/>
              </a:rPr>
              <a:t>. </a:t>
            </a:r>
            <a:r>
              <a:rPr lang="en-US" dirty="0" err="1" smtClean="0">
                <a:latin typeface="Calibri"/>
                <a:ea typeface="MS Mincho"/>
              </a:rPr>
              <a:t>Kankaanranta</a:t>
            </a:r>
            <a:r>
              <a:rPr lang="en-US" dirty="0" smtClean="0">
                <a:latin typeface="Calibri"/>
                <a:ea typeface="MS Mincho"/>
              </a:rPr>
              <a:t>, </a:t>
            </a:r>
            <a:r>
              <a:rPr lang="en-US" dirty="0">
                <a:latin typeface="Calibri"/>
                <a:ea typeface="MS Mincho"/>
              </a:rPr>
              <a:t>T. </a:t>
            </a:r>
            <a:r>
              <a:rPr lang="en-US" dirty="0" err="1" smtClean="0">
                <a:latin typeface="Calibri"/>
                <a:ea typeface="MS Mincho"/>
              </a:rPr>
              <a:t>Seppala</a:t>
            </a:r>
            <a:r>
              <a:rPr lang="en-US" dirty="0" smtClean="0">
                <a:latin typeface="Calibri"/>
                <a:ea typeface="MS Mincho"/>
              </a:rPr>
              <a:t>, </a:t>
            </a:r>
            <a:r>
              <a:rPr lang="en-US" dirty="0">
                <a:latin typeface="Calibri"/>
                <a:ea typeface="MS Mincho"/>
              </a:rPr>
              <a:t>H. </a:t>
            </a:r>
            <a:r>
              <a:rPr lang="en-US" dirty="0" err="1">
                <a:latin typeface="Calibri"/>
                <a:ea typeface="MS Mincho"/>
              </a:rPr>
              <a:t>Koivunoro</a:t>
            </a:r>
            <a:r>
              <a:rPr lang="en-US" dirty="0">
                <a:latin typeface="Calibri"/>
                <a:ea typeface="MS Mincho"/>
              </a:rPr>
              <a:t> et al</a:t>
            </a:r>
            <a:r>
              <a:rPr lang="en-US" dirty="0" smtClean="0">
                <a:latin typeface="Calibri"/>
                <a:ea typeface="MS Mincho"/>
              </a:rPr>
              <a:t>., </a:t>
            </a:r>
            <a:endParaRPr lang="es-ES" sz="2000" dirty="0">
              <a:latin typeface="Times New Roman"/>
              <a:ea typeface="MS Mincho"/>
            </a:endParaRPr>
          </a:p>
          <a:p>
            <a:pPr>
              <a:spcAft>
                <a:spcPts val="0"/>
              </a:spcAft>
            </a:pPr>
            <a:r>
              <a:rPr lang="en-US" b="1" dirty="0">
                <a:latin typeface="Calibri"/>
                <a:ea typeface="MS Mincho"/>
              </a:rPr>
              <a:t>Int. J. </a:t>
            </a:r>
            <a:r>
              <a:rPr lang="en-US" b="1" dirty="0" err="1">
                <a:latin typeface="Calibri"/>
                <a:ea typeface="MS Mincho"/>
              </a:rPr>
              <a:t>Radiat</a:t>
            </a:r>
            <a:r>
              <a:rPr lang="en-US" b="1" dirty="0">
                <a:latin typeface="Calibri"/>
                <a:ea typeface="MS Mincho"/>
              </a:rPr>
              <a:t>. </a:t>
            </a:r>
            <a:r>
              <a:rPr lang="en-US" b="1" dirty="0" err="1">
                <a:latin typeface="Calibri"/>
                <a:ea typeface="MS Mincho"/>
              </a:rPr>
              <a:t>Oncol</a:t>
            </a:r>
            <a:r>
              <a:rPr lang="en-US" b="1" dirty="0">
                <a:latin typeface="Calibri"/>
                <a:ea typeface="MS Mincho"/>
              </a:rPr>
              <a:t>. Biol. Phys</a:t>
            </a:r>
            <a:r>
              <a:rPr lang="en-US" b="1" dirty="0" smtClean="0">
                <a:latin typeface="Calibri"/>
                <a:ea typeface="MS Mincho"/>
              </a:rPr>
              <a:t>.</a:t>
            </a:r>
            <a:r>
              <a:rPr lang="en-US" dirty="0" smtClean="0">
                <a:latin typeface="Calibri"/>
                <a:ea typeface="MS Mincho"/>
              </a:rPr>
              <a:t>  </a:t>
            </a:r>
            <a:r>
              <a:rPr lang="en-US" b="1" dirty="0" smtClean="0">
                <a:latin typeface="Calibri"/>
                <a:ea typeface="MS Mincho"/>
              </a:rPr>
              <a:t>80, </a:t>
            </a:r>
            <a:r>
              <a:rPr lang="en-US" b="1" dirty="0">
                <a:latin typeface="Calibri"/>
                <a:ea typeface="MS Mincho"/>
              </a:rPr>
              <a:t>369-376 (2011).</a:t>
            </a:r>
            <a:endParaRPr lang="es-ES" sz="2000" b="1" dirty="0">
              <a:latin typeface="Times New Roman"/>
              <a:ea typeface="MS Mincho"/>
            </a:endParaRPr>
          </a:p>
          <a:p>
            <a:pPr>
              <a:lnSpc>
                <a:spcPct val="120000"/>
              </a:lnSpc>
            </a:pPr>
            <a:endParaRPr dirty="0"/>
          </a:p>
        </p:txBody>
      </p:sp>
      <p:sp>
        <p:nvSpPr>
          <p:cNvPr id="175" name="CustomShape 4"/>
          <p:cNvSpPr/>
          <p:nvPr/>
        </p:nvSpPr>
        <p:spPr>
          <a:xfrm>
            <a:off x="-1440" y="0"/>
            <a:ext cx="9145080" cy="837720"/>
          </a:xfrm>
          <a:prstGeom prst="rect">
            <a:avLst/>
          </a:prstGeom>
          <a:solidFill>
            <a:srgbClr val="0000FF"/>
          </a:solidFill>
          <a:ln w="9360">
            <a:solidFill>
              <a:srgbClr val="000000"/>
            </a:solidFill>
            <a:miter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3600" b="1" dirty="0" smtClean="0">
                <a:solidFill>
                  <a:srgbClr val="FFFFFF"/>
                </a:solidFill>
                <a:latin typeface="Calibri"/>
                <a:ea typeface="Arial Unicode MS"/>
              </a:rPr>
              <a:t>Adjusting dose may improve outcome </a:t>
            </a:r>
            <a:endParaRPr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82" y="825411"/>
            <a:ext cx="6264696" cy="405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8529987" y="62452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ES" dirty="0" smtClean="0">
                <a:solidFill>
                  <a:prstClr val="black"/>
                </a:solidFill>
              </a:rPr>
              <a:t>6</a:t>
            </a:r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8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3894</TotalTime>
  <Words>3054</Words>
  <Application>Microsoft Office PowerPoint</Application>
  <PresentationFormat>Presentación en pantalla (4:3)</PresentationFormat>
  <Paragraphs>523</Paragraphs>
  <Slides>59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Títulos de diapositiva</vt:lpstr>
      </vt:variant>
      <vt:variant>
        <vt:i4>59</vt:i4>
      </vt:variant>
    </vt:vector>
  </HeadingPairs>
  <TitlesOfParts>
    <vt:vector size="66" baseType="lpstr">
      <vt:lpstr>Office Theme</vt:lpstr>
      <vt:lpstr>Office Theme</vt:lpstr>
      <vt:lpstr>Office Theme</vt:lpstr>
      <vt:lpstr>Office Theme</vt:lpstr>
      <vt:lpstr>Diseño predeterminado</vt:lpstr>
      <vt:lpstr>1_Diseño predeterminado</vt:lpstr>
      <vt:lpstr>1_Office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Suzuki M, Kato I, Aihara T, et al. Head &amp; Neck tumors:   J Radiat Res. 2014 Jan; 55(1): 146–153. doi:  10.1093/jrr/rrt098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 Ignacio Porras Sanchez</dc:creator>
  <cp:lastModifiedBy>admin</cp:lastModifiedBy>
  <cp:revision>87</cp:revision>
  <dcterms:modified xsi:type="dcterms:W3CDTF">2018-02-07T07:09:50Z</dcterms:modified>
</cp:coreProperties>
</file>