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7" r:id="rId3"/>
    <p:sldId id="288" r:id="rId4"/>
    <p:sldId id="305" r:id="rId5"/>
    <p:sldId id="304" r:id="rId6"/>
    <p:sldId id="302" r:id="rId7"/>
    <p:sldId id="292" r:id="rId8"/>
    <p:sldId id="293" r:id="rId9"/>
    <p:sldId id="294" r:id="rId10"/>
    <p:sldId id="303" r:id="rId11"/>
    <p:sldId id="295" r:id="rId12"/>
    <p:sldId id="297" r:id="rId13"/>
    <p:sldId id="298" r:id="rId14"/>
    <p:sldId id="301" r:id="rId15"/>
    <p:sldId id="309" r:id="rId16"/>
    <p:sldId id="307" r:id="rId17"/>
    <p:sldId id="308" r:id="rId18"/>
    <p:sldId id="300" r:id="rId19"/>
    <p:sldId id="291" r:id="rId20"/>
    <p:sldId id="290" r:id="rId21"/>
    <p:sldId id="289" r:id="rId22"/>
    <p:sldId id="310" r:id="rId23"/>
    <p:sldId id="311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197A31"/>
    <a:srgbClr val="008000"/>
    <a:srgbClr val="FFC000"/>
    <a:srgbClr val="336699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 mitjà 2 - èmfasi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0652" autoAdjust="0"/>
  </p:normalViewPr>
  <p:slideViewPr>
    <p:cSldViewPr>
      <p:cViewPr varScale="1">
        <p:scale>
          <a:sx n="80" d="100"/>
          <a:sy n="80" d="100"/>
        </p:scale>
        <p:origin x="1685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64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A24D1-2FE2-434F-BDB9-E179FF17E618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45693-8789-4174-AC78-1496EC023DC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85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EDD74-F8FC-4B8B-94C6-7D87DC362B23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D8350-D7AE-4707-A1A1-F49683FC63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070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would like to propose to the INTC the measurement</a:t>
            </a:r>
            <a:r>
              <a:rPr lang="en-GB" baseline="0" dirty="0" smtClean="0"/>
              <a:t> of the 205tl neutron capture cross section at the </a:t>
            </a:r>
            <a:r>
              <a:rPr lang="en-GB" baseline="0" dirty="0" err="1" smtClean="0"/>
              <a:t>n_TOF</a:t>
            </a:r>
            <a:r>
              <a:rPr lang="en-GB" baseline="0" dirty="0" smtClean="0"/>
              <a:t> facility. This measurement is in collaboration with colleagues from IFIC in Valencia and the Universidad de </a:t>
            </a:r>
            <a:r>
              <a:rPr lang="en-GB" baseline="0" dirty="0" err="1" smtClean="0"/>
              <a:t>Sevilla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78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758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Now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I’ll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focus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tl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pb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isotopes</a:t>
            </a:r>
            <a:r>
              <a:rPr lang="es-ES" baseline="0" dirty="0" smtClean="0"/>
              <a:t>, and describe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nucleosynthesis 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over</a:t>
            </a:r>
            <a:r>
              <a:rPr lang="es-ES" baseline="0" dirty="0" smtClean="0"/>
              <a:t> time in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region</a:t>
            </a:r>
            <a:r>
              <a:rPr lang="es-ES" baseline="0" dirty="0" smtClean="0"/>
              <a:t>. […]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schematic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view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structure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an</a:t>
            </a:r>
            <a:r>
              <a:rPr lang="es-ES" baseline="0" dirty="0" smtClean="0"/>
              <a:t> AGB </a:t>
            </a:r>
            <a:r>
              <a:rPr lang="es-ES" baseline="0" dirty="0" err="1" smtClean="0"/>
              <a:t>star</a:t>
            </a:r>
            <a:r>
              <a:rPr lang="es-ES" baseline="0" dirty="0" smtClean="0"/>
              <a:t> (red </a:t>
            </a:r>
            <a:r>
              <a:rPr lang="es-ES" baseline="0" dirty="0" err="1" smtClean="0"/>
              <a:t>giant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phase</a:t>
            </a:r>
            <a:r>
              <a:rPr lang="es-ES" baseline="0" dirty="0" smtClean="0"/>
              <a:t> of a </a:t>
            </a:r>
            <a:r>
              <a:rPr lang="es-ES" baseline="0" dirty="0" err="1" smtClean="0"/>
              <a:t>low</a:t>
            </a:r>
            <a:r>
              <a:rPr lang="es-ES" baseline="0" dirty="0" smtClean="0"/>
              <a:t>/</a:t>
            </a:r>
            <a:r>
              <a:rPr lang="es-ES" baseline="0" dirty="0" err="1" smtClean="0"/>
              <a:t>intermediate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star</a:t>
            </a:r>
            <a:r>
              <a:rPr lang="es-ES" baseline="0" dirty="0" smtClean="0"/>
              <a:t>) </a:t>
            </a:r>
            <a:r>
              <a:rPr lang="es-ES" baseline="0" dirty="0" err="1" smtClean="0"/>
              <a:t>where</a:t>
            </a:r>
            <a:r>
              <a:rPr lang="es-ES" baseline="0" dirty="0" smtClean="0"/>
              <a:t> s-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 nucleosynthesis </a:t>
            </a:r>
            <a:r>
              <a:rPr lang="es-ES" baseline="0" dirty="0" err="1" smtClean="0"/>
              <a:t>takes</a:t>
            </a:r>
            <a:r>
              <a:rPr lang="es-ES" baseline="0" dirty="0" smtClean="0"/>
              <a:t> place</a:t>
            </a:r>
          </a:p>
          <a:p>
            <a:r>
              <a:rPr lang="es-ES" baseline="0" dirty="0" err="1" smtClean="0"/>
              <a:t>During</a:t>
            </a:r>
            <a:r>
              <a:rPr lang="es-ES" baseline="0" dirty="0" smtClean="0"/>
              <a:t> h-Shell </a:t>
            </a:r>
            <a:r>
              <a:rPr lang="es-ES" baseline="0" dirty="0" err="1" smtClean="0"/>
              <a:t>burning</a:t>
            </a:r>
            <a:r>
              <a:rPr lang="es-ES" baseline="0" dirty="0" smtClean="0"/>
              <a:t> in AGB </a:t>
            </a:r>
            <a:r>
              <a:rPr lang="es-ES" baseline="0" dirty="0" err="1" smtClean="0"/>
              <a:t>stars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neutrons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produced</a:t>
            </a:r>
            <a:r>
              <a:rPr lang="es-ES" baseline="0" dirty="0" smtClean="0"/>
              <a:t>/</a:t>
            </a:r>
            <a:r>
              <a:rPr lang="es-ES" baseline="0" dirty="0" err="1" smtClean="0"/>
              <a:t>released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reaction</a:t>
            </a:r>
            <a:r>
              <a:rPr lang="es-ES" baseline="0" dirty="0" smtClean="0"/>
              <a:t> c13 blablá</a:t>
            </a:r>
          </a:p>
          <a:p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decay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bounds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205Pb </a:t>
            </a:r>
            <a:r>
              <a:rPr lang="es-ES" baseline="0" dirty="0" err="1" smtClean="0"/>
              <a:t>abundance</a:t>
            </a:r>
            <a:r>
              <a:rPr lang="es-ES" baseline="0" dirty="0" smtClean="0"/>
              <a:t> to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205Tl </a:t>
            </a:r>
            <a:r>
              <a:rPr lang="es-ES" baseline="0" dirty="0" err="1" smtClean="0"/>
              <a:t>abundance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120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Im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going</a:t>
            </a:r>
            <a:r>
              <a:rPr lang="es-ES" baseline="0" dirty="0" smtClean="0"/>
              <a:t> to </a:t>
            </a:r>
            <a:r>
              <a:rPr lang="es-ES" baseline="0" dirty="0" err="1" smtClean="0"/>
              <a:t>start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describing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last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elements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produced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s-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nucleosynthesis</a:t>
            </a:r>
            <a:endParaRPr lang="es-ES" baseline="0" dirty="0" smtClean="0"/>
          </a:p>
          <a:p>
            <a:r>
              <a:rPr lang="es-ES" baseline="0" dirty="0" err="1" smtClean="0"/>
              <a:t>Then</a:t>
            </a:r>
            <a:r>
              <a:rPr lang="es-ES" baseline="0" dirty="0" smtClean="0"/>
              <a:t> I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go</a:t>
            </a:r>
            <a:r>
              <a:rPr lang="es-ES" baseline="0" dirty="0" smtClean="0"/>
              <a:t> more </a:t>
            </a:r>
            <a:r>
              <a:rPr lang="es-ES" baseline="0" dirty="0" err="1" smtClean="0"/>
              <a:t>into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detail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importance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tl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pb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isotopes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importance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Tl5 </a:t>
            </a:r>
            <a:r>
              <a:rPr lang="es-ES" baseline="0" dirty="0" err="1" smtClean="0"/>
              <a:t>reaction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rate</a:t>
            </a:r>
            <a:endParaRPr lang="es-ES" baseline="0" dirty="0" smtClean="0"/>
          </a:p>
          <a:p>
            <a:r>
              <a:rPr lang="es-ES" dirty="0" smtClean="0"/>
              <a:t>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second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part</a:t>
            </a:r>
            <a:r>
              <a:rPr lang="es-ES" baseline="0" dirty="0" smtClean="0"/>
              <a:t> I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describe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experimental </a:t>
            </a:r>
            <a:r>
              <a:rPr lang="es-ES" baseline="0" dirty="0" err="1" smtClean="0"/>
              <a:t>setup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measurement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showing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counting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rate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estiamtion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we’ve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made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based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our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beam</a:t>
            </a:r>
            <a:r>
              <a:rPr lang="es-ES" baseline="0" dirty="0" smtClean="0"/>
              <a:t> time </a:t>
            </a:r>
            <a:r>
              <a:rPr lang="es-ES" baseline="0" dirty="0" err="1" smtClean="0"/>
              <a:t>request</a:t>
            </a:r>
            <a:endParaRPr lang="es-ES" baseline="0" dirty="0" smtClean="0"/>
          </a:p>
          <a:p>
            <a:endParaRPr lang="es-ES" baseline="0" dirty="0" smtClean="0"/>
          </a:p>
          <a:p>
            <a:endParaRPr lang="es-ES" baseline="0" dirty="0" smtClean="0"/>
          </a:p>
          <a:p>
            <a:endParaRPr lang="es-ES" baseline="0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04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look at </a:t>
            </a:r>
            <a:r>
              <a:rPr lang="es-ES" dirty="0" err="1" smtClean="0"/>
              <a:t>the</a:t>
            </a:r>
            <a:r>
              <a:rPr lang="es-ES" dirty="0" smtClean="0"/>
              <a:t> solar elemental </a:t>
            </a:r>
            <a:r>
              <a:rPr lang="es-ES" dirty="0" err="1" smtClean="0"/>
              <a:t>abundances</a:t>
            </a:r>
            <a:r>
              <a:rPr lang="es-ES" dirty="0" smtClean="0"/>
              <a:t>, </a:t>
            </a:r>
            <a:r>
              <a:rPr lang="es-ES" dirty="0" err="1" smtClean="0"/>
              <a:t>we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see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very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prominent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peak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range</a:t>
            </a:r>
            <a:r>
              <a:rPr lang="es-ES" baseline="0" dirty="0" smtClean="0"/>
              <a:t> 203&lt;2010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look at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nuclide</a:t>
            </a:r>
            <a:r>
              <a:rPr lang="es-ES" baseline="0" dirty="0" smtClean="0"/>
              <a:t> chart/</a:t>
            </a:r>
            <a:r>
              <a:rPr lang="es-ES" baseline="0" dirty="0" err="1" smtClean="0"/>
              <a:t>table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isotopes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region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over</a:t>
            </a:r>
            <a:r>
              <a:rPr lang="es-ES" baseline="0" dirty="0" smtClean="0"/>
              <a:t> 200 </a:t>
            </a:r>
            <a:r>
              <a:rPr lang="es-ES" baseline="0" dirty="0" err="1" smtClean="0"/>
              <a:t>during</a:t>
            </a:r>
            <a:r>
              <a:rPr lang="es-ES" baseline="0" dirty="0" smtClean="0"/>
              <a:t> s-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know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tl</a:t>
            </a:r>
            <a:r>
              <a:rPr lang="es-ES" baseline="0" dirty="0" smtClean="0"/>
              <a:t> lead and </a:t>
            </a:r>
            <a:r>
              <a:rPr lang="es-ES" baseline="0" dirty="0" err="1" smtClean="0"/>
              <a:t>bi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last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elements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produced</a:t>
            </a:r>
            <a:r>
              <a:rPr lang="es-ES" baseline="0" dirty="0" smtClean="0"/>
              <a:t>….</a:t>
            </a:r>
          </a:p>
          <a:p>
            <a:r>
              <a:rPr lang="es-ES" baseline="0" dirty="0" smtClean="0"/>
              <a:t>CS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very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lead and </a:t>
            </a:r>
            <a:r>
              <a:rPr lang="es-ES" baseline="0" dirty="0" err="1" smtClean="0"/>
              <a:t>bi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isotopes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due</a:t>
            </a:r>
            <a:r>
              <a:rPr lang="es-ES" baseline="0" dirty="0" smtClean="0"/>
              <a:t> to </a:t>
            </a:r>
            <a:r>
              <a:rPr lang="es-ES" baseline="0" dirty="0" err="1" smtClean="0"/>
              <a:t>proximity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double</a:t>
            </a:r>
            <a:r>
              <a:rPr lang="es-ES" baseline="0" dirty="0" smtClean="0"/>
              <a:t> Shell </a:t>
            </a:r>
            <a:r>
              <a:rPr lang="es-ES" baseline="0" dirty="0" err="1" smtClean="0"/>
              <a:t>clousure</a:t>
            </a:r>
            <a:r>
              <a:rPr lang="es-ES" baseline="0" dirty="0" smtClean="0"/>
              <a:t> pb208, and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leads to a </a:t>
            </a:r>
            <a:r>
              <a:rPr lang="es-ES" baseline="0" dirty="0" err="1" smtClean="0"/>
              <a:t>very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pronounced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overabundance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elements</a:t>
            </a:r>
            <a:r>
              <a:rPr lang="es-ES" baseline="0" dirty="0" smtClean="0"/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549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One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main</a:t>
            </a:r>
            <a:r>
              <a:rPr lang="es-ES" dirty="0" smtClean="0"/>
              <a:t> </a:t>
            </a:r>
            <a:r>
              <a:rPr lang="es-ES" dirty="0" err="1" smtClean="0"/>
              <a:t>points</a:t>
            </a:r>
            <a:r>
              <a:rPr lang="es-ES" dirty="0" smtClean="0"/>
              <a:t> of </a:t>
            </a:r>
            <a:r>
              <a:rPr lang="es-ES" dirty="0" err="1" smtClean="0"/>
              <a:t>interest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región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204Pb and 205Pb are s-</a:t>
            </a:r>
            <a:r>
              <a:rPr lang="es-ES" baseline="0" dirty="0" err="1" smtClean="0"/>
              <a:t>only</a:t>
            </a:r>
            <a:r>
              <a:rPr lang="es-ES" baseline="0" dirty="0" smtClean="0"/>
              <a:t> […] , and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top of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, Pb5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radiaoctive</a:t>
            </a:r>
            <a:r>
              <a:rPr lang="es-ES" baseline="0" dirty="0" smtClean="0"/>
              <a:t> blablá</a:t>
            </a:r>
          </a:p>
          <a:p>
            <a:r>
              <a:rPr lang="es-ES" baseline="0" dirty="0" err="1" smtClean="0"/>
              <a:t>But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problem</a:t>
            </a:r>
            <a:r>
              <a:rPr lang="es-ES" baseline="0" dirty="0" smtClean="0"/>
              <a:t>… </a:t>
            </a:r>
            <a:r>
              <a:rPr lang="es-ES" baseline="0" dirty="0" err="1" smtClean="0"/>
              <a:t>during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first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stage</a:t>
            </a:r>
            <a:r>
              <a:rPr lang="es-ES" baseline="0" dirty="0" smtClean="0"/>
              <a:t> of s-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nucleosynthesis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where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neutrons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released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through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reaction</a:t>
            </a:r>
            <a:r>
              <a:rPr lang="es-ES" baseline="0" dirty="0" smtClean="0"/>
              <a:t> c13na</a:t>
            </a:r>
          </a:p>
          <a:p>
            <a:r>
              <a:rPr lang="es-ES" baseline="0" dirty="0" err="1" smtClean="0"/>
              <a:t>However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during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second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stage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during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recurrent</a:t>
            </a:r>
            <a:r>
              <a:rPr lang="es-ES" baseline="0" dirty="0" smtClean="0"/>
              <a:t> TP, T </a:t>
            </a:r>
            <a:r>
              <a:rPr lang="es-ES" baseline="0" dirty="0" err="1" smtClean="0"/>
              <a:t>rises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due</a:t>
            </a:r>
            <a:r>
              <a:rPr lang="es-ES" baseline="0" dirty="0" smtClean="0"/>
              <a:t> to flash He </a:t>
            </a:r>
            <a:r>
              <a:rPr lang="es-ES" baseline="0" dirty="0" err="1" smtClean="0"/>
              <a:t>burning</a:t>
            </a:r>
            <a:r>
              <a:rPr lang="es-ES" baseline="0" dirty="0" smtClean="0"/>
              <a:t>, and </a:t>
            </a:r>
            <a:r>
              <a:rPr lang="es-ES" baseline="0" dirty="0" err="1" smtClean="0"/>
              <a:t>neutrons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released</a:t>
            </a:r>
            <a:r>
              <a:rPr lang="es-ES" baseline="0" dirty="0" smtClean="0"/>
              <a:t>…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high</a:t>
            </a:r>
            <a:r>
              <a:rPr lang="es-ES" baseline="0" dirty="0" smtClean="0"/>
              <a:t> T </a:t>
            </a:r>
            <a:r>
              <a:rPr lang="es-ES" baseline="0" dirty="0" err="1" smtClean="0"/>
              <a:t>activates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decay</a:t>
            </a:r>
            <a:r>
              <a:rPr lang="es-ES" baseline="0" dirty="0" smtClean="0"/>
              <a:t>…</a:t>
            </a:r>
          </a:p>
          <a:p>
            <a:r>
              <a:rPr lang="es-ES" baseline="0" dirty="0" smtClean="0"/>
              <a:t>A </a:t>
            </a:r>
            <a:r>
              <a:rPr lang="es-ES" baseline="0" dirty="0" err="1" smtClean="0"/>
              <a:t>part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from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worth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mentioning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most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reactions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affecting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Pb5 </a:t>
            </a:r>
            <a:r>
              <a:rPr lang="es-ES" baseline="0" dirty="0" err="1" smtClean="0"/>
              <a:t>abundance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have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already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measured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854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Now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I’ll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focus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tl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pb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isotopes</a:t>
            </a:r>
            <a:r>
              <a:rPr lang="es-ES" baseline="0" dirty="0" smtClean="0"/>
              <a:t>, and describe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nucleosynthesis 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over</a:t>
            </a:r>
            <a:r>
              <a:rPr lang="es-ES" baseline="0" dirty="0" smtClean="0"/>
              <a:t> time in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region</a:t>
            </a:r>
            <a:r>
              <a:rPr lang="es-ES" baseline="0" dirty="0" smtClean="0"/>
              <a:t>. […] </a:t>
            </a:r>
            <a:r>
              <a:rPr lang="es-ES" baseline="0" dirty="0" err="1" smtClean="0"/>
              <a:t>During</a:t>
            </a:r>
            <a:r>
              <a:rPr lang="es-ES" baseline="0" dirty="0" smtClean="0"/>
              <a:t> h-Shell </a:t>
            </a:r>
            <a:r>
              <a:rPr lang="es-ES" baseline="0" dirty="0" err="1" smtClean="0"/>
              <a:t>burning</a:t>
            </a:r>
            <a:r>
              <a:rPr lang="es-ES" baseline="0" dirty="0" smtClean="0"/>
              <a:t> in AGB </a:t>
            </a:r>
            <a:r>
              <a:rPr lang="es-ES" baseline="0" dirty="0" err="1" smtClean="0"/>
              <a:t>stars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neutrons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produced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reaction</a:t>
            </a:r>
            <a:r>
              <a:rPr lang="es-ES" baseline="0" dirty="0" smtClean="0"/>
              <a:t> c13 blablá</a:t>
            </a:r>
          </a:p>
          <a:p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decay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bounds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205Pb </a:t>
            </a:r>
            <a:r>
              <a:rPr lang="es-ES" baseline="0" dirty="0" err="1" smtClean="0"/>
              <a:t>abundance</a:t>
            </a:r>
            <a:r>
              <a:rPr lang="es-ES" baseline="0" dirty="0" smtClean="0"/>
              <a:t> to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205Tl </a:t>
            </a:r>
            <a:r>
              <a:rPr lang="es-ES" baseline="0" dirty="0" err="1" smtClean="0"/>
              <a:t>abundance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201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Issues , not 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747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selected this range as </a:t>
            </a:r>
            <a:r>
              <a:rPr lang="en-US" dirty="0" err="1" smtClean="0"/>
              <a:t>rapresentative</a:t>
            </a:r>
            <a:r>
              <a:rPr lang="en-US" dirty="0" smtClean="0"/>
              <a:t> of the uncertainty in the</a:t>
            </a:r>
            <a:r>
              <a:rPr lang="en-US" baseline="0" dirty="0" smtClean="0"/>
              <a:t> accuracy of the macs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429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To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how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uncertainties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nuclear data </a:t>
            </a:r>
            <a:r>
              <a:rPr lang="es-ES" baseline="0" dirty="0" err="1" smtClean="0"/>
              <a:t>affects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production</a:t>
            </a:r>
            <a:r>
              <a:rPr lang="es-ES" baseline="0" dirty="0" smtClean="0"/>
              <a:t> of 205Pb…</a:t>
            </a:r>
          </a:p>
          <a:p>
            <a:r>
              <a:rPr lang="es-ES" baseline="0" dirty="0" err="1" smtClean="0"/>
              <a:t>We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plotting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ratio of </a:t>
            </a:r>
            <a:r>
              <a:rPr lang="es-ES" baseline="0" dirty="0" err="1" smtClean="0"/>
              <a:t>abundances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envelope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because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there</a:t>
            </a:r>
            <a:r>
              <a:rPr lang="es-ES" baseline="0" dirty="0" smtClean="0"/>
              <a:t> T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much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lower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pb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could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survive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blabla</a:t>
            </a: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760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So, to</a:t>
            </a:r>
            <a:r>
              <a:rPr lang="en-US" baseline="0" dirty="0" smtClean="0"/>
              <a:t> reduce this uncertainty we propose to measure this reaction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16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US" noProof="0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E2D-B947-48DF-9F46-CEB0B302E74C}" type="datetime1">
              <a:rPr lang="es-ES" smtClean="0"/>
              <a:t>07/02/2018</a:t>
            </a:fld>
            <a:endParaRPr lang="es-ES" dirty="0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2051720" y="5805264"/>
            <a:ext cx="5112568" cy="3651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GB" dirty="0" smtClean="0"/>
              <a:t>N_TOF collaboration meeting, CERN, 2/4/16</a:t>
            </a:r>
            <a:endParaRPr lang="es-ES" dirty="0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0602"/>
            <a:ext cx="1723265" cy="100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5776" y="401220"/>
            <a:ext cx="4079850" cy="108621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32240" y="494252"/>
            <a:ext cx="1335535" cy="79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58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A4012-8725-4EC8-A710-4F260B2F10DB}" type="datetime1">
              <a:rPr lang="es-ES" smtClean="0"/>
              <a:t>07/02/2018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6173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5BEB-4FB2-44CA-86D7-1BF66C1A1BD8}" type="datetime1">
              <a:rPr lang="es-ES" smtClean="0"/>
              <a:t>07/02/2018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8578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CE3F-781F-429B-861A-C9D7EA91A0DF}" type="datetime1">
              <a:rPr lang="es-ES" smtClean="0"/>
              <a:t>07/02/2018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5978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6699"/>
                </a:solidFill>
              </a:defRPr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para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para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231CD-76A4-41CE-B4A1-CA1C68AF211F}" type="datetime1">
              <a:rPr lang="es-ES" smtClean="0"/>
              <a:t>07/02/2018</a:t>
            </a:fld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980762" y="6405424"/>
            <a:ext cx="2163238" cy="365125"/>
          </a:xfrm>
        </p:spPr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02245"/>
            <a:ext cx="1080120" cy="629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087" y="6239995"/>
            <a:ext cx="824658" cy="491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19" y="6117292"/>
            <a:ext cx="2768739" cy="73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9400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607EE-FCE0-4D82-95BF-87908E485A97}" type="datetime1">
              <a:rPr lang="es-ES" smtClean="0"/>
              <a:t>07/02/2018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225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6209-A96A-4B6C-B081-80CD883DC4D4}" type="datetime1">
              <a:rPr lang="es-ES" smtClean="0"/>
              <a:t>07/02/2018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596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BCAA7-B0B1-442F-8C00-EE87F75969EA}" type="datetime1">
              <a:rPr lang="es-ES" smtClean="0"/>
              <a:t>07/02/2018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3447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3ACC-DD3E-40D0-9B4F-C61F5E575426}" type="datetime1">
              <a:rPr lang="es-ES" smtClean="0"/>
              <a:t>07/02/2018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989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F6E1-2A01-4F80-A25F-899B62230057}" type="datetime1">
              <a:rPr lang="es-ES" smtClean="0"/>
              <a:t>07/02/2018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6862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46166-9EB4-4414-8E8D-D5B81055B57F}" type="datetime1">
              <a:rPr lang="es-ES" smtClean="0"/>
              <a:t>07/02/2018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0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B64D-1205-4080-ADFA-6DB03EA7593A}" type="datetime1">
              <a:rPr lang="es-ES" smtClean="0"/>
              <a:t>07/02/2018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N_TOF analysis meeting, CERN, 29-30/9/15</a:t>
            </a:r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50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dirty="0" smtClean="0"/>
              <a:t>Feu clic aquí per editar l'estil</a:t>
            </a:r>
            <a:endParaRPr lang="es-ES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dirty="0" smtClean="0"/>
              <a:t>Feu clic aquí per editar estils</a:t>
            </a:r>
          </a:p>
          <a:p>
            <a:pPr lvl="1"/>
            <a:r>
              <a:rPr lang="ca-ES" dirty="0" smtClean="0"/>
              <a:t>Segon nivell</a:t>
            </a:r>
          </a:p>
          <a:p>
            <a:pPr lvl="2"/>
            <a:r>
              <a:rPr lang="ca-ES" dirty="0" smtClean="0"/>
              <a:t>Tercer nivell</a:t>
            </a:r>
          </a:p>
          <a:p>
            <a:pPr lvl="3"/>
            <a:r>
              <a:rPr lang="ca-ES" dirty="0" smtClean="0"/>
              <a:t>Quart nivell</a:t>
            </a:r>
          </a:p>
          <a:p>
            <a:pPr lvl="4"/>
            <a:r>
              <a:rPr lang="ca-ES" dirty="0" smtClean="0"/>
              <a:t>Cinquè nivell</a:t>
            </a:r>
            <a:endParaRPr lang="es-ES" dirty="0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C8F4F-55D8-47D7-8C4A-1675C6744941}" type="datetime1">
              <a:rPr lang="es-ES" smtClean="0"/>
              <a:t>07/02/2018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N_TOF collaboration meeting, Catania, 18/5/16</a:t>
            </a:r>
            <a:endParaRPr lang="es-ES" dirty="0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879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60.png"/><Relationship Id="rId4" Type="http://schemas.openxmlformats.org/officeDocument/2006/relationships/image" Target="../media/image200.pn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7.gif"/><Relationship Id="rId7" Type="http://schemas.openxmlformats.org/officeDocument/2006/relationships/image" Target="../media/image16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81.png"/><Relationship Id="rId4" Type="http://schemas.openxmlformats.org/officeDocument/2006/relationships/image" Target="../media/image18.png"/><Relationship Id="rId9" Type="http://schemas.openxmlformats.org/officeDocument/2006/relationships/image" Target="../media/image18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aseline="30000" dirty="0" smtClean="0">
                <a:solidFill>
                  <a:srgbClr val="006699"/>
                </a:solidFill>
              </a:rPr>
              <a:t>205</a:t>
            </a:r>
            <a:r>
              <a:rPr lang="en-GB" dirty="0" smtClean="0">
                <a:solidFill>
                  <a:srgbClr val="006699"/>
                </a:solidFill>
              </a:rPr>
              <a:t>Tl(n,</a:t>
            </a:r>
            <a:r>
              <a:rPr lang="el-GR" dirty="0" smtClean="0">
                <a:solidFill>
                  <a:srgbClr val="006699"/>
                </a:solidFill>
              </a:rPr>
              <a:t>γ</a:t>
            </a:r>
            <a:r>
              <a:rPr lang="es-ES" dirty="0" smtClean="0">
                <a:solidFill>
                  <a:srgbClr val="006699"/>
                </a:solidFill>
              </a:rPr>
              <a:t>) </a:t>
            </a:r>
            <a:r>
              <a:rPr lang="es-ES" dirty="0" err="1" smtClean="0">
                <a:solidFill>
                  <a:srgbClr val="006699"/>
                </a:solidFill>
              </a:rPr>
              <a:t>cross</a:t>
            </a:r>
            <a:r>
              <a:rPr lang="es-ES" dirty="0" smtClean="0">
                <a:solidFill>
                  <a:srgbClr val="006699"/>
                </a:solidFill>
              </a:rPr>
              <a:t> </a:t>
            </a:r>
            <a:r>
              <a:rPr lang="es-ES" dirty="0" err="1" smtClean="0">
                <a:solidFill>
                  <a:srgbClr val="006699"/>
                </a:solidFill>
              </a:rPr>
              <a:t>section</a:t>
            </a:r>
            <a:r>
              <a:rPr lang="es-ES" dirty="0" smtClean="0">
                <a:solidFill>
                  <a:srgbClr val="006699"/>
                </a:solidFill>
              </a:rPr>
              <a:t> </a:t>
            </a:r>
            <a:r>
              <a:rPr lang="es-ES" dirty="0" err="1" smtClean="0">
                <a:solidFill>
                  <a:srgbClr val="006699"/>
                </a:solidFill>
              </a:rPr>
              <a:t>measurement</a:t>
            </a:r>
            <a:r>
              <a:rPr lang="es-ES" dirty="0" smtClean="0">
                <a:solidFill>
                  <a:srgbClr val="006699"/>
                </a:solidFill>
              </a:rPr>
              <a:t> at </a:t>
            </a:r>
            <a:r>
              <a:rPr lang="es-ES" dirty="0" err="1" smtClean="0">
                <a:solidFill>
                  <a:srgbClr val="006699"/>
                </a:solidFill>
              </a:rPr>
              <a:t>n_TOF</a:t>
            </a:r>
            <a:r>
              <a:rPr lang="es-ES" dirty="0" smtClean="0">
                <a:solidFill>
                  <a:srgbClr val="006699"/>
                </a:solidFill>
              </a:rPr>
              <a:t> EAR1</a:t>
            </a:r>
            <a:endParaRPr lang="en-GB" dirty="0">
              <a:solidFill>
                <a:srgbClr val="006699"/>
              </a:solidFill>
            </a:endParaRPr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467544" y="3848844"/>
            <a:ext cx="8280920" cy="1752600"/>
          </a:xfrm>
        </p:spPr>
        <p:txBody>
          <a:bodyPr/>
          <a:lstStyle/>
          <a:p>
            <a:r>
              <a:rPr lang="en-GB" sz="2200" dirty="0" smtClean="0"/>
              <a:t>A. Casanovas (UPC), </a:t>
            </a:r>
            <a:r>
              <a:rPr lang="en-GB" sz="2200" dirty="0" err="1"/>
              <a:t>A.Tarifeño-Saldivia</a:t>
            </a:r>
            <a:r>
              <a:rPr lang="en-GB" sz="2200" dirty="0"/>
              <a:t> (UPC</a:t>
            </a:r>
            <a:r>
              <a:rPr lang="en-GB" sz="2200" dirty="0" smtClean="0"/>
              <a:t>), C. Domingo-Pardo (IFIC), </a:t>
            </a:r>
            <a:r>
              <a:rPr lang="en-GB" sz="2200" dirty="0"/>
              <a:t>F. </a:t>
            </a:r>
            <a:r>
              <a:rPr lang="en-GB" sz="2200" dirty="0" err="1"/>
              <a:t>Calviño</a:t>
            </a:r>
            <a:r>
              <a:rPr lang="en-GB" sz="2200" dirty="0"/>
              <a:t> (UPC</a:t>
            </a:r>
            <a:r>
              <a:rPr lang="en-GB" sz="2200" dirty="0" smtClean="0"/>
              <a:t>), C. Guerrero (US), J. </a:t>
            </a:r>
            <a:r>
              <a:rPr lang="en-GB" sz="2200" dirty="0" err="1" smtClean="0"/>
              <a:t>Lerendegui</a:t>
            </a:r>
            <a:r>
              <a:rPr lang="en-GB" sz="2200" dirty="0" smtClean="0"/>
              <a:t>-Marco (US</a:t>
            </a:r>
            <a:r>
              <a:rPr lang="en-GB" sz="2200" dirty="0" smtClean="0"/>
              <a:t>) and the </a:t>
            </a:r>
            <a:r>
              <a:rPr lang="en-GB" sz="2200" dirty="0" err="1" smtClean="0"/>
              <a:t>n_TOF</a:t>
            </a:r>
            <a:r>
              <a:rPr lang="en-GB" sz="2200" dirty="0" smtClean="0"/>
              <a:t> Collaboration</a:t>
            </a:r>
            <a:endParaRPr lang="en-GB" sz="2200" dirty="0" smtClean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2051720" y="5733257"/>
            <a:ext cx="5112568" cy="720079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INTC meeting</a:t>
            </a:r>
          </a:p>
          <a:p>
            <a:r>
              <a:rPr lang="en-GB" dirty="0" smtClean="0"/>
              <a:t>CERN, 7/2/18</a:t>
            </a:r>
            <a:endParaRPr lang="es-ES" dirty="0"/>
          </a:p>
          <a:p>
            <a:endParaRPr lang="es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467544" y="494116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¹ </a:t>
            </a:r>
            <a:r>
              <a:rPr lang="es-ES" sz="1200" dirty="0" err="1"/>
              <a:t>Universitat</a:t>
            </a:r>
            <a:r>
              <a:rPr lang="es-ES" sz="1200" dirty="0"/>
              <a:t> </a:t>
            </a:r>
            <a:r>
              <a:rPr lang="es-ES" sz="1200" dirty="0" err="1"/>
              <a:t>Politècnica</a:t>
            </a:r>
            <a:r>
              <a:rPr lang="es-ES" sz="1200" dirty="0"/>
              <a:t> de Catalunya (UPC), Barcelona, </a:t>
            </a:r>
            <a:r>
              <a:rPr lang="es-ES" sz="1200" dirty="0" err="1"/>
              <a:t>Spain</a:t>
            </a:r>
            <a:endParaRPr lang="es-ES" sz="1200" dirty="0"/>
          </a:p>
          <a:p>
            <a:r>
              <a:rPr lang="es-ES" sz="1200" dirty="0"/>
              <a:t>² Instituto de </a:t>
            </a:r>
            <a:r>
              <a:rPr lang="es-ES" sz="1200" dirty="0" err="1"/>
              <a:t>Fisica</a:t>
            </a:r>
            <a:r>
              <a:rPr lang="es-ES" sz="1200" dirty="0"/>
              <a:t> Corpuscular (CSIC-</a:t>
            </a:r>
            <a:r>
              <a:rPr lang="es-ES" sz="1200" dirty="0" err="1"/>
              <a:t>Universitat</a:t>
            </a:r>
            <a:r>
              <a:rPr lang="es-ES" sz="1200" dirty="0"/>
              <a:t> de Valencia</a:t>
            </a:r>
            <a:r>
              <a:rPr lang="es-ES" sz="1200" dirty="0" smtClean="0"/>
              <a:t>), Valencia,</a:t>
            </a:r>
            <a:r>
              <a:rPr lang="es-ES" sz="1200" dirty="0"/>
              <a:t> </a:t>
            </a:r>
            <a:r>
              <a:rPr lang="es-ES" sz="1200" dirty="0" err="1" smtClean="0"/>
              <a:t>Spain</a:t>
            </a:r>
            <a:endParaRPr lang="es-ES" sz="1200" dirty="0"/>
          </a:p>
          <a:p>
            <a:r>
              <a:rPr lang="es-ES" sz="1200" baseline="30000" dirty="0"/>
              <a:t>3</a:t>
            </a:r>
            <a:r>
              <a:rPr lang="es-ES" sz="1200" dirty="0"/>
              <a:t>Universidad de Sevilla, </a:t>
            </a:r>
            <a:r>
              <a:rPr lang="es-ES" sz="1200" dirty="0" err="1"/>
              <a:t>Spain</a:t>
            </a:r>
            <a:endParaRPr lang="es-ES" sz="12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0201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3456384"/>
          </a:xfrm>
        </p:spPr>
        <p:txBody>
          <a:bodyPr/>
          <a:lstStyle/>
          <a:p>
            <a:r>
              <a:rPr lang="en-US" dirty="0" smtClean="0"/>
              <a:t>From the current status of the data a </a:t>
            </a:r>
            <a:r>
              <a:rPr lang="en-US" b="1" dirty="0" smtClean="0"/>
              <a:t>±33%</a:t>
            </a:r>
            <a:r>
              <a:rPr lang="en-US" dirty="0" smtClean="0"/>
              <a:t> uncertainty in the value of the 205Tl(n,</a:t>
            </a:r>
            <a:r>
              <a:rPr lang="el-GR" dirty="0" smtClean="0"/>
              <a:t>γ</a:t>
            </a:r>
            <a:r>
              <a:rPr lang="es-ES" dirty="0" smtClean="0"/>
              <a:t>) </a:t>
            </a:r>
            <a:r>
              <a:rPr lang="en-US" dirty="0" smtClean="0"/>
              <a:t>is assumed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leads to an approx. </a:t>
            </a:r>
            <a:r>
              <a:rPr lang="en-US" b="1" dirty="0" smtClean="0"/>
              <a:t>18% </a:t>
            </a:r>
            <a:r>
              <a:rPr lang="en-US" dirty="0" smtClean="0"/>
              <a:t>global uncertainty in the </a:t>
            </a:r>
            <a:r>
              <a:rPr lang="en-US" b="1" baseline="30000" dirty="0"/>
              <a:t>205</a:t>
            </a:r>
            <a:r>
              <a:rPr lang="en-US" b="1" dirty="0"/>
              <a:t>Pb/</a:t>
            </a:r>
            <a:r>
              <a:rPr lang="en-US" b="1" baseline="30000" dirty="0"/>
              <a:t>204</a:t>
            </a:r>
            <a:r>
              <a:rPr lang="en-US" b="1" dirty="0"/>
              <a:t>Pb ratio </a:t>
            </a:r>
            <a:r>
              <a:rPr lang="en-US" dirty="0" smtClean="0"/>
              <a:t>only due to this reaction</a:t>
            </a:r>
          </a:p>
          <a:p>
            <a:endParaRPr lang="en-US" dirty="0"/>
          </a:p>
          <a:p>
            <a:r>
              <a:rPr lang="en-US" dirty="0" smtClean="0"/>
              <a:t>Goal: increase precision and accuracy of </a:t>
            </a:r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s-ES" dirty="0" smtClean="0"/>
              <a:t>) </a:t>
            </a:r>
            <a:r>
              <a:rPr lang="es-ES" dirty="0" err="1" smtClean="0"/>
              <a:t>to</a:t>
            </a:r>
            <a:r>
              <a:rPr lang="es-ES" dirty="0" smtClean="0"/>
              <a:t> reduce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uncertainty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n-US" baseline="30000" dirty="0"/>
              <a:t>205</a:t>
            </a:r>
            <a:r>
              <a:rPr lang="en-US" dirty="0"/>
              <a:t>Pb/</a:t>
            </a:r>
            <a:r>
              <a:rPr lang="en-US" baseline="30000" dirty="0"/>
              <a:t>204</a:t>
            </a:r>
            <a:r>
              <a:rPr lang="en-US" dirty="0"/>
              <a:t>Pb ratio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10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224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" y="3240627"/>
            <a:ext cx="5472608" cy="290279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US" dirty="0" smtClean="0"/>
              <a:t>Experimental set-up and counting rate estimation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7503" y="764704"/>
                <a:ext cx="5035848" cy="5450029"/>
              </a:xfrm>
            </p:spPr>
            <p:txBody>
              <a:bodyPr/>
              <a:lstStyle/>
              <a:p>
                <a:r>
                  <a:rPr lang="en-US" dirty="0" smtClean="0"/>
                  <a:t>4 C</a:t>
                </a:r>
                <a:r>
                  <a:rPr lang="en-US" baseline="-25000" dirty="0" smtClean="0"/>
                  <a:t>6</a:t>
                </a:r>
                <a:r>
                  <a:rPr lang="en-US" dirty="0" smtClean="0"/>
                  <a:t>D</a:t>
                </a:r>
                <a:r>
                  <a:rPr lang="en-US" baseline="-25000" dirty="0" smtClean="0"/>
                  <a:t>6</a:t>
                </a:r>
                <a:r>
                  <a:rPr lang="en-US" dirty="0" smtClean="0"/>
                  <a:t> detectors in </a:t>
                </a:r>
                <a:r>
                  <a:rPr lang="en-US" dirty="0" err="1" smtClean="0"/>
                  <a:t>n_TOF</a:t>
                </a:r>
                <a:r>
                  <a:rPr lang="en-US" dirty="0" smtClean="0"/>
                  <a:t> EAR1</a:t>
                </a:r>
              </a:p>
              <a:p>
                <a:pPr lvl="1"/>
                <a:r>
                  <a:rPr lang="en-US" dirty="0" smtClean="0"/>
                  <a:t>Best energy resolution at the astrophysical energy range (1-100 </a:t>
                </a:r>
                <a:r>
                  <a:rPr lang="en-US" dirty="0" err="1" smtClean="0"/>
                  <a:t>keV</a:t>
                </a:r>
                <a:r>
                  <a:rPr lang="en-US" dirty="0" smtClean="0"/>
                  <a:t> range)</a:t>
                </a:r>
              </a:p>
              <a:p>
                <a:r>
                  <a:rPr lang="en-US" dirty="0" smtClean="0"/>
                  <a:t>Sample: 4 g of 99% pure </a:t>
                </a:r>
                <a:r>
                  <a:rPr lang="en-US" baseline="30000" dirty="0" smtClean="0"/>
                  <a:t>205</a:t>
                </a:r>
                <a:r>
                  <a:rPr lang="en-US" dirty="0" smtClean="0"/>
                  <a:t>Tl oxide (to be acquired). </a:t>
                </a:r>
                <a:r>
                  <a:rPr lang="en-US" sz="1800" dirty="0" smtClean="0"/>
                  <a:t>Size: 30 mm </a:t>
                </a:r>
                <a:r>
                  <a:rPr lang="en-GB" sz="1800" dirty="0" smtClean="0"/>
                  <a:t>D., 1 mm thick.</a:t>
                </a:r>
                <a:endParaRPr lang="es-ES" sz="1600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s-ES" sz="16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s-E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s-E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</m:t>
                        </m:r>
                      </m:sup>
                    </m:sSup>
                  </m:oMath>
                </a14:m>
                <a:r>
                  <a:rPr lang="en-US" dirty="0" smtClean="0"/>
                  <a:t> protons to achieve a 2.5% statistical uncertainty at the 30 keV </a:t>
                </a:r>
                <a:r>
                  <a:rPr lang="en-US" baseline="30000" dirty="0" smtClean="0"/>
                  <a:t>205</a:t>
                </a:r>
                <a:r>
                  <a:rPr lang="en-US" dirty="0" smtClean="0"/>
                  <a:t>Tl predicted resonances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3" y="764704"/>
                <a:ext cx="5035848" cy="5450029"/>
              </a:xfrm>
              <a:blipFill rotWithShape="0">
                <a:blip r:embed="rId4"/>
                <a:stretch>
                  <a:fillRect l="-1090" t="-559" r="-205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148064" y="822722"/>
            <a:ext cx="3418530" cy="2555351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11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4959" y="3609020"/>
            <a:ext cx="3818950" cy="225803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2424" y="3645024"/>
            <a:ext cx="3384376" cy="228758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9699" y="3814471"/>
            <a:ext cx="270061" cy="13728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0780" y="5842327"/>
            <a:ext cx="1296020" cy="156416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4283968" y="4599751"/>
            <a:ext cx="72008" cy="100811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57"/>
              <p:cNvSpPr txBox="1"/>
              <p:nvPr/>
            </p:nvSpPr>
            <p:spPr>
              <a:xfrm>
                <a:off x="2080598" y="3212303"/>
                <a:ext cx="2641992" cy="70788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aseline="30000" dirty="0" smtClean="0">
                    <a:solidFill>
                      <a:srgbClr val="C00000"/>
                    </a:solidFill>
                  </a:rPr>
                  <a:t>205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Tl(n,</a:t>
                </a:r>
                <a:r>
                  <a:rPr lang="el-GR" sz="2000" dirty="0">
                    <a:solidFill>
                      <a:srgbClr val="C00000"/>
                    </a:solidFill>
                  </a:rPr>
                  <a:t>γ</a:t>
                </a:r>
                <a:r>
                  <a:rPr lang="en-US" sz="2000" dirty="0">
                    <a:solidFill>
                      <a:srgbClr val="C00000"/>
                    </a:solidFill>
                  </a:rPr>
                  <a:t>) 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targeted total uncertainty: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 smtClean="0">
                    <a:solidFill>
                      <a:srgbClr val="C00000"/>
                    </a:solidFill>
                  </a:rPr>
                  <a:t>5%</a:t>
                </a:r>
                <a:endParaRPr lang="en-US" sz="2000" dirty="0"/>
              </a:p>
            </p:txBody>
          </p:sp>
        </mc:Choice>
        <mc:Fallback xmlns="">
          <p:sp>
            <p:nvSpPr>
              <p:cNvPr id="14" name="CuadroTexto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0598" y="3212303"/>
                <a:ext cx="2641992" cy="707886"/>
              </a:xfrm>
              <a:prstGeom prst="rect">
                <a:avLst/>
              </a:prstGeom>
              <a:blipFill rotWithShape="0">
                <a:blip r:embed="rId10"/>
                <a:stretch>
                  <a:fillRect t="-4202" r="-2288" b="-12605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924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requested beam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12</a:t>
            </a:fld>
            <a:endParaRPr lang="es-ES" dirty="0"/>
          </a:p>
        </p:txBody>
      </p:sp>
      <p:pic>
        <p:nvPicPr>
          <p:cNvPr id="6" name="Imagen 5" descr="tabla_proton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614949" cy="136815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3164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/>
          <a:lstStyle/>
          <a:p>
            <a:r>
              <a:rPr lang="en-US" dirty="0" smtClean="0"/>
              <a:t>Final remarks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1176" y="822722"/>
            <a:ext cx="8507288" cy="5303441"/>
          </a:xfrm>
        </p:spPr>
        <p:txBody>
          <a:bodyPr>
            <a:normAutofit/>
          </a:bodyPr>
          <a:lstStyle/>
          <a:p>
            <a:r>
              <a:rPr lang="en-GB" dirty="0"/>
              <a:t>The examination of the literature and databases shows that the cross section for the </a:t>
            </a:r>
            <a:r>
              <a:rPr lang="en-GB" baseline="30000" dirty="0"/>
              <a:t>205</a:t>
            </a:r>
            <a:r>
              <a:rPr lang="en-GB" dirty="0"/>
              <a:t>Tl(n,</a:t>
            </a:r>
            <a:r>
              <a:rPr lang="el-GR" dirty="0"/>
              <a:t>γ</a:t>
            </a:r>
            <a:r>
              <a:rPr lang="en-GB" dirty="0"/>
              <a:t>)</a:t>
            </a:r>
            <a:r>
              <a:rPr lang="en-GB" baseline="30000" dirty="0"/>
              <a:t>206</a:t>
            </a:r>
            <a:r>
              <a:rPr lang="en-GB" dirty="0"/>
              <a:t>Tl reaction in the regions of astrophysical interest remains still </a:t>
            </a:r>
            <a:r>
              <a:rPr lang="en-GB" dirty="0" smtClean="0"/>
              <a:t>uncertain</a:t>
            </a:r>
            <a:r>
              <a:rPr lang="en-GB" dirty="0"/>
              <a:t> </a:t>
            </a:r>
            <a:r>
              <a:rPr lang="en-GB" dirty="0" smtClean="0"/>
              <a:t>(33% assumed uncertainty in the MACS value).</a:t>
            </a:r>
            <a:r>
              <a:rPr lang="en-GB" dirty="0"/>
              <a:t/>
            </a:r>
            <a:br>
              <a:rPr lang="en-GB" dirty="0"/>
            </a:b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measurement proposed for EAR1 would improve the accuracy and precision of the </a:t>
            </a:r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n-US" dirty="0"/>
              <a:t>) cross section in the astrophysical energy range (1-100 </a:t>
            </a:r>
            <a:r>
              <a:rPr lang="en-US" dirty="0" err="1" smtClean="0"/>
              <a:t>keV</a:t>
            </a:r>
            <a:r>
              <a:rPr lang="en-US" dirty="0" smtClean="0"/>
              <a:t>, 5% goal of total uncertainty).</a:t>
            </a:r>
          </a:p>
          <a:p>
            <a:endParaRPr lang="es-ES" dirty="0" smtClean="0"/>
          </a:p>
          <a:p>
            <a:r>
              <a:rPr lang="es-ES" dirty="0" err="1" smtClean="0"/>
              <a:t>The</a:t>
            </a:r>
            <a:r>
              <a:rPr lang="es-ES" dirty="0" smtClean="0"/>
              <a:t> new CS </a:t>
            </a:r>
            <a:r>
              <a:rPr lang="es-ES" dirty="0" err="1" smtClean="0"/>
              <a:t>will</a:t>
            </a:r>
            <a:r>
              <a:rPr lang="es-ES" dirty="0" smtClean="0"/>
              <a:t> lead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improvement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n-GB" baseline="30000" dirty="0"/>
              <a:t>205</a:t>
            </a:r>
            <a:r>
              <a:rPr lang="en-GB" dirty="0"/>
              <a:t>Pb/</a:t>
            </a:r>
            <a:r>
              <a:rPr lang="en-GB" baseline="30000" dirty="0"/>
              <a:t>204</a:t>
            </a:r>
            <a:r>
              <a:rPr lang="en-GB" dirty="0"/>
              <a:t>Pb ratio </a:t>
            </a:r>
            <a:r>
              <a:rPr lang="en-GB" dirty="0" smtClean="0"/>
              <a:t>estimation (with the targeted </a:t>
            </a:r>
            <a:r>
              <a:rPr lang="en-GB" dirty="0" smtClean="0"/>
              <a:t>CS uncertainty</a:t>
            </a:r>
            <a:r>
              <a:rPr lang="en-GB" dirty="0" smtClean="0"/>
              <a:t>, </a:t>
            </a:r>
            <a:r>
              <a:rPr lang="en-GB" dirty="0" smtClean="0"/>
              <a:t>down to </a:t>
            </a:r>
            <a:r>
              <a:rPr lang="en-GB" b="1" dirty="0" smtClean="0"/>
              <a:t>2.5</a:t>
            </a:r>
            <a:r>
              <a:rPr lang="en-GB" b="1" dirty="0" smtClean="0"/>
              <a:t>%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 smtClean="0"/>
              <a:t>It will, as well, contribute </a:t>
            </a:r>
            <a:r>
              <a:rPr lang="en-GB" dirty="0"/>
              <a:t>to a complete and reliable interpretation of the branching pattern around </a:t>
            </a:r>
            <a:r>
              <a:rPr lang="en-GB" baseline="30000" dirty="0" smtClean="0"/>
              <a:t>204</a:t>
            </a:r>
            <a:r>
              <a:rPr lang="en-GB" dirty="0"/>
              <a:t>Tl (whose capture cross-section results we expect to publish </a:t>
            </a:r>
            <a:r>
              <a:rPr lang="en-GB" dirty="0" smtClean="0"/>
              <a:t>this year), important for the study of the third s-process lead isotopes peak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13</a:t>
            </a:fld>
            <a:endParaRPr lang="es-ES" dirty="0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629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706090"/>
          </a:xfrm>
        </p:spPr>
        <p:txBody>
          <a:bodyPr/>
          <a:lstStyle/>
          <a:p>
            <a:r>
              <a:rPr lang="es-ES" dirty="0" err="1" smtClean="0"/>
              <a:t>Thank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attention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258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205</a:t>
            </a:r>
            <a:r>
              <a:rPr lang="en-US" dirty="0" smtClean="0"/>
              <a:t>Tl decay vs </a:t>
            </a:r>
            <a:r>
              <a:rPr lang="en-US" baseline="30000" dirty="0" smtClean="0"/>
              <a:t>205</a:t>
            </a:r>
            <a:r>
              <a:rPr lang="en-US" dirty="0" smtClean="0"/>
              <a:t>Pb decay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15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INTC meeting, CERN, 7/2/18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986755"/>
            <a:ext cx="4343400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7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n-US" dirty="0" smtClean="0"/>
              <a:t>) MACS: -40% to +5%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16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INTC meeting, CERN, 7/2/18</a:t>
            </a:r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610" y="544413"/>
            <a:ext cx="8812779" cy="540486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6723366" y="3167806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ENDF/B-VII.1</a:t>
            </a:r>
            <a:endParaRPr lang="es-ES" sz="1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6781442" y="1381418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JEFF 3.2 (!)</a:t>
            </a:r>
            <a:endParaRPr lang="es-ES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884811" y="3010869"/>
            <a:ext cx="1457429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/>
              <a:t>Macklin&amp;Winters</a:t>
            </a:r>
            <a:r>
              <a:rPr lang="es-ES" sz="1400" dirty="0" smtClean="0"/>
              <a:t> (1976)</a:t>
            </a:r>
            <a:endParaRPr lang="es-ES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187624" y="3861048"/>
            <a:ext cx="1457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Activation measurements</a:t>
            </a:r>
            <a:endParaRPr lang="en-US" sz="1400" dirty="0"/>
          </a:p>
        </p:txBody>
      </p:sp>
      <p:grpSp>
        <p:nvGrpSpPr>
          <p:cNvPr id="14" name="Grupo 13"/>
          <p:cNvGrpSpPr/>
          <p:nvPr/>
        </p:nvGrpSpPr>
        <p:grpSpPr>
          <a:xfrm>
            <a:off x="3923928" y="1624408"/>
            <a:ext cx="2424546" cy="584775"/>
            <a:chOff x="1933582" y="3074882"/>
            <a:chExt cx="3245954" cy="584775"/>
          </a:xfrm>
        </p:grpSpPr>
        <p:cxnSp>
          <p:nvCxnSpPr>
            <p:cNvPr id="15" name="Conector recto 14"/>
            <p:cNvCxnSpPr/>
            <p:nvPr/>
          </p:nvCxnSpPr>
          <p:spPr>
            <a:xfrm>
              <a:off x="1933582" y="3284984"/>
              <a:ext cx="288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15"/>
            <p:cNvCxnSpPr/>
            <p:nvPr/>
          </p:nvCxnSpPr>
          <p:spPr>
            <a:xfrm>
              <a:off x="1936614" y="3437384"/>
              <a:ext cx="288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uadroTexto 16"/>
            <p:cNvSpPr txBox="1"/>
            <p:nvPr/>
          </p:nvSpPr>
          <p:spPr>
            <a:xfrm>
              <a:off x="2221582" y="3074882"/>
              <a:ext cx="29579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MACS range variation over </a:t>
              </a:r>
              <a:r>
                <a:rPr lang="en-US" sz="1600" dirty="0" smtClean="0"/>
                <a:t>reference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1958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n-US" dirty="0" smtClean="0"/>
              <a:t>) MACS: -40% to +5%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17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INTC meeting, CERN, 7/2/18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552" y="1379736"/>
            <a:ext cx="9893521" cy="415401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24048" y="1325096"/>
            <a:ext cx="77403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i="1" baseline="30000" dirty="0" smtClean="0"/>
              <a:t>205</a:t>
            </a:r>
            <a:r>
              <a:rPr lang="en-US" i="1" dirty="0" smtClean="0"/>
              <a:t>Pb/</a:t>
            </a:r>
            <a:r>
              <a:rPr lang="en-US" i="1" baseline="30000" dirty="0" smtClean="0"/>
              <a:t>204</a:t>
            </a:r>
            <a:r>
              <a:rPr lang="en-US" i="1" dirty="0" smtClean="0"/>
              <a:t>Pb abundance ratio in the stellar envelope (normalized to the ref. rate)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774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Sensibility study from A</a:t>
            </a:r>
            <a:r>
              <a:rPr lang="en-US" dirty="0"/>
              <a:t>. </a:t>
            </a:r>
            <a:r>
              <a:rPr lang="en-US" dirty="0" err="1"/>
              <a:t>Koloczek</a:t>
            </a:r>
            <a:r>
              <a:rPr lang="en-US" dirty="0"/>
              <a:t> et al. </a:t>
            </a:r>
            <a:r>
              <a:rPr lang="en-US" dirty="0" smtClean="0"/>
              <a:t>(2016)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22722"/>
            <a:ext cx="8229600" cy="5303441"/>
          </a:xfrm>
        </p:spPr>
        <p:txBody>
          <a:bodyPr/>
          <a:lstStyle/>
          <a:p>
            <a:r>
              <a:rPr lang="en-US" sz="1400" dirty="0"/>
              <a:t>Atomic Data and Nuclear Data Tables 108 (2016) 1–14</a:t>
            </a:r>
            <a:endParaRPr lang="es-ES" sz="1400" dirty="0"/>
          </a:p>
          <a:p>
            <a:r>
              <a:rPr lang="es-ES" sz="1800" dirty="0" err="1" smtClean="0"/>
              <a:t>Sensitivity</a:t>
            </a:r>
            <a:r>
              <a:rPr lang="es-ES" sz="1800" dirty="0"/>
              <a:t>: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INTC meeting, CERN, 7/2/18</a:t>
            </a:r>
            <a:endParaRPr lang="es-ES" dirty="0"/>
          </a:p>
        </p:txBody>
      </p:sp>
      <p:grpSp>
        <p:nvGrpSpPr>
          <p:cNvPr id="12" name="Grupo 11"/>
          <p:cNvGrpSpPr/>
          <p:nvPr/>
        </p:nvGrpSpPr>
        <p:grpSpPr>
          <a:xfrm>
            <a:off x="325454" y="2132856"/>
            <a:ext cx="8327810" cy="2437936"/>
            <a:chOff x="492662" y="1268760"/>
            <a:chExt cx="8327810" cy="2437936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2662" y="1268760"/>
              <a:ext cx="8284432" cy="848207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552" y="2132856"/>
              <a:ext cx="7956000" cy="205678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6872" y="2726434"/>
              <a:ext cx="8283600" cy="769605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9552" y="3501008"/>
              <a:ext cx="7956000" cy="205688"/>
            </a:xfrm>
            <a:prstGeom prst="rect">
              <a:avLst/>
            </a:prstGeom>
          </p:spPr>
        </p:pic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1298132"/>
            <a:ext cx="1296144" cy="69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16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185" y="660030"/>
            <a:ext cx="5377138" cy="40298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18864" y="103272"/>
            <a:ext cx="8229600" cy="706090"/>
          </a:xfrm>
        </p:spPr>
        <p:txBody>
          <a:bodyPr>
            <a:normAutofit/>
          </a:bodyPr>
          <a:lstStyle/>
          <a:p>
            <a:r>
              <a:rPr lang="en-GB" dirty="0" smtClean="0"/>
              <a:t>The role of the </a:t>
            </a:r>
            <a:r>
              <a:rPr lang="en-GB" baseline="30000" dirty="0" smtClean="0"/>
              <a:t>205</a:t>
            </a:r>
            <a:r>
              <a:rPr lang="en-GB" dirty="0" smtClean="0"/>
              <a:t>Tl(n,</a:t>
            </a:r>
            <a:r>
              <a:rPr lang="el-GR" dirty="0"/>
              <a:t>γ</a:t>
            </a:r>
            <a:r>
              <a:rPr lang="es-ES" dirty="0" smtClean="0"/>
              <a:t>) </a:t>
            </a:r>
            <a:r>
              <a:rPr lang="en-US" dirty="0" smtClean="0"/>
              <a:t>rate in the </a:t>
            </a:r>
            <a:r>
              <a:rPr lang="en-US" baseline="30000" dirty="0" smtClean="0"/>
              <a:t>205</a:t>
            </a:r>
            <a:r>
              <a:rPr lang="en-US" dirty="0" smtClean="0"/>
              <a:t>Pb abundance</a:t>
            </a:r>
            <a:endParaRPr lang="en-US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722" y="655267"/>
            <a:ext cx="5372064" cy="4029048"/>
          </a:xfr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19</a:t>
            </a:fld>
            <a:endParaRPr lang="es-E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869"/>
            <a:ext cx="1080120" cy="71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14662" y="1308455"/>
                <a:ext cx="3810223" cy="3511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As it had been pointed in the literature</a:t>
                </a:r>
                <a:r>
                  <a:rPr lang="en-US" baseline="30000" dirty="0" smtClean="0"/>
                  <a:t>1</a:t>
                </a:r>
                <a:r>
                  <a:rPr lang="en-US" dirty="0" smtClean="0"/>
                  <a:t>, the activation of the decay of the terrestrially stable </a:t>
                </a:r>
                <a:r>
                  <a:rPr lang="en-US" baseline="30000" dirty="0" smtClean="0"/>
                  <a:t>205</a:t>
                </a:r>
                <a:r>
                  <a:rPr lang="en-US" dirty="0" smtClean="0"/>
                  <a:t>Tl could be an important source of </a:t>
                </a:r>
                <a:r>
                  <a:rPr lang="en-US" baseline="30000" dirty="0"/>
                  <a:t>205</a:t>
                </a:r>
                <a:r>
                  <a:rPr lang="en-US" dirty="0" smtClean="0"/>
                  <a:t>Pb in some s-process sites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es-E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</m:t>
                    </m:r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s-ES" sz="1600" b="0" dirty="0" smtClean="0">
                    <a:ea typeface="Cambria Math" panose="02040503050406030204" pitchFamily="18" charset="0"/>
                  </a:rPr>
                  <a:t>, </a:t>
                </a:r>
              </a:p>
              <a:p>
                <a:r>
                  <a:rPr lang="es-ES" sz="1600" dirty="0">
                    <a:ea typeface="Cambria Math" panose="02040503050406030204" pitchFamily="18" charset="0"/>
                  </a:rPr>
                  <a:t>	</a:t>
                </a:r>
                <a:r>
                  <a:rPr lang="es-ES" sz="1600" b="0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sPre>
                          <m:sPrePr>
                            <m:ctrlPr>
                              <a:rPr lang="es-ES" sz="16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205</m:t>
                            </m:r>
                          </m:sup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𝑇𝑙</m:t>
                            </m:r>
                          </m:e>
                        </m:sPr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s-E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s-ES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sPre>
                          <m:sPrePr>
                            <m:ctrlPr>
                              <a:rPr lang="es-ES" sz="16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205</m:t>
                            </m:r>
                          </m:sup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𝑃𝑏</m:t>
                            </m:r>
                          </m:e>
                        </m:sPr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𝐸𝐶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If so, the </a:t>
                </a:r>
                <a:r>
                  <a:rPr lang="en-US" baseline="30000" dirty="0" smtClean="0"/>
                  <a:t>205</a:t>
                </a:r>
                <a:r>
                  <a:rPr lang="en-US" dirty="0" smtClean="0"/>
                  <a:t>Tl(n,</a:t>
                </a:r>
                <a:r>
                  <a:rPr lang="el-GR" dirty="0" smtClean="0"/>
                  <a:t>γ</a:t>
                </a:r>
                <a:r>
                  <a:rPr lang="en-US" dirty="0" smtClean="0"/>
                  <a:t>) capture reaction, by affecting the abundance of </a:t>
                </a:r>
                <a:r>
                  <a:rPr lang="en-US" baseline="30000" dirty="0"/>
                  <a:t>205</a:t>
                </a:r>
                <a:r>
                  <a:rPr lang="en-US" dirty="0" smtClean="0"/>
                  <a:t>Tl, could play a relevant role in the final abundance of </a:t>
                </a:r>
                <a:r>
                  <a:rPr lang="en-US" baseline="30000" dirty="0"/>
                  <a:t>205</a:t>
                </a:r>
                <a:r>
                  <a:rPr lang="en-US" dirty="0" smtClean="0"/>
                  <a:t>Pb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62" y="1308455"/>
                <a:ext cx="3810223" cy="3511731"/>
              </a:xfrm>
              <a:prstGeom prst="rect">
                <a:avLst/>
              </a:prstGeom>
              <a:blipFill rotWithShape="0">
                <a:blip r:embed="rId5"/>
                <a:stretch>
                  <a:fillRect l="-960" t="-1042" r="-24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22104" y="695778"/>
            <a:ext cx="886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aseline="30000" dirty="0">
                <a:solidFill>
                  <a:srgbClr val="C00000"/>
                </a:solidFill>
              </a:rPr>
              <a:t>205</a:t>
            </a:r>
            <a:r>
              <a:rPr lang="en-US" dirty="0">
                <a:solidFill>
                  <a:srgbClr val="C00000"/>
                </a:solidFill>
              </a:rPr>
              <a:t>Pb problem: at s-process sites temperature, </a:t>
            </a:r>
            <a:r>
              <a:rPr lang="en-US" dirty="0" smtClean="0">
                <a:solidFill>
                  <a:srgbClr val="C00000"/>
                </a:solidFill>
              </a:rPr>
              <a:t>EC decay is so strongly enhanced that its survival is compromised  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1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867309"/>
              </p:ext>
            </p:extLst>
          </p:nvPr>
        </p:nvGraphicFramePr>
        <p:xfrm>
          <a:off x="328776" y="4486060"/>
          <a:ext cx="3231798" cy="13510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3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97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94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90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755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30000" dirty="0" smtClean="0"/>
                        <a:t>204</a:t>
                      </a:r>
                      <a:r>
                        <a:rPr lang="en-GB" dirty="0" smtClean="0"/>
                        <a:t>Pb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 smtClean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 206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5522">
                <a:tc>
                  <a:txBody>
                    <a:bodyPr/>
                    <a:lstStyle/>
                    <a:p>
                      <a:pPr algn="ctr"/>
                      <a:r>
                        <a:rPr lang="en-GB" baseline="30000" dirty="0" smtClean="0"/>
                        <a:t>203</a:t>
                      </a:r>
                      <a:r>
                        <a:rPr lang="en-GB" dirty="0" smtClean="0"/>
                        <a:t>Tl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204</a:t>
                      </a:r>
                      <a:r>
                        <a:rPr lang="en-GB" sz="1800" dirty="0" smtClean="0"/>
                        <a:t>Tl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206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26" name="Grupo 25"/>
          <p:cNvGrpSpPr/>
          <p:nvPr/>
        </p:nvGrpSpPr>
        <p:grpSpPr>
          <a:xfrm>
            <a:off x="968285" y="4493070"/>
            <a:ext cx="2088232" cy="933472"/>
            <a:chOff x="423512" y="4367736"/>
            <a:chExt cx="2088232" cy="933472"/>
          </a:xfrm>
        </p:grpSpPr>
        <p:grpSp>
          <p:nvGrpSpPr>
            <p:cNvPr id="44" name="Grupo 43"/>
            <p:cNvGrpSpPr/>
            <p:nvPr/>
          </p:nvGrpSpPr>
          <p:grpSpPr>
            <a:xfrm>
              <a:off x="1215600" y="4974073"/>
              <a:ext cx="504057" cy="255127"/>
              <a:chOff x="1826300" y="5039190"/>
              <a:chExt cx="504057" cy="255127"/>
            </a:xfrm>
          </p:grpSpPr>
          <p:cxnSp>
            <p:nvCxnSpPr>
              <p:cNvPr id="17" name="Straight Arrow Connector 20"/>
              <p:cNvCxnSpPr/>
              <p:nvPr/>
            </p:nvCxnSpPr>
            <p:spPr>
              <a:xfrm>
                <a:off x="1826300" y="5039190"/>
                <a:ext cx="360040" cy="255127"/>
              </a:xfrm>
              <a:prstGeom prst="straightConnector1">
                <a:avLst/>
              </a:prstGeom>
              <a:ln w="254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20"/>
              <p:cNvCxnSpPr/>
              <p:nvPr/>
            </p:nvCxnSpPr>
            <p:spPr>
              <a:xfrm rot="10800000">
                <a:off x="1970317" y="5039190"/>
                <a:ext cx="360040" cy="255127"/>
              </a:xfrm>
              <a:prstGeom prst="straightConnector1">
                <a:avLst/>
              </a:prstGeom>
              <a:ln w="25400">
                <a:solidFill>
                  <a:srgbClr val="006699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upo 24"/>
            <p:cNvGrpSpPr/>
            <p:nvPr/>
          </p:nvGrpSpPr>
          <p:grpSpPr>
            <a:xfrm>
              <a:off x="423512" y="4367736"/>
              <a:ext cx="1277290" cy="687883"/>
              <a:chOff x="423512" y="4367736"/>
              <a:chExt cx="1277290" cy="68788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CuadroTexto 18"/>
                  <p:cNvSpPr txBox="1"/>
                  <p:nvPr/>
                </p:nvSpPr>
                <p:spPr>
                  <a:xfrm>
                    <a:off x="423512" y="4725144"/>
                    <a:ext cx="1233765" cy="3304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f>
                                <m:fPr>
                                  <m:type m:val="skw"/>
                                  <m:ctrlPr>
                                    <a:rPr lang="es-ES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12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ES" sz="12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≪15</m:t>
                          </m:r>
                          <m:r>
                            <a:rPr lang="es-ES" sz="1200" i="1">
                              <a:latin typeface="Cambria Math"/>
                            </a:rPr>
                            <m:t> </m:t>
                          </m:r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s-ES" sz="1200" i="1">
                              <a:latin typeface="Cambria Math"/>
                            </a:rPr>
                            <m:t>𝑦</m:t>
                          </m:r>
                          <m:r>
                            <a:rPr lang="es-ES" sz="1200" i="1">
                              <a:latin typeface="Cambria Math"/>
                            </a:rPr>
                            <m:t> 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19" name="CuadroTexto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3512" y="4725144"/>
                    <a:ext cx="1233765" cy="330475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t="-48148" b="-112963"/>
                    </a:stretch>
                  </a:blipFill>
                </p:spPr>
                <p:txBody>
                  <a:bodyPr/>
                  <a:lstStyle/>
                  <a:p>
                    <a:r>
                      <a:rPr lang="es-E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41" name="Grupo 40"/>
              <p:cNvGrpSpPr/>
              <p:nvPr/>
            </p:nvGrpSpPr>
            <p:grpSpPr>
              <a:xfrm>
                <a:off x="1147445" y="4367736"/>
                <a:ext cx="553357" cy="374663"/>
                <a:chOff x="2815333" y="4428434"/>
                <a:chExt cx="553357" cy="374663"/>
              </a:xfrm>
            </p:grpSpPr>
            <p:sp>
              <p:nvSpPr>
                <p:cNvPr id="42" name="TextBox 209"/>
                <p:cNvSpPr txBox="1"/>
                <p:nvPr/>
              </p:nvSpPr>
              <p:spPr>
                <a:xfrm>
                  <a:off x="2815333" y="4428434"/>
                  <a:ext cx="55335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Calibri" panose="020F0502020204030204" pitchFamily="34" charset="0"/>
                    </a:rPr>
                    <a:t>(</a:t>
                  </a:r>
                  <a:r>
                    <a:rPr lang="en-US" sz="1600" dirty="0" err="1" smtClean="0">
                      <a:latin typeface="Calibri" panose="020F0502020204030204" pitchFamily="34" charset="0"/>
                    </a:rPr>
                    <a:t>n,</a:t>
                  </a:r>
                  <a:r>
                    <a:rPr lang="en-US" sz="1600" dirty="0" err="1" smtClean="0">
                      <a:latin typeface="Symbol" panose="05050102010706020507" pitchFamily="18" charset="2"/>
                    </a:rPr>
                    <a:t>g</a:t>
                  </a:r>
                  <a:r>
                    <a:rPr lang="en-US" sz="1600" dirty="0" smtClean="0">
                      <a:latin typeface="Calibri" panose="020F0502020204030204" pitchFamily="34" charset="0"/>
                    </a:rPr>
                    <a:t>)</a:t>
                  </a:r>
                  <a:endParaRPr lang="en-GB" sz="1600" dirty="0" smtClean="0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43" name="Connector de fletxa recta 21"/>
                <p:cNvCxnSpPr/>
                <p:nvPr/>
              </p:nvCxnSpPr>
              <p:spPr>
                <a:xfrm>
                  <a:off x="2955496" y="4803097"/>
                  <a:ext cx="360040" cy="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0" name="Grupo 39"/>
            <p:cNvGrpSpPr/>
            <p:nvPr/>
          </p:nvGrpSpPr>
          <p:grpSpPr>
            <a:xfrm>
              <a:off x="1766359" y="4851245"/>
              <a:ext cx="745385" cy="345050"/>
              <a:chOff x="3382154" y="1954771"/>
              <a:chExt cx="745385" cy="345050"/>
            </a:xfrm>
          </p:grpSpPr>
          <p:sp>
            <p:nvSpPr>
              <p:cNvPr id="45" name="TextBox 203"/>
              <p:cNvSpPr txBox="1"/>
              <p:nvPr/>
            </p:nvSpPr>
            <p:spPr>
              <a:xfrm>
                <a:off x="3382154" y="1954771"/>
                <a:ext cx="34557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6699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600" b="1" baseline="30000" dirty="0" smtClean="0">
                    <a:solidFill>
                      <a:srgbClr val="006699"/>
                    </a:solidFill>
                    <a:latin typeface="Calibri" panose="020F0502020204030204" pitchFamily="34" charset="0"/>
                  </a:rPr>
                  <a:t>-</a:t>
                </a:r>
                <a:endParaRPr lang="en-GB" sz="1600" b="1" baseline="30000" dirty="0" smtClean="0">
                  <a:solidFill>
                    <a:srgbClr val="006699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46" name="Straight Arrow Connector 20"/>
              <p:cNvCxnSpPr/>
              <p:nvPr/>
            </p:nvCxnSpPr>
            <p:spPr>
              <a:xfrm rot="10800000">
                <a:off x="3767499" y="2044694"/>
                <a:ext cx="360040" cy="255127"/>
              </a:xfrm>
              <a:prstGeom prst="straightConnector1">
                <a:avLst/>
              </a:prstGeom>
              <a:ln w="25400">
                <a:solidFill>
                  <a:srgbClr val="006699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203"/>
            <p:cNvSpPr txBox="1"/>
            <p:nvPr/>
          </p:nvSpPr>
          <p:spPr>
            <a:xfrm>
              <a:off x="1019692" y="4962654"/>
              <a:ext cx="411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EC</a:t>
              </a:r>
            </a:p>
          </p:txBody>
        </p:sp>
      </p:grpSp>
      <p:sp>
        <p:nvSpPr>
          <p:cNvPr id="20" name="Rectángulo 19"/>
          <p:cNvSpPr/>
          <p:nvPr/>
        </p:nvSpPr>
        <p:spPr>
          <a:xfrm>
            <a:off x="161150" y="5812649"/>
            <a:ext cx="55403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[1] </a:t>
            </a:r>
            <a:r>
              <a:rPr lang="en-GB" sz="1400" dirty="0"/>
              <a:t>Yokoi et al. </a:t>
            </a:r>
            <a:r>
              <a:rPr lang="en-GB" sz="1100" dirty="0"/>
              <a:t>(Astron. </a:t>
            </a:r>
            <a:r>
              <a:rPr lang="en-GB" sz="1100" dirty="0" err="1"/>
              <a:t>Astrophys</a:t>
            </a:r>
            <a:r>
              <a:rPr lang="en-GB" sz="1100" dirty="0"/>
              <a:t>. 145 (339),</a:t>
            </a:r>
            <a:r>
              <a:rPr lang="en-US" sz="1100" dirty="0"/>
              <a:t>1985*) </a:t>
            </a:r>
          </a:p>
        </p:txBody>
      </p:sp>
      <p:sp>
        <p:nvSpPr>
          <p:cNvPr id="8" name="QuadreDeText 7"/>
          <p:cNvSpPr txBox="1"/>
          <p:nvPr/>
        </p:nvSpPr>
        <p:spPr>
          <a:xfrm rot="16200000">
            <a:off x="3094802" y="2647920"/>
            <a:ext cx="166543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 smtClean="0"/>
              <a:t>Mass</a:t>
            </a:r>
            <a:r>
              <a:rPr lang="es-ES" sz="1600" dirty="0" smtClean="0"/>
              <a:t> </a:t>
            </a:r>
            <a:r>
              <a:rPr lang="es-ES" sz="1600" dirty="0" err="1" smtClean="0"/>
              <a:t>fraction</a:t>
            </a:r>
            <a:endParaRPr lang="en-GB" sz="16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uadreDeText 8"/>
              <p:cNvSpPr txBox="1"/>
              <p:nvPr/>
            </p:nvSpPr>
            <p:spPr>
              <a:xfrm>
                <a:off x="5516029" y="4360727"/>
                <a:ext cx="2304256" cy="317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Mass coordinate </a:t>
                </a:r>
                <a:r>
                  <a:rPr lang="en-GB" sz="1400" dirty="0" err="1"/>
                  <a:t>m</a:t>
                </a:r>
                <a:r>
                  <a:rPr lang="en-GB" sz="1400" baseline="-25000" dirty="0" err="1"/>
                  <a:t>r</a:t>
                </a:r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r>
                      <a:rPr lang="es-ES" sz="14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s-E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s-ES" sz="1400" i="1">
                            <a:latin typeface="Cambria Math"/>
                            <a:ea typeface="Cambria Math"/>
                          </a:rPr>
                          <m:t>⊙</m:t>
                        </m:r>
                      </m:sub>
                    </m:sSub>
                    <m:r>
                      <a:rPr lang="es-ES" sz="14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GB" sz="1400" dirty="0" smtClean="0"/>
                  <a:t> </a:t>
                </a:r>
                <a:endParaRPr lang="en-GB" sz="1400" dirty="0"/>
              </a:p>
            </p:txBody>
          </p:sp>
        </mc:Choice>
        <mc:Fallback xmlns="">
          <p:sp>
            <p:nvSpPr>
              <p:cNvPr id="9" name="QuadreDeText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029" y="4360727"/>
                <a:ext cx="2304256" cy="317203"/>
              </a:xfrm>
              <a:prstGeom prst="rect">
                <a:avLst/>
              </a:prstGeom>
              <a:blipFill rotWithShape="0">
                <a:blip r:embed="rId7"/>
                <a:stretch>
                  <a:fillRect b="-1923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uadroTexto 27"/>
          <p:cNvSpPr txBox="1"/>
          <p:nvPr/>
        </p:nvSpPr>
        <p:spPr>
          <a:xfrm>
            <a:off x="4646691" y="39375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He </a:t>
            </a:r>
            <a:r>
              <a:rPr lang="es-ES" dirty="0" err="1" smtClean="0"/>
              <a:t>Intershell</a:t>
            </a:r>
            <a:endParaRPr lang="en-GB" dirty="0"/>
          </a:p>
        </p:txBody>
      </p:sp>
      <p:sp>
        <p:nvSpPr>
          <p:cNvPr id="37" name="CuadroTexto 36"/>
          <p:cNvSpPr txBox="1"/>
          <p:nvPr/>
        </p:nvSpPr>
        <p:spPr>
          <a:xfrm>
            <a:off x="7358364" y="3639005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Envelope</a:t>
            </a:r>
            <a:endParaRPr lang="es-ES" dirty="0" smtClean="0"/>
          </a:p>
          <a:p>
            <a:pPr algn="ctr"/>
            <a:r>
              <a:rPr lang="es-ES" dirty="0" smtClean="0"/>
              <a:t>(</a:t>
            </a:r>
            <a:r>
              <a:rPr lang="es-ES" dirty="0" err="1" smtClean="0"/>
              <a:t>convective</a:t>
            </a:r>
            <a:r>
              <a:rPr lang="es-ES" dirty="0" smtClean="0"/>
              <a:t>)</a:t>
            </a:r>
            <a:endParaRPr lang="en-GB" dirty="0"/>
          </a:p>
        </p:txBody>
      </p:sp>
      <p:grpSp>
        <p:nvGrpSpPr>
          <p:cNvPr id="33" name="Grupo 32"/>
          <p:cNvGrpSpPr/>
          <p:nvPr/>
        </p:nvGrpSpPr>
        <p:grpSpPr>
          <a:xfrm>
            <a:off x="4761524" y="1960808"/>
            <a:ext cx="1979602" cy="809739"/>
            <a:chOff x="4804727" y="2337494"/>
            <a:chExt cx="1979602" cy="809739"/>
          </a:xfrm>
        </p:grpSpPr>
        <p:sp>
          <p:nvSpPr>
            <p:cNvPr id="30" name="CuadroTexto 29"/>
            <p:cNvSpPr txBox="1"/>
            <p:nvPr/>
          </p:nvSpPr>
          <p:spPr>
            <a:xfrm>
              <a:off x="4804727" y="2337494"/>
              <a:ext cx="14790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C-13 </a:t>
              </a:r>
              <a:r>
                <a:rPr lang="es-ES" dirty="0" err="1" smtClean="0"/>
                <a:t>pocket</a:t>
              </a:r>
              <a:endParaRPr lang="en-GB" dirty="0"/>
            </a:p>
          </p:txBody>
        </p:sp>
        <p:cxnSp>
          <p:nvCxnSpPr>
            <p:cNvPr id="32" name="Conector recto de flecha 31"/>
            <p:cNvCxnSpPr/>
            <p:nvPr/>
          </p:nvCxnSpPr>
          <p:spPr>
            <a:xfrm>
              <a:off x="6084168" y="2622252"/>
              <a:ext cx="700161" cy="5249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CuadroTexto 37"/>
          <p:cNvSpPr txBox="1"/>
          <p:nvPr/>
        </p:nvSpPr>
        <p:spPr>
          <a:xfrm>
            <a:off x="5946219" y="2893499"/>
            <a:ext cx="1622942" cy="49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9" name="CuadroTexto 38"/>
          <p:cNvSpPr txBox="1"/>
          <p:nvPr/>
        </p:nvSpPr>
        <p:spPr>
          <a:xfrm>
            <a:off x="5483470" y="3013138"/>
            <a:ext cx="205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He </a:t>
            </a:r>
            <a:r>
              <a:rPr lang="es-ES" dirty="0" err="1" smtClean="0"/>
              <a:t>fusion</a:t>
            </a:r>
            <a:r>
              <a:rPr lang="es-ES" dirty="0" smtClean="0"/>
              <a:t> flash </a:t>
            </a:r>
          </a:p>
          <a:p>
            <a:pPr algn="ctr"/>
            <a:r>
              <a:rPr lang="es-ES" dirty="0" smtClean="0"/>
              <a:t>(TP, </a:t>
            </a:r>
            <a:r>
              <a:rPr lang="es-ES" dirty="0" err="1" smtClean="0"/>
              <a:t>convective</a:t>
            </a:r>
            <a:r>
              <a:rPr lang="es-ES" dirty="0" smtClean="0"/>
              <a:t>)</a:t>
            </a:r>
            <a:endParaRPr lang="en-GB" dirty="0"/>
          </a:p>
        </p:txBody>
      </p:sp>
      <p:sp>
        <p:nvSpPr>
          <p:cNvPr id="49" name="CuadroTexto 48"/>
          <p:cNvSpPr txBox="1"/>
          <p:nvPr/>
        </p:nvSpPr>
        <p:spPr>
          <a:xfrm>
            <a:off x="4716270" y="5837104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 smtClean="0">
                <a:solidFill>
                  <a:srgbClr val="FF0000"/>
                </a:solidFill>
              </a:rPr>
              <a:t>Proposal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for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n_TOF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for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next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year</a:t>
            </a:r>
            <a:endParaRPr lang="en-GB" sz="2000" dirty="0">
              <a:solidFill>
                <a:srgbClr val="FF0000"/>
              </a:solidFill>
            </a:endParaRPr>
          </a:p>
        </p:txBody>
      </p:sp>
      <p:grpSp>
        <p:nvGrpSpPr>
          <p:cNvPr id="22" name="Grupo 21"/>
          <p:cNvGrpSpPr/>
          <p:nvPr/>
        </p:nvGrpSpPr>
        <p:grpSpPr>
          <a:xfrm>
            <a:off x="7933654" y="2442492"/>
            <a:ext cx="1296144" cy="842941"/>
            <a:chOff x="7949401" y="2816957"/>
            <a:chExt cx="1296144" cy="842941"/>
          </a:xfrm>
        </p:grpSpPr>
        <p:sp>
          <p:nvSpPr>
            <p:cNvPr id="12" name="CuadroTexto 11"/>
            <p:cNvSpPr txBox="1"/>
            <p:nvPr/>
          </p:nvSpPr>
          <p:spPr>
            <a:xfrm>
              <a:off x="7949401" y="2816957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mtClean="0"/>
                <a:t>~23% </a:t>
              </a:r>
              <a:r>
                <a:rPr lang="en-US" dirty="0" smtClean="0"/>
                <a:t>uncertainty</a:t>
              </a:r>
              <a:endParaRPr lang="en-US" dirty="0"/>
            </a:p>
          </p:txBody>
        </p:sp>
        <p:cxnSp>
          <p:nvCxnSpPr>
            <p:cNvPr id="23" name="Conector recto de flecha 22"/>
            <p:cNvCxnSpPr/>
            <p:nvPr/>
          </p:nvCxnSpPr>
          <p:spPr>
            <a:xfrm>
              <a:off x="8784468" y="3443898"/>
              <a:ext cx="0" cy="2160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Cerrar corchete 12"/>
            <p:cNvSpPr/>
            <p:nvPr/>
          </p:nvSpPr>
          <p:spPr>
            <a:xfrm>
              <a:off x="8597473" y="3461894"/>
              <a:ext cx="92495" cy="180008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Imagen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6439" y="4607422"/>
            <a:ext cx="4742906" cy="14063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/>
              <p:cNvSpPr txBox="1"/>
              <p:nvPr/>
            </p:nvSpPr>
            <p:spPr>
              <a:xfrm>
                <a:off x="3743538" y="5136577"/>
                <a:ext cx="529501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baseline="30000" dirty="0" smtClean="0"/>
                  <a:t>205</a:t>
                </a:r>
                <a:r>
                  <a:rPr lang="es-ES" sz="1400" dirty="0" smtClean="0"/>
                  <a:t>Pb(n,</a:t>
                </a:r>
                <a:r>
                  <a:rPr lang="el-GR" sz="1400" dirty="0" smtClean="0"/>
                  <a:t>γ</a:t>
                </a:r>
                <a:r>
                  <a:rPr lang="es-ES" sz="1400" dirty="0" smtClean="0"/>
                  <a:t>)</a:t>
                </a:r>
                <a:r>
                  <a:rPr lang="es-ES" sz="1400" baseline="30000" dirty="0" smtClean="0"/>
                  <a:t>206</a:t>
                </a:r>
                <a:r>
                  <a:rPr lang="es-ES" sz="1400" dirty="0" smtClean="0"/>
                  <a:t>Pb </a:t>
                </a:r>
                <a14:m>
                  <m:oMath xmlns:m="http://schemas.openxmlformats.org/officeDocument/2006/math">
                    <m:r>
                      <a:rPr lang="es-ES" sz="1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400" dirty="0" smtClean="0"/>
                  <a:t> never measured, complex measurement (sample)</a:t>
                </a:r>
              </a:p>
              <a:p>
                <a:endParaRPr lang="en-GB" sz="1400" dirty="0" smtClean="0"/>
              </a:p>
              <a:p>
                <a:r>
                  <a:rPr lang="es-ES" sz="1400" baseline="30000" dirty="0" smtClean="0"/>
                  <a:t>205</a:t>
                </a:r>
                <a:r>
                  <a:rPr lang="es-ES" sz="1400" dirty="0" smtClean="0"/>
                  <a:t>Tl(n,</a:t>
                </a:r>
                <a:r>
                  <a:rPr lang="el-GR" sz="1400" dirty="0" smtClean="0"/>
                  <a:t>γ</a:t>
                </a:r>
                <a:r>
                  <a:rPr lang="es-ES" sz="1400" dirty="0" smtClean="0"/>
                  <a:t>)</a:t>
                </a:r>
                <a:r>
                  <a:rPr lang="es-ES" sz="1400" baseline="30000" dirty="0" smtClean="0"/>
                  <a:t>206</a:t>
                </a:r>
                <a:r>
                  <a:rPr lang="es-ES" sz="1400" dirty="0" smtClean="0"/>
                  <a:t>Tl </a:t>
                </a:r>
                <a14:m>
                  <m:oMath xmlns:m="http://schemas.openxmlformats.org/officeDocument/2006/math">
                    <m:r>
                      <a:rPr lang="es-ES" sz="1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400" dirty="0" smtClean="0"/>
                  <a:t> better accuracy needed, feasible immediately</a:t>
                </a:r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21" name="CuadroTex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538" y="5136577"/>
                <a:ext cx="5295013" cy="954107"/>
              </a:xfrm>
              <a:prstGeom prst="rect">
                <a:avLst/>
              </a:prstGeom>
              <a:blipFill rotWithShape="0">
                <a:blip r:embed="rId9"/>
                <a:stretch>
                  <a:fillRect t="-128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ángulo redondeado 47"/>
          <p:cNvSpPr/>
          <p:nvPr/>
        </p:nvSpPr>
        <p:spPr>
          <a:xfrm>
            <a:off x="3777233" y="5554421"/>
            <a:ext cx="4611445" cy="34010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209"/>
          <p:cNvSpPr txBox="1"/>
          <p:nvPr/>
        </p:nvSpPr>
        <p:spPr>
          <a:xfrm>
            <a:off x="1688365" y="5498550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(</a:t>
            </a:r>
            <a:r>
              <a:rPr lang="en-US" sz="1600" dirty="0" err="1" smtClean="0">
                <a:latin typeface="Calibri" panose="020F0502020204030204" pitchFamily="34" charset="0"/>
              </a:rPr>
              <a:t>n,</a:t>
            </a:r>
            <a:r>
              <a:rPr lang="en-US" sz="1600" dirty="0" err="1" smtClean="0">
                <a:latin typeface="Symbol" panose="05050102010706020507" pitchFamily="18" charset="2"/>
              </a:rPr>
              <a:t>g</a:t>
            </a:r>
            <a:r>
              <a:rPr lang="en-US" sz="1600" dirty="0" smtClean="0">
                <a:latin typeface="Calibri" panose="020F0502020204030204" pitchFamily="34" charset="0"/>
              </a:rPr>
              <a:t>)</a:t>
            </a:r>
            <a:endParaRPr lang="en-GB" sz="1600" dirty="0" smtClean="0">
              <a:latin typeface="Calibri" panose="020F0502020204030204" pitchFamily="34" charset="0"/>
            </a:endParaRPr>
          </a:p>
        </p:txBody>
      </p:sp>
      <p:sp>
        <p:nvSpPr>
          <p:cNvPr id="51" name="TextBox 209"/>
          <p:cNvSpPr txBox="1"/>
          <p:nvPr/>
        </p:nvSpPr>
        <p:spPr>
          <a:xfrm>
            <a:off x="824269" y="5498550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(</a:t>
            </a:r>
            <a:r>
              <a:rPr lang="en-US" sz="1600" dirty="0" err="1" smtClean="0">
                <a:latin typeface="Calibri" panose="020F0502020204030204" pitchFamily="34" charset="0"/>
              </a:rPr>
              <a:t>n,</a:t>
            </a:r>
            <a:r>
              <a:rPr lang="en-US" sz="1600" dirty="0" err="1" smtClean="0">
                <a:latin typeface="Symbol" panose="05050102010706020507" pitchFamily="18" charset="2"/>
              </a:rPr>
              <a:t>g</a:t>
            </a:r>
            <a:r>
              <a:rPr lang="en-US" sz="1600" dirty="0" smtClean="0">
                <a:latin typeface="Calibri" panose="020F0502020204030204" pitchFamily="34" charset="0"/>
              </a:rPr>
              <a:t>)</a:t>
            </a:r>
            <a:endParaRPr lang="en-GB" sz="1600" dirty="0" smtClean="0">
              <a:latin typeface="Calibri" panose="020F0502020204030204" pitchFamily="34" charset="0"/>
            </a:endParaRPr>
          </a:p>
        </p:txBody>
      </p:sp>
      <p:cxnSp>
        <p:nvCxnSpPr>
          <p:cNvPr id="52" name="Connector de fletxa recta 24"/>
          <p:cNvCxnSpPr/>
          <p:nvPr/>
        </p:nvCxnSpPr>
        <p:spPr>
          <a:xfrm>
            <a:off x="1822954" y="5507977"/>
            <a:ext cx="36004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or de fletxa recta 24"/>
          <p:cNvCxnSpPr/>
          <p:nvPr/>
        </p:nvCxnSpPr>
        <p:spPr>
          <a:xfrm>
            <a:off x="968285" y="5507977"/>
            <a:ext cx="36004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209"/>
          <p:cNvSpPr txBox="1"/>
          <p:nvPr/>
        </p:nvSpPr>
        <p:spPr>
          <a:xfrm>
            <a:off x="852550" y="4490438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(</a:t>
            </a:r>
            <a:r>
              <a:rPr lang="en-US" sz="1600" dirty="0" err="1" smtClean="0">
                <a:latin typeface="Calibri" panose="020F0502020204030204" pitchFamily="34" charset="0"/>
              </a:rPr>
              <a:t>n,</a:t>
            </a:r>
            <a:r>
              <a:rPr lang="en-US" sz="1600" dirty="0" err="1" smtClean="0">
                <a:latin typeface="Symbol" panose="05050102010706020507" pitchFamily="18" charset="2"/>
              </a:rPr>
              <a:t>g</a:t>
            </a:r>
            <a:r>
              <a:rPr lang="en-US" sz="1600" dirty="0" smtClean="0">
                <a:latin typeface="Calibri" panose="020F0502020204030204" pitchFamily="34" charset="0"/>
              </a:rPr>
              <a:t>)</a:t>
            </a:r>
            <a:endParaRPr lang="en-GB" sz="1600" dirty="0" smtClean="0">
              <a:latin typeface="Calibri" panose="020F0502020204030204" pitchFamily="34" charset="0"/>
            </a:endParaRPr>
          </a:p>
        </p:txBody>
      </p:sp>
      <p:cxnSp>
        <p:nvCxnSpPr>
          <p:cNvPr id="55" name="Connector de fletxa recta 21"/>
          <p:cNvCxnSpPr/>
          <p:nvPr/>
        </p:nvCxnSpPr>
        <p:spPr>
          <a:xfrm>
            <a:off x="992713" y="4865101"/>
            <a:ext cx="36004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20"/>
          <p:cNvCxnSpPr/>
          <p:nvPr/>
        </p:nvCxnSpPr>
        <p:spPr>
          <a:xfrm rot="10800000">
            <a:off x="896277" y="5066502"/>
            <a:ext cx="360040" cy="255127"/>
          </a:xfrm>
          <a:prstGeom prst="straightConnector1">
            <a:avLst/>
          </a:prstGeom>
          <a:ln w="25400">
            <a:solidFill>
              <a:srgbClr val="00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  <p:grpSp>
        <p:nvGrpSpPr>
          <p:cNvPr id="59" name="Grupo 19"/>
          <p:cNvGrpSpPr/>
          <p:nvPr/>
        </p:nvGrpSpPr>
        <p:grpSpPr>
          <a:xfrm>
            <a:off x="2516538" y="5471865"/>
            <a:ext cx="553357" cy="338554"/>
            <a:chOff x="4651639" y="2422968"/>
            <a:chExt cx="553357" cy="338554"/>
          </a:xfrm>
        </p:grpSpPr>
        <p:cxnSp>
          <p:nvCxnSpPr>
            <p:cNvPr id="60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solidFill>
                    <a:srgbClr val="C0000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)</a:t>
              </a:r>
              <a:endParaRPr lang="en-GB" sz="1600" dirty="0" smtClean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79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39" grpId="0"/>
      <p:bldP spid="39" grpId="1"/>
      <p:bldP spid="49" grpId="0"/>
      <p:bldP spid="21" grpId="0"/>
      <p:bldP spid="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of the presentation</a:t>
            </a:r>
            <a:endParaRPr lang="en-GB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82453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Introduction and motivations</a:t>
            </a:r>
            <a:endParaRPr lang="en-GB" dirty="0"/>
          </a:p>
          <a:p>
            <a:pPr lvl="1">
              <a:lnSpc>
                <a:spcPct val="150000"/>
              </a:lnSpc>
            </a:pPr>
            <a:r>
              <a:rPr lang="en-GB" dirty="0" smtClean="0"/>
              <a:t>s-process nucleosynthesis at the heaviest isotopes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The astrophysical importance of the </a:t>
            </a:r>
            <a:r>
              <a:rPr lang="en-GB" baseline="30000" dirty="0" smtClean="0"/>
              <a:t>205</a:t>
            </a:r>
            <a:r>
              <a:rPr lang="en-GB" dirty="0" smtClean="0"/>
              <a:t>Tl(n,</a:t>
            </a:r>
            <a:r>
              <a:rPr lang="el-GR" dirty="0" smtClean="0"/>
              <a:t>γ</a:t>
            </a:r>
            <a:r>
              <a:rPr lang="en-GB" dirty="0" smtClean="0"/>
              <a:t>) reaction rate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Current status of the </a:t>
            </a:r>
            <a:r>
              <a:rPr lang="en-GB" baseline="30000" dirty="0"/>
              <a:t>205</a:t>
            </a:r>
            <a:r>
              <a:rPr lang="en-GB" dirty="0"/>
              <a:t>Tl(n,</a:t>
            </a:r>
            <a:r>
              <a:rPr lang="el-GR" dirty="0"/>
              <a:t>γ</a:t>
            </a:r>
            <a:r>
              <a:rPr lang="en-GB" dirty="0"/>
              <a:t>) </a:t>
            </a:r>
            <a:r>
              <a:rPr lang="en-GB" dirty="0" smtClean="0"/>
              <a:t>data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Nucleosynthesis calculations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Experimental setup, counting rate estimation and beam time request</a:t>
            </a: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2</a:t>
            </a:fld>
            <a:endParaRPr lang="es-ES" dirty="0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69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745" y="27755"/>
            <a:ext cx="8229600" cy="72008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6699"/>
                </a:solidFill>
              </a:rPr>
              <a:t>Nuclear data for astrophysics: </a:t>
            </a:r>
            <a:r>
              <a:rPr lang="en-US" sz="2800" dirty="0" smtClean="0">
                <a:solidFill>
                  <a:srgbClr val="006699"/>
                </a:solidFill>
              </a:rPr>
              <a:t>s-process</a:t>
            </a:r>
            <a:endParaRPr lang="en-US" sz="2800" dirty="0">
              <a:solidFill>
                <a:srgbClr val="0066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0" y="586835"/>
                <a:ext cx="4074126" cy="2587417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lnSpc>
                    <a:spcPct val="150000"/>
                  </a:lnSpc>
                </a:pPr>
                <a:r>
                  <a:rPr lang="en-US" sz="1600" b="1" dirty="0" smtClean="0"/>
                  <a:t>Half of the abundances of heavy elements</a:t>
                </a:r>
                <a:r>
                  <a:rPr lang="en-US" sz="1600" dirty="0" smtClean="0"/>
                  <a:t> from Fe (Z=23) to Bi (Z=83) are produced by successive </a:t>
                </a:r>
                <a:r>
                  <a:rPr lang="en-US" sz="1600" b="1" dirty="0" smtClean="0"/>
                  <a:t>neutron capture (n,</a:t>
                </a:r>
                <a:r>
                  <a:rPr lang="el-GR" sz="1600" b="1" dirty="0" smtClean="0"/>
                  <a:t>γ</a:t>
                </a:r>
                <a:r>
                  <a:rPr lang="en-US" sz="1600" b="1" dirty="0" smtClean="0"/>
                  <a:t>)</a:t>
                </a:r>
                <a:r>
                  <a:rPr lang="en-US" sz="1600" dirty="0" smtClean="0"/>
                  <a:t> and </a:t>
                </a:r>
                <a:r>
                  <a:rPr lang="en-US" sz="1600" b="1" dirty="0" smtClean="0"/>
                  <a:t>beta decay</a:t>
                </a:r>
                <a:r>
                  <a:rPr lang="en-US" sz="1600" dirty="0" smtClean="0"/>
                  <a:t> reactions in the so called slow (s)-process in </a:t>
                </a:r>
                <a:r>
                  <a:rPr lang="en-US" sz="1600" b="1" dirty="0" smtClean="0"/>
                  <a:t>Low Mass</a:t>
                </a:r>
                <a:r>
                  <a:rPr lang="en-US" sz="1600" dirty="0" smtClean="0"/>
                  <a:t> (1-3 M</a:t>
                </a:r>
                <a14:m>
                  <m:oMath xmlns:m="http://schemas.openxmlformats.org/officeDocument/2006/math">
                    <m:r>
                      <a:rPr lang="en-US" sz="1000" i="1" smtClean="0">
                        <a:latin typeface="Cambria Math"/>
                        <a:ea typeface="Cambria Math"/>
                      </a:rPr>
                      <m:t>⊙</m:t>
                    </m:r>
                  </m:oMath>
                </a14:m>
                <a:r>
                  <a:rPr lang="en-US" sz="1600" dirty="0"/>
                  <a:t>) </a:t>
                </a:r>
                <a:r>
                  <a:rPr lang="en-US" sz="1600" b="1" dirty="0"/>
                  <a:t>AGB stars</a:t>
                </a:r>
                <a:r>
                  <a:rPr lang="en-US" sz="1600" dirty="0"/>
                  <a:t> and </a:t>
                </a:r>
                <a:r>
                  <a:rPr lang="en-US" sz="1600" b="1" dirty="0"/>
                  <a:t>Massive Stars </a:t>
                </a:r>
                <a:r>
                  <a:rPr lang="en-US" sz="1600" dirty="0" smtClean="0"/>
                  <a:t>(&gt;8 M</a:t>
                </a:r>
                <a14:m>
                  <m:oMath xmlns:m="http://schemas.openxmlformats.org/officeDocument/2006/math">
                    <m:r>
                      <a:rPr lang="en-US" sz="1000" i="1">
                        <a:latin typeface="Cambria Math"/>
                        <a:ea typeface="Cambria Math"/>
                      </a:rPr>
                      <m:t>⊙</m:t>
                    </m:r>
                  </m:oMath>
                </a14:m>
                <a:r>
                  <a:rPr lang="en-US" sz="1600" dirty="0" smtClean="0"/>
                  <a:t>)</a:t>
                </a:r>
              </a:p>
              <a:p>
                <a:pPr marL="285750" indent="-285750">
                  <a:lnSpc>
                    <a:spcPct val="150000"/>
                  </a:lnSpc>
                </a:pPr>
                <a:endParaRPr lang="en-US" sz="1800" dirty="0"/>
              </a:p>
              <a:p>
                <a:pPr marL="285750" indent="-285750" algn="just">
                  <a:lnSpc>
                    <a:spcPct val="150000"/>
                  </a:lnSpc>
                </a:pPr>
                <a:endParaRPr lang="en-GB" sz="1500" dirty="0" smtClean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586835"/>
                <a:ext cx="4074126" cy="2587417"/>
              </a:xfrm>
              <a:blipFill rotWithShape="0">
                <a:blip r:embed="rId2"/>
                <a:stretch>
                  <a:fillRect l="-599" r="-179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20</a:t>
            </a:fld>
            <a:endParaRPr lang="es-ES"/>
          </a:p>
        </p:txBody>
      </p:sp>
      <p:sp>
        <p:nvSpPr>
          <p:cNvPr id="291" name="Rectangle 2"/>
          <p:cNvSpPr>
            <a:spLocks noChangeArrowheads="1"/>
          </p:cNvSpPr>
          <p:nvPr/>
        </p:nvSpPr>
        <p:spPr bwMode="auto">
          <a:xfrm>
            <a:off x="6231539" y="189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" name="Rectangle 4"/>
          <p:cNvSpPr>
            <a:spLocks noChangeArrowheads="1"/>
          </p:cNvSpPr>
          <p:nvPr/>
        </p:nvSpPr>
        <p:spPr bwMode="auto">
          <a:xfrm>
            <a:off x="516539" y="5700835"/>
            <a:ext cx="306388" cy="28083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3" name="Rectangle 5"/>
          <p:cNvSpPr>
            <a:spLocks noChangeArrowheads="1"/>
          </p:cNvSpPr>
          <p:nvPr/>
        </p:nvSpPr>
        <p:spPr bwMode="auto">
          <a:xfrm>
            <a:off x="1278539" y="5319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" name="Rectangle 6"/>
          <p:cNvSpPr>
            <a:spLocks noChangeArrowheads="1"/>
          </p:cNvSpPr>
          <p:nvPr/>
        </p:nvSpPr>
        <p:spPr bwMode="auto">
          <a:xfrm>
            <a:off x="2802539" y="4176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" name="Rectangle 7"/>
          <p:cNvSpPr>
            <a:spLocks noChangeArrowheads="1"/>
          </p:cNvSpPr>
          <p:nvPr/>
        </p:nvSpPr>
        <p:spPr bwMode="auto">
          <a:xfrm>
            <a:off x="2802539" y="4557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" name="Rectangle 8"/>
          <p:cNvSpPr>
            <a:spLocks noChangeArrowheads="1"/>
          </p:cNvSpPr>
          <p:nvPr/>
        </p:nvSpPr>
        <p:spPr bwMode="auto">
          <a:xfrm>
            <a:off x="516539" y="493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" name="Rectangle 9"/>
          <p:cNvSpPr>
            <a:spLocks noChangeArrowheads="1"/>
          </p:cNvSpPr>
          <p:nvPr/>
        </p:nvSpPr>
        <p:spPr bwMode="auto">
          <a:xfrm>
            <a:off x="1278539" y="493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" name="Rectangle 10"/>
          <p:cNvSpPr>
            <a:spLocks noChangeArrowheads="1"/>
          </p:cNvSpPr>
          <p:nvPr/>
        </p:nvSpPr>
        <p:spPr bwMode="auto">
          <a:xfrm>
            <a:off x="4326539" y="3795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9" name="Rectangle 11"/>
          <p:cNvSpPr>
            <a:spLocks noChangeArrowheads="1"/>
          </p:cNvSpPr>
          <p:nvPr/>
        </p:nvSpPr>
        <p:spPr bwMode="auto">
          <a:xfrm>
            <a:off x="4326539" y="4176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0" name="Rectangle 12"/>
          <p:cNvSpPr>
            <a:spLocks noChangeArrowheads="1"/>
          </p:cNvSpPr>
          <p:nvPr/>
        </p:nvSpPr>
        <p:spPr bwMode="auto">
          <a:xfrm>
            <a:off x="6612539" y="112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" name="Rectangle 13"/>
          <p:cNvSpPr>
            <a:spLocks noChangeArrowheads="1"/>
          </p:cNvSpPr>
          <p:nvPr/>
        </p:nvSpPr>
        <p:spPr bwMode="auto">
          <a:xfrm>
            <a:off x="7374539" y="2652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2" name="Rectangle 14"/>
          <p:cNvSpPr>
            <a:spLocks noChangeArrowheads="1"/>
          </p:cNvSpPr>
          <p:nvPr/>
        </p:nvSpPr>
        <p:spPr bwMode="auto">
          <a:xfrm>
            <a:off x="5850539" y="3414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3" name="Rectangle 15"/>
          <p:cNvSpPr>
            <a:spLocks noChangeArrowheads="1"/>
          </p:cNvSpPr>
          <p:nvPr/>
        </p:nvSpPr>
        <p:spPr bwMode="auto">
          <a:xfrm>
            <a:off x="4326539" y="2652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" name="Rectangle 16"/>
          <p:cNvSpPr>
            <a:spLocks noChangeArrowheads="1"/>
          </p:cNvSpPr>
          <p:nvPr/>
        </p:nvSpPr>
        <p:spPr bwMode="auto">
          <a:xfrm>
            <a:off x="8136539" y="747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" name="Rectangle 19"/>
          <p:cNvSpPr>
            <a:spLocks noChangeArrowheads="1"/>
          </p:cNvSpPr>
          <p:nvPr/>
        </p:nvSpPr>
        <p:spPr bwMode="auto">
          <a:xfrm>
            <a:off x="7755539" y="112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6" name="Rectangle 20"/>
          <p:cNvSpPr>
            <a:spLocks noChangeArrowheads="1"/>
          </p:cNvSpPr>
          <p:nvPr/>
        </p:nvSpPr>
        <p:spPr bwMode="auto">
          <a:xfrm>
            <a:off x="897539" y="570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" name="Rectangle 21"/>
          <p:cNvSpPr>
            <a:spLocks noChangeArrowheads="1"/>
          </p:cNvSpPr>
          <p:nvPr/>
        </p:nvSpPr>
        <p:spPr bwMode="auto">
          <a:xfrm>
            <a:off x="1278539" y="570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" name="Rectangle 22"/>
          <p:cNvSpPr>
            <a:spLocks noChangeArrowheads="1"/>
          </p:cNvSpPr>
          <p:nvPr/>
        </p:nvSpPr>
        <p:spPr bwMode="auto">
          <a:xfrm>
            <a:off x="3183539" y="4176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" name="Rectangle 23"/>
          <p:cNvSpPr>
            <a:spLocks noChangeArrowheads="1"/>
          </p:cNvSpPr>
          <p:nvPr/>
        </p:nvSpPr>
        <p:spPr bwMode="auto">
          <a:xfrm>
            <a:off x="2040539" y="4176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" name="Rectangle 24"/>
          <p:cNvSpPr>
            <a:spLocks noChangeArrowheads="1"/>
          </p:cNvSpPr>
          <p:nvPr/>
        </p:nvSpPr>
        <p:spPr bwMode="auto">
          <a:xfrm>
            <a:off x="2040539" y="4557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" name="Rectangle 25"/>
          <p:cNvSpPr>
            <a:spLocks noChangeArrowheads="1"/>
          </p:cNvSpPr>
          <p:nvPr/>
        </p:nvSpPr>
        <p:spPr bwMode="auto">
          <a:xfrm>
            <a:off x="2802539" y="493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" name="Rectangle 26"/>
          <p:cNvSpPr>
            <a:spLocks noChangeArrowheads="1"/>
          </p:cNvSpPr>
          <p:nvPr/>
        </p:nvSpPr>
        <p:spPr bwMode="auto">
          <a:xfrm>
            <a:off x="2421539" y="493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" name="Rectangle 27"/>
          <p:cNvSpPr>
            <a:spLocks noChangeArrowheads="1"/>
          </p:cNvSpPr>
          <p:nvPr/>
        </p:nvSpPr>
        <p:spPr bwMode="auto">
          <a:xfrm>
            <a:off x="2040539" y="493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4" name="Rectangle 28"/>
          <p:cNvSpPr>
            <a:spLocks noChangeArrowheads="1"/>
          </p:cNvSpPr>
          <p:nvPr/>
        </p:nvSpPr>
        <p:spPr bwMode="auto">
          <a:xfrm>
            <a:off x="1659539" y="493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" name="Rectangle 29"/>
          <p:cNvSpPr>
            <a:spLocks noChangeArrowheads="1"/>
          </p:cNvSpPr>
          <p:nvPr/>
        </p:nvSpPr>
        <p:spPr bwMode="auto">
          <a:xfrm>
            <a:off x="5088539" y="189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" name="Rectangle 30"/>
          <p:cNvSpPr>
            <a:spLocks noChangeArrowheads="1"/>
          </p:cNvSpPr>
          <p:nvPr/>
        </p:nvSpPr>
        <p:spPr bwMode="auto">
          <a:xfrm>
            <a:off x="3564539" y="3414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" name="Rectangle 31"/>
          <p:cNvSpPr>
            <a:spLocks noChangeArrowheads="1"/>
          </p:cNvSpPr>
          <p:nvPr/>
        </p:nvSpPr>
        <p:spPr bwMode="auto">
          <a:xfrm>
            <a:off x="3564539" y="3795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" name="Rectangle 32"/>
          <p:cNvSpPr>
            <a:spLocks noChangeArrowheads="1"/>
          </p:cNvSpPr>
          <p:nvPr/>
        </p:nvSpPr>
        <p:spPr bwMode="auto">
          <a:xfrm>
            <a:off x="3564539" y="4176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9" name="Rectangle 33"/>
          <p:cNvSpPr>
            <a:spLocks noChangeArrowheads="1"/>
          </p:cNvSpPr>
          <p:nvPr/>
        </p:nvSpPr>
        <p:spPr bwMode="auto">
          <a:xfrm>
            <a:off x="4326539" y="3414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0" name="Rectangle 34"/>
          <p:cNvSpPr>
            <a:spLocks noChangeArrowheads="1"/>
          </p:cNvSpPr>
          <p:nvPr/>
        </p:nvSpPr>
        <p:spPr bwMode="auto">
          <a:xfrm>
            <a:off x="4707539" y="3414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" name="Rectangle 35"/>
          <p:cNvSpPr>
            <a:spLocks noChangeArrowheads="1"/>
          </p:cNvSpPr>
          <p:nvPr/>
        </p:nvSpPr>
        <p:spPr bwMode="auto">
          <a:xfrm>
            <a:off x="5088539" y="2652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2" name="Rectangle 36"/>
          <p:cNvSpPr>
            <a:spLocks noChangeArrowheads="1"/>
          </p:cNvSpPr>
          <p:nvPr/>
        </p:nvSpPr>
        <p:spPr bwMode="auto">
          <a:xfrm>
            <a:off x="5088539" y="3033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3" name="Rectangle 37"/>
          <p:cNvSpPr>
            <a:spLocks noChangeArrowheads="1"/>
          </p:cNvSpPr>
          <p:nvPr/>
        </p:nvSpPr>
        <p:spPr bwMode="auto">
          <a:xfrm>
            <a:off x="5088539" y="3414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Rectangle 38"/>
          <p:cNvSpPr>
            <a:spLocks noChangeArrowheads="1"/>
          </p:cNvSpPr>
          <p:nvPr/>
        </p:nvSpPr>
        <p:spPr bwMode="auto">
          <a:xfrm>
            <a:off x="5469539" y="2652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" name="Rectangle 39"/>
          <p:cNvSpPr>
            <a:spLocks noChangeArrowheads="1"/>
          </p:cNvSpPr>
          <p:nvPr/>
        </p:nvSpPr>
        <p:spPr bwMode="auto">
          <a:xfrm>
            <a:off x="5850539" y="189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" name="Rectangle 40"/>
          <p:cNvSpPr>
            <a:spLocks noChangeArrowheads="1"/>
          </p:cNvSpPr>
          <p:nvPr/>
        </p:nvSpPr>
        <p:spPr bwMode="auto">
          <a:xfrm>
            <a:off x="5850539" y="2271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" name="Rectangle 41"/>
          <p:cNvSpPr>
            <a:spLocks noChangeArrowheads="1"/>
          </p:cNvSpPr>
          <p:nvPr/>
        </p:nvSpPr>
        <p:spPr bwMode="auto">
          <a:xfrm>
            <a:off x="5850539" y="2652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" name="Rectangle 42"/>
          <p:cNvSpPr>
            <a:spLocks noChangeArrowheads="1"/>
          </p:cNvSpPr>
          <p:nvPr/>
        </p:nvSpPr>
        <p:spPr bwMode="auto">
          <a:xfrm>
            <a:off x="6231539" y="2652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9" name="Rectangle 43"/>
          <p:cNvSpPr>
            <a:spLocks noChangeArrowheads="1"/>
          </p:cNvSpPr>
          <p:nvPr/>
        </p:nvSpPr>
        <p:spPr bwMode="auto">
          <a:xfrm>
            <a:off x="6612539" y="189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0" name="Rectangle 44"/>
          <p:cNvSpPr>
            <a:spLocks noChangeArrowheads="1"/>
          </p:cNvSpPr>
          <p:nvPr/>
        </p:nvSpPr>
        <p:spPr bwMode="auto">
          <a:xfrm>
            <a:off x="6612539" y="2271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" name="Rectangle 45"/>
          <p:cNvSpPr>
            <a:spLocks noChangeArrowheads="1"/>
          </p:cNvSpPr>
          <p:nvPr/>
        </p:nvSpPr>
        <p:spPr bwMode="auto">
          <a:xfrm>
            <a:off x="6612539" y="2652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2" name="Rectangle 46"/>
          <p:cNvSpPr>
            <a:spLocks noChangeArrowheads="1"/>
          </p:cNvSpPr>
          <p:nvPr/>
        </p:nvSpPr>
        <p:spPr bwMode="auto">
          <a:xfrm>
            <a:off x="6993539" y="189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3" name="Rectangle 47"/>
          <p:cNvSpPr>
            <a:spLocks noChangeArrowheads="1"/>
          </p:cNvSpPr>
          <p:nvPr/>
        </p:nvSpPr>
        <p:spPr bwMode="auto">
          <a:xfrm>
            <a:off x="7374539" y="112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4" name="Rectangle 48"/>
          <p:cNvSpPr>
            <a:spLocks noChangeArrowheads="1"/>
          </p:cNvSpPr>
          <p:nvPr/>
        </p:nvSpPr>
        <p:spPr bwMode="auto">
          <a:xfrm>
            <a:off x="7374539" y="1509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5" name="Rectangle 49"/>
          <p:cNvSpPr>
            <a:spLocks noChangeArrowheads="1"/>
          </p:cNvSpPr>
          <p:nvPr/>
        </p:nvSpPr>
        <p:spPr bwMode="auto">
          <a:xfrm>
            <a:off x="7374539" y="189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" name="Rectangle 50"/>
          <p:cNvSpPr>
            <a:spLocks noChangeArrowheads="1"/>
          </p:cNvSpPr>
          <p:nvPr/>
        </p:nvSpPr>
        <p:spPr bwMode="auto">
          <a:xfrm>
            <a:off x="7755539" y="189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" name="Rectangle 51"/>
          <p:cNvSpPr>
            <a:spLocks noChangeArrowheads="1"/>
          </p:cNvSpPr>
          <p:nvPr/>
        </p:nvSpPr>
        <p:spPr bwMode="auto">
          <a:xfrm>
            <a:off x="8136539" y="1128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" name="Rectangle 52"/>
          <p:cNvSpPr>
            <a:spLocks noChangeArrowheads="1"/>
          </p:cNvSpPr>
          <p:nvPr/>
        </p:nvSpPr>
        <p:spPr bwMode="auto">
          <a:xfrm>
            <a:off x="8136539" y="1509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9" name="Rectangle 53"/>
          <p:cNvSpPr>
            <a:spLocks noChangeArrowheads="1"/>
          </p:cNvSpPr>
          <p:nvPr/>
        </p:nvSpPr>
        <p:spPr bwMode="auto">
          <a:xfrm>
            <a:off x="8136539" y="1890835"/>
            <a:ext cx="306388" cy="280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0" name="Text Box 57"/>
          <p:cNvSpPr txBox="1">
            <a:spLocks noChangeArrowheads="1"/>
          </p:cNvSpPr>
          <p:nvPr/>
        </p:nvSpPr>
        <p:spPr bwMode="auto">
          <a:xfrm>
            <a:off x="5774339" y="1433635"/>
            <a:ext cx="539750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>
                <a:latin typeface="Times New Roman" charset="0"/>
              </a:rPr>
              <a:t>Rb</a:t>
            </a:r>
          </a:p>
        </p:txBody>
      </p:sp>
      <p:sp>
        <p:nvSpPr>
          <p:cNvPr id="341" name="Text Box 58"/>
          <p:cNvSpPr txBox="1">
            <a:spLocks noChangeArrowheads="1"/>
          </p:cNvSpPr>
          <p:nvPr/>
        </p:nvSpPr>
        <p:spPr bwMode="auto">
          <a:xfrm>
            <a:off x="2650139" y="3719635"/>
            <a:ext cx="539750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>
                <a:latin typeface="Times New Roman" charset="0"/>
              </a:rPr>
              <a:t>Ga</a:t>
            </a:r>
          </a:p>
        </p:txBody>
      </p:sp>
      <p:sp>
        <p:nvSpPr>
          <p:cNvPr id="342" name="Text Box 59"/>
          <p:cNvSpPr txBox="1">
            <a:spLocks noChangeArrowheads="1"/>
          </p:cNvSpPr>
          <p:nvPr/>
        </p:nvSpPr>
        <p:spPr bwMode="auto">
          <a:xfrm>
            <a:off x="2650139" y="3338635"/>
            <a:ext cx="539750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>
                <a:latin typeface="Times New Roman" charset="0"/>
              </a:rPr>
              <a:t>Ge</a:t>
            </a:r>
          </a:p>
        </p:txBody>
      </p:sp>
      <p:sp>
        <p:nvSpPr>
          <p:cNvPr id="343" name="Text Box 60"/>
          <p:cNvSpPr txBox="1">
            <a:spLocks noChangeArrowheads="1"/>
          </p:cNvSpPr>
          <p:nvPr/>
        </p:nvSpPr>
        <p:spPr bwMode="auto">
          <a:xfrm>
            <a:off x="1126139" y="4100635"/>
            <a:ext cx="522288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charset="0"/>
              </a:rPr>
              <a:t>Zn</a:t>
            </a:r>
          </a:p>
        </p:txBody>
      </p:sp>
      <p:sp>
        <p:nvSpPr>
          <p:cNvPr id="344" name="Text Box 61"/>
          <p:cNvSpPr txBox="1">
            <a:spLocks noChangeArrowheads="1"/>
          </p:cNvSpPr>
          <p:nvPr/>
        </p:nvSpPr>
        <p:spPr bwMode="auto">
          <a:xfrm>
            <a:off x="1126139" y="4481635"/>
            <a:ext cx="539750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>
                <a:latin typeface="Times New Roman" charset="0"/>
              </a:rPr>
              <a:t>Cu</a:t>
            </a:r>
          </a:p>
        </p:txBody>
      </p:sp>
      <p:sp>
        <p:nvSpPr>
          <p:cNvPr id="345" name="Text Box 62"/>
          <p:cNvSpPr txBox="1">
            <a:spLocks noChangeArrowheads="1"/>
          </p:cNvSpPr>
          <p:nvPr/>
        </p:nvSpPr>
        <p:spPr bwMode="auto">
          <a:xfrm>
            <a:off x="3488339" y="2576635"/>
            <a:ext cx="488950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>
                <a:latin typeface="Times New Roman" charset="0"/>
              </a:rPr>
              <a:t>Se</a:t>
            </a:r>
          </a:p>
        </p:txBody>
      </p:sp>
      <p:sp>
        <p:nvSpPr>
          <p:cNvPr id="346" name="Text Box 63"/>
          <p:cNvSpPr txBox="1">
            <a:spLocks noChangeArrowheads="1"/>
          </p:cNvSpPr>
          <p:nvPr/>
        </p:nvSpPr>
        <p:spPr bwMode="auto">
          <a:xfrm>
            <a:off x="4250339" y="2195635"/>
            <a:ext cx="488950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>
                <a:latin typeface="Times New Roman" charset="0"/>
              </a:rPr>
              <a:t>Br</a:t>
            </a:r>
          </a:p>
        </p:txBody>
      </p:sp>
      <p:sp>
        <p:nvSpPr>
          <p:cNvPr id="347" name="Text Box 64"/>
          <p:cNvSpPr txBox="1">
            <a:spLocks noChangeArrowheads="1"/>
          </p:cNvSpPr>
          <p:nvPr/>
        </p:nvSpPr>
        <p:spPr bwMode="auto">
          <a:xfrm>
            <a:off x="3488339" y="2957635"/>
            <a:ext cx="523875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>
                <a:latin typeface="Times New Roman" charset="0"/>
              </a:rPr>
              <a:t>As</a:t>
            </a:r>
          </a:p>
        </p:txBody>
      </p:sp>
      <p:sp>
        <p:nvSpPr>
          <p:cNvPr id="348" name="Text Box 66"/>
          <p:cNvSpPr txBox="1">
            <a:spLocks noChangeArrowheads="1"/>
          </p:cNvSpPr>
          <p:nvPr/>
        </p:nvSpPr>
        <p:spPr bwMode="auto">
          <a:xfrm>
            <a:off x="7679339" y="671635"/>
            <a:ext cx="404813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>
                <a:latin typeface="Times New Roman" charset="0"/>
              </a:rPr>
              <a:t>Y</a:t>
            </a:r>
          </a:p>
        </p:txBody>
      </p:sp>
      <p:sp>
        <p:nvSpPr>
          <p:cNvPr id="349" name="Text Box 67"/>
          <p:cNvSpPr txBox="1">
            <a:spLocks noChangeArrowheads="1"/>
          </p:cNvSpPr>
          <p:nvPr/>
        </p:nvSpPr>
        <p:spPr bwMode="auto">
          <a:xfrm>
            <a:off x="5774339" y="1052635"/>
            <a:ext cx="455613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>
                <a:latin typeface="Times New Roman" charset="0"/>
              </a:rPr>
              <a:t>Sr</a:t>
            </a:r>
          </a:p>
        </p:txBody>
      </p:sp>
      <p:sp>
        <p:nvSpPr>
          <p:cNvPr id="350" name="Text Box 68"/>
          <p:cNvSpPr txBox="1">
            <a:spLocks noChangeArrowheads="1"/>
          </p:cNvSpPr>
          <p:nvPr/>
        </p:nvSpPr>
        <p:spPr bwMode="auto">
          <a:xfrm>
            <a:off x="4250339" y="1814635"/>
            <a:ext cx="506413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charset="0"/>
              </a:rPr>
              <a:t>Kr</a:t>
            </a:r>
          </a:p>
        </p:txBody>
      </p:sp>
      <p:sp>
        <p:nvSpPr>
          <p:cNvPr id="351" name="Line 69"/>
          <p:cNvSpPr>
            <a:spLocks noChangeShapeType="1"/>
          </p:cNvSpPr>
          <p:nvPr/>
        </p:nvSpPr>
        <p:spPr bwMode="auto">
          <a:xfrm>
            <a:off x="668939" y="5853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2" name="Line 70"/>
          <p:cNvSpPr>
            <a:spLocks noChangeShapeType="1"/>
          </p:cNvSpPr>
          <p:nvPr/>
        </p:nvSpPr>
        <p:spPr bwMode="auto">
          <a:xfrm>
            <a:off x="1049939" y="5853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" name="Line 71"/>
          <p:cNvSpPr>
            <a:spLocks noChangeShapeType="1"/>
          </p:cNvSpPr>
          <p:nvPr/>
        </p:nvSpPr>
        <p:spPr bwMode="auto">
          <a:xfrm>
            <a:off x="1430939" y="5853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4" name="Line 72"/>
          <p:cNvSpPr>
            <a:spLocks noChangeShapeType="1"/>
          </p:cNvSpPr>
          <p:nvPr/>
        </p:nvSpPr>
        <p:spPr bwMode="auto">
          <a:xfrm>
            <a:off x="1430939" y="5091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5" name="Line 73"/>
          <p:cNvSpPr>
            <a:spLocks noChangeShapeType="1"/>
          </p:cNvSpPr>
          <p:nvPr/>
        </p:nvSpPr>
        <p:spPr bwMode="auto">
          <a:xfrm>
            <a:off x="1811939" y="5091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6" name="Line 74"/>
          <p:cNvSpPr>
            <a:spLocks noChangeShapeType="1"/>
          </p:cNvSpPr>
          <p:nvPr/>
        </p:nvSpPr>
        <p:spPr bwMode="auto">
          <a:xfrm flipH="1" flipV="1">
            <a:off x="1430939" y="5472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7" name="Line 75"/>
          <p:cNvSpPr>
            <a:spLocks noChangeShapeType="1"/>
          </p:cNvSpPr>
          <p:nvPr/>
        </p:nvSpPr>
        <p:spPr bwMode="auto">
          <a:xfrm>
            <a:off x="2192939" y="5091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" name="Line 76"/>
          <p:cNvSpPr>
            <a:spLocks noChangeShapeType="1"/>
          </p:cNvSpPr>
          <p:nvPr/>
        </p:nvSpPr>
        <p:spPr bwMode="auto">
          <a:xfrm>
            <a:off x="3716939" y="4329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" name="Line 77"/>
          <p:cNvSpPr>
            <a:spLocks noChangeShapeType="1"/>
          </p:cNvSpPr>
          <p:nvPr/>
        </p:nvSpPr>
        <p:spPr bwMode="auto">
          <a:xfrm>
            <a:off x="2954939" y="4710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0" name="Line 78"/>
          <p:cNvSpPr>
            <a:spLocks noChangeShapeType="1"/>
          </p:cNvSpPr>
          <p:nvPr/>
        </p:nvSpPr>
        <p:spPr bwMode="auto">
          <a:xfrm>
            <a:off x="2954939" y="5091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1" name="Line 79"/>
          <p:cNvSpPr>
            <a:spLocks noChangeShapeType="1"/>
          </p:cNvSpPr>
          <p:nvPr/>
        </p:nvSpPr>
        <p:spPr bwMode="auto">
          <a:xfrm>
            <a:off x="1430939" y="5472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2" name="Line 80"/>
          <p:cNvSpPr>
            <a:spLocks noChangeShapeType="1"/>
          </p:cNvSpPr>
          <p:nvPr/>
        </p:nvSpPr>
        <p:spPr bwMode="auto">
          <a:xfrm flipH="1" flipV="1">
            <a:off x="2954939" y="4710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3" name="Line 81"/>
          <p:cNvSpPr>
            <a:spLocks noChangeShapeType="1"/>
          </p:cNvSpPr>
          <p:nvPr/>
        </p:nvSpPr>
        <p:spPr bwMode="auto">
          <a:xfrm flipH="1" flipV="1">
            <a:off x="1430939" y="5091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4" name="Line 82"/>
          <p:cNvSpPr>
            <a:spLocks noChangeShapeType="1"/>
          </p:cNvSpPr>
          <p:nvPr/>
        </p:nvSpPr>
        <p:spPr bwMode="auto">
          <a:xfrm flipH="1" flipV="1">
            <a:off x="2954939" y="4329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65" name="Group 83"/>
          <p:cNvGrpSpPr>
            <a:grpSpLocks/>
          </p:cNvGrpSpPr>
          <p:nvPr/>
        </p:nvGrpSpPr>
        <p:grpSpPr bwMode="auto">
          <a:xfrm>
            <a:off x="2192939" y="4710236"/>
            <a:ext cx="762000" cy="349222"/>
            <a:chOff x="1344" y="3312"/>
            <a:chExt cx="480" cy="240"/>
          </a:xfrm>
        </p:grpSpPr>
        <p:sp>
          <p:nvSpPr>
            <p:cNvPr id="366" name="Line 84"/>
            <p:cNvSpPr>
              <a:spLocks noChangeShapeType="1"/>
            </p:cNvSpPr>
            <p:nvPr/>
          </p:nvSpPr>
          <p:spPr bwMode="auto">
            <a:xfrm>
              <a:off x="1584" y="355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7" name="Line 85"/>
            <p:cNvSpPr>
              <a:spLocks noChangeShapeType="1"/>
            </p:cNvSpPr>
            <p:nvPr/>
          </p:nvSpPr>
          <p:spPr bwMode="auto">
            <a:xfrm flipH="1" flipV="1">
              <a:off x="1344" y="331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8" name="Line 86"/>
          <p:cNvSpPr>
            <a:spLocks noChangeShapeType="1"/>
          </p:cNvSpPr>
          <p:nvPr/>
        </p:nvSpPr>
        <p:spPr bwMode="auto">
          <a:xfrm>
            <a:off x="4478939" y="3948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9" name="Line 87"/>
          <p:cNvSpPr>
            <a:spLocks noChangeShapeType="1"/>
          </p:cNvSpPr>
          <p:nvPr/>
        </p:nvSpPr>
        <p:spPr bwMode="auto">
          <a:xfrm>
            <a:off x="2192939" y="4329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" name="Line 88"/>
          <p:cNvSpPr>
            <a:spLocks noChangeShapeType="1"/>
          </p:cNvSpPr>
          <p:nvPr/>
        </p:nvSpPr>
        <p:spPr bwMode="auto">
          <a:xfrm>
            <a:off x="2192939" y="4710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" name="Line 89"/>
          <p:cNvSpPr>
            <a:spLocks noChangeShapeType="1"/>
          </p:cNvSpPr>
          <p:nvPr/>
        </p:nvSpPr>
        <p:spPr bwMode="auto">
          <a:xfrm>
            <a:off x="3335939" y="4329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2" name="Line 90"/>
          <p:cNvSpPr>
            <a:spLocks noChangeShapeType="1"/>
          </p:cNvSpPr>
          <p:nvPr/>
        </p:nvSpPr>
        <p:spPr bwMode="auto">
          <a:xfrm>
            <a:off x="2954939" y="4329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3" name="Line 91"/>
          <p:cNvSpPr>
            <a:spLocks noChangeShapeType="1"/>
          </p:cNvSpPr>
          <p:nvPr/>
        </p:nvSpPr>
        <p:spPr bwMode="auto">
          <a:xfrm flipH="1" flipV="1">
            <a:off x="3716939" y="3567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4" name="Line 92"/>
          <p:cNvSpPr>
            <a:spLocks noChangeShapeType="1"/>
          </p:cNvSpPr>
          <p:nvPr/>
        </p:nvSpPr>
        <p:spPr bwMode="auto">
          <a:xfrm flipH="1" flipV="1">
            <a:off x="3716939" y="3948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" name="Line 93"/>
          <p:cNvSpPr>
            <a:spLocks noChangeShapeType="1"/>
          </p:cNvSpPr>
          <p:nvPr/>
        </p:nvSpPr>
        <p:spPr bwMode="auto">
          <a:xfrm flipH="1" flipV="1">
            <a:off x="4097939" y="3567235"/>
            <a:ext cx="381000" cy="349222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76" name="Group 94"/>
          <p:cNvGrpSpPr>
            <a:grpSpLocks/>
          </p:cNvGrpSpPr>
          <p:nvPr/>
        </p:nvGrpSpPr>
        <p:grpSpPr bwMode="auto">
          <a:xfrm>
            <a:off x="2192939" y="4329235"/>
            <a:ext cx="762000" cy="698444"/>
            <a:chOff x="1344" y="3072"/>
            <a:chExt cx="480" cy="480"/>
          </a:xfrm>
        </p:grpSpPr>
        <p:sp>
          <p:nvSpPr>
            <p:cNvPr id="377" name="Line 95"/>
            <p:cNvSpPr>
              <a:spLocks noChangeShapeType="1"/>
            </p:cNvSpPr>
            <p:nvPr/>
          </p:nvSpPr>
          <p:spPr bwMode="auto">
            <a:xfrm flipH="1" flipV="1">
              <a:off x="1344" y="30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Line 96"/>
            <p:cNvSpPr>
              <a:spLocks noChangeShapeType="1"/>
            </p:cNvSpPr>
            <p:nvPr/>
          </p:nvSpPr>
          <p:spPr bwMode="auto">
            <a:xfrm flipH="1" flipV="1">
              <a:off x="1584" y="3312"/>
              <a:ext cx="240" cy="240"/>
            </a:xfrm>
            <a:prstGeom prst="line">
              <a:avLst/>
            </a:prstGeom>
            <a:noFill/>
            <a:ln w="7620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" name="Line 97"/>
          <p:cNvSpPr>
            <a:spLocks noChangeShapeType="1"/>
          </p:cNvSpPr>
          <p:nvPr/>
        </p:nvSpPr>
        <p:spPr bwMode="auto">
          <a:xfrm flipH="1" flipV="1">
            <a:off x="2573939" y="4329235"/>
            <a:ext cx="381000" cy="349222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0" name="Line 98"/>
          <p:cNvSpPr>
            <a:spLocks noChangeShapeType="1"/>
          </p:cNvSpPr>
          <p:nvPr/>
        </p:nvSpPr>
        <p:spPr bwMode="auto">
          <a:xfrm>
            <a:off x="6002939" y="2424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1" name="Line 99"/>
          <p:cNvSpPr>
            <a:spLocks noChangeShapeType="1"/>
          </p:cNvSpPr>
          <p:nvPr/>
        </p:nvSpPr>
        <p:spPr bwMode="auto">
          <a:xfrm>
            <a:off x="5240939" y="3186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2" name="Line 100"/>
          <p:cNvSpPr>
            <a:spLocks noChangeShapeType="1"/>
          </p:cNvSpPr>
          <p:nvPr/>
        </p:nvSpPr>
        <p:spPr bwMode="auto">
          <a:xfrm>
            <a:off x="5240939" y="3567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3" name="Line 101"/>
          <p:cNvSpPr>
            <a:spLocks noChangeShapeType="1"/>
          </p:cNvSpPr>
          <p:nvPr/>
        </p:nvSpPr>
        <p:spPr bwMode="auto">
          <a:xfrm>
            <a:off x="4859939" y="3567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4" name="Line 102"/>
          <p:cNvSpPr>
            <a:spLocks noChangeShapeType="1"/>
          </p:cNvSpPr>
          <p:nvPr/>
        </p:nvSpPr>
        <p:spPr bwMode="auto">
          <a:xfrm>
            <a:off x="4478939" y="3567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5" name="Line 103"/>
          <p:cNvSpPr>
            <a:spLocks noChangeShapeType="1"/>
          </p:cNvSpPr>
          <p:nvPr/>
        </p:nvSpPr>
        <p:spPr bwMode="auto">
          <a:xfrm>
            <a:off x="3716939" y="3567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6" name="Line 104"/>
          <p:cNvSpPr>
            <a:spLocks noChangeShapeType="1"/>
          </p:cNvSpPr>
          <p:nvPr/>
        </p:nvSpPr>
        <p:spPr bwMode="auto">
          <a:xfrm>
            <a:off x="3716939" y="3948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7" name="Line 105"/>
          <p:cNvSpPr>
            <a:spLocks noChangeShapeType="1"/>
          </p:cNvSpPr>
          <p:nvPr/>
        </p:nvSpPr>
        <p:spPr bwMode="auto">
          <a:xfrm flipH="1" flipV="1">
            <a:off x="4582903" y="5102932"/>
            <a:ext cx="533400" cy="488911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88" name="Group 106"/>
          <p:cNvGrpSpPr>
            <a:grpSpLocks/>
          </p:cNvGrpSpPr>
          <p:nvPr/>
        </p:nvGrpSpPr>
        <p:grpSpPr bwMode="auto">
          <a:xfrm>
            <a:off x="6002939" y="2043235"/>
            <a:ext cx="762000" cy="698444"/>
            <a:chOff x="3744" y="1632"/>
            <a:chExt cx="480" cy="480"/>
          </a:xfrm>
        </p:grpSpPr>
        <p:sp>
          <p:nvSpPr>
            <p:cNvPr id="389" name="Line 107"/>
            <p:cNvSpPr>
              <a:spLocks noChangeShapeType="1"/>
            </p:cNvSpPr>
            <p:nvPr/>
          </p:nvSpPr>
          <p:spPr bwMode="auto">
            <a:xfrm flipH="1" flipV="1">
              <a:off x="3744" y="163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" name="Line 108"/>
            <p:cNvSpPr>
              <a:spLocks noChangeShapeType="1"/>
            </p:cNvSpPr>
            <p:nvPr/>
          </p:nvSpPr>
          <p:spPr bwMode="auto">
            <a:xfrm flipH="1" flipV="1">
              <a:off x="3984" y="187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1" name="Line 109"/>
          <p:cNvSpPr>
            <a:spLocks noChangeShapeType="1"/>
          </p:cNvSpPr>
          <p:nvPr/>
        </p:nvSpPr>
        <p:spPr bwMode="auto">
          <a:xfrm flipH="1" flipV="1">
            <a:off x="6764939" y="2424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2" name="Line 110"/>
          <p:cNvSpPr>
            <a:spLocks noChangeShapeType="1"/>
          </p:cNvSpPr>
          <p:nvPr/>
        </p:nvSpPr>
        <p:spPr bwMode="auto">
          <a:xfrm flipH="1" flipV="1">
            <a:off x="5240939" y="2805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" name="Line 111"/>
          <p:cNvSpPr>
            <a:spLocks noChangeShapeType="1"/>
          </p:cNvSpPr>
          <p:nvPr/>
        </p:nvSpPr>
        <p:spPr bwMode="auto">
          <a:xfrm flipH="1" flipV="1">
            <a:off x="5240939" y="3186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4" name="Line 112"/>
          <p:cNvSpPr>
            <a:spLocks noChangeShapeType="1"/>
          </p:cNvSpPr>
          <p:nvPr/>
        </p:nvSpPr>
        <p:spPr bwMode="auto">
          <a:xfrm flipH="1" flipV="1">
            <a:off x="4478939" y="3567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95" name="Group 113"/>
          <p:cNvGrpSpPr>
            <a:grpSpLocks/>
          </p:cNvGrpSpPr>
          <p:nvPr/>
        </p:nvGrpSpPr>
        <p:grpSpPr bwMode="auto">
          <a:xfrm>
            <a:off x="6002939" y="2424236"/>
            <a:ext cx="762000" cy="349222"/>
            <a:chOff x="3744" y="1872"/>
            <a:chExt cx="480" cy="240"/>
          </a:xfrm>
        </p:grpSpPr>
        <p:sp>
          <p:nvSpPr>
            <p:cNvPr id="396" name="Line 114"/>
            <p:cNvSpPr>
              <a:spLocks noChangeShapeType="1"/>
            </p:cNvSpPr>
            <p:nvPr/>
          </p:nvSpPr>
          <p:spPr bwMode="auto">
            <a:xfrm flipH="1" flipV="1">
              <a:off x="3744" y="18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7" name="Line 115"/>
            <p:cNvSpPr>
              <a:spLocks noChangeShapeType="1"/>
            </p:cNvSpPr>
            <p:nvPr/>
          </p:nvSpPr>
          <p:spPr bwMode="auto">
            <a:xfrm>
              <a:off x="3984" y="211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8" name="Line 116"/>
          <p:cNvSpPr>
            <a:spLocks noChangeShapeType="1"/>
          </p:cNvSpPr>
          <p:nvPr/>
        </p:nvSpPr>
        <p:spPr bwMode="auto">
          <a:xfrm>
            <a:off x="6002939" y="2805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" name="Line 117"/>
          <p:cNvSpPr>
            <a:spLocks noChangeShapeType="1"/>
          </p:cNvSpPr>
          <p:nvPr/>
        </p:nvSpPr>
        <p:spPr bwMode="auto">
          <a:xfrm>
            <a:off x="5621939" y="2805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0" name="Line 118"/>
          <p:cNvSpPr>
            <a:spLocks noChangeShapeType="1"/>
          </p:cNvSpPr>
          <p:nvPr/>
        </p:nvSpPr>
        <p:spPr bwMode="auto">
          <a:xfrm>
            <a:off x="5240939" y="2805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1" name="Line 119"/>
          <p:cNvSpPr>
            <a:spLocks noChangeShapeType="1"/>
          </p:cNvSpPr>
          <p:nvPr/>
        </p:nvSpPr>
        <p:spPr bwMode="auto">
          <a:xfrm>
            <a:off x="6002939" y="2043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2" name="Line 120"/>
          <p:cNvSpPr>
            <a:spLocks noChangeShapeType="1"/>
          </p:cNvSpPr>
          <p:nvPr/>
        </p:nvSpPr>
        <p:spPr bwMode="auto">
          <a:xfrm>
            <a:off x="6383939" y="2043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3" name="Line 121"/>
          <p:cNvSpPr>
            <a:spLocks noChangeShapeType="1"/>
          </p:cNvSpPr>
          <p:nvPr/>
        </p:nvSpPr>
        <p:spPr bwMode="auto">
          <a:xfrm>
            <a:off x="6764939" y="2043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4" name="Line 122"/>
          <p:cNvSpPr>
            <a:spLocks noChangeShapeType="1"/>
          </p:cNvSpPr>
          <p:nvPr/>
        </p:nvSpPr>
        <p:spPr bwMode="auto">
          <a:xfrm>
            <a:off x="7526939" y="2043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5" name="Line 123"/>
          <p:cNvSpPr>
            <a:spLocks noChangeShapeType="1"/>
          </p:cNvSpPr>
          <p:nvPr/>
        </p:nvSpPr>
        <p:spPr bwMode="auto">
          <a:xfrm>
            <a:off x="6764939" y="2802919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6" name="Line 124"/>
          <p:cNvSpPr>
            <a:spLocks noChangeShapeType="1"/>
          </p:cNvSpPr>
          <p:nvPr/>
        </p:nvSpPr>
        <p:spPr bwMode="auto">
          <a:xfrm>
            <a:off x="6764939" y="2424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7" name="Line 125"/>
          <p:cNvSpPr>
            <a:spLocks noChangeShapeType="1"/>
          </p:cNvSpPr>
          <p:nvPr/>
        </p:nvSpPr>
        <p:spPr bwMode="auto">
          <a:xfrm>
            <a:off x="8218814" y="1662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8" name="Line 126"/>
          <p:cNvSpPr>
            <a:spLocks noChangeShapeType="1"/>
          </p:cNvSpPr>
          <p:nvPr/>
        </p:nvSpPr>
        <p:spPr bwMode="auto">
          <a:xfrm>
            <a:off x="8218814" y="1281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" name="Line 127"/>
          <p:cNvSpPr>
            <a:spLocks noChangeShapeType="1"/>
          </p:cNvSpPr>
          <p:nvPr/>
        </p:nvSpPr>
        <p:spPr bwMode="auto">
          <a:xfrm>
            <a:off x="7907939" y="1281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" name="Line 128"/>
          <p:cNvSpPr>
            <a:spLocks noChangeShapeType="1"/>
          </p:cNvSpPr>
          <p:nvPr/>
        </p:nvSpPr>
        <p:spPr bwMode="auto">
          <a:xfrm>
            <a:off x="7526939" y="1281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" name="Line 129"/>
          <p:cNvSpPr>
            <a:spLocks noChangeShapeType="1"/>
          </p:cNvSpPr>
          <p:nvPr/>
        </p:nvSpPr>
        <p:spPr bwMode="auto">
          <a:xfrm>
            <a:off x="7526939" y="1662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" name="Line 130"/>
          <p:cNvSpPr>
            <a:spLocks noChangeShapeType="1"/>
          </p:cNvSpPr>
          <p:nvPr/>
        </p:nvSpPr>
        <p:spPr bwMode="auto">
          <a:xfrm>
            <a:off x="8218814" y="2043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" name="Line 131"/>
          <p:cNvSpPr>
            <a:spLocks noChangeShapeType="1"/>
          </p:cNvSpPr>
          <p:nvPr/>
        </p:nvSpPr>
        <p:spPr bwMode="auto">
          <a:xfrm>
            <a:off x="7145939" y="2043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" name="Line 132"/>
          <p:cNvSpPr>
            <a:spLocks noChangeShapeType="1"/>
          </p:cNvSpPr>
          <p:nvPr/>
        </p:nvSpPr>
        <p:spPr bwMode="auto">
          <a:xfrm flipH="1" flipV="1">
            <a:off x="8218814" y="1662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15" name="Group 133"/>
          <p:cNvGrpSpPr>
            <a:grpSpLocks/>
          </p:cNvGrpSpPr>
          <p:nvPr/>
        </p:nvGrpSpPr>
        <p:grpSpPr bwMode="auto">
          <a:xfrm>
            <a:off x="7526939" y="1662236"/>
            <a:ext cx="762000" cy="349222"/>
            <a:chOff x="4704" y="1392"/>
            <a:chExt cx="480" cy="240"/>
          </a:xfrm>
        </p:grpSpPr>
        <p:sp>
          <p:nvSpPr>
            <p:cNvPr id="416" name="Line 134"/>
            <p:cNvSpPr>
              <a:spLocks noChangeShapeType="1"/>
            </p:cNvSpPr>
            <p:nvPr/>
          </p:nvSpPr>
          <p:spPr bwMode="auto">
            <a:xfrm>
              <a:off x="4944" y="163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7" name="Line 135"/>
            <p:cNvSpPr>
              <a:spLocks noChangeShapeType="1"/>
            </p:cNvSpPr>
            <p:nvPr/>
          </p:nvSpPr>
          <p:spPr bwMode="auto">
            <a:xfrm flipH="1" flipV="1">
              <a:off x="4704" y="139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8" name="Line 136"/>
          <p:cNvSpPr>
            <a:spLocks noChangeShapeType="1"/>
          </p:cNvSpPr>
          <p:nvPr/>
        </p:nvSpPr>
        <p:spPr bwMode="auto">
          <a:xfrm flipH="1" flipV="1">
            <a:off x="6764939" y="2043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" name="Line 137"/>
          <p:cNvSpPr>
            <a:spLocks noChangeShapeType="1"/>
          </p:cNvSpPr>
          <p:nvPr/>
        </p:nvSpPr>
        <p:spPr bwMode="auto">
          <a:xfrm flipH="1" flipV="1">
            <a:off x="4626078" y="4665799"/>
            <a:ext cx="533400" cy="488911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" name="Line 138"/>
          <p:cNvSpPr>
            <a:spLocks noChangeShapeType="1"/>
          </p:cNvSpPr>
          <p:nvPr/>
        </p:nvSpPr>
        <p:spPr bwMode="auto">
          <a:xfrm flipH="1" flipV="1">
            <a:off x="8218814" y="519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1" name="Line 139"/>
          <p:cNvSpPr>
            <a:spLocks noChangeShapeType="1"/>
          </p:cNvSpPr>
          <p:nvPr/>
        </p:nvSpPr>
        <p:spPr bwMode="auto">
          <a:xfrm flipH="1" flipV="1">
            <a:off x="8218814" y="900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2" name="Line 140"/>
          <p:cNvSpPr>
            <a:spLocks noChangeShapeType="1"/>
          </p:cNvSpPr>
          <p:nvPr/>
        </p:nvSpPr>
        <p:spPr bwMode="auto">
          <a:xfrm flipH="1" flipV="1">
            <a:off x="8218814" y="1281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" name="Line 141"/>
          <p:cNvSpPr>
            <a:spLocks noChangeShapeType="1"/>
          </p:cNvSpPr>
          <p:nvPr/>
        </p:nvSpPr>
        <p:spPr bwMode="auto">
          <a:xfrm flipH="1" flipV="1">
            <a:off x="7526939" y="1281235"/>
            <a:ext cx="381000" cy="34922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4" name="Line 142"/>
          <p:cNvSpPr>
            <a:spLocks noChangeShapeType="1"/>
          </p:cNvSpPr>
          <p:nvPr/>
        </p:nvSpPr>
        <p:spPr bwMode="auto">
          <a:xfrm>
            <a:off x="8218814" y="519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5" name="Line 143"/>
          <p:cNvSpPr>
            <a:spLocks noChangeShapeType="1"/>
          </p:cNvSpPr>
          <p:nvPr/>
        </p:nvSpPr>
        <p:spPr bwMode="auto">
          <a:xfrm>
            <a:off x="8218814" y="900235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6" name="Text Box 145"/>
          <p:cNvSpPr txBox="1">
            <a:spLocks noChangeArrowheads="1"/>
          </p:cNvSpPr>
          <p:nvPr/>
        </p:nvSpPr>
        <p:spPr bwMode="auto">
          <a:xfrm>
            <a:off x="4989460" y="4095411"/>
            <a:ext cx="758825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9900"/>
                </a:solidFill>
                <a:latin typeface="Times New Roman" charset="0"/>
              </a:rPr>
              <a:t>(</a:t>
            </a:r>
            <a:r>
              <a:rPr lang="en-US" sz="2400" b="1" dirty="0" err="1">
                <a:solidFill>
                  <a:srgbClr val="009900"/>
                </a:solidFill>
                <a:latin typeface="Times New Roman" charset="0"/>
              </a:rPr>
              <a:t>n,</a:t>
            </a:r>
            <a:r>
              <a:rPr lang="en-US" sz="2400" b="1" dirty="0" err="1">
                <a:solidFill>
                  <a:srgbClr val="009900"/>
                </a:solidFill>
                <a:latin typeface="Symbol" pitchFamily="18" charset="2"/>
              </a:rPr>
              <a:t>g</a:t>
            </a:r>
            <a:r>
              <a:rPr lang="en-US" sz="2400" b="1" dirty="0">
                <a:solidFill>
                  <a:srgbClr val="009900"/>
                </a:solidFill>
                <a:latin typeface="Times New Roman" charset="0"/>
              </a:rPr>
              <a:t>)</a:t>
            </a:r>
          </a:p>
        </p:txBody>
      </p:sp>
      <p:sp>
        <p:nvSpPr>
          <p:cNvPr id="427" name="Line 146"/>
          <p:cNvSpPr>
            <a:spLocks noChangeShapeType="1"/>
          </p:cNvSpPr>
          <p:nvPr/>
        </p:nvSpPr>
        <p:spPr bwMode="auto">
          <a:xfrm>
            <a:off x="5173417" y="4587256"/>
            <a:ext cx="5334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8" name="Text Box 147"/>
          <p:cNvSpPr txBox="1">
            <a:spLocks noChangeArrowheads="1"/>
          </p:cNvSpPr>
          <p:nvPr/>
        </p:nvSpPr>
        <p:spPr bwMode="auto">
          <a:xfrm>
            <a:off x="5098857" y="4690982"/>
            <a:ext cx="665163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99"/>
                </a:solidFill>
                <a:latin typeface="Times New Roman" charset="0"/>
              </a:rPr>
              <a:t>(</a:t>
            </a:r>
            <a:r>
              <a:rPr lang="en-US" sz="2400" b="1" dirty="0">
                <a:solidFill>
                  <a:srgbClr val="000099"/>
                </a:solidFill>
                <a:latin typeface="Symbol" pitchFamily="18" charset="2"/>
              </a:rPr>
              <a:t>b</a:t>
            </a:r>
            <a:r>
              <a:rPr lang="en-US" sz="2400" b="1" baseline="30000" dirty="0">
                <a:solidFill>
                  <a:srgbClr val="000099"/>
                </a:solidFill>
                <a:latin typeface="Symbol" pitchFamily="18" charset="2"/>
              </a:rPr>
              <a:t>-</a:t>
            </a:r>
            <a:r>
              <a:rPr lang="en-US" sz="2400" b="1" dirty="0">
                <a:solidFill>
                  <a:srgbClr val="000099"/>
                </a:solidFill>
                <a:latin typeface="Times New Roman" charset="0"/>
              </a:rPr>
              <a:t>)</a:t>
            </a:r>
          </a:p>
        </p:txBody>
      </p:sp>
      <p:sp>
        <p:nvSpPr>
          <p:cNvPr id="429" name="Text Box 148"/>
          <p:cNvSpPr txBox="1">
            <a:spLocks noChangeArrowheads="1"/>
          </p:cNvSpPr>
          <p:nvPr/>
        </p:nvSpPr>
        <p:spPr bwMode="auto">
          <a:xfrm>
            <a:off x="5145013" y="5179198"/>
            <a:ext cx="665163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C0000"/>
                </a:solidFill>
                <a:latin typeface="Times New Roman" charset="0"/>
              </a:rPr>
              <a:t>(</a:t>
            </a:r>
            <a:r>
              <a:rPr lang="en-US" sz="2400" b="1" dirty="0">
                <a:solidFill>
                  <a:srgbClr val="CC0000"/>
                </a:solidFill>
                <a:latin typeface="Symbol" pitchFamily="18" charset="2"/>
              </a:rPr>
              <a:t>b</a:t>
            </a:r>
            <a:r>
              <a:rPr lang="en-US" sz="2400" b="1" baseline="30000" dirty="0">
                <a:solidFill>
                  <a:srgbClr val="CC0000"/>
                </a:solidFill>
                <a:latin typeface="Symbol" pitchFamily="18" charset="2"/>
              </a:rPr>
              <a:t>+</a:t>
            </a:r>
            <a:r>
              <a:rPr lang="en-US" sz="2400" b="1" dirty="0">
                <a:solidFill>
                  <a:srgbClr val="CC0000"/>
                </a:solidFill>
                <a:latin typeface="Times New Roman" charset="0"/>
              </a:rPr>
              <a:t>)</a:t>
            </a:r>
          </a:p>
        </p:txBody>
      </p:sp>
      <p:grpSp>
        <p:nvGrpSpPr>
          <p:cNvPr id="434" name="Group 181"/>
          <p:cNvGrpSpPr>
            <a:grpSpLocks/>
          </p:cNvGrpSpPr>
          <p:nvPr/>
        </p:nvGrpSpPr>
        <p:grpSpPr bwMode="auto">
          <a:xfrm>
            <a:off x="4326539" y="2665535"/>
            <a:ext cx="3354388" cy="1779580"/>
            <a:chOff x="2784" y="2112"/>
            <a:chExt cx="2113" cy="1223"/>
          </a:xfrm>
        </p:grpSpPr>
        <p:sp>
          <p:nvSpPr>
            <p:cNvPr id="435" name="Rectangle 182"/>
            <p:cNvSpPr>
              <a:spLocks noChangeArrowheads="1"/>
            </p:cNvSpPr>
            <p:nvPr/>
          </p:nvSpPr>
          <p:spPr bwMode="auto">
            <a:xfrm>
              <a:off x="2784" y="314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6" name="Rectangle 183"/>
            <p:cNvSpPr>
              <a:spLocks noChangeArrowheads="1"/>
            </p:cNvSpPr>
            <p:nvPr/>
          </p:nvSpPr>
          <p:spPr bwMode="auto">
            <a:xfrm>
              <a:off x="4704" y="211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7" name="Rectangle 184"/>
            <p:cNvSpPr>
              <a:spLocks noChangeArrowheads="1"/>
            </p:cNvSpPr>
            <p:nvPr/>
          </p:nvSpPr>
          <p:spPr bwMode="auto">
            <a:xfrm>
              <a:off x="3744" y="2633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8" name="Group 186"/>
          <p:cNvGrpSpPr>
            <a:grpSpLocks/>
          </p:cNvGrpSpPr>
          <p:nvPr/>
        </p:nvGrpSpPr>
        <p:grpSpPr bwMode="auto">
          <a:xfrm>
            <a:off x="516539" y="1128835"/>
            <a:ext cx="6402388" cy="4103361"/>
            <a:chOff x="384" y="1152"/>
            <a:chExt cx="4033" cy="2820"/>
          </a:xfrm>
        </p:grpSpPr>
        <p:sp>
          <p:nvSpPr>
            <p:cNvPr id="439" name="Rectangle 187"/>
            <p:cNvSpPr>
              <a:spLocks noChangeArrowheads="1"/>
            </p:cNvSpPr>
            <p:nvPr/>
          </p:nvSpPr>
          <p:spPr bwMode="auto">
            <a:xfrm>
              <a:off x="384" y="3779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" name="Rectangle 188"/>
            <p:cNvSpPr>
              <a:spLocks noChangeArrowheads="1"/>
            </p:cNvSpPr>
            <p:nvPr/>
          </p:nvSpPr>
          <p:spPr bwMode="auto">
            <a:xfrm>
              <a:off x="4224" y="1152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" name="Rectangle 189"/>
            <p:cNvSpPr>
              <a:spLocks noChangeArrowheads="1"/>
            </p:cNvSpPr>
            <p:nvPr/>
          </p:nvSpPr>
          <p:spPr bwMode="auto">
            <a:xfrm>
              <a:off x="2784" y="2206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2" name="Rectangle 190"/>
            <p:cNvSpPr>
              <a:spLocks noChangeArrowheads="1"/>
            </p:cNvSpPr>
            <p:nvPr/>
          </p:nvSpPr>
          <p:spPr bwMode="auto">
            <a:xfrm>
              <a:off x="3264" y="1673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3" name="Group 192"/>
          <p:cNvGrpSpPr>
            <a:grpSpLocks/>
          </p:cNvGrpSpPr>
          <p:nvPr/>
        </p:nvGrpSpPr>
        <p:grpSpPr bwMode="auto">
          <a:xfrm>
            <a:off x="2040539" y="1128835"/>
            <a:ext cx="6021388" cy="3324887"/>
            <a:chOff x="1344" y="1152"/>
            <a:chExt cx="3793" cy="2285"/>
          </a:xfrm>
        </p:grpSpPr>
        <p:sp>
          <p:nvSpPr>
            <p:cNvPr id="444" name="Rectangle 193"/>
            <p:cNvSpPr>
              <a:spLocks noChangeArrowheads="1"/>
            </p:cNvSpPr>
            <p:nvPr/>
          </p:nvSpPr>
          <p:spPr bwMode="auto">
            <a:xfrm>
              <a:off x="4944" y="1152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" name="Rectangle 194"/>
            <p:cNvSpPr>
              <a:spLocks noChangeArrowheads="1"/>
            </p:cNvSpPr>
            <p:nvPr/>
          </p:nvSpPr>
          <p:spPr bwMode="auto">
            <a:xfrm>
              <a:off x="1344" y="3244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" name="Rectangle 195"/>
            <p:cNvSpPr>
              <a:spLocks noChangeArrowheads="1"/>
            </p:cNvSpPr>
            <p:nvPr/>
          </p:nvSpPr>
          <p:spPr bwMode="auto">
            <a:xfrm>
              <a:off x="2304" y="2714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" name="Rectangle 196"/>
            <p:cNvSpPr>
              <a:spLocks noChangeArrowheads="1"/>
            </p:cNvSpPr>
            <p:nvPr/>
          </p:nvSpPr>
          <p:spPr bwMode="auto">
            <a:xfrm>
              <a:off x="3264" y="2194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" name="Rectangle 197"/>
            <p:cNvSpPr>
              <a:spLocks noChangeArrowheads="1"/>
            </p:cNvSpPr>
            <p:nvPr/>
          </p:nvSpPr>
          <p:spPr bwMode="auto">
            <a:xfrm>
              <a:off x="3744" y="1663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" name="Rectangle 198"/>
            <p:cNvSpPr>
              <a:spLocks noChangeArrowheads="1"/>
            </p:cNvSpPr>
            <p:nvPr/>
          </p:nvSpPr>
          <p:spPr bwMode="auto">
            <a:xfrm>
              <a:off x="4224" y="1660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" name="Rectangle 199"/>
            <p:cNvSpPr>
              <a:spLocks noChangeArrowheads="1"/>
            </p:cNvSpPr>
            <p:nvPr/>
          </p:nvSpPr>
          <p:spPr bwMode="auto">
            <a:xfrm>
              <a:off x="4704" y="1152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51" name="Group 201"/>
          <p:cNvGrpSpPr>
            <a:grpSpLocks/>
          </p:cNvGrpSpPr>
          <p:nvPr/>
        </p:nvGrpSpPr>
        <p:grpSpPr bwMode="auto">
          <a:xfrm>
            <a:off x="7069739" y="836735"/>
            <a:ext cx="762000" cy="267737"/>
            <a:chOff x="4272" y="624"/>
            <a:chExt cx="624" cy="432"/>
          </a:xfrm>
        </p:grpSpPr>
        <p:sp>
          <p:nvSpPr>
            <p:cNvPr id="452" name="Line 202"/>
            <p:cNvSpPr>
              <a:spLocks noChangeShapeType="1"/>
            </p:cNvSpPr>
            <p:nvPr/>
          </p:nvSpPr>
          <p:spPr bwMode="auto">
            <a:xfrm>
              <a:off x="4272" y="624"/>
              <a:ext cx="624" cy="432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3" name="Line 203"/>
            <p:cNvSpPr>
              <a:spLocks noChangeShapeType="1"/>
            </p:cNvSpPr>
            <p:nvPr/>
          </p:nvSpPr>
          <p:spPr bwMode="auto">
            <a:xfrm>
              <a:off x="4272" y="624"/>
              <a:ext cx="432" cy="432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4" name="Text Box 61"/>
          <p:cNvSpPr txBox="1">
            <a:spLocks noChangeArrowheads="1"/>
          </p:cNvSpPr>
          <p:nvPr/>
        </p:nvSpPr>
        <p:spPr bwMode="auto">
          <a:xfrm>
            <a:off x="0" y="5599206"/>
            <a:ext cx="539750" cy="46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charset="0"/>
              </a:rPr>
              <a:t>Fe</a:t>
            </a:r>
            <a:endParaRPr lang="en-US" sz="2400" dirty="0">
              <a:latin typeface="Times New Roman" charset="0"/>
            </a:endParaRPr>
          </a:p>
        </p:txBody>
      </p:sp>
      <p:sp>
        <p:nvSpPr>
          <p:cNvPr id="183" name="Text Box 179"/>
          <p:cNvSpPr txBox="1">
            <a:spLocks noChangeArrowheads="1"/>
          </p:cNvSpPr>
          <p:nvPr/>
        </p:nvSpPr>
        <p:spPr bwMode="auto">
          <a:xfrm>
            <a:off x="8442927" y="586835"/>
            <a:ext cx="83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de-DE" sz="2000" dirty="0" smtClean="0">
                <a:solidFill>
                  <a:prstClr val="black"/>
                </a:solidFill>
                <a:latin typeface="Times New Roman" charset="0"/>
              </a:rPr>
              <a:t>To </a:t>
            </a:r>
            <a:r>
              <a:rPr lang="de-DE" sz="2000" baseline="30000" dirty="0" smtClean="0">
                <a:solidFill>
                  <a:prstClr val="black"/>
                </a:solidFill>
                <a:latin typeface="Times New Roman" charset="0"/>
              </a:rPr>
              <a:t>209</a:t>
            </a:r>
            <a:r>
              <a:rPr lang="de-DE" sz="2000" dirty="0" smtClean="0">
                <a:solidFill>
                  <a:prstClr val="black"/>
                </a:solidFill>
                <a:latin typeface="Times New Roman" charset="0"/>
              </a:rPr>
              <a:t>Bi</a:t>
            </a:r>
            <a:endParaRPr lang="en-US" sz="2000" baseline="30000" dirty="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184" name="Text Box 179"/>
          <p:cNvSpPr txBox="1">
            <a:spLocks noChangeArrowheads="1"/>
          </p:cNvSpPr>
          <p:nvPr/>
        </p:nvSpPr>
        <p:spPr bwMode="auto">
          <a:xfrm>
            <a:off x="8409314" y="256723"/>
            <a:ext cx="83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de-DE" sz="2000" dirty="0" smtClean="0">
                <a:solidFill>
                  <a:prstClr val="black"/>
                </a:solidFill>
                <a:latin typeface="Times New Roman" charset="0"/>
              </a:rPr>
              <a:t>...</a:t>
            </a:r>
            <a:endParaRPr lang="en-US" sz="2000" baseline="30000" dirty="0">
              <a:solidFill>
                <a:prstClr val="black"/>
              </a:solidFill>
              <a:latin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5 CuadroTexto"/>
              <p:cNvSpPr txBox="1"/>
              <p:nvPr/>
            </p:nvSpPr>
            <p:spPr>
              <a:xfrm>
                <a:off x="5935417" y="4304698"/>
                <a:ext cx="33153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time scale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GB" dirty="0" smtClean="0"/>
                  <a:t>10</a:t>
                </a:r>
                <a:r>
                  <a:rPr lang="en-GB" baseline="30000" dirty="0" smtClean="0"/>
                  <a:t>2</a:t>
                </a:r>
                <a:r>
                  <a:rPr lang="en-GB" dirty="0" smtClean="0"/>
                  <a:t>-10</a:t>
                </a:r>
                <a:r>
                  <a:rPr lang="en-GB" baseline="30000" dirty="0" smtClean="0"/>
                  <a:t>4</a:t>
                </a:r>
                <a:r>
                  <a:rPr lang="en-GB" dirty="0" smtClean="0"/>
                  <a:t> </a:t>
                </a:r>
                <a:r>
                  <a:rPr lang="en-GB" dirty="0"/>
                  <a:t>y (</a:t>
                </a:r>
                <a:r>
                  <a:rPr lang="en-GB" i="1" dirty="0"/>
                  <a:t>slow</a:t>
                </a:r>
                <a:r>
                  <a:rPr lang="en-GB" dirty="0" smtClean="0"/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n</a:t>
                </a:r>
                <a:r>
                  <a:rPr lang="en-GB" baseline="-25000" dirty="0" smtClean="0"/>
                  <a:t>n</a:t>
                </a:r>
                <a:r>
                  <a:rPr lang="en-GB" dirty="0" smtClean="0"/>
                  <a:t>≈10</a:t>
                </a:r>
                <a:r>
                  <a:rPr lang="en-GB" baseline="30000" dirty="0" smtClean="0"/>
                  <a:t>7</a:t>
                </a:r>
                <a:r>
                  <a:rPr lang="en-GB" dirty="0" smtClean="0"/>
                  <a:t>-10</a:t>
                </a:r>
                <a:r>
                  <a:rPr lang="en-GB" baseline="30000" dirty="0" smtClean="0"/>
                  <a:t>11</a:t>
                </a:r>
                <a:endParaRPr lang="en-GB" dirty="0"/>
              </a:p>
            </p:txBody>
          </p:sp>
        </mc:Choice>
        <mc:Fallback xmlns="">
          <p:sp>
            <p:nvSpPr>
              <p:cNvPr id="170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5417" y="4304698"/>
                <a:ext cx="3315388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1287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1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825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1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1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1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1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18" presetClass="entr" presetSubtype="9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6" dur="1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1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1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5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1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1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"/>
                            </p:stCondLst>
                            <p:childTnLst>
                              <p:par>
                                <p:cTn id="50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2" dur="1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1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"/>
                            </p:stCondLst>
                            <p:childTnLst>
                              <p:par>
                                <p:cTn id="58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0" dur="1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4" dur="1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8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1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10"/>
                            </p:stCondLst>
                            <p:childTnLst>
                              <p:par>
                                <p:cTn id="74" presetID="18" presetClass="entr" presetSubtype="6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1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40"/>
                            </p:stCondLst>
                            <p:childTnLst>
                              <p:par>
                                <p:cTn id="78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0" dur="1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70"/>
                            </p:stCondLst>
                            <p:childTnLst>
                              <p:par>
                                <p:cTn id="82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4" dur="1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"/>
                            </p:stCondLst>
                            <p:childTnLst>
                              <p:par>
                                <p:cTn id="86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8" dur="1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"/>
                            </p:stCondLst>
                            <p:childTnLst>
                              <p:par>
                                <p:cTn id="90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2" dur="1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60"/>
                            </p:stCondLst>
                            <p:childTnLst>
                              <p:par>
                                <p:cTn id="94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6" dur="1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90"/>
                            </p:stCondLst>
                            <p:childTnLst>
                              <p:par>
                                <p:cTn id="98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0" dur="1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20"/>
                            </p:stCondLst>
                            <p:childTnLst>
                              <p:par>
                                <p:cTn id="102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4" dur="1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1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80"/>
                            </p:stCondLst>
                            <p:childTnLst>
                              <p:par>
                                <p:cTn id="110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2" dur="1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10"/>
                            </p:stCondLst>
                            <p:childTnLst>
                              <p:par>
                                <p:cTn id="114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6" dur="1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40"/>
                            </p:stCondLst>
                            <p:childTnLst>
                              <p:par>
                                <p:cTn id="118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0" dur="1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70"/>
                            </p:stCondLst>
                            <p:childTnLst>
                              <p:par>
                                <p:cTn id="122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4" dur="1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0"/>
                            </p:stCondLst>
                            <p:childTnLst>
                              <p:par>
                                <p:cTn id="126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8" dur="1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30"/>
                            </p:stCondLst>
                            <p:childTnLst>
                              <p:par>
                                <p:cTn id="130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2" dur="1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60"/>
                            </p:stCondLst>
                            <p:childTnLst>
                              <p:par>
                                <p:cTn id="134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6" dur="1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90"/>
                            </p:stCondLst>
                            <p:childTnLst>
                              <p:par>
                                <p:cTn id="138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0" dur="1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20"/>
                            </p:stCondLst>
                            <p:childTnLst>
                              <p:par>
                                <p:cTn id="142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4" dur="1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50"/>
                            </p:stCondLst>
                            <p:childTnLst>
                              <p:par>
                                <p:cTn id="146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8" dur="1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780"/>
                            </p:stCondLst>
                            <p:childTnLst>
                              <p:par>
                                <p:cTn id="150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2" dur="1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3" presetClass="entr" presetSubtype="16" fill="hold" nodeType="with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810"/>
                            </p:stCondLst>
                            <p:childTnLst>
                              <p:par>
                                <p:cTn id="158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0" dur="1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840"/>
                            </p:stCondLst>
                            <p:childTnLst>
                              <p:par>
                                <p:cTn id="162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4" dur="1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870"/>
                            </p:stCondLst>
                            <p:childTnLst>
                              <p:par>
                                <p:cTn id="166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8" dur="1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900"/>
                            </p:stCondLst>
                            <p:childTnLst>
                              <p:par>
                                <p:cTn id="170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2" dur="1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930"/>
                            </p:stCondLst>
                            <p:childTnLst>
                              <p:par>
                                <p:cTn id="174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6" dur="1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3" presetClass="entr" presetSubtype="16" fill="hold" nodeType="with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960"/>
                            </p:stCondLst>
                            <p:childTnLst>
                              <p:par>
                                <p:cTn id="182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4" dur="1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990"/>
                            </p:stCondLst>
                            <p:childTnLst>
                              <p:par>
                                <p:cTn id="186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8" dur="1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20"/>
                            </p:stCondLst>
                            <p:childTnLst>
                              <p:par>
                                <p:cTn id="190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2" dur="1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50"/>
                            </p:stCondLst>
                            <p:childTnLst>
                              <p:par>
                                <p:cTn id="194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6" dur="1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080"/>
                            </p:stCondLst>
                            <p:childTnLst>
                              <p:par>
                                <p:cTn id="198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0" dur="1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3" presetClass="entr" presetSubtype="16" fill="hold" nodeType="with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1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110"/>
                            </p:stCondLst>
                            <p:childTnLst>
                              <p:par>
                                <p:cTn id="206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8" dur="1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140"/>
                            </p:stCondLst>
                            <p:childTnLst>
                              <p:par>
                                <p:cTn id="210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2" dur="1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170"/>
                            </p:stCondLst>
                            <p:childTnLst>
                              <p:par>
                                <p:cTn id="214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6" dur="1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200"/>
                            </p:stCondLst>
                            <p:childTnLst>
                              <p:par>
                                <p:cTn id="218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0" dur="1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230"/>
                            </p:stCondLst>
                            <p:childTnLst>
                              <p:par>
                                <p:cTn id="222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4" dur="1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260"/>
                            </p:stCondLst>
                            <p:childTnLst>
                              <p:par>
                                <p:cTn id="226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8" dur="1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1290"/>
                            </p:stCondLst>
                            <p:childTnLst>
                              <p:par>
                                <p:cTn id="230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2" dur="1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320"/>
                            </p:stCondLst>
                            <p:childTnLst>
                              <p:par>
                                <p:cTn id="234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6" dur="1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350"/>
                            </p:stCondLst>
                            <p:childTnLst>
                              <p:par>
                                <p:cTn id="238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0" dur="1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380"/>
                            </p:stCondLst>
                            <p:childTnLst>
                              <p:par>
                                <p:cTn id="242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4" dur="1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1410"/>
                            </p:stCondLst>
                            <p:childTnLst>
                              <p:par>
                                <p:cTn id="246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8" dur="1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440"/>
                            </p:stCondLst>
                            <p:childTnLst>
                              <p:par>
                                <p:cTn id="250" presetID="18" presetClass="entr" presetSubtype="9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2" dur="1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470"/>
                            </p:stCondLst>
                            <p:childTnLst>
                              <p:par>
                                <p:cTn id="254" presetID="12" presetClass="entr" presetSubtype="8" fill="hold" grpId="0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6" dur="1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1500"/>
                            </p:stCondLst>
                            <p:childTnLst>
                              <p:par>
                                <p:cTn id="258" presetID="1" presetClass="entr" presetSubtype="0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30"/>
                            </p:stCondLst>
                            <p:childTnLst>
                              <p:par>
                                <p:cTn id="261" presetID="1" presetClass="entr" presetSubtype="0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1560"/>
                            </p:stCondLst>
                            <p:childTnLst>
                              <p:par>
                                <p:cTn id="264" presetID="1" presetClass="entr" presetSubtype="0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1590"/>
                            </p:stCondLst>
                            <p:childTnLst>
                              <p:par>
                                <p:cTn id="267" presetID="1" presetClass="entr" presetSubtype="0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" grpId="0" animBg="1"/>
      <p:bldP spid="352" grpId="0" animBg="1"/>
      <p:bldP spid="353" grpId="0" animBg="1"/>
      <p:bldP spid="354" grpId="0" animBg="1"/>
      <p:bldP spid="355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91" grpId="0" animBg="1"/>
      <p:bldP spid="392" grpId="0" animBg="1"/>
      <p:bldP spid="393" grpId="0" animBg="1"/>
      <p:bldP spid="394" grpId="0" animBg="1"/>
      <p:bldP spid="398" grpId="0" animBg="1"/>
      <p:bldP spid="399" grpId="0" animBg="1"/>
      <p:bldP spid="400" grpId="0" animBg="1"/>
      <p:bldP spid="401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12" grpId="0" animBg="1"/>
      <p:bldP spid="413" grpId="0" animBg="1"/>
      <p:bldP spid="414" grpId="0" animBg="1"/>
      <p:bldP spid="418" grpId="0" animBg="1"/>
      <p:bldP spid="420" grpId="0" animBg="1"/>
      <p:bldP spid="421" grpId="0" animBg="1"/>
      <p:bldP spid="422" grpId="0" animBg="1"/>
      <p:bldP spid="423" grpId="0" animBg="1"/>
      <p:bldP spid="424" grpId="0" animBg="1"/>
      <p:bldP spid="4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s-</a:t>
            </a:r>
            <a:r>
              <a:rPr lang="es-ES" dirty="0" err="1" smtClean="0"/>
              <a:t>process</a:t>
            </a:r>
            <a:r>
              <a:rPr lang="es-ES" dirty="0" smtClean="0"/>
              <a:t> in </a:t>
            </a:r>
            <a:r>
              <a:rPr lang="es-ES" dirty="0" err="1" smtClean="0"/>
              <a:t>stars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21</a:t>
            </a:fld>
            <a:endParaRPr lang="es-E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" t="13654" r="3045" b="12077"/>
          <a:stretch/>
        </p:blipFill>
        <p:spPr bwMode="auto">
          <a:xfrm>
            <a:off x="539552" y="908720"/>
            <a:ext cx="8342879" cy="501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arrodonit 2"/>
          <p:cNvSpPr/>
          <p:nvPr/>
        </p:nvSpPr>
        <p:spPr>
          <a:xfrm>
            <a:off x="683568" y="2310449"/>
            <a:ext cx="1224136" cy="2880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arrodonit 8"/>
          <p:cNvSpPr/>
          <p:nvPr/>
        </p:nvSpPr>
        <p:spPr>
          <a:xfrm>
            <a:off x="3059832" y="2310449"/>
            <a:ext cx="1224136" cy="2880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355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87084"/>
            <a:ext cx="8229600" cy="576064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aseline="30000" dirty="0" smtClean="0"/>
              <a:t>205</a:t>
            </a:r>
            <a:r>
              <a:rPr lang="en-US" dirty="0" smtClean="0"/>
              <a:t>Pb-</a:t>
            </a:r>
            <a:r>
              <a:rPr lang="en-US" baseline="30000" dirty="0" smtClean="0"/>
              <a:t>205</a:t>
            </a:r>
            <a:r>
              <a:rPr lang="en-US" dirty="0" smtClean="0"/>
              <a:t>Tl decay system</a:t>
            </a:r>
            <a:endParaRPr lang="en-US" dirty="0">
              <a:solidFill>
                <a:srgbClr val="0066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idor de contingut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620689"/>
                <a:ext cx="8496944" cy="5256584"/>
              </a:xfrm>
            </p:spPr>
            <p:txBody>
              <a:bodyPr>
                <a:normAutofit/>
              </a:bodyPr>
              <a:lstStyle/>
              <a:p>
                <a:r>
                  <a:rPr lang="en-US" sz="1800" baseline="30000" dirty="0" smtClean="0"/>
                  <a:t>205</a:t>
                </a:r>
                <a:r>
                  <a:rPr lang="en-US" sz="1800" dirty="0" smtClean="0"/>
                  <a:t>Tl </a:t>
                </a:r>
                <a:r>
                  <a:rPr lang="en-US" sz="1800" dirty="0"/>
                  <a:t>is </a:t>
                </a:r>
                <a:r>
                  <a:rPr lang="es-ES" sz="1800" dirty="0" err="1" smtClean="0"/>
                  <a:t>the</a:t>
                </a:r>
                <a:r>
                  <a:rPr lang="es-ES" sz="1800" dirty="0" smtClean="0"/>
                  <a:t> </a:t>
                </a:r>
                <a:r>
                  <a:rPr lang="es-ES" sz="1800" dirty="0" err="1" smtClean="0"/>
                  <a:t>most</a:t>
                </a:r>
                <a:r>
                  <a:rPr lang="es-ES" sz="1800" dirty="0" smtClean="0"/>
                  <a:t> </a:t>
                </a:r>
                <a:r>
                  <a:rPr lang="es-ES" sz="1800" dirty="0" err="1" smtClean="0"/>
                  <a:t>abundant</a:t>
                </a:r>
                <a:r>
                  <a:rPr lang="es-ES" sz="1800" dirty="0" smtClean="0"/>
                  <a:t> (71%) </a:t>
                </a:r>
                <a:r>
                  <a:rPr lang="es-ES" sz="1800" dirty="0" err="1" smtClean="0"/>
                  <a:t>stable</a:t>
                </a:r>
                <a:r>
                  <a:rPr lang="es-ES" sz="1800" dirty="0" smtClean="0"/>
                  <a:t> (at </a:t>
                </a:r>
                <a:r>
                  <a:rPr lang="es-ES" sz="1800" dirty="0" err="1" smtClean="0"/>
                  <a:t>earth</a:t>
                </a:r>
                <a:r>
                  <a:rPr lang="es-ES" sz="1800" dirty="0" smtClean="0"/>
                  <a:t>) </a:t>
                </a:r>
                <a:r>
                  <a:rPr lang="es-ES" sz="1800" dirty="0" err="1" smtClean="0"/>
                  <a:t>thallium</a:t>
                </a:r>
                <a:r>
                  <a:rPr lang="es-ES" sz="1800" dirty="0" smtClean="0"/>
                  <a:t> </a:t>
                </a:r>
                <a:r>
                  <a:rPr lang="en-US" sz="1800" dirty="0" smtClean="0"/>
                  <a:t>isotope (</a:t>
                </a:r>
                <a:r>
                  <a:rPr lang="en-US" sz="1800" dirty="0"/>
                  <a:t>Z=81</a:t>
                </a:r>
                <a:r>
                  <a:rPr lang="en-US" sz="1800" dirty="0" smtClean="0"/>
                  <a:t>) </a:t>
                </a:r>
              </a:p>
              <a:p>
                <a:pPr marL="57150" indent="0">
                  <a:buNone/>
                </a:pPr>
                <a:endParaRPr lang="en-US" sz="1800" dirty="0" smtClean="0"/>
              </a:p>
              <a:p>
                <a:pPr marL="57150" indent="0">
                  <a:buNone/>
                </a:pPr>
                <a:endParaRPr lang="en-US" sz="1800" dirty="0" smtClean="0"/>
              </a:p>
              <a:p>
                <a:pPr marL="57150" indent="0">
                  <a:buNone/>
                </a:pPr>
                <a:endParaRPr lang="en-US" sz="1800" dirty="0"/>
              </a:p>
              <a:p>
                <a:pPr marL="57150" indent="0">
                  <a:buNone/>
                </a:pPr>
                <a:endParaRPr lang="en-US" sz="1800" dirty="0" smtClean="0"/>
              </a:p>
              <a:p>
                <a:pPr marL="57150" indent="0">
                  <a:buNone/>
                </a:pPr>
                <a:endParaRPr lang="en-US" sz="1800" dirty="0"/>
              </a:p>
              <a:p>
                <a:pPr marL="57150" indent="0">
                  <a:buNone/>
                </a:pPr>
                <a:endParaRPr lang="en-US" sz="1800" dirty="0" smtClean="0"/>
              </a:p>
              <a:p>
                <a:pPr marL="57150" indent="0">
                  <a:buNone/>
                </a:pPr>
                <a:endParaRPr lang="en-US" sz="1800" dirty="0" smtClean="0"/>
              </a:p>
              <a:p>
                <a:pPr marL="285750" indent="-285750"/>
                <a:r>
                  <a:rPr lang="en-US" sz="1800" dirty="0" smtClean="0">
                    <a:solidFill>
                      <a:srgbClr val="C00000"/>
                    </a:solidFill>
                  </a:rPr>
                  <a:t>Stellar effects on </a:t>
                </a:r>
                <a:r>
                  <a:rPr lang="en-US" sz="1800" baseline="30000" dirty="0" smtClean="0">
                    <a:solidFill>
                      <a:srgbClr val="C00000"/>
                    </a:solidFill>
                  </a:rPr>
                  <a:t>205</a:t>
                </a:r>
                <a:r>
                  <a:rPr lang="en-US" sz="1800" dirty="0" smtClean="0">
                    <a:solidFill>
                      <a:srgbClr val="C00000"/>
                    </a:solidFill>
                  </a:rPr>
                  <a:t>Pb: </a:t>
                </a:r>
                <a:r>
                  <a:rPr lang="en-US" sz="1800" dirty="0">
                    <a:solidFill>
                      <a:srgbClr val="C00000"/>
                    </a:solidFill>
                  </a:rPr>
                  <a:t>at s-process sites temperature, EC decay is so strongly enhanced that its survival is compromised  </a:t>
                </a:r>
                <a:endParaRPr lang="en-US" sz="1800" dirty="0" smtClean="0"/>
              </a:p>
              <a:p>
                <a:pPr marL="285750" indent="-285750"/>
                <a:r>
                  <a:rPr lang="en-US" sz="1800" dirty="0" smtClean="0"/>
                  <a:t>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es-E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s-E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1.6∙</m:t>
                    </m:r>
                    <m:sSup>
                      <m:sSupPr>
                        <m:ctrlPr>
                          <a:rPr lang="es-E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s-E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E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s-ES" sz="1600" dirty="0">
                    <a:ea typeface="Cambria Math" panose="02040503050406030204" pitchFamily="18" charset="0"/>
                  </a:rPr>
                  <a:t>, </a:t>
                </a:r>
                <a:r>
                  <a:rPr lang="es-ES" sz="1800" baseline="30000" dirty="0" smtClean="0">
                    <a:ea typeface="Cambria Math" panose="02040503050406030204" pitchFamily="18" charset="0"/>
                  </a:rPr>
                  <a:t>205</a:t>
                </a:r>
                <a:r>
                  <a:rPr lang="es-ES" sz="1800" dirty="0" smtClean="0">
                    <a:ea typeface="Cambria Math" panose="02040503050406030204" pitchFamily="18" charset="0"/>
                  </a:rPr>
                  <a:t>Tl </a:t>
                </a:r>
                <a:r>
                  <a:rPr lang="en-US" sz="1800" dirty="0" smtClean="0">
                    <a:ea typeface="Cambria Math" panose="02040503050406030204" pitchFamily="18" charset="0"/>
                  </a:rPr>
                  <a:t>bound state </a:t>
                </a:r>
                <a:r>
                  <a:rPr lang="el-GR" sz="1800" dirty="0" smtClean="0">
                    <a:ea typeface="Cambria Math" panose="02040503050406030204" pitchFamily="18" charset="0"/>
                  </a:rPr>
                  <a:t>β</a:t>
                </a:r>
                <a:r>
                  <a:rPr lang="es-ES" sz="1800" dirty="0" smtClean="0">
                    <a:ea typeface="Cambria Math" panose="02040503050406030204" pitchFamily="18" charset="0"/>
                  </a:rPr>
                  <a:t> </a:t>
                </a:r>
                <a:r>
                  <a:rPr lang="en-US" sz="1800" dirty="0" smtClean="0">
                    <a:ea typeface="Cambria Math" panose="02040503050406030204" pitchFamily="18" charset="0"/>
                  </a:rPr>
                  <a:t>decay</a:t>
                </a:r>
                <a:r>
                  <a:rPr lang="en-US" sz="1600" dirty="0" smtClean="0">
                    <a:ea typeface="Cambria Math" panose="02040503050406030204" pitchFamily="18" charset="0"/>
                  </a:rPr>
                  <a:t> </a:t>
                </a:r>
                <a:r>
                  <a:rPr lang="en-US" sz="1800" dirty="0" smtClean="0">
                    <a:ea typeface="Cambria Math" panose="02040503050406030204" pitchFamily="18" charset="0"/>
                  </a:rPr>
                  <a:t>is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sPre>
                          <m:sPrePr>
                            <m:ctrlPr>
                              <a:rPr lang="es-E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s-ES" sz="1800" i="1">
                                <a:latin typeface="Cambria Math" panose="02040503050406030204" pitchFamily="18" charset="0"/>
                              </a:rPr>
                              <m:t>205</m:t>
                            </m:r>
                          </m:sup>
                          <m:e>
                            <m:r>
                              <a:rPr lang="es-ES" sz="1800" i="1">
                                <a:latin typeface="Cambria Math" panose="02040503050406030204" pitchFamily="18" charset="0"/>
                              </a:rPr>
                              <m:t>𝑇𝑙</m:t>
                            </m:r>
                          </m:e>
                        </m:sPre>
                        <m:r>
                          <a:rPr lang="es-ES" sz="18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s-E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18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s-ES" sz="1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s-ES" sz="1800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s-E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s-E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sPre>
                          <m:sPrePr>
                            <m:ctrlPr>
                              <a:rPr lang="es-E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s-ES" sz="1800" i="1">
                                <a:latin typeface="Cambria Math" panose="02040503050406030204" pitchFamily="18" charset="0"/>
                              </a:rPr>
                              <m:t>205</m:t>
                            </m:r>
                          </m:sup>
                          <m:e>
                            <m:r>
                              <a:rPr lang="es-ES" sz="1800" i="1">
                                <a:latin typeface="Cambria Math" panose="02040503050406030204" pitchFamily="18" charset="0"/>
                              </a:rPr>
                              <m:t>𝑃𝑏</m:t>
                            </m:r>
                          </m:e>
                        </m:sPre>
                        <m:r>
                          <a:rPr lang="es-ES" sz="1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sz="1800" i="1">
                            <a:latin typeface="Cambria Math" panose="02040503050406030204" pitchFamily="18" charset="0"/>
                          </a:rPr>
                          <m:t>𝐸𝐶</m:t>
                        </m:r>
                        <m:r>
                          <a:rPr lang="es-ES" sz="1800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endParaRPr lang="en-US" sz="1800" dirty="0"/>
              </a:p>
              <a:p>
                <a:pPr marL="285750" indent="-285750"/>
                <a:r>
                  <a:rPr lang="en-US" sz="1800" dirty="0">
                    <a:solidFill>
                      <a:srgbClr val="C00000"/>
                    </a:solidFill>
                  </a:rPr>
                  <a:t>T</a:t>
                </a:r>
                <a:r>
                  <a:rPr lang="en-US" sz="1800" dirty="0" smtClean="0">
                    <a:solidFill>
                      <a:srgbClr val="C00000"/>
                    </a:solidFill>
                  </a:rPr>
                  <a:t>he </a:t>
                </a:r>
                <a:r>
                  <a:rPr lang="en-US" sz="1800" baseline="30000" dirty="0" smtClean="0">
                    <a:solidFill>
                      <a:srgbClr val="C00000"/>
                    </a:solidFill>
                  </a:rPr>
                  <a:t>205</a:t>
                </a:r>
                <a:r>
                  <a:rPr lang="en-US" sz="1800" dirty="0" smtClean="0">
                    <a:solidFill>
                      <a:srgbClr val="C00000"/>
                    </a:solidFill>
                  </a:rPr>
                  <a:t>Tl(n,</a:t>
                </a:r>
                <a:r>
                  <a:rPr lang="el-GR" sz="1800" dirty="0">
                    <a:solidFill>
                      <a:srgbClr val="C00000"/>
                    </a:solidFill>
                  </a:rPr>
                  <a:t>γ</a:t>
                </a:r>
                <a:r>
                  <a:rPr lang="en-US" sz="1800" dirty="0">
                    <a:solidFill>
                      <a:srgbClr val="C00000"/>
                    </a:solidFill>
                  </a:rPr>
                  <a:t>) capture reaction, by affecting the abundance of </a:t>
                </a:r>
                <a:r>
                  <a:rPr lang="en-US" sz="1800" baseline="30000" dirty="0">
                    <a:solidFill>
                      <a:srgbClr val="C00000"/>
                    </a:solidFill>
                  </a:rPr>
                  <a:t>205</a:t>
                </a:r>
                <a:r>
                  <a:rPr lang="en-US" sz="1800" dirty="0">
                    <a:solidFill>
                      <a:srgbClr val="C00000"/>
                    </a:solidFill>
                  </a:rPr>
                  <a:t>Tl, could play a relevant role in the final abundance of </a:t>
                </a:r>
                <a:r>
                  <a:rPr lang="en-US" sz="1800" baseline="30000" dirty="0" smtClean="0">
                    <a:solidFill>
                      <a:srgbClr val="C00000"/>
                    </a:solidFill>
                  </a:rPr>
                  <a:t>205</a:t>
                </a:r>
                <a:r>
                  <a:rPr lang="en-US" sz="1800" dirty="0" smtClean="0">
                    <a:solidFill>
                      <a:srgbClr val="C00000"/>
                    </a:solidFill>
                  </a:rPr>
                  <a:t>Pb</a:t>
                </a:r>
                <a:endParaRPr lang="en-US" sz="1800" dirty="0" smtClean="0"/>
              </a:p>
              <a:p>
                <a:pPr indent="-285750"/>
                <a:r>
                  <a:rPr lang="en-US" sz="1800" dirty="0" smtClean="0"/>
                  <a:t>The </a:t>
                </a:r>
                <a:r>
                  <a:rPr lang="en-US" sz="1800" b="1" baseline="30000" dirty="0" smtClean="0"/>
                  <a:t>205</a:t>
                </a:r>
                <a:r>
                  <a:rPr lang="en-US" sz="1800" b="1" dirty="0" smtClean="0"/>
                  <a:t>Pb/</a:t>
                </a:r>
                <a:r>
                  <a:rPr lang="en-US" sz="1800" b="1" baseline="30000" dirty="0" smtClean="0"/>
                  <a:t>204</a:t>
                </a:r>
                <a:r>
                  <a:rPr lang="en-US" sz="1800" b="1" dirty="0" smtClean="0"/>
                  <a:t>Pb ratio </a:t>
                </a:r>
                <a:r>
                  <a:rPr lang="en-US" sz="1800" dirty="0" smtClean="0"/>
                  <a:t>could be used as a “chronometer” of the s-process</a:t>
                </a:r>
                <a:r>
                  <a:rPr lang="en-US" sz="1800" baseline="30000" dirty="0" smtClean="0"/>
                  <a:t>1,2,3</a:t>
                </a:r>
              </a:p>
              <a:p>
                <a:pPr lvl="1"/>
                <a:r>
                  <a:rPr lang="en-US" sz="1600" dirty="0" smtClean="0"/>
                  <a:t>Time elapsed since the last injection of main s-process products into the pre-solar nebula</a:t>
                </a:r>
              </a:p>
            </p:txBody>
          </p:sp>
        </mc:Choice>
        <mc:Fallback xmlns="">
          <p:sp>
            <p:nvSpPr>
              <p:cNvPr id="3" name="Contenidor de contingut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620689"/>
                <a:ext cx="8496944" cy="5256584"/>
              </a:xfrm>
              <a:blipFill rotWithShape="1">
                <a:blip r:embed="rId2"/>
                <a:stretch>
                  <a:fillRect l="-430" t="-580"/>
                </a:stretch>
              </a:blipFill>
            </p:spPr>
            <p:txBody>
              <a:bodyPr/>
              <a:lstStyle/>
              <a:p>
                <a:r>
                  <a:rPr lang="ca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22</a:t>
            </a:fld>
            <a:endParaRPr lang="es-ES"/>
          </a:p>
        </p:txBody>
      </p:sp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1654434" y="1467530"/>
          <a:ext cx="4281635" cy="1478373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8640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52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436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204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30000" dirty="0" smtClean="0"/>
                        <a:t>206</a:t>
                      </a:r>
                      <a:r>
                        <a:rPr lang="en-GB" dirty="0" smtClean="0"/>
                        <a:t>Pb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472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203</a:t>
                      </a:r>
                      <a:r>
                        <a:rPr lang="en-GB" sz="1800" dirty="0" smtClean="0"/>
                        <a:t>Tl</a:t>
                      </a:r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204</a:t>
                      </a:r>
                      <a:r>
                        <a:rPr lang="en-GB" sz="1800" dirty="0" smtClean="0"/>
                        <a:t>Tl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206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8" name="Grupo 17"/>
          <p:cNvGrpSpPr/>
          <p:nvPr/>
        </p:nvGrpSpPr>
        <p:grpSpPr>
          <a:xfrm>
            <a:off x="3355841" y="1042087"/>
            <a:ext cx="3724674" cy="470889"/>
            <a:chOff x="4453085" y="1112369"/>
            <a:chExt cx="3591631" cy="369945"/>
          </a:xfrm>
        </p:grpSpPr>
        <p:sp>
          <p:nvSpPr>
            <p:cNvPr id="7" name="QuadreDeText 6"/>
            <p:cNvSpPr txBox="1"/>
            <p:nvPr/>
          </p:nvSpPr>
          <p:spPr>
            <a:xfrm>
              <a:off x="4900633" y="1112369"/>
              <a:ext cx="3144083" cy="33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err="1" smtClean="0"/>
                <a:t>Already</a:t>
              </a:r>
              <a:r>
                <a:rPr lang="es-ES" sz="1100" b="1" dirty="0" smtClean="0"/>
                <a:t> </a:t>
              </a:r>
              <a:r>
                <a:rPr lang="es-ES" sz="1100" b="1" dirty="0" err="1" smtClean="0"/>
                <a:t>measured</a:t>
              </a:r>
              <a:r>
                <a:rPr lang="es-ES" sz="1100" b="1" dirty="0" smtClean="0"/>
                <a:t> at </a:t>
              </a:r>
              <a:r>
                <a:rPr lang="es-ES" sz="1100" b="1" dirty="0" err="1" smtClean="0"/>
                <a:t>n_TOF</a:t>
              </a:r>
              <a:r>
                <a:rPr lang="es-ES" sz="1100" b="1" dirty="0" smtClean="0"/>
                <a:t>(</a:t>
              </a:r>
              <a:r>
                <a:rPr lang="en-GB" sz="1100" b="1" dirty="0"/>
                <a:t>C. Domingo-Pardo et al., </a:t>
              </a:r>
              <a:endParaRPr lang="en-GB" sz="1100" b="1" dirty="0" smtClean="0"/>
            </a:p>
            <a:p>
              <a:r>
                <a:rPr lang="en-GB" sz="1100" b="1" dirty="0" smtClean="0"/>
                <a:t>Phys</a:t>
              </a:r>
              <a:r>
                <a:rPr lang="en-GB" sz="1100" b="1" dirty="0"/>
                <a:t>. Rev. C 75, 015806 (2007</a:t>
              </a:r>
              <a:r>
                <a:rPr lang="en-GB" sz="1100" b="1" dirty="0" smtClean="0"/>
                <a:t>)</a:t>
              </a:r>
              <a:r>
                <a:rPr lang="es-ES" sz="1100" b="1" dirty="0" smtClean="0"/>
                <a:t>)</a:t>
              </a:r>
              <a:endParaRPr lang="es-ES" sz="1100" b="1" dirty="0"/>
            </a:p>
          </p:txBody>
        </p:sp>
        <p:cxnSp>
          <p:nvCxnSpPr>
            <p:cNvPr id="8" name="Connector angular 7"/>
            <p:cNvCxnSpPr/>
            <p:nvPr/>
          </p:nvCxnSpPr>
          <p:spPr>
            <a:xfrm rot="10800000" flipV="1">
              <a:off x="4453085" y="1295272"/>
              <a:ext cx="430935" cy="187042"/>
            </a:xfrm>
            <a:prstGeom prst="bentConnector2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5" name="TextBox 209"/>
          <p:cNvSpPr txBox="1"/>
          <p:nvPr/>
        </p:nvSpPr>
        <p:spPr>
          <a:xfrm>
            <a:off x="3102979" y="1517659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(</a:t>
            </a:r>
            <a:r>
              <a:rPr lang="en-US" sz="1600" dirty="0" err="1" smtClean="0">
                <a:latin typeface="Calibri" panose="020F0502020204030204" pitchFamily="34" charset="0"/>
              </a:rPr>
              <a:t>n,</a:t>
            </a:r>
            <a:r>
              <a:rPr lang="en-US" sz="1600" dirty="0" err="1" smtClean="0">
                <a:latin typeface="Symbol" panose="05050102010706020507" pitchFamily="18" charset="2"/>
              </a:rPr>
              <a:t>g</a:t>
            </a:r>
            <a:r>
              <a:rPr lang="en-US" sz="1600" dirty="0" smtClean="0">
                <a:latin typeface="Calibri" panose="020F0502020204030204" pitchFamily="34" charset="0"/>
              </a:rPr>
              <a:t>)</a:t>
            </a:r>
            <a:endParaRPr lang="en-GB" sz="1600" dirty="0" smtClean="0">
              <a:latin typeface="Calibri" panose="020F0502020204030204" pitchFamily="34" charset="0"/>
            </a:endParaRPr>
          </a:p>
        </p:txBody>
      </p:sp>
      <p:cxnSp>
        <p:nvCxnSpPr>
          <p:cNvPr id="22" name="Connector de fletxa recta 21"/>
          <p:cNvCxnSpPr/>
          <p:nvPr/>
        </p:nvCxnSpPr>
        <p:spPr>
          <a:xfrm>
            <a:off x="3217947" y="1874387"/>
            <a:ext cx="36004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3089291" y="2530253"/>
            <a:ext cx="553357" cy="338554"/>
            <a:chOff x="3756041" y="2425112"/>
            <a:chExt cx="553357" cy="338554"/>
          </a:xfrm>
        </p:grpSpPr>
        <p:sp>
          <p:nvSpPr>
            <p:cNvPr id="17" name="TextBox 209"/>
            <p:cNvSpPr txBox="1"/>
            <p:nvPr/>
          </p:nvSpPr>
          <p:spPr>
            <a:xfrm>
              <a:off x="3756041" y="2425112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24" name="Connector de fletxa recta 23"/>
            <p:cNvCxnSpPr/>
            <p:nvPr/>
          </p:nvCxnSpPr>
          <p:spPr>
            <a:xfrm>
              <a:off x="3852700" y="2455908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o 19"/>
          <p:cNvGrpSpPr/>
          <p:nvPr/>
        </p:nvGrpSpPr>
        <p:grpSpPr>
          <a:xfrm>
            <a:off x="3958691" y="2525868"/>
            <a:ext cx="553357" cy="338554"/>
            <a:chOff x="4651639" y="2422968"/>
            <a:chExt cx="553357" cy="338554"/>
          </a:xfrm>
        </p:grpSpPr>
        <p:cxnSp>
          <p:nvCxnSpPr>
            <p:cNvPr id="25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3836749" y="2035034"/>
            <a:ext cx="614884" cy="338554"/>
            <a:chOff x="4234034" y="2100727"/>
            <a:chExt cx="614884" cy="338554"/>
          </a:xfrm>
        </p:grpSpPr>
        <p:sp>
          <p:nvSpPr>
            <p:cNvPr id="28" name="TextBox 203"/>
            <p:cNvSpPr txBox="1"/>
            <p:nvPr/>
          </p:nvSpPr>
          <p:spPr>
            <a:xfrm>
              <a:off x="4234034" y="2100727"/>
              <a:ext cx="4574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197A31"/>
                  </a:solidFill>
                </a:rPr>
                <a:t>EC</a:t>
              </a:r>
              <a:endParaRPr lang="en-GB" sz="1600" b="1" baseline="30000" dirty="0" smtClean="0">
                <a:solidFill>
                  <a:srgbClr val="197A31"/>
                </a:solidFill>
              </a:endParaRPr>
            </a:p>
          </p:txBody>
        </p:sp>
        <p:cxnSp>
          <p:nvCxnSpPr>
            <p:cNvPr id="29" name="Straight Arrow Connector 20"/>
            <p:cNvCxnSpPr/>
            <p:nvPr/>
          </p:nvCxnSpPr>
          <p:spPr>
            <a:xfrm>
              <a:off x="4488878" y="2134409"/>
              <a:ext cx="360040" cy="255127"/>
            </a:xfrm>
            <a:prstGeom prst="straightConnector1">
              <a:avLst/>
            </a:prstGeom>
            <a:ln w="25400">
              <a:solidFill>
                <a:srgbClr val="197A3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o 25"/>
          <p:cNvGrpSpPr/>
          <p:nvPr/>
        </p:nvGrpSpPr>
        <p:grpSpPr>
          <a:xfrm>
            <a:off x="4246723" y="2011902"/>
            <a:ext cx="686886" cy="338554"/>
            <a:chOff x="4246723" y="2011902"/>
            <a:chExt cx="686886" cy="338554"/>
          </a:xfrm>
        </p:grpSpPr>
        <p:cxnSp>
          <p:nvCxnSpPr>
            <p:cNvPr id="36" name="Straight Arrow Connector 20"/>
            <p:cNvCxnSpPr/>
            <p:nvPr/>
          </p:nvCxnSpPr>
          <p:spPr>
            <a:xfrm rot="10800000">
              <a:off x="4246723" y="2028059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203"/>
            <p:cNvSpPr txBox="1"/>
            <p:nvPr/>
          </p:nvSpPr>
          <p:spPr>
            <a:xfrm>
              <a:off x="4576254" y="2011902"/>
              <a:ext cx="357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400" b="1" baseline="30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6054074" y="1361758"/>
                <a:ext cx="2262342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C-13 pocket s-process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074" y="1361758"/>
                <a:ext cx="2262342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1877" t="-37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adroTexto 34"/>
          <p:cNvSpPr txBox="1"/>
          <p:nvPr/>
        </p:nvSpPr>
        <p:spPr>
          <a:xfrm>
            <a:off x="6300192" y="2678413"/>
            <a:ext cx="18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After  s-process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3250037" y="1895160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037" y="1895160"/>
                <a:ext cx="1061902" cy="290785"/>
              </a:xfrm>
              <a:prstGeom prst="rect">
                <a:avLst/>
              </a:prstGeom>
              <a:blipFill rotWithShape="0">
                <a:blip r:embed="rId4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o 22"/>
          <p:cNvGrpSpPr/>
          <p:nvPr/>
        </p:nvGrpSpPr>
        <p:grpSpPr>
          <a:xfrm>
            <a:off x="2879777" y="2019630"/>
            <a:ext cx="644283" cy="338554"/>
            <a:chOff x="3555264" y="1966817"/>
            <a:chExt cx="644283" cy="338554"/>
          </a:xfrm>
        </p:grpSpPr>
        <p:sp>
          <p:nvSpPr>
            <p:cNvPr id="43" name="TextBox 203"/>
            <p:cNvSpPr txBox="1"/>
            <p:nvPr/>
          </p:nvSpPr>
          <p:spPr>
            <a:xfrm>
              <a:off x="3555264" y="1966817"/>
              <a:ext cx="411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600" b="1" baseline="30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4" name="Straight Arrow Connector 20"/>
            <p:cNvCxnSpPr/>
            <p:nvPr/>
          </p:nvCxnSpPr>
          <p:spPr>
            <a:xfrm rot="10800000">
              <a:off x="3839507" y="1996623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CuadroTexto 34"/>
          <p:cNvSpPr txBox="1"/>
          <p:nvPr/>
        </p:nvSpPr>
        <p:spPr>
          <a:xfrm>
            <a:off x="505048" y="2372084"/>
            <a:ext cx="18314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s-process flow</a:t>
            </a:r>
            <a:endParaRPr lang="en-US" dirty="0"/>
          </a:p>
        </p:txBody>
      </p:sp>
      <p:cxnSp>
        <p:nvCxnSpPr>
          <p:cNvPr id="38" name="Connector de fletxa recta 37"/>
          <p:cNvCxnSpPr/>
          <p:nvPr/>
        </p:nvCxnSpPr>
        <p:spPr>
          <a:xfrm>
            <a:off x="2120495" y="2576518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/>
          <p:cNvGrpSpPr/>
          <p:nvPr/>
        </p:nvGrpSpPr>
        <p:grpSpPr>
          <a:xfrm>
            <a:off x="3934308" y="1519674"/>
            <a:ext cx="553357" cy="347203"/>
            <a:chOff x="4331593" y="1585367"/>
            <a:chExt cx="553357" cy="347203"/>
          </a:xfrm>
        </p:grpSpPr>
        <p:sp>
          <p:nvSpPr>
            <p:cNvPr id="40" name="TextBox 209"/>
            <p:cNvSpPr txBox="1"/>
            <p:nvPr/>
          </p:nvSpPr>
          <p:spPr>
            <a:xfrm>
              <a:off x="4331593" y="1585367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41" name="Connector de fletxa recta 21"/>
            <p:cNvCxnSpPr/>
            <p:nvPr/>
          </p:nvCxnSpPr>
          <p:spPr>
            <a:xfrm>
              <a:off x="4478235" y="193257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20"/>
          <p:cNvCxnSpPr/>
          <p:nvPr/>
        </p:nvCxnSpPr>
        <p:spPr>
          <a:xfrm rot="10800000">
            <a:off x="4966803" y="2028408"/>
            <a:ext cx="360040" cy="255127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19"/>
          <p:cNvGrpSpPr/>
          <p:nvPr/>
        </p:nvGrpSpPr>
        <p:grpSpPr>
          <a:xfrm>
            <a:off x="4833682" y="2517704"/>
            <a:ext cx="553357" cy="338554"/>
            <a:chOff x="4651639" y="2422968"/>
            <a:chExt cx="553357" cy="338554"/>
          </a:xfrm>
        </p:grpSpPr>
        <p:cxnSp>
          <p:nvCxnSpPr>
            <p:cNvPr id="45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</p:grpSp>
      <p:grpSp>
        <p:nvGrpSpPr>
          <p:cNvPr id="21" name="Grupo 20"/>
          <p:cNvGrpSpPr/>
          <p:nvPr/>
        </p:nvGrpSpPr>
        <p:grpSpPr>
          <a:xfrm>
            <a:off x="1907704" y="2804196"/>
            <a:ext cx="4146370" cy="452040"/>
            <a:chOff x="2273212" y="2940322"/>
            <a:chExt cx="4146370" cy="452040"/>
          </a:xfrm>
        </p:grpSpPr>
        <p:sp>
          <p:nvSpPr>
            <p:cNvPr id="48" name="QuadreDeText 6"/>
            <p:cNvSpPr txBox="1"/>
            <p:nvPr/>
          </p:nvSpPr>
          <p:spPr>
            <a:xfrm>
              <a:off x="2273212" y="3115363"/>
              <a:ext cx="4146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err="1" smtClean="0"/>
                <a:t>Already</a:t>
              </a:r>
              <a:r>
                <a:rPr lang="es-ES" sz="1200" b="1" dirty="0" smtClean="0"/>
                <a:t> </a:t>
              </a:r>
              <a:r>
                <a:rPr lang="es-ES" sz="1200" b="1" dirty="0" err="1" smtClean="0"/>
                <a:t>measured</a:t>
              </a:r>
              <a:r>
                <a:rPr lang="es-ES" sz="1200" b="1" dirty="0" smtClean="0"/>
                <a:t> at </a:t>
              </a:r>
              <a:r>
                <a:rPr lang="es-ES" sz="1200" b="1" dirty="0" err="1" smtClean="0"/>
                <a:t>n_TOF</a:t>
              </a:r>
              <a:r>
                <a:rPr lang="es-ES" sz="1200" b="1" dirty="0"/>
                <a:t> </a:t>
              </a:r>
              <a:r>
                <a:rPr lang="es-ES" sz="1200" b="1" dirty="0" smtClean="0"/>
                <a:t>(</a:t>
              </a:r>
              <a:r>
                <a:rPr lang="en-GB" sz="1200" b="1" dirty="0" smtClean="0"/>
                <a:t>A. Casanovas Ph.D. thesis, 2018</a:t>
              </a:r>
              <a:r>
                <a:rPr lang="es-ES" sz="1200" b="1" dirty="0" smtClean="0"/>
                <a:t>)</a:t>
              </a:r>
              <a:endParaRPr lang="es-ES" sz="1200" b="1" dirty="0"/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 flipV="1">
              <a:off x="3752122" y="294032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/>
            <p:nvPr/>
          </p:nvCxnSpPr>
          <p:spPr>
            <a:xfrm flipV="1">
              <a:off x="4593716" y="294293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/>
              <p:cNvSpPr txBox="1"/>
              <p:nvPr/>
            </p:nvSpPr>
            <p:spPr>
              <a:xfrm>
                <a:off x="6300192" y="2014718"/>
                <a:ext cx="1800200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TP s-process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≥3∙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1" name="CuadroTexto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2014718"/>
                <a:ext cx="1800200" cy="646331"/>
              </a:xfrm>
              <a:prstGeom prst="rect">
                <a:avLst/>
              </a:prstGeom>
              <a:blipFill rotWithShape="0">
                <a:blip r:embed="rId5"/>
                <a:stretch>
                  <a:fillRect t="-367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uadroTexto 52"/>
              <p:cNvSpPr txBox="1"/>
              <p:nvPr/>
            </p:nvSpPr>
            <p:spPr>
              <a:xfrm>
                <a:off x="3257424" y="1895160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53" name="CuadroTexto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424" y="1895160"/>
                <a:ext cx="1061902" cy="290785"/>
              </a:xfrm>
              <a:prstGeom prst="rect">
                <a:avLst/>
              </a:prstGeom>
              <a:blipFill rotWithShape="0">
                <a:blip r:embed="rId6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uadroTexto 30"/>
          <p:cNvSpPr txBox="1"/>
          <p:nvPr/>
        </p:nvSpPr>
        <p:spPr>
          <a:xfrm>
            <a:off x="424488" y="1476036"/>
            <a:ext cx="813388" cy="7386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ES" sz="1400" dirty="0" smtClean="0">
              <a:solidFill>
                <a:srgbClr val="7030A0"/>
              </a:solidFill>
            </a:endParaRPr>
          </a:p>
          <a:p>
            <a:pPr algn="ctr"/>
            <a:r>
              <a:rPr lang="es-ES" sz="1400" dirty="0" smtClean="0">
                <a:solidFill>
                  <a:srgbClr val="7030A0"/>
                </a:solidFill>
              </a:rPr>
              <a:t>s-</a:t>
            </a:r>
            <a:r>
              <a:rPr lang="es-ES" sz="1400" dirty="0" err="1" smtClean="0">
                <a:solidFill>
                  <a:srgbClr val="7030A0"/>
                </a:solidFill>
              </a:rPr>
              <a:t>only</a:t>
            </a:r>
            <a:endParaRPr lang="es-ES" sz="1400" dirty="0">
              <a:solidFill>
                <a:srgbClr val="7030A0"/>
              </a:solidFill>
            </a:endParaRPr>
          </a:p>
          <a:p>
            <a:pPr algn="ctr"/>
            <a:endParaRPr lang="es-ES" sz="1400" dirty="0">
              <a:solidFill>
                <a:srgbClr val="7030A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9894" y="5507941"/>
            <a:ext cx="9108504" cy="73866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1. K</a:t>
            </a:r>
            <a:r>
              <a:rPr lang="en-GB" sz="1050" dirty="0"/>
              <a:t>. </a:t>
            </a:r>
            <a:r>
              <a:rPr lang="en-GB" sz="1050" dirty="0" smtClean="0"/>
              <a:t>Yokoi</a:t>
            </a:r>
            <a:r>
              <a:rPr lang="en-GB" sz="1050" dirty="0"/>
              <a:t> </a:t>
            </a:r>
            <a:r>
              <a:rPr lang="en-GB" sz="1050" dirty="0" smtClean="0"/>
              <a:t>et al., </a:t>
            </a:r>
            <a:r>
              <a:rPr lang="en-US" sz="1050" b="1" i="1" dirty="0"/>
              <a:t>The production and survival of Pb-205 in stars, and the 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Pb/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Tl s-process </a:t>
            </a:r>
            <a:r>
              <a:rPr lang="en-US" sz="1050" b="1" i="1" dirty="0" smtClean="0"/>
              <a:t>chronometry</a:t>
            </a:r>
            <a:r>
              <a:rPr lang="en-US" sz="1050" dirty="0" smtClean="0"/>
              <a:t>, </a:t>
            </a:r>
            <a:r>
              <a:rPr lang="en-GB" sz="1050" dirty="0" smtClean="0"/>
              <a:t>Astronomy </a:t>
            </a:r>
            <a:r>
              <a:rPr lang="en-GB" sz="1050" dirty="0"/>
              <a:t>and Astrophysics 145, </a:t>
            </a:r>
            <a:r>
              <a:rPr lang="en-GB" sz="1050" dirty="0" smtClean="0"/>
              <a:t>339-346 (1985</a:t>
            </a:r>
            <a:r>
              <a:rPr lang="en-GB" sz="1050" dirty="0"/>
              <a:t>) </a:t>
            </a:r>
          </a:p>
          <a:p>
            <a:r>
              <a:rPr lang="en-GB" sz="1050" dirty="0" smtClean="0"/>
              <a:t>2. R.G.A</a:t>
            </a:r>
            <a:r>
              <a:rPr lang="en-GB" sz="1050" dirty="0"/>
              <a:t>. Baker </a:t>
            </a:r>
            <a:r>
              <a:rPr lang="en-GB" sz="1050" dirty="0" smtClean="0"/>
              <a:t>et al. , </a:t>
            </a:r>
            <a:r>
              <a:rPr lang="en-GB" sz="1050" b="1" i="1" dirty="0" smtClean="0"/>
              <a:t>The </a:t>
            </a:r>
            <a:r>
              <a:rPr lang="en-GB" sz="1050" b="1" i="1" dirty="0"/>
              <a:t>thallium isotope composition of carbonaceous chondrites — New evidence </a:t>
            </a:r>
            <a:r>
              <a:rPr lang="en-GB" sz="1050" b="1" i="1" dirty="0" smtClean="0"/>
              <a:t>for live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the early solar </a:t>
            </a:r>
            <a:r>
              <a:rPr lang="en-GB" sz="1050" b="1" i="1" dirty="0" smtClean="0"/>
              <a:t>system</a:t>
            </a:r>
            <a:r>
              <a:rPr lang="en-GB" sz="1050" i="1" dirty="0" smtClean="0"/>
              <a:t>, </a:t>
            </a:r>
            <a:r>
              <a:rPr lang="en-GB" sz="1050" dirty="0" smtClean="0"/>
              <a:t>Earth and Plan. Sc. Lett</a:t>
            </a:r>
            <a:r>
              <a:rPr lang="en-GB" sz="1050" i="1" dirty="0" smtClean="0"/>
              <a:t> </a:t>
            </a:r>
            <a:r>
              <a:rPr lang="en-GB" sz="1050" dirty="0" smtClean="0"/>
              <a:t>(2010)</a:t>
            </a:r>
            <a:endParaRPr lang="en-GB" sz="1050" i="1" dirty="0" smtClean="0"/>
          </a:p>
          <a:p>
            <a:r>
              <a:rPr lang="en-GB" sz="1050" dirty="0" smtClean="0"/>
              <a:t>3. </a:t>
            </a:r>
            <a:r>
              <a:rPr lang="en-GB" sz="1050" dirty="0" err="1" smtClean="0"/>
              <a:t>Mowlavi</a:t>
            </a:r>
            <a:r>
              <a:rPr lang="en-GB" sz="1050" dirty="0"/>
              <a:t>, N., </a:t>
            </a:r>
            <a:r>
              <a:rPr lang="en-GB" sz="1050" dirty="0" err="1"/>
              <a:t>Goriely</a:t>
            </a:r>
            <a:r>
              <a:rPr lang="en-GB" sz="1050" dirty="0"/>
              <a:t>, S., </a:t>
            </a:r>
            <a:r>
              <a:rPr lang="en-GB" sz="1050" dirty="0" err="1"/>
              <a:t>Arnould</a:t>
            </a:r>
            <a:r>
              <a:rPr lang="en-GB" sz="1050" dirty="0"/>
              <a:t>, M</a:t>
            </a:r>
            <a:r>
              <a:rPr lang="en-GB" sz="1050" dirty="0" smtClean="0"/>
              <a:t>., </a:t>
            </a:r>
            <a:r>
              <a:rPr lang="en-GB" sz="1050" b="1" i="1" dirty="0" smtClean="0"/>
              <a:t>The </a:t>
            </a:r>
            <a:r>
              <a:rPr lang="en-GB" sz="1050" b="1" i="1" dirty="0"/>
              <a:t>survival of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</a:t>
            </a:r>
            <a:r>
              <a:rPr lang="en-GB" sz="1050" b="1" i="1" dirty="0" smtClean="0"/>
              <a:t>intermediate-mass AGB stars</a:t>
            </a:r>
            <a:r>
              <a:rPr lang="en-GB" sz="1050" dirty="0"/>
              <a:t>,</a:t>
            </a:r>
            <a:r>
              <a:rPr lang="en-GB" sz="1050" dirty="0" smtClean="0"/>
              <a:t> </a:t>
            </a:r>
            <a:r>
              <a:rPr lang="en-GB" sz="1050" dirty="0"/>
              <a:t>Astron. </a:t>
            </a:r>
            <a:r>
              <a:rPr lang="en-GB" sz="1050" dirty="0" err="1"/>
              <a:t>Astrophys</a:t>
            </a:r>
            <a:r>
              <a:rPr lang="en-GB" sz="1050" dirty="0"/>
              <a:t>. 330, </a:t>
            </a:r>
            <a:r>
              <a:rPr lang="en-GB" sz="1050" dirty="0" smtClean="0"/>
              <a:t>206–214</a:t>
            </a:r>
            <a:r>
              <a:rPr lang="en-GB" sz="1050" dirty="0"/>
              <a:t> </a:t>
            </a:r>
            <a:r>
              <a:rPr lang="en-GB" sz="1050" dirty="0" smtClean="0"/>
              <a:t>(1998)</a:t>
            </a:r>
            <a:endParaRPr lang="en-US" sz="105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D"/>
              </a:clrFrom>
              <a:clrTo>
                <a:srgbClr val="FD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3758200"/>
            <a:ext cx="4146370" cy="192759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9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  <p:cxnSp>
        <p:nvCxnSpPr>
          <p:cNvPr id="54" name="Connector de fletxa recta 24"/>
          <p:cNvCxnSpPr/>
          <p:nvPr/>
        </p:nvCxnSpPr>
        <p:spPr>
          <a:xfrm>
            <a:off x="6318227" y="148503"/>
            <a:ext cx="72954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57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repeatCount="2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43" dur="1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4" grpId="0" animBg="1"/>
      <p:bldP spid="14" grpId="1" animBg="1"/>
      <p:bldP spid="35" grpId="0" animBg="1"/>
      <p:bldP spid="16" grpId="0"/>
      <p:bldP spid="16" grpId="1"/>
      <p:bldP spid="51" grpId="0" animBg="1"/>
      <p:bldP spid="51" grpId="1" animBg="1"/>
      <p:bldP spid="53" grpId="0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87084"/>
            <a:ext cx="8229600" cy="576064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aseline="30000" dirty="0" smtClean="0"/>
              <a:t>205</a:t>
            </a:r>
            <a:r>
              <a:rPr lang="en-US" dirty="0" smtClean="0"/>
              <a:t>Pb-</a:t>
            </a:r>
            <a:r>
              <a:rPr lang="en-US" baseline="30000" dirty="0" smtClean="0"/>
              <a:t>205</a:t>
            </a:r>
            <a:r>
              <a:rPr lang="en-US" dirty="0" smtClean="0"/>
              <a:t>Tl decay system</a:t>
            </a:r>
            <a:endParaRPr lang="en-US" dirty="0">
              <a:solidFill>
                <a:srgbClr val="006699"/>
              </a:solidFill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251520" y="620689"/>
            <a:ext cx="8496944" cy="5040559"/>
          </a:xfrm>
        </p:spPr>
        <p:txBody>
          <a:bodyPr>
            <a:normAutofit/>
          </a:bodyPr>
          <a:lstStyle/>
          <a:p>
            <a:r>
              <a:rPr lang="en-US" sz="1800" baseline="30000" dirty="0" smtClean="0"/>
              <a:t>205</a:t>
            </a:r>
            <a:r>
              <a:rPr lang="en-US" sz="1800" dirty="0" smtClean="0"/>
              <a:t>Tl </a:t>
            </a:r>
            <a:r>
              <a:rPr lang="en-US" sz="1800" dirty="0"/>
              <a:t>is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most</a:t>
            </a:r>
            <a:r>
              <a:rPr lang="es-ES" sz="1800" dirty="0" smtClean="0"/>
              <a:t> </a:t>
            </a:r>
            <a:r>
              <a:rPr lang="es-ES" sz="1800" dirty="0" err="1" smtClean="0"/>
              <a:t>abundant</a:t>
            </a:r>
            <a:r>
              <a:rPr lang="es-ES" sz="1800" dirty="0" smtClean="0"/>
              <a:t> (71%) </a:t>
            </a:r>
            <a:r>
              <a:rPr lang="es-ES" sz="1800" dirty="0" err="1" smtClean="0"/>
              <a:t>stable</a:t>
            </a:r>
            <a:r>
              <a:rPr lang="es-ES" sz="1800" dirty="0" smtClean="0"/>
              <a:t> (at </a:t>
            </a:r>
            <a:r>
              <a:rPr lang="es-ES" sz="1800" dirty="0" err="1" smtClean="0"/>
              <a:t>earth</a:t>
            </a:r>
            <a:r>
              <a:rPr lang="es-ES" sz="1800" dirty="0" smtClean="0"/>
              <a:t>) </a:t>
            </a:r>
            <a:r>
              <a:rPr lang="es-ES" sz="1800" dirty="0" err="1" smtClean="0"/>
              <a:t>thallium</a:t>
            </a:r>
            <a:r>
              <a:rPr lang="es-ES" sz="1800" dirty="0" smtClean="0"/>
              <a:t> </a:t>
            </a:r>
            <a:r>
              <a:rPr lang="en-US" sz="1800" dirty="0" smtClean="0"/>
              <a:t>isotope (</a:t>
            </a:r>
            <a:r>
              <a:rPr lang="en-US" sz="1800" dirty="0"/>
              <a:t>Z=81</a:t>
            </a:r>
            <a:r>
              <a:rPr lang="en-US" sz="1800" dirty="0" smtClean="0"/>
              <a:t>) </a:t>
            </a:r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/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/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 smtClean="0"/>
          </a:p>
          <a:p>
            <a:pPr indent="-285750"/>
            <a:endParaRPr lang="en-US" sz="1800" dirty="0" smtClean="0"/>
          </a:p>
          <a:p>
            <a:pPr indent="-285750"/>
            <a:endParaRPr lang="en-US" sz="1800" dirty="0"/>
          </a:p>
          <a:p>
            <a:pPr indent="-285750"/>
            <a:endParaRPr lang="en-US" sz="1800" dirty="0" smtClean="0"/>
          </a:p>
          <a:p>
            <a:pPr indent="-285750"/>
            <a:endParaRPr lang="en-US" sz="1800" dirty="0"/>
          </a:p>
          <a:p>
            <a:pPr indent="-285750"/>
            <a:endParaRPr lang="en-US" sz="1800" dirty="0" smtClean="0"/>
          </a:p>
          <a:p>
            <a:pPr indent="-285750"/>
            <a:endParaRPr lang="en-US" sz="1800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23</a:t>
            </a:fld>
            <a:endParaRPr lang="es-ES"/>
          </a:p>
        </p:txBody>
      </p:sp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1654434" y="1467530"/>
          <a:ext cx="4281635" cy="1478373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8640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52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436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204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30000" dirty="0" smtClean="0"/>
                        <a:t>206</a:t>
                      </a:r>
                      <a:r>
                        <a:rPr lang="en-GB" dirty="0" smtClean="0"/>
                        <a:t>Pb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472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203</a:t>
                      </a:r>
                      <a:r>
                        <a:rPr lang="en-GB" sz="1800" dirty="0" smtClean="0"/>
                        <a:t>Tl</a:t>
                      </a:r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204</a:t>
                      </a:r>
                      <a:r>
                        <a:rPr lang="en-GB" sz="1800" dirty="0" smtClean="0"/>
                        <a:t>Tl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206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8" name="Grupo 17"/>
          <p:cNvGrpSpPr/>
          <p:nvPr/>
        </p:nvGrpSpPr>
        <p:grpSpPr>
          <a:xfrm>
            <a:off x="3355841" y="1042087"/>
            <a:ext cx="3724674" cy="470889"/>
            <a:chOff x="4453085" y="1112369"/>
            <a:chExt cx="3591631" cy="369945"/>
          </a:xfrm>
        </p:grpSpPr>
        <p:sp>
          <p:nvSpPr>
            <p:cNvPr id="7" name="QuadreDeText 6"/>
            <p:cNvSpPr txBox="1"/>
            <p:nvPr/>
          </p:nvSpPr>
          <p:spPr>
            <a:xfrm>
              <a:off x="4900633" y="1112369"/>
              <a:ext cx="3144083" cy="33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err="1" smtClean="0"/>
                <a:t>Already</a:t>
              </a:r>
              <a:r>
                <a:rPr lang="es-ES" sz="1100" b="1" dirty="0" smtClean="0"/>
                <a:t> </a:t>
              </a:r>
              <a:r>
                <a:rPr lang="es-ES" sz="1100" b="1" dirty="0" err="1" smtClean="0"/>
                <a:t>measured</a:t>
              </a:r>
              <a:r>
                <a:rPr lang="es-ES" sz="1100" b="1" dirty="0" smtClean="0"/>
                <a:t> at </a:t>
              </a:r>
              <a:r>
                <a:rPr lang="es-ES" sz="1100" b="1" dirty="0" err="1" smtClean="0"/>
                <a:t>n_TOF</a:t>
              </a:r>
              <a:r>
                <a:rPr lang="es-ES" sz="1100" b="1" dirty="0" smtClean="0"/>
                <a:t>(</a:t>
              </a:r>
              <a:r>
                <a:rPr lang="en-GB" sz="1100" b="1" dirty="0"/>
                <a:t>C. Domingo-Pardo et al., </a:t>
              </a:r>
              <a:endParaRPr lang="en-GB" sz="1100" b="1" dirty="0" smtClean="0"/>
            </a:p>
            <a:p>
              <a:r>
                <a:rPr lang="en-GB" sz="1100" b="1" dirty="0" smtClean="0"/>
                <a:t>Phys</a:t>
              </a:r>
              <a:r>
                <a:rPr lang="en-GB" sz="1100" b="1" dirty="0"/>
                <a:t>. Rev. C 75, 015806 (2007</a:t>
              </a:r>
              <a:r>
                <a:rPr lang="en-GB" sz="1100" b="1" dirty="0" smtClean="0"/>
                <a:t>)</a:t>
              </a:r>
              <a:r>
                <a:rPr lang="es-ES" sz="1100" b="1" dirty="0" smtClean="0"/>
                <a:t>)</a:t>
              </a:r>
              <a:endParaRPr lang="es-ES" sz="1100" b="1" dirty="0"/>
            </a:p>
          </p:txBody>
        </p:sp>
        <p:cxnSp>
          <p:nvCxnSpPr>
            <p:cNvPr id="8" name="Connector angular 7"/>
            <p:cNvCxnSpPr/>
            <p:nvPr/>
          </p:nvCxnSpPr>
          <p:spPr>
            <a:xfrm rot="10800000" flipV="1">
              <a:off x="4453085" y="1295272"/>
              <a:ext cx="430935" cy="187042"/>
            </a:xfrm>
            <a:prstGeom prst="bentConnector2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5" name="TextBox 209"/>
          <p:cNvSpPr txBox="1"/>
          <p:nvPr/>
        </p:nvSpPr>
        <p:spPr>
          <a:xfrm>
            <a:off x="3102979" y="1517659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(</a:t>
            </a:r>
            <a:r>
              <a:rPr lang="en-US" sz="1600" dirty="0" err="1" smtClean="0">
                <a:latin typeface="Calibri" panose="020F0502020204030204" pitchFamily="34" charset="0"/>
              </a:rPr>
              <a:t>n,</a:t>
            </a:r>
            <a:r>
              <a:rPr lang="en-US" sz="1600" dirty="0" err="1" smtClean="0">
                <a:latin typeface="Symbol" panose="05050102010706020507" pitchFamily="18" charset="2"/>
              </a:rPr>
              <a:t>g</a:t>
            </a:r>
            <a:r>
              <a:rPr lang="en-US" sz="1600" dirty="0" smtClean="0">
                <a:latin typeface="Calibri" panose="020F0502020204030204" pitchFamily="34" charset="0"/>
              </a:rPr>
              <a:t>)</a:t>
            </a:r>
            <a:endParaRPr lang="en-GB" sz="1600" dirty="0" smtClean="0">
              <a:latin typeface="Calibri" panose="020F0502020204030204" pitchFamily="34" charset="0"/>
            </a:endParaRPr>
          </a:p>
        </p:txBody>
      </p:sp>
      <p:cxnSp>
        <p:nvCxnSpPr>
          <p:cNvPr id="22" name="Connector de fletxa recta 21"/>
          <p:cNvCxnSpPr/>
          <p:nvPr/>
        </p:nvCxnSpPr>
        <p:spPr>
          <a:xfrm>
            <a:off x="3217947" y="1874387"/>
            <a:ext cx="36004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3089291" y="2530253"/>
            <a:ext cx="553357" cy="338554"/>
            <a:chOff x="3756041" y="2425112"/>
            <a:chExt cx="553357" cy="338554"/>
          </a:xfrm>
        </p:grpSpPr>
        <p:sp>
          <p:nvSpPr>
            <p:cNvPr id="17" name="TextBox 209"/>
            <p:cNvSpPr txBox="1"/>
            <p:nvPr/>
          </p:nvSpPr>
          <p:spPr>
            <a:xfrm>
              <a:off x="3756041" y="2425112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24" name="Connector de fletxa recta 23"/>
            <p:cNvCxnSpPr/>
            <p:nvPr/>
          </p:nvCxnSpPr>
          <p:spPr>
            <a:xfrm>
              <a:off x="3852700" y="2455908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o 19"/>
          <p:cNvGrpSpPr/>
          <p:nvPr/>
        </p:nvGrpSpPr>
        <p:grpSpPr>
          <a:xfrm>
            <a:off x="3958691" y="2525868"/>
            <a:ext cx="553357" cy="338554"/>
            <a:chOff x="4651639" y="2422968"/>
            <a:chExt cx="553357" cy="338554"/>
          </a:xfrm>
        </p:grpSpPr>
        <p:cxnSp>
          <p:nvCxnSpPr>
            <p:cNvPr id="25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3836749" y="2035034"/>
            <a:ext cx="614884" cy="338554"/>
            <a:chOff x="4234034" y="2100727"/>
            <a:chExt cx="614884" cy="338554"/>
          </a:xfrm>
        </p:grpSpPr>
        <p:sp>
          <p:nvSpPr>
            <p:cNvPr id="28" name="TextBox 203"/>
            <p:cNvSpPr txBox="1"/>
            <p:nvPr/>
          </p:nvSpPr>
          <p:spPr>
            <a:xfrm>
              <a:off x="4234034" y="2100727"/>
              <a:ext cx="4574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197A31"/>
                  </a:solidFill>
                </a:rPr>
                <a:t>EC</a:t>
              </a:r>
              <a:endParaRPr lang="en-GB" sz="1600" b="1" baseline="30000" dirty="0" smtClean="0">
                <a:solidFill>
                  <a:srgbClr val="197A31"/>
                </a:solidFill>
              </a:endParaRPr>
            </a:p>
          </p:txBody>
        </p:sp>
        <p:cxnSp>
          <p:nvCxnSpPr>
            <p:cNvPr id="29" name="Straight Arrow Connector 20"/>
            <p:cNvCxnSpPr/>
            <p:nvPr/>
          </p:nvCxnSpPr>
          <p:spPr>
            <a:xfrm>
              <a:off x="4488878" y="2134409"/>
              <a:ext cx="360040" cy="255127"/>
            </a:xfrm>
            <a:prstGeom prst="straightConnector1">
              <a:avLst/>
            </a:prstGeom>
            <a:ln w="25400">
              <a:solidFill>
                <a:srgbClr val="197A3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o 25"/>
          <p:cNvGrpSpPr/>
          <p:nvPr/>
        </p:nvGrpSpPr>
        <p:grpSpPr>
          <a:xfrm>
            <a:off x="4246723" y="2011902"/>
            <a:ext cx="686886" cy="338554"/>
            <a:chOff x="4246723" y="2011902"/>
            <a:chExt cx="686886" cy="338554"/>
          </a:xfrm>
        </p:grpSpPr>
        <p:cxnSp>
          <p:nvCxnSpPr>
            <p:cNvPr id="36" name="Straight Arrow Connector 20"/>
            <p:cNvCxnSpPr/>
            <p:nvPr/>
          </p:nvCxnSpPr>
          <p:spPr>
            <a:xfrm rot="10800000">
              <a:off x="4246723" y="2028059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203"/>
            <p:cNvSpPr txBox="1"/>
            <p:nvPr/>
          </p:nvSpPr>
          <p:spPr>
            <a:xfrm>
              <a:off x="4576254" y="2011902"/>
              <a:ext cx="357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400" b="1" baseline="30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6054074" y="1361758"/>
                <a:ext cx="2262342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C-13 pocket s-process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074" y="1361758"/>
                <a:ext cx="2262342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1877" t="-37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adroTexto 34"/>
          <p:cNvSpPr txBox="1"/>
          <p:nvPr/>
        </p:nvSpPr>
        <p:spPr>
          <a:xfrm>
            <a:off x="6300192" y="2678413"/>
            <a:ext cx="18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After  s-process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3250037" y="1895160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037" y="1895160"/>
                <a:ext cx="1061902" cy="290785"/>
              </a:xfrm>
              <a:prstGeom prst="rect">
                <a:avLst/>
              </a:prstGeom>
              <a:blipFill rotWithShape="0">
                <a:blip r:embed="rId4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o 22"/>
          <p:cNvGrpSpPr/>
          <p:nvPr/>
        </p:nvGrpSpPr>
        <p:grpSpPr>
          <a:xfrm>
            <a:off x="2879777" y="2019630"/>
            <a:ext cx="644283" cy="338554"/>
            <a:chOff x="3555264" y="1966817"/>
            <a:chExt cx="644283" cy="338554"/>
          </a:xfrm>
        </p:grpSpPr>
        <p:sp>
          <p:nvSpPr>
            <p:cNvPr id="43" name="TextBox 203"/>
            <p:cNvSpPr txBox="1"/>
            <p:nvPr/>
          </p:nvSpPr>
          <p:spPr>
            <a:xfrm>
              <a:off x="3555264" y="1966817"/>
              <a:ext cx="411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600" b="1" baseline="30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4" name="Straight Arrow Connector 20"/>
            <p:cNvCxnSpPr/>
            <p:nvPr/>
          </p:nvCxnSpPr>
          <p:spPr>
            <a:xfrm rot="10800000">
              <a:off x="3839507" y="1996623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CuadroTexto 34"/>
          <p:cNvSpPr txBox="1"/>
          <p:nvPr/>
        </p:nvSpPr>
        <p:spPr>
          <a:xfrm>
            <a:off x="505048" y="2372084"/>
            <a:ext cx="18314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s-process flow</a:t>
            </a:r>
            <a:endParaRPr lang="en-US" dirty="0"/>
          </a:p>
        </p:txBody>
      </p:sp>
      <p:cxnSp>
        <p:nvCxnSpPr>
          <p:cNvPr id="38" name="Connector de fletxa recta 37"/>
          <p:cNvCxnSpPr/>
          <p:nvPr/>
        </p:nvCxnSpPr>
        <p:spPr>
          <a:xfrm>
            <a:off x="2120495" y="2576518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/>
          <p:cNvGrpSpPr/>
          <p:nvPr/>
        </p:nvGrpSpPr>
        <p:grpSpPr>
          <a:xfrm>
            <a:off x="3934308" y="1519674"/>
            <a:ext cx="553357" cy="347203"/>
            <a:chOff x="4331593" y="1585367"/>
            <a:chExt cx="553357" cy="347203"/>
          </a:xfrm>
        </p:grpSpPr>
        <p:sp>
          <p:nvSpPr>
            <p:cNvPr id="40" name="TextBox 209"/>
            <p:cNvSpPr txBox="1"/>
            <p:nvPr/>
          </p:nvSpPr>
          <p:spPr>
            <a:xfrm>
              <a:off x="4331593" y="1585367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41" name="Connector de fletxa recta 21"/>
            <p:cNvCxnSpPr/>
            <p:nvPr/>
          </p:nvCxnSpPr>
          <p:spPr>
            <a:xfrm>
              <a:off x="4478235" y="193257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20"/>
          <p:cNvCxnSpPr/>
          <p:nvPr/>
        </p:nvCxnSpPr>
        <p:spPr>
          <a:xfrm rot="10800000">
            <a:off x="4966803" y="2028408"/>
            <a:ext cx="360040" cy="255127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o 20"/>
          <p:cNvGrpSpPr/>
          <p:nvPr/>
        </p:nvGrpSpPr>
        <p:grpSpPr>
          <a:xfrm>
            <a:off x="1907704" y="2804196"/>
            <a:ext cx="4146370" cy="452040"/>
            <a:chOff x="2273212" y="2940322"/>
            <a:chExt cx="4146370" cy="452040"/>
          </a:xfrm>
        </p:grpSpPr>
        <p:sp>
          <p:nvSpPr>
            <p:cNvPr id="48" name="QuadreDeText 6"/>
            <p:cNvSpPr txBox="1"/>
            <p:nvPr/>
          </p:nvSpPr>
          <p:spPr>
            <a:xfrm>
              <a:off x="2273212" y="3115363"/>
              <a:ext cx="4146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err="1" smtClean="0"/>
                <a:t>Already</a:t>
              </a:r>
              <a:r>
                <a:rPr lang="es-ES" sz="1200" b="1" dirty="0" smtClean="0"/>
                <a:t> </a:t>
              </a:r>
              <a:r>
                <a:rPr lang="es-ES" sz="1200" b="1" dirty="0" err="1" smtClean="0"/>
                <a:t>measured</a:t>
              </a:r>
              <a:r>
                <a:rPr lang="es-ES" sz="1200" b="1" dirty="0" smtClean="0"/>
                <a:t> at </a:t>
              </a:r>
              <a:r>
                <a:rPr lang="es-ES" sz="1200" b="1" dirty="0" err="1" smtClean="0"/>
                <a:t>n_TOF</a:t>
              </a:r>
              <a:r>
                <a:rPr lang="es-ES" sz="1200" b="1" dirty="0"/>
                <a:t> </a:t>
              </a:r>
              <a:r>
                <a:rPr lang="es-ES" sz="1200" b="1" dirty="0" smtClean="0"/>
                <a:t>(</a:t>
              </a:r>
              <a:r>
                <a:rPr lang="en-GB" sz="1200" b="1" dirty="0" smtClean="0"/>
                <a:t>A. Casanovas Ph.D. thesis, 2018</a:t>
              </a:r>
              <a:r>
                <a:rPr lang="es-ES" sz="1200" b="1" dirty="0" smtClean="0"/>
                <a:t>)</a:t>
              </a:r>
              <a:endParaRPr lang="es-ES" sz="1200" b="1" dirty="0"/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 flipV="1">
              <a:off x="3752122" y="294032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/>
            <p:nvPr/>
          </p:nvCxnSpPr>
          <p:spPr>
            <a:xfrm flipV="1">
              <a:off x="4593716" y="294293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/>
              <p:cNvSpPr txBox="1"/>
              <p:nvPr/>
            </p:nvSpPr>
            <p:spPr>
              <a:xfrm>
                <a:off x="6300192" y="2014718"/>
                <a:ext cx="1800200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TP s-process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≥3∙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1" name="CuadroTexto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2014718"/>
                <a:ext cx="1800200" cy="646331"/>
              </a:xfrm>
              <a:prstGeom prst="rect">
                <a:avLst/>
              </a:prstGeom>
              <a:blipFill rotWithShape="0">
                <a:blip r:embed="rId5"/>
                <a:stretch>
                  <a:fillRect t="-367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uadroTexto 52"/>
              <p:cNvSpPr txBox="1"/>
              <p:nvPr/>
            </p:nvSpPr>
            <p:spPr>
              <a:xfrm>
                <a:off x="3257424" y="1895160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53" name="CuadroTexto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424" y="1895160"/>
                <a:ext cx="1061902" cy="290785"/>
              </a:xfrm>
              <a:prstGeom prst="rect">
                <a:avLst/>
              </a:prstGeom>
              <a:blipFill rotWithShape="0">
                <a:blip r:embed="rId6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uadroTexto 30"/>
          <p:cNvSpPr txBox="1"/>
          <p:nvPr/>
        </p:nvSpPr>
        <p:spPr>
          <a:xfrm>
            <a:off x="424488" y="1476036"/>
            <a:ext cx="813388" cy="7386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ES" sz="1400" dirty="0" smtClean="0">
              <a:solidFill>
                <a:srgbClr val="7030A0"/>
              </a:solidFill>
            </a:endParaRPr>
          </a:p>
          <a:p>
            <a:pPr algn="ctr"/>
            <a:r>
              <a:rPr lang="es-ES" sz="1400" dirty="0" smtClean="0">
                <a:solidFill>
                  <a:srgbClr val="7030A0"/>
                </a:solidFill>
              </a:rPr>
              <a:t>s-</a:t>
            </a:r>
            <a:r>
              <a:rPr lang="es-ES" sz="1400" dirty="0" err="1" smtClean="0">
                <a:solidFill>
                  <a:srgbClr val="7030A0"/>
                </a:solidFill>
              </a:rPr>
              <a:t>only</a:t>
            </a:r>
            <a:endParaRPr lang="es-ES" sz="1400" dirty="0">
              <a:solidFill>
                <a:srgbClr val="7030A0"/>
              </a:solidFill>
            </a:endParaRPr>
          </a:p>
          <a:p>
            <a:pPr algn="ctr"/>
            <a:endParaRPr lang="es-ES" sz="1400" dirty="0">
              <a:solidFill>
                <a:srgbClr val="7030A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9894" y="5570656"/>
            <a:ext cx="9108504" cy="73866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1. K</a:t>
            </a:r>
            <a:r>
              <a:rPr lang="en-GB" sz="1050" dirty="0"/>
              <a:t>. </a:t>
            </a:r>
            <a:r>
              <a:rPr lang="en-GB" sz="1050" dirty="0" smtClean="0"/>
              <a:t>Yokoi</a:t>
            </a:r>
            <a:r>
              <a:rPr lang="en-GB" sz="1050" dirty="0"/>
              <a:t> </a:t>
            </a:r>
            <a:r>
              <a:rPr lang="en-GB" sz="1050" dirty="0" smtClean="0"/>
              <a:t>et al., </a:t>
            </a:r>
            <a:r>
              <a:rPr lang="en-US" sz="1050" b="1" i="1" dirty="0"/>
              <a:t>The production and survival of Pb-205 in stars, and the 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Pb/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Tl s-process </a:t>
            </a:r>
            <a:r>
              <a:rPr lang="en-US" sz="1050" b="1" i="1" dirty="0" smtClean="0"/>
              <a:t>chronometry</a:t>
            </a:r>
            <a:r>
              <a:rPr lang="en-US" sz="1050" dirty="0" smtClean="0"/>
              <a:t>, </a:t>
            </a:r>
            <a:r>
              <a:rPr lang="en-GB" sz="1050" dirty="0" smtClean="0"/>
              <a:t>Astronomy </a:t>
            </a:r>
            <a:r>
              <a:rPr lang="en-GB" sz="1050" dirty="0"/>
              <a:t>and Astrophysics 145, </a:t>
            </a:r>
            <a:r>
              <a:rPr lang="en-GB" sz="1050" dirty="0" smtClean="0"/>
              <a:t>339-346 (1985</a:t>
            </a:r>
            <a:r>
              <a:rPr lang="en-GB" sz="1050" dirty="0"/>
              <a:t>) </a:t>
            </a:r>
          </a:p>
          <a:p>
            <a:r>
              <a:rPr lang="en-GB" sz="1050" dirty="0" smtClean="0"/>
              <a:t>2. R.G.A</a:t>
            </a:r>
            <a:r>
              <a:rPr lang="en-GB" sz="1050" dirty="0"/>
              <a:t>. Baker </a:t>
            </a:r>
            <a:r>
              <a:rPr lang="en-GB" sz="1050" dirty="0" smtClean="0"/>
              <a:t>et al. , </a:t>
            </a:r>
            <a:r>
              <a:rPr lang="en-GB" sz="1050" b="1" i="1" dirty="0" smtClean="0"/>
              <a:t>The </a:t>
            </a:r>
            <a:r>
              <a:rPr lang="en-GB" sz="1050" b="1" i="1" dirty="0"/>
              <a:t>thallium isotope composition of carbonaceous chondrites — New evidence </a:t>
            </a:r>
            <a:r>
              <a:rPr lang="en-GB" sz="1050" b="1" i="1" dirty="0" smtClean="0"/>
              <a:t>for live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the early solar </a:t>
            </a:r>
            <a:r>
              <a:rPr lang="en-GB" sz="1050" b="1" i="1" dirty="0" smtClean="0"/>
              <a:t>system</a:t>
            </a:r>
            <a:r>
              <a:rPr lang="en-GB" sz="1050" i="1" dirty="0" smtClean="0"/>
              <a:t>, </a:t>
            </a:r>
            <a:r>
              <a:rPr lang="en-GB" sz="1050" dirty="0" smtClean="0"/>
              <a:t>Earth and Plan. Sc. Lett</a:t>
            </a:r>
            <a:r>
              <a:rPr lang="en-GB" sz="1050" i="1" dirty="0" smtClean="0"/>
              <a:t> </a:t>
            </a:r>
            <a:r>
              <a:rPr lang="en-GB" sz="1050" dirty="0" smtClean="0"/>
              <a:t>(2010)</a:t>
            </a:r>
            <a:endParaRPr lang="en-GB" sz="1050" i="1" dirty="0" smtClean="0"/>
          </a:p>
          <a:p>
            <a:r>
              <a:rPr lang="en-GB" sz="1050" dirty="0" smtClean="0"/>
              <a:t>3. </a:t>
            </a:r>
            <a:r>
              <a:rPr lang="en-GB" sz="1050" dirty="0" err="1" smtClean="0"/>
              <a:t>Mowlavi</a:t>
            </a:r>
            <a:r>
              <a:rPr lang="en-GB" sz="1050" dirty="0"/>
              <a:t>, N., </a:t>
            </a:r>
            <a:r>
              <a:rPr lang="en-GB" sz="1050" dirty="0" err="1"/>
              <a:t>Goriely</a:t>
            </a:r>
            <a:r>
              <a:rPr lang="en-GB" sz="1050" dirty="0"/>
              <a:t>, S., </a:t>
            </a:r>
            <a:r>
              <a:rPr lang="en-GB" sz="1050" dirty="0" err="1"/>
              <a:t>Arnould</a:t>
            </a:r>
            <a:r>
              <a:rPr lang="en-GB" sz="1050" dirty="0"/>
              <a:t>, M</a:t>
            </a:r>
            <a:r>
              <a:rPr lang="en-GB" sz="1050" dirty="0" smtClean="0"/>
              <a:t>., </a:t>
            </a:r>
            <a:r>
              <a:rPr lang="en-GB" sz="1050" b="1" i="1" dirty="0" smtClean="0"/>
              <a:t>The </a:t>
            </a:r>
            <a:r>
              <a:rPr lang="en-GB" sz="1050" b="1" i="1" dirty="0"/>
              <a:t>survival of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</a:t>
            </a:r>
            <a:r>
              <a:rPr lang="en-GB" sz="1050" b="1" i="1" dirty="0" smtClean="0"/>
              <a:t>intermediate-mass AGB stars</a:t>
            </a:r>
            <a:r>
              <a:rPr lang="en-GB" sz="1050" dirty="0"/>
              <a:t>,</a:t>
            </a:r>
            <a:r>
              <a:rPr lang="en-GB" sz="1050" dirty="0" smtClean="0"/>
              <a:t> </a:t>
            </a:r>
            <a:r>
              <a:rPr lang="en-GB" sz="1050" dirty="0"/>
              <a:t>Astron. </a:t>
            </a:r>
            <a:r>
              <a:rPr lang="en-GB" sz="1050" dirty="0" err="1"/>
              <a:t>Astrophys</a:t>
            </a:r>
            <a:r>
              <a:rPr lang="en-GB" sz="1050" dirty="0"/>
              <a:t>. 330, </a:t>
            </a:r>
            <a:r>
              <a:rPr lang="en-GB" sz="1050" dirty="0" smtClean="0"/>
              <a:t>206–214</a:t>
            </a:r>
            <a:r>
              <a:rPr lang="en-GB" sz="1050" dirty="0"/>
              <a:t> </a:t>
            </a:r>
            <a:r>
              <a:rPr lang="en-GB" sz="1050" dirty="0" smtClean="0"/>
              <a:t>(1998)</a:t>
            </a:r>
            <a:endParaRPr lang="en-US" sz="105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>
            <a:clrChange>
              <a:clrFrom>
                <a:srgbClr val="FDFEFD"/>
              </a:clrFrom>
              <a:clrTo>
                <a:srgbClr val="FD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4791" y="3379852"/>
            <a:ext cx="3869315" cy="226191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9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  <p:grpSp>
        <p:nvGrpSpPr>
          <p:cNvPr id="52" name="Grupo 19"/>
          <p:cNvGrpSpPr/>
          <p:nvPr/>
        </p:nvGrpSpPr>
        <p:grpSpPr>
          <a:xfrm>
            <a:off x="4828249" y="2524597"/>
            <a:ext cx="553357" cy="338554"/>
            <a:chOff x="4651639" y="2422968"/>
            <a:chExt cx="553357" cy="338554"/>
          </a:xfrm>
        </p:grpSpPr>
        <p:cxnSp>
          <p:nvCxnSpPr>
            <p:cNvPr id="54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solidFill>
                    <a:srgbClr val="C0000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)</a:t>
              </a:r>
              <a:endParaRPr lang="en-GB" sz="1600" dirty="0" smtClean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179512" y="3321604"/>
            <a:ext cx="5039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Stellar effects on </a:t>
            </a:r>
            <a:r>
              <a:rPr lang="en-US" baseline="30000" dirty="0"/>
              <a:t>205</a:t>
            </a:r>
            <a:r>
              <a:rPr lang="en-US" dirty="0"/>
              <a:t>Pb: at s-process sites temperature, EC decay is so strongly enhanced that its survival is </a:t>
            </a:r>
            <a:r>
              <a:rPr lang="en-US" dirty="0" smtClean="0"/>
              <a:t>compromised  </a:t>
            </a:r>
            <a:endParaRPr lang="es-ES" dirty="0"/>
          </a:p>
        </p:txBody>
      </p:sp>
      <p:sp>
        <p:nvSpPr>
          <p:cNvPr id="27" name="Rectángulo redondeado 26"/>
          <p:cNvSpPr/>
          <p:nvPr/>
        </p:nvSpPr>
        <p:spPr>
          <a:xfrm>
            <a:off x="6372200" y="4452352"/>
            <a:ext cx="813045" cy="35556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redondeado 56"/>
          <p:cNvSpPr/>
          <p:nvPr/>
        </p:nvSpPr>
        <p:spPr>
          <a:xfrm>
            <a:off x="7164288" y="3987730"/>
            <a:ext cx="314320" cy="98057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CuadroTexto 29"/>
          <p:cNvSpPr txBox="1"/>
          <p:nvPr/>
        </p:nvSpPr>
        <p:spPr>
          <a:xfrm>
            <a:off x="179512" y="4450467"/>
            <a:ext cx="50221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baseline="30000" dirty="0"/>
              <a:t>205</a:t>
            </a:r>
            <a:r>
              <a:rPr lang="en-US" b="1" dirty="0"/>
              <a:t>Pb/</a:t>
            </a:r>
            <a:r>
              <a:rPr lang="en-US" b="1" baseline="30000" dirty="0"/>
              <a:t>204</a:t>
            </a:r>
            <a:r>
              <a:rPr lang="en-US" b="1" dirty="0"/>
              <a:t>Pb ratio </a:t>
            </a:r>
            <a:r>
              <a:rPr lang="en-US" dirty="0"/>
              <a:t>could be used as a “chronometer” of the </a:t>
            </a:r>
            <a:r>
              <a:rPr lang="en-US" dirty="0" smtClean="0"/>
              <a:t>s-process</a:t>
            </a:r>
            <a:r>
              <a:rPr lang="en-US" baseline="30000" dirty="0" smtClean="0"/>
              <a:t>1,2,3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Time </a:t>
            </a:r>
            <a:r>
              <a:rPr lang="en-US" sz="1600" dirty="0"/>
              <a:t>elapsed since the last injection of main s-process products into the pre-solar nebula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5898846" y="3357493"/>
            <a:ext cx="2737181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AGB (red </a:t>
            </a:r>
            <a:r>
              <a:rPr lang="es-ES" sz="1400" dirty="0" err="1" smtClean="0"/>
              <a:t>giant</a:t>
            </a:r>
            <a:r>
              <a:rPr lang="es-ES" sz="1400" dirty="0" smtClean="0"/>
              <a:t>) time </a:t>
            </a:r>
            <a:r>
              <a:rPr lang="es-ES" sz="1400" dirty="0" err="1" smtClean="0"/>
              <a:t>evolution</a:t>
            </a:r>
            <a:endParaRPr lang="es-E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/>
              <p:cNvSpPr txBox="1"/>
              <p:nvPr/>
            </p:nvSpPr>
            <p:spPr>
              <a:xfrm>
                <a:off x="3327594" y="2685978"/>
                <a:ext cx="929328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3.8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60" name="CuadroTex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7594" y="2685978"/>
                <a:ext cx="929328" cy="290785"/>
              </a:xfrm>
              <a:prstGeom prst="rect">
                <a:avLst/>
              </a:prstGeom>
              <a:blipFill rotWithShape="0">
                <a:blip r:embed="rId8"/>
                <a:stretch>
                  <a:fillRect t="-46809" b="-1085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CuadroTexto 60"/>
          <p:cNvSpPr txBox="1"/>
          <p:nvPr/>
        </p:nvSpPr>
        <p:spPr>
          <a:xfrm>
            <a:off x="179512" y="4167552"/>
            <a:ext cx="503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Activation of the </a:t>
            </a:r>
            <a:r>
              <a:rPr lang="en-US" b="1" dirty="0" smtClean="0"/>
              <a:t>bound state </a:t>
            </a:r>
            <a:r>
              <a:rPr lang="el-GR" b="1" dirty="0" smtClean="0"/>
              <a:t>β</a:t>
            </a:r>
            <a:r>
              <a:rPr lang="en-US" b="1" dirty="0" smtClean="0"/>
              <a:t> decay </a:t>
            </a:r>
            <a:r>
              <a:rPr lang="en-US" dirty="0" smtClean="0"/>
              <a:t>of </a:t>
            </a:r>
            <a:r>
              <a:rPr lang="en-US" baseline="30000" dirty="0"/>
              <a:t>205</a:t>
            </a:r>
            <a:r>
              <a:rPr lang="en-US" dirty="0"/>
              <a:t>Tl</a:t>
            </a:r>
            <a:r>
              <a:rPr lang="en-U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373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repeatCount="2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56" dur="1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4" grpId="0" animBg="1"/>
      <p:bldP spid="14" grpId="1" animBg="1"/>
      <p:bldP spid="35" grpId="0" animBg="1"/>
      <p:bldP spid="16" grpId="0"/>
      <p:bldP spid="16" grpId="1"/>
      <p:bldP spid="51" grpId="0" animBg="1"/>
      <p:bldP spid="51" grpId="1" animBg="1"/>
      <p:bldP spid="53" grpId="0"/>
      <p:bldP spid="11" grpId="0" animBg="1"/>
      <p:bldP spid="13" grpId="0"/>
      <p:bldP spid="27" grpId="0" animBg="1"/>
      <p:bldP spid="27" grpId="1" animBg="1"/>
      <p:bldP spid="57" grpId="0" animBg="1"/>
      <p:bldP spid="30" grpId="0"/>
      <p:bldP spid="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842806"/>
            <a:ext cx="874338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Thallium, and especially, lead isotopes, are mainly produced by the </a:t>
            </a:r>
            <a:r>
              <a:rPr lang="en-US" sz="2000" dirty="0" smtClean="0"/>
              <a:t>s-process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third s-process peak: abundance peak around double magic </a:t>
            </a:r>
            <a:r>
              <a:rPr lang="en-US" sz="2000" baseline="30000" dirty="0" smtClean="0"/>
              <a:t>208</a:t>
            </a:r>
            <a:r>
              <a:rPr lang="en-US" sz="2000" dirty="0" smtClean="0"/>
              <a:t>Pb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Accurate model of the s-process should describe faithfully the third peak</a:t>
            </a:r>
          </a:p>
          <a:p>
            <a:r>
              <a:rPr lang="en-US" sz="2000" dirty="0" smtClean="0"/>
              <a:t>	requires best nuclear data (beta decay rates &amp; capture rates)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Overview</a:t>
            </a:r>
            <a:r>
              <a:rPr lang="es-ES" dirty="0" smtClean="0"/>
              <a:t> of </a:t>
            </a:r>
            <a:r>
              <a:rPr lang="es-ES" dirty="0" err="1" smtClean="0"/>
              <a:t>ths</a:t>
            </a:r>
            <a:r>
              <a:rPr lang="es-ES" dirty="0" smtClean="0"/>
              <a:t> s-</a:t>
            </a:r>
            <a:r>
              <a:rPr lang="es-ES" dirty="0" err="1" smtClean="0"/>
              <a:t>process</a:t>
            </a:r>
            <a:r>
              <a:rPr lang="es-ES" dirty="0" smtClean="0"/>
              <a:t> at 203&lt;A&lt;210</a:t>
            </a:r>
            <a:endParaRPr lang="es-ES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1101" y="2574855"/>
            <a:ext cx="8701797" cy="3096344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3</a:t>
            </a:fld>
            <a:endParaRPr lang="es-ES" dirty="0"/>
          </a:p>
        </p:txBody>
      </p:sp>
      <p:sp>
        <p:nvSpPr>
          <p:cNvPr id="7" name="Flecha derecha 6"/>
          <p:cNvSpPr/>
          <p:nvPr/>
        </p:nvSpPr>
        <p:spPr>
          <a:xfrm>
            <a:off x="683568" y="1908206"/>
            <a:ext cx="360040" cy="144016"/>
          </a:xfrm>
          <a:prstGeom prst="rightArrow">
            <a:avLst/>
          </a:prstGeom>
          <a:solidFill>
            <a:srgbClr val="00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6984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87084"/>
            <a:ext cx="8229600" cy="576064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aseline="30000" dirty="0" smtClean="0"/>
              <a:t>205</a:t>
            </a:r>
            <a:r>
              <a:rPr lang="en-US" dirty="0" smtClean="0"/>
              <a:t>Pb-</a:t>
            </a:r>
            <a:r>
              <a:rPr lang="en-US" baseline="30000" dirty="0" smtClean="0"/>
              <a:t>205</a:t>
            </a:r>
            <a:r>
              <a:rPr lang="en-US" dirty="0" smtClean="0"/>
              <a:t>Tl decay system</a:t>
            </a:r>
            <a:endParaRPr lang="en-US" dirty="0">
              <a:solidFill>
                <a:srgbClr val="006699"/>
              </a:solidFill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251520" y="620689"/>
            <a:ext cx="8496944" cy="5040559"/>
          </a:xfrm>
        </p:spPr>
        <p:txBody>
          <a:bodyPr>
            <a:normAutofit/>
          </a:bodyPr>
          <a:lstStyle/>
          <a:p>
            <a:r>
              <a:rPr lang="en-US" sz="1800" baseline="30000" dirty="0" smtClean="0"/>
              <a:t>205</a:t>
            </a:r>
            <a:r>
              <a:rPr lang="en-US" sz="1800" dirty="0" smtClean="0"/>
              <a:t>Tl </a:t>
            </a:r>
            <a:r>
              <a:rPr lang="en-US" sz="1800" dirty="0"/>
              <a:t>is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most</a:t>
            </a:r>
            <a:r>
              <a:rPr lang="es-ES" sz="1800" dirty="0" smtClean="0"/>
              <a:t> </a:t>
            </a:r>
            <a:r>
              <a:rPr lang="es-ES" sz="1800" dirty="0" err="1" smtClean="0"/>
              <a:t>abundant</a:t>
            </a:r>
            <a:r>
              <a:rPr lang="es-ES" sz="1800" dirty="0" smtClean="0"/>
              <a:t> (71%) </a:t>
            </a:r>
            <a:r>
              <a:rPr lang="es-ES" sz="1800" dirty="0" err="1" smtClean="0"/>
              <a:t>stable</a:t>
            </a:r>
            <a:r>
              <a:rPr lang="es-ES" sz="1800" dirty="0" smtClean="0"/>
              <a:t> (at </a:t>
            </a:r>
            <a:r>
              <a:rPr lang="es-ES" sz="1800" dirty="0" err="1" smtClean="0"/>
              <a:t>earth</a:t>
            </a:r>
            <a:r>
              <a:rPr lang="es-ES" sz="1800" dirty="0" smtClean="0"/>
              <a:t>) </a:t>
            </a:r>
            <a:r>
              <a:rPr lang="es-ES" sz="1800" dirty="0" err="1" smtClean="0"/>
              <a:t>thallium</a:t>
            </a:r>
            <a:r>
              <a:rPr lang="es-ES" sz="1800" dirty="0" smtClean="0"/>
              <a:t> </a:t>
            </a:r>
            <a:r>
              <a:rPr lang="en-US" sz="1800" dirty="0" smtClean="0"/>
              <a:t>isotope (</a:t>
            </a:r>
            <a:r>
              <a:rPr lang="en-US" sz="1800" dirty="0"/>
              <a:t>Z=81</a:t>
            </a:r>
            <a:r>
              <a:rPr lang="en-US" sz="1800" dirty="0" smtClean="0"/>
              <a:t>) </a:t>
            </a:r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/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/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 smtClean="0"/>
          </a:p>
          <a:p>
            <a:pPr indent="-285750"/>
            <a:endParaRPr lang="en-US" sz="1800" dirty="0" smtClean="0"/>
          </a:p>
          <a:p>
            <a:pPr indent="-285750"/>
            <a:endParaRPr lang="en-US" sz="1800" dirty="0"/>
          </a:p>
          <a:p>
            <a:pPr indent="-285750"/>
            <a:endParaRPr lang="en-US" sz="1800" dirty="0" smtClean="0"/>
          </a:p>
          <a:p>
            <a:pPr indent="-285750"/>
            <a:endParaRPr lang="en-US" sz="1800" dirty="0"/>
          </a:p>
          <a:p>
            <a:pPr indent="-285750"/>
            <a:endParaRPr lang="en-US" sz="1800" dirty="0" smtClean="0"/>
          </a:p>
          <a:p>
            <a:pPr indent="-285750"/>
            <a:endParaRPr lang="en-US" sz="1800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4</a:t>
            </a:fld>
            <a:endParaRPr lang="es-ES"/>
          </a:p>
        </p:txBody>
      </p:sp>
      <p:graphicFrame>
        <p:nvGraphicFramePr>
          <p:cNvPr id="9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112564"/>
              </p:ext>
            </p:extLst>
          </p:nvPr>
        </p:nvGraphicFramePr>
        <p:xfrm>
          <a:off x="1654434" y="1467530"/>
          <a:ext cx="4281635" cy="1478373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8640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52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436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204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30000" dirty="0" smtClean="0"/>
                        <a:t>206</a:t>
                      </a:r>
                      <a:r>
                        <a:rPr lang="en-GB" dirty="0" smtClean="0"/>
                        <a:t>Pb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472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203</a:t>
                      </a:r>
                      <a:r>
                        <a:rPr lang="en-GB" sz="1800" dirty="0" smtClean="0"/>
                        <a:t>Tl</a:t>
                      </a:r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204</a:t>
                      </a:r>
                      <a:r>
                        <a:rPr lang="en-GB" sz="1800" dirty="0" smtClean="0"/>
                        <a:t>Tl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206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8" name="Grupo 17"/>
          <p:cNvGrpSpPr/>
          <p:nvPr/>
        </p:nvGrpSpPr>
        <p:grpSpPr>
          <a:xfrm>
            <a:off x="950438" y="928877"/>
            <a:ext cx="3260548" cy="584101"/>
            <a:chOff x="2133601" y="1023426"/>
            <a:chExt cx="3144083" cy="458887"/>
          </a:xfrm>
        </p:grpSpPr>
        <p:sp>
          <p:nvSpPr>
            <p:cNvPr id="7" name="QuadreDeText 6"/>
            <p:cNvSpPr txBox="1"/>
            <p:nvPr/>
          </p:nvSpPr>
          <p:spPr>
            <a:xfrm>
              <a:off x="2133601" y="1023426"/>
              <a:ext cx="3144083" cy="33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err="1" smtClean="0"/>
                <a:t>Already</a:t>
              </a:r>
              <a:r>
                <a:rPr lang="es-ES" sz="1100" b="1" dirty="0" smtClean="0"/>
                <a:t> </a:t>
              </a:r>
              <a:r>
                <a:rPr lang="es-ES" sz="1100" b="1" dirty="0" err="1" smtClean="0"/>
                <a:t>measured</a:t>
              </a:r>
              <a:r>
                <a:rPr lang="es-ES" sz="1100" b="1" dirty="0" smtClean="0"/>
                <a:t> at </a:t>
              </a:r>
              <a:r>
                <a:rPr lang="es-ES" sz="1100" b="1" dirty="0" err="1" smtClean="0"/>
                <a:t>n_TOF</a:t>
              </a:r>
              <a:r>
                <a:rPr lang="es-ES" sz="1100" b="1" dirty="0" smtClean="0"/>
                <a:t>(</a:t>
              </a:r>
              <a:r>
                <a:rPr lang="en-GB" sz="1100" b="1" dirty="0"/>
                <a:t>C. Domingo-Pardo et al., </a:t>
              </a:r>
              <a:endParaRPr lang="en-GB" sz="1100" b="1" dirty="0" smtClean="0"/>
            </a:p>
            <a:p>
              <a:r>
                <a:rPr lang="en-GB" sz="1100" b="1" dirty="0" smtClean="0"/>
                <a:t>Phys</a:t>
              </a:r>
              <a:r>
                <a:rPr lang="en-GB" sz="1100" b="1" dirty="0"/>
                <a:t>. Rev. C 75, 015806 (2007</a:t>
              </a:r>
              <a:r>
                <a:rPr lang="en-GB" sz="1100" b="1" dirty="0" smtClean="0"/>
                <a:t>)</a:t>
              </a:r>
              <a:r>
                <a:rPr lang="es-ES" sz="1100" b="1" dirty="0" smtClean="0"/>
                <a:t>)</a:t>
              </a:r>
              <a:endParaRPr lang="es-ES" sz="1100" b="1" dirty="0"/>
            </a:p>
          </p:txBody>
        </p:sp>
        <p:cxnSp>
          <p:nvCxnSpPr>
            <p:cNvPr id="8" name="Connector angular 7"/>
            <p:cNvCxnSpPr/>
            <p:nvPr/>
          </p:nvCxnSpPr>
          <p:spPr>
            <a:xfrm rot="16200000" flipH="1">
              <a:off x="4206391" y="1235619"/>
              <a:ext cx="232937" cy="260451"/>
            </a:xfrm>
            <a:prstGeom prst="bentConnector3">
              <a:avLst>
                <a:gd name="adj1" fmla="val -1400"/>
              </a:avLst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5" name="TextBox 209"/>
          <p:cNvSpPr txBox="1"/>
          <p:nvPr/>
        </p:nvSpPr>
        <p:spPr>
          <a:xfrm>
            <a:off x="3102979" y="1517659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(</a:t>
            </a:r>
            <a:r>
              <a:rPr lang="en-US" sz="1600" dirty="0" err="1" smtClean="0">
                <a:latin typeface="Calibri" panose="020F0502020204030204" pitchFamily="34" charset="0"/>
              </a:rPr>
              <a:t>n,</a:t>
            </a:r>
            <a:r>
              <a:rPr lang="en-US" sz="1600" dirty="0" err="1" smtClean="0">
                <a:latin typeface="Symbol" panose="05050102010706020507" pitchFamily="18" charset="2"/>
              </a:rPr>
              <a:t>g</a:t>
            </a:r>
            <a:r>
              <a:rPr lang="en-US" sz="1600" dirty="0" smtClean="0">
                <a:latin typeface="Calibri" panose="020F0502020204030204" pitchFamily="34" charset="0"/>
              </a:rPr>
              <a:t>)</a:t>
            </a:r>
            <a:endParaRPr lang="en-GB" sz="1600" dirty="0" smtClean="0">
              <a:latin typeface="Calibri" panose="020F0502020204030204" pitchFamily="34" charset="0"/>
            </a:endParaRPr>
          </a:p>
        </p:txBody>
      </p:sp>
      <p:cxnSp>
        <p:nvCxnSpPr>
          <p:cNvPr id="22" name="Connector de fletxa recta 21"/>
          <p:cNvCxnSpPr/>
          <p:nvPr/>
        </p:nvCxnSpPr>
        <p:spPr>
          <a:xfrm>
            <a:off x="3217947" y="1874387"/>
            <a:ext cx="36004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3089291" y="2530253"/>
            <a:ext cx="553357" cy="338554"/>
            <a:chOff x="3756041" y="2425112"/>
            <a:chExt cx="553357" cy="338554"/>
          </a:xfrm>
        </p:grpSpPr>
        <p:sp>
          <p:nvSpPr>
            <p:cNvPr id="17" name="TextBox 209"/>
            <p:cNvSpPr txBox="1"/>
            <p:nvPr/>
          </p:nvSpPr>
          <p:spPr>
            <a:xfrm>
              <a:off x="3756041" y="2425112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24" name="Connector de fletxa recta 23"/>
            <p:cNvCxnSpPr/>
            <p:nvPr/>
          </p:nvCxnSpPr>
          <p:spPr>
            <a:xfrm>
              <a:off x="3852700" y="2455908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o 19"/>
          <p:cNvGrpSpPr/>
          <p:nvPr/>
        </p:nvGrpSpPr>
        <p:grpSpPr>
          <a:xfrm>
            <a:off x="3958691" y="2525868"/>
            <a:ext cx="553357" cy="338554"/>
            <a:chOff x="4651639" y="2422968"/>
            <a:chExt cx="553357" cy="338554"/>
          </a:xfrm>
        </p:grpSpPr>
        <p:cxnSp>
          <p:nvCxnSpPr>
            <p:cNvPr id="25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3836749" y="2035034"/>
            <a:ext cx="614884" cy="338554"/>
            <a:chOff x="4234034" y="2100727"/>
            <a:chExt cx="614884" cy="338554"/>
          </a:xfrm>
        </p:grpSpPr>
        <p:sp>
          <p:nvSpPr>
            <p:cNvPr id="28" name="TextBox 203"/>
            <p:cNvSpPr txBox="1"/>
            <p:nvPr/>
          </p:nvSpPr>
          <p:spPr>
            <a:xfrm>
              <a:off x="4234034" y="2100727"/>
              <a:ext cx="4574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197A31"/>
                  </a:solidFill>
                </a:rPr>
                <a:t>EC</a:t>
              </a:r>
              <a:endParaRPr lang="en-GB" sz="1600" b="1" baseline="30000" dirty="0" smtClean="0">
                <a:solidFill>
                  <a:srgbClr val="197A31"/>
                </a:solidFill>
              </a:endParaRPr>
            </a:p>
          </p:txBody>
        </p:sp>
        <p:cxnSp>
          <p:nvCxnSpPr>
            <p:cNvPr id="29" name="Straight Arrow Connector 20"/>
            <p:cNvCxnSpPr/>
            <p:nvPr/>
          </p:nvCxnSpPr>
          <p:spPr>
            <a:xfrm>
              <a:off x="4488878" y="2134409"/>
              <a:ext cx="360040" cy="255127"/>
            </a:xfrm>
            <a:prstGeom prst="straightConnector1">
              <a:avLst/>
            </a:prstGeom>
            <a:ln w="25400">
              <a:solidFill>
                <a:srgbClr val="197A3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o 25"/>
          <p:cNvGrpSpPr/>
          <p:nvPr/>
        </p:nvGrpSpPr>
        <p:grpSpPr>
          <a:xfrm>
            <a:off x="4246723" y="2011902"/>
            <a:ext cx="686886" cy="338554"/>
            <a:chOff x="4246723" y="2011902"/>
            <a:chExt cx="686886" cy="338554"/>
          </a:xfrm>
        </p:grpSpPr>
        <p:cxnSp>
          <p:nvCxnSpPr>
            <p:cNvPr id="36" name="Straight Arrow Connector 20"/>
            <p:cNvCxnSpPr/>
            <p:nvPr/>
          </p:nvCxnSpPr>
          <p:spPr>
            <a:xfrm rot="10800000">
              <a:off x="4246723" y="2028059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203"/>
            <p:cNvSpPr txBox="1"/>
            <p:nvPr/>
          </p:nvSpPr>
          <p:spPr>
            <a:xfrm>
              <a:off x="4576254" y="2011902"/>
              <a:ext cx="357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400" b="1" baseline="30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6094503" y="1625839"/>
                <a:ext cx="2581953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C-13 pocket s-process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𝑘𝑇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~8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𝑘𝑒𝑉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503" y="1625839"/>
                <a:ext cx="2581953" cy="646331"/>
              </a:xfrm>
              <a:prstGeom prst="rect">
                <a:avLst/>
              </a:prstGeom>
              <a:blipFill rotWithShape="0">
                <a:blip r:embed="rId3"/>
                <a:stretch>
                  <a:fillRect t="-4630" b="-555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adroTexto 34"/>
          <p:cNvSpPr txBox="1"/>
          <p:nvPr/>
        </p:nvSpPr>
        <p:spPr>
          <a:xfrm>
            <a:off x="6300192" y="1159236"/>
            <a:ext cx="18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After  s-process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3274196" y="1914055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196" y="1914055"/>
                <a:ext cx="1061902" cy="290785"/>
              </a:xfrm>
              <a:prstGeom prst="rect">
                <a:avLst/>
              </a:prstGeom>
              <a:blipFill rotWithShape="0">
                <a:blip r:embed="rId4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o 22"/>
          <p:cNvGrpSpPr/>
          <p:nvPr/>
        </p:nvGrpSpPr>
        <p:grpSpPr>
          <a:xfrm>
            <a:off x="2879777" y="2019630"/>
            <a:ext cx="644283" cy="338554"/>
            <a:chOff x="3555264" y="1966817"/>
            <a:chExt cx="644283" cy="338554"/>
          </a:xfrm>
        </p:grpSpPr>
        <p:sp>
          <p:nvSpPr>
            <p:cNvPr id="43" name="TextBox 203"/>
            <p:cNvSpPr txBox="1"/>
            <p:nvPr/>
          </p:nvSpPr>
          <p:spPr>
            <a:xfrm>
              <a:off x="3555264" y="1966817"/>
              <a:ext cx="411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600" b="1" baseline="30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4" name="Straight Arrow Connector 20"/>
            <p:cNvCxnSpPr/>
            <p:nvPr/>
          </p:nvCxnSpPr>
          <p:spPr>
            <a:xfrm rot="10800000">
              <a:off x="3839507" y="1996623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CuadroTexto 34"/>
          <p:cNvSpPr txBox="1"/>
          <p:nvPr/>
        </p:nvSpPr>
        <p:spPr>
          <a:xfrm>
            <a:off x="505048" y="2372084"/>
            <a:ext cx="18314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s-process flow</a:t>
            </a:r>
            <a:endParaRPr lang="en-US" dirty="0"/>
          </a:p>
        </p:txBody>
      </p:sp>
      <p:cxnSp>
        <p:nvCxnSpPr>
          <p:cNvPr id="38" name="Connector de fletxa recta 37"/>
          <p:cNvCxnSpPr/>
          <p:nvPr/>
        </p:nvCxnSpPr>
        <p:spPr>
          <a:xfrm>
            <a:off x="2120495" y="2576518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/>
          <p:cNvGrpSpPr/>
          <p:nvPr/>
        </p:nvGrpSpPr>
        <p:grpSpPr>
          <a:xfrm>
            <a:off x="3934307" y="1519875"/>
            <a:ext cx="553357" cy="347203"/>
            <a:chOff x="4331593" y="1585367"/>
            <a:chExt cx="553357" cy="347203"/>
          </a:xfrm>
        </p:grpSpPr>
        <p:sp>
          <p:nvSpPr>
            <p:cNvPr id="40" name="TextBox 209"/>
            <p:cNvSpPr txBox="1"/>
            <p:nvPr/>
          </p:nvSpPr>
          <p:spPr>
            <a:xfrm>
              <a:off x="4331593" y="1585367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41" name="Connector de fletxa recta 21"/>
            <p:cNvCxnSpPr/>
            <p:nvPr/>
          </p:nvCxnSpPr>
          <p:spPr>
            <a:xfrm>
              <a:off x="4478235" y="193257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20"/>
          <p:cNvCxnSpPr/>
          <p:nvPr/>
        </p:nvCxnSpPr>
        <p:spPr>
          <a:xfrm rot="10800000">
            <a:off x="4966803" y="2028408"/>
            <a:ext cx="360040" cy="255127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o 20"/>
          <p:cNvGrpSpPr/>
          <p:nvPr/>
        </p:nvGrpSpPr>
        <p:grpSpPr>
          <a:xfrm>
            <a:off x="1907704" y="2804196"/>
            <a:ext cx="4146370" cy="452040"/>
            <a:chOff x="2273212" y="2940322"/>
            <a:chExt cx="4146370" cy="452040"/>
          </a:xfrm>
        </p:grpSpPr>
        <p:sp>
          <p:nvSpPr>
            <p:cNvPr id="48" name="QuadreDeText 6"/>
            <p:cNvSpPr txBox="1"/>
            <p:nvPr/>
          </p:nvSpPr>
          <p:spPr>
            <a:xfrm>
              <a:off x="2273212" y="3115363"/>
              <a:ext cx="4146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err="1" smtClean="0"/>
                <a:t>Already</a:t>
              </a:r>
              <a:r>
                <a:rPr lang="es-ES" sz="1200" b="1" dirty="0" smtClean="0"/>
                <a:t> </a:t>
              </a:r>
              <a:r>
                <a:rPr lang="es-ES" sz="1200" b="1" dirty="0" err="1" smtClean="0"/>
                <a:t>measured</a:t>
              </a:r>
              <a:r>
                <a:rPr lang="es-ES" sz="1200" b="1" dirty="0" smtClean="0"/>
                <a:t> at </a:t>
              </a:r>
              <a:r>
                <a:rPr lang="es-ES" sz="1200" b="1" dirty="0" err="1" smtClean="0"/>
                <a:t>n_TOF</a:t>
              </a:r>
              <a:r>
                <a:rPr lang="es-ES" sz="1200" b="1" dirty="0"/>
                <a:t> </a:t>
              </a:r>
              <a:r>
                <a:rPr lang="es-ES" sz="1200" b="1" dirty="0" smtClean="0"/>
                <a:t>(</a:t>
              </a:r>
              <a:r>
                <a:rPr lang="en-GB" sz="1200" b="1" dirty="0" smtClean="0"/>
                <a:t>A. Casanovas Ph.D. thesis, 2018</a:t>
              </a:r>
              <a:r>
                <a:rPr lang="es-ES" sz="1200" b="1" dirty="0" smtClean="0"/>
                <a:t>)</a:t>
              </a:r>
              <a:endParaRPr lang="es-ES" sz="1200" b="1" dirty="0"/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 flipV="1">
              <a:off x="3752122" y="294032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/>
            <p:nvPr/>
          </p:nvCxnSpPr>
          <p:spPr>
            <a:xfrm flipV="1">
              <a:off x="4593716" y="294293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/>
              <p:cNvSpPr txBox="1"/>
              <p:nvPr/>
            </p:nvSpPr>
            <p:spPr>
              <a:xfrm>
                <a:off x="5959787" y="2370708"/>
                <a:ext cx="2932693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TP s-process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≥3∙</m:t>
                    </m:r>
                    <m:sSup>
                      <m:sSupPr>
                        <m:ctrlP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s-ES" dirty="0" smtClean="0"/>
                  <a:t>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𝑘𝑇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~25 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51" name="CuadroTexto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787" y="2370708"/>
                <a:ext cx="2932693" cy="646331"/>
              </a:xfrm>
              <a:prstGeom prst="rect">
                <a:avLst/>
              </a:prstGeom>
              <a:blipFill rotWithShape="0">
                <a:blip r:embed="rId5"/>
                <a:stretch>
                  <a:fillRect t="-4630" b="-555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uadroTexto 52"/>
              <p:cNvSpPr txBox="1"/>
              <p:nvPr/>
            </p:nvSpPr>
            <p:spPr>
              <a:xfrm>
                <a:off x="3256683" y="1914957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53" name="CuadroTexto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6683" y="1914957"/>
                <a:ext cx="1061902" cy="290785"/>
              </a:xfrm>
              <a:prstGeom prst="rect">
                <a:avLst/>
              </a:prstGeom>
              <a:blipFill rotWithShape="0">
                <a:blip r:embed="rId6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uadroTexto 30"/>
          <p:cNvSpPr txBox="1"/>
          <p:nvPr/>
        </p:nvSpPr>
        <p:spPr>
          <a:xfrm>
            <a:off x="424488" y="1476036"/>
            <a:ext cx="813388" cy="7386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ES" sz="1400" dirty="0" smtClean="0">
              <a:solidFill>
                <a:srgbClr val="7030A0"/>
              </a:solidFill>
            </a:endParaRPr>
          </a:p>
          <a:p>
            <a:pPr algn="ctr"/>
            <a:r>
              <a:rPr lang="es-ES" sz="1400" dirty="0" smtClean="0">
                <a:solidFill>
                  <a:srgbClr val="7030A0"/>
                </a:solidFill>
              </a:rPr>
              <a:t>s-</a:t>
            </a:r>
            <a:r>
              <a:rPr lang="es-ES" sz="1400" dirty="0" err="1" smtClean="0">
                <a:solidFill>
                  <a:srgbClr val="7030A0"/>
                </a:solidFill>
              </a:rPr>
              <a:t>only</a:t>
            </a:r>
            <a:endParaRPr lang="es-ES" sz="1400" dirty="0">
              <a:solidFill>
                <a:srgbClr val="7030A0"/>
              </a:solidFill>
            </a:endParaRPr>
          </a:p>
          <a:p>
            <a:pPr algn="ctr"/>
            <a:endParaRPr lang="es-ES" sz="1400" dirty="0">
              <a:solidFill>
                <a:srgbClr val="7030A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9894" y="5570656"/>
            <a:ext cx="9108504" cy="73866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1. K</a:t>
            </a:r>
            <a:r>
              <a:rPr lang="en-GB" sz="1050" dirty="0"/>
              <a:t>. </a:t>
            </a:r>
            <a:r>
              <a:rPr lang="en-GB" sz="1050" dirty="0" smtClean="0"/>
              <a:t>Yokoi</a:t>
            </a:r>
            <a:r>
              <a:rPr lang="en-GB" sz="1050" dirty="0"/>
              <a:t> </a:t>
            </a:r>
            <a:r>
              <a:rPr lang="en-GB" sz="1050" dirty="0" smtClean="0"/>
              <a:t>et al., </a:t>
            </a:r>
            <a:r>
              <a:rPr lang="en-US" sz="1050" b="1" i="1" dirty="0"/>
              <a:t>The production and survival of Pb-205 in stars, and the 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Pb/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Tl s-process </a:t>
            </a:r>
            <a:r>
              <a:rPr lang="en-US" sz="1050" b="1" i="1" dirty="0" smtClean="0"/>
              <a:t>chronometry</a:t>
            </a:r>
            <a:r>
              <a:rPr lang="en-US" sz="1050" dirty="0" smtClean="0"/>
              <a:t>, </a:t>
            </a:r>
            <a:r>
              <a:rPr lang="en-GB" sz="1050" dirty="0" smtClean="0"/>
              <a:t>Astronomy </a:t>
            </a:r>
            <a:r>
              <a:rPr lang="en-GB" sz="1050" dirty="0"/>
              <a:t>and Astrophysics 145, </a:t>
            </a:r>
            <a:r>
              <a:rPr lang="en-GB" sz="1050" dirty="0" smtClean="0"/>
              <a:t>339-346 (1985</a:t>
            </a:r>
            <a:r>
              <a:rPr lang="en-GB" sz="1050" dirty="0"/>
              <a:t>) </a:t>
            </a:r>
          </a:p>
          <a:p>
            <a:r>
              <a:rPr lang="en-GB" sz="1050" dirty="0" smtClean="0"/>
              <a:t>2. R.G.A</a:t>
            </a:r>
            <a:r>
              <a:rPr lang="en-GB" sz="1050" dirty="0"/>
              <a:t>. Baker </a:t>
            </a:r>
            <a:r>
              <a:rPr lang="en-GB" sz="1050" dirty="0" smtClean="0"/>
              <a:t>et al. , </a:t>
            </a:r>
            <a:r>
              <a:rPr lang="en-GB" sz="1050" b="1" i="1" dirty="0" smtClean="0"/>
              <a:t>The </a:t>
            </a:r>
            <a:r>
              <a:rPr lang="en-GB" sz="1050" b="1" i="1" dirty="0"/>
              <a:t>thallium isotope composition of carbonaceous chondrites — New evidence </a:t>
            </a:r>
            <a:r>
              <a:rPr lang="en-GB" sz="1050" b="1" i="1" dirty="0" smtClean="0"/>
              <a:t>for live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the early solar </a:t>
            </a:r>
            <a:r>
              <a:rPr lang="en-GB" sz="1050" b="1" i="1" dirty="0" smtClean="0"/>
              <a:t>system</a:t>
            </a:r>
            <a:r>
              <a:rPr lang="en-GB" sz="1050" i="1" dirty="0" smtClean="0"/>
              <a:t>, </a:t>
            </a:r>
            <a:r>
              <a:rPr lang="en-GB" sz="1050" dirty="0" smtClean="0"/>
              <a:t>Earth and Plan. Sc. Lett</a:t>
            </a:r>
            <a:r>
              <a:rPr lang="en-GB" sz="1050" i="1" dirty="0" smtClean="0"/>
              <a:t> </a:t>
            </a:r>
            <a:r>
              <a:rPr lang="en-GB" sz="1050" dirty="0" smtClean="0"/>
              <a:t>(2010)</a:t>
            </a:r>
            <a:endParaRPr lang="en-GB" sz="1050" i="1" dirty="0" smtClean="0"/>
          </a:p>
          <a:p>
            <a:r>
              <a:rPr lang="en-GB" sz="1050" dirty="0" smtClean="0"/>
              <a:t>3. </a:t>
            </a:r>
            <a:r>
              <a:rPr lang="en-GB" sz="1050" dirty="0" err="1" smtClean="0"/>
              <a:t>Mowlavi</a:t>
            </a:r>
            <a:r>
              <a:rPr lang="en-GB" sz="1050" dirty="0"/>
              <a:t>, N., </a:t>
            </a:r>
            <a:r>
              <a:rPr lang="en-GB" sz="1050" dirty="0" err="1"/>
              <a:t>Goriely</a:t>
            </a:r>
            <a:r>
              <a:rPr lang="en-GB" sz="1050" dirty="0"/>
              <a:t>, S., </a:t>
            </a:r>
            <a:r>
              <a:rPr lang="en-GB" sz="1050" dirty="0" err="1"/>
              <a:t>Arnould</a:t>
            </a:r>
            <a:r>
              <a:rPr lang="en-GB" sz="1050" dirty="0"/>
              <a:t>, M</a:t>
            </a:r>
            <a:r>
              <a:rPr lang="en-GB" sz="1050" dirty="0" smtClean="0"/>
              <a:t>., </a:t>
            </a:r>
            <a:r>
              <a:rPr lang="en-GB" sz="1050" b="1" i="1" dirty="0" smtClean="0"/>
              <a:t>The </a:t>
            </a:r>
            <a:r>
              <a:rPr lang="en-GB" sz="1050" b="1" i="1" dirty="0"/>
              <a:t>survival of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</a:t>
            </a:r>
            <a:r>
              <a:rPr lang="en-GB" sz="1050" b="1" i="1" dirty="0" smtClean="0"/>
              <a:t>intermediate-mass AGB stars</a:t>
            </a:r>
            <a:r>
              <a:rPr lang="en-GB" sz="1050" dirty="0"/>
              <a:t>,</a:t>
            </a:r>
            <a:r>
              <a:rPr lang="en-GB" sz="1050" dirty="0" smtClean="0"/>
              <a:t> </a:t>
            </a:r>
            <a:r>
              <a:rPr lang="en-GB" sz="1050" dirty="0"/>
              <a:t>Astron. </a:t>
            </a:r>
            <a:r>
              <a:rPr lang="en-GB" sz="1050" dirty="0" err="1"/>
              <a:t>Astrophys</a:t>
            </a:r>
            <a:r>
              <a:rPr lang="en-GB" sz="1050" dirty="0"/>
              <a:t>. 330, </a:t>
            </a:r>
            <a:r>
              <a:rPr lang="en-GB" sz="1050" dirty="0" smtClean="0"/>
              <a:t>206–214</a:t>
            </a:r>
            <a:r>
              <a:rPr lang="en-GB" sz="1050" dirty="0"/>
              <a:t> </a:t>
            </a:r>
            <a:r>
              <a:rPr lang="en-GB" sz="1050" dirty="0" smtClean="0"/>
              <a:t>(1998)</a:t>
            </a:r>
            <a:endParaRPr lang="en-US" sz="105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>
            <a:clrChange>
              <a:clrFrom>
                <a:srgbClr val="FDFEFD"/>
              </a:clrFrom>
              <a:clrTo>
                <a:srgbClr val="FD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4791" y="3379852"/>
            <a:ext cx="3869315" cy="226191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9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  <p:grpSp>
        <p:nvGrpSpPr>
          <p:cNvPr id="52" name="Grupo 19"/>
          <p:cNvGrpSpPr/>
          <p:nvPr/>
        </p:nvGrpSpPr>
        <p:grpSpPr>
          <a:xfrm>
            <a:off x="4828249" y="2524597"/>
            <a:ext cx="553357" cy="338554"/>
            <a:chOff x="4651639" y="2422968"/>
            <a:chExt cx="553357" cy="338554"/>
          </a:xfrm>
        </p:grpSpPr>
        <p:cxnSp>
          <p:nvCxnSpPr>
            <p:cNvPr id="54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solidFill>
                    <a:srgbClr val="C0000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)</a:t>
              </a:r>
              <a:endParaRPr lang="en-GB" sz="1600" dirty="0" smtClean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177341" y="4341296"/>
            <a:ext cx="5039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Stellar effects on </a:t>
            </a:r>
            <a:r>
              <a:rPr lang="en-US" baseline="30000" dirty="0"/>
              <a:t>205</a:t>
            </a:r>
            <a:r>
              <a:rPr lang="en-US" dirty="0"/>
              <a:t>Pb: at s-process sites temperature, EC decay is so strongly enhanced that its </a:t>
            </a:r>
            <a:r>
              <a:rPr lang="en-US" b="1" dirty="0"/>
              <a:t>survival is </a:t>
            </a:r>
            <a:r>
              <a:rPr lang="en-US" b="1" dirty="0" smtClean="0"/>
              <a:t>compromised</a:t>
            </a:r>
            <a:r>
              <a:rPr lang="en-US" dirty="0" smtClean="0"/>
              <a:t>  </a:t>
            </a:r>
            <a:endParaRPr lang="es-ES" dirty="0"/>
          </a:p>
        </p:txBody>
      </p:sp>
      <p:sp>
        <p:nvSpPr>
          <p:cNvPr id="27" name="Rectángulo redondeado 26"/>
          <p:cNvSpPr/>
          <p:nvPr/>
        </p:nvSpPr>
        <p:spPr>
          <a:xfrm>
            <a:off x="6372200" y="4452352"/>
            <a:ext cx="813045" cy="35556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redondeado 56"/>
          <p:cNvSpPr/>
          <p:nvPr/>
        </p:nvSpPr>
        <p:spPr>
          <a:xfrm>
            <a:off x="7164288" y="3987730"/>
            <a:ext cx="314320" cy="98057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CuadroTexto 29"/>
          <p:cNvSpPr txBox="1"/>
          <p:nvPr/>
        </p:nvSpPr>
        <p:spPr>
          <a:xfrm>
            <a:off x="179512" y="3259187"/>
            <a:ext cx="50221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baseline="30000" dirty="0"/>
              <a:t>205</a:t>
            </a:r>
            <a:r>
              <a:rPr lang="en-US" b="1" dirty="0"/>
              <a:t>Pb/</a:t>
            </a:r>
            <a:r>
              <a:rPr lang="en-US" b="1" baseline="30000" dirty="0"/>
              <a:t>204</a:t>
            </a:r>
            <a:r>
              <a:rPr lang="en-US" b="1" dirty="0"/>
              <a:t>Pb ratio </a:t>
            </a:r>
            <a:r>
              <a:rPr lang="en-US" dirty="0"/>
              <a:t>could be used as a “chronometer” of the </a:t>
            </a:r>
            <a:r>
              <a:rPr lang="en-US" dirty="0" smtClean="0"/>
              <a:t>s-process</a:t>
            </a:r>
            <a:r>
              <a:rPr lang="en-US" baseline="30000" dirty="0" smtClean="0"/>
              <a:t>1,2,3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Time </a:t>
            </a:r>
            <a:r>
              <a:rPr lang="en-US" sz="1600" dirty="0"/>
              <a:t>elapsed since the last injection of main s-process products into the pre-solar nebula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5898846" y="3357493"/>
            <a:ext cx="2737181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AGB (red </a:t>
            </a:r>
            <a:r>
              <a:rPr lang="es-ES" sz="1400" dirty="0" err="1" smtClean="0"/>
              <a:t>giant</a:t>
            </a:r>
            <a:r>
              <a:rPr lang="es-ES" sz="1400" dirty="0" smtClean="0"/>
              <a:t>) time </a:t>
            </a:r>
            <a:r>
              <a:rPr lang="es-ES" sz="1400" dirty="0" err="1" smtClean="0"/>
              <a:t>evolution</a:t>
            </a:r>
            <a:endParaRPr lang="es-E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/>
              <p:cNvSpPr txBox="1"/>
              <p:nvPr/>
            </p:nvSpPr>
            <p:spPr>
              <a:xfrm>
                <a:off x="3327594" y="2685978"/>
                <a:ext cx="929328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3.8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60" name="CuadroTex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7594" y="2685978"/>
                <a:ext cx="929328" cy="290785"/>
              </a:xfrm>
              <a:prstGeom prst="rect">
                <a:avLst/>
              </a:prstGeom>
              <a:blipFill rotWithShape="0">
                <a:blip r:embed="rId8"/>
                <a:stretch>
                  <a:fillRect t="-46809" b="-1085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CuadroTexto 60"/>
          <p:cNvSpPr txBox="1"/>
          <p:nvPr/>
        </p:nvSpPr>
        <p:spPr>
          <a:xfrm>
            <a:off x="177341" y="5211548"/>
            <a:ext cx="503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Activation of the </a:t>
            </a:r>
            <a:r>
              <a:rPr lang="en-US" b="1" dirty="0" smtClean="0"/>
              <a:t>bound state </a:t>
            </a:r>
            <a:r>
              <a:rPr lang="el-GR" b="1" dirty="0" smtClean="0"/>
              <a:t>β</a:t>
            </a:r>
            <a:r>
              <a:rPr lang="en-US" b="1" dirty="0" smtClean="0"/>
              <a:t> decay </a:t>
            </a:r>
            <a:r>
              <a:rPr lang="en-US" dirty="0" smtClean="0"/>
              <a:t>of </a:t>
            </a:r>
            <a:r>
              <a:rPr lang="en-US" baseline="30000" dirty="0"/>
              <a:t>205</a:t>
            </a:r>
            <a:r>
              <a:rPr lang="en-US" dirty="0"/>
              <a:t>Tl</a:t>
            </a:r>
            <a:r>
              <a:rPr lang="en-US" dirty="0" smtClean="0"/>
              <a:t> </a:t>
            </a:r>
            <a:endParaRPr lang="es-ES" dirty="0"/>
          </a:p>
        </p:txBody>
      </p:sp>
      <p:sp>
        <p:nvSpPr>
          <p:cNvPr id="58" name="Rectángulo redondeado 57"/>
          <p:cNvSpPr/>
          <p:nvPr/>
        </p:nvSpPr>
        <p:spPr>
          <a:xfrm>
            <a:off x="6333191" y="4816672"/>
            <a:ext cx="677167" cy="20242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948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repeatCount="2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70" dur="1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 animBg="1"/>
      <p:bldP spid="14" grpId="1" animBg="1"/>
      <p:bldP spid="35" grpId="0" animBg="1"/>
      <p:bldP spid="16" grpId="0"/>
      <p:bldP spid="51" grpId="1" animBg="1"/>
      <p:bldP spid="53" grpId="0"/>
      <p:bldP spid="11" grpId="0" animBg="1"/>
      <p:bldP spid="13" grpId="0"/>
      <p:bldP spid="27" grpId="0" animBg="1"/>
      <p:bldP spid="27" grpId="1" animBg="1"/>
      <p:bldP spid="57" grpId="0" animBg="1"/>
      <p:bldP spid="30" grpId="0"/>
      <p:bldP spid="60" grpId="0"/>
      <p:bldP spid="61" grpId="0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ángulo 58"/>
          <p:cNvSpPr/>
          <p:nvPr/>
        </p:nvSpPr>
        <p:spPr>
          <a:xfrm>
            <a:off x="0" y="3329332"/>
            <a:ext cx="9143999" cy="2865521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87084"/>
            <a:ext cx="8229600" cy="576064"/>
          </a:xfrm>
        </p:spPr>
        <p:txBody>
          <a:bodyPr>
            <a:normAutofit/>
          </a:bodyPr>
          <a:lstStyle/>
          <a:p>
            <a:r>
              <a:rPr lang="en-US" dirty="0" smtClean="0"/>
              <a:t>Main ideas</a:t>
            </a:r>
            <a:endParaRPr lang="en-US" dirty="0">
              <a:solidFill>
                <a:srgbClr val="006699"/>
              </a:solidFill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251520" y="620689"/>
            <a:ext cx="8496944" cy="5040559"/>
          </a:xfrm>
        </p:spPr>
        <p:txBody>
          <a:bodyPr>
            <a:normAutofit/>
          </a:bodyPr>
          <a:lstStyle/>
          <a:p>
            <a:r>
              <a:rPr lang="en-US" sz="1800" baseline="30000" dirty="0" smtClean="0"/>
              <a:t>205</a:t>
            </a:r>
            <a:r>
              <a:rPr lang="en-US" sz="1800" dirty="0" smtClean="0"/>
              <a:t>Tl </a:t>
            </a:r>
            <a:r>
              <a:rPr lang="en-US" sz="1800" dirty="0"/>
              <a:t>is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most</a:t>
            </a:r>
            <a:r>
              <a:rPr lang="es-ES" sz="1800" dirty="0" smtClean="0"/>
              <a:t> </a:t>
            </a:r>
            <a:r>
              <a:rPr lang="es-ES" sz="1800" dirty="0" err="1" smtClean="0"/>
              <a:t>abundant</a:t>
            </a:r>
            <a:r>
              <a:rPr lang="es-ES" sz="1800" dirty="0" smtClean="0"/>
              <a:t> (71%) </a:t>
            </a:r>
            <a:r>
              <a:rPr lang="es-ES" sz="1800" dirty="0" err="1" smtClean="0"/>
              <a:t>stable</a:t>
            </a:r>
            <a:r>
              <a:rPr lang="es-ES" sz="1800" dirty="0" smtClean="0"/>
              <a:t> (at </a:t>
            </a:r>
            <a:r>
              <a:rPr lang="es-ES" sz="1800" dirty="0" err="1" smtClean="0"/>
              <a:t>earth</a:t>
            </a:r>
            <a:r>
              <a:rPr lang="es-ES" sz="1800" dirty="0" smtClean="0"/>
              <a:t>) </a:t>
            </a:r>
            <a:r>
              <a:rPr lang="es-ES" sz="1800" dirty="0" err="1" smtClean="0"/>
              <a:t>thallium</a:t>
            </a:r>
            <a:r>
              <a:rPr lang="es-ES" sz="1800" dirty="0" smtClean="0"/>
              <a:t> </a:t>
            </a:r>
            <a:r>
              <a:rPr lang="en-US" sz="1800" dirty="0" smtClean="0"/>
              <a:t>isotope (</a:t>
            </a:r>
            <a:r>
              <a:rPr lang="en-US" sz="1800" dirty="0"/>
              <a:t>Z=81</a:t>
            </a:r>
            <a:r>
              <a:rPr lang="en-US" sz="1800" dirty="0" smtClean="0"/>
              <a:t>) </a:t>
            </a:r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/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/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endParaRPr lang="en-US" sz="1800" dirty="0" smtClean="0"/>
          </a:p>
          <a:p>
            <a:pPr indent="-285750"/>
            <a:endParaRPr lang="en-US" sz="1800" dirty="0" smtClean="0"/>
          </a:p>
          <a:p>
            <a:pPr indent="-285750"/>
            <a:endParaRPr lang="en-US" sz="1800" dirty="0"/>
          </a:p>
          <a:p>
            <a:pPr indent="-285750"/>
            <a:endParaRPr lang="en-US" sz="1800" dirty="0" smtClean="0"/>
          </a:p>
          <a:p>
            <a:pPr indent="-285750"/>
            <a:endParaRPr lang="en-US" sz="1800" dirty="0"/>
          </a:p>
          <a:p>
            <a:pPr indent="-285750"/>
            <a:endParaRPr lang="en-US" sz="1800" dirty="0" smtClean="0"/>
          </a:p>
          <a:p>
            <a:pPr indent="-285750"/>
            <a:endParaRPr lang="en-US" sz="1800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5</a:t>
            </a:fld>
            <a:endParaRPr lang="es-ES"/>
          </a:p>
        </p:txBody>
      </p:sp>
      <p:graphicFrame>
        <p:nvGraphicFramePr>
          <p:cNvPr id="9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112564"/>
              </p:ext>
            </p:extLst>
          </p:nvPr>
        </p:nvGraphicFramePr>
        <p:xfrm>
          <a:off x="1654434" y="1467530"/>
          <a:ext cx="4281635" cy="1478373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8640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52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436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204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baseline="0" dirty="0" smtClean="0"/>
                        <a:t>Pb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30000" dirty="0" smtClean="0"/>
                        <a:t>206</a:t>
                      </a:r>
                      <a:r>
                        <a:rPr lang="en-GB" dirty="0" smtClean="0"/>
                        <a:t>Pb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472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203</a:t>
                      </a:r>
                      <a:r>
                        <a:rPr lang="en-GB" sz="1800" dirty="0" smtClean="0"/>
                        <a:t>Tl</a:t>
                      </a:r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 smtClean="0"/>
                        <a:t>204</a:t>
                      </a:r>
                      <a:r>
                        <a:rPr lang="en-GB" sz="1800" dirty="0" smtClean="0"/>
                        <a:t>Tl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205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 smtClean="0"/>
                        <a:t>206</a:t>
                      </a:r>
                      <a:r>
                        <a:rPr lang="en-GB" sz="1800" dirty="0" smtClean="0"/>
                        <a:t>Tl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8" name="Grupo 17"/>
          <p:cNvGrpSpPr/>
          <p:nvPr/>
        </p:nvGrpSpPr>
        <p:grpSpPr>
          <a:xfrm>
            <a:off x="3355841" y="1042087"/>
            <a:ext cx="3724674" cy="470889"/>
            <a:chOff x="4453085" y="1112369"/>
            <a:chExt cx="3591631" cy="369945"/>
          </a:xfrm>
        </p:grpSpPr>
        <p:sp>
          <p:nvSpPr>
            <p:cNvPr id="7" name="QuadreDeText 6"/>
            <p:cNvSpPr txBox="1"/>
            <p:nvPr/>
          </p:nvSpPr>
          <p:spPr>
            <a:xfrm>
              <a:off x="4900633" y="1112369"/>
              <a:ext cx="3144083" cy="33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err="1" smtClean="0"/>
                <a:t>Already</a:t>
              </a:r>
              <a:r>
                <a:rPr lang="es-ES" sz="1100" b="1" dirty="0" smtClean="0"/>
                <a:t> </a:t>
              </a:r>
              <a:r>
                <a:rPr lang="es-ES" sz="1100" b="1" dirty="0" err="1" smtClean="0"/>
                <a:t>measured</a:t>
              </a:r>
              <a:r>
                <a:rPr lang="es-ES" sz="1100" b="1" dirty="0" smtClean="0"/>
                <a:t> at </a:t>
              </a:r>
              <a:r>
                <a:rPr lang="es-ES" sz="1100" b="1" dirty="0" err="1" smtClean="0"/>
                <a:t>n_TOF</a:t>
              </a:r>
              <a:r>
                <a:rPr lang="es-ES" sz="1100" b="1" dirty="0" smtClean="0"/>
                <a:t>(</a:t>
              </a:r>
              <a:r>
                <a:rPr lang="en-GB" sz="1100" b="1" dirty="0"/>
                <a:t>C. Domingo-Pardo et al., </a:t>
              </a:r>
              <a:endParaRPr lang="en-GB" sz="1100" b="1" dirty="0" smtClean="0"/>
            </a:p>
            <a:p>
              <a:r>
                <a:rPr lang="en-GB" sz="1100" b="1" dirty="0" smtClean="0"/>
                <a:t>Phys</a:t>
              </a:r>
              <a:r>
                <a:rPr lang="en-GB" sz="1100" b="1" dirty="0"/>
                <a:t>. Rev. C 75, 015806 (2007</a:t>
              </a:r>
              <a:r>
                <a:rPr lang="en-GB" sz="1100" b="1" dirty="0" smtClean="0"/>
                <a:t>)</a:t>
              </a:r>
              <a:r>
                <a:rPr lang="es-ES" sz="1100" b="1" dirty="0" smtClean="0"/>
                <a:t>)</a:t>
              </a:r>
              <a:endParaRPr lang="es-ES" sz="1100" b="1" dirty="0"/>
            </a:p>
          </p:txBody>
        </p:sp>
        <p:cxnSp>
          <p:nvCxnSpPr>
            <p:cNvPr id="8" name="Connector angular 7"/>
            <p:cNvCxnSpPr/>
            <p:nvPr/>
          </p:nvCxnSpPr>
          <p:spPr>
            <a:xfrm rot="10800000" flipV="1">
              <a:off x="4453085" y="1295272"/>
              <a:ext cx="430935" cy="187042"/>
            </a:xfrm>
            <a:prstGeom prst="bentConnector2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5" name="TextBox 209"/>
          <p:cNvSpPr txBox="1"/>
          <p:nvPr/>
        </p:nvSpPr>
        <p:spPr>
          <a:xfrm>
            <a:off x="3102979" y="1517659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(</a:t>
            </a:r>
            <a:r>
              <a:rPr lang="en-US" sz="1600" dirty="0" err="1" smtClean="0">
                <a:latin typeface="Calibri" panose="020F0502020204030204" pitchFamily="34" charset="0"/>
              </a:rPr>
              <a:t>n,</a:t>
            </a:r>
            <a:r>
              <a:rPr lang="en-US" sz="1600" dirty="0" err="1" smtClean="0">
                <a:latin typeface="Symbol" panose="05050102010706020507" pitchFamily="18" charset="2"/>
              </a:rPr>
              <a:t>g</a:t>
            </a:r>
            <a:r>
              <a:rPr lang="en-US" sz="1600" dirty="0" smtClean="0">
                <a:latin typeface="Calibri" panose="020F0502020204030204" pitchFamily="34" charset="0"/>
              </a:rPr>
              <a:t>)</a:t>
            </a:r>
            <a:endParaRPr lang="en-GB" sz="1600" dirty="0" smtClean="0">
              <a:latin typeface="Calibri" panose="020F0502020204030204" pitchFamily="34" charset="0"/>
            </a:endParaRPr>
          </a:p>
        </p:txBody>
      </p:sp>
      <p:cxnSp>
        <p:nvCxnSpPr>
          <p:cNvPr id="22" name="Connector de fletxa recta 21"/>
          <p:cNvCxnSpPr/>
          <p:nvPr/>
        </p:nvCxnSpPr>
        <p:spPr>
          <a:xfrm>
            <a:off x="3217947" y="1874387"/>
            <a:ext cx="36004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3089291" y="2530253"/>
            <a:ext cx="553357" cy="338554"/>
            <a:chOff x="3756041" y="2425112"/>
            <a:chExt cx="553357" cy="338554"/>
          </a:xfrm>
        </p:grpSpPr>
        <p:sp>
          <p:nvSpPr>
            <p:cNvPr id="17" name="TextBox 209"/>
            <p:cNvSpPr txBox="1"/>
            <p:nvPr/>
          </p:nvSpPr>
          <p:spPr>
            <a:xfrm>
              <a:off x="3756041" y="2425112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24" name="Connector de fletxa recta 23"/>
            <p:cNvCxnSpPr/>
            <p:nvPr/>
          </p:nvCxnSpPr>
          <p:spPr>
            <a:xfrm>
              <a:off x="3852700" y="2455908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o 19"/>
          <p:cNvGrpSpPr/>
          <p:nvPr/>
        </p:nvGrpSpPr>
        <p:grpSpPr>
          <a:xfrm>
            <a:off x="3958691" y="2525868"/>
            <a:ext cx="553357" cy="338554"/>
            <a:chOff x="4651639" y="2422968"/>
            <a:chExt cx="553357" cy="338554"/>
          </a:xfrm>
        </p:grpSpPr>
        <p:cxnSp>
          <p:nvCxnSpPr>
            <p:cNvPr id="25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3836749" y="2035034"/>
            <a:ext cx="614884" cy="338554"/>
            <a:chOff x="4234034" y="2100727"/>
            <a:chExt cx="614884" cy="338554"/>
          </a:xfrm>
        </p:grpSpPr>
        <p:sp>
          <p:nvSpPr>
            <p:cNvPr id="28" name="TextBox 203"/>
            <p:cNvSpPr txBox="1"/>
            <p:nvPr/>
          </p:nvSpPr>
          <p:spPr>
            <a:xfrm>
              <a:off x="4234034" y="2100727"/>
              <a:ext cx="4574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197A31"/>
                  </a:solidFill>
                </a:rPr>
                <a:t>EC</a:t>
              </a:r>
              <a:endParaRPr lang="en-GB" sz="1600" b="1" baseline="30000" dirty="0" smtClean="0">
                <a:solidFill>
                  <a:srgbClr val="197A31"/>
                </a:solidFill>
              </a:endParaRPr>
            </a:p>
          </p:txBody>
        </p:sp>
        <p:cxnSp>
          <p:nvCxnSpPr>
            <p:cNvPr id="29" name="Straight Arrow Connector 20"/>
            <p:cNvCxnSpPr/>
            <p:nvPr/>
          </p:nvCxnSpPr>
          <p:spPr>
            <a:xfrm>
              <a:off x="4488878" y="2134409"/>
              <a:ext cx="360040" cy="255127"/>
            </a:xfrm>
            <a:prstGeom prst="straightConnector1">
              <a:avLst/>
            </a:prstGeom>
            <a:ln w="25400">
              <a:solidFill>
                <a:srgbClr val="197A3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o 25"/>
          <p:cNvGrpSpPr/>
          <p:nvPr/>
        </p:nvGrpSpPr>
        <p:grpSpPr>
          <a:xfrm>
            <a:off x="4246723" y="2011902"/>
            <a:ext cx="686886" cy="338554"/>
            <a:chOff x="4246723" y="2011902"/>
            <a:chExt cx="686886" cy="338554"/>
          </a:xfrm>
        </p:grpSpPr>
        <p:cxnSp>
          <p:nvCxnSpPr>
            <p:cNvPr id="36" name="Straight Arrow Connector 20"/>
            <p:cNvCxnSpPr/>
            <p:nvPr/>
          </p:nvCxnSpPr>
          <p:spPr>
            <a:xfrm rot="10800000">
              <a:off x="4246723" y="2028059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203"/>
            <p:cNvSpPr txBox="1"/>
            <p:nvPr/>
          </p:nvSpPr>
          <p:spPr>
            <a:xfrm>
              <a:off x="4576254" y="2011902"/>
              <a:ext cx="357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400" b="1" baseline="30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6054074" y="1361758"/>
                <a:ext cx="2262342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C-13 pocket s-process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074" y="1361758"/>
                <a:ext cx="2262342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1877" t="-37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adroTexto 34"/>
          <p:cNvSpPr txBox="1"/>
          <p:nvPr/>
        </p:nvSpPr>
        <p:spPr>
          <a:xfrm>
            <a:off x="6300192" y="2678413"/>
            <a:ext cx="18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After  s-process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3250037" y="1895160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037" y="1895160"/>
                <a:ext cx="1061902" cy="290785"/>
              </a:xfrm>
              <a:prstGeom prst="rect">
                <a:avLst/>
              </a:prstGeom>
              <a:blipFill rotWithShape="0">
                <a:blip r:embed="rId4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o 22"/>
          <p:cNvGrpSpPr/>
          <p:nvPr/>
        </p:nvGrpSpPr>
        <p:grpSpPr>
          <a:xfrm>
            <a:off x="2879777" y="2019630"/>
            <a:ext cx="644283" cy="338554"/>
            <a:chOff x="3555264" y="1966817"/>
            <a:chExt cx="644283" cy="338554"/>
          </a:xfrm>
        </p:grpSpPr>
        <p:sp>
          <p:nvSpPr>
            <p:cNvPr id="43" name="TextBox 203"/>
            <p:cNvSpPr txBox="1"/>
            <p:nvPr/>
          </p:nvSpPr>
          <p:spPr>
            <a:xfrm>
              <a:off x="3555264" y="1966817"/>
              <a:ext cx="411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600" b="1" baseline="30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4" name="Straight Arrow Connector 20"/>
            <p:cNvCxnSpPr/>
            <p:nvPr/>
          </p:nvCxnSpPr>
          <p:spPr>
            <a:xfrm rot="10800000">
              <a:off x="3839507" y="1996623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CuadroTexto 34"/>
          <p:cNvSpPr txBox="1"/>
          <p:nvPr/>
        </p:nvSpPr>
        <p:spPr>
          <a:xfrm>
            <a:off x="505048" y="2372084"/>
            <a:ext cx="18314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s-process flow</a:t>
            </a:r>
            <a:endParaRPr lang="en-US" dirty="0"/>
          </a:p>
        </p:txBody>
      </p:sp>
      <p:cxnSp>
        <p:nvCxnSpPr>
          <p:cNvPr id="38" name="Connector de fletxa recta 37"/>
          <p:cNvCxnSpPr/>
          <p:nvPr/>
        </p:nvCxnSpPr>
        <p:spPr>
          <a:xfrm>
            <a:off x="2120495" y="2576518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/>
          <p:cNvGrpSpPr/>
          <p:nvPr/>
        </p:nvGrpSpPr>
        <p:grpSpPr>
          <a:xfrm>
            <a:off x="3934308" y="1519674"/>
            <a:ext cx="553357" cy="347203"/>
            <a:chOff x="4331593" y="1585367"/>
            <a:chExt cx="553357" cy="347203"/>
          </a:xfrm>
        </p:grpSpPr>
        <p:sp>
          <p:nvSpPr>
            <p:cNvPr id="40" name="TextBox 209"/>
            <p:cNvSpPr txBox="1"/>
            <p:nvPr/>
          </p:nvSpPr>
          <p:spPr>
            <a:xfrm>
              <a:off x="4331593" y="1585367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latin typeface="Calibri" panose="020F0502020204030204" pitchFamily="34" charset="0"/>
                </a:rPr>
                <a:t>)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41" name="Connector de fletxa recta 21"/>
            <p:cNvCxnSpPr/>
            <p:nvPr/>
          </p:nvCxnSpPr>
          <p:spPr>
            <a:xfrm>
              <a:off x="4478235" y="193257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20"/>
          <p:cNvCxnSpPr/>
          <p:nvPr/>
        </p:nvCxnSpPr>
        <p:spPr>
          <a:xfrm rot="10800000">
            <a:off x="4966803" y="2028408"/>
            <a:ext cx="360040" cy="255127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o 20"/>
          <p:cNvGrpSpPr/>
          <p:nvPr/>
        </p:nvGrpSpPr>
        <p:grpSpPr>
          <a:xfrm>
            <a:off x="1907704" y="2804196"/>
            <a:ext cx="4146370" cy="452040"/>
            <a:chOff x="2273212" y="2940322"/>
            <a:chExt cx="4146370" cy="452040"/>
          </a:xfrm>
        </p:grpSpPr>
        <p:sp>
          <p:nvSpPr>
            <p:cNvPr id="48" name="QuadreDeText 6"/>
            <p:cNvSpPr txBox="1"/>
            <p:nvPr/>
          </p:nvSpPr>
          <p:spPr>
            <a:xfrm>
              <a:off x="2273212" y="3115363"/>
              <a:ext cx="4146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err="1" smtClean="0"/>
                <a:t>Already</a:t>
              </a:r>
              <a:r>
                <a:rPr lang="es-ES" sz="1200" b="1" dirty="0" smtClean="0"/>
                <a:t> </a:t>
              </a:r>
              <a:r>
                <a:rPr lang="es-ES" sz="1200" b="1" dirty="0" err="1" smtClean="0"/>
                <a:t>measured</a:t>
              </a:r>
              <a:r>
                <a:rPr lang="es-ES" sz="1200" b="1" dirty="0" smtClean="0"/>
                <a:t> at </a:t>
              </a:r>
              <a:r>
                <a:rPr lang="es-ES" sz="1200" b="1" dirty="0" err="1" smtClean="0"/>
                <a:t>n_TOF</a:t>
              </a:r>
              <a:r>
                <a:rPr lang="es-ES" sz="1200" b="1" dirty="0"/>
                <a:t> </a:t>
              </a:r>
              <a:r>
                <a:rPr lang="es-ES" sz="1200" b="1" dirty="0" smtClean="0"/>
                <a:t>(</a:t>
              </a:r>
              <a:r>
                <a:rPr lang="en-GB" sz="1200" b="1" dirty="0" smtClean="0"/>
                <a:t>A. Casanovas Ph.D. thesis, 2018</a:t>
              </a:r>
              <a:r>
                <a:rPr lang="es-ES" sz="1200" b="1" dirty="0" smtClean="0"/>
                <a:t>)</a:t>
              </a:r>
              <a:endParaRPr lang="es-ES" sz="1200" b="1" dirty="0"/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 flipV="1">
              <a:off x="3752122" y="294032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/>
            <p:nvPr/>
          </p:nvCxnSpPr>
          <p:spPr>
            <a:xfrm flipV="1">
              <a:off x="4593716" y="294293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/>
              <p:cNvSpPr txBox="1"/>
              <p:nvPr/>
            </p:nvSpPr>
            <p:spPr>
              <a:xfrm>
                <a:off x="6300192" y="2014718"/>
                <a:ext cx="1800200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TP s-process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≥3∙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1" name="CuadroTexto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2014718"/>
                <a:ext cx="1800200" cy="646331"/>
              </a:xfrm>
              <a:prstGeom prst="rect">
                <a:avLst/>
              </a:prstGeom>
              <a:blipFill rotWithShape="0">
                <a:blip r:embed="rId5"/>
                <a:stretch>
                  <a:fillRect t="-367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uadroTexto 52"/>
              <p:cNvSpPr txBox="1"/>
              <p:nvPr/>
            </p:nvSpPr>
            <p:spPr>
              <a:xfrm>
                <a:off x="3257424" y="1895160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53" name="CuadroTexto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424" y="1895160"/>
                <a:ext cx="1061902" cy="290785"/>
              </a:xfrm>
              <a:prstGeom prst="rect">
                <a:avLst/>
              </a:prstGeom>
              <a:blipFill rotWithShape="0">
                <a:blip r:embed="rId6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uadroTexto 30"/>
          <p:cNvSpPr txBox="1"/>
          <p:nvPr/>
        </p:nvSpPr>
        <p:spPr>
          <a:xfrm>
            <a:off x="424488" y="1476036"/>
            <a:ext cx="813388" cy="7386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ES" sz="1400" dirty="0" smtClean="0">
              <a:solidFill>
                <a:srgbClr val="7030A0"/>
              </a:solidFill>
            </a:endParaRPr>
          </a:p>
          <a:p>
            <a:pPr algn="ctr"/>
            <a:r>
              <a:rPr lang="es-ES" sz="1400" dirty="0" smtClean="0">
                <a:solidFill>
                  <a:srgbClr val="7030A0"/>
                </a:solidFill>
              </a:rPr>
              <a:t>s-</a:t>
            </a:r>
            <a:r>
              <a:rPr lang="es-ES" sz="1400" dirty="0" err="1" smtClean="0">
                <a:solidFill>
                  <a:srgbClr val="7030A0"/>
                </a:solidFill>
              </a:rPr>
              <a:t>only</a:t>
            </a:r>
            <a:endParaRPr lang="es-ES" sz="1400" dirty="0">
              <a:solidFill>
                <a:srgbClr val="7030A0"/>
              </a:solidFill>
            </a:endParaRPr>
          </a:p>
          <a:p>
            <a:pPr algn="ctr"/>
            <a:endParaRPr lang="es-ES" sz="1400" dirty="0">
              <a:solidFill>
                <a:srgbClr val="7030A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9894" y="5570656"/>
            <a:ext cx="9108504" cy="73866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1. K</a:t>
            </a:r>
            <a:r>
              <a:rPr lang="en-GB" sz="1050" dirty="0"/>
              <a:t>. </a:t>
            </a:r>
            <a:r>
              <a:rPr lang="en-GB" sz="1050" dirty="0" smtClean="0"/>
              <a:t>Yokoi</a:t>
            </a:r>
            <a:r>
              <a:rPr lang="en-GB" sz="1050" dirty="0"/>
              <a:t> </a:t>
            </a:r>
            <a:r>
              <a:rPr lang="en-GB" sz="1050" dirty="0" smtClean="0"/>
              <a:t>et al., </a:t>
            </a:r>
            <a:r>
              <a:rPr lang="en-US" sz="1050" b="1" i="1" dirty="0"/>
              <a:t>The production and survival of Pb-205 in stars, and the 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Pb/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Tl s-process </a:t>
            </a:r>
            <a:r>
              <a:rPr lang="en-US" sz="1050" b="1" i="1" dirty="0" smtClean="0"/>
              <a:t>chronometry</a:t>
            </a:r>
            <a:r>
              <a:rPr lang="en-US" sz="1050" dirty="0" smtClean="0"/>
              <a:t>, </a:t>
            </a:r>
            <a:r>
              <a:rPr lang="en-GB" sz="1050" dirty="0" smtClean="0"/>
              <a:t>Astronomy </a:t>
            </a:r>
            <a:r>
              <a:rPr lang="en-GB" sz="1050" dirty="0"/>
              <a:t>and Astrophysics 145, </a:t>
            </a:r>
            <a:r>
              <a:rPr lang="en-GB" sz="1050" dirty="0" smtClean="0"/>
              <a:t>339-346 (1985</a:t>
            </a:r>
            <a:r>
              <a:rPr lang="en-GB" sz="1050" dirty="0"/>
              <a:t>) </a:t>
            </a:r>
          </a:p>
          <a:p>
            <a:r>
              <a:rPr lang="en-GB" sz="1050" dirty="0" smtClean="0"/>
              <a:t>2. R.G.A</a:t>
            </a:r>
            <a:r>
              <a:rPr lang="en-GB" sz="1050" dirty="0"/>
              <a:t>. Baker </a:t>
            </a:r>
            <a:r>
              <a:rPr lang="en-GB" sz="1050" dirty="0" smtClean="0"/>
              <a:t>et al. , </a:t>
            </a:r>
            <a:r>
              <a:rPr lang="en-GB" sz="1050" b="1" i="1" dirty="0" smtClean="0"/>
              <a:t>The </a:t>
            </a:r>
            <a:r>
              <a:rPr lang="en-GB" sz="1050" b="1" i="1" dirty="0"/>
              <a:t>thallium isotope composition of carbonaceous chondrites — New evidence </a:t>
            </a:r>
            <a:r>
              <a:rPr lang="en-GB" sz="1050" b="1" i="1" dirty="0" smtClean="0"/>
              <a:t>for live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the early solar </a:t>
            </a:r>
            <a:r>
              <a:rPr lang="en-GB" sz="1050" b="1" i="1" dirty="0" smtClean="0"/>
              <a:t>system</a:t>
            </a:r>
            <a:r>
              <a:rPr lang="en-GB" sz="1050" i="1" dirty="0" smtClean="0"/>
              <a:t>, </a:t>
            </a:r>
            <a:r>
              <a:rPr lang="en-GB" sz="1050" dirty="0" smtClean="0"/>
              <a:t>Earth and Plan. Sc. Lett</a:t>
            </a:r>
            <a:r>
              <a:rPr lang="en-GB" sz="1050" i="1" dirty="0" smtClean="0"/>
              <a:t> </a:t>
            </a:r>
            <a:r>
              <a:rPr lang="en-GB" sz="1050" dirty="0" smtClean="0"/>
              <a:t>(2010)</a:t>
            </a:r>
            <a:endParaRPr lang="en-GB" sz="1050" i="1" dirty="0" smtClean="0"/>
          </a:p>
          <a:p>
            <a:r>
              <a:rPr lang="en-GB" sz="1050" dirty="0" smtClean="0"/>
              <a:t>3. </a:t>
            </a:r>
            <a:r>
              <a:rPr lang="en-GB" sz="1050" dirty="0" err="1" smtClean="0"/>
              <a:t>Mowlavi</a:t>
            </a:r>
            <a:r>
              <a:rPr lang="en-GB" sz="1050" dirty="0"/>
              <a:t>, N., </a:t>
            </a:r>
            <a:r>
              <a:rPr lang="en-GB" sz="1050" dirty="0" err="1"/>
              <a:t>Goriely</a:t>
            </a:r>
            <a:r>
              <a:rPr lang="en-GB" sz="1050" dirty="0"/>
              <a:t>, S., </a:t>
            </a:r>
            <a:r>
              <a:rPr lang="en-GB" sz="1050" dirty="0" err="1"/>
              <a:t>Arnould</a:t>
            </a:r>
            <a:r>
              <a:rPr lang="en-GB" sz="1050" dirty="0"/>
              <a:t>, M</a:t>
            </a:r>
            <a:r>
              <a:rPr lang="en-GB" sz="1050" dirty="0" smtClean="0"/>
              <a:t>., </a:t>
            </a:r>
            <a:r>
              <a:rPr lang="en-GB" sz="1050" b="1" i="1" dirty="0" smtClean="0"/>
              <a:t>The </a:t>
            </a:r>
            <a:r>
              <a:rPr lang="en-GB" sz="1050" b="1" i="1" dirty="0"/>
              <a:t>survival of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</a:t>
            </a:r>
            <a:r>
              <a:rPr lang="en-GB" sz="1050" b="1" i="1" dirty="0" smtClean="0"/>
              <a:t>intermediate-mass AGB stars</a:t>
            </a:r>
            <a:r>
              <a:rPr lang="en-GB" sz="1050" dirty="0"/>
              <a:t>,</a:t>
            </a:r>
            <a:r>
              <a:rPr lang="en-GB" sz="1050" dirty="0" smtClean="0"/>
              <a:t> </a:t>
            </a:r>
            <a:r>
              <a:rPr lang="en-GB" sz="1050" dirty="0"/>
              <a:t>Astron. </a:t>
            </a:r>
            <a:r>
              <a:rPr lang="en-GB" sz="1050" dirty="0" err="1"/>
              <a:t>Astrophys</a:t>
            </a:r>
            <a:r>
              <a:rPr lang="en-GB" sz="1050" dirty="0"/>
              <a:t>. 330, </a:t>
            </a:r>
            <a:r>
              <a:rPr lang="en-GB" sz="1050" dirty="0" smtClean="0"/>
              <a:t>206–214</a:t>
            </a:r>
            <a:r>
              <a:rPr lang="en-GB" sz="1050" dirty="0"/>
              <a:t> </a:t>
            </a:r>
            <a:r>
              <a:rPr lang="en-GB" sz="1050" dirty="0" smtClean="0"/>
              <a:t>(1998)</a:t>
            </a:r>
            <a:endParaRPr lang="en-US" sz="105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>
            <a:clrChange>
              <a:clrFrom>
                <a:srgbClr val="FDFEFD"/>
              </a:clrFrom>
              <a:clrTo>
                <a:srgbClr val="FD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4791" y="3379852"/>
            <a:ext cx="3869315" cy="226191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9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  <p:grpSp>
        <p:nvGrpSpPr>
          <p:cNvPr id="52" name="Grupo 19"/>
          <p:cNvGrpSpPr/>
          <p:nvPr/>
        </p:nvGrpSpPr>
        <p:grpSpPr>
          <a:xfrm>
            <a:off x="4828249" y="2524597"/>
            <a:ext cx="553357" cy="338554"/>
            <a:chOff x="4651639" y="2422968"/>
            <a:chExt cx="553357" cy="338554"/>
          </a:xfrm>
        </p:grpSpPr>
        <p:cxnSp>
          <p:nvCxnSpPr>
            <p:cNvPr id="54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sz="1600" dirty="0" err="1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n,</a:t>
              </a:r>
              <a:r>
                <a:rPr lang="en-US" sz="1600" dirty="0" err="1" smtClean="0">
                  <a:solidFill>
                    <a:srgbClr val="C0000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)</a:t>
              </a:r>
              <a:endParaRPr lang="en-GB" sz="1600" dirty="0" smtClean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179512" y="3321604"/>
            <a:ext cx="5039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Stellar effects on </a:t>
            </a:r>
            <a:r>
              <a:rPr lang="en-US" baseline="30000" dirty="0"/>
              <a:t>205</a:t>
            </a:r>
            <a:r>
              <a:rPr lang="en-US" dirty="0"/>
              <a:t>Pb: at s-process sites temperature, EC decay is so strongly enhanced that its survival is </a:t>
            </a:r>
            <a:r>
              <a:rPr lang="en-US" dirty="0" smtClean="0"/>
              <a:t>compromised  </a:t>
            </a:r>
            <a:endParaRPr lang="es-ES" dirty="0"/>
          </a:p>
        </p:txBody>
      </p:sp>
      <p:sp>
        <p:nvSpPr>
          <p:cNvPr id="27" name="Rectángulo redondeado 26"/>
          <p:cNvSpPr/>
          <p:nvPr/>
        </p:nvSpPr>
        <p:spPr>
          <a:xfrm>
            <a:off x="6372200" y="4452352"/>
            <a:ext cx="813045" cy="35556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redondeado 56"/>
          <p:cNvSpPr/>
          <p:nvPr/>
        </p:nvSpPr>
        <p:spPr>
          <a:xfrm>
            <a:off x="7164288" y="3987730"/>
            <a:ext cx="314320" cy="98057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CuadroTexto 29"/>
          <p:cNvSpPr txBox="1"/>
          <p:nvPr/>
        </p:nvSpPr>
        <p:spPr>
          <a:xfrm>
            <a:off x="179512" y="4450467"/>
            <a:ext cx="50221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baseline="30000" dirty="0"/>
              <a:t>205</a:t>
            </a:r>
            <a:r>
              <a:rPr lang="en-US" b="1" dirty="0"/>
              <a:t>Pb/</a:t>
            </a:r>
            <a:r>
              <a:rPr lang="en-US" b="1" baseline="30000" dirty="0"/>
              <a:t>204</a:t>
            </a:r>
            <a:r>
              <a:rPr lang="en-US" b="1" dirty="0"/>
              <a:t>Pb ratio </a:t>
            </a:r>
            <a:r>
              <a:rPr lang="en-US" dirty="0"/>
              <a:t>could be used as a “chronometer” of the </a:t>
            </a:r>
            <a:r>
              <a:rPr lang="en-US" dirty="0" smtClean="0"/>
              <a:t>s-process</a:t>
            </a:r>
            <a:r>
              <a:rPr lang="en-US" baseline="30000" dirty="0" smtClean="0"/>
              <a:t>1,2,3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Time </a:t>
            </a:r>
            <a:r>
              <a:rPr lang="en-US" sz="1600" dirty="0"/>
              <a:t>elapsed since the last injection of main s-process products into the pre-solar nebula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5898846" y="3357493"/>
            <a:ext cx="2737181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AGB (red </a:t>
            </a:r>
            <a:r>
              <a:rPr lang="es-ES" sz="1400" dirty="0" err="1" smtClean="0"/>
              <a:t>giant</a:t>
            </a:r>
            <a:r>
              <a:rPr lang="es-ES" sz="1400" dirty="0" smtClean="0"/>
              <a:t>) time </a:t>
            </a:r>
            <a:r>
              <a:rPr lang="es-ES" sz="1400" dirty="0" err="1" smtClean="0"/>
              <a:t>evolution</a:t>
            </a:r>
            <a:endParaRPr lang="es-E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/>
              <p:cNvSpPr txBox="1"/>
              <p:nvPr/>
            </p:nvSpPr>
            <p:spPr>
              <a:xfrm>
                <a:off x="3327594" y="2685978"/>
                <a:ext cx="929328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s-E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3.8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60" name="CuadroTex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7594" y="2685978"/>
                <a:ext cx="929328" cy="290785"/>
              </a:xfrm>
              <a:prstGeom prst="rect">
                <a:avLst/>
              </a:prstGeom>
              <a:blipFill rotWithShape="0">
                <a:blip r:embed="rId8"/>
                <a:stretch>
                  <a:fillRect t="-46809" b="-1085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CuadroTexto 60"/>
          <p:cNvSpPr txBox="1"/>
          <p:nvPr/>
        </p:nvSpPr>
        <p:spPr>
          <a:xfrm>
            <a:off x="179512" y="4167552"/>
            <a:ext cx="503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Activation of the bound state </a:t>
            </a:r>
            <a:r>
              <a:rPr lang="el-GR" dirty="0" smtClean="0"/>
              <a:t>β</a:t>
            </a:r>
            <a:r>
              <a:rPr lang="en-US" dirty="0" smtClean="0"/>
              <a:t> decay of </a:t>
            </a:r>
            <a:r>
              <a:rPr lang="en-US" baseline="30000" dirty="0"/>
              <a:t>205</a:t>
            </a:r>
            <a:r>
              <a:rPr lang="en-US" dirty="0"/>
              <a:t>Tl</a:t>
            </a:r>
            <a:r>
              <a:rPr lang="en-US" dirty="0" smtClean="0"/>
              <a:t> </a:t>
            </a:r>
            <a:endParaRPr lang="es-ES" dirty="0"/>
          </a:p>
        </p:txBody>
      </p:sp>
      <p:sp>
        <p:nvSpPr>
          <p:cNvPr id="45" name="Rectángulo 44"/>
          <p:cNvSpPr/>
          <p:nvPr/>
        </p:nvSpPr>
        <p:spPr>
          <a:xfrm>
            <a:off x="0" y="620689"/>
            <a:ext cx="9188398" cy="568261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CuadroTexto 57"/>
          <p:cNvSpPr txBox="1"/>
          <p:nvPr/>
        </p:nvSpPr>
        <p:spPr>
          <a:xfrm>
            <a:off x="1841751" y="3161296"/>
            <a:ext cx="5460496" cy="101566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The </a:t>
            </a:r>
            <a:r>
              <a:rPr lang="en-US" sz="2000" baseline="30000" dirty="0">
                <a:solidFill>
                  <a:srgbClr val="C00000"/>
                </a:solidFill>
              </a:rPr>
              <a:t>205</a:t>
            </a:r>
            <a:r>
              <a:rPr lang="en-US" sz="2000" dirty="0">
                <a:solidFill>
                  <a:srgbClr val="C00000"/>
                </a:solidFill>
              </a:rPr>
              <a:t>Tl(n,</a:t>
            </a:r>
            <a:r>
              <a:rPr lang="el-GR" sz="2000" dirty="0">
                <a:solidFill>
                  <a:srgbClr val="C00000"/>
                </a:solidFill>
              </a:rPr>
              <a:t>γ</a:t>
            </a:r>
            <a:r>
              <a:rPr lang="en-US" sz="2000" dirty="0">
                <a:solidFill>
                  <a:srgbClr val="C00000"/>
                </a:solidFill>
              </a:rPr>
              <a:t>) capture reaction, by affecting the abundance of </a:t>
            </a:r>
            <a:r>
              <a:rPr lang="en-US" sz="2000" baseline="30000" dirty="0">
                <a:solidFill>
                  <a:srgbClr val="C00000"/>
                </a:solidFill>
              </a:rPr>
              <a:t>205</a:t>
            </a:r>
            <a:r>
              <a:rPr lang="en-US" sz="2000" dirty="0">
                <a:solidFill>
                  <a:srgbClr val="C00000"/>
                </a:solidFill>
              </a:rPr>
              <a:t>Tl, could play a relevant role </a:t>
            </a:r>
            <a:r>
              <a:rPr lang="en-US" sz="2000" dirty="0" smtClean="0">
                <a:solidFill>
                  <a:srgbClr val="C00000"/>
                </a:solidFill>
              </a:rPr>
              <a:t>in the final abundance (and survival) of </a:t>
            </a:r>
            <a:r>
              <a:rPr lang="en-US" sz="2000" baseline="30000" dirty="0" smtClean="0">
                <a:solidFill>
                  <a:srgbClr val="C00000"/>
                </a:solidFill>
              </a:rPr>
              <a:t>205</a:t>
            </a:r>
            <a:r>
              <a:rPr lang="en-US" sz="2000" dirty="0" smtClean="0">
                <a:solidFill>
                  <a:srgbClr val="C00000"/>
                </a:solidFill>
              </a:rPr>
              <a:t>Pb</a:t>
            </a:r>
            <a:endParaRPr lang="en-US" sz="2000" dirty="0"/>
          </a:p>
        </p:txBody>
      </p:sp>
      <p:sp>
        <p:nvSpPr>
          <p:cNvPr id="63" name="CuadroTexto 57"/>
          <p:cNvSpPr txBox="1"/>
          <p:nvPr/>
        </p:nvSpPr>
        <p:spPr>
          <a:xfrm>
            <a:off x="2081932" y="2002683"/>
            <a:ext cx="5026893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The </a:t>
            </a:r>
            <a:r>
              <a:rPr lang="en-US" sz="2000" b="1" baseline="30000" dirty="0">
                <a:solidFill>
                  <a:srgbClr val="C00000"/>
                </a:solidFill>
              </a:rPr>
              <a:t>205</a:t>
            </a:r>
            <a:r>
              <a:rPr lang="en-US" sz="2000" b="1" dirty="0">
                <a:solidFill>
                  <a:srgbClr val="C00000"/>
                </a:solidFill>
              </a:rPr>
              <a:t>Pb/</a:t>
            </a:r>
            <a:r>
              <a:rPr lang="en-US" sz="2000" b="1" baseline="30000" dirty="0">
                <a:solidFill>
                  <a:srgbClr val="C00000"/>
                </a:solidFill>
              </a:rPr>
              <a:t>204</a:t>
            </a:r>
            <a:r>
              <a:rPr lang="en-US" sz="2000" b="1" dirty="0">
                <a:solidFill>
                  <a:srgbClr val="C00000"/>
                </a:solidFill>
              </a:rPr>
              <a:t>Pb ratio </a:t>
            </a:r>
            <a:r>
              <a:rPr lang="en-US" sz="2000" dirty="0">
                <a:solidFill>
                  <a:srgbClr val="C00000"/>
                </a:solidFill>
              </a:rPr>
              <a:t>has the potential to be used as a “chronometer” of the s-process</a:t>
            </a:r>
          </a:p>
        </p:txBody>
      </p:sp>
    </p:spTree>
    <p:extLst>
      <p:ext uri="{BB962C8B-B14F-4D97-AF65-F5344CB8AC3E}">
        <p14:creationId xmlns:p14="http://schemas.microsoft.com/office/powerpoint/2010/main" val="401435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INTC meeting, CERN, 7/2/18</a:t>
            </a:r>
            <a:endParaRPr lang="es-ES" dirty="0"/>
          </a:p>
        </p:txBody>
      </p:sp>
      <p:sp>
        <p:nvSpPr>
          <p:cNvPr id="6" name="CuadroTexto 57"/>
          <p:cNvSpPr txBox="1"/>
          <p:nvPr/>
        </p:nvSpPr>
        <p:spPr>
          <a:xfrm>
            <a:off x="1841752" y="2852936"/>
            <a:ext cx="5460496" cy="101566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The </a:t>
            </a:r>
            <a:r>
              <a:rPr lang="en-US" sz="2000" baseline="30000" dirty="0">
                <a:solidFill>
                  <a:srgbClr val="C00000"/>
                </a:solidFill>
              </a:rPr>
              <a:t>205</a:t>
            </a:r>
            <a:r>
              <a:rPr lang="en-US" sz="2000" dirty="0">
                <a:solidFill>
                  <a:srgbClr val="C00000"/>
                </a:solidFill>
              </a:rPr>
              <a:t>Tl(n,</a:t>
            </a:r>
            <a:r>
              <a:rPr lang="el-GR" sz="2000" dirty="0">
                <a:solidFill>
                  <a:srgbClr val="C00000"/>
                </a:solidFill>
              </a:rPr>
              <a:t>γ</a:t>
            </a:r>
            <a:r>
              <a:rPr lang="en-US" sz="2000" dirty="0">
                <a:solidFill>
                  <a:srgbClr val="C00000"/>
                </a:solidFill>
              </a:rPr>
              <a:t>) capture reaction, by affecting the abundance of </a:t>
            </a:r>
            <a:r>
              <a:rPr lang="en-US" sz="2000" baseline="30000" dirty="0">
                <a:solidFill>
                  <a:srgbClr val="C00000"/>
                </a:solidFill>
              </a:rPr>
              <a:t>205</a:t>
            </a:r>
            <a:r>
              <a:rPr lang="en-US" sz="2000" dirty="0">
                <a:solidFill>
                  <a:srgbClr val="C00000"/>
                </a:solidFill>
              </a:rPr>
              <a:t>Tl, could play a relevant role </a:t>
            </a:r>
            <a:r>
              <a:rPr lang="en-US" sz="2000" dirty="0" smtClean="0">
                <a:solidFill>
                  <a:srgbClr val="C00000"/>
                </a:solidFill>
              </a:rPr>
              <a:t>in the final abundance (and possibly survival) of </a:t>
            </a:r>
            <a:r>
              <a:rPr lang="en-US" sz="2000" baseline="30000" dirty="0" smtClean="0">
                <a:solidFill>
                  <a:srgbClr val="C00000"/>
                </a:solidFill>
              </a:rPr>
              <a:t>205</a:t>
            </a:r>
            <a:r>
              <a:rPr lang="en-US" sz="2000" dirty="0" smtClean="0">
                <a:solidFill>
                  <a:srgbClr val="C00000"/>
                </a:solidFill>
              </a:rPr>
              <a:t>Pb</a:t>
            </a:r>
            <a:endParaRPr lang="en-US" sz="2000" dirty="0"/>
          </a:p>
        </p:txBody>
      </p:sp>
      <p:sp>
        <p:nvSpPr>
          <p:cNvPr id="7" name="CuadroTexto 57"/>
          <p:cNvSpPr txBox="1"/>
          <p:nvPr/>
        </p:nvSpPr>
        <p:spPr>
          <a:xfrm>
            <a:off x="1947808" y="1556792"/>
            <a:ext cx="5248384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The </a:t>
            </a:r>
            <a:r>
              <a:rPr lang="en-US" sz="2000" b="1" baseline="30000" dirty="0">
                <a:solidFill>
                  <a:srgbClr val="C00000"/>
                </a:solidFill>
              </a:rPr>
              <a:t>205</a:t>
            </a:r>
            <a:r>
              <a:rPr lang="en-US" sz="2000" b="1" dirty="0">
                <a:solidFill>
                  <a:srgbClr val="C00000"/>
                </a:solidFill>
              </a:rPr>
              <a:t>Pb/</a:t>
            </a:r>
            <a:r>
              <a:rPr lang="en-US" sz="2000" b="1" baseline="30000" dirty="0">
                <a:solidFill>
                  <a:srgbClr val="C00000"/>
                </a:solidFill>
              </a:rPr>
              <a:t>204</a:t>
            </a:r>
            <a:r>
              <a:rPr lang="en-US" sz="2000" b="1" dirty="0">
                <a:solidFill>
                  <a:srgbClr val="C00000"/>
                </a:solidFill>
              </a:rPr>
              <a:t>Pb ratio </a:t>
            </a:r>
            <a:r>
              <a:rPr lang="en-US" sz="2000" dirty="0" smtClean="0">
                <a:solidFill>
                  <a:srgbClr val="C00000"/>
                </a:solidFill>
              </a:rPr>
              <a:t>has the potential to </a:t>
            </a:r>
            <a:r>
              <a:rPr lang="en-US" sz="2000" dirty="0">
                <a:solidFill>
                  <a:srgbClr val="C00000"/>
                </a:solidFill>
              </a:rPr>
              <a:t>be used as a “chronometer” of the s-process</a:t>
            </a:r>
          </a:p>
        </p:txBody>
      </p:sp>
    </p:spTree>
    <p:extLst>
      <p:ext uri="{BB962C8B-B14F-4D97-AF65-F5344CB8AC3E}">
        <p14:creationId xmlns:p14="http://schemas.microsoft.com/office/powerpoint/2010/main" val="284318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28950"/>
          </a:xfrm>
        </p:spPr>
        <p:txBody>
          <a:bodyPr/>
          <a:lstStyle/>
          <a:p>
            <a:r>
              <a:rPr lang="en-US" dirty="0" smtClean="0"/>
              <a:t>Status of the data for </a:t>
            </a:r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n-US" dirty="0"/>
              <a:t>) : </a:t>
            </a:r>
            <a:r>
              <a:rPr lang="en-US" dirty="0" smtClean="0"/>
              <a:t>cross section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645582"/>
            <a:ext cx="8568952" cy="5480581"/>
          </a:xfrm>
        </p:spPr>
        <p:txBody>
          <a:bodyPr/>
          <a:lstStyle/>
          <a:p>
            <a:r>
              <a:rPr lang="en-GB" dirty="0"/>
              <a:t>Only one previous measurement: </a:t>
            </a:r>
            <a:r>
              <a:rPr lang="en-US" dirty="0"/>
              <a:t>R. L. Macklin and R. R. Winters, </a:t>
            </a:r>
            <a:r>
              <a:rPr lang="en-US" i="1" dirty="0"/>
              <a:t>Stellar neutron capture in the thallium isotopes</a:t>
            </a:r>
            <a:r>
              <a:rPr lang="en-US" dirty="0"/>
              <a:t>, </a:t>
            </a:r>
            <a:r>
              <a:rPr lang="en-US" dirty="0" err="1"/>
              <a:t>Astrophys</a:t>
            </a:r>
            <a:r>
              <a:rPr lang="en-US" dirty="0"/>
              <a:t>. J. </a:t>
            </a:r>
            <a:r>
              <a:rPr lang="en-US" b="1" dirty="0"/>
              <a:t>208</a:t>
            </a:r>
            <a:r>
              <a:rPr lang="en-US" dirty="0"/>
              <a:t>, 812 (1976)</a:t>
            </a:r>
          </a:p>
          <a:p>
            <a:pPr lvl="1"/>
            <a:r>
              <a:rPr lang="en-US" dirty="0" smtClean="0"/>
              <a:t>Experimental capture cross section or resonance parameters never published</a:t>
            </a:r>
          </a:p>
          <a:p>
            <a:pPr lvl="1"/>
            <a:r>
              <a:rPr lang="en-US" dirty="0"/>
              <a:t>Related EXFOR data: only resonance kernels, no </a:t>
            </a:r>
            <a:r>
              <a:rPr lang="en-US" dirty="0" smtClean="0"/>
              <a:t>uncertainties</a:t>
            </a:r>
          </a:p>
          <a:p>
            <a:pPr lvl="1"/>
            <a:r>
              <a:rPr lang="en-US" dirty="0" smtClean="0"/>
              <a:t>Explicit correction factor for systematic error at ORNL: not known (0.95 for </a:t>
            </a:r>
            <a:r>
              <a:rPr lang="en-US" baseline="30000" dirty="0" smtClean="0"/>
              <a:t>203</a:t>
            </a:r>
            <a:r>
              <a:rPr lang="en-US" dirty="0" smtClean="0"/>
              <a:t>Tl)</a:t>
            </a:r>
          </a:p>
          <a:p>
            <a:r>
              <a:rPr lang="en-US" dirty="0" smtClean="0"/>
              <a:t>Most recent evaluations show </a:t>
            </a:r>
            <a:r>
              <a:rPr lang="en-US" b="1" dirty="0" smtClean="0"/>
              <a:t>important discrepancies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7</a:t>
            </a:fld>
            <a:endParaRPr lang="es-ES" dirty="0"/>
          </a:p>
        </p:txBody>
      </p:sp>
      <p:sp>
        <p:nvSpPr>
          <p:cNvPr id="7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2996952"/>
            <a:ext cx="6048672" cy="274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5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22901"/>
            <a:ext cx="7668344" cy="427039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Status of </a:t>
            </a:r>
            <a:r>
              <a:rPr lang="es-ES" dirty="0" err="1" smtClean="0"/>
              <a:t>the</a:t>
            </a:r>
            <a:r>
              <a:rPr lang="es-ES" dirty="0" smtClean="0"/>
              <a:t> data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n-US" dirty="0" smtClean="0"/>
              <a:t>)</a:t>
            </a:r>
            <a:r>
              <a:rPr lang="es-ES" dirty="0" smtClean="0"/>
              <a:t>: MACS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22722"/>
            <a:ext cx="8229600" cy="5303441"/>
          </a:xfrm>
        </p:spPr>
        <p:txBody>
          <a:bodyPr/>
          <a:lstStyle/>
          <a:p>
            <a:r>
              <a:rPr lang="en-US" dirty="0" smtClean="0"/>
              <a:t>MACS at 30 </a:t>
            </a:r>
            <a:r>
              <a:rPr lang="en-US" dirty="0" err="1" smtClean="0"/>
              <a:t>keV</a:t>
            </a:r>
            <a:r>
              <a:rPr lang="en-US" dirty="0" smtClean="0"/>
              <a:t> comparison:</a:t>
            </a:r>
          </a:p>
          <a:p>
            <a:pPr lvl="1"/>
            <a:r>
              <a:rPr lang="en-US" dirty="0" err="1" smtClean="0"/>
              <a:t>Kadonis</a:t>
            </a:r>
            <a:r>
              <a:rPr lang="en-US" dirty="0" smtClean="0"/>
              <a:t> reference value: 52.6 ± 3.9 </a:t>
            </a:r>
            <a:r>
              <a:rPr lang="en-US" dirty="0" err="1" smtClean="0"/>
              <a:t>mb</a:t>
            </a:r>
            <a:r>
              <a:rPr lang="en-US" dirty="0" smtClean="0"/>
              <a:t> (ENDF evaluation)</a:t>
            </a:r>
          </a:p>
          <a:p>
            <a:pPr lvl="1"/>
            <a:r>
              <a:rPr lang="en-US" dirty="0" smtClean="0"/>
              <a:t>Examination of ENDF data suggests it is based on 1976 ORNL measurement</a:t>
            </a:r>
          </a:p>
          <a:p>
            <a:pPr lvl="1"/>
            <a:r>
              <a:rPr lang="en-US" dirty="0" smtClean="0"/>
              <a:t>No direct uncertainty assessment in the whole energy range (8 </a:t>
            </a:r>
            <a:r>
              <a:rPr lang="en-US" dirty="0" err="1" smtClean="0"/>
              <a:t>keV</a:t>
            </a:r>
            <a:r>
              <a:rPr lang="en-US" dirty="0" smtClean="0"/>
              <a:t> to 50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8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6228184" y="450912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ENDF/B-VII.1</a:t>
            </a:r>
            <a:endParaRPr lang="es-ES" sz="1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6228184" y="234888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JEFF 3.2 (!)</a:t>
            </a:r>
            <a:endParaRPr lang="es-ES" sz="1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059832" y="3717032"/>
            <a:ext cx="1457429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/>
              <a:t>Macklin&amp;Winters</a:t>
            </a:r>
            <a:r>
              <a:rPr lang="es-ES" sz="1400" dirty="0" smtClean="0"/>
              <a:t> (1976)</a:t>
            </a:r>
            <a:endParaRPr lang="es-ES" sz="1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56549" y="4633182"/>
            <a:ext cx="1457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Activation measurements</a:t>
            </a:r>
            <a:endParaRPr lang="en-US" sz="1400" dirty="0"/>
          </a:p>
        </p:txBody>
      </p:sp>
      <p:grpSp>
        <p:nvGrpSpPr>
          <p:cNvPr id="15" name="Grupo 14"/>
          <p:cNvGrpSpPr/>
          <p:nvPr/>
        </p:nvGrpSpPr>
        <p:grpSpPr>
          <a:xfrm>
            <a:off x="1619672" y="3262893"/>
            <a:ext cx="3286490" cy="276999"/>
            <a:chOff x="1933582" y="3215976"/>
            <a:chExt cx="3286490" cy="276999"/>
          </a:xfrm>
        </p:grpSpPr>
        <p:cxnSp>
          <p:nvCxnSpPr>
            <p:cNvPr id="12" name="Conector recto 11"/>
            <p:cNvCxnSpPr/>
            <p:nvPr/>
          </p:nvCxnSpPr>
          <p:spPr>
            <a:xfrm>
              <a:off x="1933582" y="3284984"/>
              <a:ext cx="288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>
              <a:off x="1936614" y="3437384"/>
              <a:ext cx="288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adroTexto 13"/>
            <p:cNvSpPr txBox="1"/>
            <p:nvPr/>
          </p:nvSpPr>
          <p:spPr>
            <a:xfrm>
              <a:off x="2262118" y="3215976"/>
              <a:ext cx="29579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MACS range variation over reference (±33%)</a:t>
              </a:r>
              <a:endParaRPr lang="en-US" sz="1200" dirty="0"/>
            </a:p>
          </p:txBody>
        </p:sp>
      </p:grpSp>
      <p:sp>
        <p:nvSpPr>
          <p:cNvPr id="16" name="Rectángulo redondeado 15"/>
          <p:cNvSpPr/>
          <p:nvPr/>
        </p:nvSpPr>
        <p:spPr>
          <a:xfrm>
            <a:off x="7887107" y="4106839"/>
            <a:ext cx="768660" cy="40228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±33%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Cerrar corchete 16"/>
          <p:cNvSpPr/>
          <p:nvPr/>
        </p:nvSpPr>
        <p:spPr>
          <a:xfrm>
            <a:off x="7373826" y="3873301"/>
            <a:ext cx="136299" cy="996536"/>
          </a:xfrm>
          <a:prstGeom prst="rightBracket">
            <a:avLst/>
          </a:prstGeom>
          <a:ln w="28575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  <p:sp>
        <p:nvSpPr>
          <p:cNvPr id="4" name="TextBox 3"/>
          <p:cNvSpPr txBox="1"/>
          <p:nvPr/>
        </p:nvSpPr>
        <p:spPr>
          <a:xfrm>
            <a:off x="3644770" y="2362921"/>
            <a:ext cx="11698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n-US" dirty="0"/>
              <a:t>)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7585629" y="4555221"/>
            <a:ext cx="1440160" cy="1034019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</a:t>
            </a:r>
            <a:r>
              <a:rPr lang="en-US" sz="1400" dirty="0" smtClean="0">
                <a:solidFill>
                  <a:schemeClr val="tx1"/>
                </a:solidFill>
              </a:rPr>
              <a:t>stimation </a:t>
            </a:r>
            <a:r>
              <a:rPr lang="en-US" sz="1400" dirty="0" smtClean="0">
                <a:solidFill>
                  <a:schemeClr val="tx1"/>
                </a:solidFill>
              </a:rPr>
              <a:t>of the uncertainty in the accuracy of the MACS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10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824" y="82126"/>
            <a:ext cx="8229600" cy="559911"/>
          </a:xfrm>
        </p:spPr>
        <p:txBody>
          <a:bodyPr/>
          <a:lstStyle/>
          <a:p>
            <a:r>
              <a:rPr lang="en-US" baseline="30000" dirty="0" smtClean="0"/>
              <a:t>205</a:t>
            </a:r>
            <a:r>
              <a:rPr lang="en-US" dirty="0" smtClean="0"/>
              <a:t>Tl(n,</a:t>
            </a:r>
            <a:r>
              <a:rPr lang="el-GR" dirty="0" smtClean="0"/>
              <a:t>γ</a:t>
            </a:r>
            <a:r>
              <a:rPr lang="en-US" dirty="0" smtClean="0"/>
              <a:t>) impact: Nucleosynthesis calculations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5625" y="550338"/>
            <a:ext cx="8448823" cy="5760640"/>
          </a:xfrm>
        </p:spPr>
        <p:txBody>
          <a:bodyPr/>
          <a:lstStyle/>
          <a:p>
            <a:r>
              <a:rPr lang="en-US" dirty="0" smtClean="0"/>
              <a:t>Post-processing calculation employing </a:t>
            </a:r>
            <a:r>
              <a:rPr lang="en-US" dirty="0" err="1" smtClean="0"/>
              <a:t>MSun</a:t>
            </a:r>
            <a:r>
              <a:rPr lang="en-US" dirty="0" smtClean="0"/>
              <a:t> = 3, Z=0.006 (half solar)          star model from </a:t>
            </a:r>
            <a:r>
              <a:rPr lang="en-US" dirty="0" err="1" smtClean="0"/>
              <a:t>NuGrid</a:t>
            </a:r>
            <a:r>
              <a:rPr lang="en-US" dirty="0" smtClean="0"/>
              <a:t> set 1 ext. (C. Ritter et al. 2017</a:t>
            </a:r>
            <a:r>
              <a:rPr lang="en-US" baseline="30000" dirty="0" smtClean="0"/>
              <a:t>1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Reference </a:t>
            </a:r>
            <a:r>
              <a:rPr lang="en-US" dirty="0" err="1" smtClean="0"/>
              <a:t>Kadonis</a:t>
            </a:r>
            <a:r>
              <a:rPr lang="en-US" dirty="0" smtClean="0"/>
              <a:t> </a:t>
            </a:r>
            <a:r>
              <a:rPr lang="en-US" baseline="30000" dirty="0">
                <a:solidFill>
                  <a:srgbClr val="C00000"/>
                </a:solidFill>
              </a:rPr>
              <a:t>205</a:t>
            </a:r>
            <a:r>
              <a:rPr lang="en-US" dirty="0">
                <a:solidFill>
                  <a:srgbClr val="C00000"/>
                </a:solidFill>
              </a:rPr>
              <a:t>Tl(n,</a:t>
            </a:r>
            <a:r>
              <a:rPr lang="el-GR" dirty="0">
                <a:solidFill>
                  <a:srgbClr val="C00000"/>
                </a:solidFill>
              </a:rPr>
              <a:t>γ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n-US" dirty="0" smtClean="0"/>
              <a:t>MACS has been varied </a:t>
            </a:r>
            <a:r>
              <a:rPr lang="en-US" dirty="0" smtClean="0">
                <a:solidFill>
                  <a:srgbClr val="C00000"/>
                </a:solidFill>
              </a:rPr>
              <a:t>±33% in this simulations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9</a:t>
            </a:fld>
            <a:endParaRPr lang="es-E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4624"/>
            <a:ext cx="1080120" cy="71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4323811"/>
            <a:ext cx="5904656" cy="140631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55626" y="5703639"/>
            <a:ext cx="8964488" cy="461665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[1] </a:t>
            </a:r>
            <a:r>
              <a:rPr lang="en-GB" sz="1200" i="1" dirty="0" err="1" smtClean="0"/>
              <a:t>NuGrid</a:t>
            </a:r>
            <a:r>
              <a:rPr lang="en-GB" sz="1200" i="1" dirty="0" smtClean="0"/>
              <a:t> </a:t>
            </a:r>
            <a:r>
              <a:rPr lang="en-GB" sz="1200" i="1" dirty="0"/>
              <a:t>Stellar Data Set. II. Stellar Yields from H to Bi for Stellar Models with </a:t>
            </a:r>
            <a:r>
              <a:rPr lang="en-GB" sz="1200" i="1" dirty="0" err="1"/>
              <a:t>Mzams</a:t>
            </a:r>
            <a:r>
              <a:rPr lang="en-GB" sz="1200" i="1" dirty="0"/>
              <a:t> = 1 to 25Msun and Z = 0.0001 to </a:t>
            </a:r>
            <a:r>
              <a:rPr lang="en-GB" sz="1200" i="1" dirty="0" smtClean="0"/>
              <a:t>0.02</a:t>
            </a:r>
            <a:r>
              <a:rPr lang="en-GB" sz="1200" dirty="0"/>
              <a:t>, C. Ritter, F. Herwig, S. Jones, M. </a:t>
            </a:r>
            <a:r>
              <a:rPr lang="en-GB" sz="1200" dirty="0" err="1"/>
              <a:t>Pignatari</a:t>
            </a:r>
            <a:r>
              <a:rPr lang="en-GB" sz="1200" dirty="0"/>
              <a:t>, C. Fryer, R. </a:t>
            </a:r>
            <a:r>
              <a:rPr lang="en-GB" sz="1200" dirty="0" err="1" smtClean="0"/>
              <a:t>Hirschi</a:t>
            </a:r>
            <a:r>
              <a:rPr lang="en-GB" sz="1200" dirty="0" smtClean="0"/>
              <a:t>, </a:t>
            </a:r>
            <a:r>
              <a:rPr lang="en-GB" sz="1200" dirty="0"/>
              <a:t>, </a:t>
            </a:r>
            <a:r>
              <a:rPr lang="en-GB" sz="1200" dirty="0" err="1"/>
              <a:t>ArXiv</a:t>
            </a:r>
            <a:r>
              <a:rPr lang="en-GB" sz="1200" dirty="0"/>
              <a:t> </a:t>
            </a:r>
            <a:r>
              <a:rPr lang="en-GB" sz="1200" dirty="0" smtClean="0"/>
              <a:t>e-prints, arXiv:1709.0867</a:t>
            </a:r>
            <a:endParaRPr lang="en-GB" sz="1200" dirty="0"/>
          </a:p>
        </p:txBody>
      </p:sp>
      <p:grpSp>
        <p:nvGrpSpPr>
          <p:cNvPr id="15" name="Grupo 14"/>
          <p:cNvGrpSpPr/>
          <p:nvPr/>
        </p:nvGrpSpPr>
        <p:grpSpPr>
          <a:xfrm>
            <a:off x="611560" y="1545166"/>
            <a:ext cx="7740352" cy="2745254"/>
            <a:chOff x="263463" y="1551837"/>
            <a:chExt cx="7740352" cy="2745254"/>
          </a:xfrm>
        </p:grpSpPr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5646" y="1626221"/>
              <a:ext cx="7080670" cy="2670870"/>
            </a:xfrm>
            <a:prstGeom prst="rect">
              <a:avLst/>
            </a:prstGeom>
          </p:spPr>
        </p:pic>
        <p:sp>
          <p:nvSpPr>
            <p:cNvPr id="12" name="CuadroTexto 11"/>
            <p:cNvSpPr txBox="1"/>
            <p:nvPr/>
          </p:nvSpPr>
          <p:spPr>
            <a:xfrm>
              <a:off x="263463" y="1551837"/>
              <a:ext cx="77403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i="1" baseline="30000" dirty="0" smtClean="0"/>
                <a:t>205</a:t>
              </a:r>
              <a:r>
                <a:rPr lang="en-US" i="1" dirty="0" smtClean="0"/>
                <a:t>Pb/</a:t>
              </a:r>
              <a:r>
                <a:rPr lang="en-US" i="1" baseline="30000" dirty="0" smtClean="0"/>
                <a:t>204</a:t>
              </a:r>
              <a:r>
                <a:rPr lang="en-US" i="1" dirty="0" smtClean="0"/>
                <a:t>Pb abundance ratio in the stellar envelope (normalized to the ref. rate)</a:t>
              </a:r>
              <a:endParaRPr lang="en-US" i="1" dirty="0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6645987" y="1997856"/>
            <a:ext cx="2449181" cy="1931445"/>
            <a:chOff x="6313845" y="2021811"/>
            <a:chExt cx="2449181" cy="19314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ángulo 10"/>
                <p:cNvSpPr/>
                <p:nvPr/>
              </p:nvSpPr>
              <p:spPr>
                <a:xfrm>
                  <a:off x="6912231" y="2372835"/>
                  <a:ext cx="1850795" cy="1269844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sz="20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</m:oMath>
                  </a14:m>
                  <a:r>
                    <a:rPr lang="en-US" sz="2000" dirty="0" smtClean="0">
                      <a:solidFill>
                        <a:srgbClr val="C00000"/>
                      </a:solidFill>
                    </a:rPr>
                    <a:t>18% uncertainty in the </a:t>
                  </a:r>
                  <a:r>
                    <a:rPr lang="en-US" sz="2000" baseline="30000" dirty="0" smtClean="0">
                      <a:solidFill>
                        <a:srgbClr val="C00000"/>
                      </a:solidFill>
                    </a:rPr>
                    <a:t>205</a:t>
                  </a:r>
                  <a:r>
                    <a:rPr lang="en-US" sz="2000" dirty="0" smtClean="0">
                      <a:solidFill>
                        <a:srgbClr val="C00000"/>
                      </a:solidFill>
                    </a:rPr>
                    <a:t>Pb/</a:t>
                  </a:r>
                  <a:r>
                    <a:rPr lang="en-US" sz="2000" baseline="30000" dirty="0" smtClean="0">
                      <a:solidFill>
                        <a:srgbClr val="C00000"/>
                      </a:solidFill>
                    </a:rPr>
                    <a:t>204</a:t>
                  </a:r>
                  <a:r>
                    <a:rPr lang="en-US" sz="2000" dirty="0" smtClean="0">
                      <a:solidFill>
                        <a:srgbClr val="C00000"/>
                      </a:solidFill>
                    </a:rPr>
                    <a:t>Pb ratio</a:t>
                  </a:r>
                  <a:endParaRPr lang="en-US" sz="2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Rectángulo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12231" y="2372835"/>
                  <a:ext cx="1850795" cy="126984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3286" r="-2273" b="-8920"/>
                  </a:stretch>
                </a:blipFill>
                <a:ln>
                  <a:solidFill>
                    <a:srgbClr val="C00000"/>
                  </a:solidFill>
                </a:ln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Cerrar corchete 5"/>
            <p:cNvSpPr/>
            <p:nvPr/>
          </p:nvSpPr>
          <p:spPr>
            <a:xfrm>
              <a:off x="6313845" y="2021811"/>
              <a:ext cx="491465" cy="1931445"/>
            </a:xfrm>
            <a:prstGeom prst="rightBracket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483768" y="6303303"/>
            <a:ext cx="3312368" cy="365125"/>
          </a:xfrm>
        </p:spPr>
        <p:txBody>
          <a:bodyPr/>
          <a:lstStyle/>
          <a:p>
            <a:r>
              <a:rPr lang="es-ES" dirty="0" smtClean="0"/>
              <a:t>INTC meeting, CERN, 7/2/18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2668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_ntof">
  <a:themeElements>
    <a:clrScheme name="Verde 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v2" id="{C2284044-1962-44F6-BC91-468FCE734853}" vid="{54B542F3-605A-4ACD-95AE-117E13B5D0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plantilla_ntof</Template>
  <TotalTime>2764</TotalTime>
  <Words>2775</Words>
  <Application>Microsoft Office PowerPoint</Application>
  <PresentationFormat>Presentación en pantalla (4:3)</PresentationFormat>
  <Paragraphs>427</Paragraphs>
  <Slides>23</Slides>
  <Notes>11</Notes>
  <HiddenSlides>6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Symbol</vt:lpstr>
      <vt:lpstr>Times New Roman</vt:lpstr>
      <vt:lpstr>plantilla_ntof</vt:lpstr>
      <vt:lpstr>205Tl(n,γ) cross section measurement at n_TOF EAR1</vt:lpstr>
      <vt:lpstr>Outline of the presentation</vt:lpstr>
      <vt:lpstr>Overview of ths s-process at 203&lt;A&lt;210</vt:lpstr>
      <vt:lpstr>The 205Pb-205Tl decay system</vt:lpstr>
      <vt:lpstr>Main ideas</vt:lpstr>
      <vt:lpstr>Main ideas</vt:lpstr>
      <vt:lpstr>Status of the data for 205Tl(n,γ) : cross section</vt:lpstr>
      <vt:lpstr>Status of the data for 205Tl(n,γ): MACS</vt:lpstr>
      <vt:lpstr>205Tl(n,γ) impact: Nucleosynthesis calculations</vt:lpstr>
      <vt:lpstr>Main points</vt:lpstr>
      <vt:lpstr>Experimental set-up and counting rate estimation</vt:lpstr>
      <vt:lpstr>Summary of requested beam time</vt:lpstr>
      <vt:lpstr>Final remarks</vt:lpstr>
      <vt:lpstr>Thank you for your attention.</vt:lpstr>
      <vt:lpstr>205Tl decay vs 205Pb decay</vt:lpstr>
      <vt:lpstr>205Tl(n,γ) MACS: -40% to +5% </vt:lpstr>
      <vt:lpstr>205Tl(n,γ) MACS: -40% to +5% </vt:lpstr>
      <vt:lpstr>Sensibility study from A. Koloczek et al. (2016)</vt:lpstr>
      <vt:lpstr>The role of the 205Tl(n,γ) rate in the 205Pb abundance</vt:lpstr>
      <vt:lpstr>Nuclear data for astrophysics: s-process</vt:lpstr>
      <vt:lpstr>s-process in stars</vt:lpstr>
      <vt:lpstr>The 205Pb-205Tl decay system</vt:lpstr>
      <vt:lpstr>The 205Pb-205Tl decay system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ksas</dc:creator>
  <cp:lastModifiedBy>Adrià Casanovas</cp:lastModifiedBy>
  <cp:revision>169</cp:revision>
  <dcterms:created xsi:type="dcterms:W3CDTF">2017-12-06T11:30:43Z</dcterms:created>
  <dcterms:modified xsi:type="dcterms:W3CDTF">2018-02-07T12:34:44Z</dcterms:modified>
</cp:coreProperties>
</file>