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</p:sldMasterIdLst>
  <p:notesMasterIdLst>
    <p:notesMasterId r:id="rId23"/>
  </p:notesMasterIdLst>
  <p:sldIdLst>
    <p:sldId id="256" r:id="rId3"/>
    <p:sldId id="288" r:id="rId4"/>
    <p:sldId id="401" r:id="rId5"/>
    <p:sldId id="398" r:id="rId6"/>
    <p:sldId id="410" r:id="rId7"/>
    <p:sldId id="402" r:id="rId8"/>
    <p:sldId id="403" r:id="rId9"/>
    <p:sldId id="415" r:id="rId10"/>
    <p:sldId id="405" r:id="rId11"/>
    <p:sldId id="377" r:id="rId12"/>
    <p:sldId id="404" r:id="rId13"/>
    <p:sldId id="418" r:id="rId14"/>
    <p:sldId id="419" r:id="rId15"/>
    <p:sldId id="385" r:id="rId16"/>
    <p:sldId id="417" r:id="rId17"/>
    <p:sldId id="383" r:id="rId18"/>
    <p:sldId id="421" r:id="rId19"/>
    <p:sldId id="386" r:id="rId20"/>
    <p:sldId id="384" r:id="rId21"/>
    <p:sldId id="25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18" autoAdjust="0"/>
    <p:restoredTop sz="94607" autoAdjust="0"/>
  </p:normalViewPr>
  <p:slideViewPr>
    <p:cSldViewPr snapToGrid="0" snapToObjects="1">
      <p:cViewPr>
        <p:scale>
          <a:sx n="128" d="100"/>
          <a:sy n="128" d="100"/>
        </p:scale>
        <p:origin x="144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0A2B-7133-4F6D-BD01-D0FBDF790024}" type="datetimeFigureOut">
              <a:rPr lang="en-GB" smtClean="0"/>
              <a:t>17/01/2018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67EB4-2B2B-419F-A08F-5122C3567E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57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72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37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81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16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594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7060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6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4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6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26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13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 Pojer – BE/OP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494226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5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ikis.cern.ch/display/MPEEP/6+kA+didt+quench+detector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/>
              <a:t>main converter calibration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/>
              <a:t>I would like to ask you to foresee a window of about half a day during hardware commissioning for the calibration of all the LHC main dipole and quadrupole and inner triplet converters.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can also be done per sector in which case I would require about ½ hour per sector.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This is done by me remotely in coordination with the engineer in charge. It requires the converters to be </a:t>
            </a:r>
            <a:r>
              <a:rPr lang="en-US" sz="1600" b="1" dirty="0"/>
              <a:t>unlock</a:t>
            </a:r>
            <a:r>
              <a:rPr lang="en-US" sz="1600" dirty="0"/>
              <a:t> and </a:t>
            </a:r>
            <a:r>
              <a:rPr lang="en-US" sz="1600" b="1" dirty="0"/>
              <a:t>OFF</a:t>
            </a:r>
            <a:r>
              <a:rPr lang="en-US" sz="1600" dirty="0"/>
              <a:t>, with </a:t>
            </a:r>
            <a:r>
              <a:rPr lang="en-US" sz="1600" b="1" dirty="0"/>
              <a:t>all faults cleared</a:t>
            </a:r>
            <a:r>
              <a:rPr lang="en-US" sz="1600" dirty="0"/>
              <a:t>.</a:t>
            </a:r>
          </a:p>
          <a:p>
            <a:pPr marL="36576" indent="0">
              <a:buNone/>
            </a:pPr>
            <a:r>
              <a:rPr lang="en-US" sz="1600" dirty="0"/>
              <a:t> </a:t>
            </a:r>
          </a:p>
          <a:p>
            <a:pPr marL="36576" indent="0">
              <a:buNone/>
            </a:pPr>
            <a:r>
              <a:rPr lang="en-US" sz="1600" dirty="0"/>
              <a:t>The calibration </a:t>
            </a:r>
            <a:r>
              <a:rPr lang="en-US" sz="1600" b="1" dirty="0"/>
              <a:t>simulates a current of 13kA</a:t>
            </a:r>
            <a:r>
              <a:rPr lang="en-US" sz="1600" dirty="0"/>
              <a:t> in the converter so any interlocks that might trip the converter at that current need to be masked. I will let you evaluate when is the best moment to do it, minimizing the impact on commissioning.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r>
              <a:rPr lang="en-US" sz="1600" dirty="0" smtClean="0"/>
              <a:t>Miguel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62470" y="5128591"/>
            <a:ext cx="5211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organized at the end of the commissioning!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tests required by EPC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148" y="5856515"/>
            <a:ext cx="6907696" cy="473970"/>
          </a:xfrm>
        </p:spPr>
        <p:txBody>
          <a:bodyPr/>
          <a:lstStyle/>
          <a:p>
            <a:r>
              <a:rPr lang="en-US" dirty="0" smtClean="0"/>
              <a:t>To be done after circuit commissioning (if time allows)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146" y="942312"/>
            <a:ext cx="6232427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47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Specific Powering Tests – High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4698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xmlns="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xmlns="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xmlns="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xmlns="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xmlns="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7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8270972"/>
                  </a:ext>
                </a:extLst>
              </a:tr>
              <a:tr h="92077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Local (30 m) localisation of shorts in RCS.A78B2, RCO.A78B1, RCO.A78B2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the powering tests. </a:t>
                      </a:r>
                      <a:endParaRPr lang="en-GB" sz="14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</a:t>
                      </a:r>
                      <a:r>
                        <a:rPr lang="en-GB" sz="17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Global (400 m) localisation of short in RCO.A45B1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3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RB circuits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0159264"/>
                  </a:ext>
                </a:extLst>
              </a:tr>
              <a:tr h="64777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4a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Voltage pick-up of the QPS due to current in the bypass diode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days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Anytime during YETS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&lt;20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5092337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4b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Heater-induced quench on 2 MB’s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08389445"/>
                  </a:ext>
                </a:extLst>
              </a:tr>
              <a:tr h="477490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Quench heaters test in S12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YETS, during the QPS IST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</a:tr>
              <a:tr h="375299"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6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RQF.A23 and RQD.A78</a:t>
                      </a:r>
                      <a:endParaRPr lang="en-GB" sz="17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End of powering tests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7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3333481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61282" y="591067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97974" y="1872343"/>
            <a:ext cx="8970611" cy="1513114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9605" y="3423634"/>
            <a:ext cx="8970611" cy="201511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9605" y="5481370"/>
            <a:ext cx="8970611" cy="463896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Specific Powering Tests – Medium Priority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70642" y="1173935"/>
          <a:ext cx="8799969" cy="2941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01">
                  <a:extLst>
                    <a:ext uri="{9D8B030D-6E8A-4147-A177-3AD203B41FA5}">
                      <a16:colId xmlns:a16="http://schemas.microsoft.com/office/drawing/2014/main" xmlns="" val="2504325627"/>
                    </a:ext>
                  </a:extLst>
                </a:gridCol>
                <a:gridCol w="3865830">
                  <a:extLst>
                    <a:ext uri="{9D8B030D-6E8A-4147-A177-3AD203B41FA5}">
                      <a16:colId xmlns:a16="http://schemas.microsoft.com/office/drawing/2014/main" xmlns="" val="3644290326"/>
                    </a:ext>
                  </a:extLst>
                </a:gridCol>
                <a:gridCol w="1213164">
                  <a:extLst>
                    <a:ext uri="{9D8B030D-6E8A-4147-A177-3AD203B41FA5}">
                      <a16:colId xmlns:a16="http://schemas.microsoft.com/office/drawing/2014/main" xmlns="" val="2575910200"/>
                    </a:ext>
                  </a:extLst>
                </a:gridCol>
                <a:gridCol w="2353901">
                  <a:extLst>
                    <a:ext uri="{9D8B030D-6E8A-4147-A177-3AD203B41FA5}">
                      <a16:colId xmlns:a16="http://schemas.microsoft.com/office/drawing/2014/main" xmlns="" val="3625902958"/>
                    </a:ext>
                  </a:extLst>
                </a:gridCol>
                <a:gridCol w="841973">
                  <a:extLst>
                    <a:ext uri="{9D8B030D-6E8A-4147-A177-3AD203B41FA5}">
                      <a16:colId xmlns:a16="http://schemas.microsoft.com/office/drawing/2014/main" xmlns="" val="4143327201"/>
                    </a:ext>
                  </a:extLst>
                </a:gridCol>
              </a:tblGrid>
              <a:tr h="646161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#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Description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Test duration *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Period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Cryo</a:t>
                      </a:r>
                      <a:endParaRPr lang="en-GB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8270972"/>
                  </a:ext>
                </a:extLst>
              </a:tr>
              <a:tr h="694504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7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Change in EE delay of RQD/F circuits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During powering tests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51160965"/>
                  </a:ext>
                </a:extLst>
              </a:tr>
              <a:tr h="646161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Resistance in ROD.A56B1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5843017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9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Internal resistance of 3-6 MB’s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</a:t>
                      </a:r>
                      <a:r>
                        <a:rPr lang="en-GB" sz="16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YETS or during powering tests</a:t>
                      </a:r>
                      <a:endParaRPr lang="en-GB" sz="16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0159264"/>
                  </a:ext>
                </a:extLst>
              </a:tr>
              <a:tr h="375299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10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Investigate degradation of RCBXH/V in</a:t>
                      </a:r>
                      <a:r>
                        <a:rPr lang="en-GB" sz="1600" b="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IR1/5</a:t>
                      </a:r>
                      <a:endParaRPr lang="en-GB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0.5 day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Start of YETS (</a:t>
                      </a: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1.9 K</a:t>
                      </a:r>
                      <a:endParaRPr lang="en-GB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80756" y="5784946"/>
            <a:ext cx="5089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*: not including the time for installation &amp; removal of equipment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74319" y="4399951"/>
            <a:ext cx="861847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Results </a:t>
            </a:r>
            <a:r>
              <a:rPr lang="en-US" sz="140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of investigations priori to YETS: </a:t>
            </a:r>
            <a:endParaRPr lang="en-US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Short could not be reproduced in RCO.A45B1 (only few 100kOhms occasionally visible)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 heater induced quenches performed in S45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Location of increased resistance in ROD identified, segment in question to be bypassed in LS2</a:t>
            </a:r>
            <a:endParaRPr lang="en-US" sz="1400" dirty="0">
              <a:latin typeface="Calibri" charset="0"/>
              <a:ea typeface="Calibri" charset="0"/>
              <a:cs typeface="Calibri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None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of the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12 RCBXH/V circuits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showed any visible degradation after having been cycled many times and after having seen quite a bit of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radiation.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Final </a:t>
            </a:r>
            <a:r>
              <a:rPr lang="en-US" sz="1400" dirty="0">
                <a:latin typeface="Calibri" charset="0"/>
                <a:ea typeface="Calibri" charset="0"/>
                <a:cs typeface="Calibri" charset="0"/>
              </a:rPr>
              <a:t>conclusions will be made after the powering test in March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2018.</a:t>
            </a:r>
          </a:p>
          <a:p>
            <a:endParaRPr lang="en-US" sz="1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5320" y="1882430"/>
            <a:ext cx="8970611" cy="579416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5319" y="3737985"/>
            <a:ext cx="8970611" cy="479181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85319" y="2570425"/>
            <a:ext cx="8970611" cy="116756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didt</a:t>
            </a:r>
            <a:r>
              <a:rPr lang="en-US" dirty="0" smtClean="0"/>
              <a:t> sensors to be tested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6854" cy="293867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/>
              <a:t>First of all, the tests that I’d like to perform are part of the quench detection consolidation for the IPQ magnets (symmetric quench detector</a:t>
            </a:r>
            <a:r>
              <a:rPr lang="en-US" dirty="0" smtClean="0"/>
              <a:t>).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The idea is to test our current derivative (or </a:t>
            </a:r>
            <a:r>
              <a:rPr lang="en-US" dirty="0" err="1"/>
              <a:t>didt</a:t>
            </a:r>
            <a:r>
              <a:rPr lang="en-US" dirty="0"/>
              <a:t>) sensor on the IPQ magnet circuit (as quench detector).</a:t>
            </a:r>
          </a:p>
          <a:p>
            <a:pPr marL="36576" indent="0">
              <a:buNone/>
            </a:pPr>
            <a:r>
              <a:rPr lang="en-US" dirty="0"/>
              <a:t>The sensor should be mounted around the cable as you can see in the figures below (SM18 installation).</a:t>
            </a:r>
          </a:p>
          <a:p>
            <a:pPr marL="36576" indent="0">
              <a:buNone/>
            </a:pPr>
            <a:r>
              <a:rPr lang="en-US" u="sng" dirty="0">
                <a:hlinkClick r:id="rId2"/>
              </a:rPr>
              <a:t>https://wikis.cern.ch/display/MPEEP/6+kA+didt+quench+detector</a:t>
            </a:r>
            <a:endParaRPr lang="en-US" dirty="0"/>
          </a:p>
          <a:p>
            <a:pPr marL="36576" indent="0">
              <a:buNone/>
            </a:pPr>
            <a:r>
              <a:rPr lang="en-US" dirty="0" smtClean="0"/>
              <a:t>The </a:t>
            </a:r>
            <a:r>
              <a:rPr lang="en-US" dirty="0"/>
              <a:t>installation of the sensor is not invasive (the sensor measures the magnetic flux variation of the cable), and the weight is about 1 kg (the cooling pipe will not be stressed, we have experience from SM18).</a:t>
            </a:r>
          </a:p>
          <a:p>
            <a:pPr marL="36576" indent="0">
              <a:buNone/>
            </a:pPr>
            <a:r>
              <a:rPr lang="en-US" dirty="0"/>
              <a:t>We already gave a look in UA27…a possible candidate could be the RQ5,  the sensor should be installed on the top of the power </a:t>
            </a:r>
            <a:r>
              <a:rPr lang="en-US" dirty="0" smtClean="0"/>
              <a:t>converter</a:t>
            </a:r>
            <a:r>
              <a:rPr lang="en-US" dirty="0"/>
              <a:t>,  top cable (look the photo below</a:t>
            </a:r>
            <a:r>
              <a:rPr lang="en-US" dirty="0" smtClean="0"/>
              <a:t>).</a:t>
            </a:r>
          </a:p>
          <a:p>
            <a:pPr marL="36576" indent="0">
              <a:buNone/>
            </a:pPr>
            <a:r>
              <a:rPr lang="en-US" dirty="0" smtClean="0"/>
              <a:t>Ernesto de </a:t>
            </a:r>
            <a:r>
              <a:rPr lang="en-US" dirty="0" err="1" smtClean="0"/>
              <a:t>Matteis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286" y="3767429"/>
            <a:ext cx="2144355" cy="28269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7315" y="3764416"/>
            <a:ext cx="1751338" cy="28269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9862" y="3793475"/>
            <a:ext cx="2692834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4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Conical connection check in UA27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Following the problem with the conical connection after LS1, MPE would like to repeat the conical connection measurements in UA27</a:t>
            </a:r>
          </a:p>
          <a:p>
            <a:pPr lvl="1"/>
            <a:r>
              <a:rPr lang="en-US" dirty="0" smtClean="0"/>
              <a:t>System installed before end of YETS</a:t>
            </a:r>
          </a:p>
          <a:p>
            <a:pPr lvl="1"/>
            <a:r>
              <a:rPr lang="en-US" dirty="0" smtClean="0"/>
              <a:t>Measurements parasitically done</a:t>
            </a:r>
          </a:p>
          <a:p>
            <a:pPr lvl="1"/>
            <a:r>
              <a:rPr lang="en-US" dirty="0" smtClean="0"/>
              <a:t>System to be </a:t>
            </a:r>
            <a:r>
              <a:rPr lang="en-US" dirty="0"/>
              <a:t>r</a:t>
            </a:r>
            <a:r>
              <a:rPr lang="en-US" dirty="0" smtClean="0"/>
              <a:t>emoved at the end of commissioning (condemnation required)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4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/>
              <a:t>Pour le PIC, </a:t>
            </a:r>
            <a:r>
              <a:rPr lang="en-US" dirty="0" err="1"/>
              <a:t>seulement</a:t>
            </a:r>
            <a:r>
              <a:rPr lang="en-US" dirty="0"/>
              <a:t> les firmware PLC </a:t>
            </a:r>
            <a:r>
              <a:rPr lang="en-US" dirty="0" err="1"/>
              <a:t>vont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changé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année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cela</a:t>
            </a:r>
            <a:r>
              <a:rPr lang="en-US" dirty="0"/>
              <a:t> ne </a:t>
            </a:r>
            <a:r>
              <a:rPr lang="en-US" dirty="0" err="1"/>
              <a:t>nécessitera</a:t>
            </a:r>
            <a:r>
              <a:rPr lang="en-US" dirty="0"/>
              <a:t> pas de test </a:t>
            </a:r>
            <a:r>
              <a:rPr lang="en-US" dirty="0" err="1"/>
              <a:t>supplémentaire</a:t>
            </a:r>
            <a:r>
              <a:rPr lang="en-US" dirty="0"/>
              <a:t> </a:t>
            </a:r>
            <a:r>
              <a:rPr lang="en-US" dirty="0" err="1"/>
              <a:t>particulier</a:t>
            </a:r>
            <a:r>
              <a:rPr lang="en-US" dirty="0"/>
              <a:t> (</a:t>
            </a:r>
            <a:r>
              <a:rPr lang="en-US" dirty="0" err="1"/>
              <a:t>aucune</a:t>
            </a:r>
            <a:r>
              <a:rPr lang="en-US" dirty="0"/>
              <a:t> </a:t>
            </a:r>
            <a:r>
              <a:rPr lang="en-US" dirty="0" err="1"/>
              <a:t>fonctionnalité</a:t>
            </a:r>
            <a:r>
              <a:rPr lang="en-US" dirty="0"/>
              <a:t> </a:t>
            </a:r>
            <a:r>
              <a:rPr lang="en-US" dirty="0" err="1"/>
              <a:t>n’est</a:t>
            </a:r>
            <a:r>
              <a:rPr lang="en-US" dirty="0"/>
              <a:t> </a:t>
            </a:r>
            <a:r>
              <a:rPr lang="en-US" dirty="0" err="1"/>
              <a:t>ajoutée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modifiée</a:t>
            </a:r>
            <a:r>
              <a:rPr lang="en-US" dirty="0"/>
              <a:t>). Pour le FMCM, </a:t>
            </a:r>
            <a:r>
              <a:rPr lang="en-US" dirty="0" err="1"/>
              <a:t>peut-être</a:t>
            </a:r>
            <a:r>
              <a:rPr lang="en-US" dirty="0"/>
              <a:t> que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unité</a:t>
            </a:r>
            <a:r>
              <a:rPr lang="en-US" dirty="0"/>
              <a:t> sera </a:t>
            </a:r>
            <a:r>
              <a:rPr lang="en-US" dirty="0" err="1"/>
              <a:t>remplacée</a:t>
            </a:r>
            <a:r>
              <a:rPr lang="en-US" dirty="0"/>
              <a:t> par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réserve</a:t>
            </a:r>
            <a:r>
              <a:rPr lang="en-US" dirty="0"/>
              <a:t> </a:t>
            </a:r>
            <a:r>
              <a:rPr lang="en-US" dirty="0" err="1"/>
              <a:t>fraichement</a:t>
            </a:r>
            <a:r>
              <a:rPr lang="en-US" dirty="0"/>
              <a:t> </a:t>
            </a:r>
            <a:r>
              <a:rPr lang="en-US" dirty="0" err="1"/>
              <a:t>produite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n’est</a:t>
            </a:r>
            <a:r>
              <a:rPr lang="en-US" dirty="0"/>
              <a:t> pas encore </a:t>
            </a:r>
            <a:r>
              <a:rPr lang="en-US" dirty="0" err="1"/>
              <a:t>décidé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, de </a:t>
            </a:r>
            <a:r>
              <a:rPr lang="en-US" dirty="0" err="1"/>
              <a:t>toute</a:t>
            </a:r>
            <a:r>
              <a:rPr lang="en-US" dirty="0"/>
              <a:t> </a:t>
            </a:r>
            <a:r>
              <a:rPr lang="en-US" dirty="0" err="1"/>
              <a:t>façon</a:t>
            </a:r>
            <a:r>
              <a:rPr lang="en-US" dirty="0"/>
              <a:t>, </a:t>
            </a:r>
            <a:r>
              <a:rPr lang="en-US" dirty="0" err="1"/>
              <a:t>cela</a:t>
            </a:r>
            <a:r>
              <a:rPr lang="en-US" dirty="0"/>
              <a:t> ne change </a:t>
            </a:r>
            <a:r>
              <a:rPr lang="en-US" dirty="0" err="1"/>
              <a:t>rien</a:t>
            </a:r>
            <a:r>
              <a:rPr lang="en-US" dirty="0"/>
              <a:t> non plus au </a:t>
            </a:r>
            <a:r>
              <a:rPr lang="en-US" dirty="0" smtClean="0"/>
              <a:t>commissioning.</a:t>
            </a:r>
          </a:p>
          <a:p>
            <a:pPr marL="36576" indent="0">
              <a:buNone/>
            </a:pPr>
            <a:r>
              <a:rPr lang="en-US" dirty="0" smtClean="0"/>
              <a:t>Alain Antoine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76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magnets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Tests under the responsibility of P. Schwarz (MSC) and H. </a:t>
            </a:r>
            <a:r>
              <a:rPr lang="en-US" dirty="0" err="1" smtClean="0"/>
              <a:t>Thiesen</a:t>
            </a:r>
            <a:endParaRPr lang="en-US" dirty="0" smtClean="0"/>
          </a:p>
          <a:p>
            <a:r>
              <a:rPr lang="en-US" dirty="0" smtClean="0"/>
              <a:t>OP support to power the circuits on the following dates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1939765"/>
              </p:ext>
            </p:extLst>
          </p:nvPr>
        </p:nvGraphicFramePr>
        <p:xfrm>
          <a:off x="1610140" y="2246679"/>
          <a:ext cx="6064319" cy="1958975"/>
        </p:xfrm>
        <a:graphic>
          <a:graphicData uri="http://schemas.openxmlformats.org/drawingml/2006/table">
            <a:tbl>
              <a:tblPr/>
              <a:tblGrid>
                <a:gridCol w="417443"/>
                <a:gridCol w="3110948"/>
                <a:gridCol w="1311965"/>
                <a:gridCol w="1223963"/>
              </a:tblGrid>
              <a:tr h="2444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Area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List of activities</a:t>
                      </a:r>
                      <a:endParaRPr lang="en-US" sz="1100" dirty="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Start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End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point 1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07.03.2018</a:t>
                      </a:r>
                      <a:endParaRPr lang="hr-HR" sz="1100" dirty="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b-NO" sz="11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08.03.2018</a:t>
                      </a:r>
                      <a:endParaRPr lang="nb-NO" sz="1100" dirty="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point 2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26.02.2018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b-NO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27.02.2018</a:t>
                      </a:r>
                      <a:endParaRPr lang="nb-NO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point 3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12.02.2018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13.02.2018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point 4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05.02.2018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06.02.2018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point 5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28.02.2018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01.03.2018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point 6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05.03.2018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06.03.2018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point 7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b-NO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20.02.2018</a:t>
                      </a:r>
                      <a:endParaRPr lang="nb-NO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b-NO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21.02.2018</a:t>
                      </a:r>
                      <a:endParaRPr lang="nb-NO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point 8 and TI8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14.02.2018</a:t>
                      </a:r>
                      <a:endParaRPr lang="hr-HR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b-NO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15.02.2018</a:t>
                      </a:r>
                      <a:endParaRPr lang="nb-NO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LHC</a:t>
                      </a:r>
                      <a:endParaRPr lang="en-US" sz="1100" dirty="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Magnet patrol TI2</a:t>
                      </a:r>
                      <a:endParaRPr lang="en-US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b-NO" sz="110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01.02.2018</a:t>
                      </a:r>
                      <a:endParaRPr lang="nb-NO" sz="110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b-NO" sz="110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02.02.2018</a:t>
                      </a:r>
                      <a:endParaRPr lang="nb-NO" sz="1100" dirty="0">
                        <a:effectLst/>
                        <a:latin typeface="Calibri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814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campaign in </a:t>
            </a:r>
            <a:r>
              <a:rPr lang="en-US" dirty="0" err="1" smtClean="0"/>
              <a:t>Acc_Testing</a:t>
            </a:r>
            <a:endParaRPr lang="en-US" dirty="0" smtClean="0"/>
          </a:p>
          <a:p>
            <a:r>
              <a:rPr lang="en-US" dirty="0" smtClean="0"/>
              <a:t>New campaign to be created in MTF</a:t>
            </a:r>
          </a:p>
          <a:p>
            <a:r>
              <a:rPr lang="en-US" dirty="0" smtClean="0"/>
              <a:t>Update LSA Database</a:t>
            </a:r>
          </a:p>
          <a:p>
            <a:endParaRPr lang="en-US" dirty="0"/>
          </a:p>
          <a:p>
            <a:r>
              <a:rPr lang="en-US" dirty="0" smtClean="0"/>
              <a:t>Tests to be scheduled for the first week of March, to test</a:t>
            </a:r>
          </a:p>
          <a:p>
            <a:pPr lvl="1"/>
            <a:r>
              <a:rPr lang="en-US" dirty="0" err="1" smtClean="0"/>
              <a:t>Acc_testing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PMEA</a:t>
            </a:r>
          </a:p>
          <a:p>
            <a:pPr lvl="1"/>
            <a:r>
              <a:rPr lang="en-US" dirty="0" smtClean="0"/>
              <a:t>All analysis tools and communication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37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Few additional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Annual maintenance of Static </a:t>
            </a:r>
            <a:r>
              <a:rPr lang="en-GB" dirty="0" err="1"/>
              <a:t>Var</a:t>
            </a:r>
            <a:r>
              <a:rPr lang="en-GB" dirty="0"/>
              <a:t> Compensators </a:t>
            </a:r>
            <a:r>
              <a:rPr lang="en-GB" sz="1100" dirty="0"/>
              <a:t>(Points 2, 4, 6, 8)</a:t>
            </a:r>
          </a:p>
          <a:p>
            <a:pPr lvl="1"/>
            <a:r>
              <a:rPr lang="en-GB" dirty="0"/>
              <a:t>W</a:t>
            </a:r>
            <a:r>
              <a:rPr lang="en-US" dirty="0"/>
              <a:t>hen?</a:t>
            </a:r>
          </a:p>
          <a:p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 err="1"/>
              <a:t>FIPMaster</a:t>
            </a:r>
            <a:r>
              <a:rPr lang="en-US" dirty="0"/>
              <a:t> (addressing issue of GW disconnections)</a:t>
            </a:r>
          </a:p>
          <a:p>
            <a:endParaRPr lang="en-US" dirty="0" smtClean="0"/>
          </a:p>
          <a:p>
            <a:r>
              <a:rPr lang="en-US" dirty="0"/>
              <a:t>Installation of two new 600A converters in point 1 for LRBB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9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27000" y="6066064"/>
            <a:ext cx="1534886" cy="7015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200402" y="4534689"/>
            <a:ext cx="5485100" cy="109762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</a:pPr>
            <a:r>
              <a:rPr lang="en-US" b="1" dirty="0" smtClean="0"/>
              <a:t>Mirko Pojer and Matteo </a:t>
            </a:r>
            <a:r>
              <a:rPr lang="en-US" b="1" dirty="0" err="1" smtClean="0"/>
              <a:t>Solfaroli</a:t>
            </a:r>
            <a:endParaRPr lang="en-US" b="1" dirty="0" smtClean="0"/>
          </a:p>
          <a:p>
            <a:pPr marL="36576" indent="0" algn="r">
              <a:buNone/>
            </a:pPr>
            <a:r>
              <a:rPr lang="en-US" sz="2100" dirty="0" smtClean="0"/>
              <a:t>Beams Department</a:t>
            </a:r>
          </a:p>
          <a:p>
            <a:pPr marL="36576" indent="0" algn="r">
              <a:buNone/>
            </a:pPr>
            <a:r>
              <a:rPr lang="en-US" sz="2100" dirty="0" smtClean="0"/>
              <a:t>Operation Group</a:t>
            </a:r>
          </a:p>
          <a:p>
            <a:pPr marL="36576" indent="0" algn="r">
              <a:buNone/>
            </a:pPr>
            <a:endParaRPr lang="en-US" sz="2600" dirty="0" smtClean="0"/>
          </a:p>
        </p:txBody>
      </p:sp>
      <p:pic>
        <p:nvPicPr>
          <p:cNvPr id="5" name="Picture 2" descr="G:\Support\SurveyingEng\Users\FUCHS_JeanFrederic\9902_PHOTOS CERN\LHC\IMG_5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58" b="7016"/>
          <a:stretch/>
        </p:blipFill>
        <p:spPr bwMode="auto">
          <a:xfrm>
            <a:off x="235318" y="317395"/>
            <a:ext cx="8723491" cy="4060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48322" y="2431128"/>
            <a:ext cx="8265984" cy="182636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Re-commissioning of the superconducting circuits</a:t>
            </a:r>
            <a:endParaRPr lang="en-GB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0" y="4980214"/>
            <a:ext cx="1787366" cy="178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1274" y="1660737"/>
            <a:ext cx="3930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Thank you for the attention!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147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YETS 2017-2018: </a:t>
            </a:r>
            <a:r>
              <a:rPr lang="en-US" b="1" u="sng" dirty="0">
                <a:solidFill>
                  <a:srgbClr val="FF0000"/>
                </a:solidFill>
              </a:rPr>
              <a:t>new</a:t>
            </a:r>
            <a:r>
              <a:rPr lang="en-US" dirty="0"/>
              <a:t> baseline V4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60" r="262"/>
          <a:stretch/>
        </p:blipFill>
        <p:spPr>
          <a:xfrm>
            <a:off x="22224" y="1077198"/>
            <a:ext cx="9096375" cy="507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Re-commissioning of the S/C circuits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re-commissioning of the superconducting circuits will </a:t>
            </a:r>
            <a:r>
              <a:rPr lang="en-GB" dirty="0" smtClean="0"/>
              <a:t>be </a:t>
            </a:r>
            <a:r>
              <a:rPr lang="en-GB" dirty="0"/>
              <a:t>a repetition of </a:t>
            </a:r>
            <a:r>
              <a:rPr lang="en-GB" dirty="0" smtClean="0"/>
              <a:t>16/17 </a:t>
            </a:r>
            <a:r>
              <a:rPr lang="en-GB" dirty="0"/>
              <a:t>YETS </a:t>
            </a:r>
            <a:r>
              <a:rPr lang="en-GB" dirty="0" smtClean="0"/>
              <a:t>campaign, without additional tests for S12</a:t>
            </a:r>
            <a:endParaRPr lang="en-GB" dirty="0"/>
          </a:p>
          <a:p>
            <a:endParaRPr lang="en-GB" dirty="0"/>
          </a:p>
          <a:p>
            <a:r>
              <a:rPr lang="en-GB" dirty="0"/>
              <a:t>Solid baseline for ‘each’ YETS established </a:t>
            </a:r>
            <a:r>
              <a:rPr lang="en-GB" dirty="0" smtClean="0"/>
              <a:t>since 2 years</a:t>
            </a:r>
            <a:endParaRPr lang="en-GB" dirty="0"/>
          </a:p>
          <a:p>
            <a:pPr lvl="1"/>
            <a:r>
              <a:rPr lang="en-GB" dirty="0"/>
              <a:t>Cryogenics qualification and readiness</a:t>
            </a:r>
          </a:p>
          <a:p>
            <a:pPr lvl="2"/>
            <a:r>
              <a:rPr lang="en-GB" dirty="0"/>
              <a:t>We count on a very good availability</a:t>
            </a:r>
          </a:p>
          <a:p>
            <a:pPr lvl="1"/>
            <a:r>
              <a:rPr lang="en-GB" dirty="0"/>
              <a:t>ElQA tests</a:t>
            </a:r>
          </a:p>
          <a:p>
            <a:pPr lvl="2"/>
            <a:r>
              <a:rPr lang="en-GB" dirty="0"/>
              <a:t>In the baseline for the Main circuits + DSLC</a:t>
            </a:r>
          </a:p>
          <a:p>
            <a:pPr lvl="1"/>
            <a:r>
              <a:rPr lang="en-GB" dirty="0"/>
              <a:t>Preparation of the circuits</a:t>
            </a:r>
          </a:p>
          <a:p>
            <a:pPr lvl="2"/>
            <a:r>
              <a:rPr lang="en-GB" dirty="0"/>
              <a:t>Removal of grounding and unlocking of PCs</a:t>
            </a:r>
          </a:p>
          <a:p>
            <a:pPr lvl="2"/>
            <a:r>
              <a:rPr lang="en-GB" dirty="0"/>
              <a:t>QHPS and QPS activation</a:t>
            </a:r>
          </a:p>
          <a:p>
            <a:pPr lvl="2"/>
            <a:r>
              <a:rPr lang="en-GB" dirty="0"/>
              <a:t>Check of cable water cooling </a:t>
            </a:r>
            <a:r>
              <a:rPr lang="en-GB" dirty="0" smtClean="0"/>
              <a:t>interlocks</a:t>
            </a:r>
            <a:endParaRPr lang="en-GB" strike="sngStrike" dirty="0"/>
          </a:p>
          <a:p>
            <a:pPr lvl="1"/>
            <a:r>
              <a:rPr lang="en-GB" dirty="0"/>
              <a:t>Extensive powering test </a:t>
            </a:r>
            <a:r>
              <a:rPr lang="en-GB" dirty="0" smtClean="0"/>
              <a:t>campaign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UPS tests are not in the baseline (will be performed only after LSs)</a:t>
            </a:r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18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ElQA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71" y="806712"/>
            <a:ext cx="7160516" cy="53789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338940" y="5486401"/>
            <a:ext cx="4318490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What about S12?</a:t>
            </a:r>
          </a:p>
          <a:p>
            <a:r>
              <a:rPr lang="en-US" dirty="0" smtClean="0"/>
              <a:t>Who is going to check the T excursions?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9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to perform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066800"/>
            <a:ext cx="4082143" cy="56546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60A</a:t>
            </a:r>
          </a:p>
          <a:p>
            <a:pPr lvl="2"/>
            <a:r>
              <a:rPr lang="en-GB" sz="1800" dirty="0" smtClean="0"/>
              <a:t>All tests</a:t>
            </a:r>
          </a:p>
          <a:p>
            <a:r>
              <a:rPr lang="en-GB" sz="2400" dirty="0" smtClean="0"/>
              <a:t>80-120A</a:t>
            </a:r>
          </a:p>
          <a:p>
            <a:pPr lvl="2"/>
            <a:r>
              <a:rPr lang="en-GB" sz="1800" dirty="0" smtClean="0"/>
              <a:t>PIC2</a:t>
            </a:r>
          </a:p>
          <a:p>
            <a:pPr lvl="2"/>
            <a:r>
              <a:rPr lang="en-GB" sz="1800" dirty="0" smtClean="0"/>
              <a:t>PNO.d1</a:t>
            </a:r>
          </a:p>
          <a:p>
            <a:r>
              <a:rPr lang="en-GB" sz="2400" dirty="0" smtClean="0"/>
              <a:t>600A</a:t>
            </a:r>
          </a:p>
          <a:p>
            <a:pPr lvl="2"/>
            <a:r>
              <a:rPr lang="en-GB" sz="1800" dirty="0" smtClean="0"/>
              <a:t>PIC2</a:t>
            </a:r>
          </a:p>
          <a:p>
            <a:pPr lvl="2"/>
            <a:r>
              <a:rPr lang="en-GB" sz="1800" dirty="0" smtClean="0"/>
              <a:t>PLI3.b1-SOF</a:t>
            </a:r>
          </a:p>
          <a:p>
            <a:pPr lvl="2"/>
            <a:r>
              <a:rPr lang="en-GB" sz="1800" dirty="0" smtClean="0"/>
              <a:t>PNO.d3</a:t>
            </a:r>
          </a:p>
          <a:p>
            <a:pPr lvl="2"/>
            <a:r>
              <a:rPr lang="en-GB" sz="1800" dirty="0" smtClean="0"/>
              <a:t>PNO.a3</a:t>
            </a:r>
          </a:p>
          <a:p>
            <a:r>
              <a:rPr lang="en-GB" sz="2400" dirty="0" smtClean="0"/>
              <a:t>IPQs</a:t>
            </a:r>
          </a:p>
          <a:p>
            <a:pPr lvl="2"/>
            <a:r>
              <a:rPr lang="en-GB" sz="1800" dirty="0" smtClean="0"/>
              <a:t>PIC2</a:t>
            </a:r>
          </a:p>
          <a:p>
            <a:pPr lvl="2"/>
            <a:r>
              <a:rPr lang="en-GB" sz="1800" dirty="0" smtClean="0"/>
              <a:t>PNO.a7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362449" y="1066800"/>
            <a:ext cx="4161065" cy="492622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IPDs</a:t>
            </a:r>
          </a:p>
          <a:p>
            <a:pPr lvl="2"/>
            <a:r>
              <a:rPr lang="en-GB" dirty="0" smtClean="0"/>
              <a:t>PIC2 </a:t>
            </a:r>
          </a:p>
          <a:p>
            <a:pPr lvl="2"/>
            <a:r>
              <a:rPr lang="en-GB" dirty="0" smtClean="0"/>
              <a:t>PNO.a8</a:t>
            </a:r>
          </a:p>
          <a:p>
            <a:r>
              <a:rPr lang="en-GB" dirty="0" smtClean="0"/>
              <a:t>ITs</a:t>
            </a:r>
          </a:p>
          <a:p>
            <a:pPr lvl="2"/>
            <a:r>
              <a:rPr lang="en-GB" dirty="0" smtClean="0"/>
              <a:t>PIC2</a:t>
            </a:r>
          </a:p>
          <a:p>
            <a:pPr lvl="2"/>
            <a:r>
              <a:rPr lang="en-GB" dirty="0" smtClean="0"/>
              <a:t>PNO.a9</a:t>
            </a:r>
          </a:p>
          <a:p>
            <a:r>
              <a:rPr lang="en-GB" dirty="0" smtClean="0"/>
              <a:t>RQs</a:t>
            </a:r>
          </a:p>
          <a:p>
            <a:pPr lvl="2"/>
            <a:r>
              <a:rPr lang="en-GB" dirty="0" smtClean="0"/>
              <a:t>PIC2</a:t>
            </a:r>
          </a:p>
          <a:p>
            <a:pPr lvl="2"/>
            <a:r>
              <a:rPr lang="en-GB" dirty="0" smtClean="0"/>
              <a:t>EE </a:t>
            </a:r>
            <a:r>
              <a:rPr lang="en-GB" dirty="0"/>
              <a:t>from 760A, 2 </a:t>
            </a:r>
            <a:r>
              <a:rPr lang="en-GB" dirty="0" smtClean="0"/>
              <a:t>and 6 kA?</a:t>
            </a:r>
          </a:p>
          <a:p>
            <a:pPr lvl="2"/>
            <a:r>
              <a:rPr lang="en-GB" dirty="0" smtClean="0"/>
              <a:t>PNO.b3 (4h)</a:t>
            </a:r>
          </a:p>
          <a:p>
            <a:r>
              <a:rPr lang="en-GB" dirty="0" smtClean="0"/>
              <a:t>RBs</a:t>
            </a:r>
          </a:p>
          <a:p>
            <a:pPr lvl="2"/>
            <a:r>
              <a:rPr lang="en-GB" dirty="0" smtClean="0"/>
              <a:t>PIC2</a:t>
            </a:r>
          </a:p>
          <a:p>
            <a:pPr lvl="2"/>
            <a:r>
              <a:rPr lang="en-GB" dirty="0"/>
              <a:t>EE from </a:t>
            </a:r>
            <a:r>
              <a:rPr lang="en-GB" dirty="0" smtClean="0"/>
              <a:t>760A, 2 </a:t>
            </a:r>
            <a:r>
              <a:rPr lang="en-GB" dirty="0"/>
              <a:t>and 6 </a:t>
            </a:r>
            <a:r>
              <a:rPr lang="en-GB" dirty="0" smtClean="0"/>
              <a:t>kA</a:t>
            </a:r>
            <a:r>
              <a:rPr lang="en-GB" dirty="0"/>
              <a:t>?</a:t>
            </a:r>
            <a:endParaRPr lang="en-GB" dirty="0" smtClean="0"/>
          </a:p>
          <a:p>
            <a:pPr lvl="2"/>
            <a:r>
              <a:rPr lang="en-GB" dirty="0" smtClean="0"/>
              <a:t>PNO.b2 (4h)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9832561">
            <a:off x="2431102" y="317590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2035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832561">
            <a:off x="2557814" y="427537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407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9832561">
            <a:off x="2538764" y="398689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407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9832561">
            <a:off x="2612115" y="138593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2253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32561">
            <a:off x="2646299" y="218802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560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9832561">
            <a:off x="2668069" y="251187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280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9832561">
            <a:off x="2723821" y="504552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390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9832561">
            <a:off x="2858698" y="53857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78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9832561">
            <a:off x="6442633" y="138790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8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9832561">
            <a:off x="6595033" y="172536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9832561">
            <a:off x="6442633" y="241390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9832561">
            <a:off x="6546255" y="27514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9832561">
            <a:off x="6498464" y="33881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96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9832561">
            <a:off x="6939334" y="406852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9832561">
            <a:off x="6426305" y="470919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9832561">
            <a:off x="7003454" y="53669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9832561">
            <a:off x="2993242" y="360045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9832561">
            <a:off x="8391936" y="373324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9832561">
            <a:off x="8282170" y="501286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54883" y="6052094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7000 tests </a:t>
            </a:r>
            <a:r>
              <a:rPr lang="en-US" b="1" dirty="0" smtClean="0">
                <a:solidFill>
                  <a:srgbClr val="FF0000"/>
                </a:solidFill>
              </a:rPr>
              <a:t>to be performed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7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Powering tests after EYETS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7655"/>
            <a:ext cx="8226854" cy="4408444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When?</a:t>
            </a:r>
          </a:p>
          <a:p>
            <a:pPr lvl="1"/>
            <a:r>
              <a:rPr lang="en-GB" dirty="0" smtClean="0"/>
              <a:t>Early debugging during w.9, if possible</a:t>
            </a:r>
          </a:p>
          <a:p>
            <a:pPr lvl="1"/>
            <a:r>
              <a:rPr lang="en-GB" dirty="0" smtClean="0"/>
              <a:t>Powering from March 5 to 27</a:t>
            </a:r>
            <a:endParaRPr lang="en-GB" dirty="0"/>
          </a:p>
          <a:p>
            <a:r>
              <a:rPr lang="en-GB" dirty="0"/>
              <a:t>Who</a:t>
            </a:r>
            <a:r>
              <a:rPr lang="en-GB" dirty="0" smtClean="0"/>
              <a:t>? (Proposal)</a:t>
            </a:r>
            <a:endParaRPr lang="en-GB" dirty="0"/>
          </a:p>
          <a:p>
            <a:pPr lvl="1"/>
            <a:r>
              <a:rPr lang="en-GB" dirty="0" smtClean="0"/>
              <a:t>OP: 2 </a:t>
            </a:r>
            <a:r>
              <a:rPr lang="en-GB" dirty="0"/>
              <a:t>shifts a </a:t>
            </a:r>
            <a:r>
              <a:rPr lang="en-GB" dirty="0" smtClean="0"/>
              <a:t>day on w.10, 3 shifts later </a:t>
            </a:r>
            <a:r>
              <a:rPr lang="en-GB" dirty="0"/>
              <a:t>(nights will be cancelled if not needed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MP3: 2 shifts a day from </a:t>
            </a:r>
            <a:r>
              <a:rPr lang="en-GB" dirty="0" smtClean="0"/>
              <a:t>w.10 (1 shift during w-e)</a:t>
            </a:r>
            <a:endParaRPr lang="en-GB" dirty="0"/>
          </a:p>
          <a:p>
            <a:pPr lvl="1"/>
            <a:r>
              <a:rPr lang="en-GB" dirty="0"/>
              <a:t>EPC and PIC on call</a:t>
            </a:r>
          </a:p>
          <a:p>
            <a:pPr lvl="1"/>
            <a:r>
              <a:rPr lang="en-GB" dirty="0"/>
              <a:t>MPE piquet as in </a:t>
            </a:r>
            <a:r>
              <a:rPr lang="en-GB" dirty="0" smtClean="0"/>
              <a:t>operation</a:t>
            </a:r>
            <a:endParaRPr lang="en-GB" dirty="0"/>
          </a:p>
          <a:p>
            <a:pPr lvl="1"/>
            <a:r>
              <a:rPr lang="en-GB" dirty="0"/>
              <a:t>MPE-software in CCC during normal working </a:t>
            </a:r>
            <a:r>
              <a:rPr lang="en-GB" dirty="0" smtClean="0"/>
              <a:t>hours</a:t>
            </a:r>
            <a:r>
              <a:rPr lang="en-GB" dirty="0"/>
              <a:t> </a:t>
            </a:r>
            <a:r>
              <a:rPr lang="en-GB" dirty="0" smtClean="0"/>
              <a:t>the first week, on call later</a:t>
            </a:r>
            <a:endParaRPr lang="en-GB" dirty="0"/>
          </a:p>
          <a:p>
            <a:r>
              <a:rPr lang="en-GB" dirty="0"/>
              <a:t>What do we need?</a:t>
            </a:r>
          </a:p>
          <a:p>
            <a:pPr lvl="1"/>
            <a:r>
              <a:rPr lang="en-GB" b="1" dirty="0"/>
              <a:t>Nominal cryogenic conditions</a:t>
            </a:r>
            <a:endParaRPr lang="en-GB" dirty="0"/>
          </a:p>
          <a:p>
            <a:pPr lvl="1"/>
            <a:r>
              <a:rPr lang="en-GB" b="1" dirty="0"/>
              <a:t>No condemnation on all circuits</a:t>
            </a:r>
            <a:endParaRPr lang="en-GB" dirty="0"/>
          </a:p>
          <a:p>
            <a:pPr lvl="1"/>
            <a:r>
              <a:rPr lang="en-GB" b="1" dirty="0"/>
              <a:t>PIC and QPS</a:t>
            </a:r>
            <a:r>
              <a:rPr lang="en-GB" dirty="0"/>
              <a:t> fully operational (quench heaters charged)</a:t>
            </a:r>
          </a:p>
          <a:p>
            <a:pPr lvl="1"/>
            <a:r>
              <a:rPr lang="en-GB" b="1" dirty="0"/>
              <a:t>Technical services</a:t>
            </a:r>
            <a:r>
              <a:rPr lang="en-GB" dirty="0"/>
              <a:t> (EL, CV, VAC) as in operation everywhere</a:t>
            </a:r>
          </a:p>
          <a:p>
            <a:pPr lvl="1"/>
            <a:r>
              <a:rPr lang="en-GB" b="1" dirty="0"/>
              <a:t>Controls</a:t>
            </a:r>
            <a:r>
              <a:rPr lang="en-GB" dirty="0"/>
              <a:t> in their operational status (software or hardware upgrades fully qualified) </a:t>
            </a:r>
          </a:p>
          <a:p>
            <a:pPr lvl="1"/>
            <a:r>
              <a:rPr lang="en-GB" b="1" dirty="0"/>
              <a:t>Patrols</a:t>
            </a:r>
            <a:r>
              <a:rPr lang="en-GB" dirty="0"/>
              <a:t> everywhere</a:t>
            </a:r>
          </a:p>
          <a:p>
            <a:pPr lvl="2"/>
            <a:r>
              <a:rPr lang="en-GB" dirty="0"/>
              <a:t>No access during the powering tests</a:t>
            </a:r>
            <a:r>
              <a:rPr lang="en-GB" dirty="0" smtClean="0"/>
              <a:t>!!!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65939" b="9315"/>
          <a:stretch/>
        </p:blipFill>
        <p:spPr>
          <a:xfrm>
            <a:off x="1373" y="5475245"/>
            <a:ext cx="9142627" cy="13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MPE 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QPS</a:t>
            </a:r>
          </a:p>
          <a:p>
            <a:pPr lvl="1"/>
            <a:r>
              <a:rPr lang="en-US" sz="1600" dirty="0"/>
              <a:t>Primarily preventive maintenance activities and few type tests during powering: PROJOINT, </a:t>
            </a:r>
            <a:r>
              <a:rPr lang="en-US" sz="1600" dirty="0" err="1"/>
              <a:t>didt</a:t>
            </a:r>
            <a:r>
              <a:rPr lang="en-US" sz="1600" dirty="0"/>
              <a:t> sensors </a:t>
            </a:r>
          </a:p>
          <a:p>
            <a:pPr lvl="1"/>
            <a:r>
              <a:rPr lang="en-US" sz="1600" dirty="0"/>
              <a:t>Interlock tests for all circuits with QDS (focus on main circuits); includes mapping of the QPS interlock loop cabling (LS2 preparation)</a:t>
            </a:r>
          </a:p>
          <a:p>
            <a:pPr lvl="1"/>
            <a:r>
              <a:rPr lang="en-US" sz="1600" dirty="0"/>
              <a:t>Verification of device parameters especially for IPQ and 600 A</a:t>
            </a:r>
          </a:p>
          <a:p>
            <a:pPr lvl="1"/>
            <a:r>
              <a:rPr lang="en-US" sz="1600" dirty="0"/>
              <a:t>Deployment of next generation remote reset units in a few places + additional spares</a:t>
            </a:r>
          </a:p>
          <a:p>
            <a:endParaRPr lang="en-US" sz="1800" dirty="0" smtClean="0"/>
          </a:p>
          <a:p>
            <a:r>
              <a:rPr lang="en-US" sz="1800" dirty="0" smtClean="0"/>
              <a:t>EE</a:t>
            </a:r>
            <a:endParaRPr lang="en-US" sz="1800" dirty="0"/>
          </a:p>
          <a:p>
            <a:pPr lvl="1"/>
            <a:r>
              <a:rPr lang="en-US" sz="1600" dirty="0"/>
              <a:t>Preventive maintenance of 600A and 13kA EE systems</a:t>
            </a:r>
          </a:p>
          <a:p>
            <a:pPr lvl="2"/>
            <a:r>
              <a:rPr lang="en-US" sz="1400" dirty="0"/>
              <a:t>pin replacement campaign to mitigate events on BCM of RQD.A12</a:t>
            </a:r>
          </a:p>
          <a:p>
            <a:pPr lvl="2"/>
            <a:r>
              <a:rPr lang="en-US" sz="1400" dirty="0"/>
              <a:t>Inspection of 30 600A systems with increased number of closing failures</a:t>
            </a:r>
          </a:p>
          <a:p>
            <a:pPr lvl="1"/>
            <a:r>
              <a:rPr lang="en-US" sz="1600" dirty="0"/>
              <a:t>Installation of new measurement + FPA boards in </a:t>
            </a:r>
            <a:r>
              <a:rPr lang="en-US" sz="1600" dirty="0" smtClean="0"/>
              <a:t>all 13 kA </a:t>
            </a:r>
            <a:r>
              <a:rPr lang="en-US" sz="1600" dirty="0"/>
              <a:t>systems</a:t>
            </a:r>
          </a:p>
          <a:p>
            <a:pPr lvl="2"/>
            <a:r>
              <a:rPr lang="en-US" sz="1400" dirty="0"/>
              <a:t>Full functional validation at 0A, then cycles and EE to 760A, 6kA and nominal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68080" y="1591090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See slide later</a:t>
            </a:r>
            <a:endParaRPr lang="en-US" b="1"/>
          </a:p>
        </p:txBody>
      </p:sp>
      <p:sp>
        <p:nvSpPr>
          <p:cNvPr id="8" name="TextBox 7"/>
          <p:cNvSpPr txBox="1"/>
          <p:nvPr/>
        </p:nvSpPr>
        <p:spPr>
          <a:xfrm>
            <a:off x="2750675" y="3130600"/>
            <a:ext cx="6096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Part of the QPS-IST: all ready by the date of powering!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36266" y="444750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GB" b="1" dirty="0" smtClean="0"/>
              <a:t>PLI3.b1-SOF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83912" y="5282776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Already in the baseline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296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intervention by EPC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148" y="5785765"/>
            <a:ext cx="6927574" cy="599152"/>
          </a:xfrm>
        </p:spPr>
        <p:txBody>
          <a:bodyPr/>
          <a:lstStyle/>
          <a:p>
            <a:r>
              <a:rPr lang="en-US" dirty="0" smtClean="0"/>
              <a:t>Only PCC to be added to the list of tests for RB.A12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1/17/18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63" y="979667"/>
            <a:ext cx="6242528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8844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56487</TotalTime>
  <Words>1434</Words>
  <Application>Microsoft Macintosh PowerPoint</Application>
  <PresentationFormat>On-screen Show (4:3)</PresentationFormat>
  <Paragraphs>322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Courier New</vt:lpstr>
      <vt:lpstr>Wingdings</vt:lpstr>
      <vt:lpstr>Arial</vt:lpstr>
      <vt:lpstr>CERNCorporate4-3</vt:lpstr>
      <vt:lpstr>1_CERNCorporate4-3</vt:lpstr>
      <vt:lpstr>PowerPoint Presentation</vt:lpstr>
      <vt:lpstr>PowerPoint Presentation</vt:lpstr>
      <vt:lpstr>YETS 2017-2018: new baseline V4</vt:lpstr>
      <vt:lpstr>Re-commissioning of the S/C circuits</vt:lpstr>
      <vt:lpstr>ElQA tests</vt:lpstr>
      <vt:lpstr>Tests to perform</vt:lpstr>
      <vt:lpstr>Powering tests after EYETS</vt:lpstr>
      <vt:lpstr>MPE interventions</vt:lpstr>
      <vt:lpstr>Additional intervention by EPC</vt:lpstr>
      <vt:lpstr>LHC main converter calibration</vt:lpstr>
      <vt:lpstr>Additional tests required by EPC</vt:lpstr>
      <vt:lpstr>Specific Powering Tests – High Priority</vt:lpstr>
      <vt:lpstr>Specific Powering Tests – Medium Priority</vt:lpstr>
      <vt:lpstr>New didt sensors to be tested</vt:lpstr>
      <vt:lpstr>Conical connection check in UA27</vt:lpstr>
      <vt:lpstr>PIC</vt:lpstr>
      <vt:lpstr>Warm magnets test</vt:lpstr>
      <vt:lpstr>Next</vt:lpstr>
      <vt:lpstr>Few additional points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Mirko Pojer</dc:creator>
  <cp:lastModifiedBy>Mirko Pojer</cp:lastModifiedBy>
  <cp:revision>248</cp:revision>
  <dcterms:created xsi:type="dcterms:W3CDTF">2015-11-05T15:38:47Z</dcterms:created>
  <dcterms:modified xsi:type="dcterms:W3CDTF">2018-01-17T13:47:28Z</dcterms:modified>
</cp:coreProperties>
</file>