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3" r:id="rId2"/>
    <p:sldId id="305" r:id="rId3"/>
    <p:sldId id="271" r:id="rId4"/>
    <p:sldId id="309" r:id="rId5"/>
    <p:sldId id="310" r:id="rId6"/>
    <p:sldId id="311" r:id="rId7"/>
    <p:sldId id="293" r:id="rId8"/>
    <p:sldId id="296" r:id="rId9"/>
    <p:sldId id="297" r:id="rId10"/>
    <p:sldId id="298" r:id="rId11"/>
    <p:sldId id="313" r:id="rId12"/>
    <p:sldId id="312" r:id="rId13"/>
    <p:sldId id="300" r:id="rId14"/>
    <p:sldId id="301" r:id="rId15"/>
    <p:sldId id="302" r:id="rId16"/>
    <p:sldId id="303" r:id="rId17"/>
    <p:sldId id="304" r:id="rId18"/>
    <p:sldId id="287" r:id="rId19"/>
    <p:sldId id="306" r:id="rId20"/>
    <p:sldId id="307" r:id="rId21"/>
    <p:sldId id="308" r:id="rId22"/>
    <p:sldId id="266" r:id="rId2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33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131" d="100"/>
          <a:sy n="131" d="100"/>
        </p:scale>
        <p:origin x="966" y="12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Chiara Bracco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1847656/4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TDIS: scope </a:t>
            </a:r>
            <a:r>
              <a:rPr lang="en-GB" smtClean="0"/>
              <a:t>and description 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4060848"/>
            <a:ext cx="7992888" cy="1312368"/>
          </a:xfrm>
        </p:spPr>
        <p:txBody>
          <a:bodyPr>
            <a:normAutofit/>
          </a:bodyPr>
          <a:lstStyle/>
          <a:p>
            <a:r>
              <a:rPr lang="en-GB" sz="1600" dirty="0" smtClean="0"/>
              <a:t>C. Bracco, D. Carbajo </a:t>
            </a:r>
            <a:r>
              <a:rPr lang="en-GB" sz="1600" smtClean="0"/>
              <a:t>Perez,  L</a:t>
            </a:r>
            <a:r>
              <a:rPr lang="en-GB" sz="1600" dirty="0" smtClean="0"/>
              <a:t>. Gentini, A. Lechner, A. Perillo Marcone </a:t>
            </a:r>
            <a:endParaRPr lang="en-GB" sz="160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of history: TDI in Run I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12549"/>
            <a:ext cx="7920000" cy="4906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Original design (Run I)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3213" y="1492135"/>
            <a:ext cx="4378634" cy="28803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7984" y="836712"/>
            <a:ext cx="48600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Cu beam screens deformed and sliding contacts blocked (TDI.4L2 and TDI.4R8)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Increased outgassing during fills (mainly at TDI.4L2 </a:t>
            </a:r>
            <a:r>
              <a:rPr lang="en-US" sz="1400" dirty="0" smtClean="0">
                <a:sym typeface="Wingdings" panose="05000000000000000000" pitchFamily="2" charset="2"/>
              </a:rPr>
              <a:t> background in ALICE)</a:t>
            </a:r>
            <a:r>
              <a:rPr lang="en-US" sz="1400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</p:txBody>
      </p:sp>
      <p:pic>
        <p:nvPicPr>
          <p:cNvPr id="8" name="Picture 7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229" y="1268760"/>
            <a:ext cx="3220794" cy="14369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1116" y="3284984"/>
            <a:ext cx="4377388" cy="12943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00" y="5174537"/>
            <a:ext cx="5900149" cy="16453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4908" y="4725144"/>
            <a:ext cx="891189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sz="1400" dirty="0"/>
              <a:t>Thermal drift of jaw positions measure by LVDTs (TDI.4L2 and TDI.4R8), no straightforward correlation LVDT &lt;-&gt; actual jaw </a:t>
            </a:r>
            <a:r>
              <a:rPr lang="en-US" sz="1400" dirty="0" smtClean="0"/>
              <a:t>deformation. Interlock limits adjusted several times. </a:t>
            </a:r>
            <a:endParaRPr lang="en-GB" sz="1400" dirty="0"/>
          </a:p>
          <a:p>
            <a:pPr marL="342900" indent="-342900">
              <a:buFont typeface="+mj-lt"/>
              <a:buAutoNum type="arabicPeriod" startAt="3"/>
            </a:pP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855688" y="45091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4133FB"/>
                </a:solidFill>
              </a:rPr>
              <a:t>Beam2 intensity</a:t>
            </a:r>
            <a:endParaRPr lang="en-GB" sz="1200" dirty="0">
              <a:solidFill>
                <a:srgbClr val="4133FB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1718" y="4510604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Beam1 intensity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80312" y="4516597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Pressure at TDI.4L2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1288884" y="5821045"/>
            <a:ext cx="1512167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TDI.4R8_LVDT_RU [mm]</a:t>
            </a:r>
            <a:endParaRPr lang="en-GB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020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758458"/>
            <a:ext cx="6084167" cy="359884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/>
              <a:t>A bit of history: TDI in Run </a:t>
            </a:r>
            <a:r>
              <a:rPr lang="en-US" dirty="0" smtClean="0"/>
              <a:t>II (2015)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076056" y="3062100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A. Lechner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549222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758458"/>
            <a:ext cx="6084167" cy="359884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6310536" y="927432"/>
            <a:ext cx="2376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Quality issues with </a:t>
            </a:r>
            <a:r>
              <a:rPr lang="en-US" sz="1400" dirty="0" err="1" smtClean="0"/>
              <a:t>hBN</a:t>
            </a:r>
            <a:r>
              <a:rPr lang="en-US" sz="1400" dirty="0" smtClean="0"/>
              <a:t> blocks after treatment in vacuum at high temperature</a:t>
            </a:r>
            <a:endParaRPr lang="en-GB" sz="140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/>
              <a:t>A bit of history: TDI in Run </a:t>
            </a:r>
            <a:r>
              <a:rPr lang="en-US" dirty="0" smtClean="0"/>
              <a:t>II (2015) 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3832" y="2060848"/>
            <a:ext cx="2962968" cy="138520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76056" y="3062100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A. Lechner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479814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758458"/>
            <a:ext cx="6084167" cy="359884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Picture 6" descr="Screen Shot 2016-01-21 at 12.09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935757"/>
            <a:ext cx="4248472" cy="18492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211" y="4221088"/>
            <a:ext cx="87300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sz="1400" dirty="0" smtClean="0"/>
              <a:t>Vacuum spikes at TDI.4R8 during injections (build up pressure) and spurious spikes during physics</a:t>
            </a:r>
            <a:r>
              <a:rPr lang="en-US" sz="1400" dirty="0"/>
              <a:t> </a:t>
            </a:r>
            <a:r>
              <a:rPr lang="en-US" sz="1400" dirty="0" smtClean="0">
                <a:sym typeface="Wingdings" panose="05000000000000000000" pitchFamily="2" charset="2"/>
              </a:rPr>
              <a:t> </a:t>
            </a:r>
            <a:r>
              <a:rPr lang="en-US" sz="1400" dirty="0">
                <a:sym typeface="Wingdings" panose="05000000000000000000" pitchFamily="2" charset="2"/>
              </a:rPr>
              <a:t> limit on maximum number of injected bunches (96 </a:t>
            </a:r>
            <a:r>
              <a:rPr lang="en-US" sz="1400" dirty="0" smtClean="0">
                <a:sym typeface="Wingdings" panose="05000000000000000000" pitchFamily="2" charset="2"/>
              </a:rPr>
              <a:t>BCMS). </a:t>
            </a:r>
            <a:r>
              <a:rPr lang="en-US" sz="1400" dirty="0" err="1" smtClean="0"/>
              <a:t>Ti</a:t>
            </a:r>
            <a:r>
              <a:rPr lang="en-US" sz="1400" dirty="0" smtClean="0"/>
              <a:t> coating found degraded over large surface areas and blisters found on Cu coating of Al frame.  </a:t>
            </a:r>
            <a:endParaRPr lang="en-GB" sz="1400" dirty="0"/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310536" y="927432"/>
            <a:ext cx="2376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Quality issues with </a:t>
            </a:r>
            <a:r>
              <a:rPr lang="en-US" sz="1400" dirty="0" err="1" smtClean="0"/>
              <a:t>hBN</a:t>
            </a:r>
            <a:r>
              <a:rPr lang="en-US" sz="1400" dirty="0" smtClean="0"/>
              <a:t> blocks after treatment in vacuum at high temperature</a:t>
            </a:r>
            <a:endParaRPr lang="en-GB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5027773"/>
            <a:ext cx="4462075" cy="1754243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/>
              <a:t>A bit of history: TDI in Run </a:t>
            </a:r>
            <a:r>
              <a:rPr lang="en-US" dirty="0" smtClean="0"/>
              <a:t>II (2015) 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3832" y="2060848"/>
            <a:ext cx="2962968" cy="138520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76056" y="3062100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A. Lechner</a:t>
            </a:r>
            <a:endParaRPr lang="en-GB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755576" y="658881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4133FB"/>
                </a:solidFill>
              </a:rPr>
              <a:t>Beam2 intensity</a:t>
            </a:r>
            <a:endParaRPr lang="en-GB" sz="1200" dirty="0">
              <a:solidFill>
                <a:srgbClr val="4133FB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38530" y="6590294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Beam1 intensity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789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/>
              <a:t>A bit of history: TDI in Run </a:t>
            </a:r>
            <a:r>
              <a:rPr lang="en-US" dirty="0" smtClean="0"/>
              <a:t>II (2016-2017)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46783"/>
            <a:ext cx="5940151" cy="34786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02024" y="4008614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A. Lechner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547569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/>
              <a:t>A bit of history: TDI in Run </a:t>
            </a:r>
            <a:r>
              <a:rPr lang="en-US" dirty="0" smtClean="0"/>
              <a:t>II (2016-2017)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46783"/>
            <a:ext cx="5940151" cy="347866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84168" y="1844824"/>
            <a:ext cx="2871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Interferometric system never worked (problems with feedthrough </a:t>
            </a:r>
            <a:r>
              <a:rPr lang="en-US" sz="1400" dirty="0" smtClean="0">
                <a:sym typeface="Wingdings" panose="05000000000000000000" pitchFamily="2" charset="2"/>
              </a:rPr>
              <a:t> broken connection)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502024" y="4008614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A. Lechner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128449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/>
              <a:t>A bit of history: TDI in Run </a:t>
            </a:r>
            <a:r>
              <a:rPr lang="en-US" dirty="0" smtClean="0"/>
              <a:t>II (2016-2017)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46783"/>
            <a:ext cx="5940151" cy="34786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8721" y="4972998"/>
            <a:ext cx="4546558" cy="17537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368" y="4505973"/>
            <a:ext cx="873009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sz="1400" dirty="0" smtClean="0"/>
              <a:t>Strong pressure increase at TDI.4R8 while moving the jaws to parking, the problem was solved in 2016 by retracting the jaws to 40 mm instead of 55 mm (e-cloud as possible explanation)</a:t>
            </a:r>
            <a:endParaRPr lang="en-GB" sz="1400" dirty="0"/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506141" y="3353759"/>
            <a:ext cx="201622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No more intensity limitations!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084168" y="1844824"/>
            <a:ext cx="2871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Interferometric system never worked (problems with feedthrough </a:t>
            </a:r>
            <a:r>
              <a:rPr lang="en-US" sz="1400" dirty="0" smtClean="0">
                <a:sym typeface="Wingdings" panose="05000000000000000000" pitchFamily="2" charset="2"/>
              </a:rPr>
              <a:t> broken connection)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502024" y="4008614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A. Lechner</a:t>
            </a:r>
            <a:endParaRPr lang="en-GB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2833226" y="6561267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Beam2 intensity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401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TDI Alignment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590" y="1268760"/>
            <a:ext cx="7920000" cy="4824536"/>
          </a:xfrm>
        </p:spPr>
        <p:txBody>
          <a:bodyPr>
            <a:noAutofit/>
          </a:bodyPr>
          <a:lstStyle/>
          <a:p>
            <a:r>
              <a:rPr lang="en-GB" sz="1800" b="1" dirty="0"/>
              <a:t>TDI is the main protection element in case of MKI </a:t>
            </a:r>
            <a:r>
              <a:rPr lang="en-GB" sz="1800" b="1" dirty="0" smtClean="0"/>
              <a:t>failures!</a:t>
            </a:r>
            <a:endParaRPr lang="en-GB" sz="1800" b="1" dirty="0"/>
          </a:p>
          <a:p>
            <a:r>
              <a:rPr lang="en-GB" sz="1800" dirty="0"/>
              <a:t>It has to be correctly aligned </a:t>
            </a:r>
            <a:r>
              <a:rPr lang="en-GB" sz="1800" dirty="0" err="1"/>
              <a:t>wrt</a:t>
            </a:r>
            <a:r>
              <a:rPr lang="en-GB" sz="1800" dirty="0"/>
              <a:t> the beam in terms of position and angle to insure the adequate protection </a:t>
            </a:r>
            <a:r>
              <a:rPr lang="en-GB" sz="1800" dirty="0">
                <a:sym typeface="Wingdings" panose="05000000000000000000" pitchFamily="2" charset="2"/>
              </a:rPr>
              <a:t> full active length!</a:t>
            </a:r>
            <a:endParaRPr lang="en-GB" sz="1800" dirty="0"/>
          </a:p>
          <a:p>
            <a:r>
              <a:rPr lang="en-GB" sz="1800" dirty="0"/>
              <a:t>Long jaws of the present HW imply:</a:t>
            </a:r>
          </a:p>
          <a:p>
            <a:pPr lvl="1"/>
            <a:r>
              <a:rPr lang="en-GB" sz="1600" dirty="0"/>
              <a:t>Difficult mechanical alignment of the jaws in the </a:t>
            </a:r>
            <a:r>
              <a:rPr lang="en-GB" sz="1600" dirty="0" smtClean="0"/>
              <a:t>tank: in the past we measured &gt;</a:t>
            </a:r>
            <a:r>
              <a:rPr lang="en-GB" sz="1600" dirty="0"/>
              <a:t>760 </a:t>
            </a:r>
            <a:r>
              <a:rPr lang="en-GB" sz="1600" dirty="0" err="1" smtClean="0"/>
              <a:t>urad</a:t>
            </a:r>
            <a:r>
              <a:rPr lang="en-GB" sz="1600" dirty="0" smtClean="0"/>
              <a:t> mechanical misalignment </a:t>
            </a:r>
            <a:r>
              <a:rPr lang="en-GB" sz="1600" dirty="0"/>
              <a:t>and ~ 3 </a:t>
            </a:r>
            <a:r>
              <a:rPr lang="en-GB" sz="1600" dirty="0" smtClean="0"/>
              <a:t>mm mechanical offset </a:t>
            </a:r>
            <a:r>
              <a:rPr lang="en-GB" sz="1600" dirty="0" smtClean="0">
                <a:sym typeface="Wingdings" panose="05000000000000000000" pitchFamily="2" charset="2"/>
              </a:rPr>
              <a:t> </a:t>
            </a:r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6 </a:t>
            </a:r>
            <a:r>
              <a:rPr lang="el-GR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σ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offset between UP and DOWN-stream corners if not taken into account</a:t>
            </a:r>
            <a:endParaRPr lang="en-GB" sz="1600" dirty="0">
              <a:solidFill>
                <a:srgbClr val="FF0000"/>
              </a:solidFill>
            </a:endParaRP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Unacceptably large errors in case of non correct alignment </a:t>
            </a:r>
            <a:r>
              <a:rPr lang="en-GB" sz="1600" dirty="0" err="1">
                <a:solidFill>
                  <a:srgbClr val="FF0000"/>
                </a:solidFill>
              </a:rPr>
              <a:t>wrt</a:t>
            </a:r>
            <a:r>
              <a:rPr lang="en-GB" sz="1600" dirty="0">
                <a:solidFill>
                  <a:srgbClr val="FF0000"/>
                </a:solidFill>
              </a:rPr>
              <a:t> the beam </a:t>
            </a:r>
            <a:r>
              <a:rPr lang="en-GB" sz="1600" dirty="0">
                <a:solidFill>
                  <a:srgbClr val="FF0000"/>
                </a:solidFill>
                <a:sym typeface="Wingdings" panose="05000000000000000000" pitchFamily="2" charset="2"/>
              </a:rPr>
              <a:t> loss of protection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  <a:sym typeface="Wingdings" panose="05000000000000000000" pitchFamily="2" charset="2"/>
              </a:rPr>
              <a:t>Larger deformation in case of beam induced heating</a:t>
            </a:r>
            <a:endParaRPr lang="en-GB" sz="1600" dirty="0">
              <a:solidFill>
                <a:srgbClr val="FF0000"/>
              </a:solidFill>
            </a:endParaRPr>
          </a:p>
          <a:p>
            <a:r>
              <a:rPr lang="en-GB" sz="1800" dirty="0"/>
              <a:t>A beam based alignment procedure was developed which:</a:t>
            </a:r>
          </a:p>
          <a:p>
            <a:pPr lvl="1"/>
            <a:r>
              <a:rPr lang="en-GB" sz="1600" dirty="0"/>
              <a:t>Allows to measure and compensate for mechanical offsets and angle</a:t>
            </a:r>
          </a:p>
          <a:p>
            <a:pPr lvl="1"/>
            <a:r>
              <a:rPr lang="en-GB" sz="1600" dirty="0"/>
              <a:t>An accuracy of ±0.05 mm (step size) </a:t>
            </a:r>
            <a:r>
              <a:rPr lang="en-GB" sz="1600" dirty="0" smtClean="0"/>
              <a:t>and </a:t>
            </a:r>
            <a:r>
              <a:rPr lang="en-GB" sz="1600" dirty="0"/>
              <a:t>±100 </a:t>
            </a:r>
            <a:r>
              <a:rPr lang="en-GB" sz="1600" dirty="0" err="1"/>
              <a:t>μ</a:t>
            </a:r>
            <a:r>
              <a:rPr lang="en-GB" sz="1600" dirty="0" err="1" smtClean="0"/>
              <a:t>rad</a:t>
            </a:r>
            <a:r>
              <a:rPr lang="en-GB" sz="1600" dirty="0" smtClean="0"/>
              <a:t> </a:t>
            </a:r>
            <a:r>
              <a:rPr lang="en-GB" sz="1600" dirty="0"/>
              <a:t>could be achieved with this method  </a:t>
            </a:r>
          </a:p>
          <a:p>
            <a:r>
              <a:rPr lang="en-GB" sz="1800" dirty="0"/>
              <a:t>Lengthy </a:t>
            </a:r>
            <a:r>
              <a:rPr lang="en-GB" sz="1800" dirty="0" smtClean="0"/>
              <a:t>procedure and prone to errors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Chiara Bracco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6184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Hardware: TDIS (segmented)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900000"/>
            <a:ext cx="8892479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4133F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independent shorter modules</a:t>
            </a:r>
            <a:r>
              <a:rPr lang="en-GB" sz="1600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(1.6 m each) </a:t>
            </a:r>
            <a:r>
              <a:rPr lang="en-GB" sz="1600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 improve </a:t>
            </a:r>
            <a:r>
              <a:rPr lang="en-GB" sz="1600" b="1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alignment accuracy</a:t>
            </a:r>
            <a:r>
              <a:rPr lang="en-GB" sz="1600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and </a:t>
            </a:r>
            <a:r>
              <a:rPr lang="en-GB" sz="1600" b="1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reduce beam induced deformation. </a:t>
            </a:r>
            <a:endParaRPr lang="en-GB" sz="1600" b="1" dirty="0" smtClean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500" dirty="0" smtClean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modules are installed on a common girder, aligned on surface and transported as a single device in the tunnel (spares under vacuum and ready for installation with reduced bake out in the tunnel). </a:t>
            </a:r>
          </a:p>
          <a:p>
            <a:endParaRPr lang="en-US" sz="100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500" dirty="0" smtClean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en-GB" sz="50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 smtClean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46653" y="2348880"/>
            <a:ext cx="4617332" cy="20077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429000"/>
            <a:ext cx="5091615" cy="332557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0" r="35524"/>
          <a:stretch/>
        </p:blipFill>
        <p:spPr>
          <a:xfrm>
            <a:off x="1419042" y="4291346"/>
            <a:ext cx="1685941" cy="21602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25741" y="2533546"/>
            <a:ext cx="286268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Details in L. Gentini’ s talk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63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Hardware: TDIS (segmented)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New design made taking into account past issues to:</a:t>
            </a:r>
          </a:p>
          <a:p>
            <a:endParaRPr lang="en-US" sz="2400" dirty="0" smtClean="0"/>
          </a:p>
          <a:p>
            <a:pPr lvl="1"/>
            <a:r>
              <a:rPr lang="en-US" sz="2000" dirty="0" err="1" smtClean="0"/>
              <a:t>Minimise</a:t>
            </a:r>
            <a:r>
              <a:rPr lang="en-US" sz="2000" dirty="0" smtClean="0"/>
              <a:t> impedance (beam induced heating): materials, coating, longitudinal and lateral RF fingers, tapering, tank and transition geometry, cooling, etc.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Improve vacuum performance: materials, coating, operational gaps.</a:t>
            </a:r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Improve mechanics and diagnostics </a:t>
            </a:r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Improve spare policy: full assembly vacuum conditioned (additional sector valves) for installation in tunnel without bake-out</a:t>
            </a:r>
          </a:p>
          <a:p>
            <a:pPr lvl="1"/>
            <a:endParaRPr lang="en-US" sz="2000" dirty="0" smtClean="0"/>
          </a:p>
          <a:p>
            <a:pPr marL="457200" lvl="1" indent="0">
              <a:buNone/>
            </a:pP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Chiara Bracco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569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 of the injection system and TDI function</a:t>
            </a:r>
          </a:p>
          <a:p>
            <a:r>
              <a:rPr lang="en-US" dirty="0" smtClean="0"/>
              <a:t>Beam parameters</a:t>
            </a:r>
          </a:p>
          <a:p>
            <a:r>
              <a:rPr lang="en-US" dirty="0" smtClean="0"/>
              <a:t>History of present TDI and reason for new HW</a:t>
            </a:r>
          </a:p>
          <a:p>
            <a:r>
              <a:rPr lang="en-US" dirty="0" smtClean="0"/>
              <a:t>TDIS in a few words</a:t>
            </a:r>
          </a:p>
          <a:p>
            <a:r>
              <a:rPr lang="en-US" dirty="0" smtClean="0"/>
              <a:t>Impact on vacuum layout</a:t>
            </a:r>
          </a:p>
          <a:p>
            <a:r>
              <a:rPr lang="en-US" dirty="0" smtClean="0"/>
              <a:t>Summary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07144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vacuum layout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grpSp>
        <p:nvGrpSpPr>
          <p:cNvPr id="23" name="Group 22"/>
          <p:cNvGrpSpPr/>
          <p:nvPr/>
        </p:nvGrpSpPr>
        <p:grpSpPr>
          <a:xfrm>
            <a:off x="61252" y="2323511"/>
            <a:ext cx="9071230" cy="2787822"/>
            <a:chOff x="88754" y="2625174"/>
            <a:chExt cx="9071230" cy="2787822"/>
          </a:xfrm>
        </p:grpSpPr>
        <p:pic>
          <p:nvPicPr>
            <p:cNvPr id="6" name="Picture 1"/>
            <p:cNvPicPr>
              <a:picLocks noChangeAspect="1"/>
            </p:cNvPicPr>
            <p:nvPr/>
          </p:nvPicPr>
          <p:blipFill rotWithShape="1">
            <a:blip r:embed="rId2"/>
            <a:srcRect t="21494" b="20217"/>
            <a:stretch/>
          </p:blipFill>
          <p:spPr>
            <a:xfrm>
              <a:off x="922730" y="4065334"/>
              <a:ext cx="7776298" cy="1296144"/>
            </a:xfrm>
            <a:prstGeom prst="rect">
              <a:avLst/>
            </a:prstGeom>
          </p:spPr>
        </p:pic>
        <p:pic>
          <p:nvPicPr>
            <p:cNvPr id="7" name="Picture 8"/>
            <p:cNvPicPr>
              <a:picLocks noChangeAspect="1"/>
            </p:cNvPicPr>
            <p:nvPr/>
          </p:nvPicPr>
          <p:blipFill rotWithShape="1">
            <a:blip r:embed="rId3"/>
            <a:srcRect t="17959" r="2050" b="19186"/>
            <a:stretch/>
          </p:blipFill>
          <p:spPr>
            <a:xfrm>
              <a:off x="957494" y="2625174"/>
              <a:ext cx="7741974" cy="1296144"/>
            </a:xfrm>
            <a:prstGeom prst="rect">
              <a:avLst/>
            </a:prstGeom>
          </p:spPr>
        </p:pic>
        <p:sp>
          <p:nvSpPr>
            <p:cNvPr id="8" name="TextBox 5"/>
            <p:cNvSpPr txBox="1"/>
            <p:nvPr/>
          </p:nvSpPr>
          <p:spPr>
            <a:xfrm>
              <a:off x="88755" y="3849310"/>
              <a:ext cx="689834" cy="288032"/>
            </a:xfrm>
            <a:prstGeom prst="rect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txBody>
            <a:bodyPr/>
            <a:lstStyle>
              <a:defPPr>
                <a:defRPr lang="fr-FR"/>
              </a:defPPr>
              <a:lvl1pPr defTabSz="914400">
                <a:lnSpc>
                  <a:spcPct val="90000"/>
                </a:lnSpc>
                <a:spcBef>
                  <a:spcPct val="0"/>
                </a:spcBef>
                <a:buNone/>
                <a:defRPr sz="2400">
                  <a:solidFill>
                    <a:srgbClr val="0093BD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</a:rPr>
                <a:t>4L2</a:t>
              </a:r>
              <a:endParaRPr lang="en-GB" sz="16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9" name="Rectangle 13"/>
            <p:cNvSpPr/>
            <p:nvPr/>
          </p:nvSpPr>
          <p:spPr>
            <a:xfrm>
              <a:off x="88754" y="2913206"/>
              <a:ext cx="83385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Present</a:t>
              </a:r>
            </a:p>
            <a:p>
              <a:r>
                <a:rPr lang="en-US" sz="1400" dirty="0" smtClean="0"/>
                <a:t>TDI Layout</a:t>
              </a:r>
              <a:endParaRPr lang="en-GB" sz="1400" dirty="0"/>
            </a:p>
          </p:txBody>
        </p:sp>
        <p:sp>
          <p:nvSpPr>
            <p:cNvPr id="10" name="Rectangle 15"/>
            <p:cNvSpPr/>
            <p:nvPr/>
          </p:nvSpPr>
          <p:spPr>
            <a:xfrm>
              <a:off x="88754" y="4262774"/>
              <a:ext cx="83385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LS2</a:t>
              </a:r>
            </a:p>
            <a:p>
              <a:r>
                <a:rPr lang="en-US" sz="1400" dirty="0" smtClean="0"/>
                <a:t>TDIS Layout</a:t>
              </a:r>
              <a:endParaRPr lang="en-GB" sz="1400" dirty="0"/>
            </a:p>
          </p:txBody>
        </p:sp>
        <p:sp>
          <p:nvSpPr>
            <p:cNvPr id="11" name="Rectangle 16"/>
            <p:cNvSpPr/>
            <p:nvPr/>
          </p:nvSpPr>
          <p:spPr>
            <a:xfrm>
              <a:off x="3442884" y="3155580"/>
              <a:ext cx="4331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/>
                <a:t>TDI</a:t>
              </a:r>
              <a:endParaRPr lang="en-GB" sz="1200" dirty="0"/>
            </a:p>
          </p:txBody>
        </p:sp>
        <p:sp>
          <p:nvSpPr>
            <p:cNvPr id="12" name="Rectangle 17"/>
            <p:cNvSpPr/>
            <p:nvPr/>
          </p:nvSpPr>
          <p:spPr>
            <a:xfrm>
              <a:off x="3298868" y="4621140"/>
              <a:ext cx="5357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/>
                <a:t>TDIS</a:t>
              </a:r>
              <a:endParaRPr lang="en-GB" sz="1200" dirty="0"/>
            </a:p>
          </p:txBody>
        </p:sp>
        <p:cxnSp>
          <p:nvCxnSpPr>
            <p:cNvPr id="13" name="Straight Arrow Connector 18"/>
            <p:cNvCxnSpPr/>
            <p:nvPr/>
          </p:nvCxnSpPr>
          <p:spPr>
            <a:xfrm flipV="1">
              <a:off x="5387100" y="4398671"/>
              <a:ext cx="292564" cy="1"/>
            </a:xfrm>
            <a:prstGeom prst="straightConnector1">
              <a:avLst/>
            </a:prstGeom>
            <a:ln w="9525">
              <a:solidFill>
                <a:srgbClr val="00B050"/>
              </a:solidFill>
              <a:headEnd type="triangle" w="med" len="med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9"/>
            <p:cNvCxnSpPr/>
            <p:nvPr/>
          </p:nvCxnSpPr>
          <p:spPr>
            <a:xfrm flipV="1">
              <a:off x="6539228" y="4497382"/>
              <a:ext cx="216024" cy="166654"/>
            </a:xfrm>
            <a:prstGeom prst="straightConnector1">
              <a:avLst/>
            </a:prstGeom>
            <a:ln w="9525">
              <a:solidFill>
                <a:srgbClr val="00B050"/>
              </a:solidFill>
              <a:headEnd type="triangle" w="med" len="med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20"/>
            <p:cNvCxnSpPr/>
            <p:nvPr/>
          </p:nvCxnSpPr>
          <p:spPr>
            <a:xfrm>
              <a:off x="5821191" y="5243719"/>
              <a:ext cx="364635" cy="0"/>
            </a:xfrm>
            <a:prstGeom prst="straightConnector1">
              <a:avLst/>
            </a:prstGeom>
            <a:ln w="9525">
              <a:solidFill>
                <a:srgbClr val="00B050"/>
              </a:solidFill>
              <a:headEnd type="triangle" w="med" len="med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5-Point Star 24"/>
            <p:cNvSpPr/>
            <p:nvPr/>
          </p:nvSpPr>
          <p:spPr>
            <a:xfrm>
              <a:off x="8739773" y="3141297"/>
              <a:ext cx="277200" cy="291282"/>
            </a:xfrm>
            <a:prstGeom prst="star5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25"/>
            <p:cNvSpPr txBox="1"/>
            <p:nvPr/>
          </p:nvSpPr>
          <p:spPr>
            <a:xfrm>
              <a:off x="8687049" y="2905730"/>
              <a:ext cx="47293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accent6"/>
                  </a:solidFill>
                </a:rPr>
                <a:t>IP2</a:t>
              </a:r>
              <a:endParaRPr lang="en-GB" sz="1100" b="1" dirty="0">
                <a:solidFill>
                  <a:schemeClr val="accent6"/>
                </a:solidFill>
              </a:endParaRPr>
            </a:p>
          </p:txBody>
        </p:sp>
        <p:sp>
          <p:nvSpPr>
            <p:cNvPr id="18" name="5-Point Star 26"/>
            <p:cNvSpPr/>
            <p:nvPr/>
          </p:nvSpPr>
          <p:spPr>
            <a:xfrm>
              <a:off x="8739773" y="4606857"/>
              <a:ext cx="277200" cy="291282"/>
            </a:xfrm>
            <a:prstGeom prst="star5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27"/>
            <p:cNvSpPr txBox="1"/>
            <p:nvPr/>
          </p:nvSpPr>
          <p:spPr>
            <a:xfrm>
              <a:off x="8687049" y="4371290"/>
              <a:ext cx="47293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accent6"/>
                  </a:solidFill>
                </a:rPr>
                <a:t>IP2</a:t>
              </a:r>
              <a:endParaRPr lang="en-GB" sz="1100" b="1" dirty="0">
                <a:solidFill>
                  <a:schemeClr val="accent6"/>
                </a:solidFill>
              </a:endParaRPr>
            </a:p>
          </p:txBody>
        </p:sp>
        <p:sp>
          <p:nvSpPr>
            <p:cNvPr id="20" name="Rectangle 6"/>
            <p:cNvSpPr/>
            <p:nvPr/>
          </p:nvSpPr>
          <p:spPr>
            <a:xfrm>
              <a:off x="6728185" y="4295730"/>
              <a:ext cx="68407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sym typeface="Wingdings" panose="05000000000000000000" pitchFamily="2" charset="2"/>
                </a:rPr>
                <a:t>Extension of the </a:t>
              </a:r>
              <a:r>
                <a:rPr lang="en-US" sz="800" dirty="0" smtClean="0">
                  <a:sym typeface="Wingdings" panose="05000000000000000000" pitchFamily="2" charset="2"/>
                </a:rPr>
                <a:t>pipe</a:t>
              </a:r>
              <a:endParaRPr lang="en-GB" sz="800" dirty="0"/>
            </a:p>
          </p:txBody>
        </p:sp>
        <p:sp>
          <p:nvSpPr>
            <p:cNvPr id="21" name="Rectangle 29"/>
            <p:cNvSpPr/>
            <p:nvPr/>
          </p:nvSpPr>
          <p:spPr>
            <a:xfrm>
              <a:off x="5657256" y="4229801"/>
              <a:ext cx="78749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 smtClean="0">
                  <a:sym typeface="Wingdings" panose="05000000000000000000" pitchFamily="2" charset="2"/>
                </a:rPr>
                <a:t>Sector valve moved</a:t>
              </a:r>
              <a:endParaRPr lang="en-GB" sz="800" dirty="0"/>
            </a:p>
          </p:txBody>
        </p:sp>
        <p:sp>
          <p:nvSpPr>
            <p:cNvPr id="22" name="Rectangle 30"/>
            <p:cNvSpPr/>
            <p:nvPr/>
          </p:nvSpPr>
          <p:spPr>
            <a:xfrm>
              <a:off x="6145481" y="5074442"/>
              <a:ext cx="78749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 smtClean="0">
                  <a:sym typeface="Wingdings" panose="05000000000000000000" pitchFamily="2" charset="2"/>
                </a:rPr>
                <a:t>Support moved</a:t>
              </a:r>
              <a:endParaRPr lang="en-GB" sz="800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469476" y="1011591"/>
            <a:ext cx="85773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GB" sz="1600" dirty="0">
                <a:solidFill>
                  <a:schemeClr val="accent5"/>
                </a:solidFill>
              </a:rPr>
              <a:t>The new TDIS is 660 mm shorter than the TDI; therefore, a few modifications on the layout are required. Basically, a vacuum sector assembly located next to the TDIS will be displaced towards the BTV and the vacuum chamber VCDWL will be replaced by a new longer vacuum chamber. </a:t>
            </a:r>
            <a:r>
              <a:rPr lang="en-GB" sz="12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211260"/>
              </p:ext>
            </p:extLst>
          </p:nvPr>
        </p:nvGraphicFramePr>
        <p:xfrm>
          <a:off x="76576" y="5913720"/>
          <a:ext cx="7918450" cy="274320"/>
        </p:xfrm>
        <a:graphic>
          <a:graphicData uri="http://schemas.openxmlformats.org/drawingml/2006/table">
            <a:tbl>
              <a:tblPr/>
              <a:tblGrid>
                <a:gridCol w="7918450">
                  <a:extLst>
                    <a:ext uri="{9D8B030D-6E8A-4147-A177-3AD203B41FA5}">
                      <a16:colId xmlns:a16="http://schemas.microsoft.com/office/drawing/2014/main" val="27495291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dirty="0">
                          <a:hlinkClick r:id="rId4"/>
                        </a:rPr>
                        <a:t>https://edms.cern.ch/document/1847656/4</a:t>
                      </a:r>
                      <a:endParaRPr lang="en-GB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8844083"/>
                  </a:ext>
                </a:extLst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230010" y="5218805"/>
            <a:ext cx="3805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Symmetric layout  in IR8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004048" y="5588137"/>
            <a:ext cx="352795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This review focuses exclusively on TDIS related aspects!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79768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640960" cy="490696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Several </a:t>
            </a:r>
            <a:r>
              <a:rPr lang="en-US" sz="2000" b="1" dirty="0" smtClean="0"/>
              <a:t>mechanical</a:t>
            </a:r>
            <a:r>
              <a:rPr lang="en-US" sz="2000" dirty="0" smtClean="0"/>
              <a:t> and </a:t>
            </a:r>
            <a:r>
              <a:rPr lang="en-US" sz="2000" b="1" dirty="0" smtClean="0"/>
              <a:t>operational issues</a:t>
            </a:r>
            <a:r>
              <a:rPr lang="en-US" sz="2000" dirty="0" smtClean="0"/>
              <a:t> encountered with the present TDI (beam screen structural damage, blocked sliding contacts, beam induced heating deformation, outgassing, etc.)</a:t>
            </a:r>
          </a:p>
          <a:p>
            <a:r>
              <a:rPr lang="en-US" sz="2000" dirty="0" smtClean="0"/>
              <a:t>Long jaws </a:t>
            </a:r>
            <a:r>
              <a:rPr lang="en-US" sz="2000" dirty="0" smtClean="0">
                <a:sym typeface="Wingdings" panose="05000000000000000000" pitchFamily="2" charset="2"/>
              </a:rPr>
              <a:t> large mechanical offsets and angles  lengthy beam based alignment procedure and prone to errors  </a:t>
            </a:r>
            <a:r>
              <a:rPr lang="en-US" sz="2000" b="1" dirty="0" smtClean="0">
                <a:sym typeface="Wingdings" panose="05000000000000000000" pitchFamily="2" charset="2"/>
              </a:rPr>
              <a:t>risk of reduced protection</a:t>
            </a:r>
          </a:p>
          <a:p>
            <a:r>
              <a:rPr lang="en-US" sz="2000" b="1" dirty="0" smtClean="0">
                <a:sym typeface="Wingdings" panose="05000000000000000000" pitchFamily="2" charset="2"/>
              </a:rPr>
              <a:t>Several mitigations </a:t>
            </a:r>
            <a:r>
              <a:rPr lang="en-US" sz="2000" dirty="0" smtClean="0">
                <a:sym typeface="Wingdings" panose="05000000000000000000" pitchFamily="2" charset="2"/>
              </a:rPr>
              <a:t>put in place but </a:t>
            </a:r>
            <a:r>
              <a:rPr lang="en-US" sz="2000" b="1" dirty="0" smtClean="0">
                <a:sym typeface="Wingdings" panose="05000000000000000000" pitchFamily="2" charset="2"/>
              </a:rPr>
              <a:t>not sufficient for operation with HL-LHC beams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A </a:t>
            </a:r>
            <a:r>
              <a:rPr lang="en-US" sz="2000" b="1" dirty="0" smtClean="0">
                <a:sym typeface="Wingdings" panose="05000000000000000000" pitchFamily="2" charset="2"/>
              </a:rPr>
              <a:t>new design </a:t>
            </a:r>
            <a:r>
              <a:rPr lang="en-US" sz="2000" dirty="0" smtClean="0">
                <a:sym typeface="Wingdings" panose="05000000000000000000" pitchFamily="2" charset="2"/>
              </a:rPr>
              <a:t>was developed consisting of three shorter independent modules: </a:t>
            </a:r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I</a:t>
            </a:r>
            <a:r>
              <a:rPr lang="en-US" sz="1600" dirty="0" smtClean="0">
                <a:sym typeface="Wingdings" panose="05000000000000000000" pitchFamily="2" charset="2"/>
              </a:rPr>
              <a:t>mproved mechanics</a:t>
            </a:r>
            <a:r>
              <a:rPr lang="en-US" sz="1600" dirty="0"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and robustness</a:t>
            </a:r>
          </a:p>
          <a:p>
            <a:pPr lvl="1"/>
            <a:r>
              <a:rPr lang="en-US" sz="1600" dirty="0" smtClean="0">
                <a:sym typeface="Wingdings" panose="05000000000000000000" pitchFamily="2" charset="2"/>
              </a:rPr>
              <a:t>Lower impedance and improved cooling</a:t>
            </a:r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M</a:t>
            </a:r>
            <a:r>
              <a:rPr lang="en-US" sz="1600" dirty="0" smtClean="0">
                <a:sym typeface="Wingdings" panose="05000000000000000000" pitchFamily="2" charset="2"/>
              </a:rPr>
              <a:t>ore precise (less sensitive to mechanical angles) and faster alignment </a:t>
            </a:r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L</a:t>
            </a:r>
            <a:r>
              <a:rPr lang="en-US" sz="1600" dirty="0" smtClean="0">
                <a:sym typeface="Wingdings" panose="05000000000000000000" pitchFamily="2" charset="2"/>
              </a:rPr>
              <a:t>ess prone to beam induced heating deformation.  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The new HW can be integrated in the LHC layout at the same location as the present TDI (IR2 and IR8) with a </a:t>
            </a:r>
            <a:r>
              <a:rPr lang="en-US" sz="2000" b="1" dirty="0" smtClean="0">
                <a:sym typeface="Wingdings" panose="05000000000000000000" pitchFamily="2" charset="2"/>
              </a:rPr>
              <a:t>limited modification</a:t>
            </a:r>
            <a:r>
              <a:rPr lang="en-US" sz="2000" dirty="0" smtClean="0">
                <a:sym typeface="Wingdings" panose="05000000000000000000" pitchFamily="2" charset="2"/>
              </a:rPr>
              <a:t> of the </a:t>
            </a:r>
            <a:r>
              <a:rPr lang="en-US" sz="2000" b="1" dirty="0" smtClean="0">
                <a:sym typeface="Wingdings" panose="05000000000000000000" pitchFamily="2" charset="2"/>
              </a:rPr>
              <a:t>existing vacuum layout.   </a:t>
            </a:r>
            <a:endParaRPr lang="en-GB" sz="2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2620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Injection System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Chiara Bracco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9" y="1148657"/>
            <a:ext cx="8064895" cy="1854924"/>
          </a:xfrm>
          <a:prstGeom prst="rect">
            <a:avLst/>
          </a:prstGeom>
          <a:ln>
            <a:noFill/>
          </a:ln>
        </p:spPr>
      </p:pic>
      <p:grpSp>
        <p:nvGrpSpPr>
          <p:cNvPr id="17" name="Group 16"/>
          <p:cNvGrpSpPr/>
          <p:nvPr/>
        </p:nvGrpSpPr>
        <p:grpSpPr>
          <a:xfrm>
            <a:off x="971600" y="1527900"/>
            <a:ext cx="7416824" cy="698871"/>
            <a:chOff x="971600" y="1376491"/>
            <a:chExt cx="7416824" cy="69887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971600" y="1376491"/>
              <a:ext cx="1944216" cy="648072"/>
            </a:xfrm>
            <a:prstGeom prst="line">
              <a:avLst/>
            </a:prstGeom>
            <a:ln>
              <a:solidFill>
                <a:srgbClr val="4133F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915816" y="2024563"/>
              <a:ext cx="1944216" cy="0"/>
            </a:xfrm>
            <a:prstGeom prst="line">
              <a:avLst/>
            </a:prstGeom>
            <a:ln>
              <a:solidFill>
                <a:srgbClr val="4133F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084168" y="2075362"/>
              <a:ext cx="2304256" cy="0"/>
            </a:xfrm>
            <a:prstGeom prst="line">
              <a:avLst/>
            </a:prstGeom>
            <a:ln>
              <a:solidFill>
                <a:srgbClr val="4133FB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851220" y="2024563"/>
              <a:ext cx="1232948" cy="50799"/>
            </a:xfrm>
            <a:prstGeom prst="line">
              <a:avLst/>
            </a:prstGeom>
            <a:ln>
              <a:solidFill>
                <a:srgbClr val="4133F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546613" y="1114333"/>
            <a:ext cx="1221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4133FB"/>
                </a:solidFill>
              </a:rPr>
              <a:t>Beam 1</a:t>
            </a:r>
            <a:endParaRPr lang="en-GB" dirty="0">
              <a:solidFill>
                <a:srgbClr val="4133FB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2528642" y="1974299"/>
            <a:ext cx="720080" cy="324036"/>
          </a:xfrm>
          <a:prstGeom prst="ellipse">
            <a:avLst/>
          </a:prstGeom>
          <a:ln>
            <a:solidFill>
              <a:srgbClr val="4133F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2267744" y="1389668"/>
            <a:ext cx="1198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4133FB"/>
                </a:solidFill>
              </a:rPr>
              <a:t>Injection septum MSI</a:t>
            </a:r>
            <a:endParaRPr lang="en-GB" sz="1200" dirty="0">
              <a:solidFill>
                <a:srgbClr val="4133FB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3580859" y="2003748"/>
            <a:ext cx="720080" cy="324036"/>
          </a:xfrm>
          <a:prstGeom prst="ellipse">
            <a:avLst/>
          </a:prstGeom>
          <a:ln>
            <a:solidFill>
              <a:srgbClr val="4133F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3109736" y="1262474"/>
            <a:ext cx="16623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4133FB"/>
                </a:solidFill>
              </a:rPr>
              <a:t>Injection kicker MKI</a:t>
            </a:r>
            <a:endParaRPr lang="en-GB" sz="1200" dirty="0">
              <a:solidFill>
                <a:srgbClr val="4133FB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5426548" y="2064753"/>
            <a:ext cx="392973" cy="324036"/>
          </a:xfrm>
          <a:prstGeom prst="ellipse">
            <a:avLst/>
          </a:prstGeom>
          <a:ln>
            <a:solidFill>
              <a:srgbClr val="4133F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5031914" y="1241471"/>
            <a:ext cx="1162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4133FB"/>
                </a:solidFill>
              </a:rPr>
              <a:t>Injection beam stopper TDI</a:t>
            </a:r>
            <a:endParaRPr lang="en-GB" sz="1200" dirty="0">
              <a:solidFill>
                <a:srgbClr val="4133FB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179622" y="1755814"/>
            <a:ext cx="11629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4133FB"/>
                </a:solidFill>
              </a:rPr>
              <a:t>Auxiliary collimators</a:t>
            </a:r>
          </a:p>
          <a:p>
            <a:pPr algn="ctr"/>
            <a:r>
              <a:rPr lang="en-GB" sz="1200" dirty="0" smtClean="0">
                <a:solidFill>
                  <a:srgbClr val="4133FB"/>
                </a:solidFill>
              </a:rPr>
              <a:t>TCLIA</a:t>
            </a:r>
          </a:p>
          <a:p>
            <a:pPr algn="ctr"/>
            <a:r>
              <a:rPr lang="en-GB" sz="1200" dirty="0" smtClean="0">
                <a:solidFill>
                  <a:srgbClr val="4133FB"/>
                </a:solidFill>
              </a:rPr>
              <a:t>TCLIB</a:t>
            </a:r>
            <a:endParaRPr lang="en-GB" sz="1200" dirty="0">
              <a:solidFill>
                <a:srgbClr val="4133FB"/>
              </a:solidFill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924944"/>
            <a:ext cx="6722082" cy="1892450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>
          <a:xfrm>
            <a:off x="5829069" y="2061130"/>
            <a:ext cx="183091" cy="324036"/>
          </a:xfrm>
          <a:prstGeom prst="ellipse">
            <a:avLst/>
          </a:prstGeom>
          <a:ln>
            <a:solidFill>
              <a:srgbClr val="4133F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2313126" y="5096759"/>
            <a:ext cx="4388366" cy="1565231"/>
            <a:chOff x="2927046" y="5072549"/>
            <a:chExt cx="4388366" cy="1565231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59" t="16603" r="39113" b="9103"/>
            <a:stretch/>
          </p:blipFill>
          <p:spPr>
            <a:xfrm>
              <a:off x="2927046" y="5072549"/>
              <a:ext cx="864097" cy="128380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59" t="16603" r="39113" b="9103"/>
            <a:stretch/>
          </p:blipFill>
          <p:spPr>
            <a:xfrm>
              <a:off x="4576206" y="5099657"/>
              <a:ext cx="864097" cy="1283801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59" t="16603" r="39113" b="9103"/>
            <a:stretch/>
          </p:blipFill>
          <p:spPr>
            <a:xfrm>
              <a:off x="6231610" y="5099657"/>
              <a:ext cx="864097" cy="1283801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3305116" y="5879676"/>
              <a:ext cx="144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4952859" y="6144509"/>
              <a:ext cx="144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6617484" y="6245704"/>
              <a:ext cx="144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016907" y="6330003"/>
              <a:ext cx="9968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No kick</a:t>
              </a:r>
              <a:endParaRPr lang="en-GB" sz="14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40517" y="6330003"/>
              <a:ext cx="9968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3/4 kick</a:t>
              </a:r>
              <a:endParaRPr lang="en-GB" sz="14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318530" y="6330003"/>
              <a:ext cx="9968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Grazing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5351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/>
      <p:bldP spid="35" grpId="0" animBg="1"/>
      <p:bldP spid="36" grpId="0"/>
      <p:bldP spid="37" grpId="0" animBg="1"/>
      <p:bldP spid="38" grpId="0"/>
      <p:bldP spid="44" grpId="0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Parameters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885692"/>
              </p:ext>
            </p:extLst>
          </p:nvPr>
        </p:nvGraphicFramePr>
        <p:xfrm>
          <a:off x="393772" y="1001156"/>
          <a:ext cx="8356456" cy="454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891">
                  <a:extLst>
                    <a:ext uri="{9D8B030D-6E8A-4147-A177-3AD203B41FA5}">
                      <a16:colId xmlns:a16="http://schemas.microsoft.com/office/drawing/2014/main" val="2424696914"/>
                    </a:ext>
                  </a:extLst>
                </a:gridCol>
                <a:gridCol w="1385625">
                  <a:extLst>
                    <a:ext uri="{9D8B030D-6E8A-4147-A177-3AD203B41FA5}">
                      <a16:colId xmlns:a16="http://schemas.microsoft.com/office/drawing/2014/main" val="907978411"/>
                    </a:ext>
                  </a:extLst>
                </a:gridCol>
                <a:gridCol w="1656080">
                  <a:extLst>
                    <a:ext uri="{9D8B030D-6E8A-4147-A177-3AD203B41FA5}">
                      <a16:colId xmlns:a16="http://schemas.microsoft.com/office/drawing/2014/main" val="2642367072"/>
                    </a:ext>
                  </a:extLst>
                </a:gridCol>
                <a:gridCol w="2125980">
                  <a:extLst>
                    <a:ext uri="{9D8B030D-6E8A-4147-A177-3AD203B41FA5}">
                      <a16:colId xmlns:a16="http://schemas.microsoft.com/office/drawing/2014/main" val="3472720696"/>
                    </a:ext>
                  </a:extLst>
                </a:gridCol>
                <a:gridCol w="1833880">
                  <a:extLst>
                    <a:ext uri="{9D8B030D-6E8A-4147-A177-3AD203B41FA5}">
                      <a16:colId xmlns:a16="http://schemas.microsoft.com/office/drawing/2014/main" val="3962058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LHC design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LHC ultimate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HL-LHC standard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HL-LHC BCMS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432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Protons</a:t>
                      </a:r>
                      <a:r>
                        <a:rPr lang="en-US" sz="1500" baseline="0" dirty="0" smtClean="0"/>
                        <a:t> per bunch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1.15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500" dirty="0" smtClean="0"/>
                        <a:t> 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1.7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500" dirty="0" smtClean="0"/>
                        <a:t> </a:t>
                      </a:r>
                      <a:endParaRPr lang="en-GB" sz="15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2.3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500" dirty="0" smtClean="0"/>
                        <a:t> </a:t>
                      </a:r>
                      <a:endParaRPr lang="en-GB" sz="15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2.3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500" dirty="0" smtClean="0"/>
                        <a:t> </a:t>
                      </a:r>
                      <a:endParaRPr lang="en-GB" sz="15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354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err="1" smtClean="0"/>
                        <a:t>rms</a:t>
                      </a:r>
                      <a:r>
                        <a:rPr lang="en-US" sz="1500" dirty="0" smtClean="0"/>
                        <a:t> </a:t>
                      </a:r>
                      <a:r>
                        <a:rPr lang="el-GR" sz="1500" dirty="0" smtClean="0"/>
                        <a:t>ε</a:t>
                      </a:r>
                      <a:r>
                        <a:rPr lang="en-US" sz="1500" baseline="-25000" dirty="0" smtClean="0"/>
                        <a:t>N </a:t>
                      </a:r>
                      <a:r>
                        <a:rPr lang="en-US" sz="1500" baseline="0" dirty="0" smtClean="0"/>
                        <a:t> [</a:t>
                      </a:r>
                      <a:r>
                        <a:rPr lang="el-GR" sz="1500" dirty="0" smtClean="0"/>
                        <a:t>μ</a:t>
                      </a:r>
                      <a:r>
                        <a:rPr lang="en-US" sz="1500" dirty="0" smtClean="0"/>
                        <a:t>m</a:t>
                      </a:r>
                      <a:r>
                        <a:rPr lang="en-GB" sz="1500" baseline="0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3.5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3.5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2.08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1.65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8633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sz="1500" dirty="0" smtClean="0"/>
                        <a:t>σ</a:t>
                      </a:r>
                      <a:r>
                        <a:rPr lang="en-US" sz="1500" baseline="-25000" dirty="0" smtClean="0"/>
                        <a:t>x</a:t>
                      </a:r>
                      <a:r>
                        <a:rPr lang="en-US" sz="1500" dirty="0" smtClean="0"/>
                        <a:t>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</a:t>
                      </a:r>
                      <a:r>
                        <a:rPr lang="el-GR" sz="1500" dirty="0" smtClean="0"/>
                        <a:t>σ</a:t>
                      </a:r>
                      <a:r>
                        <a:rPr lang="en-US" sz="1500" baseline="-25000" dirty="0" smtClean="0"/>
                        <a:t>y </a:t>
                      </a:r>
                      <a:r>
                        <a:rPr lang="en-US" sz="1500" baseline="0" dirty="0" smtClean="0"/>
                        <a:t> </a:t>
                      </a:r>
                    </a:p>
                    <a:p>
                      <a:r>
                        <a:rPr lang="en-US" sz="1500" baseline="0" dirty="0" smtClean="0"/>
                        <a:t>[mm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</a:t>
                      </a:r>
                      <a:r>
                        <a:rPr lang="en-US" sz="1500" baseline="0" dirty="0" smtClean="0"/>
                        <a:t>mm]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0.87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0.56 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0.8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0.56 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0.67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0.43 </a:t>
                      </a:r>
                      <a:endParaRPr lang="en-GB" sz="15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0.60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0.38 </a:t>
                      </a:r>
                      <a:endParaRPr lang="en-GB" sz="15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2100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Bunch</a:t>
                      </a:r>
                      <a:r>
                        <a:rPr lang="en-US" sz="1500" baseline="0" dirty="0" smtClean="0"/>
                        <a:t> per injection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288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288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288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240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9958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Total intensity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3.3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r>
                        <a:rPr lang="en-US" sz="1500" dirty="0" smtClean="0"/>
                        <a:t> 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4.9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r>
                        <a:rPr lang="en-US" sz="1500" dirty="0" smtClean="0"/>
                        <a:t> 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6.6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5.6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r>
                        <a:rPr lang="en-US" sz="1500" dirty="0" smtClean="0"/>
                        <a:t> 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4600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Total</a:t>
                      </a:r>
                      <a:r>
                        <a:rPr lang="en-US" sz="1500" baseline="0" dirty="0" smtClean="0"/>
                        <a:t> stored energy per injection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2.4 MJ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3.5 MJ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4.8</a:t>
                      </a:r>
                      <a:r>
                        <a:rPr lang="en-US" sz="1500" b="1" baseline="0" dirty="0" smtClean="0"/>
                        <a:t> MJ</a:t>
                      </a:r>
                      <a:endParaRPr lang="en-GB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4.0 MJ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7062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Total energy density </a:t>
                      </a:r>
                    </a:p>
                    <a:p>
                      <a:r>
                        <a:rPr lang="en-US" sz="1500" dirty="0" smtClean="0"/>
                        <a:t>(3</a:t>
                      </a:r>
                      <a:r>
                        <a:rPr lang="el-GR" sz="1500" dirty="0" smtClean="0"/>
                        <a:t>σ</a:t>
                      </a:r>
                      <a:r>
                        <a:rPr lang="en-US" sz="1500" dirty="0" smtClean="0"/>
                        <a:t> area) [kJ/mm</a:t>
                      </a:r>
                      <a:r>
                        <a:rPr lang="en-US" sz="1500" baseline="30000" dirty="0" smtClean="0"/>
                        <a:t>2</a:t>
                      </a:r>
                      <a:r>
                        <a:rPr lang="en-US" sz="1500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173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256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/>
                        <a:t>588</a:t>
                      </a:r>
                      <a:endParaRPr lang="en-GB" sz="15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618</a:t>
                      </a:r>
                      <a:endParaRPr lang="en-GB" sz="15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9907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3627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Parameters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6176417" y="5451394"/>
            <a:ext cx="864097" cy="1283801"/>
            <a:chOff x="5436096" y="5261985"/>
            <a:chExt cx="864097" cy="128380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59" t="16603" r="39113" b="9103"/>
            <a:stretch/>
          </p:blipFill>
          <p:spPr>
            <a:xfrm>
              <a:off x="5436096" y="5261985"/>
              <a:ext cx="864097" cy="1283801"/>
            </a:xfrm>
            <a:prstGeom prst="rect">
              <a:avLst/>
            </a:prstGeom>
          </p:spPr>
        </p:pic>
        <p:sp>
          <p:nvSpPr>
            <p:cNvPr id="9" name="Oval 8"/>
            <p:cNvSpPr/>
            <p:nvPr/>
          </p:nvSpPr>
          <p:spPr>
            <a:xfrm>
              <a:off x="5814166" y="6069112"/>
              <a:ext cx="144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93772" y="1001156"/>
          <a:ext cx="8356456" cy="454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891">
                  <a:extLst>
                    <a:ext uri="{9D8B030D-6E8A-4147-A177-3AD203B41FA5}">
                      <a16:colId xmlns:a16="http://schemas.microsoft.com/office/drawing/2014/main" val="2424696914"/>
                    </a:ext>
                  </a:extLst>
                </a:gridCol>
                <a:gridCol w="1385625">
                  <a:extLst>
                    <a:ext uri="{9D8B030D-6E8A-4147-A177-3AD203B41FA5}">
                      <a16:colId xmlns:a16="http://schemas.microsoft.com/office/drawing/2014/main" val="907978411"/>
                    </a:ext>
                  </a:extLst>
                </a:gridCol>
                <a:gridCol w="1656080">
                  <a:extLst>
                    <a:ext uri="{9D8B030D-6E8A-4147-A177-3AD203B41FA5}">
                      <a16:colId xmlns:a16="http://schemas.microsoft.com/office/drawing/2014/main" val="2642367072"/>
                    </a:ext>
                  </a:extLst>
                </a:gridCol>
                <a:gridCol w="2125980">
                  <a:extLst>
                    <a:ext uri="{9D8B030D-6E8A-4147-A177-3AD203B41FA5}">
                      <a16:colId xmlns:a16="http://schemas.microsoft.com/office/drawing/2014/main" val="3472720696"/>
                    </a:ext>
                  </a:extLst>
                </a:gridCol>
                <a:gridCol w="1833880">
                  <a:extLst>
                    <a:ext uri="{9D8B030D-6E8A-4147-A177-3AD203B41FA5}">
                      <a16:colId xmlns:a16="http://schemas.microsoft.com/office/drawing/2014/main" val="3962058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LHC design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LHC ultimate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HL-LHC standard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HL-LHC BCMS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432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Protons</a:t>
                      </a:r>
                      <a:r>
                        <a:rPr lang="en-US" sz="1500" baseline="0" dirty="0" smtClean="0"/>
                        <a:t> per bunch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1.15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500" dirty="0" smtClean="0"/>
                        <a:t> 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1.7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500" dirty="0" smtClean="0"/>
                        <a:t> </a:t>
                      </a:r>
                      <a:endParaRPr lang="en-GB" sz="15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2.3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500" dirty="0" smtClean="0"/>
                        <a:t> </a:t>
                      </a:r>
                      <a:endParaRPr lang="en-GB" sz="15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2.3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500" dirty="0" smtClean="0"/>
                        <a:t> </a:t>
                      </a:r>
                      <a:endParaRPr lang="en-GB" sz="15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354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err="1" smtClean="0"/>
                        <a:t>rms</a:t>
                      </a:r>
                      <a:r>
                        <a:rPr lang="en-US" sz="1500" dirty="0" smtClean="0"/>
                        <a:t> </a:t>
                      </a:r>
                      <a:r>
                        <a:rPr lang="el-GR" sz="1500" dirty="0" smtClean="0"/>
                        <a:t>ε</a:t>
                      </a:r>
                      <a:r>
                        <a:rPr lang="en-US" sz="1500" baseline="-25000" dirty="0" smtClean="0"/>
                        <a:t>N </a:t>
                      </a:r>
                      <a:r>
                        <a:rPr lang="en-US" sz="1500" baseline="0" dirty="0" smtClean="0"/>
                        <a:t> [</a:t>
                      </a:r>
                      <a:r>
                        <a:rPr lang="el-GR" sz="1500" dirty="0" smtClean="0"/>
                        <a:t>μ</a:t>
                      </a:r>
                      <a:r>
                        <a:rPr lang="en-US" sz="1500" dirty="0" smtClean="0"/>
                        <a:t>m</a:t>
                      </a:r>
                      <a:r>
                        <a:rPr lang="en-GB" sz="1500" baseline="0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3.5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3.5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2.08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1.65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8633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sz="1500" dirty="0" smtClean="0"/>
                        <a:t>σ</a:t>
                      </a:r>
                      <a:r>
                        <a:rPr lang="en-US" sz="1500" baseline="-25000" dirty="0" smtClean="0"/>
                        <a:t>x</a:t>
                      </a:r>
                      <a:r>
                        <a:rPr lang="en-US" sz="1500" dirty="0" smtClean="0"/>
                        <a:t>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</a:t>
                      </a:r>
                      <a:r>
                        <a:rPr lang="el-GR" sz="1500" dirty="0" smtClean="0"/>
                        <a:t>σ</a:t>
                      </a:r>
                      <a:r>
                        <a:rPr lang="en-US" sz="1500" baseline="-25000" dirty="0" smtClean="0"/>
                        <a:t>y </a:t>
                      </a:r>
                      <a:r>
                        <a:rPr lang="en-US" sz="1500" baseline="0" dirty="0" smtClean="0"/>
                        <a:t> </a:t>
                      </a:r>
                    </a:p>
                    <a:p>
                      <a:r>
                        <a:rPr lang="en-US" sz="1500" baseline="0" dirty="0" smtClean="0"/>
                        <a:t>[mm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</a:t>
                      </a:r>
                      <a:r>
                        <a:rPr lang="en-US" sz="1500" baseline="0" dirty="0" smtClean="0"/>
                        <a:t>mm]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0.87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0.56 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0.8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0.56 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0.67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0.43 </a:t>
                      </a:r>
                      <a:endParaRPr lang="en-GB" sz="15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0.60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0.38 </a:t>
                      </a:r>
                      <a:endParaRPr lang="en-GB" sz="15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2100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Bunch</a:t>
                      </a:r>
                      <a:r>
                        <a:rPr lang="en-US" sz="1500" baseline="0" dirty="0" smtClean="0"/>
                        <a:t> per injection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288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288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288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240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9958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Total intensity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3.3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r>
                        <a:rPr lang="en-US" sz="1500" dirty="0" smtClean="0"/>
                        <a:t> 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4.9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r>
                        <a:rPr lang="en-US" sz="1500" dirty="0" smtClean="0"/>
                        <a:t> 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6.6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5.6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r>
                        <a:rPr lang="en-US" sz="1500" dirty="0" smtClean="0"/>
                        <a:t> 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4600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Total</a:t>
                      </a:r>
                      <a:r>
                        <a:rPr lang="en-US" sz="1500" baseline="0" dirty="0" smtClean="0"/>
                        <a:t> stored energy per injection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2.4 MJ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3.5 MJ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4.8</a:t>
                      </a:r>
                      <a:r>
                        <a:rPr lang="en-US" sz="1500" b="1" baseline="0" dirty="0" smtClean="0"/>
                        <a:t> MJ</a:t>
                      </a:r>
                      <a:endParaRPr lang="en-GB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4.0 MJ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7062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Total energy density </a:t>
                      </a:r>
                    </a:p>
                    <a:p>
                      <a:r>
                        <a:rPr lang="en-US" sz="1500" dirty="0" smtClean="0"/>
                        <a:t>(3</a:t>
                      </a:r>
                      <a:r>
                        <a:rPr lang="el-GR" sz="1500" dirty="0" smtClean="0"/>
                        <a:t>σ</a:t>
                      </a:r>
                      <a:r>
                        <a:rPr lang="en-US" sz="1500" dirty="0" smtClean="0"/>
                        <a:t> area) [kJ/mm</a:t>
                      </a:r>
                      <a:r>
                        <a:rPr lang="en-US" sz="1500" baseline="30000" dirty="0" smtClean="0"/>
                        <a:t>2</a:t>
                      </a:r>
                      <a:r>
                        <a:rPr lang="en-US" sz="1500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173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256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/>
                        <a:t>588</a:t>
                      </a:r>
                      <a:endParaRPr lang="en-GB" sz="15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618</a:t>
                      </a:r>
                      <a:endParaRPr lang="en-GB" sz="15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990722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780709" y="1008471"/>
            <a:ext cx="2160240" cy="45415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434167" y="5728746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Most critical for large impact parameters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293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593429" y="5455824"/>
            <a:ext cx="864097" cy="1283801"/>
            <a:chOff x="5617690" y="5123867"/>
            <a:chExt cx="864097" cy="128380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59" t="16603" r="39113" b="9103"/>
            <a:stretch/>
          </p:blipFill>
          <p:spPr>
            <a:xfrm>
              <a:off x="5617690" y="5123867"/>
              <a:ext cx="864097" cy="1283801"/>
            </a:xfrm>
            <a:prstGeom prst="rect">
              <a:avLst/>
            </a:prstGeom>
          </p:spPr>
        </p:pic>
        <p:sp>
          <p:nvSpPr>
            <p:cNvPr id="13" name="Oval 12"/>
            <p:cNvSpPr/>
            <p:nvPr/>
          </p:nvSpPr>
          <p:spPr>
            <a:xfrm>
              <a:off x="6003564" y="6269914"/>
              <a:ext cx="144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Parameters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93772" y="1001156"/>
          <a:ext cx="8356456" cy="454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891">
                  <a:extLst>
                    <a:ext uri="{9D8B030D-6E8A-4147-A177-3AD203B41FA5}">
                      <a16:colId xmlns:a16="http://schemas.microsoft.com/office/drawing/2014/main" val="2424696914"/>
                    </a:ext>
                  </a:extLst>
                </a:gridCol>
                <a:gridCol w="1385625">
                  <a:extLst>
                    <a:ext uri="{9D8B030D-6E8A-4147-A177-3AD203B41FA5}">
                      <a16:colId xmlns:a16="http://schemas.microsoft.com/office/drawing/2014/main" val="907978411"/>
                    </a:ext>
                  </a:extLst>
                </a:gridCol>
                <a:gridCol w="1656080">
                  <a:extLst>
                    <a:ext uri="{9D8B030D-6E8A-4147-A177-3AD203B41FA5}">
                      <a16:colId xmlns:a16="http://schemas.microsoft.com/office/drawing/2014/main" val="2642367072"/>
                    </a:ext>
                  </a:extLst>
                </a:gridCol>
                <a:gridCol w="2125980">
                  <a:extLst>
                    <a:ext uri="{9D8B030D-6E8A-4147-A177-3AD203B41FA5}">
                      <a16:colId xmlns:a16="http://schemas.microsoft.com/office/drawing/2014/main" val="3472720696"/>
                    </a:ext>
                  </a:extLst>
                </a:gridCol>
                <a:gridCol w="1833880">
                  <a:extLst>
                    <a:ext uri="{9D8B030D-6E8A-4147-A177-3AD203B41FA5}">
                      <a16:colId xmlns:a16="http://schemas.microsoft.com/office/drawing/2014/main" val="3962058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LHC design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LHC ultimate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HL-LHC standard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HL-LHC BCMS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432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Protons</a:t>
                      </a:r>
                      <a:r>
                        <a:rPr lang="en-US" sz="1500" baseline="0" dirty="0" smtClean="0"/>
                        <a:t> per bunch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1.15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500" dirty="0" smtClean="0"/>
                        <a:t> 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1.7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500" dirty="0" smtClean="0"/>
                        <a:t> </a:t>
                      </a:r>
                      <a:endParaRPr lang="en-GB" sz="15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2.3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500" dirty="0" smtClean="0"/>
                        <a:t> </a:t>
                      </a:r>
                      <a:endParaRPr lang="en-GB" sz="15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2.3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500" dirty="0" smtClean="0"/>
                        <a:t> </a:t>
                      </a:r>
                      <a:endParaRPr lang="en-GB" sz="15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354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err="1" smtClean="0"/>
                        <a:t>rms</a:t>
                      </a:r>
                      <a:r>
                        <a:rPr lang="en-US" sz="1500" dirty="0" smtClean="0"/>
                        <a:t> </a:t>
                      </a:r>
                      <a:r>
                        <a:rPr lang="el-GR" sz="1500" dirty="0" smtClean="0"/>
                        <a:t>ε</a:t>
                      </a:r>
                      <a:r>
                        <a:rPr lang="en-US" sz="1500" baseline="-25000" dirty="0" smtClean="0"/>
                        <a:t>N </a:t>
                      </a:r>
                      <a:r>
                        <a:rPr lang="en-US" sz="1500" baseline="0" dirty="0" smtClean="0"/>
                        <a:t> [</a:t>
                      </a:r>
                      <a:r>
                        <a:rPr lang="el-GR" sz="1500" dirty="0" smtClean="0"/>
                        <a:t>μ</a:t>
                      </a:r>
                      <a:r>
                        <a:rPr lang="en-US" sz="1500" dirty="0" smtClean="0"/>
                        <a:t>m</a:t>
                      </a:r>
                      <a:r>
                        <a:rPr lang="en-GB" sz="1500" baseline="0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3.5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3.5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2.08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1.65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8633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sz="1500" dirty="0" smtClean="0"/>
                        <a:t>σ</a:t>
                      </a:r>
                      <a:r>
                        <a:rPr lang="en-US" sz="1500" baseline="-25000" dirty="0" smtClean="0"/>
                        <a:t>x</a:t>
                      </a:r>
                      <a:r>
                        <a:rPr lang="en-US" sz="1500" dirty="0" smtClean="0"/>
                        <a:t>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</a:t>
                      </a:r>
                      <a:r>
                        <a:rPr lang="el-GR" sz="1500" dirty="0" smtClean="0"/>
                        <a:t>σ</a:t>
                      </a:r>
                      <a:r>
                        <a:rPr lang="en-US" sz="1500" baseline="-25000" dirty="0" smtClean="0"/>
                        <a:t>y </a:t>
                      </a:r>
                      <a:r>
                        <a:rPr lang="en-US" sz="1500" baseline="0" dirty="0" smtClean="0"/>
                        <a:t> </a:t>
                      </a:r>
                    </a:p>
                    <a:p>
                      <a:r>
                        <a:rPr lang="en-US" sz="1500" baseline="0" dirty="0" smtClean="0"/>
                        <a:t>[mm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</a:t>
                      </a:r>
                      <a:r>
                        <a:rPr lang="en-US" sz="1500" baseline="0" dirty="0" smtClean="0"/>
                        <a:t>mm]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0.87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0.56 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0.8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0.56 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0.67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0.43 </a:t>
                      </a:r>
                      <a:endParaRPr lang="en-GB" sz="15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0.60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 0.38 </a:t>
                      </a:r>
                      <a:endParaRPr lang="en-GB" sz="15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2100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Bunch</a:t>
                      </a:r>
                      <a:r>
                        <a:rPr lang="en-US" sz="1500" baseline="0" dirty="0" smtClean="0"/>
                        <a:t> per injection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288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288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288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240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9958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Total intensity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3.3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r>
                        <a:rPr lang="en-US" sz="1500" dirty="0" smtClean="0"/>
                        <a:t> 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4.9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r>
                        <a:rPr lang="en-US" sz="1500" dirty="0" smtClean="0"/>
                        <a:t> 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6.6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5.6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⨯10</a:t>
                      </a:r>
                      <a:r>
                        <a:rPr lang="en-US" sz="15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r>
                        <a:rPr lang="en-US" sz="1500" dirty="0" smtClean="0"/>
                        <a:t> 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4600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Total</a:t>
                      </a:r>
                      <a:r>
                        <a:rPr lang="en-US" sz="1500" baseline="0" dirty="0" smtClean="0"/>
                        <a:t> stored energy per injection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2.4 MJ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3.5 MJ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4.8</a:t>
                      </a:r>
                      <a:r>
                        <a:rPr lang="en-US" sz="1500" b="1" baseline="0" dirty="0" smtClean="0"/>
                        <a:t> MJ</a:t>
                      </a:r>
                      <a:endParaRPr lang="en-GB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4.0 MJ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7062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Total energy density </a:t>
                      </a:r>
                    </a:p>
                    <a:p>
                      <a:r>
                        <a:rPr lang="en-US" sz="1500" dirty="0" smtClean="0"/>
                        <a:t>(3</a:t>
                      </a:r>
                      <a:r>
                        <a:rPr lang="el-GR" sz="1500" dirty="0" smtClean="0"/>
                        <a:t>σ</a:t>
                      </a:r>
                      <a:r>
                        <a:rPr lang="en-US" sz="1500" dirty="0" smtClean="0"/>
                        <a:t> area) [kJ/mm</a:t>
                      </a:r>
                      <a:r>
                        <a:rPr lang="en-US" sz="1500" baseline="30000" dirty="0" smtClean="0"/>
                        <a:t>2</a:t>
                      </a:r>
                      <a:r>
                        <a:rPr lang="en-US" sz="1500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173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256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/>
                        <a:t>588</a:t>
                      </a:r>
                      <a:endParaRPr lang="en-GB" sz="15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618</a:t>
                      </a:r>
                      <a:endParaRPr lang="en-GB" sz="15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990722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897759" y="993939"/>
            <a:ext cx="1852469" cy="45415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041913" y="5705912"/>
            <a:ext cx="2744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Most critical for small impact parameters and, in particular, grazing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803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of history: TDI in Run I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12549"/>
            <a:ext cx="7920000" cy="4906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Original design (Run I)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3213" y="1492135"/>
            <a:ext cx="4378634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707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of history: TDI in Run I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12549"/>
            <a:ext cx="7920000" cy="4906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Original design (Run I)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3213" y="1492135"/>
            <a:ext cx="4378634" cy="28803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7984" y="836712"/>
            <a:ext cx="48600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Cu beam screens deformed and sliding contacts blocked (TDI.4L2 and TDI.4R8)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</p:txBody>
      </p:sp>
      <p:pic>
        <p:nvPicPr>
          <p:cNvPr id="8" name="Picture 7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229" y="1268760"/>
            <a:ext cx="3220794" cy="143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27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of history: TDI in Run I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12549"/>
            <a:ext cx="7920000" cy="4906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Original design (Run I)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3213" y="1492135"/>
            <a:ext cx="4378634" cy="28803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7984" y="836712"/>
            <a:ext cx="48600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Cu beam screens deformed and sliding contacts blocked (TDI.4L2 and TDI.4R8)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Increased outgassing during fills (mainly at TDI.4L2 </a:t>
            </a:r>
            <a:r>
              <a:rPr lang="en-US" sz="1400" dirty="0" smtClean="0">
                <a:sym typeface="Wingdings" panose="05000000000000000000" pitchFamily="2" charset="2"/>
              </a:rPr>
              <a:t> background in ALICE)</a:t>
            </a:r>
            <a:r>
              <a:rPr lang="en-US" sz="1400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</p:txBody>
      </p:sp>
      <p:pic>
        <p:nvPicPr>
          <p:cNvPr id="8" name="Picture 7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229" y="1268760"/>
            <a:ext cx="3220794" cy="14369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1116" y="3284984"/>
            <a:ext cx="4377388" cy="129434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55688" y="45091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4133FB"/>
                </a:solidFill>
              </a:rPr>
              <a:t>Beam2 intensity</a:t>
            </a:r>
            <a:endParaRPr lang="en-GB" sz="1200" dirty="0">
              <a:solidFill>
                <a:srgbClr val="4133FB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1718" y="4510604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Beam1 intensity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80312" y="4516597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Pressure at TDI.4L2</a:t>
            </a:r>
            <a:endParaRPr lang="en-GB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298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6591</TotalTime>
  <Words>1427</Words>
  <Application>Microsoft Office PowerPoint</Application>
  <PresentationFormat>On-screen Show (4:3)</PresentationFormat>
  <Paragraphs>321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Thème Office</vt:lpstr>
      <vt:lpstr>TDIS: scope and description </vt:lpstr>
      <vt:lpstr>Outline</vt:lpstr>
      <vt:lpstr>Injection System</vt:lpstr>
      <vt:lpstr>Beam Parameters</vt:lpstr>
      <vt:lpstr>Beam Parameters</vt:lpstr>
      <vt:lpstr>Beam Parameters</vt:lpstr>
      <vt:lpstr>A bit of history: TDI in Run I </vt:lpstr>
      <vt:lpstr>A bit of history: TDI in Run I </vt:lpstr>
      <vt:lpstr>A bit of history: TDI in Run I </vt:lpstr>
      <vt:lpstr>A bit of history: TDI in Run I </vt:lpstr>
      <vt:lpstr>A bit of history: TDI in Run II (2015) </vt:lpstr>
      <vt:lpstr>A bit of history: TDI in Run II (2015) </vt:lpstr>
      <vt:lpstr>A bit of history: TDI in Run II (2015) </vt:lpstr>
      <vt:lpstr>A bit of history: TDI in Run II (2016-2017) </vt:lpstr>
      <vt:lpstr>A bit of history: TDI in Run II (2016-2017) </vt:lpstr>
      <vt:lpstr>A bit of history: TDI in Run II (2016-2017) </vt:lpstr>
      <vt:lpstr>TDI Alignment</vt:lpstr>
      <vt:lpstr>New Hardware: TDIS (segmented) </vt:lpstr>
      <vt:lpstr>New Hardware: TDIS (segmented) </vt:lpstr>
      <vt:lpstr>Impact on vacuum layout</vt:lpstr>
      <vt:lpstr>Summary</vt:lpstr>
      <vt:lpstr>Thank you for your attention!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Chiara Bracco</cp:lastModifiedBy>
  <cp:revision>502</cp:revision>
  <dcterms:created xsi:type="dcterms:W3CDTF">2016-08-24T12:27:25Z</dcterms:created>
  <dcterms:modified xsi:type="dcterms:W3CDTF">2018-03-07T12:55:02Z</dcterms:modified>
</cp:coreProperties>
</file>