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3" r:id="rId2"/>
    <p:sldId id="262" r:id="rId3"/>
    <p:sldId id="294" r:id="rId4"/>
    <p:sldId id="295" r:id="rId5"/>
    <p:sldId id="287" r:id="rId6"/>
    <p:sldId id="292" r:id="rId7"/>
    <p:sldId id="296" r:id="rId8"/>
    <p:sldId id="297" r:id="rId9"/>
    <p:sldId id="298" r:id="rId10"/>
    <p:sldId id="299" r:id="rId11"/>
    <p:sldId id="300" r:id="rId12"/>
    <p:sldId id="301" r:id="rId13"/>
    <p:sldId id="284" r:id="rId14"/>
    <p:sldId id="290" r:id="rId15"/>
    <p:sldId id="304" r:id="rId16"/>
    <p:sldId id="305" r:id="rId17"/>
    <p:sldId id="306" r:id="rId18"/>
    <p:sldId id="303" r:id="rId19"/>
    <p:sldId id="291" r:id="rId20"/>
    <p:sldId id="266" r:id="rId21"/>
  </p:sldIdLst>
  <p:sldSz cx="9144000" cy="5143500" type="screen16x9"/>
  <p:notesSz cx="7099300" cy="102346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5FB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60"/>
  </p:normalViewPr>
  <p:slideViewPr>
    <p:cSldViewPr snapToObjects="1" showGuides="1">
      <p:cViewPr varScale="1">
        <p:scale>
          <a:sx n="204" d="100"/>
          <a:sy n="204" d="100"/>
        </p:scale>
        <p:origin x="1008" y="1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3F5CDDF-3246-6843-A314-FDDEB3F3DF8E}" type="datetimeFigureOut">
              <a:rPr lang="fr-FR" smtClean="0"/>
              <a:t>08/03/2018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C405983-79D5-E84D-A19B-6B5F52179104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81D8F6D-3354-BF4D-834B-467E3215D30A}" type="datetimeFigureOut">
              <a:rPr lang="fr-FR" smtClean="0"/>
              <a:t>08/03/2018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24B141A-D04E-DD49-88DC-EFA90428BA41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David Carbajo Perez (EN-STI-TCD)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David Carbajo Perez (EN-STI-TCD)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David Carbajo Perez (EN-STI-TCD)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David Carbajo Perez (EN-STI-TCD)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David Carbajo Perez (EN-STI-TCD)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David Carbajo Perez (EN-STI-TCD)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David Carbajo Perez (EN-STI-TCD)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David Carbajo Perez (EN-STI-TCD)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361462/1.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TDIS WP14 PRR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US" altLang="en-US" b="0" dirty="0" smtClean="0">
                <a:ea typeface="Ubuntu"/>
              </a:rPr>
              <a:t>Manufacture </a:t>
            </a:r>
            <a:r>
              <a:rPr lang="en-US" altLang="en-US" b="0" dirty="0">
                <a:ea typeface="Ubuntu"/>
              </a:rPr>
              <a:t>and Inspection Plan</a:t>
            </a:r>
            <a:r>
              <a:rPr lang="en-US" altLang="en-US" dirty="0">
                <a:ea typeface="Ubuntu"/>
              </a:rPr>
              <a:t/>
            </a:r>
            <a:br>
              <a:rPr lang="en-US" altLang="en-US" dirty="0">
                <a:ea typeface="Ubuntu"/>
              </a:rPr>
            </a:br>
            <a:r>
              <a:rPr lang="en-US" altLang="en-US" b="0" dirty="0" smtClean="0">
                <a:ea typeface="Ubuntu"/>
              </a:rPr>
              <a:t>Procedures</a:t>
            </a:r>
            <a:r>
              <a:rPr lang="en-US" altLang="en-US" b="0" dirty="0">
                <a:ea typeface="Ubuntu"/>
              </a:rPr>
              <a:t>, specifications and drawings</a:t>
            </a:r>
            <a:endParaRPr lang="en-GB" b="0" dirty="0">
              <a:ea typeface="Ubuntu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David Carbajo Perez (</a:t>
            </a:r>
            <a:r>
              <a:rPr lang="en-US" dirty="0" smtClean="0"/>
              <a:t>EN-STI-TCD)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TDIS PRR meeting 2018/03/08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Inspection Plan – </a:t>
            </a:r>
            <a:r>
              <a:rPr lang="en-GB" sz="2200" dirty="0"/>
              <a:t>Proto/</a:t>
            </a:r>
            <a:r>
              <a:rPr lang="en-GB" sz="2200" dirty="0" err="1"/>
              <a:t>HiRadMat</a:t>
            </a:r>
            <a:r>
              <a:rPr lang="en-GB" sz="2200" dirty="0"/>
              <a:t> </a:t>
            </a:r>
            <a:r>
              <a:rPr lang="en-GB" sz="2200" dirty="0" smtClean="0"/>
              <a:t>Sub-assemblies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10</a:t>
            </a:fld>
            <a:endParaRPr lang="fr-FR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3142" y="1354111"/>
          <a:ext cx="7992000" cy="950072"/>
        </p:xfrm>
        <a:graphic>
          <a:graphicData uri="http://schemas.openxmlformats.org/drawingml/2006/table">
            <a:tbl>
              <a:tblPr/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26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System/Component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Dimensional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Chemical composition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properties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261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properties 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properties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Ultrasound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X-ray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tests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Pressure test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4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RF-screen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Dimensional report to be prepared by CERN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Jaw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Graphite blocks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tests to be done at CERN after vacuum firing treatment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sp>
        <p:nvSpPr>
          <p:cNvPr id="12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65"/>
          <a:stretch>
            <a:fillRect/>
          </a:stretch>
        </p:blipFill>
        <p:spPr>
          <a:xfrm>
            <a:off x="3707904" y="2380949"/>
            <a:ext cx="4000491" cy="2524951"/>
          </a:xfrm>
          <a:prstGeom prst="rect">
            <a:avLst/>
          </a:prstGeom>
        </p:spPr>
      </p:pic>
      <p:pic>
        <p:nvPicPr>
          <p:cNvPr id="3" name="Picture 2" descr="IMG_20180307_11430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140" y="2580640"/>
            <a:ext cx="2590800" cy="1943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Inspection Plan – Proto Sub-assemblies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11</a:t>
            </a:fld>
            <a:endParaRPr lang="fr-FR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3142" y="1354111"/>
          <a:ext cx="7992000" cy="805575"/>
        </p:xfrm>
        <a:graphic>
          <a:graphicData uri="http://schemas.openxmlformats.org/drawingml/2006/table">
            <a:tbl>
              <a:tblPr/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26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System/Component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Dimensional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Chemical composition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properties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261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properties 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properties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Ultrasound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X-ray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tests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Pressure test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Jaw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pipes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Radiographies of the radius areas after bending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sp>
        <p:nvSpPr>
          <p:cNvPr id="12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1" r="11902" b="4416"/>
          <a:stretch>
            <a:fillRect/>
          </a:stretch>
        </p:blipFill>
        <p:spPr>
          <a:xfrm>
            <a:off x="5724128" y="2409256"/>
            <a:ext cx="2670706" cy="2341115"/>
          </a:xfrm>
          <a:prstGeom prst="rect">
            <a:avLst/>
          </a:prstGeom>
        </p:spPr>
      </p:pic>
      <p:sp>
        <p:nvSpPr>
          <p:cNvPr id="14" name="Espace réservé du contenu 8"/>
          <p:cNvSpPr txBox="1"/>
          <p:nvPr/>
        </p:nvSpPr>
        <p:spPr>
          <a:xfrm>
            <a:off x="780307" y="2429157"/>
            <a:ext cx="4583781" cy="3368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Samples produced to verify the feasibility of the geometry </a:t>
            </a:r>
            <a:endParaRPr lang="en-GB" sz="1400" dirty="0"/>
          </a:p>
        </p:txBody>
      </p:sp>
      <p:pic>
        <p:nvPicPr>
          <p:cNvPr id="3" name="Picture 2" descr="IMG_20180307_111748"/>
          <p:cNvPicPr>
            <a:picLocks noChangeAspect="1"/>
          </p:cNvPicPr>
          <p:nvPr/>
        </p:nvPicPr>
        <p:blipFill>
          <a:blip r:embed="rId4"/>
          <a:srcRect t="24573" b="30457"/>
          <a:stretch>
            <a:fillRect/>
          </a:stretch>
        </p:blipFill>
        <p:spPr>
          <a:xfrm>
            <a:off x="533400" y="2965450"/>
            <a:ext cx="4030345" cy="135953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90933" y="2965416"/>
            <a:ext cx="230425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EDMS 1808269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Inspection Plan – </a:t>
            </a:r>
            <a:r>
              <a:rPr lang="en-GB" sz="2200" dirty="0"/>
              <a:t>Proto/</a:t>
            </a:r>
            <a:r>
              <a:rPr lang="en-GB" sz="2200" dirty="0" err="1"/>
              <a:t>HiRadMat</a:t>
            </a:r>
            <a:r>
              <a:rPr lang="en-GB" sz="2200" dirty="0"/>
              <a:t> </a:t>
            </a:r>
            <a:r>
              <a:rPr lang="en-GB" sz="2200" dirty="0" smtClean="0"/>
              <a:t>Sub-assemblies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12</a:t>
            </a:fld>
            <a:endParaRPr lang="fr-FR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3142" y="1354111"/>
          <a:ext cx="7992000" cy="805575"/>
        </p:xfrm>
        <a:graphic>
          <a:graphicData uri="http://schemas.openxmlformats.org/drawingml/2006/table">
            <a:tbl>
              <a:tblPr/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26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System/Component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Dimensional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Chemical composition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properties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261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properties 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properties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Ultrasound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X-ray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tests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Pressure test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table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Roller screws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analysis before/after cycling test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sp>
        <p:nvSpPr>
          <p:cNvPr id="12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397033"/>
            <a:ext cx="2838048" cy="15813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2397033"/>
            <a:ext cx="3385673" cy="1654018"/>
          </a:xfrm>
          <a:prstGeom prst="rect">
            <a:avLst/>
          </a:prstGeom>
        </p:spPr>
      </p:pic>
      <p:sp>
        <p:nvSpPr>
          <p:cNvPr id="13" name="Espace réservé du contenu 8"/>
          <p:cNvSpPr txBox="1"/>
          <p:nvPr/>
        </p:nvSpPr>
        <p:spPr>
          <a:xfrm>
            <a:off x="1027245" y="4188096"/>
            <a:ext cx="7074443" cy="335684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Endurance test of one mechanical table foreseen to validate design. Roller screws supplier already validated for collimators</a:t>
            </a:r>
            <a:endParaRPr lang="en-GB" sz="1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Manufacture and Inspection Plan – HRMT schedule</a:t>
            </a:r>
          </a:p>
          <a:p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13</a:t>
            </a:fld>
            <a:endParaRPr lang="fr-FR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730661" y="1491630"/>
          <a:ext cx="1505136" cy="908407"/>
        </p:xfrm>
        <a:graphic>
          <a:graphicData uri="http://schemas.openxmlformats.org/drawingml/2006/table">
            <a:tbl>
              <a:tblPr firstRow="1" firstCol="1" bandRow="1"/>
              <a:tblGrid>
                <a:gridCol w="1505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45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95350" algn="l"/>
                        </a:tabLst>
                      </a:pPr>
                      <a:r>
                        <a:rPr lang="en-GB" sz="110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HRMT45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37" marR="62537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9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95350" algn="l"/>
                        </a:tabLs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Time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37" marR="6253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9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95350" algn="l"/>
                        </a:tabLs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GB" sz="11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10</a:t>
                      </a:r>
                      <a:r>
                        <a:rPr lang="en-GB" sz="11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August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37" marR="6253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sp>
        <p:nvSpPr>
          <p:cNvPr id="13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375" y="1381955"/>
            <a:ext cx="4912841" cy="286535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Procedures for the development phase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0669" t="42860" b="5616"/>
          <a:stretch>
            <a:fillRect/>
          </a:stretch>
        </p:blipFill>
        <p:spPr>
          <a:xfrm>
            <a:off x="5934995" y="536352"/>
            <a:ext cx="3101668" cy="423091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80452" y="1639759"/>
            <a:ext cx="41417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A5A5A"/>
                </a:solidFill>
              </a:rPr>
              <a:t>HL-LHC baseline documentation vs </a:t>
            </a:r>
            <a:endParaRPr lang="en-US" dirty="0" smtClean="0">
              <a:solidFill>
                <a:srgbClr val="5A5A5A"/>
              </a:solidFill>
            </a:endParaRPr>
          </a:p>
          <a:p>
            <a:r>
              <a:rPr lang="en-US" dirty="0" smtClean="0">
                <a:solidFill>
                  <a:srgbClr val="5A5A5A"/>
                </a:solidFill>
              </a:rPr>
              <a:t>systems life-cycle (</a:t>
            </a:r>
            <a:r>
              <a:rPr lang="en-US" dirty="0" smtClean="0">
                <a:solidFill>
                  <a:srgbClr val="5A5A5A"/>
                </a:solidFill>
                <a:hlinkClick r:id="rId4"/>
              </a:rPr>
              <a:t>EDMS 1361462</a:t>
            </a:r>
            <a:r>
              <a:rPr lang="en-US" dirty="0" smtClean="0">
                <a:solidFill>
                  <a:srgbClr val="5A5A5A"/>
                </a:solidFill>
              </a:rPr>
              <a:t>)</a:t>
            </a:r>
            <a:endParaRPr lang="en-US" dirty="0">
              <a:solidFill>
                <a:srgbClr val="5A5A5A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98851" y="3655518"/>
            <a:ext cx="35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69363" y="525986"/>
            <a:ext cx="35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63011" y="814450"/>
            <a:ext cx="35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29002" y="2071163"/>
            <a:ext cx="35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875471" y="3120914"/>
            <a:ext cx="35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850306" y="4301793"/>
            <a:ext cx="35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63901" y="1501260"/>
            <a:ext cx="35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96282" y="1438477"/>
            <a:ext cx="35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392507" y="2074891"/>
            <a:ext cx="35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80452" y="2919841"/>
            <a:ext cx="35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87735" y="2889063"/>
            <a:ext cx="41417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5A5A5A"/>
                </a:solidFill>
              </a:rPr>
              <a:t>Documents available in EDMS for the TDIS WP14 (status: in work)</a:t>
            </a:r>
            <a:endParaRPr lang="en-US" sz="1400" dirty="0">
              <a:solidFill>
                <a:srgbClr val="5A5A5A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462927" y="3151691"/>
            <a:ext cx="35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!"/>
            </a:pPr>
            <a:r>
              <a:rPr lang="en-US" sz="2000" dirty="0" smtClean="0">
                <a:solidFill>
                  <a:schemeClr val="accent6"/>
                </a:solidFill>
              </a:rPr>
              <a:t> 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459621" y="3712923"/>
            <a:ext cx="35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!"/>
            </a:pPr>
            <a:r>
              <a:rPr lang="en-US" sz="2000" dirty="0" smtClean="0">
                <a:solidFill>
                  <a:schemeClr val="accent6"/>
                </a:solidFill>
              </a:rPr>
              <a:t> 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2507" y="4256227"/>
            <a:ext cx="35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!"/>
            </a:pPr>
            <a:r>
              <a:rPr lang="en-US" sz="2000" dirty="0" smtClean="0">
                <a:solidFill>
                  <a:schemeClr val="accent6"/>
                </a:solidFill>
              </a:rPr>
              <a:t> 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107276" y="3412283"/>
            <a:ext cx="35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!"/>
            </a:pPr>
            <a:r>
              <a:rPr lang="en-US" sz="2000" dirty="0" smtClean="0">
                <a:solidFill>
                  <a:schemeClr val="accent6"/>
                </a:solidFill>
              </a:rPr>
              <a:t> 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368958" y="3472469"/>
            <a:ext cx="41417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5A5A5A"/>
                </a:solidFill>
              </a:rPr>
              <a:t>Documents to be created (2Q 2018)</a:t>
            </a:r>
            <a:endParaRPr lang="en-US" sz="1400" dirty="0">
              <a:solidFill>
                <a:srgbClr val="5A5A5A"/>
              </a:solidFill>
            </a:endParaRPr>
          </a:p>
        </p:txBody>
      </p:sp>
      <p:sp>
        <p:nvSpPr>
          <p:cNvPr id="27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sp>
        <p:nvSpPr>
          <p:cNvPr id="29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Procedures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15</a:t>
            </a:fld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58228" y="1477444"/>
            <a:ext cx="565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5A5A5A"/>
                </a:solidFill>
              </a:rPr>
              <a:t>Foreseen </a:t>
            </a:r>
            <a:r>
              <a:rPr lang="en-US" dirty="0">
                <a:solidFill>
                  <a:srgbClr val="5A5A5A"/>
                </a:solidFill>
              </a:rPr>
              <a:t>activities </a:t>
            </a:r>
            <a:r>
              <a:rPr lang="en-US" dirty="0" smtClean="0">
                <a:solidFill>
                  <a:srgbClr val="5A5A5A"/>
                </a:solidFill>
              </a:rPr>
              <a:t>for TDIS considered by LS2 coordination team in their </a:t>
            </a:r>
            <a:r>
              <a:rPr lang="en-US" dirty="0">
                <a:solidFill>
                  <a:srgbClr val="5A5A5A"/>
                </a:solidFill>
              </a:rPr>
              <a:t>app PLAN </a:t>
            </a:r>
            <a:r>
              <a:rPr lang="en-US" dirty="0" smtClean="0">
                <a:solidFill>
                  <a:srgbClr val="5A5A5A"/>
                </a:solidFill>
              </a:rPr>
              <a:t>(code 10015).</a:t>
            </a:r>
          </a:p>
          <a:p>
            <a:endParaRPr lang="en-US" dirty="0">
              <a:solidFill>
                <a:srgbClr val="5A5A5A"/>
              </a:solidFill>
            </a:endParaRPr>
          </a:p>
          <a:p>
            <a:r>
              <a:rPr lang="en-US" dirty="0" smtClean="0">
                <a:solidFill>
                  <a:srgbClr val="5A5A5A"/>
                </a:solidFill>
              </a:rPr>
              <a:t>All tasks confirmed</a:t>
            </a:r>
            <a:endParaRPr lang="en-US" dirty="0">
              <a:solidFill>
                <a:srgbClr val="5A5A5A"/>
              </a:solidFill>
            </a:endParaRPr>
          </a:p>
        </p:txBody>
      </p:sp>
      <p:sp>
        <p:nvSpPr>
          <p:cNvPr id="27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sp>
        <p:nvSpPr>
          <p:cNvPr id="29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pic>
        <p:nvPicPr>
          <p:cNvPr id="30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64559"/>
            <a:ext cx="2088232" cy="3728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95999" y="2267179"/>
            <a:ext cx="5581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B05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Procedures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16</a:t>
            </a:fld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15697" y="1203598"/>
            <a:ext cx="40697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5A5A5A"/>
                </a:solidFill>
              </a:rPr>
              <a:t>Full TDIS structure to be created in MTF application. Items available for some components already.</a:t>
            </a:r>
            <a:endParaRPr lang="en-US" sz="1600" dirty="0">
              <a:solidFill>
                <a:srgbClr val="5A5A5A"/>
              </a:solidFill>
            </a:endParaRPr>
          </a:p>
        </p:txBody>
      </p:sp>
      <p:sp>
        <p:nvSpPr>
          <p:cNvPr id="27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sp>
        <p:nvSpPr>
          <p:cNvPr id="29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090532" y="583732"/>
          <a:ext cx="4659965" cy="431292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614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6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3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b="1" dirty="0" smtClean="0">
                          <a:effectLst/>
                        </a:rPr>
                        <a:t>TDIS Beam Absorber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b="1" dirty="0" smtClean="0">
                          <a:effectLst/>
                        </a:rPr>
                        <a:t>for Injection Segmented</a:t>
                      </a:r>
                      <a:endParaRPr lang="en-US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b="1" dirty="0">
                          <a:effectLst/>
                        </a:rPr>
                        <a:t> </a:t>
                      </a:r>
                      <a:r>
                        <a:rPr lang="en-US" sz="700" b="1" dirty="0" smtClean="0">
                          <a:effectLst/>
                        </a:rPr>
                        <a:t>Absorber Module</a:t>
                      </a:r>
                      <a:endParaRPr lang="en-US" sz="7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 </a:t>
                      </a:r>
                      <a:endParaRPr lang="en-US" sz="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r>
                        <a:rPr lang="en-US" sz="700" dirty="0" smtClean="0">
                          <a:effectLst/>
                        </a:rPr>
                        <a:t>Motorization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Electrical motor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Roller screw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Linear bearing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Sliding table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Mechanical table frame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Shaft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r>
                        <a:rPr lang="en-US" sz="700" dirty="0" smtClean="0">
                          <a:effectLst/>
                        </a:rPr>
                        <a:t>Module support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Bracket support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Cooling circuit assembly support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Base plate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Electrical junction box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Protection cover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Keys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row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</a:rPr>
                        <a:t>Jaw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Absorber block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Clamp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Back-stiffener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Cooling pipe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Compression spring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Pipes support plate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Springs support plate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Support plate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</a:rPr>
                        <a:t>Vacuum system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Ion pump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NEG pump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VGRB gage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VGPB gage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r>
                        <a:rPr lang="en-US" sz="700" dirty="0" smtClean="0">
                          <a:effectLst/>
                        </a:rPr>
                        <a:t>Impedance Hardware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RF screen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RF ferrite tile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Transversal RF finger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Longitudinal RF finger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</a:rPr>
                        <a:t>Instrumentation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LVDT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PT100 probe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Flow meter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Temperature sensor (cooling)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</a:rPr>
                        <a:t>Vacuum chamber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Vessel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Flange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600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</a:rPr>
                        <a:t>Bellow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b="1" dirty="0">
                          <a:effectLst/>
                        </a:rPr>
                        <a:t> </a:t>
                      </a:r>
                      <a:r>
                        <a:rPr lang="en-US" sz="700" b="1" dirty="0" smtClean="0">
                          <a:effectLst/>
                        </a:rPr>
                        <a:t>Transition</a:t>
                      </a:r>
                      <a:endParaRPr lang="en-US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Transition</a:t>
                      </a:r>
                      <a:endParaRPr lang="en-US" sz="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b="1" dirty="0" smtClean="0">
                          <a:effectLst/>
                        </a:rPr>
                        <a:t>Support assembly</a:t>
                      </a: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Girder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Jacks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18935" marR="1893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</a:rPr>
                        <a:t>Sector valve assembly</a:t>
                      </a:r>
                      <a:endParaRPr lang="en-US" sz="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700" dirty="0" smtClean="0">
                          <a:effectLst/>
                        </a:rPr>
                        <a:t>Sector valve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5" marR="1893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4165" t="8567"/>
          <a:stretch>
            <a:fillRect/>
          </a:stretch>
        </p:blipFill>
        <p:spPr>
          <a:xfrm>
            <a:off x="539552" y="2034595"/>
            <a:ext cx="3096344" cy="253747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Specifications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17</a:t>
            </a:fld>
            <a:endParaRPr lang="fr-FR"/>
          </a:p>
        </p:txBody>
      </p:sp>
      <p:sp>
        <p:nvSpPr>
          <p:cNvPr id="27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sp>
        <p:nvSpPr>
          <p:cNvPr id="29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b="74402"/>
          <a:stretch>
            <a:fillRect/>
          </a:stretch>
        </p:blipFill>
        <p:spPr>
          <a:xfrm>
            <a:off x="498935" y="1833284"/>
            <a:ext cx="2952328" cy="10943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84920" y="1502663"/>
            <a:ext cx="1440160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EDMS 1865250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7744" y="1502004"/>
            <a:ext cx="1440160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EDMS 1905241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3758501" y="2237803"/>
            <a:ext cx="1224136" cy="5760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space réservé du contenu 8"/>
          <p:cNvSpPr txBox="1"/>
          <p:nvPr/>
        </p:nvSpPr>
        <p:spPr>
          <a:xfrm>
            <a:off x="2534364" y="3316101"/>
            <a:ext cx="3765827" cy="56274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 smtClean="0"/>
              <a:t>Excel list with all requirements included in functional specification and the corresponding studies/tests intended to verify that they are fulfilled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1830709"/>
            <a:ext cx="2808312" cy="107079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18</a:t>
            </a:fld>
            <a:endParaRPr lang="fr-FR"/>
          </a:p>
        </p:txBody>
      </p:sp>
      <p:sp>
        <p:nvSpPr>
          <p:cNvPr id="27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7504" y="484209"/>
          <a:ext cx="8867289" cy="3987001"/>
        </p:xfrm>
        <a:graphic>
          <a:graphicData uri="http://schemas.openxmlformats.org/drawingml/2006/table">
            <a:tbl>
              <a:tblPr/>
              <a:tblGrid>
                <a:gridCol w="229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2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8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13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92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95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47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9819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017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698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63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631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Page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Chapter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Requirement description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Value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Relevant calculation/study/</a:t>
                      </a:r>
                      <a:b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mechanism available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Documentation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Result analysis (OK/NOK)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Relevant verification testing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Report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Result verification (OK/NOK)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Jaw movement range in operation and setting precision </a:t>
                      </a:r>
                    </a:p>
                  </a:txBody>
                  <a:tcPr marL="3198" marR="3198" marT="3198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2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Minimum gap (anti-collision)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 mm 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Anti-collision switch / Mechanical stoppers 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Drawing mechanical table LHCTDIS_0011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TDIS prototype validation test program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be created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9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Maximum gap 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110.0 mm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stoppers integrated in mechanical tables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1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Maximum individual jaw position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±55.0 mm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Minimum individual jaw position across axis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±5.0 mm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8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Surface flatness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±0.10 mm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Tolerance calculation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Tolerance Analysis Jaw block flatness 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(EDMS 1906421)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10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jaw position precision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±0.05 mm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Precision given by roller screw thread pitch and motor step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Motor and roller screw technical specifications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9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jaw setting reproducibility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±0.01 mm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Given by design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Measurements from collimators mechanical tables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8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Minimum step size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 mm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Given by motor step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Motor technical specifications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8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Maximum angle at each module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±2 mrad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Linking bar between mechanical tables constraints max. angle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verified 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to be prepared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99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Maximum retraction between modules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mm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Limited by software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Software program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TDIS Performance vs MKI failure cases</a:t>
                      </a:r>
                    </a:p>
                  </a:txBody>
                  <a:tcPr marL="3198" marR="3198" marT="3198" marB="0" anchor="ctr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86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Charging failure - no damage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288x2.0e11 BCMS (inj.) protons on TDIS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Fluka simulation + FEA thermomechanical simulations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IP8 Large impact parameter study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FEA calculations reports 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(EDMS 1851379) 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Most critical component: 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TZM back-stiffener and cooling pipes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HiRadMat HRMT45 to reproduce the worst-scenario conditions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be created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198" marR="3198" marT="3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Drawings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19</a:t>
            </a:fld>
            <a:endParaRPr lang="fr-FR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2278856" y="1707654"/>
          <a:ext cx="4586287" cy="119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2" name="Worksheet" r:id="rId4" imgW="5829300" imgH="1524000" progId="Excel.Sheet.12">
                  <p:embed/>
                </p:oleObj>
              </mc:Choice>
              <mc:Fallback>
                <p:oleObj name="Worksheet" r:id="rId4" imgW="5829300" imgH="1524000" progId="Excel.Sheet.12">
                  <p:embed/>
                  <p:pic>
                    <p:nvPicPr>
                      <p:cNvPr id="0" name="Object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78856" y="1707654"/>
                        <a:ext cx="4586287" cy="1190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sp>
        <p:nvSpPr>
          <p:cNvPr id="10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Agenda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/>
              <a:t>Manufacture and Inspection </a:t>
            </a:r>
            <a:r>
              <a:rPr lang="en-GB" sz="2400" dirty="0" smtClean="0"/>
              <a:t>Plan</a:t>
            </a:r>
          </a:p>
          <a:p>
            <a:r>
              <a:rPr lang="en-US" altLang="en-US" sz="2400" dirty="0" smtClean="0">
                <a:ea typeface="Ubuntu"/>
              </a:rPr>
              <a:t>Procedures</a:t>
            </a:r>
          </a:p>
          <a:p>
            <a:r>
              <a:rPr lang="en-GB" sz="2400" dirty="0" smtClean="0"/>
              <a:t>Specifications</a:t>
            </a:r>
          </a:p>
          <a:p>
            <a:r>
              <a:rPr lang="en-GB" sz="2400" dirty="0" smtClean="0"/>
              <a:t>Drawings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2</a:t>
            </a:fld>
            <a:endParaRPr lang="fr-FR"/>
          </a:p>
        </p:txBody>
      </p:sp>
      <p:sp>
        <p:nvSpPr>
          <p:cNvPr id="6" name="Titre 7"/>
          <p:cNvSpPr txBox="1"/>
          <p:nvPr/>
        </p:nvSpPr>
        <p:spPr>
          <a:xfrm>
            <a:off x="457200" y="4521702"/>
            <a:ext cx="5112568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20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/>
            <a:r>
              <a:rPr lang="en-GB" dirty="0" smtClean="0"/>
              <a:t>Content Input from </a:t>
            </a:r>
            <a:r>
              <a:rPr lang="en-US" dirty="0" smtClean="0"/>
              <a:t>from </a:t>
            </a:r>
            <a:r>
              <a:rPr lang="en-US" b="1" dirty="0"/>
              <a:t>Antonio Perillo Marcone</a:t>
            </a:r>
            <a:r>
              <a:rPr lang="en-US" b="1" dirty="0" smtClean="0"/>
              <a:t>, Chiara </a:t>
            </a:r>
            <a:r>
              <a:rPr lang="en-US" b="1" dirty="0" err="1" smtClean="0"/>
              <a:t>Braco</a:t>
            </a:r>
            <a:r>
              <a:rPr lang="en-US" b="1" dirty="0" smtClean="0"/>
              <a:t>, Luca Gentini, Hector Garcia Gavela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Manufacture and Inspection Plan – Proto Sub-assemblies</a:t>
            </a:r>
          </a:p>
          <a:p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3</a:t>
            </a:fld>
            <a:endParaRPr lang="fr-FR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388100" y="1297086"/>
          <a:ext cx="3225820" cy="3179180"/>
        </p:xfrm>
        <a:graphic>
          <a:graphicData uri="http://schemas.openxmlformats.org/drawingml/2006/table">
            <a:tbl>
              <a:tblPr/>
              <a:tblGrid>
                <a:gridCol w="1237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86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Process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Resources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Tanks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Cinel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Metrology Inspection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RGA test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Leak test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Shipping to CERN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Transitions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EN-MME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Metrology Inspection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Ion Pumps / 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 cartridges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SAES GETTERS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Metrology Inspection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Shipping to CERN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Sector valves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VAT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Valves assembly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Metrology Inspection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Shipping to CERN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Girder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BSB Industry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Girder assembly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Metrology Inspection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Shipping to CERN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Jacks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warehouse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10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sp>
        <p:nvSpPr>
          <p:cNvPr id="12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3550307" y="1281346"/>
            <a:ext cx="5521918" cy="3600076"/>
            <a:chOff x="3851920" y="104995"/>
            <a:chExt cx="6120680" cy="399044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88" t="13730" r="13775" b="9544"/>
            <a:stretch>
              <a:fillRect/>
            </a:stretch>
          </p:blipFill>
          <p:spPr>
            <a:xfrm>
              <a:off x="3851920" y="135000"/>
              <a:ext cx="6120680" cy="3960440"/>
            </a:xfrm>
            <a:prstGeom prst="rect">
              <a:avLst/>
            </a:prstGeom>
          </p:spPr>
        </p:pic>
        <p:sp>
          <p:nvSpPr>
            <p:cNvPr id="20" name="AutoShape 9"/>
            <p:cNvSpPr/>
            <p:nvPr/>
          </p:nvSpPr>
          <p:spPr bwMode="auto">
            <a:xfrm>
              <a:off x="7164288" y="3132196"/>
              <a:ext cx="1189696" cy="261610"/>
            </a:xfrm>
            <a:prstGeom prst="borderCallout2">
              <a:avLst>
                <a:gd name="adj1" fmla="val -786"/>
                <a:gd name="adj2" fmla="val 10182"/>
                <a:gd name="adj3" fmla="val -786"/>
                <a:gd name="adj4" fmla="val 90084"/>
                <a:gd name="adj5" fmla="val -164811"/>
                <a:gd name="adj6" fmla="val 118516"/>
              </a:avLst>
            </a:prstGeom>
            <a:solidFill>
              <a:srgbClr val="92D050"/>
            </a:solidFill>
            <a:ln w="25400">
              <a:solidFill>
                <a:srgbClr val="92D050"/>
              </a:solidFill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ts val="925"/>
                </a:spcAft>
              </a:pPr>
              <a:r>
                <a:rPr lang="en-US" sz="1100" dirty="0" smtClean="0">
                  <a:solidFill>
                    <a:srgbClr val="FFFFFF"/>
                  </a:solidFill>
                </a:rPr>
                <a:t>Jacks</a:t>
              </a:r>
              <a:endParaRPr lang="en-US" sz="1100" dirty="0">
                <a:solidFill>
                  <a:srgbClr val="FFFFFF"/>
                </a:solidFill>
              </a:endParaRPr>
            </a:p>
          </p:txBody>
        </p:sp>
        <p:sp>
          <p:nvSpPr>
            <p:cNvPr id="21" name="AutoShape 9"/>
            <p:cNvSpPr/>
            <p:nvPr/>
          </p:nvSpPr>
          <p:spPr bwMode="auto">
            <a:xfrm>
              <a:off x="9203231" y="2240817"/>
              <a:ext cx="769369" cy="261610"/>
            </a:xfrm>
            <a:prstGeom prst="borderCallout2">
              <a:avLst>
                <a:gd name="adj1" fmla="val 8747"/>
                <a:gd name="adj2" fmla="val 2019"/>
                <a:gd name="adj3" fmla="val 5354"/>
                <a:gd name="adj4" fmla="val 2182"/>
                <a:gd name="adj5" fmla="val -38248"/>
                <a:gd name="adj6" fmla="val -7047"/>
              </a:avLst>
            </a:prstGeom>
            <a:solidFill>
              <a:srgbClr val="92D050"/>
            </a:solidFill>
            <a:ln w="25400">
              <a:solidFill>
                <a:srgbClr val="92D050"/>
              </a:solidFill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 eaLnBrk="0" fontAlgn="base" hangingPunct="0">
                <a:spcBef>
                  <a:spcPct val="0"/>
                </a:spcBef>
                <a:spcAft>
                  <a:spcPts val="925"/>
                </a:spcAft>
              </a:pPr>
              <a:r>
                <a:rPr lang="en-US" sz="1100" dirty="0" smtClean="0">
                  <a:solidFill>
                    <a:srgbClr val="FFFFFF"/>
                  </a:solidFill>
                </a:rPr>
                <a:t>Girder</a:t>
              </a:r>
              <a:endParaRPr lang="en-US" sz="1100" dirty="0">
                <a:solidFill>
                  <a:srgbClr val="FFFFFF"/>
                </a:solidFill>
              </a:endParaRPr>
            </a:p>
          </p:txBody>
        </p:sp>
        <p:sp>
          <p:nvSpPr>
            <p:cNvPr id="23" name="AutoShape 1"/>
            <p:cNvSpPr/>
            <p:nvPr/>
          </p:nvSpPr>
          <p:spPr bwMode="auto">
            <a:xfrm>
              <a:off x="5137435" y="640058"/>
              <a:ext cx="1599159" cy="261610"/>
            </a:xfrm>
            <a:prstGeom prst="borderCallout2">
              <a:avLst>
                <a:gd name="adj1" fmla="val 94241"/>
                <a:gd name="adj2" fmla="val 76224"/>
                <a:gd name="adj3" fmla="val 107103"/>
                <a:gd name="adj4" fmla="val 36290"/>
                <a:gd name="adj5" fmla="val 455928"/>
                <a:gd name="adj6" fmla="val 53398"/>
              </a:avLst>
            </a:prstGeom>
            <a:solidFill>
              <a:srgbClr val="92D050"/>
            </a:solidFill>
            <a:ln w="25400">
              <a:solidFill>
                <a:srgbClr val="92D050"/>
              </a:solidFill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ts val="925"/>
                </a:spcAft>
              </a:pPr>
              <a:r>
                <a:rPr lang="en-US" sz="1100" dirty="0">
                  <a:solidFill>
                    <a:srgbClr val="FFFFFF"/>
                  </a:solidFill>
                </a:rPr>
                <a:t>Vacuum </a:t>
              </a:r>
              <a:r>
                <a:rPr lang="en-US" sz="1100" dirty="0" smtClean="0">
                  <a:solidFill>
                    <a:srgbClr val="FFFFFF"/>
                  </a:solidFill>
                </a:rPr>
                <a:t>Tanks</a:t>
              </a:r>
              <a:endParaRPr lang="en-US" sz="1100" dirty="0">
                <a:solidFill>
                  <a:srgbClr val="FFFFFF"/>
                </a:solidFill>
              </a:endParaRPr>
            </a:p>
          </p:txBody>
        </p:sp>
        <p:sp>
          <p:nvSpPr>
            <p:cNvPr id="25" name="AutoShape 9"/>
            <p:cNvSpPr/>
            <p:nvPr/>
          </p:nvSpPr>
          <p:spPr bwMode="auto">
            <a:xfrm>
              <a:off x="7424508" y="104995"/>
              <a:ext cx="1061424" cy="261610"/>
            </a:xfrm>
            <a:prstGeom prst="borderCallout2">
              <a:avLst>
                <a:gd name="adj1" fmla="val 96828"/>
                <a:gd name="adj2" fmla="val 7758"/>
                <a:gd name="adj3" fmla="val 101188"/>
                <a:gd name="adj4" fmla="val 45421"/>
                <a:gd name="adj5" fmla="val 229546"/>
                <a:gd name="adj6" fmla="val 50658"/>
              </a:avLst>
            </a:prstGeom>
            <a:solidFill>
              <a:srgbClr val="92D050"/>
            </a:solidFill>
            <a:ln w="25400">
              <a:solidFill>
                <a:srgbClr val="92D050"/>
              </a:solidFill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 eaLnBrk="0" fontAlgn="base" hangingPunct="0">
                <a:spcBef>
                  <a:spcPct val="0"/>
                </a:spcBef>
                <a:spcAft>
                  <a:spcPts val="925"/>
                </a:spcAft>
              </a:pPr>
              <a:r>
                <a:rPr lang="en-US" sz="1050" dirty="0" smtClean="0">
                  <a:solidFill>
                    <a:srgbClr val="FFFFFF"/>
                  </a:solidFill>
                </a:rPr>
                <a:t>Ion Pumps</a:t>
              </a:r>
              <a:endParaRPr lang="en-US" sz="1100" dirty="0">
                <a:solidFill>
                  <a:srgbClr val="FFFFFF"/>
                </a:solidFill>
              </a:endParaRPr>
            </a:p>
          </p:txBody>
        </p:sp>
        <p:sp>
          <p:nvSpPr>
            <p:cNvPr id="26" name="AutoShape 9"/>
            <p:cNvSpPr/>
            <p:nvPr/>
          </p:nvSpPr>
          <p:spPr bwMode="auto">
            <a:xfrm>
              <a:off x="5937015" y="3646352"/>
              <a:ext cx="1227274" cy="261610"/>
            </a:xfrm>
            <a:prstGeom prst="borderCallout2">
              <a:avLst>
                <a:gd name="adj1" fmla="val 96828"/>
                <a:gd name="adj2" fmla="val 7758"/>
                <a:gd name="adj3" fmla="val 99982"/>
                <a:gd name="adj4" fmla="val 25156"/>
                <a:gd name="adj5" fmla="val -475011"/>
                <a:gd name="adj6" fmla="val 20123"/>
              </a:avLst>
            </a:prstGeom>
            <a:solidFill>
              <a:srgbClr val="92D050"/>
            </a:solidFill>
            <a:ln w="25400">
              <a:solidFill>
                <a:srgbClr val="92D050"/>
              </a:solidFill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 eaLnBrk="0" fontAlgn="base" hangingPunct="0">
                <a:spcBef>
                  <a:spcPct val="0"/>
                </a:spcBef>
                <a:spcAft>
                  <a:spcPts val="925"/>
                </a:spcAft>
              </a:pPr>
              <a:r>
                <a:rPr lang="en-US" sz="1050" dirty="0" smtClean="0">
                  <a:solidFill>
                    <a:srgbClr val="FFFFFF"/>
                  </a:solidFill>
                </a:rPr>
                <a:t>NEG Cartridges</a:t>
              </a:r>
              <a:endParaRPr lang="en-US" sz="1050" dirty="0">
                <a:solidFill>
                  <a:srgbClr val="FFFFFF"/>
                </a:solidFill>
              </a:endParaRPr>
            </a:p>
          </p:txBody>
        </p:sp>
      </p:grpSp>
      <p:sp>
        <p:nvSpPr>
          <p:cNvPr id="27" name="AutoShape 1"/>
          <p:cNvSpPr/>
          <p:nvPr/>
        </p:nvSpPr>
        <p:spPr bwMode="auto">
          <a:xfrm>
            <a:off x="3932893" y="2243567"/>
            <a:ext cx="1009392" cy="261610"/>
          </a:xfrm>
          <a:prstGeom prst="borderCallout2">
            <a:avLst>
              <a:gd name="adj1" fmla="val 94241"/>
              <a:gd name="adj2" fmla="val 76224"/>
              <a:gd name="adj3" fmla="val 107103"/>
              <a:gd name="adj4" fmla="val 36290"/>
              <a:gd name="adj5" fmla="val 455928"/>
              <a:gd name="adj6" fmla="val 53398"/>
            </a:avLst>
          </a:prstGeom>
          <a:solidFill>
            <a:srgbClr val="92D050"/>
          </a:solidFill>
          <a:ln w="25400">
            <a:solidFill>
              <a:srgbClr val="92D050"/>
            </a:solidFill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5"/>
              </a:spcAft>
            </a:pPr>
            <a:r>
              <a:rPr lang="en-US" sz="1100" dirty="0" smtClean="0">
                <a:solidFill>
                  <a:srgbClr val="FFFFFF"/>
                </a:solidFill>
              </a:rPr>
              <a:t>Transitions</a:t>
            </a:r>
            <a:endParaRPr 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Manufacture and Inspection Plan – Proto Sub-assemblies</a:t>
            </a:r>
          </a:p>
          <a:p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499236"/>
              </p:ext>
            </p:extLst>
          </p:nvPr>
        </p:nvGraphicFramePr>
        <p:xfrm>
          <a:off x="218514" y="1203598"/>
          <a:ext cx="3633406" cy="1823090"/>
        </p:xfrm>
        <a:graphic>
          <a:graphicData uri="http://schemas.openxmlformats.org/drawingml/2006/table">
            <a:tbl>
              <a:tblPr/>
              <a:tblGrid>
                <a:gridCol w="1155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Process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Resources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Module supports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suppliers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 assembly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EN-MME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Metrology Inspection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tables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suppliers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Metrology Inspection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EN-MME</a:t>
                      </a:r>
                    </a:p>
                  </a:txBody>
                  <a:tcPr marL="5035" marR="5035" marT="5035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37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Endurance test (1 table)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Jaw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Ext.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suppliers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Jaws assembly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Metrology Inspection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EN-MME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screen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EN-MME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screen assembly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Metrology Inspection</a:t>
                      </a: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 Module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Assembly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5" marR="5035" marT="5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9028284"/>
                  </a:ext>
                </a:extLst>
              </a:tr>
            </a:tbl>
          </a:graphicData>
        </a:graphic>
      </p:graphicFrame>
      <p:sp>
        <p:nvSpPr>
          <p:cNvPr id="10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sp>
        <p:nvSpPr>
          <p:cNvPr id="12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37" t="4185" r="22827" b="10719"/>
          <a:stretch>
            <a:fillRect/>
          </a:stretch>
        </p:blipFill>
        <p:spPr>
          <a:xfrm>
            <a:off x="6238928" y="1131590"/>
            <a:ext cx="2807872" cy="248232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r="21651" b="9544"/>
          <a:stretch>
            <a:fillRect/>
          </a:stretch>
        </p:blipFill>
        <p:spPr>
          <a:xfrm>
            <a:off x="3561184" y="2016161"/>
            <a:ext cx="2975860" cy="2880000"/>
          </a:xfrm>
          <a:prstGeom prst="rect">
            <a:avLst/>
          </a:prstGeom>
        </p:spPr>
      </p:pic>
      <p:sp>
        <p:nvSpPr>
          <p:cNvPr id="27" name="AutoShape 4"/>
          <p:cNvSpPr/>
          <p:nvPr/>
        </p:nvSpPr>
        <p:spPr bwMode="auto">
          <a:xfrm>
            <a:off x="5663396" y="1484482"/>
            <a:ext cx="1151063" cy="253916"/>
          </a:xfrm>
          <a:prstGeom prst="borderCallout2">
            <a:avLst>
              <a:gd name="adj1" fmla="val 164"/>
              <a:gd name="adj2" fmla="val 37280"/>
              <a:gd name="adj3" fmla="val 98710"/>
              <a:gd name="adj4" fmla="val 66798"/>
              <a:gd name="adj5" fmla="val 301970"/>
              <a:gd name="adj6" fmla="val 145090"/>
            </a:avLst>
          </a:prstGeom>
          <a:solidFill>
            <a:srgbClr val="92D050"/>
          </a:solidFill>
          <a:ln w="25400">
            <a:solidFill>
              <a:srgbClr val="92D050"/>
            </a:solidFill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5"/>
              </a:spcAft>
            </a:pPr>
            <a:r>
              <a:rPr lang="en-US" sz="1050" dirty="0" smtClean="0">
                <a:solidFill>
                  <a:srgbClr val="FFFFFF"/>
                </a:solidFill>
              </a:rPr>
              <a:t>Mechanical tables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33" name="AutoShape 4"/>
          <p:cNvSpPr/>
          <p:nvPr/>
        </p:nvSpPr>
        <p:spPr bwMode="auto">
          <a:xfrm>
            <a:off x="6562722" y="3625835"/>
            <a:ext cx="1151063" cy="253916"/>
          </a:xfrm>
          <a:prstGeom prst="borderCallout2">
            <a:avLst>
              <a:gd name="adj1" fmla="val 164"/>
              <a:gd name="adj2" fmla="val 37280"/>
              <a:gd name="adj3" fmla="val 98710"/>
              <a:gd name="adj4" fmla="val 66798"/>
              <a:gd name="adj5" fmla="val -130673"/>
              <a:gd name="adj6" fmla="val -36959"/>
            </a:avLst>
          </a:prstGeom>
          <a:solidFill>
            <a:srgbClr val="92D050"/>
          </a:solidFill>
          <a:ln w="25400">
            <a:solidFill>
              <a:srgbClr val="92D050"/>
            </a:solidFill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5"/>
              </a:spcAft>
            </a:pPr>
            <a:r>
              <a:rPr lang="en-US" sz="1050" dirty="0" smtClean="0">
                <a:solidFill>
                  <a:srgbClr val="FFFFFF"/>
                </a:solidFill>
              </a:rPr>
              <a:t>RF screens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34" name="AutoShape 4"/>
          <p:cNvSpPr/>
          <p:nvPr/>
        </p:nvSpPr>
        <p:spPr bwMode="auto">
          <a:xfrm>
            <a:off x="6218913" y="4402784"/>
            <a:ext cx="1151063" cy="253916"/>
          </a:xfrm>
          <a:prstGeom prst="borderCallout2">
            <a:avLst>
              <a:gd name="adj1" fmla="val 164"/>
              <a:gd name="adj2" fmla="val 37280"/>
              <a:gd name="adj3" fmla="val 98710"/>
              <a:gd name="adj4" fmla="val 66798"/>
              <a:gd name="adj5" fmla="val -20637"/>
              <a:gd name="adj6" fmla="val -54061"/>
            </a:avLst>
          </a:prstGeom>
          <a:solidFill>
            <a:srgbClr val="92D050"/>
          </a:solidFill>
          <a:ln w="25400">
            <a:solidFill>
              <a:srgbClr val="92D050"/>
            </a:solidFill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5"/>
              </a:spcAft>
            </a:pPr>
            <a:r>
              <a:rPr lang="en-US" sz="1050" dirty="0" smtClean="0">
                <a:solidFill>
                  <a:srgbClr val="FFFFFF"/>
                </a:solidFill>
              </a:rPr>
              <a:t>Module supports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35" name="AutoShape 4"/>
          <p:cNvSpPr/>
          <p:nvPr/>
        </p:nvSpPr>
        <p:spPr bwMode="auto">
          <a:xfrm>
            <a:off x="2627784" y="4317798"/>
            <a:ext cx="1151063" cy="253916"/>
          </a:xfrm>
          <a:prstGeom prst="borderCallout2">
            <a:avLst>
              <a:gd name="adj1" fmla="val 164"/>
              <a:gd name="adj2" fmla="val 37280"/>
              <a:gd name="adj3" fmla="val 98710"/>
              <a:gd name="adj4" fmla="val 66798"/>
              <a:gd name="adj5" fmla="val -80657"/>
              <a:gd name="adj6" fmla="val 127988"/>
            </a:avLst>
          </a:prstGeom>
          <a:solidFill>
            <a:srgbClr val="92D050"/>
          </a:solidFill>
          <a:ln w="25400">
            <a:solidFill>
              <a:srgbClr val="92D050"/>
            </a:solidFill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5"/>
              </a:spcAft>
            </a:pPr>
            <a:r>
              <a:rPr lang="en-US" sz="1050" dirty="0" smtClean="0">
                <a:solidFill>
                  <a:srgbClr val="FFFFFF"/>
                </a:solidFill>
              </a:rPr>
              <a:t>Jaws</a:t>
            </a:r>
            <a:endParaRPr 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Manufacture and Inspection Plan – Proto Sub-assemblies</a:t>
            </a:r>
          </a:p>
          <a:p>
            <a:pPr marL="0" indent="0">
              <a:buNone/>
            </a:pPr>
            <a:endParaRPr lang="en-GB" sz="1000" dirty="0" smtClean="0"/>
          </a:p>
          <a:p>
            <a:pPr marL="400050" lvl="0">
              <a:buClr>
                <a:srgbClr val="FB963C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5A5A5A"/>
                </a:solidFill>
              </a:rPr>
              <a:t>Elements to keep an eye on: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52500" y="2126554"/>
          <a:ext cx="7363916" cy="2205990"/>
        </p:xfrm>
        <a:graphic>
          <a:graphicData uri="http://schemas.openxmlformats.org/drawingml/2006/table">
            <a:tbl>
              <a:tblPr/>
              <a:tblGrid>
                <a:gridCol w="1153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6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0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341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Affected systems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TDIS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HRMT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TDIS Prototype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Roller screws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Delivery date tight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although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reachable. A close follow-up of the production is advisable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 clamps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Clamps for HRMT module -&gt; machining by EN-STI. 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TDIS prototype -&gt; machining outsourced (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Cinel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to be confirmed)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system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Outsourcing shifted to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Cinel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(with large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experience in cooling systems for the collimators) since c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urrent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supplier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confident in achieving requested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pipes flatness by machining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TZM stiffener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Trials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ongoing at supplier to improve requested back-stiffener flatness. One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piece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produced so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 but flatness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requirement not fulfilled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(part to be used for HRMT,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where stiffener flatness is not critical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sp>
        <p:nvSpPr>
          <p:cNvPr id="12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Inspection Plan – </a:t>
            </a:r>
            <a:r>
              <a:rPr lang="en-GB" sz="2200" dirty="0"/>
              <a:t>Proto/</a:t>
            </a:r>
            <a:r>
              <a:rPr lang="en-GB" sz="2200" dirty="0" err="1"/>
              <a:t>HiRadMat</a:t>
            </a:r>
            <a:r>
              <a:rPr lang="en-GB" sz="2200" dirty="0"/>
              <a:t> </a:t>
            </a:r>
            <a:r>
              <a:rPr lang="en-GB" sz="2200" dirty="0" smtClean="0"/>
              <a:t>Sub-assemblies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6</a:t>
            </a:fld>
            <a:endParaRPr lang="fr-FR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3142" y="1354111"/>
          <a:ext cx="7992000" cy="3167511"/>
        </p:xfrm>
        <a:graphic>
          <a:graphicData uri="http://schemas.openxmlformats.org/drawingml/2006/table">
            <a:tbl>
              <a:tblPr/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26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System/Component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Dimensional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Chemical composition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properties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261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properties 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properties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Ultrasound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X-ray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tests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Pressure test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4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RF-screen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Dimensional report to be prepared by CERN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773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Jaw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pipes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Radiographies of the radius areas after bending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97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 clamps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analysis/NDT done by raw material supplier (HWN)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97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Ti-6Al-4V blocks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analysis/NDT done by raw material supplier (HWN)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97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CuCrZr blocks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analysis/NDT done by raw material supplier (Albaksan)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97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Graphite blocks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tests to be done at CERN after vacuum firing treatment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97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TZM stiffener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properties measured @RT and @300°C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9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table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Roller screws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analysis before/after cycling test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44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vessels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Leak test, RGA to be conducted by supplier (Cinel)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44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Girder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 done by supplier (BSB industry)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44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Ion Pumps/NEG cartdriges/Valves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Validation tests on vacuum, dimensions and materials done in the past for other units. 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requested for this batch. 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784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Sector valves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1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sp>
        <p:nvSpPr>
          <p:cNvPr id="12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Inspection Plan – Proto/</a:t>
            </a:r>
            <a:r>
              <a:rPr lang="en-GB" sz="2200" dirty="0" err="1" smtClean="0"/>
              <a:t>HiRadMat</a:t>
            </a:r>
            <a:r>
              <a:rPr lang="en-GB" sz="2200" dirty="0" smtClean="0"/>
              <a:t> Sub-assemblies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7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7279" r="5545" b="7805"/>
          <a:stretch>
            <a:fillRect/>
          </a:stretch>
        </p:blipFill>
        <p:spPr>
          <a:xfrm>
            <a:off x="1115616" y="2483379"/>
            <a:ext cx="2664296" cy="16798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28" y="2282996"/>
            <a:ext cx="3744856" cy="2457316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33142" y="1354111"/>
          <a:ext cx="7992000" cy="805575"/>
        </p:xfrm>
        <a:graphic>
          <a:graphicData uri="http://schemas.openxmlformats.org/drawingml/2006/table">
            <a:tbl>
              <a:tblPr/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26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System/Component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Dimensional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Chemical composition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properties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261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properties 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properties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Ultrasound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X-ray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tests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Pressure test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Jaw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TZM stiffener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properties measured @RT and @300°C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Espace réservé du contenu 8"/>
          <p:cNvSpPr txBox="1"/>
          <p:nvPr/>
        </p:nvSpPr>
        <p:spPr>
          <a:xfrm>
            <a:off x="1532164" y="4341330"/>
            <a:ext cx="3686336" cy="608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Metrology analysis of </a:t>
            </a:r>
            <a:r>
              <a:rPr lang="en-GB" sz="1400" dirty="0" err="1" smtClean="0"/>
              <a:t>HiRadMat</a:t>
            </a:r>
            <a:r>
              <a:rPr lang="en-GB" sz="1400" dirty="0" smtClean="0"/>
              <a:t> TZM stiffener</a:t>
            </a:r>
            <a:endParaRPr lang="en-GB" sz="1400" dirty="0"/>
          </a:p>
        </p:txBody>
      </p:sp>
      <p:sp>
        <p:nvSpPr>
          <p:cNvPr id="13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sp>
        <p:nvSpPr>
          <p:cNvPr id="14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979272" y="2245901"/>
            <a:ext cx="230425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EDMS </a:t>
            </a:r>
            <a:r>
              <a:rPr lang="en-US" dirty="0" smtClean="0">
                <a:solidFill>
                  <a:schemeClr val="bg1"/>
                </a:solidFill>
              </a:rPr>
              <a:t>1897213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Inspection Plan – Proto/</a:t>
            </a:r>
            <a:r>
              <a:rPr lang="en-GB" sz="2200" dirty="0" err="1" smtClean="0"/>
              <a:t>HiRadMat</a:t>
            </a:r>
            <a:r>
              <a:rPr lang="en-GB" sz="2200" dirty="0" smtClean="0"/>
              <a:t> Sub-assemblies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8</a:t>
            </a:fld>
            <a:endParaRPr lang="fr-FR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3142" y="1354111"/>
          <a:ext cx="7992000" cy="805575"/>
        </p:xfrm>
        <a:graphic>
          <a:graphicData uri="http://schemas.openxmlformats.org/drawingml/2006/table">
            <a:tbl>
              <a:tblPr/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26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System/Component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Dimensional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Chemical composition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properties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261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properties 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properties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Ultrasound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X-ray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tests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Pressure test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Jaw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 clamps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analysis/NDT done by raw material supplier (HWN)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726" y="2249323"/>
            <a:ext cx="3744416" cy="25511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899592" y="2249323"/>
            <a:ext cx="2741876" cy="2194635"/>
          </a:xfrm>
          <a:prstGeom prst="rect">
            <a:avLst/>
          </a:prstGeom>
        </p:spPr>
      </p:pic>
      <p:sp>
        <p:nvSpPr>
          <p:cNvPr id="13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sp>
        <p:nvSpPr>
          <p:cNvPr id="12" name="Espace réservé du contenu 8"/>
          <p:cNvSpPr txBox="1"/>
          <p:nvPr/>
        </p:nvSpPr>
        <p:spPr>
          <a:xfrm>
            <a:off x="3751942" y="3435846"/>
            <a:ext cx="2404234" cy="608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Metrology analysis of the first produced titanium clamp</a:t>
            </a:r>
            <a:endParaRPr lang="en-GB" sz="1400" dirty="0"/>
          </a:p>
        </p:txBody>
      </p:sp>
      <p:sp>
        <p:nvSpPr>
          <p:cNvPr id="15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751942" y="2206239"/>
            <a:ext cx="230425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EDMS </a:t>
            </a:r>
            <a:r>
              <a:rPr lang="en-US" dirty="0" smtClean="0">
                <a:solidFill>
                  <a:schemeClr val="bg1"/>
                </a:solidFill>
              </a:rPr>
              <a:t>190689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Inspection Plan – Proto/</a:t>
            </a:r>
            <a:r>
              <a:rPr lang="en-GB" sz="2200" dirty="0" err="1" smtClean="0"/>
              <a:t>HiRadMat</a:t>
            </a:r>
            <a:r>
              <a:rPr lang="en-GB" sz="2200" dirty="0" smtClean="0"/>
              <a:t> Sub-assemblies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9</a:t>
            </a:fld>
            <a:endParaRPr lang="fr-FR"/>
          </a:p>
        </p:txBody>
      </p:sp>
      <p:sp>
        <p:nvSpPr>
          <p:cNvPr id="13" name="Titre 7"/>
          <p:cNvSpPr txBox="1"/>
          <p:nvPr/>
        </p:nvSpPr>
        <p:spPr>
          <a:xfrm>
            <a:off x="1259632" y="4593130"/>
            <a:ext cx="28309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200" b="0" dirty="0" smtClean="0">
                <a:ea typeface="Ubuntu"/>
              </a:rPr>
              <a:t>Manufacture and Inspection Plan</a:t>
            </a:r>
            <a:r>
              <a:rPr lang="en-US" altLang="en-US" sz="1200" dirty="0" smtClean="0">
                <a:ea typeface="Ubuntu"/>
              </a:rPr>
              <a:t/>
            </a:r>
            <a:br>
              <a:rPr lang="en-US" altLang="en-US" sz="1200" dirty="0" smtClean="0">
                <a:ea typeface="Ubuntu"/>
              </a:rPr>
            </a:br>
            <a:r>
              <a:rPr lang="en-US" altLang="en-US" sz="1200" b="0" dirty="0" smtClean="0">
                <a:ea typeface="Ubuntu"/>
              </a:rPr>
              <a:t>Procedures, specifications and drawings</a:t>
            </a:r>
            <a:endParaRPr lang="en-GB" sz="12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33142" y="1354111"/>
          <a:ext cx="7992000" cy="805575"/>
        </p:xfrm>
        <a:graphic>
          <a:graphicData uri="http://schemas.openxmlformats.org/drawingml/2006/table">
            <a:tbl>
              <a:tblPr/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26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System/Component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Dimensional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Chemical composition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properties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261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properties 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properties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Ultrasound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analysis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X-ray inspection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tests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Pressure test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Jaw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CuCrZr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blocks</a:t>
                      </a:r>
                    </a:p>
                  </a:txBody>
                  <a:tcPr marL="4817" marR="4817" marT="48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analysis/NDT done by raw material supplier (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Albaksan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817" marR="4817" marT="48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53322"/>
          <a:stretch>
            <a:fillRect/>
          </a:stretch>
        </p:blipFill>
        <p:spPr>
          <a:xfrm>
            <a:off x="688068" y="2223678"/>
            <a:ext cx="3935432" cy="24769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47167"/>
          <a:stretch>
            <a:fillRect/>
          </a:stretch>
        </p:blipFill>
        <p:spPr>
          <a:xfrm>
            <a:off x="4738164" y="2181873"/>
            <a:ext cx="3603104" cy="2566774"/>
          </a:xfrm>
          <a:prstGeom prst="rect">
            <a:avLst/>
          </a:prstGeom>
        </p:spPr>
      </p:pic>
      <p:sp>
        <p:nvSpPr>
          <p:cNvPr id="16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b="0" dirty="0"/>
              <a:t>TDIS PRR </a:t>
            </a:r>
            <a:r>
              <a:rPr lang="en-GB" b="0" dirty="0" smtClean="0"/>
              <a:t>meeting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84238" y="2328244"/>
            <a:ext cx="230425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EDMS 1894119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25</TotalTime>
  <Words>1598</Words>
  <Application>Microsoft Office PowerPoint</Application>
  <PresentationFormat>On-screen Show (16:9)</PresentationFormat>
  <Paragraphs>762</Paragraphs>
  <Slides>20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Times New Roman</vt:lpstr>
      <vt:lpstr>Ubuntu</vt:lpstr>
      <vt:lpstr>Wingdings</vt:lpstr>
      <vt:lpstr>Thème Office</vt:lpstr>
      <vt:lpstr>Worksheet</vt:lpstr>
      <vt:lpstr>TDIS WP14 PRR Manufacture and Inspection Plan Procedures, specifications and drawings</vt:lpstr>
      <vt:lpstr>TDIS PRR meeting</vt:lpstr>
      <vt:lpstr>TDIS PRR meeting</vt:lpstr>
      <vt:lpstr>TDIS PRR meeting</vt:lpstr>
      <vt:lpstr>TDIS PRR meeting</vt:lpstr>
      <vt:lpstr>TDIS PRR meeting</vt:lpstr>
      <vt:lpstr>TDIS PRR meeting</vt:lpstr>
      <vt:lpstr>TDIS PRR meeting</vt:lpstr>
      <vt:lpstr>TDIS PRR meeting</vt:lpstr>
      <vt:lpstr>TDIS PRR meeting</vt:lpstr>
      <vt:lpstr>TDIS PRR meeting</vt:lpstr>
      <vt:lpstr>TDIS PRR meeting</vt:lpstr>
      <vt:lpstr>TDIS PRR meeting</vt:lpstr>
      <vt:lpstr>TDIS PRR meeting</vt:lpstr>
      <vt:lpstr>TDIS PRR meeting</vt:lpstr>
      <vt:lpstr>TDIS PRR meeting</vt:lpstr>
      <vt:lpstr>TDIS PRR meeting</vt:lpstr>
      <vt:lpstr>PowerPoint Presentation</vt:lpstr>
      <vt:lpstr>TDIS PRR meeting</vt:lpstr>
      <vt:lpstr>Thanks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 Carbajo Perez</cp:lastModifiedBy>
  <cp:revision>148</cp:revision>
  <cp:lastPrinted>2017-09-29T10:21:00Z</cp:lastPrinted>
  <dcterms:created xsi:type="dcterms:W3CDTF">2016-02-11T10:47:00Z</dcterms:created>
  <dcterms:modified xsi:type="dcterms:W3CDTF">2018-03-08T11:05:56Z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  <property fmtid="{D5CDD505-2E9C-101B-9397-08002B2CF9AE}" pid="3" name="KSOProductBuildVer">
    <vt:lpwstr>1033-10.2.0.5996</vt:lpwstr>
  </property>
</Properties>
</file>