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3" r:id="rId5"/>
    <p:sldId id="267" r:id="rId6"/>
    <p:sldId id="268" r:id="rId7"/>
    <p:sldId id="280" r:id="rId8"/>
    <p:sldId id="269" r:id="rId9"/>
    <p:sldId id="277" r:id="rId10"/>
    <p:sldId id="270" r:id="rId11"/>
    <p:sldId id="278" r:id="rId12"/>
    <p:sldId id="271" r:id="rId13"/>
    <p:sldId id="276" r:id="rId14"/>
    <p:sldId id="279" r:id="rId15"/>
    <p:sldId id="275" r:id="rId1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73" d="100"/>
          <a:sy n="173" d="100"/>
        </p:scale>
        <p:origin x="156" y="66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08/03/2018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08/03/2018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A. Perillo-Marcone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A. Perillo-Marcone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A. Perillo-Marcone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A. Perillo-Marcone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A. Perillo-Marcone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A. Perillo-Marcone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A. Perillo-Marcone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A. Perillo-Marcone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TDIS Production Schedule and Logistics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Antonio PERILLO MARCONE</a:t>
            </a:r>
          </a:p>
          <a:p>
            <a:r>
              <a:rPr lang="en-US" dirty="0" smtClean="0"/>
              <a:t>EN-STI-TCD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b="0" i="0" dirty="0" smtClean="0">
                <a:solidFill>
                  <a:schemeClr val="bg2"/>
                </a:solidFill>
              </a:rPr>
              <a:t>TDIS Production Readiness Review – 08/03/2018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Infrastructure Requirements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Perillo-Marcone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941073"/>
              </p:ext>
            </p:extLst>
          </p:nvPr>
        </p:nvGraphicFramePr>
        <p:xfrm>
          <a:off x="539552" y="915566"/>
          <a:ext cx="8352928" cy="283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9948">
                  <a:extLst>
                    <a:ext uri="{9D8B030D-6E8A-4147-A177-3AD203B41FA5}">
                      <a16:colId xmlns:a16="http://schemas.microsoft.com/office/drawing/2014/main" val="1295245652"/>
                    </a:ext>
                  </a:extLst>
                </a:gridCol>
                <a:gridCol w="2566516">
                  <a:extLst>
                    <a:ext uri="{9D8B030D-6E8A-4147-A177-3AD203B41FA5}">
                      <a16:colId xmlns:a16="http://schemas.microsoft.com/office/drawing/2014/main" val="2861583151"/>
                    </a:ext>
                  </a:extLst>
                </a:gridCol>
                <a:gridCol w="1751071">
                  <a:extLst>
                    <a:ext uri="{9D8B030D-6E8A-4147-A177-3AD203B41FA5}">
                      <a16:colId xmlns:a16="http://schemas.microsoft.com/office/drawing/2014/main" val="353182519"/>
                    </a:ext>
                  </a:extLst>
                </a:gridCol>
                <a:gridCol w="2425393">
                  <a:extLst>
                    <a:ext uri="{9D8B030D-6E8A-4147-A177-3AD203B41FA5}">
                      <a16:colId xmlns:a16="http://schemas.microsoft.com/office/drawing/2014/main" val="22199016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Activity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Features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Time</a:t>
                      </a:r>
                      <a:r>
                        <a:rPr lang="en-US" sz="1600" baseline="0" dirty="0" smtClean="0"/>
                        <a:t> Required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Possible</a:t>
                      </a:r>
                      <a:r>
                        <a:rPr lang="en-US" sz="1600" baseline="0" dirty="0" smtClean="0"/>
                        <a:t> Options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423979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Temporary storage of components and assembled</a:t>
                      </a:r>
                      <a:r>
                        <a:rPr lang="en-US" sz="1200" baseline="0" dirty="0" smtClean="0"/>
                        <a:t> TDIS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Secure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Adapted to large,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heavy equipment</a:t>
                      </a:r>
                      <a:endParaRPr lang="en-GB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Lifting means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dirty="0" smtClean="0"/>
                        <a:t>&gt; 100 m</a:t>
                      </a:r>
                      <a:r>
                        <a:rPr lang="en-GB" sz="1200" baseline="30000" dirty="0" smtClean="0"/>
                        <a:t>2</a:t>
                      </a:r>
                      <a:endParaRPr lang="en-GB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Mar</a:t>
                      </a:r>
                      <a:r>
                        <a:rPr lang="en-US" sz="1200" baseline="0" dirty="0" smtClean="0"/>
                        <a:t> 2018 – Dec 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b.927 to be freed so</a:t>
                      </a:r>
                      <a:r>
                        <a:rPr lang="en-US" sz="1200" baseline="0" dirty="0" smtClean="0"/>
                        <a:t> that EN-STI workshop moves out of </a:t>
                      </a:r>
                      <a:r>
                        <a:rPr lang="en-US" sz="1200" baseline="0" dirty="0" smtClean="0"/>
                        <a:t>867, and the existing area could </a:t>
                      </a:r>
                      <a:r>
                        <a:rPr lang="en-US" sz="1200" baseline="0" dirty="0" smtClean="0"/>
                        <a:t>be used for assembly.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2794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Clean</a:t>
                      </a:r>
                      <a:r>
                        <a:rPr lang="en-US" sz="1200" baseline="0" dirty="0" smtClean="0"/>
                        <a:t> Assembly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“Clean” environment</a:t>
                      </a:r>
                      <a:endParaRPr lang="en-GB" sz="1200" dirty="0" smtClean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 smtClean="0"/>
                        <a:t>A marble for assembly of jaws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 smtClean="0"/>
                        <a:t>Crane (&gt; 3t)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 smtClean="0"/>
                        <a:t>&gt; 100 m</a:t>
                      </a:r>
                      <a:r>
                        <a:rPr lang="en-GB" sz="1200" baseline="30000" dirty="0" smtClean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May 2018 – Dec 2020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Modular “containers” to produce a clean environment.</a:t>
                      </a:r>
                    </a:p>
                    <a:p>
                      <a:r>
                        <a:rPr lang="en-US" sz="1200" dirty="0" smtClean="0"/>
                        <a:t>To be installed</a:t>
                      </a:r>
                      <a:r>
                        <a:rPr lang="en-US" sz="1200" baseline="0" dirty="0" smtClean="0"/>
                        <a:t> in b. 867 after moving the STI workshop.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1863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External</a:t>
                      </a:r>
                      <a:r>
                        <a:rPr lang="en-US" sz="1200" baseline="0" dirty="0" smtClean="0"/>
                        <a:t> operations (tanks closed)</a:t>
                      </a:r>
                      <a:endParaRPr lang="en-US" sz="1200" dirty="0" smtClean="0"/>
                    </a:p>
                    <a:p>
                      <a:r>
                        <a:rPr lang="en-US" sz="1200" dirty="0" smtClean="0"/>
                        <a:t>Vacuum conditioning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 smtClean="0"/>
                        <a:t>Power supply for bake-out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 smtClean="0"/>
                        <a:t>Crane (&gt; 3t)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 smtClean="0"/>
                        <a:t>&gt; 100 m</a:t>
                      </a:r>
                      <a:r>
                        <a:rPr lang="en-GB" sz="1200" baseline="30000" dirty="0" smtClean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Oct 2018 – Dec 2020</a:t>
                      </a:r>
                      <a:endParaRPr lang="en-GB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b. 867 after</a:t>
                      </a:r>
                      <a:r>
                        <a:rPr lang="en-US" sz="1200" baseline="0" dirty="0" smtClean="0"/>
                        <a:t> moving STI workshop.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6034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759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Perillo-Marcone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584" y="843558"/>
            <a:ext cx="768030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Production for HRMT and prototype under way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Tight schedule for HRMT but feasible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Prototype to be assembled and </a:t>
            </a:r>
            <a:r>
              <a:rPr lang="en-US" smtClean="0"/>
              <a:t>tested </a:t>
            </a:r>
            <a:r>
              <a:rPr lang="en-US" smtClean="0"/>
              <a:t>from </a:t>
            </a:r>
            <a:r>
              <a:rPr lang="en-US" dirty="0" smtClean="0"/>
              <a:t>mid 2018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Final devices will be ready for </a:t>
            </a:r>
            <a:r>
              <a:rPr lang="en-US" dirty="0" smtClean="0"/>
              <a:t>installation </a:t>
            </a:r>
            <a:r>
              <a:rPr lang="en-US" dirty="0" smtClean="0"/>
              <a:t>as required (May-June 2020)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Significant resource investment from different groups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Appropriate assembly and storage space required as of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4875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A. Perillo-Marcone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45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Steps 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Perillo-Marcone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009" y="1275606"/>
            <a:ext cx="8073981" cy="181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64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11" y="644938"/>
            <a:ext cx="5452823" cy="203341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30" t="1000" r="19970"/>
          <a:stretch/>
        </p:blipFill>
        <p:spPr>
          <a:xfrm>
            <a:off x="5536552" y="145160"/>
            <a:ext cx="3497127" cy="3434702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HiRadMat</a:t>
            </a:r>
            <a:r>
              <a:rPr lang="en-US" dirty="0" smtClean="0"/>
              <a:t> Preparation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Perillo-Marcone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6261" y="2919090"/>
            <a:ext cx="277428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400" b="1" smtClean="0"/>
              <a:t>Assembly May </a:t>
            </a:r>
            <a:r>
              <a:rPr lang="en-US" sz="1400" b="1" dirty="0" smtClean="0"/>
              <a:t>– July 2018</a:t>
            </a:r>
          </a:p>
          <a:p>
            <a:pPr>
              <a:spcBef>
                <a:spcPts val="600"/>
              </a:spcBef>
            </a:pPr>
            <a:r>
              <a:rPr lang="en-US" sz="1200" dirty="0" smtClean="0"/>
              <a:t>Requirements: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/>
              <a:t>A marble for assembly of jaws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/>
              <a:t>Crane (&gt; 1t)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/>
              <a:t>&gt;50 m</a:t>
            </a:r>
            <a:r>
              <a:rPr lang="en-US" sz="1200" baseline="30000" dirty="0" smtClean="0"/>
              <a:t>2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17711" y="1514440"/>
            <a:ext cx="2808312" cy="108158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17711" y="2230972"/>
            <a:ext cx="2808312" cy="124754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880309" y="2919090"/>
            <a:ext cx="1513043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b="1" dirty="0" smtClean="0"/>
              <a:t>Teams involved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/>
              <a:t>EN-STI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/>
              <a:t>EN-SMM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/>
              <a:t>EN-MME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/>
              <a:t>TE-VSC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/>
              <a:t>EN-HE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/>
              <a:t>EN-EA</a:t>
            </a:r>
          </a:p>
        </p:txBody>
      </p:sp>
    </p:spTree>
    <p:extLst>
      <p:ext uri="{BB962C8B-B14F-4D97-AF65-F5344CB8AC3E}">
        <p14:creationId xmlns:p14="http://schemas.microsoft.com/office/powerpoint/2010/main" val="267554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 bldLvl="5"/>
      <p:bldP spid="11" grpId="0" animBg="1"/>
      <p:bldP spid="12" grpId="0" animBg="1"/>
      <p:bldP spid="13" grpId="0" uiExpand="1" bldLvl="5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23" t="5201" r="21550" b="6601"/>
          <a:stretch/>
        </p:blipFill>
        <p:spPr>
          <a:xfrm>
            <a:off x="4952219" y="329038"/>
            <a:ext cx="3921092" cy="4186928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HiRadMat</a:t>
            </a:r>
            <a:r>
              <a:rPr lang="en-US" dirty="0" smtClean="0"/>
              <a:t> </a:t>
            </a:r>
            <a:r>
              <a:rPr lang="en-US" dirty="0" smtClean="0"/>
              <a:t>Goals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Perillo-Marcone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1500" y="780874"/>
            <a:ext cx="476638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smtClean="0"/>
              <a:t>HRMT45 necessary to: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Test one full module of TDIS under beam impact (pre-prototype)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Validate integral jaw robustness for large impact parameters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Confirm that TZM back-stiffener (baseline) withstands loads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Test AW-</a:t>
            </a:r>
            <a:r>
              <a:rPr lang="fr-FR" dirty="0" smtClean="0"/>
              <a:t>2219 back-</a:t>
            </a:r>
            <a:r>
              <a:rPr lang="fr-FR" dirty="0" err="1" smtClean="0"/>
              <a:t>stiffener</a:t>
            </a:r>
            <a:r>
              <a:rPr lang="fr-FR" dirty="0" smtClean="0"/>
              <a:t> (back-up option)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1500" y="3797627"/>
            <a:ext cx="4470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Back-stiffener responsible for straightness of the jaw -&gt; vital for TDIS performance!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702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bldLvl="5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6" t="10800" r="5744" b="10800"/>
          <a:stretch/>
        </p:blipFill>
        <p:spPr>
          <a:xfrm>
            <a:off x="539552" y="267494"/>
            <a:ext cx="8064896" cy="4342636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 TDIS assembly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Perillo-Marcone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69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623787"/>
            <a:ext cx="7384932" cy="2740052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 TDIS assembly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A. Perillo-Marcone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49375" y="3363838"/>
            <a:ext cx="303801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Assembly July – Oct 2018</a:t>
            </a:r>
          </a:p>
          <a:p>
            <a:pPr algn="ctr"/>
            <a:endParaRPr lang="en-US" sz="1400" b="1" dirty="0" smtClean="0"/>
          </a:p>
          <a:p>
            <a:r>
              <a:rPr lang="en-US" sz="1200" dirty="0" smtClean="0"/>
              <a:t>Requirements: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Clean room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A marble for assembly of jaws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Crane (&gt; 3t)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&gt;100 m</a:t>
            </a:r>
            <a:r>
              <a:rPr lang="en-US" sz="1200" baseline="30000" dirty="0"/>
              <a:t>2</a:t>
            </a:r>
          </a:p>
        </p:txBody>
      </p:sp>
      <p:sp>
        <p:nvSpPr>
          <p:cNvPr id="10" name="Rectangle 9"/>
          <p:cNvSpPr/>
          <p:nvPr/>
        </p:nvSpPr>
        <p:spPr>
          <a:xfrm>
            <a:off x="755576" y="1778304"/>
            <a:ext cx="3744416" cy="127185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55576" y="3200263"/>
            <a:ext cx="3744416" cy="153199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652120" y="3363838"/>
            <a:ext cx="151304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Teams involved</a:t>
            </a:r>
          </a:p>
          <a:p>
            <a:endParaRPr lang="en-US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EN-STI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EN-SMM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EN-MME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TE-VSC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EN-HE</a:t>
            </a:r>
          </a:p>
        </p:txBody>
      </p:sp>
    </p:spTree>
    <p:extLst>
      <p:ext uri="{BB962C8B-B14F-4D97-AF65-F5344CB8AC3E}">
        <p14:creationId xmlns:p14="http://schemas.microsoft.com/office/powerpoint/2010/main" val="524669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 bldLvl="5"/>
      <p:bldP spid="10" grpId="0" animBg="1"/>
      <p:bldP spid="11" grpId="0" animBg="1"/>
      <p:bldP spid="12" grpId="0" uiExpand="1" bldLvl="5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Tests on </a:t>
            </a:r>
            <a:r>
              <a:rPr lang="en-US" dirty="0"/>
              <a:t>p</a:t>
            </a:r>
            <a:r>
              <a:rPr lang="en-US" dirty="0" smtClean="0"/>
              <a:t>rototype TDIS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Perillo-Marcone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676077"/>
              </p:ext>
            </p:extLst>
          </p:nvPr>
        </p:nvGraphicFramePr>
        <p:xfrm>
          <a:off x="899590" y="675000"/>
          <a:ext cx="7704860" cy="359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6215">
                  <a:extLst>
                    <a:ext uri="{9D8B030D-6E8A-4147-A177-3AD203B41FA5}">
                      <a16:colId xmlns:a16="http://schemas.microsoft.com/office/drawing/2014/main" val="591233749"/>
                    </a:ext>
                  </a:extLst>
                </a:gridCol>
                <a:gridCol w="1926215">
                  <a:extLst>
                    <a:ext uri="{9D8B030D-6E8A-4147-A177-3AD203B41FA5}">
                      <a16:colId xmlns:a16="http://schemas.microsoft.com/office/drawing/2014/main" val="117966590"/>
                    </a:ext>
                  </a:extLst>
                </a:gridCol>
                <a:gridCol w="2196244">
                  <a:extLst>
                    <a:ext uri="{9D8B030D-6E8A-4147-A177-3AD203B41FA5}">
                      <a16:colId xmlns:a16="http://schemas.microsoft.com/office/drawing/2014/main" val="2895991540"/>
                    </a:ext>
                  </a:extLst>
                </a:gridCol>
                <a:gridCol w="1656186">
                  <a:extLst>
                    <a:ext uri="{9D8B030D-6E8A-4147-A177-3AD203B41FA5}">
                      <a16:colId xmlns:a16="http://schemas.microsoft.com/office/drawing/2014/main" val="2660089092"/>
                    </a:ext>
                  </a:extLst>
                </a:gridCol>
              </a:tblGrid>
              <a:tr h="47112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Test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Location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Time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Resources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971847897"/>
                  </a:ext>
                </a:extLst>
              </a:tr>
              <a:tr h="4711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Straightness of jaw</a:t>
                      </a:r>
                      <a:endParaRPr lang="en-GB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Clean room</a:t>
                      </a:r>
                      <a:endParaRPr lang="en-GB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Jul-Aug 2018</a:t>
                      </a:r>
                      <a:endParaRPr lang="en-GB" sz="1200" dirty="0" smtClean="0"/>
                    </a:p>
                    <a:p>
                      <a:r>
                        <a:rPr lang="en-US" sz="1200" dirty="0" smtClean="0"/>
                        <a:t>(After</a:t>
                      </a:r>
                      <a:r>
                        <a:rPr lang="en-US" sz="1200" baseline="0" dirty="0" smtClean="0"/>
                        <a:t> jaw assembly, before insertion in tank)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EN-STI</a:t>
                      </a:r>
                      <a:endParaRPr lang="en-GB" sz="1200" dirty="0" smtClean="0"/>
                    </a:p>
                    <a:p>
                      <a:r>
                        <a:rPr lang="en-US" sz="1200" dirty="0" smtClean="0"/>
                        <a:t>EN-MME</a:t>
                      </a:r>
                      <a:endParaRPr lang="en-US" sz="1200" dirty="0" smtClean="0"/>
                    </a:p>
                    <a:p>
                      <a:r>
                        <a:rPr lang="en-US" sz="1200" dirty="0" smtClean="0"/>
                        <a:t>EN-SMM</a:t>
                      </a:r>
                      <a:endParaRPr lang="en-US" sz="1200" dirty="0" smtClean="0"/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099825664"/>
                  </a:ext>
                </a:extLst>
              </a:tr>
              <a:tr h="4711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Alignment of modules </a:t>
                      </a:r>
                      <a:endParaRPr lang="en-GB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Clean room / metrology</a:t>
                      </a:r>
                      <a:r>
                        <a:rPr lang="en-US" sz="1200" baseline="0" dirty="0" smtClean="0"/>
                        <a:t> lab</a:t>
                      </a:r>
                      <a:endParaRPr lang="en-GB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Sep-Oct</a:t>
                      </a:r>
                      <a:r>
                        <a:rPr lang="en-US" sz="1200" baseline="0" dirty="0" smtClean="0"/>
                        <a:t> 2018</a:t>
                      </a:r>
                      <a:endParaRPr lang="en-GB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EN-STI</a:t>
                      </a:r>
                      <a:endParaRPr lang="en-GB" sz="1200" dirty="0" smtClean="0"/>
                    </a:p>
                    <a:p>
                      <a:r>
                        <a:rPr lang="en-US" sz="1200" dirty="0" smtClean="0"/>
                        <a:t>EN-MME</a:t>
                      </a:r>
                      <a:endParaRPr lang="en-US" sz="1200" dirty="0" smtClean="0"/>
                    </a:p>
                    <a:p>
                      <a:r>
                        <a:rPr lang="en-US" sz="1200" dirty="0" smtClean="0"/>
                        <a:t>EN-SMM</a:t>
                      </a:r>
                      <a:endParaRPr lang="en-US" sz="1200" dirty="0" smtClean="0"/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505384645"/>
                  </a:ext>
                </a:extLst>
              </a:tr>
              <a:tr h="4711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Jaw</a:t>
                      </a:r>
                      <a:r>
                        <a:rPr lang="en-US" sz="1200" baseline="0" dirty="0" smtClean="0"/>
                        <a:t> positioning</a:t>
                      </a:r>
                      <a:endParaRPr lang="en-GB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Clean</a:t>
                      </a:r>
                      <a:r>
                        <a:rPr lang="en-US" sz="1200" baseline="0" dirty="0" smtClean="0"/>
                        <a:t> room</a:t>
                      </a:r>
                      <a:endParaRPr lang="en-GB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Sep-Oct</a:t>
                      </a:r>
                      <a:r>
                        <a:rPr lang="en-US" sz="1200" baseline="0" dirty="0" smtClean="0"/>
                        <a:t> 2018</a:t>
                      </a:r>
                      <a:endParaRPr lang="en-GB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EN-STI</a:t>
                      </a:r>
                      <a:endParaRPr lang="en-GB" sz="1200" dirty="0" smtClean="0"/>
                    </a:p>
                    <a:p>
                      <a:r>
                        <a:rPr lang="en-US" sz="1200" dirty="0" smtClean="0"/>
                        <a:t>EN-SMM</a:t>
                      </a:r>
                      <a:endParaRPr lang="en-US" sz="1200" dirty="0" smtClean="0"/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876159374"/>
                  </a:ext>
                </a:extLst>
              </a:tr>
              <a:tr h="4711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Impedance measurements</a:t>
                      </a:r>
                      <a:endParaRPr lang="en-GB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Clean</a:t>
                      </a:r>
                      <a:r>
                        <a:rPr lang="en-US" sz="1200" baseline="0" dirty="0" smtClean="0"/>
                        <a:t> room</a:t>
                      </a:r>
                      <a:endParaRPr lang="en-GB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Nov 2018</a:t>
                      </a:r>
                      <a:endParaRPr lang="en-GB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EN-STI</a:t>
                      </a:r>
                      <a:endParaRPr lang="en-GB" sz="1200" dirty="0" smtClean="0"/>
                    </a:p>
                    <a:p>
                      <a:r>
                        <a:rPr lang="en-US" sz="1200" dirty="0" smtClean="0"/>
                        <a:t>EN-ABP</a:t>
                      </a:r>
                      <a:endParaRPr lang="en-US" sz="1200" dirty="0" smtClean="0"/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668468906"/>
                  </a:ext>
                </a:extLst>
              </a:tr>
              <a:tr h="4711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Vacuum tests (RGA,</a:t>
                      </a:r>
                      <a:r>
                        <a:rPr lang="en-US" sz="1200" baseline="0" dirty="0" smtClean="0"/>
                        <a:t> bake-out)</a:t>
                      </a:r>
                      <a:endParaRPr lang="en-GB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867-R-P49*</a:t>
                      </a:r>
                      <a:endParaRPr lang="en-GB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Dec</a:t>
                      </a:r>
                      <a:r>
                        <a:rPr lang="en-US" sz="1200" baseline="0" dirty="0" smtClean="0"/>
                        <a:t> 2018 – Feb 2019</a:t>
                      </a:r>
                      <a:endParaRPr lang="en-GB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TE-VSC</a:t>
                      </a:r>
                      <a:endParaRPr lang="en-GB" sz="1200" dirty="0"/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727759942"/>
                  </a:ext>
                </a:extLst>
              </a:tr>
              <a:tr h="4711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Storage</a:t>
                      </a:r>
                      <a:r>
                        <a:rPr lang="en-US" sz="1200" baseline="0" dirty="0" smtClean="0"/>
                        <a:t> (further tests?)</a:t>
                      </a:r>
                      <a:endParaRPr lang="en-GB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867-R-P49*</a:t>
                      </a:r>
                      <a:endParaRPr lang="en-GB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2019 – 2020 </a:t>
                      </a:r>
                      <a:endParaRPr lang="en-GB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211441008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267744" y="4429183"/>
            <a:ext cx="51203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* </a:t>
            </a:r>
            <a:r>
              <a:rPr lang="en-US" sz="1200" b="1" dirty="0" smtClean="0"/>
              <a:t>Not fully suited, </a:t>
            </a:r>
            <a:r>
              <a:rPr lang="en-US" sz="1200" b="1" dirty="0" smtClean="0"/>
              <a:t>should not be </a:t>
            </a:r>
            <a:r>
              <a:rPr lang="en-US" sz="1200" b="1" dirty="0" smtClean="0"/>
              <a:t>used </a:t>
            </a:r>
            <a:r>
              <a:rPr lang="en-US" sz="1200" b="1" dirty="0" smtClean="0"/>
              <a:t>for non-radioactive equipment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58612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TDIS assembly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Perillo-Marcone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549" y="668096"/>
            <a:ext cx="8617931" cy="391987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74549" y="2511890"/>
            <a:ext cx="8617931" cy="2076084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734251" y="4186813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Assembly period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501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TDIS assembly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Perillo-Marcone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59632" y="978925"/>
            <a:ext cx="367240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Assembly July 2019 – Dec 2020</a:t>
            </a:r>
          </a:p>
          <a:p>
            <a:pPr algn="ctr"/>
            <a:endParaRPr lang="en-US" sz="1400" b="1" dirty="0" smtClean="0"/>
          </a:p>
          <a:p>
            <a:r>
              <a:rPr lang="en-US" sz="1200" dirty="0" smtClean="0"/>
              <a:t>Requirements: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Clean room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A marble for assembly of jaws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Crane (&gt; 3t)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&gt;100 m</a:t>
            </a:r>
            <a:r>
              <a:rPr lang="en-US" sz="1200" baseline="30000" dirty="0" smtClean="0"/>
              <a:t>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Space for vacuum conditioning and temporary storage</a:t>
            </a:r>
            <a:endParaRPr lang="en-US" sz="1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Power supply for bake-out</a:t>
            </a:r>
            <a:endParaRPr lang="en-US" sz="1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Crane (&gt; 3t)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&gt;100 </a:t>
            </a:r>
            <a:r>
              <a:rPr lang="en-US" sz="1200" dirty="0" smtClean="0"/>
              <a:t>m</a:t>
            </a:r>
            <a:r>
              <a:rPr lang="en-US" sz="1200" baseline="30000" dirty="0" smtClean="0"/>
              <a:t>2</a:t>
            </a:r>
            <a:endParaRPr lang="en-US" sz="1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2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796136" y="978925"/>
            <a:ext cx="1513043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 smtClean="0"/>
              <a:t>Teams involved</a:t>
            </a:r>
          </a:p>
          <a:p>
            <a:pPr>
              <a:lnSpc>
                <a:spcPct val="150000"/>
              </a:lnSpc>
            </a:pPr>
            <a:endParaRPr lang="en-US" sz="1400" b="1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 smtClean="0"/>
              <a:t>EN-STI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 smtClean="0"/>
              <a:t>EN-SMM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 smtClean="0"/>
              <a:t>EN-MME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 smtClean="0"/>
              <a:t>TE-VSC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 smtClean="0"/>
              <a:t>EN-HE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22379" y="3736794"/>
            <a:ext cx="4412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To date, assembly space not available.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002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 bldLvl="5"/>
      <p:bldP spid="9" grpId="0" uiExpand="1" bldLvl="5"/>
      <p:bldP spid="6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1CD65B3-E8D1-4001-8E0C-4AF8A697297C}">
  <ds:schemaRefs>
    <ds:schemaRef ds:uri="http://purl.org/dc/elements/1.1/"/>
    <ds:schemaRef ds:uri="http://schemas.microsoft.com/office/2006/documentManagement/types"/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4274</TotalTime>
  <Words>525</Words>
  <Application>Microsoft Office PowerPoint</Application>
  <PresentationFormat>On-screen Show (16:9)</PresentationFormat>
  <Paragraphs>157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Thème Office</vt:lpstr>
      <vt:lpstr>TDIS Production Schedule and Logistics</vt:lpstr>
      <vt:lpstr>Main Steps </vt:lpstr>
      <vt:lpstr>HiRadMat Preparation</vt:lpstr>
      <vt:lpstr>HiRadMat Goals</vt:lpstr>
      <vt:lpstr>Prototype TDIS assembly</vt:lpstr>
      <vt:lpstr>Prototype TDIS assembly</vt:lpstr>
      <vt:lpstr>Tests on prototype TDIS</vt:lpstr>
      <vt:lpstr>TDIS assembly</vt:lpstr>
      <vt:lpstr>TDIS assembly</vt:lpstr>
      <vt:lpstr>Infrastructure Requirements</vt:lpstr>
      <vt:lpstr>Conclusions</vt:lpstr>
      <vt:lpstr>Thank you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Antonio Perillo Marcone</cp:lastModifiedBy>
  <cp:revision>142</cp:revision>
  <dcterms:created xsi:type="dcterms:W3CDTF">2016-02-12T09:02:01Z</dcterms:created>
  <dcterms:modified xsi:type="dcterms:W3CDTF">2018-03-08T07:10:56Z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