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  <p:sldMasterId id="2147483697" r:id="rId2"/>
    <p:sldMasterId id="2147483704" r:id="rId3"/>
  </p:sldMasterIdLst>
  <p:notesMasterIdLst>
    <p:notesMasterId r:id="rId17"/>
  </p:notesMasterIdLst>
  <p:sldIdLst>
    <p:sldId id="259" r:id="rId4"/>
    <p:sldId id="374" r:id="rId5"/>
    <p:sldId id="377" r:id="rId6"/>
    <p:sldId id="376" r:id="rId7"/>
    <p:sldId id="366" r:id="rId8"/>
    <p:sldId id="331" r:id="rId9"/>
    <p:sldId id="332" r:id="rId10"/>
    <p:sldId id="370" r:id="rId11"/>
    <p:sldId id="373" r:id="rId12"/>
    <p:sldId id="372" r:id="rId13"/>
    <p:sldId id="371" r:id="rId14"/>
    <p:sldId id="375" r:id="rId15"/>
    <p:sldId id="3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9FAD6"/>
    <a:srgbClr val="0000FF"/>
    <a:srgbClr val="BFBF00"/>
    <a:srgbClr val="FFFFCB"/>
    <a:srgbClr val="A50021"/>
    <a:srgbClr val="FFFFFF"/>
    <a:srgbClr val="F5F3DB"/>
    <a:srgbClr val="FFFFCC"/>
    <a:srgbClr val="1405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8" autoAdjust="0"/>
    <p:restoredTop sz="86564" autoAdjust="0"/>
  </p:normalViewPr>
  <p:slideViewPr>
    <p:cSldViewPr>
      <p:cViewPr varScale="1">
        <p:scale>
          <a:sx n="51" d="100"/>
          <a:sy n="51" d="100"/>
        </p:scale>
        <p:origin x="109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FCAL</a:t>
            </a:r>
            <a:r>
              <a:rPr lang="de-DE" baseline="0"/>
              <a:t> Authors</a:t>
            </a:r>
            <a:endParaRPr lang="de-DE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Sheet2!$A$1:$N$1</c:f>
              <c:strCache>
                <c:ptCount val="14"/>
                <c:pt idx="0">
                  <c:v>AGH</c:v>
                </c:pt>
                <c:pt idx="1">
                  <c:v>CERN</c:v>
                </c:pt>
                <c:pt idx="2">
                  <c:v>DESY</c:v>
                </c:pt>
                <c:pt idx="3">
                  <c:v>IFIN-HH</c:v>
                </c:pt>
                <c:pt idx="4">
                  <c:v>IFJPAN</c:v>
                </c:pt>
                <c:pt idx="5">
                  <c:v>ISS</c:v>
                </c:pt>
                <c:pt idx="6">
                  <c:v>JINR</c:v>
                </c:pt>
                <c:pt idx="7">
                  <c:v>NCPHEP</c:v>
                </c:pt>
                <c:pt idx="8">
                  <c:v>Santiago</c:v>
                </c:pt>
                <c:pt idx="9">
                  <c:v>Kiev </c:v>
                </c:pt>
                <c:pt idx="10">
                  <c:v>Tel Aviv</c:v>
                </c:pt>
                <c:pt idx="11">
                  <c:v>Tohoku</c:v>
                </c:pt>
                <c:pt idx="12">
                  <c:v>Santa Cruz</c:v>
                </c:pt>
                <c:pt idx="13">
                  <c:v>VINCA</c:v>
                </c:pt>
              </c:strCache>
            </c:strRef>
          </c:cat>
          <c:val>
            <c:numRef>
              <c:f>Sheet2!$A$2:$N$2</c:f>
              <c:numCache>
                <c:formatCode>General</c:formatCode>
                <c:ptCount val="14"/>
                <c:pt idx="0">
                  <c:v>7</c:v>
                </c:pt>
                <c:pt idx="1">
                  <c:v>6</c:v>
                </c:pt>
                <c:pt idx="2">
                  <c:v>4</c:v>
                </c:pt>
                <c:pt idx="3">
                  <c:v>3</c:v>
                </c:pt>
                <c:pt idx="4">
                  <c:v>8</c:v>
                </c:pt>
                <c:pt idx="5">
                  <c:v>5</c:v>
                </c:pt>
                <c:pt idx="6">
                  <c:v>8</c:v>
                </c:pt>
                <c:pt idx="7">
                  <c:v>4</c:v>
                </c:pt>
                <c:pt idx="8">
                  <c:v>2</c:v>
                </c:pt>
                <c:pt idx="9">
                  <c:v>7</c:v>
                </c:pt>
                <c:pt idx="10">
                  <c:v>9</c:v>
                </c:pt>
                <c:pt idx="11">
                  <c:v>4</c:v>
                </c:pt>
                <c:pt idx="12">
                  <c:v>1</c:v>
                </c:pt>
                <c:pt idx="13">
                  <c:v>4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talks</a:t>
            </a:r>
            <a:r>
              <a:rPr lang="de-DE" baseline="0"/>
              <a:t> in the last four WS</a:t>
            </a:r>
            <a:endParaRPr lang="de-DE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21557584669386207"/>
          <c:y val="0.15609130128736326"/>
          <c:w val="0.63310533472472563"/>
          <c:h val="0.761561344752302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Sheet2!$A$1:$N$1</c:f>
              <c:strCache>
                <c:ptCount val="14"/>
                <c:pt idx="0">
                  <c:v>AGH</c:v>
                </c:pt>
                <c:pt idx="1">
                  <c:v>CERN</c:v>
                </c:pt>
                <c:pt idx="2">
                  <c:v>DESY</c:v>
                </c:pt>
                <c:pt idx="3">
                  <c:v>IFIN-HH</c:v>
                </c:pt>
                <c:pt idx="4">
                  <c:v>IFJPAN</c:v>
                </c:pt>
                <c:pt idx="5">
                  <c:v>ISS</c:v>
                </c:pt>
                <c:pt idx="6">
                  <c:v>JINR</c:v>
                </c:pt>
                <c:pt idx="7">
                  <c:v>NCPHEP</c:v>
                </c:pt>
                <c:pt idx="8">
                  <c:v>Santiago</c:v>
                </c:pt>
                <c:pt idx="9">
                  <c:v>Kiev </c:v>
                </c:pt>
                <c:pt idx="10">
                  <c:v>Tel Aviv</c:v>
                </c:pt>
                <c:pt idx="11">
                  <c:v>Tohoku</c:v>
                </c:pt>
                <c:pt idx="12">
                  <c:v>Santa Cruz</c:v>
                </c:pt>
                <c:pt idx="13">
                  <c:v>VINCA</c:v>
                </c:pt>
              </c:strCache>
            </c:strRef>
          </c:cat>
          <c:val>
            <c:numRef>
              <c:f>Sheet2!$A$2:$N$2</c:f>
              <c:numCache>
                <c:formatCode>General</c:formatCode>
                <c:ptCount val="14"/>
                <c:pt idx="0">
                  <c:v>8</c:v>
                </c:pt>
                <c:pt idx="1">
                  <c:v>7</c:v>
                </c:pt>
                <c:pt idx="2">
                  <c:v>12</c:v>
                </c:pt>
                <c:pt idx="3">
                  <c:v>0</c:v>
                </c:pt>
                <c:pt idx="4">
                  <c:v>7</c:v>
                </c:pt>
                <c:pt idx="5">
                  <c:v>4</c:v>
                </c:pt>
                <c:pt idx="6">
                  <c:v>5</c:v>
                </c:pt>
                <c:pt idx="7">
                  <c:v>2</c:v>
                </c:pt>
                <c:pt idx="8">
                  <c:v>2</c:v>
                </c:pt>
                <c:pt idx="9">
                  <c:v>4</c:v>
                </c:pt>
                <c:pt idx="10">
                  <c:v>26</c:v>
                </c:pt>
                <c:pt idx="11">
                  <c:v>1</c:v>
                </c:pt>
                <c:pt idx="12">
                  <c:v>6</c:v>
                </c:pt>
                <c:pt idx="13">
                  <c:v>7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0.79518</cdr:x>
      <cdr:y>0.92976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89800" y="5232400"/>
          <a:ext cx="1295400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mtClean="0">
              <a:solidFill>
                <a:srgbClr val="0000FF"/>
              </a:solidFill>
            </a:rPr>
            <a:t>91 talks</a:t>
          </a:r>
          <a:endParaRPr lang="de-DE" dirty="0" smtClean="0">
            <a:solidFill>
              <a:srgbClr val="0000FF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7E1B6-5E46-42E9-9233-28EF75DA7E37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B7BF1-207F-4DDD-91E2-BEAC24E1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1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07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1479F102-5389-42B5-A4AA-74C39041052F}" type="slidenum">
              <a:rPr lang="en-US" sz="120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en-U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676223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7688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AD64F-8EC8-4F21-ADD4-EE9D0C6E577F}" type="slidenum">
              <a:rPr smtClean="0">
                <a:solidFill>
                  <a:prstClr val="black"/>
                </a:solidFill>
              </a:rPr>
              <a:pPr/>
              <a:t>10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8048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7688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AD64F-8EC8-4F21-ADD4-EE9D0C6E577F}" type="slidenum">
              <a:rPr smtClean="0">
                <a:solidFill>
                  <a:prstClr val="black"/>
                </a:solidFill>
              </a:rPr>
              <a:pPr/>
              <a:t>11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0295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12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2382466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13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09103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730972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85215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166169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7688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AD64F-8EC8-4F21-ADD4-EE9D0C6E577F}" type="slidenum">
              <a:rPr smtClean="0">
                <a:solidFill>
                  <a:prstClr val="black"/>
                </a:solidFill>
              </a:rPr>
              <a:pPr/>
              <a:t>5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726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7682356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7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768235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7688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AD64F-8EC8-4F21-ADD4-EE9D0C6E577F}" type="slidenum">
              <a:rPr smtClean="0">
                <a:solidFill>
                  <a:prstClr val="black"/>
                </a:solidFill>
              </a:rPr>
              <a:pPr/>
              <a:t>8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389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7688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AD64F-8EC8-4F21-ADD4-EE9D0C6E577F}" type="slidenum">
              <a:rPr smtClean="0">
                <a:solidFill>
                  <a:prstClr val="black"/>
                </a:solidFill>
              </a:rPr>
              <a:pPr/>
              <a:t>9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320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fld id="{66A20677-1204-4DB9-8E56-E2DED236CC4D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Cracow_2018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BC0B09BA-081F-4980-BB40-B191A86C999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834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alphaModFix amt="36000"/>
            <a:duotone>
              <a:schemeClr val="bg2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9000"/>
                    </a14:imgEffect>
                    <a14:imgEffect>
                      <a14:colorTemperature colorTemp="4750"/>
                    </a14:imgEffect>
                    <a14:imgEffect>
                      <a14:saturation sat="200000"/>
                    </a14:imgEffect>
                    <a14:imgEffect>
                      <a14:brightnessContrast bright="27000" contrast="-2000"/>
                    </a14:imgEffect>
                  </a14:imgLayer>
                </a14:imgProps>
              </a:ext>
            </a:extLst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4744DDDF-924E-4F7B-BB83-A8990A13E743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Cracow_2018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897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fld id="{CE732B82-D7F5-4549-8E98-771DCC7083BA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Cracow_2018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BC0B09BA-081F-4980-BB40-B191A86C999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162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fld id="{8ED1633B-C128-4EA6-95A9-0362A0309DE8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Cracow_2018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BC0B09BA-081F-4980-BB40-B191A86C999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5" name="Picture 25" descr="CMS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941" y="-19519"/>
            <a:ext cx="764058" cy="76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586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alphaModFix amt="36000"/>
            <a:duotone>
              <a:schemeClr val="bg2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9000"/>
                    </a14:imgEffect>
                    <a14:imgEffect>
                      <a14:colorTemperature colorTemp="4750"/>
                    </a14:imgEffect>
                    <a14:imgEffect>
                      <a14:saturation sat="200000"/>
                    </a14:imgEffect>
                    <a14:imgEffect>
                      <a14:brightnessContrast bright="27000" contrast="-2000"/>
                    </a14:imgEffect>
                  </a14:imgLayer>
                </a14:imgProps>
              </a:ext>
            </a:extLst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745A4BC7-49B5-4EF1-AE10-AF6480A66226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Cracow_2018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095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240" y="1393559"/>
            <a:ext cx="804852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48558-0106-4A13-96E2-179FC6FE7179}" type="datetime4">
              <a:rPr lang="en-US" smtClean="0">
                <a:solidFill>
                  <a:srgbClr val="4F81BD">
                    <a:lumMod val="50000"/>
                  </a:srgbClr>
                </a:solidFill>
              </a:rPr>
              <a:t>May 9, 2018</a:t>
            </a:fld>
            <a:endParaRPr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4F81BD">
                    <a:lumMod val="50000"/>
                  </a:srgbClr>
                </a:solidFill>
              </a:rPr>
              <a:t>Cracow_2018</a:t>
            </a:r>
            <a:endParaRPr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C26D-277F-4452-8A11-FD028F3084E1}" type="slidenum">
              <a:rPr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8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44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4000"/>
                    </a14:imgEffect>
                    <a14:imgEffect>
                      <a14:colorTemperature colorTemp="3625"/>
                    </a14:imgEffect>
                  </a14:imgLayer>
                </a14:imgProps>
              </a:ext>
            </a:extLst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FAD75B-C009-4973-966E-9B74BD6D8631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447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Cracow_2018</a:t>
            </a:r>
            <a:endParaRPr lang="en-US" dirty="0"/>
          </a:p>
        </p:txBody>
      </p:sp>
      <p:sp>
        <p:nvSpPr>
          <p:cNvPr id="447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EB878A-4B93-4F71-A428-03F17708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706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alphaModFix amt="44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4000"/>
                    </a14:imgEffect>
                    <a14:imgEffect>
                      <a14:colorTemperature colorTemp="3625"/>
                    </a14:imgEffect>
                  </a14:imgLayer>
                </a14:imgProps>
              </a:ext>
            </a:extLst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BDC1F8-300A-4C0F-B9E7-8FC034D3DC7C}" type="datetime4">
              <a:rPr lang="en-US" smtClean="0">
                <a:solidFill>
                  <a:srgbClr val="4F81BD">
                    <a:lumMod val="50000"/>
                  </a:srgbClr>
                </a:solidFill>
              </a:rPr>
              <a:t>May 9, 2018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47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4F81BD">
                    <a:lumMod val="50000"/>
                  </a:srgbClr>
                </a:solidFill>
              </a:rPr>
              <a:t>Cracow_2018</a:t>
            </a:r>
            <a:endParaRPr lang="en-US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47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EB878A-4B93-4F71-A428-03F17708550F}" type="slidenum">
              <a:rPr lang="en-US">
                <a:solidFill>
                  <a:srgbClr val="4F81BD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662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44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24000"/>
                    </a14:imgEffect>
                    <a14:imgEffect>
                      <a14:colorTemperature colorTemp="3625"/>
                    </a14:imgEffect>
                  </a14:imgLayer>
                </a14:imgProps>
              </a:ext>
            </a:extLst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206ACA-513A-48DD-9ACD-0B812C5DD2EE}" type="datetime4">
              <a:rPr lang="en-US" smtClean="0">
                <a:solidFill>
                  <a:srgbClr val="4F81BD">
                    <a:lumMod val="50000"/>
                  </a:srgbClr>
                </a:solidFill>
              </a:rPr>
              <a:t>May 9, 2018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47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4F81BD">
                    <a:lumMod val="50000"/>
                  </a:srgbClr>
                </a:solidFill>
              </a:rPr>
              <a:t>Cracow_2018</a:t>
            </a:r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47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EB878A-4B93-4F71-A428-03F17708550F}" type="slidenum">
              <a:rPr lang="en-US">
                <a:solidFill>
                  <a:srgbClr val="4F81BD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186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1196181" y="1066800"/>
            <a:ext cx="6565900" cy="523220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Introduction to the Meeting</a:t>
            </a:r>
            <a:endParaRPr lang="en-US" sz="2800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2209800" y="3276600"/>
            <a:ext cx="50292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r>
              <a:rPr lang="en-US" sz="18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Wolfgang Lohmann, BTU, DESY and RWTH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endParaRPr lang="en-US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FCAL workshop 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Krakow, May 2018</a:t>
            </a:r>
            <a:endParaRPr lang="en-US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325" y="0"/>
            <a:ext cx="8286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825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53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D5CC-9535-4836-BB72-B6C2D822C560}" type="datetime4">
              <a:rPr lang="en-US" smtClean="0">
                <a:solidFill>
                  <a:srgbClr val="4F81BD">
                    <a:lumMod val="50000"/>
                  </a:srgbClr>
                </a:solidFill>
              </a:rPr>
              <a:t>May 9, 2018</a:t>
            </a:fld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4F81BD">
                    <a:lumMod val="50000"/>
                  </a:srgbClr>
                </a:solidFill>
              </a:rPr>
              <a:t>Cracow_2018</a:t>
            </a:r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C26D-277F-4452-8A11-FD028F3084E1}" type="slidenum">
              <a:rPr lang="de-DE" smtClean="0">
                <a:solidFill>
                  <a:srgbClr val="4F81BD">
                    <a:lumMod val="50000"/>
                  </a:srgbClr>
                </a:solidFill>
              </a:rPr>
              <a:pPr/>
              <a:t>10</a:t>
            </a:fld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600200" y="0"/>
            <a:ext cx="6145440" cy="5098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kern="0" dirty="0" smtClean="0">
                <a:solidFill>
                  <a:srgbClr val="0000FF"/>
                </a:solidFill>
              </a:rPr>
              <a:t>FCAL specific issues</a:t>
            </a:r>
            <a:endParaRPr lang="en-US" sz="2800" kern="0" dirty="0">
              <a:solidFill>
                <a:srgbClr val="0000FF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6239736"/>
              </p:ext>
            </p:extLst>
          </p:nvPr>
        </p:nvGraphicFramePr>
        <p:xfrm>
          <a:off x="1943100" y="672452"/>
          <a:ext cx="545964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239000" y="5181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</a:rPr>
              <a:t>67 authors</a:t>
            </a:r>
          </a:p>
        </p:txBody>
      </p:sp>
    </p:spTree>
    <p:extLst>
      <p:ext uri="{BB962C8B-B14F-4D97-AF65-F5344CB8AC3E}">
        <p14:creationId xmlns:p14="http://schemas.microsoft.com/office/powerpoint/2010/main" val="320412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2D474-6CEE-4FA7-91EF-81B07BBFB16D}" type="datetime4">
              <a:rPr lang="en-US" smtClean="0">
                <a:solidFill>
                  <a:srgbClr val="4F81BD">
                    <a:lumMod val="50000"/>
                  </a:srgbClr>
                </a:solidFill>
              </a:rPr>
              <a:t>May 9, 2018</a:t>
            </a:fld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4F81BD">
                    <a:lumMod val="50000"/>
                  </a:srgbClr>
                </a:solidFill>
              </a:rPr>
              <a:t>Cracow_2018</a:t>
            </a:r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C26D-277F-4452-8A11-FD028F3084E1}" type="slidenum">
              <a:rPr lang="de-DE" smtClean="0">
                <a:solidFill>
                  <a:srgbClr val="4F81BD">
                    <a:lumMod val="50000"/>
                  </a:srgbClr>
                </a:solidFill>
              </a:rPr>
              <a:pPr/>
              <a:t>11</a:t>
            </a:fld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600200" y="0"/>
            <a:ext cx="6145440" cy="5098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kern="0" dirty="0" smtClean="0">
                <a:solidFill>
                  <a:srgbClr val="0000FF"/>
                </a:solidFill>
              </a:rPr>
              <a:t>FCAL specific issues</a:t>
            </a:r>
            <a:endParaRPr lang="en-US" sz="2800" kern="0" dirty="0">
              <a:solidFill>
                <a:srgbClr val="0000FF"/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2971242"/>
              </p:ext>
            </p:extLst>
          </p:nvPr>
        </p:nvGraphicFramePr>
        <p:xfrm>
          <a:off x="1295400" y="699018"/>
          <a:ext cx="6324600" cy="5257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7192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DA88B5-7B99-4295-9F8E-F6E1158E2F86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Cracow_2018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aseline="300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FCAL funding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52498" y="620171"/>
            <a:ext cx="773430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52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</a:rPr>
              <a:t>Europe</a:t>
            </a:r>
          </a:p>
          <a:p>
            <a:pPr marL="800100" lvl="1" indent="-342900">
              <a:buSzPct val="152000"/>
              <a:buFont typeface="Courier New" panose="02070309020205020404" pitchFamily="49" charset="0"/>
              <a:buChar char="o"/>
            </a:pPr>
            <a:r>
              <a:rPr lang="de-DE" sz="2400" dirty="0" smtClean="0">
                <a:solidFill>
                  <a:srgbClr val="0000FF"/>
                </a:solidFill>
              </a:rPr>
              <a:t>National funding Agencies </a:t>
            </a:r>
          </a:p>
          <a:p>
            <a:pPr marL="800100" lvl="1" indent="-342900">
              <a:buSzPct val="152000"/>
              <a:buFont typeface="Courier New" panose="02070309020205020404" pitchFamily="49" charset="0"/>
              <a:buChar char="o"/>
            </a:pPr>
            <a:r>
              <a:rPr lang="de-DE" sz="2400" dirty="0" smtClean="0">
                <a:solidFill>
                  <a:srgbClr val="0000FF"/>
                </a:solidFill>
              </a:rPr>
              <a:t>AIDA 2020 (</a:t>
            </a:r>
            <a:r>
              <a:rPr lang="de-DE" sz="2400" dirty="0" smtClean="0">
                <a:solidFill>
                  <a:srgbClr val="0000FF"/>
                </a:solidFill>
              </a:rPr>
              <a:t>2020)</a:t>
            </a:r>
            <a:endParaRPr lang="de-DE" sz="2400" dirty="0" smtClean="0">
              <a:solidFill>
                <a:srgbClr val="0000FF"/>
              </a:solidFill>
            </a:endParaRPr>
          </a:p>
          <a:p>
            <a:pPr marL="800100" lvl="1" indent="-342900">
              <a:buSzPct val="152000"/>
              <a:buFont typeface="Courier New" panose="02070309020205020404" pitchFamily="49" charset="0"/>
              <a:buChar char="o"/>
            </a:pPr>
            <a:r>
              <a:rPr lang="de-DE" sz="2400" dirty="0" smtClean="0">
                <a:solidFill>
                  <a:srgbClr val="0000FF"/>
                </a:solidFill>
              </a:rPr>
              <a:t>current JINR-BMBF program ends </a:t>
            </a:r>
            <a:r>
              <a:rPr lang="de-DE" sz="2400" dirty="0" smtClean="0">
                <a:solidFill>
                  <a:srgbClr val="0000FF"/>
                </a:solidFill>
              </a:rPr>
              <a:t>2017, new application written, pending</a:t>
            </a:r>
            <a:endParaRPr lang="de-DE" sz="2400" dirty="0" smtClean="0">
              <a:solidFill>
                <a:srgbClr val="0000FF"/>
              </a:solidFill>
            </a:endParaRPr>
          </a:p>
          <a:p>
            <a:pPr marL="800100" lvl="1" indent="-342900">
              <a:buSzPct val="152000"/>
              <a:buFont typeface="Courier New" panose="02070309020205020404" pitchFamily="49" charset="0"/>
              <a:buChar char="o"/>
            </a:pPr>
            <a:endParaRPr lang="de-DE" sz="2400" dirty="0">
              <a:solidFill>
                <a:srgbClr val="0000FF"/>
              </a:solidFill>
            </a:endParaRPr>
          </a:p>
          <a:p>
            <a:pPr marL="342900" indent="-342900">
              <a:buSzPct val="152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</a:rPr>
              <a:t>Chile</a:t>
            </a:r>
            <a:endParaRPr lang="de-DE" sz="2400" dirty="0">
              <a:solidFill>
                <a:srgbClr val="0000FF"/>
              </a:solidFill>
            </a:endParaRPr>
          </a:p>
          <a:p>
            <a:pPr marL="800100" lvl="1" indent="-342900">
              <a:buSzPct val="152000"/>
              <a:buFont typeface="Courier New" panose="02070309020205020404" pitchFamily="49" charset="0"/>
              <a:buChar char="o"/>
            </a:pPr>
            <a:r>
              <a:rPr lang="de-DE" sz="2400" dirty="0" smtClean="0">
                <a:solidFill>
                  <a:srgbClr val="0000FF"/>
                </a:solidFill>
              </a:rPr>
              <a:t>Angel got a grant</a:t>
            </a:r>
          </a:p>
          <a:p>
            <a:pPr lvl="1">
              <a:buSzPct val="152000"/>
            </a:pPr>
            <a:endParaRPr lang="de-DE" sz="2400" dirty="0" smtClean="0">
              <a:solidFill>
                <a:srgbClr val="0000FF"/>
              </a:solidFill>
            </a:endParaRPr>
          </a:p>
          <a:p>
            <a:pPr marL="342900" indent="-342900">
              <a:buSzPct val="152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</a:rPr>
              <a:t>US  ???</a:t>
            </a:r>
          </a:p>
          <a:p>
            <a:pPr marL="342900" indent="-342900">
              <a:buSzPct val="152000"/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00FF"/>
              </a:solidFill>
            </a:endParaRPr>
          </a:p>
          <a:p>
            <a:pPr marL="342900" indent="-342900">
              <a:buSzPct val="152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</a:rPr>
              <a:t>Japan ???</a:t>
            </a:r>
            <a:endParaRPr lang="de-DE" sz="2400" dirty="0">
              <a:solidFill>
                <a:srgbClr val="0000FF"/>
              </a:solidFill>
            </a:endParaRPr>
          </a:p>
          <a:p>
            <a:pPr lvl="1">
              <a:buSzPct val="152000"/>
            </a:pPr>
            <a:endParaRPr lang="de-DE" sz="2400" dirty="0" smtClean="0">
              <a:solidFill>
                <a:srgbClr val="0000FF"/>
              </a:solidFill>
            </a:endParaRPr>
          </a:p>
          <a:p>
            <a:pPr>
              <a:buSzPct val="152000"/>
            </a:pPr>
            <a:r>
              <a:rPr lang="de-DE" sz="2400" dirty="0" smtClean="0">
                <a:solidFill>
                  <a:srgbClr val="0000FF"/>
                </a:solidFill>
              </a:rPr>
              <a:t>Particularly difficult in some eastern Europe institutions</a:t>
            </a:r>
          </a:p>
          <a:p>
            <a:pPr>
              <a:buSzPct val="152000"/>
            </a:pPr>
            <a:r>
              <a:rPr lang="de-DE" sz="2400" dirty="0" smtClean="0">
                <a:solidFill>
                  <a:srgbClr val="0000FF"/>
                </a:solidFill>
              </a:rPr>
              <a:t>Effort needed!!!!</a:t>
            </a:r>
          </a:p>
        </p:txBody>
      </p:sp>
    </p:spTree>
    <p:extLst>
      <p:ext uri="{BB962C8B-B14F-4D97-AF65-F5344CB8AC3E}">
        <p14:creationId xmlns:p14="http://schemas.microsoft.com/office/powerpoint/2010/main" val="349523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DA88B5-7B99-4295-9F8E-F6E1158E2F86}" type="datetime4">
              <a:rPr lang="en-US" smtClean="0"/>
              <a:t>May 10, 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Cracow_2018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aseline="300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Tribute to 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Leszek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95350"/>
            <a:ext cx="76200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07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B15F77-D5C8-4B49-9049-896E71755CC5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Cracow_2018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Mission of FCAL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359" y="789139"/>
            <a:ext cx="81362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R&amp;D for technologies to measure the luminosity at </a:t>
            </a:r>
            <a:r>
              <a:rPr lang="en-US" sz="2800" dirty="0" err="1" smtClean="0">
                <a:solidFill>
                  <a:srgbClr val="0000FF"/>
                </a:solidFill>
              </a:rPr>
              <a:t>e+e</a:t>
            </a:r>
            <a:r>
              <a:rPr lang="en-US" sz="2800" dirty="0" smtClean="0">
                <a:solidFill>
                  <a:srgbClr val="0000FF"/>
                </a:solidFill>
              </a:rPr>
              <a:t>- colliders </a:t>
            </a:r>
          </a:p>
          <a:p>
            <a:pPr algn="ctr"/>
            <a:endParaRPr lang="en-US" sz="2800" dirty="0">
              <a:solidFill>
                <a:srgbClr val="0000FF"/>
              </a:solidFill>
            </a:endParaRPr>
          </a:p>
          <a:p>
            <a:pPr marL="342900" indent="-342900">
              <a:buSzPct val="154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Develop concepts for </a:t>
            </a:r>
            <a:r>
              <a:rPr lang="en-US" sz="2400" dirty="0" err="1" smtClean="0">
                <a:solidFill>
                  <a:srgbClr val="0000FF"/>
                </a:solidFill>
              </a:rPr>
              <a:t>luminometers</a:t>
            </a:r>
            <a:r>
              <a:rPr lang="en-US" sz="2400" dirty="0" smtClean="0">
                <a:solidFill>
                  <a:srgbClr val="0000FF"/>
                </a:solidFill>
              </a:rPr>
              <a:t> installed in different detector designs</a:t>
            </a:r>
          </a:p>
          <a:p>
            <a:pPr marL="342900" indent="-342900">
              <a:buSzPct val="154000"/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rgbClr val="0000FF"/>
                </a:solidFill>
              </a:rPr>
              <a:t>Optimise</a:t>
            </a:r>
            <a:r>
              <a:rPr lang="en-US" sz="2400" dirty="0" smtClean="0">
                <a:solidFill>
                  <a:srgbClr val="0000FF"/>
                </a:solidFill>
              </a:rPr>
              <a:t> the performance of </a:t>
            </a:r>
            <a:r>
              <a:rPr lang="en-US" sz="2400" dirty="0" err="1" smtClean="0">
                <a:solidFill>
                  <a:srgbClr val="0000FF"/>
                </a:solidFill>
              </a:rPr>
              <a:t>luminometers</a:t>
            </a:r>
            <a:r>
              <a:rPr lang="en-US" sz="2400" dirty="0" smtClean="0">
                <a:solidFill>
                  <a:srgbClr val="0000FF"/>
                </a:solidFill>
              </a:rPr>
              <a:t> using Monte Carlo techniques</a:t>
            </a:r>
          </a:p>
          <a:p>
            <a:pPr marL="342900" indent="-342900">
              <a:buSzPct val="154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Construction of prototypes of major components</a:t>
            </a:r>
          </a:p>
          <a:p>
            <a:pPr marL="342900" indent="-342900">
              <a:buSzPct val="154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151" y="3978518"/>
            <a:ext cx="73914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mechanics</a:t>
            </a: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s</a:t>
            </a:r>
            <a:r>
              <a:rPr lang="en-US" sz="2000" dirty="0" smtClean="0">
                <a:solidFill>
                  <a:srgbClr val="0000FF"/>
                </a:solidFill>
              </a:rPr>
              <a:t>ensors</a:t>
            </a: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FE electronics</a:t>
            </a: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Readout</a:t>
            </a: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alignment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3858" y="5671289"/>
            <a:ext cx="81362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56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Performance studies in test-beams- proof of </a:t>
            </a:r>
            <a:r>
              <a:rPr lang="en-US" sz="2400" dirty="0" err="1" smtClean="0">
                <a:solidFill>
                  <a:srgbClr val="0000FF"/>
                </a:solidFill>
              </a:rPr>
              <a:t>priciple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20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B15F77-D5C8-4B49-9049-896E71755CC5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Cracow_2018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Linear 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e</a:t>
            </a:r>
            <a:r>
              <a:rPr lang="en-US" sz="3200" baseline="300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+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e</a:t>
            </a:r>
            <a:r>
              <a:rPr lang="en-US" sz="3200" baseline="300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-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99"/>
                </a:solidFill>
                <a:latin typeface="Calibri" panose="020F0502020204030204" pitchFamily="34" charset="0"/>
              </a:rPr>
              <a:t>C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ollider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2905" y="775841"/>
            <a:ext cx="813673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Currently discussions to prepare the European Strategy</a:t>
            </a:r>
            <a:endParaRPr lang="en-US" sz="2400" dirty="0">
              <a:solidFill>
                <a:srgbClr val="0000FF"/>
              </a:solidFill>
            </a:endParaRPr>
          </a:p>
          <a:p>
            <a:endParaRPr lang="en-US" sz="1600" dirty="0" smtClean="0">
              <a:solidFill>
                <a:srgbClr val="0000FF"/>
              </a:solidFill>
            </a:endParaRP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r>
              <a:rPr lang="en-US" sz="2000" dirty="0" smtClean="0">
                <a:solidFill>
                  <a:srgbClr val="0000FF"/>
                </a:solidFill>
              </a:rPr>
              <a:t>In Germany several workshops happened. A summary was given beginning of May. Major statements (not for public yet)</a:t>
            </a: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Full exploitation of the LHC (including HL LHC)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Full support for BELLEII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An </a:t>
            </a:r>
            <a:r>
              <a:rPr lang="en-US" sz="2000" dirty="0" err="1" smtClean="0">
                <a:solidFill>
                  <a:srgbClr val="0000FF"/>
                </a:solidFill>
              </a:rPr>
              <a:t>e+e</a:t>
            </a:r>
            <a:r>
              <a:rPr lang="en-US" sz="2000" dirty="0" smtClean="0">
                <a:solidFill>
                  <a:srgbClr val="0000FF"/>
                </a:solidFill>
              </a:rPr>
              <a:t>- collider with at least 500 GeV is of highest priority in the future 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r>
              <a:rPr lang="en-US" sz="2000" dirty="0" smtClean="0">
                <a:solidFill>
                  <a:srgbClr val="0000FF"/>
                </a:solidFill>
              </a:rPr>
              <a:t>About ILC: wait for the recommendation of the MEXT committee. Hitoshi may inform us about the latest news.</a:t>
            </a: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endParaRPr lang="en-US" sz="2000" dirty="0">
              <a:solidFill>
                <a:srgbClr val="0000FF"/>
              </a:solidFill>
            </a:endParaRP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r>
              <a:rPr lang="en-US" sz="2000" dirty="0" smtClean="0">
                <a:solidFill>
                  <a:srgbClr val="0000FF"/>
                </a:solidFill>
              </a:rPr>
              <a:t>About CLIC: Konrad will inform us. </a:t>
            </a: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endParaRPr lang="en-US" sz="2000" dirty="0">
              <a:solidFill>
                <a:srgbClr val="0000FF"/>
              </a:solidFill>
            </a:endParaRP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r>
              <a:rPr lang="en-US" sz="2000" dirty="0" smtClean="0">
                <a:solidFill>
                  <a:srgbClr val="0000FF"/>
                </a:solidFill>
              </a:rPr>
              <a:t>We should be prepared for both projects</a:t>
            </a:r>
            <a:endParaRPr lang="en-US" sz="2000" dirty="0">
              <a:solidFill>
                <a:srgbClr val="0000FF"/>
              </a:solidFill>
            </a:endParaRP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18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2DF91E-0AA3-49C2-BE9F-22313CD6E96B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Cracow_2018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Circular 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e</a:t>
            </a:r>
            <a:r>
              <a:rPr lang="en-US" sz="3200" baseline="300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+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e</a:t>
            </a:r>
            <a:r>
              <a:rPr lang="en-US" sz="3200" baseline="300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-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collider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2905" y="775841"/>
            <a:ext cx="813673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There are new circular collider projects coming up:</a:t>
            </a:r>
            <a:endParaRPr lang="en-US" sz="2400" dirty="0">
              <a:solidFill>
                <a:srgbClr val="0000FF"/>
              </a:solidFill>
            </a:endParaRPr>
          </a:p>
          <a:p>
            <a:endParaRPr lang="en-US" sz="1600" dirty="0" smtClean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CEPC Project </a:t>
            </a:r>
            <a:r>
              <a:rPr lang="en-US" sz="2000" dirty="0" smtClean="0">
                <a:solidFill>
                  <a:srgbClr val="0000FF"/>
                </a:solidFill>
              </a:rPr>
              <a:t>in China </a:t>
            </a:r>
            <a:r>
              <a:rPr lang="en-US" sz="2000" dirty="0" smtClean="0">
                <a:solidFill>
                  <a:srgbClr val="0000FF"/>
                </a:solidFill>
              </a:rPr>
              <a:t>(</a:t>
            </a:r>
            <a:r>
              <a:rPr lang="en-US" sz="2000" dirty="0" err="1" smtClean="0">
                <a:solidFill>
                  <a:srgbClr val="0000FF"/>
                </a:solidFill>
              </a:rPr>
              <a:t>Ivanka</a:t>
            </a:r>
            <a:r>
              <a:rPr lang="en-US" sz="2000" dirty="0" smtClean="0">
                <a:solidFill>
                  <a:srgbClr val="0000FF"/>
                </a:solidFill>
              </a:rPr>
              <a:t> will report)</a:t>
            </a: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FCC at CERN (talk </a:t>
            </a:r>
            <a:r>
              <a:rPr lang="en-US" sz="2000" dirty="0" smtClean="0">
                <a:solidFill>
                  <a:srgbClr val="0000FF"/>
                </a:solidFill>
              </a:rPr>
              <a:t>in Belgrade by </a:t>
            </a:r>
            <a:r>
              <a:rPr lang="en-US" sz="2000" dirty="0" err="1" smtClean="0">
                <a:solidFill>
                  <a:srgbClr val="0000FF"/>
                </a:solidFill>
              </a:rPr>
              <a:t>Mogens</a:t>
            </a:r>
            <a:r>
              <a:rPr lang="en-US" sz="2000" dirty="0" smtClean="0">
                <a:solidFill>
                  <a:srgbClr val="0000FF"/>
                </a:solidFill>
              </a:rPr>
              <a:t> Dam)</a:t>
            </a: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endParaRPr lang="en-US" sz="2000" dirty="0">
              <a:solidFill>
                <a:srgbClr val="0000FF"/>
              </a:solidFill>
            </a:endParaRPr>
          </a:p>
          <a:p>
            <a:pPr>
              <a:buClr>
                <a:schemeClr val="accent4">
                  <a:lumMod val="50000"/>
                </a:schemeClr>
              </a:buClr>
              <a:buSzPct val="152000"/>
            </a:pPr>
            <a:r>
              <a:rPr lang="en-US" sz="2000" dirty="0" smtClean="0">
                <a:solidFill>
                  <a:srgbClr val="0000FF"/>
                </a:solidFill>
              </a:rPr>
              <a:t>Questions we may ask: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Which are the requirements there?</a:t>
            </a: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Are there interesting technological developments?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Can we use synergies </a:t>
            </a:r>
            <a:r>
              <a:rPr lang="en-US" sz="2000" dirty="0" smtClean="0">
                <a:solidFill>
                  <a:srgbClr val="0000FF"/>
                </a:solidFill>
              </a:rPr>
              <a:t>?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52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Will new people join us?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6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8AC0B-BFD7-4C1B-BE91-D2D278A0C99C}" type="datetime4">
              <a:rPr lang="en-US" smtClean="0">
                <a:solidFill>
                  <a:srgbClr val="4F81BD">
                    <a:lumMod val="50000"/>
                  </a:srgbClr>
                </a:solidFill>
              </a:rPr>
              <a:t>May 9, 2018</a:t>
            </a:fld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4F81BD">
                    <a:lumMod val="50000"/>
                  </a:srgbClr>
                </a:solidFill>
              </a:rPr>
              <a:t>Cracow_2018</a:t>
            </a:r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C26D-277F-4452-8A11-FD028F3084E1}" type="slidenum">
              <a:rPr lang="de-DE" smtClean="0">
                <a:solidFill>
                  <a:srgbClr val="4F81BD">
                    <a:lumMod val="50000"/>
                  </a:srgbClr>
                </a:solidFill>
              </a:rPr>
              <a:pPr/>
              <a:t>5</a:t>
            </a:fld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600200" y="0"/>
            <a:ext cx="6145440" cy="5098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kern="0" dirty="0" smtClean="0">
                <a:solidFill>
                  <a:srgbClr val="0000FF"/>
                </a:solidFill>
              </a:rPr>
              <a:t>Possible engagement at LHC</a:t>
            </a:r>
            <a:endParaRPr lang="en-US" sz="2800" kern="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960" y="997486"/>
            <a:ext cx="8044260" cy="4770537"/>
          </a:xfrm>
          <a:prstGeom prst="rect">
            <a:avLst/>
          </a:prstGeom>
          <a:solidFill>
            <a:srgbClr val="F5F3DB"/>
          </a:solidFill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  <a:buSzPct val="162000"/>
            </a:pPr>
            <a:r>
              <a:rPr lang="de-DE" sz="2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Luminosity, beam optimisation, radiation </a:t>
            </a:r>
            <a:r>
              <a:rPr lang="de-DE" sz="2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monitoring</a:t>
            </a:r>
          </a:p>
          <a:p>
            <a:pPr>
              <a:buClr>
                <a:srgbClr val="002060"/>
              </a:buClr>
              <a:buSzPct val="162000"/>
            </a:pPr>
            <a:r>
              <a:rPr lang="de-DE" sz="2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will play an important role at HL-LHC </a:t>
            </a:r>
            <a:endParaRPr lang="de-DE" sz="28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>
              <a:buClr>
                <a:srgbClr val="002060"/>
              </a:buClr>
              <a:buSzPct val="162000"/>
            </a:pPr>
            <a:r>
              <a:rPr lang="de-DE" sz="2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endParaRPr lang="de-DE" sz="2800" baseline="300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SzPct val="162000"/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Systems should be independent on power/readout of the detectors </a:t>
            </a:r>
            <a:endParaRPr lang="de-DE" sz="20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>
              <a:buClr>
                <a:srgbClr val="002060"/>
              </a:buClr>
              <a:buSzPct val="162000"/>
            </a:pPr>
            <a:r>
              <a:rPr lang="de-DE" sz="2000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de-DE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    </a:t>
            </a:r>
          </a:p>
          <a:p>
            <a:pPr marL="342900" indent="-342900">
              <a:buClr>
                <a:srgbClr val="002060"/>
              </a:buClr>
              <a:buSzPct val="162000"/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On-line bunch-by-bunch </a:t>
            </a:r>
            <a:r>
              <a:rPr lang="de-DE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luminosity </a:t>
            </a:r>
            <a:r>
              <a:rPr lang="de-DE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with high </a:t>
            </a:r>
            <a:r>
              <a:rPr lang="de-DE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precision </a:t>
            </a:r>
            <a:r>
              <a:rPr lang="de-DE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in short time slots</a:t>
            </a:r>
            <a:endParaRPr lang="de-DE" sz="20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marL="342900" indent="-342900">
              <a:buClr>
                <a:srgbClr val="002060"/>
              </a:buClr>
              <a:buSzPct val="162000"/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At least two independent luminosity </a:t>
            </a:r>
            <a:r>
              <a:rPr lang="de-DE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systems per experiment</a:t>
            </a:r>
            <a:endParaRPr lang="de-DE" sz="20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lvl="1">
              <a:buClr>
                <a:srgbClr val="002060"/>
              </a:buClr>
              <a:buSzPct val="162000"/>
            </a:pPr>
            <a:endParaRPr lang="de-DE" sz="20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>
              <a:buClr>
                <a:srgbClr val="002060"/>
              </a:buClr>
              <a:buSzPct val="162000"/>
            </a:pPr>
            <a:r>
              <a:rPr lang="de-DE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Technologies we developed may be applied for these purpose. For students it might be interesting to appply the acquired expertise in a running experiment</a:t>
            </a:r>
          </a:p>
          <a:p>
            <a:pPr>
              <a:buClr>
                <a:srgbClr val="002060"/>
              </a:buClr>
              <a:buSzPct val="162000"/>
            </a:pPr>
            <a:endParaRPr lang="de-DE" sz="20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>
              <a:buClr>
                <a:srgbClr val="002060"/>
              </a:buClr>
              <a:buSzPct val="162000"/>
            </a:pPr>
            <a:r>
              <a:rPr lang="de-DE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Paul and Witold will tell us more details  about plans at ATLAS and CMS</a:t>
            </a:r>
            <a:endParaRPr lang="de-DE" sz="20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21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B7F24A-2C3A-4DB8-8640-152E9D7B9739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Cracow_2018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Bhabha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 Scattering 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5123" y="590788"/>
            <a:ext cx="8136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Bhabha</a:t>
            </a:r>
            <a:r>
              <a:rPr lang="en-US" dirty="0" smtClean="0">
                <a:solidFill>
                  <a:srgbClr val="0000FF"/>
                </a:solidFill>
              </a:rPr>
              <a:t> scattering at low polar angles is used as a gauge process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29" y="1676400"/>
            <a:ext cx="6479781" cy="11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445980" y="4267200"/>
            <a:ext cx="2420937" cy="1582737"/>
            <a:chOff x="3447255" y="4236732"/>
            <a:chExt cx="2420937" cy="1582737"/>
          </a:xfrm>
        </p:grpSpPr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3447255" y="4236732"/>
              <a:ext cx="213201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>
                      <a:alpha val="72156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41275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Wingdings" pitchFamily="2" charset="2"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Monotype Corsiva" pitchFamily="66" charset="0"/>
                </a:rPr>
                <a:t>L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omic Sans MS" pitchFamily="66" charset="0"/>
                </a:rPr>
                <a:t> 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omic Sans MS" pitchFamily="66" charset="0"/>
                </a:rPr>
                <a:t>= N / 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Symbol" pitchFamily="18" charset="2"/>
                </a:rPr>
                <a:t>s</a:t>
              </a:r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 flipV="1">
              <a:off x="4042567" y="4633606"/>
              <a:ext cx="379413" cy="314325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 flipH="1" flipV="1">
              <a:off x="5064008" y="4680439"/>
              <a:ext cx="228600" cy="347662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3537742" y="4993969"/>
              <a:ext cx="1100138" cy="825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>
                      <a:alpha val="72156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41275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entury Gothic" pitchFamily="34" charset="0"/>
                </a:rPr>
                <a:t>Count </a:t>
              </a:r>
              <a:r>
                <a: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entury Gothic" pitchFamily="34" charset="0"/>
                </a:rPr>
                <a:t>Bhabha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entury Gothic" pitchFamily="34" charset="0"/>
                </a:rPr>
                <a:t> events</a:t>
              </a:r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4768055" y="5105094"/>
              <a:ext cx="1100137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>
                      <a:alpha val="72156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41275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entury Gothic" pitchFamily="34" charset="0"/>
                </a:rPr>
                <a:t>From theory</a:t>
              </a:r>
            </a:p>
          </p:txBody>
        </p:sp>
      </p:grp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769" y="2984315"/>
            <a:ext cx="3262315" cy="782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93764"/>
            <a:ext cx="2485277" cy="2261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9" y="3781206"/>
            <a:ext cx="2362200" cy="2201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2660072" y="1133524"/>
            <a:ext cx="3664527" cy="523220"/>
            <a:chOff x="477043" y="2486407"/>
            <a:chExt cx="2647158" cy="523220"/>
          </a:xfrm>
        </p:grpSpPr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477043" y="2486407"/>
              <a:ext cx="26471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000066"/>
                </a:buClr>
                <a:buSzPct val="180000"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e</a:t>
              </a:r>
              <a:r>
                <a:rPr kumimoji="0" lang="en-US" sz="2800" b="0" i="0" u="none" strike="noStrike" kern="0" cap="none" spc="0" normalizeH="0" baseline="30000" noProof="0" dirty="0" err="1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+</a:t>
              </a:r>
              <a:r>
                <a:rPr kumimoji="0" lang="en-US" sz="2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e</a:t>
              </a:r>
              <a:r>
                <a:rPr kumimoji="0" lang="en-US" sz="32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- 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                    </a:t>
              </a:r>
              <a:r>
                <a:rPr kumimoji="0" lang="en-US" sz="2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e</a:t>
              </a:r>
              <a:r>
                <a:rPr kumimoji="0" lang="en-US" sz="2800" b="0" i="0" u="none" strike="noStrike" kern="0" cap="none" spc="0" normalizeH="0" baseline="30000" noProof="0" dirty="0" err="1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+</a:t>
              </a:r>
              <a:r>
                <a:rPr kumimoji="0" lang="en-US" sz="2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e</a:t>
              </a:r>
              <a:r>
                <a:rPr kumimoji="0" lang="en-US" sz="32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-</a:t>
              </a: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 (</a:t>
              </a: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g</a:t>
              </a: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)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+mn-lt"/>
                </a:rPr>
                <a:t>    </a:t>
              </a:r>
            </a:p>
          </p:txBody>
        </p:sp>
        <p:cxnSp>
          <p:nvCxnSpPr>
            <p:cNvPr id="20" name="Straight Arrow Connector 5"/>
            <p:cNvCxnSpPr>
              <a:cxnSpLocks noChangeShapeType="1"/>
            </p:cNvCxnSpPr>
            <p:nvPr/>
          </p:nvCxnSpPr>
          <p:spPr bwMode="auto">
            <a:xfrm>
              <a:off x="1078800" y="2800683"/>
              <a:ext cx="792000" cy="0"/>
            </a:xfrm>
            <a:prstGeom prst="straightConnector1">
              <a:avLst/>
            </a:prstGeom>
            <a:noFill/>
            <a:ln w="38100" algn="ctr">
              <a:solidFill>
                <a:srgbClr val="7030A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94723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5A6436-EC15-42F8-91B9-8615EF430EFD}" type="datetime4">
              <a:rPr lang="en-US" smtClean="0"/>
              <a:t>May 9, 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Cracow_2018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05649"/>
            <a:ext cx="8136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Theory uncertainties in the </a:t>
            </a:r>
            <a:r>
              <a:rPr lang="en-US" dirty="0" err="1" smtClean="0">
                <a:solidFill>
                  <a:srgbClr val="0000FF"/>
                </a:solidFill>
              </a:rPr>
              <a:t>Bhabha</a:t>
            </a:r>
            <a:r>
              <a:rPr lang="en-US" dirty="0" smtClean="0">
                <a:solidFill>
                  <a:srgbClr val="0000FF"/>
                </a:solidFill>
              </a:rPr>
              <a:t> cross section at LEP1 (S. JADACH, FCAL workshop Cracow 2006):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812" y="1424984"/>
            <a:ext cx="5791200" cy="3531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Bhabha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 Scattering 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6045" y="5175374"/>
            <a:ext cx="8136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There is a lack of MC generators optimized for higher energies. Activities e.g. in JINR and University of Minsk may be interesting for us for application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19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D366-E1D9-4A16-89C1-DE3DFA73B940}" type="datetime4">
              <a:rPr lang="en-US" smtClean="0">
                <a:solidFill>
                  <a:srgbClr val="4F81BD">
                    <a:lumMod val="50000"/>
                  </a:srgbClr>
                </a:solidFill>
              </a:rPr>
              <a:t>May 9, 2018</a:t>
            </a:fld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4F81BD">
                    <a:lumMod val="50000"/>
                  </a:srgbClr>
                </a:solidFill>
              </a:rPr>
              <a:t>Cracow_2018</a:t>
            </a:r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C26D-277F-4452-8A11-FD028F3084E1}" type="slidenum">
              <a:rPr lang="de-DE" smtClean="0">
                <a:solidFill>
                  <a:srgbClr val="4F81BD">
                    <a:lumMod val="50000"/>
                  </a:srgbClr>
                </a:solidFill>
              </a:rPr>
              <a:pPr/>
              <a:t>8</a:t>
            </a:fld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600200" y="0"/>
            <a:ext cx="6145440" cy="5098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kern="0" dirty="0" smtClean="0">
                <a:solidFill>
                  <a:srgbClr val="0000FF"/>
                </a:solidFill>
              </a:rPr>
              <a:t>FCAL specific issues</a:t>
            </a:r>
            <a:endParaRPr lang="en-US" sz="2800" kern="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3000" y="1295400"/>
            <a:ext cx="7239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0000FF"/>
                </a:solidFill>
              </a:rPr>
              <a:t>Major Topic: detector prototype for beam tests</a:t>
            </a:r>
          </a:p>
          <a:p>
            <a:r>
              <a:rPr lang="de-DE" sz="2400" dirty="0" smtClean="0">
                <a:solidFill>
                  <a:srgbClr val="0000FF"/>
                </a:solidFill>
              </a:rPr>
              <a:t>(</a:t>
            </a:r>
            <a:r>
              <a:rPr lang="de-DE" sz="2400" dirty="0" smtClean="0">
                <a:solidFill>
                  <a:srgbClr val="0000FF"/>
                </a:solidFill>
              </a:rPr>
              <a:t>2019/20)</a:t>
            </a:r>
            <a:endParaRPr lang="de-DE" sz="2400" dirty="0" smtClean="0">
              <a:solidFill>
                <a:srgbClr val="0000FF"/>
              </a:solidFill>
            </a:endParaRPr>
          </a:p>
          <a:p>
            <a:endParaRPr lang="de-DE" sz="2400" dirty="0">
              <a:solidFill>
                <a:srgbClr val="0000FF"/>
              </a:solidFill>
            </a:endParaRPr>
          </a:p>
          <a:p>
            <a:pPr marL="285750" indent="-285750">
              <a:buSzPct val="162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00FF"/>
                </a:solidFill>
              </a:rPr>
              <a:t>Sensors (available, but to be qualified)</a:t>
            </a:r>
          </a:p>
          <a:p>
            <a:pPr marL="285750" indent="-285750">
              <a:buSzPct val="162000"/>
              <a:buFont typeface="Arial" panose="020B0604020202020204" pitchFamily="34" charset="0"/>
              <a:buChar char="•"/>
            </a:pPr>
            <a:endParaRPr lang="de-DE" dirty="0">
              <a:solidFill>
                <a:srgbClr val="0000FF"/>
              </a:solidFill>
            </a:endParaRPr>
          </a:p>
          <a:p>
            <a:pPr marL="285750" indent="-285750">
              <a:buSzPct val="162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00FF"/>
                </a:solidFill>
              </a:rPr>
              <a:t>Absorber planes (</a:t>
            </a:r>
            <a:r>
              <a:rPr lang="de-DE" dirty="0" smtClean="0">
                <a:solidFill>
                  <a:srgbClr val="0000FF"/>
                </a:solidFill>
              </a:rPr>
              <a:t>available, </a:t>
            </a:r>
            <a:r>
              <a:rPr lang="de-DE" dirty="0" smtClean="0">
                <a:solidFill>
                  <a:srgbClr val="0000FF"/>
                </a:solidFill>
              </a:rPr>
              <a:t>but need mechanical integration)</a:t>
            </a:r>
          </a:p>
          <a:p>
            <a:pPr marL="285750" indent="-285750">
              <a:buSzPct val="162000"/>
              <a:buFont typeface="Arial" panose="020B0604020202020204" pitchFamily="34" charset="0"/>
              <a:buChar char="•"/>
            </a:pPr>
            <a:endParaRPr lang="de-DE" dirty="0">
              <a:solidFill>
                <a:srgbClr val="0000FF"/>
              </a:solidFill>
            </a:endParaRPr>
          </a:p>
          <a:p>
            <a:pPr marL="285750" indent="-285750">
              <a:buSzPct val="162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00FF"/>
                </a:solidFill>
              </a:rPr>
              <a:t>Detector plane (technology under developement) </a:t>
            </a:r>
          </a:p>
          <a:p>
            <a:pPr marL="285750" indent="-285750">
              <a:buSzPct val="162000"/>
              <a:buFont typeface="Arial" panose="020B0604020202020204" pitchFamily="34" charset="0"/>
              <a:buChar char="•"/>
            </a:pPr>
            <a:endParaRPr lang="de-DE" dirty="0">
              <a:solidFill>
                <a:srgbClr val="0000FF"/>
              </a:solidFill>
            </a:endParaRPr>
          </a:p>
          <a:p>
            <a:pPr marL="285750" indent="-285750">
              <a:buSzPct val="162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00FF"/>
                </a:solidFill>
              </a:rPr>
              <a:t>ASICs (to be produced)</a:t>
            </a:r>
          </a:p>
          <a:p>
            <a:pPr marL="285750" indent="-285750">
              <a:buSzPct val="162000"/>
              <a:buFont typeface="Arial" panose="020B0604020202020204" pitchFamily="34" charset="0"/>
              <a:buChar char="•"/>
            </a:pPr>
            <a:endParaRPr lang="de-DE" dirty="0">
              <a:solidFill>
                <a:srgbClr val="0000FF"/>
              </a:solidFill>
            </a:endParaRPr>
          </a:p>
          <a:p>
            <a:pPr marL="285750" indent="-285750">
              <a:buSzPct val="162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00FF"/>
                </a:solidFill>
              </a:rPr>
              <a:t>DAQ with </a:t>
            </a:r>
            <a:r>
              <a:rPr lang="de-DE" dirty="0" smtClean="0">
                <a:solidFill>
                  <a:srgbClr val="0000FF"/>
                </a:solidFill>
              </a:rPr>
              <a:t>FPGA in preparation</a:t>
            </a:r>
            <a:endParaRPr lang="de-DE" dirty="0">
              <a:solidFill>
                <a:srgbClr val="0000FF"/>
              </a:solidFill>
            </a:endParaRPr>
          </a:p>
          <a:p>
            <a:pPr marL="285750" indent="-285750">
              <a:buSzPct val="162000"/>
              <a:buFont typeface="Arial" panose="020B0604020202020204" pitchFamily="34" charset="0"/>
              <a:buChar char="•"/>
            </a:pPr>
            <a:endParaRPr lang="de-DE" dirty="0" smtClean="0">
              <a:solidFill>
                <a:srgbClr val="0000FF"/>
              </a:solidFill>
            </a:endParaRPr>
          </a:p>
          <a:p>
            <a:pPr marL="285750" indent="-285750">
              <a:buSzPct val="162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00FF"/>
                </a:solidFill>
              </a:rPr>
              <a:t>Laser </a:t>
            </a:r>
            <a:r>
              <a:rPr lang="de-DE" dirty="0" smtClean="0">
                <a:solidFill>
                  <a:srgbClr val="0000FF"/>
                </a:solidFill>
              </a:rPr>
              <a:t>alignment?</a:t>
            </a:r>
            <a:endParaRPr lang="de-DE" dirty="0">
              <a:solidFill>
                <a:srgbClr val="0000FF"/>
              </a:solidFill>
            </a:endParaRPr>
          </a:p>
          <a:p>
            <a:endParaRPr lang="de-DE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02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D9B1-77A4-4DE5-843E-FCEEF516E26D}" type="datetime4">
              <a:rPr lang="en-US" smtClean="0">
                <a:solidFill>
                  <a:srgbClr val="4F81BD">
                    <a:lumMod val="50000"/>
                  </a:srgbClr>
                </a:solidFill>
              </a:rPr>
              <a:t>May 9, 2018</a:t>
            </a:fld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4F81BD">
                    <a:lumMod val="50000"/>
                  </a:srgbClr>
                </a:solidFill>
              </a:rPr>
              <a:t>Cracow_2018</a:t>
            </a:r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C26D-277F-4452-8A11-FD028F3084E1}" type="slidenum">
              <a:rPr lang="de-DE" smtClean="0">
                <a:solidFill>
                  <a:srgbClr val="4F81BD">
                    <a:lumMod val="50000"/>
                  </a:srgbClr>
                </a:solidFill>
              </a:rPr>
              <a:pPr/>
              <a:t>9</a:t>
            </a:fld>
            <a:endParaRPr lang="de-DE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600200" y="0"/>
            <a:ext cx="6145440" cy="5098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kern="0" dirty="0" smtClean="0">
                <a:solidFill>
                  <a:srgbClr val="0000FF"/>
                </a:solidFill>
              </a:rPr>
              <a:t>FCAL specific issues</a:t>
            </a:r>
            <a:endParaRPr lang="en-US" sz="2800" kern="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599" y="501540"/>
            <a:ext cx="873442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52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</a:rPr>
              <a:t>Publications</a:t>
            </a:r>
          </a:p>
          <a:p>
            <a:pPr marL="800100" lvl="1" indent="-342900">
              <a:buSzPct val="152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</a:rPr>
              <a:t>Presence on conferences was very good. </a:t>
            </a:r>
          </a:p>
          <a:p>
            <a:pPr marL="800100" lvl="1" indent="-342900">
              <a:buSzPct val="152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</a:rPr>
              <a:t>Future topics</a:t>
            </a:r>
            <a:r>
              <a:rPr lang="de-DE" sz="2400" dirty="0" smtClean="0">
                <a:solidFill>
                  <a:srgbClr val="0000FF"/>
                </a:solidFill>
              </a:rPr>
              <a:t>?</a:t>
            </a:r>
          </a:p>
          <a:p>
            <a:pPr marL="800100" lvl="1" indent="-342900">
              <a:buSzPct val="152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</a:rPr>
              <a:t>One publication in </a:t>
            </a:r>
          </a:p>
          <a:p>
            <a:pPr lvl="1">
              <a:buSzPct val="152000"/>
            </a:pPr>
            <a:r>
              <a:rPr lang="de-DE" sz="2400" dirty="0">
                <a:solidFill>
                  <a:srgbClr val="0000FF"/>
                </a:solidFill>
              </a:rPr>
              <a:t> </a:t>
            </a:r>
            <a:r>
              <a:rPr lang="de-DE" sz="2400" dirty="0" smtClean="0">
                <a:solidFill>
                  <a:srgbClr val="0000FF"/>
                </a:solidFill>
              </a:rPr>
              <a:t>   „The European </a:t>
            </a:r>
          </a:p>
          <a:p>
            <a:pPr lvl="1">
              <a:buSzPct val="152000"/>
            </a:pPr>
            <a:r>
              <a:rPr lang="de-DE" sz="2400" dirty="0">
                <a:solidFill>
                  <a:srgbClr val="0000FF"/>
                </a:solidFill>
              </a:rPr>
              <a:t> </a:t>
            </a:r>
            <a:r>
              <a:rPr lang="de-DE" sz="2400" dirty="0" smtClean="0">
                <a:solidFill>
                  <a:srgbClr val="0000FF"/>
                </a:solidFill>
              </a:rPr>
              <a:t>     </a:t>
            </a:r>
            <a:r>
              <a:rPr lang="de-DE" sz="2400" dirty="0" smtClean="0">
                <a:solidFill>
                  <a:srgbClr val="0000FF"/>
                </a:solidFill>
              </a:rPr>
              <a:t>Physical</a:t>
            </a:r>
          </a:p>
          <a:p>
            <a:pPr lvl="1">
              <a:buSzPct val="152000"/>
            </a:pPr>
            <a:r>
              <a:rPr lang="de-DE" sz="2400" dirty="0">
                <a:solidFill>
                  <a:srgbClr val="0000FF"/>
                </a:solidFill>
              </a:rPr>
              <a:t> </a:t>
            </a:r>
            <a:r>
              <a:rPr lang="de-DE" sz="2400" dirty="0" smtClean="0">
                <a:solidFill>
                  <a:srgbClr val="0000FF"/>
                </a:solidFill>
              </a:rPr>
              <a:t>    Journal C“</a:t>
            </a:r>
          </a:p>
          <a:p>
            <a:pPr marL="800100" lvl="1" indent="-342900">
              <a:buSzPct val="152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</a:rPr>
              <a:t>New paper on irradiation studies</a:t>
            </a:r>
          </a:p>
          <a:p>
            <a:pPr lvl="1">
              <a:buSzPct val="152000"/>
            </a:pPr>
            <a:r>
              <a:rPr lang="de-DE" sz="2400" dirty="0" smtClean="0">
                <a:solidFill>
                  <a:srgbClr val="0000FF"/>
                </a:solidFill>
              </a:rPr>
              <a:t> </a:t>
            </a:r>
            <a:endParaRPr lang="de-DE" sz="2400" dirty="0">
              <a:solidFill>
                <a:srgbClr val="0000FF"/>
              </a:solidFill>
            </a:endParaRPr>
          </a:p>
          <a:p>
            <a:pPr marL="342900" indent="-342900">
              <a:buSzPct val="1520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</a:rPr>
              <a:t>Never finished topics</a:t>
            </a:r>
          </a:p>
          <a:p>
            <a:pPr marL="342900" indent="-342900">
              <a:buSzPct val="152000"/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00FF"/>
              </a:solidFill>
            </a:endParaRPr>
          </a:p>
          <a:p>
            <a:pPr marL="800100" lvl="1" indent="-342900">
              <a:buSzPct val="152000"/>
              <a:buFont typeface="Courier New" panose="02070309020205020404" pitchFamily="49" charset="0"/>
              <a:buChar char="o"/>
            </a:pPr>
            <a:r>
              <a:rPr lang="de-DE" sz="2400" dirty="0" smtClean="0">
                <a:solidFill>
                  <a:srgbClr val="0000FF"/>
                </a:solidFill>
              </a:rPr>
              <a:t>Calibration and alignment with muons (MC to be done)</a:t>
            </a:r>
            <a:endParaRPr lang="de-DE" sz="2400" dirty="0">
              <a:solidFill>
                <a:srgbClr val="0000FF"/>
              </a:solidFill>
            </a:endParaRPr>
          </a:p>
          <a:p>
            <a:pPr marL="800100" lvl="1" indent="-342900">
              <a:buSzPct val="152000"/>
              <a:buFont typeface="Courier New" panose="02070309020205020404" pitchFamily="49" charset="0"/>
              <a:buChar char="o"/>
            </a:pPr>
            <a:r>
              <a:rPr lang="de-DE" sz="2400" dirty="0" smtClean="0">
                <a:solidFill>
                  <a:srgbClr val="0000FF"/>
                </a:solidFill>
              </a:rPr>
              <a:t>CLIC timing, FE, readout, background </a:t>
            </a:r>
            <a:r>
              <a:rPr lang="de-DE" sz="2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impact on </a:t>
            </a:r>
            <a:r>
              <a:rPr lang="de-DE" sz="2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performance</a:t>
            </a:r>
          </a:p>
          <a:p>
            <a:pPr marL="800100" lvl="1" indent="-342900">
              <a:buSzPct val="152000"/>
              <a:buFont typeface="Courier New" panose="02070309020205020404" pitchFamily="49" charset="0"/>
              <a:buChar char="o"/>
            </a:pPr>
            <a:r>
              <a:rPr lang="de-DE" sz="2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BeamCal/LumiCal performce in the new ILD software</a:t>
            </a:r>
            <a:endParaRPr lang="de-DE" sz="2400" dirty="0" smtClean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4095" y="1295400"/>
            <a:ext cx="5434853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89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Default Design">
  <a:themeElements>
    <a:clrScheme name="Custom 7">
      <a:dk1>
        <a:srgbClr val="FFFFCB"/>
      </a:dk1>
      <a:lt1>
        <a:srgbClr val="FFFFCB"/>
      </a:lt1>
      <a:dk2>
        <a:srgbClr val="FFFF00"/>
      </a:dk2>
      <a:lt2>
        <a:srgbClr val="FFFF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DEADA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0000FF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Default Design">
  <a:themeElements>
    <a:clrScheme name="Custom 7">
      <a:dk1>
        <a:srgbClr val="FFFFCB"/>
      </a:dk1>
      <a:lt1>
        <a:srgbClr val="FFFFCB"/>
      </a:lt1>
      <a:dk2>
        <a:srgbClr val="FFFF00"/>
      </a:dk2>
      <a:lt2>
        <a:srgbClr val="FFFF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DEADA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Default Design">
  <a:themeElements>
    <a:clrScheme name="Custom 7">
      <a:dk1>
        <a:srgbClr val="FFFFCB"/>
      </a:dk1>
      <a:lt1>
        <a:srgbClr val="FFFFCB"/>
      </a:lt1>
      <a:dk2>
        <a:srgbClr val="FFFF00"/>
      </a:dk2>
      <a:lt2>
        <a:srgbClr val="FFFF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DEADA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0000FF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693</Words>
  <Application>Microsoft Office PowerPoint</Application>
  <PresentationFormat>On-screen Show (4:3)</PresentationFormat>
  <Paragraphs>210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Calibri</vt:lpstr>
      <vt:lpstr>Century Gothic</vt:lpstr>
      <vt:lpstr>Comic Sans MS</vt:lpstr>
      <vt:lpstr>Courier New</vt:lpstr>
      <vt:lpstr>Monotype Corsiva</vt:lpstr>
      <vt:lpstr>Symbol</vt:lpstr>
      <vt:lpstr>Wingdings</vt:lpstr>
      <vt:lpstr>4_Default Design</vt:lpstr>
      <vt:lpstr>5_Default Design</vt:lpstr>
      <vt:lpstr>7_Default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luminosity</dc:title>
  <dc:creator>w. lohmann</dc:creator>
  <cp:lastModifiedBy>wolfgang lohmann</cp:lastModifiedBy>
  <cp:revision>406</cp:revision>
  <dcterms:created xsi:type="dcterms:W3CDTF">2012-10-12T21:33:56Z</dcterms:created>
  <dcterms:modified xsi:type="dcterms:W3CDTF">2018-05-10T07:02:54Z</dcterms:modified>
</cp:coreProperties>
</file>