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media/image9.png" ContentType="image/png"/>
  <Override PartName="/ppt/media/image1.png" ContentType="image/png"/>
  <Override PartName="/ppt/media/image2.wmf" ContentType="image/x-wmf"/>
  <Override PartName="/ppt/media/image3.jpeg" ContentType="image/jpeg"/>
  <Override PartName="/ppt/media/image4.jpeg" ContentType="image/jpeg"/>
  <Override PartName="/ppt/media/image7.png" ContentType="image/png"/>
  <Override PartName="/ppt/media/image11.png" ContentType="image/png"/>
  <Override PartName="/ppt/media/image5.jpeg" ContentType="image/jpeg"/>
  <Override PartName="/ppt/media/image6.png" ContentType="image/png"/>
  <Override PartName="/ppt/media/image8.png" ContentType="image/png"/>
  <Override PartName="/ppt/media/image10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image26.png" ContentType="image/png"/>
  <Override PartName="/ppt/media/image27.png" ContentType="image/png"/>
  <Override PartName="/ppt/media/image28.png" ContentType="image/png"/>
  <Override PartName="/ppt/media/image29.png" ContentType="image/png"/>
  <Override PartName="/ppt/media/image30.png" ContentType="image/png"/>
  <Override PartName="/ppt/media/image31.jpeg" ContentType="image/jpeg"/>
  <Override PartName="/ppt/media/image32.png" ContentType="image/png"/>
  <Override PartName="/ppt/media/image33.png" ContentType="image/png"/>
  <Override PartName="/ppt/media/image34.png" ContentType="image/png"/>
  <Override PartName="/ppt/media/image35.png" ContentType="image/png"/>
  <Override PartName="/ppt/media/image36.png" ContentType="image/png"/>
  <Override PartName="/ppt/media/image37.png" ContentType="image/png"/>
  <Override PartName="/ppt/media/image38.png" ContentType="image/png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91040" y="77040"/>
            <a:ext cx="6744240" cy="62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91040" y="77040"/>
            <a:ext cx="6744240" cy="62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91040" y="77040"/>
            <a:ext cx="6744240" cy="62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91040" y="77040"/>
            <a:ext cx="6744240" cy="62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91040" y="77040"/>
            <a:ext cx="6744240" cy="62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91040" y="77040"/>
            <a:ext cx="6744240" cy="62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91040" y="77040"/>
            <a:ext cx="6744240" cy="62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491040" y="77040"/>
            <a:ext cx="6744240" cy="2890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91040" y="77040"/>
            <a:ext cx="6744240" cy="62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91040" y="77040"/>
            <a:ext cx="6744240" cy="62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91040" y="77040"/>
            <a:ext cx="6744240" cy="62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91040" y="77040"/>
            <a:ext cx="6744240" cy="62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91040" y="77040"/>
            <a:ext cx="6744240" cy="62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91040" y="77040"/>
            <a:ext cx="6744240" cy="62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91040" y="77040"/>
            <a:ext cx="6744240" cy="62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91040" y="77040"/>
            <a:ext cx="6744240" cy="62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91040" y="77040"/>
            <a:ext cx="6744240" cy="62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91040" y="77040"/>
            <a:ext cx="6744240" cy="62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91040" y="77040"/>
            <a:ext cx="6744240" cy="28900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91040" y="77040"/>
            <a:ext cx="6744240" cy="62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91040" y="77040"/>
            <a:ext cx="6744240" cy="62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3880" y="368208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91040" y="77040"/>
            <a:ext cx="6744240" cy="6235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GB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3880" y="1604520"/>
            <a:ext cx="4015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88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GB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wmf"/><Relationship Id="rId4" Type="http://schemas.openxmlformats.org/officeDocument/2006/relationships/image" Target="../media/image3.jpeg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Relationship Id="rId9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 rot="5400000">
            <a:off x="3720240" y="-3746520"/>
            <a:ext cx="1704240" cy="9142920"/>
          </a:xfrm>
          <a:prstGeom prst="rect">
            <a:avLst/>
          </a:prstGeom>
          <a:solidFill>
            <a:srgbClr val="363547"/>
          </a:solidFill>
          <a:ln>
            <a:solidFill>
              <a:srgbClr val="363547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" name="Picture 6" descr=""/>
          <p:cNvPicPr/>
          <p:nvPr/>
        </p:nvPicPr>
        <p:blipFill>
          <a:blip r:embed="rId2"/>
          <a:stretch/>
        </p:blipFill>
        <p:spPr>
          <a:xfrm>
            <a:off x="0" y="889920"/>
            <a:ext cx="9142920" cy="5996520"/>
          </a:xfrm>
          <a:prstGeom prst="rect">
            <a:avLst/>
          </a:prstGeom>
          <a:ln>
            <a:noFill/>
          </a:ln>
        </p:spPr>
      </p:pic>
      <p:pic>
        <p:nvPicPr>
          <p:cNvPr id="2" name="Picture 8" descr=""/>
          <p:cNvPicPr/>
          <p:nvPr/>
        </p:nvPicPr>
        <p:blipFill>
          <a:blip r:embed="rId3"/>
          <a:stretch/>
        </p:blipFill>
        <p:spPr>
          <a:xfrm>
            <a:off x="323640" y="332640"/>
            <a:ext cx="2361600" cy="718920"/>
          </a:xfrm>
          <a:prstGeom prst="rect">
            <a:avLst/>
          </a:prstGeom>
          <a:ln>
            <a:noFill/>
          </a:ln>
        </p:spPr>
      </p:pic>
      <p:pic>
        <p:nvPicPr>
          <p:cNvPr id="3" name="Picture 10" descr=""/>
          <p:cNvPicPr/>
          <p:nvPr/>
        </p:nvPicPr>
        <p:blipFill>
          <a:blip r:embed="rId4"/>
          <a:stretch/>
        </p:blipFill>
        <p:spPr>
          <a:xfrm>
            <a:off x="7884360" y="6039000"/>
            <a:ext cx="1029960" cy="68148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" name="PlaceHolder 2"/>
          <p:cNvSpPr>
            <a:spLocks noGrp="1"/>
          </p:cNvSpPr>
          <p:nvPr>
            <p:ph type="title"/>
          </p:nvPr>
        </p:nvSpPr>
        <p:spPr>
          <a:xfrm>
            <a:off x="491040" y="77040"/>
            <a:ext cx="6744240" cy="62316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en-GB" sz="1800" spc="-1" strike="noStrike">
                <a:latin typeface="Arial"/>
              </a:rPr>
              <a:t>Click to edit the title text format</a:t>
            </a:r>
            <a:endParaRPr b="0" lang="en-GB" sz="1800" spc="-1" strike="noStrike">
              <a:latin typeface="Arial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latin typeface="Arial"/>
              </a:rPr>
              <a:t>Click to edit the outline text format</a:t>
            </a:r>
            <a:endParaRPr b="0" lang="en-GB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pc="-1" strike="noStrike">
                <a:latin typeface="Arial"/>
              </a:rPr>
              <a:t>Second Outline Level</a:t>
            </a:r>
            <a:endParaRPr b="0" lang="en-GB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latin typeface="Arial"/>
              </a:rPr>
              <a:t>Third Outline Level</a:t>
            </a:r>
            <a:endParaRPr b="0" lang="en-GB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1800" spc="-1" strike="noStrike">
                <a:latin typeface="Arial"/>
              </a:rPr>
              <a:t>Fourth Outline Level</a:t>
            </a:r>
            <a:endParaRPr b="0" lang="en-GB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latin typeface="Arial"/>
              </a:rPr>
              <a:t>Fifth Outline Level</a:t>
            </a:r>
            <a:endParaRPr b="0" lang="en-GB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latin typeface="Arial"/>
              </a:rPr>
              <a:t>Sixth Outline Level</a:t>
            </a:r>
            <a:endParaRPr b="0" lang="en-GB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1800" spc="-1" strike="noStrike">
                <a:latin typeface="Arial"/>
              </a:rPr>
              <a:t>Seventh Outline Level</a:t>
            </a:r>
            <a:endParaRPr b="0" lang="en-GB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 rot="5400000">
            <a:off x="4128480" y="-4154760"/>
            <a:ext cx="888120" cy="9142920"/>
          </a:xfrm>
          <a:prstGeom prst="rect">
            <a:avLst/>
          </a:prstGeom>
          <a:solidFill>
            <a:srgbClr val="363547"/>
          </a:solidFill>
          <a:ln>
            <a:solidFill>
              <a:srgbClr val="363547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3" name="Picture 7" descr=""/>
          <p:cNvPicPr/>
          <p:nvPr/>
        </p:nvPicPr>
        <p:blipFill>
          <a:blip r:embed="rId2"/>
          <a:stretch/>
        </p:blipFill>
        <p:spPr>
          <a:xfrm>
            <a:off x="7401240" y="0"/>
            <a:ext cx="1741680" cy="1655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4" name="Line 2"/>
          <p:cNvSpPr/>
          <p:nvPr/>
        </p:nvSpPr>
        <p:spPr>
          <a:xfrm>
            <a:off x="0" y="6165000"/>
            <a:ext cx="9215280" cy="360"/>
          </a:xfrm>
          <a:prstGeom prst="line">
            <a:avLst/>
          </a:prstGeom>
          <a:ln>
            <a:solidFill>
              <a:srgbClr val="363547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5" name="Picture 12" descr=""/>
          <p:cNvPicPr/>
          <p:nvPr/>
        </p:nvPicPr>
        <p:blipFill>
          <a:blip r:embed="rId3"/>
          <a:stretch/>
        </p:blipFill>
        <p:spPr>
          <a:xfrm>
            <a:off x="8088120" y="6259320"/>
            <a:ext cx="691200" cy="457200"/>
          </a:xfrm>
          <a:prstGeom prst="rect">
            <a:avLst/>
          </a:prstGeom>
          <a:ln>
            <a:noFill/>
          </a:ln>
        </p:spPr>
      </p:pic>
      <p:pic>
        <p:nvPicPr>
          <p:cNvPr id="46" name="Picture 8" descr=""/>
          <p:cNvPicPr/>
          <p:nvPr/>
        </p:nvPicPr>
        <p:blipFill>
          <a:blip r:embed="rId4"/>
          <a:stretch/>
        </p:blipFill>
        <p:spPr>
          <a:xfrm>
            <a:off x="6449400" y="6253920"/>
            <a:ext cx="1457640" cy="462960"/>
          </a:xfrm>
          <a:prstGeom prst="rect">
            <a:avLst/>
          </a:prstGeom>
          <a:ln>
            <a:noFill/>
          </a:ln>
        </p:spPr>
      </p:pic>
      <p:sp>
        <p:nvSpPr>
          <p:cNvPr id="47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GB" sz="4400" spc="-1" strike="noStrike">
                <a:latin typeface="Arial"/>
              </a:rPr>
              <a:t>Click to edit the title text format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3200" spc="-1" strike="noStrike">
                <a:latin typeface="Arial"/>
              </a:rPr>
              <a:t>Click to edit the outline text format</a:t>
            </a:r>
            <a:endParaRPr b="0" lang="en-GB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800" spc="-1" strike="noStrike">
                <a:latin typeface="Arial"/>
              </a:rPr>
              <a:t>Second Outline Level</a:t>
            </a:r>
            <a:endParaRPr b="0" lang="en-GB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400" spc="-1" strike="noStrike">
                <a:latin typeface="Arial"/>
              </a:rPr>
              <a:t>Third Outline Level</a:t>
            </a:r>
            <a:endParaRPr b="0" lang="en-GB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GB" sz="2000" spc="-1" strike="noStrike">
                <a:latin typeface="Arial"/>
              </a:rPr>
              <a:t>Fourth Outline Level</a:t>
            </a:r>
            <a:endParaRPr b="0" lang="en-GB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Fifth Outline Level</a:t>
            </a:r>
            <a:endParaRPr b="0" lang="en-GB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Sixth Outline Level</a:t>
            </a:r>
            <a:endParaRPr b="0" lang="en-GB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000" spc="-1" strike="noStrike">
                <a:latin typeface="Arial"/>
              </a:rPr>
              <a:t>Seventh Outline Level</a:t>
            </a:r>
            <a:endParaRPr b="0" lang="en-GB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image" Target="../media/image24.png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image" Target="../media/image26.png"/><Relationship Id="rId3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jpeg"/><Relationship Id="rId3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image" Target="../media/image33.png"/><Relationship Id="rId3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4.png"/><Relationship Id="rId2" Type="http://schemas.openxmlformats.org/officeDocument/2006/relationships/image" Target="../media/image35.png"/><Relationship Id="rId3" Type="http://schemas.openxmlformats.org/officeDocument/2006/relationships/image" Target="../media/image36.png"/><Relationship Id="rId4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38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png"/><Relationship Id="rId3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-252360" y="1989000"/>
            <a:ext cx="4535280" cy="146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en-GB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Light ion therapy software for data exchange</a:t>
            </a:r>
            <a:br/>
            <a:endParaRPr b="0" lang="en-GB" sz="3200" spc="-1" strike="noStrike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467640" y="3861000"/>
            <a:ext cx="2303280" cy="1751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algn="ctr">
              <a:lnSpc>
                <a:spcPct val="100000"/>
              </a:lnSpc>
              <a:spcBef>
                <a:spcPts val="479"/>
              </a:spcBef>
            </a:pPr>
            <a:r>
              <a:rPr b="0" lang="en-GB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Carlos Afonso</a:t>
            </a:r>
            <a:endParaRPr b="0" lang="en-GB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endParaRPr b="0" lang="en-GB" sz="2400" spc="-1" strike="noStrike">
              <a:latin typeface="Arial"/>
            </a:endParaRPr>
          </a:p>
        </p:txBody>
      </p:sp>
      <p:sp>
        <p:nvSpPr>
          <p:cNvPr id="87" name="CustomShape 3"/>
          <p:cNvSpPr/>
          <p:nvPr/>
        </p:nvSpPr>
        <p:spPr>
          <a:xfrm>
            <a:off x="2771640" y="6237360"/>
            <a:ext cx="3868920" cy="51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i="1" lang="en-GB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Horizon2020 Marie Skłodowska-Curie Grant Agreement No 675265 </a:t>
            </a:r>
            <a:endParaRPr b="0" lang="en-GB" sz="1400" spc="-1" strike="noStrike">
              <a:latin typeface="Arial"/>
            </a:endParaRPr>
          </a:p>
        </p:txBody>
      </p:sp>
      <p:pic>
        <p:nvPicPr>
          <p:cNvPr id="88" name="" descr=""/>
          <p:cNvPicPr/>
          <p:nvPr/>
        </p:nvPicPr>
        <p:blipFill>
          <a:blip r:embed="rId1"/>
          <a:stretch/>
        </p:blipFill>
        <p:spPr>
          <a:xfrm>
            <a:off x="69120" y="6244560"/>
            <a:ext cx="3494880" cy="628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CustomShape 1"/>
          <p:cNvSpPr/>
          <p:nvPr/>
        </p:nvSpPr>
        <p:spPr>
          <a:xfrm>
            <a:off x="491040" y="85680"/>
            <a:ext cx="8040240" cy="60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GB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Xamarin</a:t>
            </a:r>
            <a:endParaRPr b="0" lang="en-GB" sz="3200" spc="-1" strike="noStrike">
              <a:latin typeface="Arial"/>
            </a:endParaRPr>
          </a:p>
        </p:txBody>
      </p:sp>
      <p:sp>
        <p:nvSpPr>
          <p:cNvPr id="153" name="CustomShape 2"/>
          <p:cNvSpPr/>
          <p:nvPr/>
        </p:nvSpPr>
        <p:spPr>
          <a:xfrm>
            <a:off x="443520" y="651960"/>
            <a:ext cx="8228520" cy="4751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8000" rIns="90000" tIns="45000" bIns="45000">
            <a:normAutofit/>
          </a:bodyPr>
          <a:p>
            <a:pPr>
              <a:lnSpc>
                <a:spcPct val="100000"/>
              </a:lnSpc>
              <a:spcBef>
                <a:spcPts val="561"/>
              </a:spcBef>
            </a:pPr>
            <a:endParaRPr b="0" lang="en-GB" sz="1800" spc="-1" strike="noStrike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561"/>
              </a:spcBef>
              <a:buClr>
                <a:srgbClr val="0066b3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Xamarin is a multiplatform development environment               based in C#</a:t>
            </a:r>
            <a:endParaRPr b="0" lang="en-GB" sz="2200" spc="-1" strike="noStrike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561"/>
              </a:spcBef>
              <a:buClr>
                <a:srgbClr val="0066b3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Applications can still use native functionality</a:t>
            </a:r>
            <a:endParaRPr b="0" lang="en-GB" sz="2200" spc="-1" strike="noStrike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561"/>
              </a:spcBef>
              <a:buClr>
                <a:srgbClr val="0066b3"/>
              </a:buClr>
              <a:buSzPct val="45000"/>
              <a:buFont typeface="Wingdings" charset="2"/>
              <a:buChar char=""/>
            </a:pPr>
            <a:r>
              <a:rPr b="0" lang="en-GB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In SCL, every platform dependent project depends on a common multiplatform library</a:t>
            </a:r>
            <a:endParaRPr b="0" lang="en-GB" sz="2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561"/>
              </a:spcBef>
            </a:pPr>
            <a:endParaRPr b="0" lang="en-GB" sz="22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GB" sz="2200" spc="-1" strike="noStrike">
              <a:latin typeface="Arial"/>
            </a:endParaRPr>
          </a:p>
        </p:txBody>
      </p:sp>
      <p:pic>
        <p:nvPicPr>
          <p:cNvPr id="154" name="" descr=""/>
          <p:cNvPicPr/>
          <p:nvPr/>
        </p:nvPicPr>
        <p:blipFill>
          <a:blip r:embed="rId1"/>
          <a:stretch/>
        </p:blipFill>
        <p:spPr>
          <a:xfrm>
            <a:off x="1440000" y="2872080"/>
            <a:ext cx="5832000" cy="3288600"/>
          </a:xfrm>
          <a:prstGeom prst="rect">
            <a:avLst/>
          </a:prstGeom>
          <a:ln>
            <a:noFill/>
          </a:ln>
        </p:spPr>
      </p:pic>
      <p:pic>
        <p:nvPicPr>
          <p:cNvPr id="155" name="" descr=""/>
          <p:cNvPicPr/>
          <p:nvPr/>
        </p:nvPicPr>
        <p:blipFill>
          <a:blip r:embed="rId2"/>
          <a:stretch/>
        </p:blipFill>
        <p:spPr>
          <a:xfrm>
            <a:off x="69120" y="6244560"/>
            <a:ext cx="3494880" cy="628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CustomShape 1"/>
          <p:cNvSpPr/>
          <p:nvPr/>
        </p:nvSpPr>
        <p:spPr>
          <a:xfrm>
            <a:off x="107640" y="85680"/>
            <a:ext cx="7487640" cy="60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GB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Relational data access library Service</a:t>
            </a:r>
            <a:endParaRPr b="0" lang="en-GB" sz="3200" spc="-1" strike="noStrike">
              <a:latin typeface="Arial"/>
            </a:endParaRPr>
          </a:p>
        </p:txBody>
      </p:sp>
      <p:pic>
        <p:nvPicPr>
          <p:cNvPr id="157" name="Picture 6" descr=""/>
          <p:cNvPicPr/>
          <p:nvPr/>
        </p:nvPicPr>
        <p:blipFill>
          <a:blip r:embed="rId1"/>
          <a:stretch/>
        </p:blipFill>
        <p:spPr>
          <a:xfrm>
            <a:off x="766080" y="1340640"/>
            <a:ext cx="6901200" cy="4534920"/>
          </a:xfrm>
          <a:prstGeom prst="rect">
            <a:avLst/>
          </a:prstGeom>
          <a:ln>
            <a:noFill/>
          </a:ln>
        </p:spPr>
      </p:pic>
      <p:pic>
        <p:nvPicPr>
          <p:cNvPr id="158" name="" descr=""/>
          <p:cNvPicPr/>
          <p:nvPr/>
        </p:nvPicPr>
        <p:blipFill>
          <a:blip r:embed="rId2"/>
          <a:stretch/>
        </p:blipFill>
        <p:spPr>
          <a:xfrm>
            <a:off x="69120" y="6244560"/>
            <a:ext cx="3494880" cy="628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Picture 2" descr=""/>
          <p:cNvPicPr/>
          <p:nvPr/>
        </p:nvPicPr>
        <p:blipFill>
          <a:blip r:embed="rId1"/>
          <a:stretch/>
        </p:blipFill>
        <p:spPr>
          <a:xfrm>
            <a:off x="4140000" y="3645000"/>
            <a:ext cx="4978440" cy="2488680"/>
          </a:xfrm>
          <a:prstGeom prst="rect">
            <a:avLst/>
          </a:prstGeom>
          <a:ln>
            <a:noFill/>
          </a:ln>
        </p:spPr>
      </p:pic>
      <p:sp>
        <p:nvSpPr>
          <p:cNvPr id="160" name="CustomShape 1"/>
          <p:cNvSpPr/>
          <p:nvPr/>
        </p:nvSpPr>
        <p:spPr>
          <a:xfrm>
            <a:off x="107640" y="85680"/>
            <a:ext cx="7487640" cy="60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GB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Security requirements service</a:t>
            </a:r>
            <a:endParaRPr b="0" lang="en-GB" sz="3200" spc="-1" strike="noStrike">
              <a:latin typeface="Arial"/>
            </a:endParaRPr>
          </a:p>
        </p:txBody>
      </p:sp>
      <p:sp>
        <p:nvSpPr>
          <p:cNvPr id="161" name="CustomShape 2"/>
          <p:cNvSpPr/>
          <p:nvPr/>
        </p:nvSpPr>
        <p:spPr>
          <a:xfrm>
            <a:off x="457200" y="1124640"/>
            <a:ext cx="8228520" cy="4751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GB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Open Id Connect standard for security</a:t>
            </a:r>
            <a:endParaRPr b="0" lang="en-GB" sz="2400" spc="-1" strike="noStrike">
              <a:latin typeface="Arial"/>
            </a:endParaRPr>
          </a:p>
          <a:p>
            <a:endParaRPr b="0" lang="en-GB" sz="2400" spc="-1" strike="noStrike">
              <a:latin typeface="Arial"/>
            </a:endParaRPr>
          </a:p>
          <a:p>
            <a:r>
              <a:rPr b="0" lang="en-GB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Applications request tokens, use tokens to access resources </a:t>
            </a:r>
            <a:r>
              <a:rPr b="0" lang="en-GB" sz="1000" spc="-1" strike="noStrike">
                <a:solidFill>
                  <a:srgbClr val="000000"/>
                </a:solidFill>
                <a:latin typeface="Calibri"/>
                <a:ea typeface="DejaVu Sans"/>
              </a:rPr>
              <a:t>(and more)</a:t>
            </a:r>
            <a:endParaRPr b="0" lang="en-GB" sz="1000" spc="-1" strike="noStrike">
              <a:latin typeface="Arial"/>
            </a:endParaRPr>
          </a:p>
        </p:txBody>
      </p:sp>
      <p:pic>
        <p:nvPicPr>
          <p:cNvPr id="162" name="Picture 2" descr=""/>
          <p:cNvPicPr/>
          <p:nvPr/>
        </p:nvPicPr>
        <p:blipFill>
          <a:blip r:embed="rId2"/>
          <a:srcRect l="15402" t="0" r="0" b="55697"/>
          <a:stretch/>
        </p:blipFill>
        <p:spPr>
          <a:xfrm>
            <a:off x="652320" y="2421000"/>
            <a:ext cx="4895640" cy="1901520"/>
          </a:xfrm>
          <a:prstGeom prst="rect">
            <a:avLst/>
          </a:prstGeom>
          <a:ln>
            <a:noFill/>
          </a:ln>
        </p:spPr>
      </p:pic>
      <p:sp>
        <p:nvSpPr>
          <p:cNvPr id="163" name="CustomShape 3"/>
          <p:cNvSpPr/>
          <p:nvPr/>
        </p:nvSpPr>
        <p:spPr>
          <a:xfrm>
            <a:off x="3924000" y="2679480"/>
            <a:ext cx="358920" cy="1655280"/>
          </a:xfrm>
          <a:prstGeom prst="roundRect">
            <a:avLst>
              <a:gd name="adj" fmla="val 16667"/>
            </a:avLst>
          </a:prstGeom>
          <a:solidFill>
            <a:srgbClr val="ffffa7">
              <a:alpha val="42000"/>
            </a:srgbClr>
          </a:solidFill>
          <a:ln cap="rnd" w="38160">
            <a:solidFill>
              <a:srgbClr val="ff0000"/>
            </a:solidFill>
            <a:custDash>
              <a:ds d="300000" sp="1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4" name="CustomShape 4"/>
          <p:cNvSpPr/>
          <p:nvPr/>
        </p:nvSpPr>
        <p:spPr>
          <a:xfrm>
            <a:off x="1374120" y="2893320"/>
            <a:ext cx="316800" cy="966600"/>
          </a:xfrm>
          <a:prstGeom prst="roundRect">
            <a:avLst>
              <a:gd name="adj" fmla="val 16667"/>
            </a:avLst>
          </a:prstGeom>
          <a:solidFill>
            <a:srgbClr val="ffffa7">
              <a:alpha val="42000"/>
            </a:srgbClr>
          </a:solidFill>
          <a:ln cap="rnd" w="38160">
            <a:solidFill>
              <a:srgbClr val="ff0000"/>
            </a:solidFill>
            <a:custDash>
              <a:ds d="300000" sp="1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165" name="" descr=""/>
          <p:cNvPicPr/>
          <p:nvPr/>
        </p:nvPicPr>
        <p:blipFill>
          <a:blip r:embed="rId3"/>
          <a:stretch/>
        </p:blipFill>
        <p:spPr>
          <a:xfrm>
            <a:off x="69120" y="6244560"/>
            <a:ext cx="3494880" cy="628560"/>
          </a:xfrm>
          <a:prstGeom prst="rect">
            <a:avLst/>
          </a:prstGeom>
          <a:ln>
            <a:noFill/>
          </a:ln>
        </p:spPr>
      </p:pic>
      <p:sp>
        <p:nvSpPr>
          <p:cNvPr id="166" name="CustomShape 5"/>
          <p:cNvSpPr/>
          <p:nvPr/>
        </p:nvSpPr>
        <p:spPr>
          <a:xfrm>
            <a:off x="4176000" y="4680000"/>
            <a:ext cx="1151640" cy="259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GB" sz="1200" spc="-1" strike="noStrike">
                <a:latin typeface="Arial"/>
              </a:rPr>
              <a:t>User</a:t>
            </a:r>
            <a:endParaRPr b="0" lang="en-GB" sz="1200" spc="-1" strike="noStrike">
              <a:latin typeface="Arial"/>
            </a:endParaRPr>
          </a:p>
        </p:txBody>
      </p:sp>
      <p:sp>
        <p:nvSpPr>
          <p:cNvPr id="167" name="CustomShape 6"/>
          <p:cNvSpPr/>
          <p:nvPr/>
        </p:nvSpPr>
        <p:spPr>
          <a:xfrm>
            <a:off x="7560000" y="3024000"/>
            <a:ext cx="1727640" cy="653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GB" sz="800" spc="-1" strike="noStrike">
                <a:latin typeface="Arial"/>
              </a:rPr>
              <a:t>Glen Brock et al. 2014</a:t>
            </a:r>
            <a:endParaRPr b="0" lang="en-GB" sz="800" spc="-1" strike="noStrike">
              <a:latin typeface="Arial"/>
            </a:endParaRPr>
          </a:p>
          <a:p>
            <a:r>
              <a:rPr b="0" lang="en-GB" sz="800" spc="-1" strike="noStrike">
                <a:latin typeface="Arial"/>
              </a:rPr>
              <a:t>https://www.safaribooksonline.com/library/view/designing-evolvable-web/9781449337919/ch16.html</a:t>
            </a:r>
            <a:endParaRPr b="0" lang="en-GB" sz="800" spc="-1" strike="noStrike">
              <a:latin typeface="Arial"/>
            </a:endParaRPr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107640" y="85680"/>
            <a:ext cx="7487640" cy="60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GB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Open Id Connect – Authorization code flow</a:t>
            </a:r>
            <a:endParaRPr b="0" lang="en-GB" sz="3200" spc="-1" strike="noStrike">
              <a:latin typeface="Arial"/>
            </a:endParaRPr>
          </a:p>
        </p:txBody>
      </p:sp>
      <p:pic>
        <p:nvPicPr>
          <p:cNvPr id="169" name="" descr=""/>
          <p:cNvPicPr/>
          <p:nvPr/>
        </p:nvPicPr>
        <p:blipFill>
          <a:blip r:embed="rId1"/>
          <a:stretch/>
        </p:blipFill>
        <p:spPr>
          <a:xfrm>
            <a:off x="69120" y="6244560"/>
            <a:ext cx="3494880" cy="628560"/>
          </a:xfrm>
          <a:prstGeom prst="rect">
            <a:avLst/>
          </a:prstGeom>
          <a:ln>
            <a:noFill/>
          </a:ln>
        </p:spPr>
      </p:pic>
      <p:pic>
        <p:nvPicPr>
          <p:cNvPr id="170" name="" descr=""/>
          <p:cNvPicPr/>
          <p:nvPr/>
        </p:nvPicPr>
        <p:blipFill>
          <a:blip r:embed="rId2"/>
          <a:stretch/>
        </p:blipFill>
        <p:spPr>
          <a:xfrm>
            <a:off x="288000" y="900000"/>
            <a:ext cx="6879600" cy="3699360"/>
          </a:xfrm>
          <a:prstGeom prst="rect">
            <a:avLst/>
          </a:prstGeom>
          <a:ln>
            <a:noFill/>
          </a:ln>
        </p:spPr>
      </p:pic>
      <p:sp>
        <p:nvSpPr>
          <p:cNvPr id="171" name="CustomShape 2"/>
          <p:cNvSpPr/>
          <p:nvPr/>
        </p:nvSpPr>
        <p:spPr>
          <a:xfrm>
            <a:off x="313200" y="4572000"/>
            <a:ext cx="8228520" cy="1195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5640">
              <a:lnSpc>
                <a:spcPct val="100000"/>
              </a:lnSpc>
              <a:buClr>
                <a:srgbClr val="21409a"/>
              </a:buClr>
              <a:buSzPct val="70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Beware of facility requirements</a:t>
            </a:r>
            <a:endParaRPr b="0" lang="en-GB" sz="20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21409a"/>
              </a:buClr>
              <a:buSzPct val="70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Tokens may be refreshed</a:t>
            </a:r>
            <a:endParaRPr b="0" lang="en-GB" sz="20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21409a"/>
              </a:buClr>
              <a:buSzPct val="70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In order to add one, </a:t>
            </a:r>
            <a:r>
              <a:rPr b="0" i="1" lang="en-GB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or a hundred</a:t>
            </a:r>
            <a:r>
              <a:rPr b="0" lang="en-GB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, resource servers, just change the OpenID provider’s configuration</a:t>
            </a:r>
            <a:endParaRPr b="0" lang="en-GB" sz="2000" spc="-1" strike="noStrike">
              <a:latin typeface="Arial"/>
            </a:endParaRPr>
          </a:p>
          <a:p>
            <a:pPr marL="216000" indent="-215640">
              <a:lnSpc>
                <a:spcPct val="100000"/>
              </a:lnSpc>
              <a:buClr>
                <a:srgbClr val="21409a"/>
              </a:buClr>
              <a:buSzPct val="70000"/>
              <a:buFont typeface="Wingdings" charset="2"/>
              <a:buChar char=""/>
            </a:pPr>
            <a:r>
              <a:rPr b="0" lang="en-GB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Authorization and authentication are different concepts </a:t>
            </a:r>
            <a:endParaRPr b="0" lang="en-GB" sz="2000" spc="-1" strike="noStrike">
              <a:latin typeface="Arial"/>
            </a:endParaRPr>
          </a:p>
        </p:txBody>
      </p:sp>
      <p:sp>
        <p:nvSpPr>
          <p:cNvPr id="172" name="CustomShape 3"/>
          <p:cNvSpPr/>
          <p:nvPr/>
        </p:nvSpPr>
        <p:spPr>
          <a:xfrm>
            <a:off x="7056000" y="1944000"/>
            <a:ext cx="2015640" cy="76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GB" sz="1000" spc="-1" strike="noStrike">
                <a:latin typeface="Arial"/>
              </a:rPr>
              <a:t>https://rograce.github.io/openid-connect-documentation/explore_auth_code_flow.htm</a:t>
            </a:r>
            <a:r>
              <a:rPr b="0" lang="en-GB" sz="1200" spc="-1" strike="noStrike">
                <a:latin typeface="Arial"/>
              </a:rPr>
              <a:t>l</a:t>
            </a:r>
            <a:endParaRPr b="0" lang="en-GB" sz="1200" spc="-1" strike="noStrike">
              <a:latin typeface="Arial"/>
            </a:endParaRPr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CustomShape 1"/>
          <p:cNvSpPr/>
          <p:nvPr/>
        </p:nvSpPr>
        <p:spPr>
          <a:xfrm>
            <a:off x="107640" y="85680"/>
            <a:ext cx="7487640" cy="60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GB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Flagship application  - Timing system</a:t>
            </a:r>
            <a:endParaRPr b="0" lang="en-GB" sz="3200" spc="-1" strike="noStrike">
              <a:latin typeface="Arial"/>
            </a:endParaRPr>
          </a:p>
        </p:txBody>
      </p:sp>
      <p:sp>
        <p:nvSpPr>
          <p:cNvPr id="174" name="CustomShape 2"/>
          <p:cNvSpPr/>
          <p:nvPr/>
        </p:nvSpPr>
        <p:spPr>
          <a:xfrm>
            <a:off x="457200" y="1124640"/>
            <a:ext cx="8228520" cy="4751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000">
              <a:lnSpc>
                <a:spcPct val="100000"/>
              </a:lnSpc>
              <a:spcBef>
                <a:spcPts val="561"/>
              </a:spcBef>
              <a:buClr>
                <a:srgbClr val="4f81bd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Client application to manage the timing system:</a:t>
            </a:r>
            <a:endParaRPr b="0" lang="en-GB" sz="2800" spc="-1" strike="noStrike">
              <a:latin typeface="Arial"/>
            </a:endParaRPr>
          </a:p>
          <a:p>
            <a:pPr lvl="1" marL="743040" indent="-284760">
              <a:lnSpc>
                <a:spcPct val="100000"/>
              </a:lnSpc>
              <a:spcBef>
                <a:spcPts val="561"/>
              </a:spcBef>
              <a:buClr>
                <a:srgbClr val="4f81bd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en-GB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Creation of new configurations</a:t>
            </a:r>
            <a:endParaRPr b="0" lang="en-GB" sz="2800" spc="-1" strike="noStrike">
              <a:latin typeface="Arial"/>
            </a:endParaRPr>
          </a:p>
          <a:p>
            <a:pPr lvl="1" marL="743040" indent="-284760">
              <a:lnSpc>
                <a:spcPct val="100000"/>
              </a:lnSpc>
              <a:spcBef>
                <a:spcPts val="561"/>
              </a:spcBef>
              <a:buClr>
                <a:srgbClr val="4f81bd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en-GB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Selection of configurations</a:t>
            </a:r>
            <a:endParaRPr b="0" lang="en-GB" sz="28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561"/>
              </a:spcBef>
              <a:buClr>
                <a:srgbClr val="4f81bd"/>
              </a:buClr>
              <a:buFont typeface="Arial"/>
              <a:buChar char="•"/>
            </a:pPr>
            <a:r>
              <a:rPr b="0" lang="en-GB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Monitoring events present in the system</a:t>
            </a:r>
            <a:endParaRPr b="0" lang="en-GB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GB" sz="2800" spc="-1" strike="noStrike">
              <a:latin typeface="Arial"/>
            </a:endParaRPr>
          </a:p>
        </p:txBody>
      </p:sp>
      <p:pic>
        <p:nvPicPr>
          <p:cNvPr id="175" name="Picture 6" descr=""/>
          <p:cNvPicPr/>
          <p:nvPr/>
        </p:nvPicPr>
        <p:blipFill>
          <a:blip r:embed="rId1"/>
          <a:stretch/>
        </p:blipFill>
        <p:spPr>
          <a:xfrm>
            <a:off x="210960" y="3309840"/>
            <a:ext cx="8720640" cy="2934360"/>
          </a:xfrm>
          <a:prstGeom prst="rect">
            <a:avLst/>
          </a:prstGeom>
          <a:ln>
            <a:noFill/>
          </a:ln>
        </p:spPr>
      </p:pic>
      <p:pic>
        <p:nvPicPr>
          <p:cNvPr id="176" name="" descr=""/>
          <p:cNvPicPr/>
          <p:nvPr/>
        </p:nvPicPr>
        <p:blipFill>
          <a:blip r:embed="rId2"/>
          <a:stretch/>
        </p:blipFill>
        <p:spPr>
          <a:xfrm>
            <a:off x="69120" y="6244560"/>
            <a:ext cx="3494880" cy="628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CustomShape 1"/>
          <p:cNvSpPr/>
          <p:nvPr/>
        </p:nvSpPr>
        <p:spPr>
          <a:xfrm>
            <a:off x="491040" y="85680"/>
            <a:ext cx="6744240" cy="60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GB" sz="4400" spc="-1" strike="noStrike">
                <a:solidFill>
                  <a:srgbClr val="ffffff"/>
                </a:solidFill>
                <a:latin typeface="Calibri"/>
                <a:ea typeface="DejaVu Sans"/>
              </a:rPr>
              <a:t>Project creation – First example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178" name="CustomShape 2"/>
          <p:cNvSpPr/>
          <p:nvPr/>
        </p:nvSpPr>
        <p:spPr>
          <a:xfrm>
            <a:off x="457200" y="1124640"/>
            <a:ext cx="6958440" cy="4751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21409a"/>
              </a:buClr>
              <a:buFont typeface="Arial"/>
              <a:buChar char="•"/>
            </a:pPr>
            <a:r>
              <a:rPr b="0" lang="en-GB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Tools to provide customized project templates and class generation</a:t>
            </a:r>
            <a:endParaRPr b="0" lang="en-GB" sz="3200" spc="-1" strike="noStrike">
              <a:latin typeface="Arial"/>
            </a:endParaRPr>
          </a:p>
        </p:txBody>
      </p:sp>
      <p:pic>
        <p:nvPicPr>
          <p:cNvPr id="179" name="Immagine 5" descr=""/>
          <p:cNvPicPr/>
          <p:nvPr/>
        </p:nvPicPr>
        <p:blipFill>
          <a:blip r:embed="rId1"/>
          <a:stretch/>
        </p:blipFill>
        <p:spPr>
          <a:xfrm>
            <a:off x="323640" y="2474280"/>
            <a:ext cx="3611520" cy="2682000"/>
          </a:xfrm>
          <a:prstGeom prst="rect">
            <a:avLst/>
          </a:prstGeom>
          <a:ln>
            <a:noFill/>
          </a:ln>
        </p:spPr>
      </p:pic>
      <p:pic>
        <p:nvPicPr>
          <p:cNvPr id="180" name="Picture 2" descr=""/>
          <p:cNvPicPr/>
          <p:nvPr/>
        </p:nvPicPr>
        <p:blipFill>
          <a:blip r:embed="rId2"/>
          <a:stretch/>
        </p:blipFill>
        <p:spPr>
          <a:xfrm>
            <a:off x="4164480" y="2493000"/>
            <a:ext cx="4870800" cy="3609720"/>
          </a:xfrm>
          <a:prstGeom prst="rect">
            <a:avLst/>
          </a:prstGeom>
          <a:ln>
            <a:noFill/>
          </a:ln>
        </p:spPr>
      </p:pic>
      <p:sp>
        <p:nvSpPr>
          <p:cNvPr id="181" name="CustomShape 3"/>
          <p:cNvSpPr/>
          <p:nvPr/>
        </p:nvSpPr>
        <p:spPr>
          <a:xfrm flipV="1">
            <a:off x="2339640" y="5299920"/>
            <a:ext cx="1438920" cy="790920"/>
          </a:xfrm>
          <a:prstGeom prst="bentArrow">
            <a:avLst>
              <a:gd name="adj1" fmla="val 25000"/>
              <a:gd name="adj2" fmla="val 25802"/>
              <a:gd name="adj3" fmla="val 25000"/>
              <a:gd name="adj4" fmla="val 48961"/>
            </a:avLst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182" name="" descr=""/>
          <p:cNvPicPr/>
          <p:nvPr/>
        </p:nvPicPr>
        <p:blipFill>
          <a:blip r:embed="rId3"/>
          <a:stretch/>
        </p:blipFill>
        <p:spPr>
          <a:xfrm>
            <a:off x="69120" y="6244560"/>
            <a:ext cx="3494880" cy="628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CustomShape 1"/>
          <p:cNvSpPr/>
          <p:nvPr/>
        </p:nvSpPr>
        <p:spPr>
          <a:xfrm>
            <a:off x="491040" y="85680"/>
            <a:ext cx="6744240" cy="60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GB" sz="4400" spc="-1" strike="noStrike">
                <a:solidFill>
                  <a:srgbClr val="ffffff"/>
                </a:solidFill>
                <a:latin typeface="Calibri"/>
                <a:ea typeface="DejaVu Sans"/>
              </a:rPr>
              <a:t>Impact of project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184" name="CustomShape 2"/>
          <p:cNvSpPr/>
          <p:nvPr/>
        </p:nvSpPr>
        <p:spPr>
          <a:xfrm>
            <a:off x="457200" y="1124640"/>
            <a:ext cx="8228520" cy="525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4f81bd"/>
              </a:buClr>
              <a:buFont typeface="Arial"/>
              <a:buChar char="•"/>
            </a:pPr>
            <a:r>
              <a:rPr b="0" lang="en-GB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Modernization of software environment</a:t>
            </a:r>
            <a:endParaRPr b="0" lang="en-GB" sz="32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4f81bd"/>
              </a:buClr>
              <a:buFont typeface="Arial"/>
              <a:buChar char="•"/>
            </a:pPr>
            <a:r>
              <a:rPr b="0" lang="en-GB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Standard communication reduces software fault vectors and improves maintainability</a:t>
            </a:r>
            <a:endParaRPr b="0" lang="en-GB" sz="32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641"/>
              </a:spcBef>
              <a:buClr>
                <a:srgbClr val="4f81bd"/>
              </a:buClr>
              <a:buFont typeface="Arial"/>
              <a:buChar char="•"/>
            </a:pPr>
            <a:r>
              <a:rPr b="0" lang="en-GB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Framework2020:</a:t>
            </a:r>
            <a:endParaRPr b="0" lang="en-GB" sz="3200" spc="-1" strike="noStrike">
              <a:latin typeface="Arial"/>
            </a:endParaRPr>
          </a:p>
          <a:p>
            <a:pPr lvl="1" marL="743040" indent="-284760">
              <a:lnSpc>
                <a:spcPct val="100000"/>
              </a:lnSpc>
              <a:spcBef>
                <a:spcPts val="561"/>
              </a:spcBef>
              <a:buClr>
                <a:srgbClr val="4f81bd"/>
              </a:buClr>
              <a:buFont typeface="Arial"/>
              <a:buChar char="–"/>
            </a:pPr>
            <a:r>
              <a:rPr b="0" lang="en-GB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delegates many implementation details away from final developer</a:t>
            </a:r>
            <a:endParaRPr b="0" lang="en-GB" sz="2800" spc="-1" strike="noStrike">
              <a:latin typeface="Arial"/>
            </a:endParaRPr>
          </a:p>
          <a:p>
            <a:pPr lvl="1" marL="743040" indent="-284760">
              <a:lnSpc>
                <a:spcPct val="100000"/>
              </a:lnSpc>
              <a:spcBef>
                <a:spcPts val="561"/>
              </a:spcBef>
              <a:buClr>
                <a:srgbClr val="4f81bd"/>
              </a:buClr>
              <a:buFont typeface="Arial"/>
              <a:buChar char="–"/>
            </a:pPr>
            <a:r>
              <a:rPr b="0" lang="en-GB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Reduces software development time</a:t>
            </a:r>
            <a:endParaRPr b="0" lang="en-GB" sz="2800" spc="-1" strike="noStrike">
              <a:latin typeface="Arial"/>
            </a:endParaRPr>
          </a:p>
        </p:txBody>
      </p:sp>
      <p:pic>
        <p:nvPicPr>
          <p:cNvPr id="185" name="" descr=""/>
          <p:cNvPicPr/>
          <p:nvPr/>
        </p:nvPicPr>
        <p:blipFill>
          <a:blip r:embed="rId1"/>
          <a:stretch/>
        </p:blipFill>
        <p:spPr>
          <a:xfrm>
            <a:off x="69120" y="6244560"/>
            <a:ext cx="3494880" cy="628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CustomShape 1"/>
          <p:cNvSpPr/>
          <p:nvPr/>
        </p:nvSpPr>
        <p:spPr>
          <a:xfrm>
            <a:off x="-252360" y="1989000"/>
            <a:ext cx="4535280" cy="1468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0" lang="en-GB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Light ion therapy software for data exchange</a:t>
            </a:r>
            <a:br/>
            <a:endParaRPr b="0" lang="en-GB" sz="3200" spc="-1" strike="noStrike">
              <a:latin typeface="Arial"/>
            </a:endParaRPr>
          </a:p>
        </p:txBody>
      </p:sp>
      <p:sp>
        <p:nvSpPr>
          <p:cNvPr id="187" name="CustomShape 2"/>
          <p:cNvSpPr/>
          <p:nvPr/>
        </p:nvSpPr>
        <p:spPr>
          <a:xfrm>
            <a:off x="467640" y="3861000"/>
            <a:ext cx="2303280" cy="1751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algn="ctr">
              <a:lnSpc>
                <a:spcPct val="100000"/>
              </a:lnSpc>
              <a:spcBef>
                <a:spcPts val="479"/>
              </a:spcBef>
            </a:pPr>
            <a:r>
              <a:rPr b="0" lang="en-GB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Carlos Afonso</a:t>
            </a:r>
            <a:endParaRPr b="0" lang="en-GB" sz="24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79"/>
              </a:spcBef>
            </a:pPr>
            <a:endParaRPr b="0" lang="en-GB" sz="2400" spc="-1" strike="noStrike">
              <a:latin typeface="Arial"/>
            </a:endParaRPr>
          </a:p>
        </p:txBody>
      </p:sp>
      <p:sp>
        <p:nvSpPr>
          <p:cNvPr id="188" name="CustomShape 3"/>
          <p:cNvSpPr/>
          <p:nvPr/>
        </p:nvSpPr>
        <p:spPr>
          <a:xfrm>
            <a:off x="2771640" y="6237360"/>
            <a:ext cx="3868920" cy="51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i="1" lang="en-GB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Horizon2020 Marie Skłodowska-Curie Grant Agreement No 675265 </a:t>
            </a:r>
            <a:endParaRPr b="0" lang="en-GB" sz="1400" spc="-1" strike="noStrike">
              <a:latin typeface="Arial"/>
            </a:endParaRPr>
          </a:p>
        </p:txBody>
      </p:sp>
      <p:pic>
        <p:nvPicPr>
          <p:cNvPr id="189" name="" descr=""/>
          <p:cNvPicPr/>
          <p:nvPr/>
        </p:nvPicPr>
        <p:blipFill>
          <a:blip r:embed="rId1"/>
          <a:stretch/>
        </p:blipFill>
        <p:spPr>
          <a:xfrm>
            <a:off x="69120" y="6244560"/>
            <a:ext cx="3494880" cy="628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491040" y="85680"/>
            <a:ext cx="6744240" cy="60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GB" sz="4400" spc="-1" strike="noStrike">
                <a:solidFill>
                  <a:srgbClr val="ffffff"/>
                </a:solidFill>
                <a:latin typeface="Calibri"/>
                <a:ea typeface="DejaVu Sans"/>
              </a:rPr>
              <a:t>Accelerator control system</a:t>
            </a:r>
            <a:endParaRPr b="0" lang="en-GB" sz="4400" spc="-1" strike="noStrike">
              <a:latin typeface="Arial"/>
            </a:endParaRPr>
          </a:p>
        </p:txBody>
      </p:sp>
      <p:pic>
        <p:nvPicPr>
          <p:cNvPr id="90" name="Picture 6" descr=""/>
          <p:cNvPicPr/>
          <p:nvPr/>
        </p:nvPicPr>
        <p:blipFill>
          <a:blip r:embed="rId1"/>
          <a:srcRect l="14144" t="-1065" r="-14144" b="-2369"/>
          <a:stretch/>
        </p:blipFill>
        <p:spPr>
          <a:xfrm>
            <a:off x="3996000" y="1648800"/>
            <a:ext cx="5956560" cy="4398840"/>
          </a:xfrm>
          <a:prstGeom prst="rect">
            <a:avLst/>
          </a:prstGeom>
          <a:ln>
            <a:noFill/>
          </a:ln>
        </p:spPr>
      </p:pic>
      <p:sp>
        <p:nvSpPr>
          <p:cNvPr id="91" name="CustomShape 2"/>
          <p:cNvSpPr/>
          <p:nvPr/>
        </p:nvSpPr>
        <p:spPr>
          <a:xfrm>
            <a:off x="107640" y="2333880"/>
            <a:ext cx="3815280" cy="2772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85840" indent="-284760">
              <a:lnSpc>
                <a:spcPct val="100000"/>
              </a:lnSpc>
              <a:buClr>
                <a:srgbClr val="1c3687"/>
              </a:buClr>
              <a:buFont typeface="Arial"/>
              <a:buChar char="•"/>
            </a:pPr>
            <a:r>
              <a:rPr b="0" lang="en-GB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Developing a medical accelerators require expertise in many areas</a:t>
            </a:r>
            <a:endParaRPr b="0" lang="en-GB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2000" spc="-1" strike="noStrike">
              <a:latin typeface="Arial"/>
            </a:endParaRPr>
          </a:p>
          <a:p>
            <a:pPr marL="285840" indent="-284760">
              <a:lnSpc>
                <a:spcPct val="100000"/>
              </a:lnSpc>
              <a:buClr>
                <a:srgbClr val="1c3687"/>
              </a:buClr>
              <a:buFont typeface="Arial"/>
              <a:buChar char="•"/>
            </a:pPr>
            <a:r>
              <a:rPr b="0" lang="en-GB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The accelerator’s control system is the software that controls and monitors the accelerator</a:t>
            </a:r>
            <a:endParaRPr b="0" lang="en-GB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2000" spc="-1" strike="noStrike">
              <a:latin typeface="Arial"/>
            </a:endParaRPr>
          </a:p>
        </p:txBody>
      </p:sp>
      <p:pic>
        <p:nvPicPr>
          <p:cNvPr id="92" name="" descr=""/>
          <p:cNvPicPr/>
          <p:nvPr/>
        </p:nvPicPr>
        <p:blipFill>
          <a:blip r:embed="rId2"/>
          <a:stretch/>
        </p:blipFill>
        <p:spPr>
          <a:xfrm>
            <a:off x="68760" y="6244200"/>
            <a:ext cx="3494880" cy="628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491040" y="157680"/>
            <a:ext cx="6960240" cy="60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GB" sz="2800" spc="-1" strike="noStrike">
                <a:solidFill>
                  <a:srgbClr val="ffffff"/>
                </a:solidFill>
                <a:latin typeface="Calibri"/>
                <a:ea typeface="DejaVu Sans"/>
              </a:rPr>
              <a:t>The Accelerator as a Complex Medical Device</a:t>
            </a:r>
            <a:endParaRPr b="0" lang="en-GB" sz="2800" spc="-1" strike="noStrike">
              <a:latin typeface="Arial"/>
            </a:endParaRPr>
          </a:p>
        </p:txBody>
      </p:sp>
      <p:sp>
        <p:nvSpPr>
          <p:cNvPr id="94" name="CustomShape 2"/>
          <p:cNvSpPr/>
          <p:nvPr/>
        </p:nvSpPr>
        <p:spPr>
          <a:xfrm>
            <a:off x="219240" y="1093680"/>
            <a:ext cx="2446920" cy="933840"/>
          </a:xfrm>
          <a:prstGeom prst="flowChartProcess">
            <a:avLst/>
          </a:prstGeom>
          <a:gradFill>
            <a:gsLst>
              <a:gs pos="0">
                <a:srgbClr val="008000"/>
              </a:gs>
              <a:gs pos="100000">
                <a:srgbClr val="003c00"/>
              </a:gs>
            </a:gsLst>
            <a:lin ang="5400000"/>
          </a:gradFill>
          <a:ln w="9360">
            <a:noFill/>
          </a:ln>
          <a:effectLst>
            <a:reflection algn="bl" blurRad="6350" dir="5400000" endA="300" endPos="35000" rotWithShape="0" stA="52000" sy="-100000"/>
            <a:softEdge rad="31750"/>
          </a:effectLst>
          <a:scene3d>
            <a:camera prst="obliqueTopRight"/>
            <a:lightRig dir="b" rig="legacyFlat3"/>
          </a:scene3d>
          <a:sp3d extrusionH="430200" prstMaterial="legacyMatte">
            <a:bevelT prst="angle" w="13500" h="13500"/>
            <a:bevelB prst="angle" w="13500" h="13500"/>
            <a:extrusionClr>
              <a:srgbClr val="008000"/>
            </a:extrusionClr>
          </a:sp3d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ffffff"/>
                </a:solidFill>
                <a:latin typeface="Arial"/>
                <a:ea typeface="ＭＳ Ｐゴシック"/>
              </a:rPr>
              <a:t>Dose Delivery</a:t>
            </a:r>
            <a:endParaRPr b="0" lang="en-GB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ffffff"/>
                </a:solidFill>
                <a:latin typeface="Arial"/>
                <a:ea typeface="ＭＳ Ｐゴシック"/>
              </a:rPr>
              <a:t>System</a:t>
            </a:r>
            <a:endParaRPr b="0" lang="en-GB" sz="2400" spc="-1" strike="noStrike">
              <a:latin typeface="Arial"/>
            </a:endParaRPr>
          </a:p>
        </p:txBody>
      </p:sp>
      <p:sp>
        <p:nvSpPr>
          <p:cNvPr id="95" name="CustomShape 3"/>
          <p:cNvSpPr/>
          <p:nvPr/>
        </p:nvSpPr>
        <p:spPr>
          <a:xfrm>
            <a:off x="6478560" y="1165680"/>
            <a:ext cx="2446920" cy="933840"/>
          </a:xfrm>
          <a:prstGeom prst="flowChartProcess">
            <a:avLst/>
          </a:prstGeom>
          <a:gradFill>
            <a:gsLst>
              <a:gs pos="0">
                <a:srgbClr val="008000"/>
              </a:gs>
              <a:gs pos="100000">
                <a:srgbClr val="003c00"/>
              </a:gs>
            </a:gsLst>
            <a:lin ang="5400000"/>
          </a:gradFill>
          <a:ln w="9360">
            <a:noFill/>
          </a:ln>
          <a:effectLst>
            <a:reflection algn="bl" blurRad="6350" dir="5400000" endA="300" endPos="35000" rotWithShape="0" stA="52000" sy="-100000"/>
            <a:softEdge rad="31750"/>
          </a:effectLst>
          <a:scene3d>
            <a:camera prst="obliqueTopRight"/>
            <a:lightRig dir="b" rig="legacyFlat3"/>
          </a:scene3d>
          <a:sp3d extrusionH="430200" prstMaterial="legacyMatte">
            <a:bevelT prst="angle" w="13500" h="13500"/>
            <a:bevelB prst="angle" w="13500" h="13500"/>
            <a:extrusionClr>
              <a:srgbClr val="008000"/>
            </a:extrusionClr>
          </a:sp3d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ffffff"/>
                </a:solidFill>
                <a:latin typeface="Arial"/>
                <a:ea typeface="ＭＳ Ｐゴシック"/>
              </a:rPr>
              <a:t>Patient Safety</a:t>
            </a:r>
            <a:endParaRPr b="0" lang="en-GB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ffffff"/>
                </a:solidFill>
                <a:latin typeface="Arial"/>
                <a:ea typeface="ＭＳ Ｐゴシック"/>
              </a:rPr>
              <a:t>System</a:t>
            </a:r>
            <a:endParaRPr b="0" lang="en-GB" sz="2400" spc="-1" strike="noStrike">
              <a:latin typeface="Arial"/>
            </a:endParaRPr>
          </a:p>
        </p:txBody>
      </p:sp>
      <p:sp>
        <p:nvSpPr>
          <p:cNvPr id="96" name="CustomShape 4"/>
          <p:cNvSpPr/>
          <p:nvPr/>
        </p:nvSpPr>
        <p:spPr>
          <a:xfrm>
            <a:off x="3201840" y="1165680"/>
            <a:ext cx="2567520" cy="933840"/>
          </a:xfrm>
          <a:prstGeom prst="flowChartProcess">
            <a:avLst/>
          </a:prstGeom>
          <a:gradFill>
            <a:gsLst>
              <a:gs pos="0">
                <a:srgbClr val="008000"/>
              </a:gs>
              <a:gs pos="100000">
                <a:srgbClr val="003c00"/>
              </a:gs>
            </a:gsLst>
            <a:lin ang="5400000"/>
          </a:gradFill>
          <a:ln w="9360">
            <a:noFill/>
          </a:ln>
          <a:effectLst>
            <a:reflection algn="bl" blurRad="6350" dir="5400000" endA="300" endPos="35000" rotWithShape="0" stA="52000" sy="-100000"/>
            <a:softEdge rad="31750"/>
          </a:effectLst>
          <a:scene3d>
            <a:camera prst="obliqueTopRight"/>
            <a:lightRig dir="b" rig="legacyFlat3"/>
          </a:scene3d>
          <a:sp3d extrusionH="430200" prstMaterial="legacyMatte">
            <a:bevelT prst="angle" w="13500" h="13500"/>
            <a:bevelB prst="angle" w="13500" h="13500"/>
            <a:extrusionClr>
              <a:srgbClr val="008000"/>
            </a:extrusionClr>
          </a:sp3d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ffffff"/>
                </a:solidFill>
                <a:latin typeface="Arial"/>
                <a:ea typeface="ＭＳ Ｐゴシック"/>
              </a:rPr>
              <a:t>Treatment Delivery</a:t>
            </a:r>
            <a:endParaRPr b="0" lang="en-GB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ffffff"/>
                </a:solidFill>
                <a:latin typeface="Arial"/>
                <a:ea typeface="ＭＳ Ｐゴシック"/>
              </a:rPr>
              <a:t>System</a:t>
            </a:r>
            <a:endParaRPr b="0" lang="en-GB" sz="2400" spc="-1" strike="noStrike">
              <a:latin typeface="Arial"/>
            </a:endParaRPr>
          </a:p>
        </p:txBody>
      </p:sp>
      <p:sp>
        <p:nvSpPr>
          <p:cNvPr id="97" name="CustomShape 5"/>
          <p:cNvSpPr/>
          <p:nvPr/>
        </p:nvSpPr>
        <p:spPr>
          <a:xfrm>
            <a:off x="2379600" y="5122080"/>
            <a:ext cx="4224960" cy="862560"/>
          </a:xfrm>
          <a:prstGeom prst="rect">
            <a:avLst/>
          </a:prstGeom>
          <a:gradFill>
            <a:gsLst>
              <a:gs pos="0">
                <a:srgbClr val="764700"/>
              </a:gs>
              <a:gs pos="50000">
                <a:srgbClr val="ff9900"/>
              </a:gs>
              <a:gs pos="100000">
                <a:srgbClr val="764700"/>
              </a:gs>
            </a:gsLst>
            <a:lin ang="5400000"/>
          </a:gradFill>
          <a:ln w="9360">
            <a:noFill/>
          </a:ln>
          <a:effectLst>
            <a:reflection algn="bl" blurRad="6350" dir="5400000" endA="300" endPos="35000" rotWithShape="0" stA="52000" sy="-100000"/>
            <a:softEdge rad="31750"/>
          </a:effectLst>
          <a:scene3d>
            <a:camera prst="obliqueTopRight"/>
            <a:lightRig dir="b" rig="legacyFlat3"/>
          </a:scene3d>
          <a:sp3d extrusionH="430200" prstMaterial="legacyMatte">
            <a:bevelT prst="angle" w="13500" h="13500"/>
            <a:bevelB prst="angle" w="13500" h="13500"/>
            <a:extrusionClr>
              <a:srgbClr val="ff9900"/>
            </a:extrusionClr>
          </a:sp3d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ffffff"/>
                </a:solidFill>
                <a:latin typeface="Arial"/>
                <a:ea typeface="ＭＳ Ｐゴシック"/>
              </a:rPr>
              <a:t>Accelerator Complex</a:t>
            </a:r>
            <a:endParaRPr b="0" lang="en-GB" sz="2400" spc="-1" strike="noStrike">
              <a:latin typeface="Arial"/>
            </a:endParaRPr>
          </a:p>
        </p:txBody>
      </p:sp>
      <p:sp>
        <p:nvSpPr>
          <p:cNvPr id="98" name="CustomShape 6"/>
          <p:cNvSpPr/>
          <p:nvPr/>
        </p:nvSpPr>
        <p:spPr>
          <a:xfrm>
            <a:off x="3201840" y="3935520"/>
            <a:ext cx="2369160" cy="862560"/>
          </a:xfrm>
          <a:prstGeom prst="rect">
            <a:avLst/>
          </a:prstGeom>
          <a:gradFill>
            <a:gsLst>
              <a:gs pos="0">
                <a:srgbClr val="764700"/>
              </a:gs>
              <a:gs pos="50000">
                <a:srgbClr val="ff9900"/>
              </a:gs>
              <a:gs pos="100000">
                <a:srgbClr val="764700"/>
              </a:gs>
            </a:gsLst>
            <a:lin ang="5400000"/>
          </a:gradFill>
          <a:ln w="9360">
            <a:noFill/>
          </a:ln>
          <a:effectLst>
            <a:reflection algn="bl" blurRad="6350" dir="5400000" endA="300" endPos="35000" rotWithShape="0" stA="52000" sy="-100000"/>
            <a:softEdge rad="31750"/>
          </a:effectLst>
          <a:scene3d>
            <a:camera prst="obliqueTopRight"/>
            <a:lightRig dir="b" rig="legacyFlat3"/>
          </a:scene3d>
          <a:sp3d extrusionH="430200" prstMaterial="legacyMatte">
            <a:bevelT prst="angle" w="13500" h="13500"/>
            <a:bevelB prst="angle" w="13500" h="13500"/>
            <a:extrusionClr>
              <a:srgbClr val="ff9900"/>
            </a:extrusionClr>
          </a:sp3d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ffffff"/>
                </a:solidFill>
                <a:latin typeface="Arial"/>
                <a:ea typeface="ＭＳ Ｐゴシック"/>
              </a:rPr>
              <a:t>Control System</a:t>
            </a:r>
            <a:endParaRPr b="0" lang="en-GB" sz="2400" spc="-1" strike="noStrike">
              <a:latin typeface="Arial"/>
            </a:endParaRPr>
          </a:p>
        </p:txBody>
      </p:sp>
      <p:sp>
        <p:nvSpPr>
          <p:cNvPr id="99" name="Line 7"/>
          <p:cNvSpPr/>
          <p:nvPr/>
        </p:nvSpPr>
        <p:spPr>
          <a:xfrm>
            <a:off x="237960" y="3562200"/>
            <a:ext cx="8658360" cy="360"/>
          </a:xfrm>
          <a:prstGeom prst="line">
            <a:avLst/>
          </a:prstGeom>
          <a:ln w="38160">
            <a:solidFill>
              <a:schemeClr val="hlink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00" name="Line 8"/>
          <p:cNvSpPr/>
          <p:nvPr/>
        </p:nvSpPr>
        <p:spPr>
          <a:xfrm>
            <a:off x="4485960" y="2060640"/>
            <a:ext cx="360" cy="287640"/>
          </a:xfrm>
          <a:prstGeom prst="line">
            <a:avLst/>
          </a:prstGeom>
          <a:ln w="38160">
            <a:solidFill>
              <a:schemeClr val="hlink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01" name="Line 9"/>
          <p:cNvSpPr/>
          <p:nvPr/>
        </p:nvSpPr>
        <p:spPr>
          <a:xfrm>
            <a:off x="4386240" y="4798800"/>
            <a:ext cx="360" cy="328680"/>
          </a:xfrm>
          <a:prstGeom prst="line">
            <a:avLst/>
          </a:prstGeom>
          <a:ln w="38160">
            <a:solidFill>
              <a:schemeClr val="hlink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02" name="Line 10"/>
          <p:cNvSpPr/>
          <p:nvPr/>
        </p:nvSpPr>
        <p:spPr>
          <a:xfrm>
            <a:off x="4360680" y="3562200"/>
            <a:ext cx="360" cy="396720"/>
          </a:xfrm>
          <a:prstGeom prst="line">
            <a:avLst/>
          </a:prstGeom>
          <a:ln w="38160">
            <a:solidFill>
              <a:schemeClr val="hlink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03" name="Line 11"/>
          <p:cNvSpPr/>
          <p:nvPr/>
        </p:nvSpPr>
        <p:spPr>
          <a:xfrm flipH="1">
            <a:off x="4365360" y="3279600"/>
            <a:ext cx="3240" cy="282600"/>
          </a:xfrm>
          <a:prstGeom prst="line">
            <a:avLst/>
          </a:prstGeom>
          <a:ln w="38160">
            <a:solidFill>
              <a:schemeClr val="hlink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04" name="CustomShape 12"/>
          <p:cNvSpPr/>
          <p:nvPr/>
        </p:nvSpPr>
        <p:spPr>
          <a:xfrm>
            <a:off x="6234120" y="2276640"/>
            <a:ext cx="741960" cy="933840"/>
          </a:xfrm>
          <a:prstGeom prst="flowChartProcess">
            <a:avLst/>
          </a:prstGeom>
          <a:gradFill>
            <a:gsLst>
              <a:gs pos="0">
                <a:srgbClr val="008000"/>
              </a:gs>
              <a:gs pos="100000">
                <a:srgbClr val="003c00"/>
              </a:gs>
            </a:gsLst>
            <a:lin ang="5400000"/>
          </a:gradFill>
          <a:ln w="9360">
            <a:noFill/>
          </a:ln>
          <a:effectLst>
            <a:reflection algn="bl" blurRad="6350" dir="5400000" endA="300" endPos="35000" rotWithShape="0" stA="52000" sy="-100000"/>
            <a:softEdge rad="31750"/>
          </a:effectLst>
          <a:scene3d>
            <a:camera prst="obliqueTopRight"/>
            <a:lightRig dir="b" rig="legacyFlat3"/>
          </a:scene3d>
          <a:sp3d extrusionH="430200" prstMaterial="legacyMatte">
            <a:bevelT prst="angle" w="13500" h="13500"/>
            <a:bevelB prst="angle" w="13500" h="13500"/>
            <a:extrusionClr>
              <a:srgbClr val="008000"/>
            </a:extrusionClr>
          </a:sp3d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ffffff"/>
                </a:solidFill>
                <a:latin typeface="Arial"/>
                <a:ea typeface="ＭＳ Ｐゴシック"/>
              </a:rPr>
              <a:t>PIS</a:t>
            </a:r>
            <a:endParaRPr b="0" lang="en-GB" sz="2400" spc="-1" strike="noStrike">
              <a:latin typeface="Arial"/>
            </a:endParaRPr>
          </a:p>
        </p:txBody>
      </p:sp>
      <p:sp>
        <p:nvSpPr>
          <p:cNvPr id="105" name="CustomShape 13"/>
          <p:cNvSpPr/>
          <p:nvPr/>
        </p:nvSpPr>
        <p:spPr>
          <a:xfrm>
            <a:off x="7180200" y="2276640"/>
            <a:ext cx="741960" cy="933840"/>
          </a:xfrm>
          <a:prstGeom prst="flowChartProcess">
            <a:avLst/>
          </a:prstGeom>
          <a:gradFill>
            <a:gsLst>
              <a:gs pos="0">
                <a:srgbClr val="008000"/>
              </a:gs>
              <a:gs pos="100000">
                <a:srgbClr val="003c00"/>
              </a:gs>
            </a:gsLst>
            <a:lin ang="5400000"/>
          </a:gradFill>
          <a:ln w="9360">
            <a:noFill/>
          </a:ln>
          <a:effectLst>
            <a:reflection algn="bl" blurRad="6350" dir="5400000" endA="300" endPos="35000" rotWithShape="0" stA="52000" sy="-100000"/>
            <a:softEdge rad="31750"/>
          </a:effectLst>
          <a:scene3d>
            <a:camera prst="obliqueTopRight"/>
            <a:lightRig dir="b" rig="legacyFlat3"/>
          </a:scene3d>
          <a:sp3d extrusionH="430200" prstMaterial="legacyMatte">
            <a:bevelT prst="angle" w="13500" h="13500"/>
            <a:bevelB prst="angle" w="13500" h="13500"/>
            <a:extrusionClr>
              <a:srgbClr val="008000"/>
            </a:extrusionClr>
          </a:sp3d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ffffff"/>
                </a:solidFill>
                <a:latin typeface="Arial"/>
                <a:ea typeface="ＭＳ Ｐゴシック"/>
              </a:rPr>
              <a:t>PPS</a:t>
            </a:r>
            <a:endParaRPr b="0" lang="en-GB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ffffff"/>
                </a:solidFill>
                <a:latin typeface="Arial"/>
                <a:ea typeface="ＭＳ Ｐゴシック"/>
              </a:rPr>
              <a:t>PVS</a:t>
            </a:r>
            <a:endParaRPr b="0" lang="en-GB" sz="2400" spc="-1" strike="noStrike">
              <a:latin typeface="Arial"/>
            </a:endParaRPr>
          </a:p>
        </p:txBody>
      </p:sp>
      <p:sp>
        <p:nvSpPr>
          <p:cNvPr id="106" name="CustomShape 14"/>
          <p:cNvSpPr/>
          <p:nvPr/>
        </p:nvSpPr>
        <p:spPr>
          <a:xfrm>
            <a:off x="8153280" y="2276640"/>
            <a:ext cx="741960" cy="933840"/>
          </a:xfrm>
          <a:prstGeom prst="flowChartProcess">
            <a:avLst/>
          </a:prstGeom>
          <a:gradFill>
            <a:gsLst>
              <a:gs pos="0">
                <a:srgbClr val="008000"/>
              </a:gs>
              <a:gs pos="100000">
                <a:srgbClr val="003c00"/>
              </a:gs>
            </a:gsLst>
            <a:lin ang="5400000"/>
          </a:gradFill>
          <a:ln w="9360">
            <a:noFill/>
          </a:ln>
          <a:effectLst>
            <a:reflection algn="bl" blurRad="6350" dir="5400000" endA="300" endPos="35000" rotWithShape="0" stA="52000" sy="-100000"/>
            <a:softEdge rad="31750"/>
          </a:effectLst>
          <a:scene3d>
            <a:camera prst="obliqueTopRight"/>
            <a:lightRig dir="b" rig="legacyFlat3"/>
          </a:scene3d>
          <a:sp3d extrusionH="430200" prstMaterial="legacyMatte">
            <a:bevelT prst="angle" w="13500" h="13500"/>
            <a:bevelB prst="angle" w="13500" h="13500"/>
            <a:extrusionClr>
              <a:srgbClr val="008000"/>
            </a:extrusionClr>
          </a:sp3d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ffffff"/>
                </a:solidFill>
                <a:latin typeface="Arial"/>
                <a:ea typeface="ＭＳ Ｐゴシック"/>
              </a:rPr>
              <a:t>OTS</a:t>
            </a:r>
            <a:endParaRPr b="0" lang="en-GB" sz="2400" spc="-1" strike="noStrike">
              <a:latin typeface="Arial"/>
            </a:endParaRPr>
          </a:p>
        </p:txBody>
      </p:sp>
      <p:sp>
        <p:nvSpPr>
          <p:cNvPr id="107" name="CustomShape 15"/>
          <p:cNvSpPr/>
          <p:nvPr/>
        </p:nvSpPr>
        <p:spPr>
          <a:xfrm>
            <a:off x="3143160" y="2338560"/>
            <a:ext cx="741960" cy="933840"/>
          </a:xfrm>
          <a:prstGeom prst="flowChartProcess">
            <a:avLst/>
          </a:prstGeom>
          <a:gradFill>
            <a:gsLst>
              <a:gs pos="0">
                <a:srgbClr val="008000"/>
              </a:gs>
              <a:gs pos="100000">
                <a:srgbClr val="003c00"/>
              </a:gs>
            </a:gsLst>
            <a:lin ang="5400000"/>
          </a:gradFill>
          <a:ln w="9360">
            <a:noFill/>
          </a:ln>
          <a:effectLst>
            <a:reflection algn="bl" blurRad="6350" dir="5400000" endA="300" endPos="35000" rotWithShape="0" stA="52000" sy="-100000"/>
            <a:softEdge rad="31750"/>
          </a:effectLst>
          <a:scene3d>
            <a:camera prst="obliqueTopRight"/>
            <a:lightRig dir="b" rig="legacyFlat3"/>
          </a:scene3d>
          <a:sp3d extrusionH="430200" prstMaterial="legacyMatte">
            <a:bevelT prst="angle" w="13500" h="13500"/>
            <a:bevelB prst="angle" w="13500" h="13500"/>
            <a:extrusionClr>
              <a:srgbClr val="008000"/>
            </a:extrusionClr>
          </a:sp3d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ffffff"/>
                </a:solidFill>
                <a:latin typeface="Arial"/>
                <a:ea typeface="ＭＳ Ｐゴシック"/>
              </a:rPr>
              <a:t>OIS</a:t>
            </a:r>
            <a:endParaRPr b="0" lang="en-GB" sz="2400" spc="-1" strike="noStrike">
              <a:latin typeface="Arial"/>
            </a:endParaRPr>
          </a:p>
        </p:txBody>
      </p:sp>
      <p:sp>
        <p:nvSpPr>
          <p:cNvPr id="108" name="CustomShape 16"/>
          <p:cNvSpPr/>
          <p:nvPr/>
        </p:nvSpPr>
        <p:spPr>
          <a:xfrm>
            <a:off x="4084560" y="2338560"/>
            <a:ext cx="743400" cy="933840"/>
          </a:xfrm>
          <a:prstGeom prst="flowChartProcess">
            <a:avLst/>
          </a:prstGeom>
          <a:gradFill>
            <a:gsLst>
              <a:gs pos="0">
                <a:srgbClr val="008000"/>
              </a:gs>
              <a:gs pos="100000">
                <a:srgbClr val="003c00"/>
              </a:gs>
            </a:gsLst>
            <a:lin ang="5400000"/>
          </a:gradFill>
          <a:ln w="9360">
            <a:noFill/>
          </a:ln>
          <a:effectLst>
            <a:reflection algn="bl" blurRad="6350" dir="5400000" endA="300" endPos="35000" rotWithShape="0" stA="52000" sy="-100000"/>
            <a:softEdge rad="31750"/>
          </a:effectLst>
          <a:scene3d>
            <a:camera prst="obliqueTopRight"/>
            <a:lightRig dir="b" rig="legacyFlat3"/>
          </a:scene3d>
          <a:sp3d extrusionH="430200" prstMaterial="legacyMatte">
            <a:bevelT prst="angle" w="13500" h="13500"/>
            <a:bevelB prst="angle" w="13500" h="13500"/>
            <a:extrusionClr>
              <a:srgbClr val="008000"/>
            </a:extrusionClr>
          </a:sp3d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ffffff"/>
                </a:solidFill>
                <a:latin typeface="Arial"/>
                <a:ea typeface="ＭＳ Ｐゴシック"/>
              </a:rPr>
              <a:t>TCL</a:t>
            </a:r>
            <a:endParaRPr b="0" lang="en-GB" sz="2400" spc="-1" strike="noStrike">
              <a:latin typeface="Arial"/>
            </a:endParaRPr>
          </a:p>
        </p:txBody>
      </p:sp>
      <p:sp>
        <p:nvSpPr>
          <p:cNvPr id="109" name="CustomShape 17"/>
          <p:cNvSpPr/>
          <p:nvPr/>
        </p:nvSpPr>
        <p:spPr>
          <a:xfrm>
            <a:off x="5027760" y="2338560"/>
            <a:ext cx="741960" cy="933840"/>
          </a:xfrm>
          <a:prstGeom prst="flowChartProcess">
            <a:avLst/>
          </a:prstGeom>
          <a:gradFill>
            <a:gsLst>
              <a:gs pos="0">
                <a:srgbClr val="008000"/>
              </a:gs>
              <a:gs pos="100000">
                <a:srgbClr val="003c00"/>
              </a:gs>
            </a:gsLst>
            <a:lin ang="5400000"/>
          </a:gradFill>
          <a:ln w="9360">
            <a:noFill/>
          </a:ln>
          <a:effectLst>
            <a:reflection algn="bl" blurRad="6350" dir="5400000" endA="300" endPos="35000" rotWithShape="0" stA="52000" sy="-100000"/>
            <a:softEdge rad="31750"/>
          </a:effectLst>
          <a:scene3d>
            <a:camera prst="obliqueTopRight"/>
            <a:lightRig dir="b" rig="legacyFlat3"/>
          </a:scene3d>
          <a:sp3d extrusionH="430200" prstMaterial="legacyMatte">
            <a:bevelT prst="angle" w="13500" h="13500"/>
            <a:bevelB prst="angle" w="13500" h="13500"/>
            <a:extrusionClr>
              <a:srgbClr val="008000"/>
            </a:extrusionClr>
          </a:sp3d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GB" sz="2400" spc="-1" strike="noStrike">
                <a:solidFill>
                  <a:srgbClr val="ffffff"/>
                </a:solidFill>
                <a:latin typeface="Arial"/>
                <a:ea typeface="ＭＳ Ｐゴシック"/>
              </a:rPr>
              <a:t>QA</a:t>
            </a:r>
            <a:endParaRPr b="0" lang="en-GB" sz="2400" spc="-1" strike="noStrike">
              <a:latin typeface="Arial"/>
            </a:endParaRPr>
          </a:p>
        </p:txBody>
      </p:sp>
      <p:sp>
        <p:nvSpPr>
          <p:cNvPr id="110" name="Line 18"/>
          <p:cNvSpPr/>
          <p:nvPr/>
        </p:nvSpPr>
        <p:spPr>
          <a:xfrm>
            <a:off x="3660480" y="2100600"/>
            <a:ext cx="360" cy="247680"/>
          </a:xfrm>
          <a:prstGeom prst="line">
            <a:avLst/>
          </a:prstGeom>
          <a:ln w="38160">
            <a:solidFill>
              <a:schemeClr val="hlink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1" name="Line 19"/>
          <p:cNvSpPr/>
          <p:nvPr/>
        </p:nvSpPr>
        <p:spPr>
          <a:xfrm>
            <a:off x="5384520" y="2105280"/>
            <a:ext cx="360" cy="243000"/>
          </a:xfrm>
          <a:prstGeom prst="line">
            <a:avLst/>
          </a:prstGeom>
          <a:ln w="38160">
            <a:solidFill>
              <a:schemeClr val="hlink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2" name="Line 20"/>
          <p:cNvSpPr/>
          <p:nvPr/>
        </p:nvSpPr>
        <p:spPr>
          <a:xfrm>
            <a:off x="6738840" y="2099160"/>
            <a:ext cx="360" cy="171360"/>
          </a:xfrm>
          <a:prstGeom prst="line">
            <a:avLst/>
          </a:prstGeom>
          <a:ln w="38160">
            <a:solidFill>
              <a:schemeClr val="hlink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3" name="Line 21"/>
          <p:cNvSpPr/>
          <p:nvPr/>
        </p:nvSpPr>
        <p:spPr>
          <a:xfrm>
            <a:off x="7569000" y="2085840"/>
            <a:ext cx="360" cy="192240"/>
          </a:xfrm>
          <a:prstGeom prst="line">
            <a:avLst/>
          </a:prstGeom>
          <a:ln w="38160">
            <a:solidFill>
              <a:schemeClr val="hlink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4" name="Line 22"/>
          <p:cNvSpPr/>
          <p:nvPr/>
        </p:nvSpPr>
        <p:spPr>
          <a:xfrm>
            <a:off x="8554680" y="2080080"/>
            <a:ext cx="360" cy="191880"/>
          </a:xfrm>
          <a:prstGeom prst="line">
            <a:avLst/>
          </a:prstGeom>
          <a:ln w="38160">
            <a:solidFill>
              <a:schemeClr val="hlink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5" name="Line 23"/>
          <p:cNvSpPr/>
          <p:nvPr/>
        </p:nvSpPr>
        <p:spPr>
          <a:xfrm>
            <a:off x="1442880" y="2043000"/>
            <a:ext cx="360" cy="1508040"/>
          </a:xfrm>
          <a:prstGeom prst="line">
            <a:avLst/>
          </a:prstGeom>
          <a:ln w="38160">
            <a:solidFill>
              <a:schemeClr val="hlink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6" name="Line 24"/>
          <p:cNvSpPr/>
          <p:nvPr/>
        </p:nvSpPr>
        <p:spPr>
          <a:xfrm flipH="1">
            <a:off x="3514680" y="3279600"/>
            <a:ext cx="1440" cy="271440"/>
          </a:xfrm>
          <a:prstGeom prst="line">
            <a:avLst/>
          </a:prstGeom>
          <a:ln w="38160">
            <a:solidFill>
              <a:schemeClr val="hlink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7" name="Line 25"/>
          <p:cNvSpPr/>
          <p:nvPr/>
        </p:nvSpPr>
        <p:spPr>
          <a:xfrm>
            <a:off x="5384520" y="3279600"/>
            <a:ext cx="360" cy="271440"/>
          </a:xfrm>
          <a:prstGeom prst="line">
            <a:avLst/>
          </a:prstGeom>
          <a:ln w="38160">
            <a:solidFill>
              <a:schemeClr val="hlink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8" name="Line 26"/>
          <p:cNvSpPr/>
          <p:nvPr/>
        </p:nvSpPr>
        <p:spPr>
          <a:xfrm flipH="1">
            <a:off x="6605280" y="3211200"/>
            <a:ext cx="14400" cy="339840"/>
          </a:xfrm>
          <a:prstGeom prst="line">
            <a:avLst/>
          </a:prstGeom>
          <a:ln w="38160">
            <a:solidFill>
              <a:schemeClr val="hlink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9" name="Line 27"/>
          <p:cNvSpPr/>
          <p:nvPr/>
        </p:nvSpPr>
        <p:spPr>
          <a:xfrm>
            <a:off x="7569000" y="3211200"/>
            <a:ext cx="360" cy="351000"/>
          </a:xfrm>
          <a:prstGeom prst="line">
            <a:avLst/>
          </a:prstGeom>
          <a:ln w="38160">
            <a:solidFill>
              <a:schemeClr val="hlink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0" name="Line 28"/>
          <p:cNvSpPr/>
          <p:nvPr/>
        </p:nvSpPr>
        <p:spPr>
          <a:xfrm flipH="1">
            <a:off x="8462880" y="3208320"/>
            <a:ext cx="1440" cy="342720"/>
          </a:xfrm>
          <a:prstGeom prst="line">
            <a:avLst/>
          </a:prstGeom>
          <a:ln w="38160">
            <a:solidFill>
              <a:schemeClr val="hlink"/>
            </a:solidFill>
            <a:round/>
          </a:ln>
        </p:spPr>
        <p:style>
          <a:lnRef idx="0"/>
          <a:fillRef idx="0"/>
          <a:effectRef idx="0"/>
          <a:fontRef idx="minor"/>
        </p:style>
      </p:sp>
      <p:pic>
        <p:nvPicPr>
          <p:cNvPr id="121" name="" descr=""/>
          <p:cNvPicPr/>
          <p:nvPr/>
        </p:nvPicPr>
        <p:blipFill>
          <a:blip r:embed="rId1"/>
          <a:stretch/>
        </p:blipFill>
        <p:spPr>
          <a:xfrm>
            <a:off x="69120" y="6244560"/>
            <a:ext cx="3494880" cy="628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491040" y="85680"/>
            <a:ext cx="6744240" cy="60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GB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Control System Conceptual Model</a:t>
            </a:r>
            <a:endParaRPr b="0" lang="en-GB" sz="3200" spc="-1" strike="noStrike">
              <a:latin typeface="Arial"/>
            </a:endParaRPr>
          </a:p>
        </p:txBody>
      </p:sp>
      <p:pic>
        <p:nvPicPr>
          <p:cNvPr id="123" name="Picture 6" descr=""/>
          <p:cNvPicPr/>
          <p:nvPr/>
        </p:nvPicPr>
        <p:blipFill>
          <a:blip r:embed="rId1"/>
          <a:stretch/>
        </p:blipFill>
        <p:spPr>
          <a:xfrm>
            <a:off x="35640" y="1124640"/>
            <a:ext cx="5275080" cy="4869000"/>
          </a:xfrm>
          <a:prstGeom prst="rect">
            <a:avLst/>
          </a:prstGeom>
          <a:ln>
            <a:noFill/>
          </a:ln>
        </p:spPr>
      </p:pic>
      <p:sp>
        <p:nvSpPr>
          <p:cNvPr id="124" name="CustomShape 2"/>
          <p:cNvSpPr/>
          <p:nvPr/>
        </p:nvSpPr>
        <p:spPr>
          <a:xfrm>
            <a:off x="5328360" y="2304000"/>
            <a:ext cx="3455280" cy="638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Several application scopes</a:t>
            </a:r>
            <a:endParaRPr b="0" lang="en-GB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Several protocols: OPC(s), TPC/IP, analogue signals</a:t>
            </a:r>
            <a:endParaRPr b="0" lang="en-GB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GB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Several languages: LabView, WinCC, C#, proprietary component languages</a:t>
            </a:r>
            <a:endParaRPr b="0" lang="en-GB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1800" spc="-1" strike="noStrike">
              <a:latin typeface="Arial"/>
            </a:endParaRPr>
          </a:p>
        </p:txBody>
      </p:sp>
      <p:pic>
        <p:nvPicPr>
          <p:cNvPr id="125" name="" descr=""/>
          <p:cNvPicPr/>
          <p:nvPr/>
        </p:nvPicPr>
        <p:blipFill>
          <a:blip r:embed="rId2"/>
          <a:stretch/>
        </p:blipFill>
        <p:spPr>
          <a:xfrm>
            <a:off x="69120" y="6244560"/>
            <a:ext cx="3494880" cy="628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ustomShape 1"/>
          <p:cNvSpPr/>
          <p:nvPr/>
        </p:nvSpPr>
        <p:spPr>
          <a:xfrm>
            <a:off x="491040" y="85680"/>
            <a:ext cx="6744240" cy="60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GB" sz="3600" spc="-1" strike="noStrike">
                <a:solidFill>
                  <a:srgbClr val="ffffff"/>
                </a:solidFill>
                <a:latin typeface="Calibri"/>
                <a:ea typeface="DejaVu Sans"/>
              </a:rPr>
              <a:t>Applications and support services</a:t>
            </a:r>
            <a:endParaRPr b="0" lang="en-GB" sz="3600" spc="-1" strike="noStrike">
              <a:latin typeface="Arial"/>
            </a:endParaRPr>
          </a:p>
        </p:txBody>
      </p:sp>
      <p:sp>
        <p:nvSpPr>
          <p:cNvPr id="127" name="CustomShape 2"/>
          <p:cNvSpPr/>
          <p:nvPr/>
        </p:nvSpPr>
        <p:spPr>
          <a:xfrm>
            <a:off x="457200" y="1600200"/>
            <a:ext cx="5769360" cy="4524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28" name="Picture 6" descr=""/>
          <p:cNvPicPr/>
          <p:nvPr/>
        </p:nvPicPr>
        <p:blipFill>
          <a:blip r:embed="rId1"/>
          <a:stretch/>
        </p:blipFill>
        <p:spPr>
          <a:xfrm>
            <a:off x="35640" y="1124640"/>
            <a:ext cx="5275080" cy="4869000"/>
          </a:xfrm>
          <a:prstGeom prst="rect">
            <a:avLst/>
          </a:prstGeom>
          <a:ln>
            <a:noFill/>
          </a:ln>
        </p:spPr>
      </p:pic>
      <p:sp>
        <p:nvSpPr>
          <p:cNvPr id="129" name="CustomShape 3"/>
          <p:cNvSpPr/>
          <p:nvPr/>
        </p:nvSpPr>
        <p:spPr>
          <a:xfrm>
            <a:off x="2843640" y="1153440"/>
            <a:ext cx="718920" cy="546480"/>
          </a:xfrm>
          <a:prstGeom prst="cloud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CustomShape 4"/>
          <p:cNvSpPr/>
          <p:nvPr/>
        </p:nvSpPr>
        <p:spPr>
          <a:xfrm>
            <a:off x="3060000" y="2133000"/>
            <a:ext cx="574920" cy="430920"/>
          </a:xfrm>
          <a:prstGeom prst="cloud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1" name="CustomShape 5"/>
          <p:cNvSpPr/>
          <p:nvPr/>
        </p:nvSpPr>
        <p:spPr>
          <a:xfrm>
            <a:off x="5148000" y="1619640"/>
            <a:ext cx="4031280" cy="2742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i="1" lang="en-GB" sz="2000" spc="-1" strike="noStrike" u="sng">
                <a:solidFill>
                  <a:srgbClr val="17375e"/>
                </a:solidFill>
                <a:uFillTx/>
                <a:latin typeface="Calibri"/>
                <a:ea typeface="DejaVu Sans"/>
              </a:rPr>
              <a:t>Applications and support services</a:t>
            </a:r>
            <a:endParaRPr b="0" lang="en-GB" sz="2000" spc="-1" strike="noStrike">
              <a:latin typeface="Aria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GB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Data management and processing services</a:t>
            </a:r>
            <a:endParaRPr b="0" lang="en-GB" sz="2000" spc="-1" strike="noStrike">
              <a:latin typeface="Aria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GB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Specialized end user monitoring applications</a:t>
            </a:r>
            <a:endParaRPr b="0" lang="en-GB" sz="2000" spc="-1" strike="noStrike">
              <a:latin typeface="Arial"/>
            </a:endParaRPr>
          </a:p>
          <a:p>
            <a:pPr marL="285840" indent="-2847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GB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Initial system configuration</a:t>
            </a:r>
            <a:endParaRPr b="0" lang="en-GB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GB" sz="2000" spc="-1" strike="noStrike">
              <a:latin typeface="Arial"/>
            </a:endParaRPr>
          </a:p>
        </p:txBody>
      </p:sp>
      <p:sp>
        <p:nvSpPr>
          <p:cNvPr id="132" name="CustomShape 6"/>
          <p:cNvSpPr/>
          <p:nvPr/>
        </p:nvSpPr>
        <p:spPr>
          <a:xfrm>
            <a:off x="3585600" y="1427040"/>
            <a:ext cx="1633320" cy="344520"/>
          </a:xfrm>
          <a:prstGeom prst="curvedConnector3">
            <a:avLst>
              <a:gd name="adj1" fmla="val 50000"/>
            </a:avLst>
          </a:prstGeom>
          <a:noFill/>
          <a:ln w="19080">
            <a:solidFill>
              <a:srgbClr val="4a7ebb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3" name="CustomShape 7"/>
          <p:cNvSpPr/>
          <p:nvPr/>
        </p:nvSpPr>
        <p:spPr>
          <a:xfrm flipV="1">
            <a:off x="3636000" y="1843560"/>
            <a:ext cx="1582920" cy="517320"/>
          </a:xfrm>
          <a:prstGeom prst="curvedConnector3">
            <a:avLst>
              <a:gd name="adj1" fmla="val 25469"/>
            </a:avLst>
          </a:prstGeom>
          <a:noFill/>
          <a:ln w="19080">
            <a:solidFill>
              <a:srgbClr val="4a7ebb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4" name="CustomShape 8"/>
          <p:cNvSpPr/>
          <p:nvPr/>
        </p:nvSpPr>
        <p:spPr>
          <a:xfrm>
            <a:off x="5220000" y="4006800"/>
            <a:ext cx="388728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i="1" lang="en-GB" sz="2000" spc="-1" strike="noStrike">
                <a:solidFill>
                  <a:srgbClr val="c00000"/>
                </a:solidFill>
                <a:latin typeface="Calibri"/>
                <a:ea typeface="DejaVu Sans"/>
              </a:rPr>
              <a:t>Currently more than sixty software applications</a:t>
            </a:r>
            <a:endParaRPr b="0" lang="en-GB" sz="2000" spc="-1" strike="noStrike">
              <a:latin typeface="Arial"/>
            </a:endParaRPr>
          </a:p>
        </p:txBody>
      </p:sp>
      <p:pic>
        <p:nvPicPr>
          <p:cNvPr id="135" name="" descr=""/>
          <p:cNvPicPr/>
          <p:nvPr/>
        </p:nvPicPr>
        <p:blipFill>
          <a:blip r:embed="rId2"/>
          <a:stretch/>
        </p:blipFill>
        <p:spPr>
          <a:xfrm>
            <a:off x="69120" y="6244560"/>
            <a:ext cx="3494880" cy="628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491040" y="85680"/>
            <a:ext cx="6744240" cy="60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100000"/>
              </a:lnSpc>
            </a:pPr>
            <a:r>
              <a:rPr b="0" lang="en-GB" sz="4400" spc="-1" strike="noStrike">
                <a:solidFill>
                  <a:srgbClr val="ffffff"/>
                </a:solidFill>
                <a:latin typeface="Calibri"/>
                <a:ea typeface="DejaVu Sans"/>
              </a:rPr>
              <a:t>Project objectives</a:t>
            </a:r>
            <a:endParaRPr b="0" lang="en-GB" sz="4400" spc="-1" strike="noStrike">
              <a:latin typeface="Arial"/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457200" y="1124640"/>
            <a:ext cx="8228520" cy="4751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8000" rIns="90000" tIns="45000" bIns="45000">
            <a:normAutofit/>
          </a:bodyPr>
          <a:p>
            <a:pPr marL="343080" indent="-342000">
              <a:lnSpc>
                <a:spcPct val="100000"/>
              </a:lnSpc>
              <a:spcBef>
                <a:spcPts val="519"/>
              </a:spcBef>
              <a:buClr>
                <a:srgbClr val="4f81bd"/>
              </a:buClr>
              <a:buFont typeface="Arial"/>
              <a:buChar char="•"/>
            </a:pPr>
            <a:r>
              <a:rPr b="0" lang="en-GB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Environment for creation of future projects</a:t>
            </a:r>
            <a:endParaRPr b="0" lang="en-GB" sz="26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519"/>
              </a:spcBef>
              <a:buClr>
                <a:srgbClr val="4f81bd"/>
              </a:buClr>
              <a:buFont typeface="Arial"/>
              <a:buChar char="•"/>
            </a:pPr>
            <a:r>
              <a:rPr b="0" lang="en-GB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Adapting several existing modules to be compatible with newer development environments</a:t>
            </a:r>
            <a:endParaRPr b="0" lang="en-GB" sz="26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519"/>
              </a:spcBef>
              <a:buClr>
                <a:srgbClr val="4f81bd"/>
              </a:buClr>
              <a:buFont typeface="Arial"/>
              <a:buChar char="•"/>
            </a:pPr>
            <a:r>
              <a:rPr b="0" lang="en-GB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Addition of mobile devices to the control system</a:t>
            </a:r>
            <a:endParaRPr b="0" lang="en-GB" sz="26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519"/>
              </a:spcBef>
              <a:buClr>
                <a:srgbClr val="4f81bd"/>
              </a:buClr>
              <a:buFont typeface="Arial"/>
              <a:buChar char="•"/>
            </a:pPr>
            <a:r>
              <a:rPr b="0" lang="en-GB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Ensure compatibility, and allow slow phase out of current environment applications</a:t>
            </a:r>
            <a:endParaRPr b="0" lang="en-GB" sz="26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519"/>
              </a:spcBef>
              <a:buClr>
                <a:srgbClr val="4f81bd"/>
              </a:buClr>
              <a:buFont typeface="Arial"/>
              <a:buChar char="•"/>
            </a:pPr>
            <a:r>
              <a:rPr b="0" lang="en-GB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A framework to standardize data access, security requirements, and presentation</a:t>
            </a:r>
            <a:endParaRPr b="0" lang="en-GB" sz="2600" spc="-1" strike="noStrike">
              <a:latin typeface="Arial"/>
            </a:endParaRPr>
          </a:p>
          <a:p>
            <a:pPr marL="343080" indent="-342000">
              <a:lnSpc>
                <a:spcPct val="100000"/>
              </a:lnSpc>
              <a:spcBef>
                <a:spcPts val="519"/>
              </a:spcBef>
              <a:buClr>
                <a:srgbClr val="4f81bd"/>
              </a:buClr>
              <a:buFont typeface="Arial"/>
              <a:buChar char="•"/>
            </a:pPr>
            <a:r>
              <a:rPr b="0" lang="en-GB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Development of flagship applications using this new framework</a:t>
            </a:r>
            <a:endParaRPr b="0" lang="en-GB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GB" sz="2600" spc="-1" strike="noStrike">
              <a:latin typeface="Arial"/>
            </a:endParaRPr>
          </a:p>
        </p:txBody>
      </p:sp>
      <p:pic>
        <p:nvPicPr>
          <p:cNvPr id="138" name="" descr=""/>
          <p:cNvPicPr/>
          <p:nvPr/>
        </p:nvPicPr>
        <p:blipFill>
          <a:blip r:embed="rId1"/>
          <a:stretch/>
        </p:blipFill>
        <p:spPr>
          <a:xfrm>
            <a:off x="69120" y="6244560"/>
            <a:ext cx="3494880" cy="628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CustomShape 1"/>
          <p:cNvSpPr/>
          <p:nvPr/>
        </p:nvSpPr>
        <p:spPr>
          <a:xfrm>
            <a:off x="491040" y="85680"/>
            <a:ext cx="8040240" cy="60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GB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Framework for developing applications </a:t>
            </a:r>
            <a:endParaRPr b="0" lang="en-GB" sz="3200" spc="-1" strike="noStrike">
              <a:latin typeface="Arial"/>
            </a:endParaRPr>
          </a:p>
        </p:txBody>
      </p:sp>
      <p:sp>
        <p:nvSpPr>
          <p:cNvPr id="140" name="CustomShape 2"/>
          <p:cNvSpPr/>
          <p:nvPr/>
        </p:nvSpPr>
        <p:spPr>
          <a:xfrm>
            <a:off x="457200" y="1124640"/>
            <a:ext cx="8228520" cy="4751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8000" rIns="90000" tIns="45000" bIns="45000">
            <a:normAutofit/>
          </a:bodyPr>
          <a:p>
            <a:pPr marL="432000" indent="-323280">
              <a:lnSpc>
                <a:spcPct val="100000"/>
              </a:lnSpc>
              <a:spcBef>
                <a:spcPts val="561"/>
              </a:spcBef>
              <a:buClr>
                <a:srgbClr val="0066b3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Framework defines how control system’s applications  function</a:t>
            </a:r>
            <a:endParaRPr b="0" lang="en-GB" sz="2800" spc="-1" strike="noStrike">
              <a:latin typeface="Arial"/>
            </a:endParaRPr>
          </a:p>
          <a:p>
            <a:pPr marL="432000" indent="-323280">
              <a:lnSpc>
                <a:spcPct val="100000"/>
              </a:lnSpc>
              <a:spcBef>
                <a:spcPts val="561"/>
              </a:spcBef>
              <a:buClr>
                <a:srgbClr val="0066b3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Provides the developer with a base application layout, and standardized access to services</a:t>
            </a:r>
            <a:endParaRPr b="0" lang="en-GB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GB" sz="2800" spc="-1" strike="noStrike">
              <a:latin typeface="Arial"/>
            </a:endParaRPr>
          </a:p>
        </p:txBody>
      </p:sp>
      <p:pic>
        <p:nvPicPr>
          <p:cNvPr id="141" name="Picture 2" descr=""/>
          <p:cNvPicPr/>
          <p:nvPr/>
        </p:nvPicPr>
        <p:blipFill>
          <a:blip r:embed="rId1"/>
          <a:stretch/>
        </p:blipFill>
        <p:spPr>
          <a:xfrm>
            <a:off x="474120" y="3670200"/>
            <a:ext cx="4240800" cy="1629720"/>
          </a:xfrm>
          <a:prstGeom prst="rect">
            <a:avLst/>
          </a:prstGeom>
          <a:ln>
            <a:noFill/>
          </a:ln>
        </p:spPr>
      </p:pic>
      <p:pic>
        <p:nvPicPr>
          <p:cNvPr id="142" name="Picture 8" descr=""/>
          <p:cNvPicPr/>
          <p:nvPr/>
        </p:nvPicPr>
        <p:blipFill>
          <a:blip r:embed="rId2"/>
          <a:stretch/>
        </p:blipFill>
        <p:spPr>
          <a:xfrm>
            <a:off x="5803560" y="2592000"/>
            <a:ext cx="3051720" cy="3594600"/>
          </a:xfrm>
          <a:prstGeom prst="rect">
            <a:avLst/>
          </a:prstGeom>
          <a:ln>
            <a:noFill/>
          </a:ln>
        </p:spPr>
      </p:pic>
      <p:pic>
        <p:nvPicPr>
          <p:cNvPr id="143" name="" descr=""/>
          <p:cNvPicPr/>
          <p:nvPr/>
        </p:nvPicPr>
        <p:blipFill>
          <a:blip r:embed="rId3"/>
          <a:stretch/>
        </p:blipFill>
        <p:spPr>
          <a:xfrm>
            <a:off x="69120" y="6244560"/>
            <a:ext cx="3494880" cy="628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491040" y="85680"/>
            <a:ext cx="8040240" cy="60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GB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Model-View-ViewModel</a:t>
            </a:r>
            <a:endParaRPr b="0" lang="en-GB" sz="3200" spc="-1" strike="noStrike">
              <a:latin typeface="Arial"/>
            </a:endParaRPr>
          </a:p>
        </p:txBody>
      </p:sp>
      <p:sp>
        <p:nvSpPr>
          <p:cNvPr id="145" name="CustomShape 2"/>
          <p:cNvSpPr/>
          <p:nvPr/>
        </p:nvSpPr>
        <p:spPr>
          <a:xfrm>
            <a:off x="457200" y="1124640"/>
            <a:ext cx="8228520" cy="4751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8000" rIns="90000" tIns="45000" bIns="45000">
            <a:normAutofit/>
          </a:bodyPr>
          <a:p>
            <a:pPr marL="432000" indent="-323280">
              <a:lnSpc>
                <a:spcPct val="100000"/>
              </a:lnSpc>
              <a:spcBef>
                <a:spcPts val="561"/>
              </a:spcBef>
              <a:buClr>
                <a:srgbClr val="0066b3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MVVM is an architectural pattern</a:t>
            </a:r>
            <a:endParaRPr b="0" lang="en-GB" sz="2800" spc="-1" strike="noStrike">
              <a:latin typeface="Arial"/>
            </a:endParaRPr>
          </a:p>
          <a:p>
            <a:pPr lvl="2" marL="648000" indent="-2156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Separation of presentation level logic (view) from the business logic (model) of an application</a:t>
            </a:r>
            <a:endParaRPr b="0" lang="en-GB" sz="2800" spc="-1" strike="noStrike">
              <a:latin typeface="Arial"/>
            </a:endParaRPr>
          </a:p>
          <a:p>
            <a:pPr lvl="2" marL="648000" indent="-2156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One way dependencies</a:t>
            </a:r>
            <a:endParaRPr b="0" lang="en-GB" sz="2800" spc="-1" strike="noStrike">
              <a:latin typeface="Arial"/>
            </a:endParaRPr>
          </a:p>
          <a:p>
            <a:pPr lvl="2" marL="648000" indent="-2156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GB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If required, a new view can be developed without changing the model</a:t>
            </a:r>
            <a:endParaRPr b="0" lang="en-GB" sz="2800" spc="-1" strike="noStrike">
              <a:latin typeface="Arial"/>
            </a:endParaRPr>
          </a:p>
        </p:txBody>
      </p:sp>
      <p:pic>
        <p:nvPicPr>
          <p:cNvPr id="146" name="Picture 2" descr=""/>
          <p:cNvPicPr/>
          <p:nvPr/>
        </p:nvPicPr>
        <p:blipFill>
          <a:blip r:embed="rId1"/>
          <a:stretch/>
        </p:blipFill>
        <p:spPr>
          <a:xfrm>
            <a:off x="2130840" y="4248000"/>
            <a:ext cx="4682880" cy="1799640"/>
          </a:xfrm>
          <a:prstGeom prst="rect">
            <a:avLst/>
          </a:prstGeom>
          <a:ln>
            <a:noFill/>
          </a:ln>
        </p:spPr>
      </p:pic>
      <p:pic>
        <p:nvPicPr>
          <p:cNvPr id="147" name="" descr=""/>
          <p:cNvPicPr/>
          <p:nvPr/>
        </p:nvPicPr>
        <p:blipFill>
          <a:blip r:embed="rId2"/>
          <a:stretch/>
        </p:blipFill>
        <p:spPr>
          <a:xfrm>
            <a:off x="69120" y="6244560"/>
            <a:ext cx="3494880" cy="628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107640" y="85680"/>
            <a:ext cx="7487640" cy="60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0" lang="en-GB" sz="3200" spc="-1" strike="noStrike">
                <a:solidFill>
                  <a:srgbClr val="ffffff"/>
                </a:solidFill>
                <a:latin typeface="Calibri"/>
                <a:ea typeface="DejaVu Sans"/>
              </a:rPr>
              <a:t>Addition of mobile devices and applications</a:t>
            </a:r>
            <a:endParaRPr b="0" lang="en-GB" sz="3200" spc="-1" strike="noStrike">
              <a:latin typeface="Arial"/>
            </a:endParaRPr>
          </a:p>
        </p:txBody>
      </p:sp>
      <p:sp>
        <p:nvSpPr>
          <p:cNvPr id="149" name="CustomShape 2"/>
          <p:cNvSpPr/>
          <p:nvPr/>
        </p:nvSpPr>
        <p:spPr>
          <a:xfrm>
            <a:off x="457200" y="1124640"/>
            <a:ext cx="8228520" cy="4751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8000" rIns="90000" tIns="45000" bIns="45000">
            <a:normAutofit/>
          </a:bodyPr>
          <a:p>
            <a:pPr>
              <a:lnSpc>
                <a:spcPct val="100000"/>
              </a:lnSpc>
              <a:spcBef>
                <a:spcPts val="479"/>
              </a:spcBef>
            </a:pPr>
            <a:r>
              <a:rPr b="0" lang="en-GB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Objectives:</a:t>
            </a:r>
            <a:endParaRPr b="0" lang="en-GB" sz="2400" spc="-1" strike="noStrike">
              <a:latin typeface="Arial"/>
            </a:endParaRPr>
          </a:p>
          <a:p>
            <a:pPr lvl="1" marL="743040" indent="-284760">
              <a:lnSpc>
                <a:spcPct val="100000"/>
              </a:lnSpc>
              <a:spcBef>
                <a:spcPts val="479"/>
              </a:spcBef>
              <a:buClr>
                <a:srgbClr val="558ed5"/>
              </a:buClr>
              <a:buFont typeface="Arial"/>
              <a:buChar char="•"/>
            </a:pPr>
            <a:r>
              <a:rPr b="0" lang="en-GB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Monitoring of control system equipment</a:t>
            </a:r>
            <a:endParaRPr b="0" lang="en-GB" sz="2400" spc="-1" strike="noStrike">
              <a:latin typeface="Arial"/>
            </a:endParaRPr>
          </a:p>
          <a:p>
            <a:pPr lvl="1" marL="743040" indent="-284760">
              <a:lnSpc>
                <a:spcPct val="100000"/>
              </a:lnSpc>
              <a:spcBef>
                <a:spcPts val="479"/>
              </a:spcBef>
              <a:buClr>
                <a:srgbClr val="558ed5"/>
              </a:buClr>
              <a:buFont typeface="Arial"/>
              <a:buChar char="•"/>
            </a:pPr>
            <a:r>
              <a:rPr b="0" lang="en-GB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Creation of applications to aid the medical doctor, in tasks such as obtaining patient information and ongoing treatment status</a:t>
            </a:r>
            <a:endParaRPr b="0" lang="en-GB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79"/>
              </a:spcBef>
            </a:pPr>
            <a:r>
              <a:rPr b="0" lang="en-GB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Challenges:</a:t>
            </a:r>
            <a:endParaRPr b="0" lang="en-GB" sz="2400" spc="-1" strike="noStrike">
              <a:latin typeface="Arial"/>
            </a:endParaRPr>
          </a:p>
          <a:p>
            <a:pPr lvl="1" marL="743040" indent="-284760">
              <a:lnSpc>
                <a:spcPct val="100000"/>
              </a:lnSpc>
              <a:spcBef>
                <a:spcPts val="479"/>
              </a:spcBef>
              <a:buClr>
                <a:srgbClr val="558ed5"/>
              </a:buClr>
              <a:buFont typeface="Arial"/>
              <a:buChar char="•"/>
            </a:pPr>
            <a:r>
              <a:rPr b="0" lang="en-GB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Security</a:t>
            </a:r>
            <a:endParaRPr b="0" lang="en-GB" sz="2400" spc="-1" strike="noStrike">
              <a:latin typeface="Arial"/>
            </a:endParaRPr>
          </a:p>
          <a:p>
            <a:pPr lvl="1" marL="743040" indent="-284760">
              <a:lnSpc>
                <a:spcPct val="100000"/>
              </a:lnSpc>
              <a:spcBef>
                <a:spcPts val="479"/>
              </a:spcBef>
              <a:buClr>
                <a:srgbClr val="558ed5"/>
              </a:buClr>
              <a:buFont typeface="Arial"/>
              <a:buChar char="•"/>
            </a:pPr>
            <a:r>
              <a:rPr b="0" lang="en-GB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Maintainability</a:t>
            </a:r>
            <a:endParaRPr b="0" lang="en-GB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641"/>
              </a:spcBef>
            </a:pPr>
            <a:endParaRPr b="0" lang="en-GB" sz="2400" spc="-1" strike="noStrike">
              <a:latin typeface="Arial"/>
            </a:endParaRPr>
          </a:p>
        </p:txBody>
      </p:sp>
      <p:pic>
        <p:nvPicPr>
          <p:cNvPr id="150" name="Picture 2" descr=""/>
          <p:cNvPicPr/>
          <p:nvPr/>
        </p:nvPicPr>
        <p:blipFill>
          <a:blip r:embed="rId1"/>
          <a:stretch/>
        </p:blipFill>
        <p:spPr>
          <a:xfrm>
            <a:off x="3276000" y="3717000"/>
            <a:ext cx="5831640" cy="1680480"/>
          </a:xfrm>
          <a:prstGeom prst="rect">
            <a:avLst/>
          </a:prstGeom>
          <a:ln>
            <a:noFill/>
          </a:ln>
          <a:effectLst>
            <a:reflection algn="bl" blurRad="12700" dir="5400000" dist="5000" endPos="28000" rotWithShape="0" stA="38000" sy="-100000"/>
          </a:effectLst>
        </p:spPr>
      </p:pic>
      <p:pic>
        <p:nvPicPr>
          <p:cNvPr id="151" name="" descr=""/>
          <p:cNvPicPr/>
          <p:nvPr/>
        </p:nvPicPr>
        <p:blipFill>
          <a:blip r:embed="rId2"/>
          <a:stretch/>
        </p:blipFill>
        <p:spPr>
          <a:xfrm>
            <a:off x="69120" y="6244560"/>
            <a:ext cx="3494880" cy="628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907</TotalTime>
  <Application>LibreOffice/5.4.1.2$Windows_X86_64 LibreOffice_project/ea7cb86e6eeb2bf3a5af73a8f7777ac570321527</Application>
  <Words>342</Words>
  <Paragraphs>68</Paragraphs>
  <Company>Daresbury Laboratory (STFC)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2017-03-10T07:56:32Z</dcterms:created>
  <dc:creator>user</dc:creator>
  <dc:description/>
  <dc:language>en-GB</dc:language>
  <cp:lastModifiedBy/>
  <dcterms:modified xsi:type="dcterms:W3CDTF">2018-03-13T01:09:01Z</dcterms:modified>
  <cp:revision>53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Daresbury Laboratory (STFC)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On-screen Show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15</vt:i4>
  </property>
</Properties>
</file>