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F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24"/>
    <p:restoredTop sz="94614"/>
  </p:normalViewPr>
  <p:slideViewPr>
    <p:cSldViewPr snapToGrid="0" snapToObjects="1">
      <p:cViewPr>
        <p:scale>
          <a:sx n="119" d="100"/>
          <a:sy n="119" d="100"/>
        </p:scale>
        <p:origin x="-72" y="1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F23E6-DC00-0A43-874D-8178BEF03004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36D90-0E91-1B4C-9627-859C5AC8B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36D90-0E91-1B4C-9627-859C5AC8BA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198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6296BD3-180C-4311-B0A2-62EE8B28415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71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6296BD3-180C-4311-B0A2-62EE8B28415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95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2B43D-BDAC-4BF6-A928-3A659158491B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845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846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2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26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ST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649" y="6541558"/>
            <a:ext cx="558151" cy="316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6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>
                <a:solidFill>
                  <a:srgbClr val="4F81BD"/>
                </a:solidFill>
              </a:rPr>
              <a:pPr algn="l"/>
              <a:t>‹#›</a:t>
            </a:fld>
            <a:endParaRPr dirty="0">
              <a:solidFill>
                <a:srgbClr val="4F81BD"/>
              </a:solidFill>
            </a:endParaRPr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234340" y="914400"/>
            <a:ext cx="48431" cy="4883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800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2696203" y="3217440"/>
            <a:ext cx="5638800" cy="27071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white">
                    <a:lumMod val="50000"/>
                  </a:prstClr>
                </a:solidFill>
              </a:rPr>
              <a:t>H. F.-W. Sadrozinski, Joern Lange „HGTD Sensor R&amp;D Plan“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061964" y="641762"/>
            <a:ext cx="536657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83183" y="76200"/>
            <a:ext cx="8860817" cy="64176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213" y="0"/>
            <a:ext cx="7127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162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436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135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86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5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43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1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11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50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78FC2-5092-A244-902D-10685C664E8D}" type="datetimeFigureOut">
              <a:rPr lang="en-US" smtClean="0"/>
              <a:t>1/17/2018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27BA4-1EDB-1E4D-BEC6-FA7D83F92E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76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2" t="12131" r="19604" b="12869"/>
          <a:stretch/>
        </p:blipFill>
        <p:spPr>
          <a:xfrm rot="5400000">
            <a:off x="2254254" y="-1431621"/>
            <a:ext cx="4827995" cy="8951494"/>
          </a:xfrm>
        </p:spPr>
      </p:pic>
      <p:sp>
        <p:nvSpPr>
          <p:cNvPr id="5" name="Rectangle 4"/>
          <p:cNvSpPr/>
          <p:nvPr/>
        </p:nvSpPr>
        <p:spPr>
          <a:xfrm>
            <a:off x="1935751" y="-23291"/>
            <a:ext cx="58639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HGTD schedule (</a:t>
            </a:r>
            <a:r>
              <a:rPr lang="en-US" sz="2800" smtClean="0">
                <a:solidFill>
                  <a:srgbClr val="FF0000"/>
                </a:solidFill>
              </a:rPr>
              <a:t>done for 4 layers/side)</a:t>
            </a:r>
            <a:endParaRPr lang="en-US" sz="2800" dirty="0"/>
          </a:p>
        </p:txBody>
      </p:sp>
      <p:sp>
        <p:nvSpPr>
          <p:cNvPr id="6" name="Oval 5"/>
          <p:cNvSpPr/>
          <p:nvPr/>
        </p:nvSpPr>
        <p:spPr>
          <a:xfrm>
            <a:off x="8245050" y="4572700"/>
            <a:ext cx="474132" cy="248355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0107" y="4895884"/>
            <a:ext cx="474132" cy="248355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6" idx="2"/>
          </p:cNvCxnSpPr>
          <p:nvPr/>
        </p:nvCxnSpPr>
        <p:spPr>
          <a:xfrm>
            <a:off x="5626848" y="4686794"/>
            <a:ext cx="2618202" cy="1008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7" idx="2"/>
          </p:cNvCxnSpPr>
          <p:nvPr/>
        </p:nvCxnSpPr>
        <p:spPr>
          <a:xfrm>
            <a:off x="6277406" y="4918487"/>
            <a:ext cx="2172701" cy="10157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23188" y="4445416"/>
            <a:ext cx="3812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Install HGTD: June 2025 (A side) </a:t>
            </a:r>
          </a:p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                      September 2025 (C side) 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2505" y="5462121"/>
            <a:ext cx="8636730" cy="132343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742950" lvl="1" indent="-285750">
              <a:buFont typeface="Arial" charset="0"/>
              <a:buChar char="•"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2018-2020: 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2021-2024: 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2025-2027:</a:t>
            </a:r>
            <a:r>
              <a:rPr lang="en-GB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Integration/Installation/commissioning </a:t>
            </a:r>
            <a:endParaRPr lang="en-GB" sz="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GB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Robust schedule for optimised </a:t>
            </a:r>
            <a:r>
              <a:rPr lang="en-US" dirty="0" smtClean="0">
                <a:solidFill>
                  <a:srgbClr val="00B050"/>
                </a:solidFill>
              </a:rPr>
              <a:t>“2L+1” layout (~ ½ modules than in IDR)</a:t>
            </a:r>
            <a:endParaRPr lang="en-US" dirty="0">
              <a:solidFill>
                <a:srgbClr val="00B050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5945" y="387142"/>
            <a:ext cx="756328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       2018               2019           2020           2021         2022           2023            2024           2025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8870449" y="641622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2354027" y="2486526"/>
            <a:ext cx="216872" cy="866274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34067" y="2117194"/>
            <a:ext cx="293317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Technical Proposal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69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>
                <a:solidFill>
                  <a:srgbClr val="4F81BD"/>
                </a:solidFill>
              </a:rPr>
              <a:pPr algn="l"/>
              <a:t>2</a:t>
            </a:fld>
            <a:endParaRPr dirty="0">
              <a:solidFill>
                <a:srgbClr val="4F81B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>
          <a:xfrm rot="16200000">
            <a:off x="-2863582" y="3384820"/>
            <a:ext cx="6019802" cy="316962"/>
          </a:xfrm>
        </p:spPr>
        <p:txBody>
          <a:bodyPr/>
          <a:lstStyle/>
          <a:p>
            <a:r>
              <a:rPr lang="de-DE" smtClean="0">
                <a:solidFill>
                  <a:prstClr val="white">
                    <a:lumMod val="50000"/>
                  </a:prstClr>
                </a:solidFill>
              </a:rPr>
              <a:t>H. F.-W. Sadrozinski, Joern Lange „HGTD Sensor R&amp;D Plan“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6442" y="0"/>
            <a:ext cx="5031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b="1" dirty="0">
                <a:solidFill>
                  <a:srgbClr val="1F497D"/>
                </a:solidFill>
                <a:latin typeface="Arial" panose="020B0604020202020204" pitchFamily="34" charset="0"/>
              </a:rPr>
              <a:t>HGTD Sensor </a:t>
            </a:r>
            <a:r>
              <a:rPr lang="en-US" sz="2800" b="1" dirty="0" smtClean="0">
                <a:solidFill>
                  <a:srgbClr val="1F497D"/>
                </a:solidFill>
                <a:latin typeface="Arial" panose="020B0604020202020204" pitchFamily="34" charset="0"/>
              </a:rPr>
              <a:t>Test Overview</a:t>
            </a:r>
            <a:endParaRPr lang="en-US" sz="2800" b="1" dirty="0">
              <a:solidFill>
                <a:srgbClr val="1F497D"/>
              </a:solidFill>
              <a:latin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47" y="1007239"/>
            <a:ext cx="8637253" cy="4843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80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0416" y="-2718"/>
            <a:ext cx="8600694" cy="9366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6"/>
                </a:solidFill>
                <a:cs typeface="Arial" pitchFamily="34" charset="0"/>
              </a:rPr>
              <a:t>HGTD Sensor </a:t>
            </a:r>
            <a:r>
              <a:rPr lang="en-US" dirty="0" err="1" smtClean="0">
                <a:solidFill>
                  <a:schemeClr val="accent6"/>
                </a:solidFill>
                <a:cs typeface="Arial" pitchFamily="34" charset="0"/>
              </a:rPr>
              <a:t>Wishlist</a:t>
            </a:r>
            <a:endParaRPr lang="en-US" dirty="0" smtClean="0">
              <a:solidFill>
                <a:schemeClr val="accent6"/>
              </a:solidFill>
              <a:cs typeface="Arial" pitchFamily="34" charset="0"/>
            </a:endParaRPr>
          </a:p>
        </p:txBody>
      </p:sp>
      <p:sp>
        <p:nvSpPr>
          <p:cNvPr id="5124" name="AutoShape 4" descr="https://www.msu.edu/%7Esmolin19/Physics_Formulae/cylindricalCapacitan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endParaRPr lang="en-GB" sz="1800">
              <a:solidFill>
                <a:srgbClr val="FFFFFF"/>
              </a:solidFill>
              <a:latin typeface="Tahoma" pitchFamily="34" charset="0"/>
              <a:cs typeface="Lucida Sans Unicode" pitchFamily="34" charset="0"/>
            </a:endParaRPr>
          </a:p>
        </p:txBody>
      </p:sp>
      <p:sp>
        <p:nvSpPr>
          <p:cNvPr id="18436" name="AutoShape 4" descr="http://elogs.ifae.es/pixels/files/2016/02/Occ_C1.png"/>
          <p:cNvSpPr>
            <a:spLocks noChangeAspect="1" noChangeArrowheads="1"/>
          </p:cNvSpPr>
          <p:nvPr/>
        </p:nvSpPr>
        <p:spPr bwMode="auto">
          <a:xfrm>
            <a:off x="155575" y="-3146425"/>
            <a:ext cx="6562725" cy="6562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endParaRPr lang="en-GB" sz="1800">
              <a:solidFill>
                <a:srgbClr val="FFFFFF"/>
              </a:solidFill>
              <a:latin typeface="Tahoma" pitchFamily="34" charset="0"/>
              <a:cs typeface="Lucida Sans Unicode" pitchFamily="34" charset="0"/>
            </a:endParaRPr>
          </a:p>
        </p:txBody>
      </p:sp>
      <p:sp>
        <p:nvSpPr>
          <p:cNvPr id="18438" name="AutoShape 6" descr="http://elogs.ifae.es/pixels/files/2016/02/Occ_C1.png"/>
          <p:cNvSpPr>
            <a:spLocks noChangeAspect="1" noChangeArrowheads="1"/>
          </p:cNvSpPr>
          <p:nvPr/>
        </p:nvSpPr>
        <p:spPr bwMode="auto">
          <a:xfrm>
            <a:off x="155575" y="-3146425"/>
            <a:ext cx="6562725" cy="6562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endParaRPr lang="en-GB" sz="1800">
              <a:solidFill>
                <a:srgbClr val="FFFFFF"/>
              </a:solidFill>
              <a:latin typeface="Tahoma" pitchFamily="34" charset="0"/>
              <a:cs typeface="Lucida Sans Unicode" pitchFamily="34" charset="0"/>
            </a:endParaRPr>
          </a:p>
        </p:txBody>
      </p:sp>
      <p:sp>
        <p:nvSpPr>
          <p:cNvPr id="18441" name="AutoShape 9" descr="http://elogs.ifae.es/pixels/files/2016/02/Threshold_C1.png"/>
          <p:cNvSpPr>
            <a:spLocks noChangeAspect="1" noChangeArrowheads="1"/>
          </p:cNvSpPr>
          <p:nvPr/>
        </p:nvSpPr>
        <p:spPr bwMode="auto">
          <a:xfrm>
            <a:off x="155575" y="-3146425"/>
            <a:ext cx="6562725" cy="6562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endParaRPr lang="en-GB" sz="1800">
              <a:solidFill>
                <a:srgbClr val="FFFFFF"/>
              </a:solidFill>
              <a:latin typeface="Tahoma" pitchFamily="34" charset="0"/>
              <a:cs typeface="Lucida Sans Unicode" pitchFamily="34" charset="0"/>
            </a:endParaRPr>
          </a:p>
        </p:txBody>
      </p:sp>
      <p:sp>
        <p:nvSpPr>
          <p:cNvPr id="10" name="8 Marcador de contenido"/>
          <p:cNvSpPr>
            <a:spLocks noGrp="1"/>
          </p:cNvSpPr>
          <p:nvPr>
            <p:ph idx="1"/>
          </p:nvPr>
        </p:nvSpPr>
        <p:spPr>
          <a:xfrm>
            <a:off x="36822" y="818647"/>
            <a:ext cx="7341220" cy="5504880"/>
          </a:xfrm>
        </p:spPr>
        <p:txBody>
          <a:bodyPr/>
          <a:lstStyle/>
          <a:p>
            <a:r>
              <a:rPr lang="en-US" sz="1400" dirty="0" smtClean="0">
                <a:solidFill>
                  <a:schemeClr val="accent6"/>
                </a:solidFill>
              </a:rPr>
              <a:t>Wafer active thickness: 50 µm (baseline) and 35 µm (option)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Pad size always 1.3x1.3 mm²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Structures (LGAD if not noted otherwise)</a:t>
            </a:r>
          </a:p>
          <a:p>
            <a:pPr lvl="1"/>
            <a:r>
              <a:rPr lang="en-US" sz="1400" dirty="0" smtClean="0">
                <a:solidFill>
                  <a:schemeClr val="accent6"/>
                </a:solidFill>
              </a:rPr>
              <a:t>LGAD single pad, PIN single pad</a:t>
            </a:r>
          </a:p>
          <a:p>
            <a:pPr lvl="1"/>
            <a:r>
              <a:rPr lang="en-US" sz="1400" dirty="0" smtClean="0">
                <a:solidFill>
                  <a:schemeClr val="accent6"/>
                </a:solidFill>
              </a:rPr>
              <a:t>Arrays of 2x2 and 3x3 pads</a:t>
            </a:r>
          </a:p>
          <a:p>
            <a:pPr lvl="2"/>
            <a:r>
              <a:rPr lang="en-US" sz="1200" dirty="0" smtClean="0"/>
              <a:t>Inter-pad gap variations: 30, 50, 70 µm? (CNM standard 64 µm physical)</a:t>
            </a:r>
          </a:p>
          <a:p>
            <a:pPr lvl="2"/>
            <a:r>
              <a:rPr lang="en-US" sz="1200" dirty="0" smtClean="0"/>
              <a:t>Slim edge variations: 100, 200, 300 µm? -&gt; optimized edge design (GR etc.) for each</a:t>
            </a:r>
          </a:p>
          <a:p>
            <a:pPr lvl="2"/>
            <a:r>
              <a:rPr lang="en-US" sz="1200" dirty="0"/>
              <a:t>Large passivation </a:t>
            </a:r>
            <a:r>
              <a:rPr lang="en-US" sz="1200" dirty="0" smtClean="0"/>
              <a:t>openings </a:t>
            </a:r>
            <a:r>
              <a:rPr lang="en-US" sz="1200" dirty="0"/>
              <a:t>for wire-bonding/probe </a:t>
            </a:r>
            <a:r>
              <a:rPr lang="en-US" sz="1200" dirty="0" smtClean="0"/>
              <a:t>needles</a:t>
            </a:r>
            <a:endParaRPr lang="en-US" sz="1200" dirty="0"/>
          </a:p>
          <a:p>
            <a:pPr lvl="1"/>
            <a:r>
              <a:rPr lang="en-US" sz="1400" dirty="0" smtClean="0">
                <a:solidFill>
                  <a:schemeClr val="accent6"/>
                </a:solidFill>
              </a:rPr>
              <a:t>Arrays of 5x5 pads</a:t>
            </a:r>
          </a:p>
          <a:p>
            <a:pPr lvl="2"/>
            <a:r>
              <a:rPr lang="en-US" sz="1200" dirty="0" smtClean="0"/>
              <a:t>Compatible to next version of HGTD readout chip (ALTIROC1, mid 2018)</a:t>
            </a:r>
          </a:p>
          <a:p>
            <a:pPr lvl="2"/>
            <a:r>
              <a:rPr lang="en-US" sz="1200" dirty="0"/>
              <a:t>Standard inter-pad gap (</a:t>
            </a:r>
            <a:r>
              <a:rPr lang="en-US" sz="1200" dirty="0" smtClean="0"/>
              <a:t>50-100 µm) </a:t>
            </a:r>
            <a:r>
              <a:rPr lang="en-US" sz="1200" dirty="0"/>
              <a:t>and standard edge (</a:t>
            </a:r>
            <a:r>
              <a:rPr lang="en-US" sz="1200" dirty="0" smtClean="0"/>
              <a:t>300-500 </a:t>
            </a:r>
            <a:r>
              <a:rPr lang="en-US" sz="1200" dirty="0"/>
              <a:t>µm</a:t>
            </a:r>
            <a:r>
              <a:rPr lang="en-US" sz="1200" dirty="0" smtClean="0"/>
              <a:t>) </a:t>
            </a:r>
            <a:r>
              <a:rPr lang="en-US" sz="1200" dirty="0"/>
              <a:t>(conservative values)</a:t>
            </a:r>
          </a:p>
          <a:p>
            <a:pPr lvl="2"/>
            <a:r>
              <a:rPr lang="en-US" sz="1200" dirty="0" smtClean="0"/>
              <a:t>2 </a:t>
            </a:r>
            <a:r>
              <a:rPr lang="en-US" sz="1200" dirty="0"/>
              <a:t>different passivation openings or alternatively biasing structures </a:t>
            </a:r>
            <a:r>
              <a:rPr lang="en-US" sz="1200" dirty="0" smtClean="0"/>
              <a:t>to allow both UBM/bump-bonding and probing/</a:t>
            </a:r>
            <a:r>
              <a:rPr lang="en-US" sz="1200" dirty="0" err="1" smtClean="0"/>
              <a:t>wirebonding</a:t>
            </a:r>
            <a:endParaRPr lang="en-US" sz="1200" dirty="0" smtClean="0"/>
          </a:p>
          <a:p>
            <a:pPr lvl="1"/>
            <a:r>
              <a:rPr lang="en-US" sz="1400" dirty="0" smtClean="0">
                <a:solidFill>
                  <a:schemeClr val="accent6"/>
                </a:solidFill>
              </a:rPr>
              <a:t>Large arrays of 15x15 pads (single-chips) and 30x15 pads (double-chips)</a:t>
            </a:r>
          </a:p>
          <a:p>
            <a:pPr lvl="2"/>
            <a:r>
              <a:rPr lang="en-US" sz="1200" dirty="0" smtClean="0"/>
              <a:t>Compatible to final HGTD readout chip (~2019)</a:t>
            </a:r>
          </a:p>
          <a:p>
            <a:pPr lvl="2"/>
            <a:r>
              <a:rPr lang="en-GB" sz="1200" dirty="0" smtClean="0">
                <a:solidFill>
                  <a:prstClr val="black"/>
                </a:solidFill>
                <a:ea typeface="Tahoma" panose="020B0604030504040204" pitchFamily="34" charset="0"/>
              </a:rPr>
              <a:t>Designed </a:t>
            </a:r>
            <a:r>
              <a:rPr lang="en-GB" sz="1200" dirty="0">
                <a:solidFill>
                  <a:prstClr val="black"/>
                </a:solidFill>
                <a:ea typeface="Tahoma" panose="020B0604030504040204" pitchFamily="34" charset="0"/>
              </a:rPr>
              <a:t>as single-chip </a:t>
            </a:r>
            <a:r>
              <a:rPr lang="en-GB" sz="1200" dirty="0" smtClean="0">
                <a:solidFill>
                  <a:prstClr val="black"/>
                </a:solidFill>
                <a:ea typeface="Tahoma" panose="020B0604030504040204" pitchFamily="34" charset="0"/>
              </a:rPr>
              <a:t>sensors, but </a:t>
            </a:r>
            <a:r>
              <a:rPr lang="en-GB" sz="1200" dirty="0">
                <a:solidFill>
                  <a:prstClr val="black"/>
                </a:solidFill>
                <a:ea typeface="Tahoma" panose="020B0604030504040204" pitchFamily="34" charset="0"/>
              </a:rPr>
              <a:t>arranged to allow yield-evaluation and dicing as pseudo-doubles and quads for module </a:t>
            </a:r>
            <a:r>
              <a:rPr lang="en-GB" sz="1200" dirty="0" smtClean="0">
                <a:solidFill>
                  <a:prstClr val="black"/>
                </a:solidFill>
                <a:ea typeface="Tahoma" panose="020B0604030504040204" pitchFamily="34" charset="0"/>
              </a:rPr>
              <a:t>proto-typing</a:t>
            </a:r>
            <a:endParaRPr lang="en-US" sz="1100" dirty="0" smtClean="0">
              <a:ea typeface="Tahoma" panose="020B0604030504040204" pitchFamily="34" charset="0"/>
            </a:endParaRPr>
          </a:p>
          <a:p>
            <a:pPr lvl="2"/>
            <a:r>
              <a:rPr lang="en-US" sz="1200" dirty="0" smtClean="0"/>
              <a:t>Standard inter-pad gap (50-100 µm) and standard edge (300-500 µm) (conservative values)</a:t>
            </a:r>
          </a:p>
          <a:p>
            <a:pPr lvl="2"/>
            <a:r>
              <a:rPr lang="en-US" sz="1200" dirty="0" smtClean="0"/>
              <a:t>2 different passivation openings or alternatively biasing structures to allow both UBM/bump-bonding and probing/</a:t>
            </a:r>
            <a:r>
              <a:rPr lang="en-US" sz="1200" dirty="0" err="1" smtClean="0"/>
              <a:t>wirebonding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6092122" y="1941103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015461" y="2392740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8251214" y="2392740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015461" y="2626740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8251214" y="2626740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612077" y="3056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7847830" y="3056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7612077" y="3290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7847830" y="3290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8083972" y="3056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319725" y="3056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8083972" y="3290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8319725" y="3290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612077" y="3524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7847830" y="3524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612077" y="3758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847830" y="3758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8081830" y="3524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8317583" y="3524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8081830" y="3758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8317583" y="3758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8557891" y="3056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8557891" y="3290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8557891" y="3524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8557891" y="3758178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612042" y="3991995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847795" y="3991995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8081795" y="3991995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8317548" y="3991995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8557856" y="3991995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8153846" y="4834068"/>
            <a:ext cx="540000" cy="54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49" name="Right Brace 48"/>
          <p:cNvSpPr/>
          <p:nvPr/>
        </p:nvSpPr>
        <p:spPr bwMode="auto">
          <a:xfrm rot="16200000">
            <a:off x="8363149" y="4498307"/>
            <a:ext cx="142165" cy="519229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015461" y="4458799"/>
            <a:ext cx="809837" cy="235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en-GB" sz="1400" dirty="0" smtClean="0">
                <a:solidFill>
                  <a:srgbClr val="2D2DB9"/>
                </a:solidFill>
                <a:latin typeface="Tahoma" pitchFamily="34" charset="0"/>
                <a:cs typeface="Lucida Sans Unicode" pitchFamily="34" charset="0"/>
              </a:rPr>
              <a:t>15 pads</a:t>
            </a:r>
            <a:endParaRPr lang="en-GB" sz="1400" dirty="0">
              <a:solidFill>
                <a:srgbClr val="2D2DB9"/>
              </a:solidFill>
              <a:latin typeface="Tahoma" pitchFamily="34" charset="0"/>
              <a:cs typeface="Lucida Sans Unicode" pitchFamily="34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6813312" y="2392740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7049065" y="2392740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6813312" y="2626740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7049065" y="2626740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7775706" y="2391544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7775706" y="2625544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8015461" y="2158832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8251214" y="2158832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7775706" y="2157636"/>
            <a:ext cx="234000" cy="234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4" name="Right Brace 63"/>
          <p:cNvSpPr/>
          <p:nvPr/>
        </p:nvSpPr>
        <p:spPr bwMode="auto">
          <a:xfrm rot="16200000">
            <a:off x="6107067" y="1694495"/>
            <a:ext cx="195513" cy="242597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842681" y="1454637"/>
            <a:ext cx="792205" cy="235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pitchFamily="34" charset="0"/>
              <a:buNone/>
            </a:pPr>
            <a:r>
              <a:rPr lang="en-GB" sz="1400" dirty="0" smtClean="0">
                <a:solidFill>
                  <a:srgbClr val="2D2DB9"/>
                </a:solidFill>
                <a:latin typeface="Tahoma" pitchFamily="34" charset="0"/>
                <a:cs typeface="Lucida Sans Unicode" pitchFamily="34" charset="0"/>
              </a:rPr>
              <a:t>1.3 mm</a:t>
            </a:r>
            <a:endParaRPr lang="en-GB" sz="1400" dirty="0">
              <a:solidFill>
                <a:srgbClr val="2D2DB9"/>
              </a:solidFill>
              <a:latin typeface="Tahoma" pitchFamily="34" charset="0"/>
              <a:cs typeface="Lucida Sans Unicode" pitchFamily="34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7589576" y="4834912"/>
            <a:ext cx="540000" cy="54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8153400" y="5394616"/>
            <a:ext cx="540000" cy="54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7589576" y="5394616"/>
            <a:ext cx="540000" cy="5400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49263" eaLnBrk="0" hangingPunct="0">
              <a:lnSpc>
                <a:spcPct val="66000"/>
              </a:lnSpc>
              <a:buClr>
                <a:srgbClr val="FFFFFF"/>
              </a:buClr>
              <a:buSzPct val="100000"/>
              <a:buFont typeface="Arial" charset="0"/>
              <a:buNone/>
            </a:pPr>
            <a:endParaRPr lang="en-GB" sz="1800" smtClean="0">
              <a:solidFill>
                <a:srgbClr val="FFFFFF"/>
              </a:solidFill>
              <a:latin typeface="Arial" charset="0"/>
              <a:cs typeface="Lucida Sans Unicod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581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0416" y="-2718"/>
            <a:ext cx="8600694" cy="9366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6"/>
                </a:solidFill>
                <a:cs typeface="Arial" pitchFamily="34" charset="0"/>
              </a:rPr>
              <a:t>Bump-Bonding</a:t>
            </a:r>
          </a:p>
        </p:txBody>
      </p:sp>
      <p:sp>
        <p:nvSpPr>
          <p:cNvPr id="5124" name="AutoShape 4" descr="https://www.msu.edu/%7Esmolin19/Physics_Formulae/cylindricalCapacitan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434" name="AutoShape 2" descr="http://elogs.ifae.es/pixels/files/2016/02/Occ_C1.png"/>
          <p:cNvSpPr>
            <a:spLocks noChangeAspect="1" noChangeArrowheads="1"/>
          </p:cNvSpPr>
          <p:nvPr/>
        </p:nvSpPr>
        <p:spPr bwMode="auto">
          <a:xfrm>
            <a:off x="155575" y="-3146425"/>
            <a:ext cx="6562725" cy="6562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436" name="AutoShape 4" descr="http://elogs.ifae.es/pixels/files/2016/02/Occ_C1.png"/>
          <p:cNvSpPr>
            <a:spLocks noChangeAspect="1" noChangeArrowheads="1"/>
          </p:cNvSpPr>
          <p:nvPr/>
        </p:nvSpPr>
        <p:spPr bwMode="auto">
          <a:xfrm>
            <a:off x="155575" y="-3146425"/>
            <a:ext cx="6562725" cy="6562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438" name="AutoShape 6" descr="http://elogs.ifae.es/pixels/files/2016/02/Occ_C1.png"/>
          <p:cNvSpPr>
            <a:spLocks noChangeAspect="1" noChangeArrowheads="1"/>
          </p:cNvSpPr>
          <p:nvPr/>
        </p:nvSpPr>
        <p:spPr bwMode="auto">
          <a:xfrm>
            <a:off x="155575" y="-3146425"/>
            <a:ext cx="6562725" cy="6562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441" name="AutoShape 9" descr="http://elogs.ifae.es/pixels/files/2016/02/Threshold_C1.png"/>
          <p:cNvSpPr>
            <a:spLocks noChangeAspect="1" noChangeArrowheads="1"/>
          </p:cNvSpPr>
          <p:nvPr/>
        </p:nvSpPr>
        <p:spPr bwMode="auto">
          <a:xfrm>
            <a:off x="155575" y="-3146425"/>
            <a:ext cx="6562725" cy="6562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8 Marcador de contenido"/>
          <p:cNvSpPr>
            <a:spLocks noGrp="1"/>
          </p:cNvSpPr>
          <p:nvPr>
            <p:ph idx="1"/>
          </p:nvPr>
        </p:nvSpPr>
        <p:spPr>
          <a:xfrm>
            <a:off x="142696" y="933907"/>
            <a:ext cx="6191668" cy="5612494"/>
          </a:xfrm>
        </p:spPr>
        <p:txBody>
          <a:bodyPr/>
          <a:lstStyle/>
          <a:p>
            <a:r>
              <a:rPr lang="en-US" sz="1400" dirty="0" smtClean="0">
                <a:solidFill>
                  <a:schemeClr val="accent6"/>
                </a:solidFill>
              </a:rPr>
              <a:t>Need to bump-bond sensor to readout chip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Need Under-Bump-</a:t>
            </a:r>
            <a:r>
              <a:rPr lang="en-US" sz="1400" dirty="0" err="1" smtClean="0">
                <a:solidFill>
                  <a:schemeClr val="accent6"/>
                </a:solidFill>
              </a:rPr>
              <a:t>Metalisation</a:t>
            </a:r>
            <a:r>
              <a:rPr lang="en-US" sz="1400" dirty="0" smtClean="0">
                <a:solidFill>
                  <a:schemeClr val="accent6"/>
                </a:solidFill>
              </a:rPr>
              <a:t> (UBM)</a:t>
            </a:r>
          </a:p>
          <a:p>
            <a:pPr lvl="1"/>
            <a:r>
              <a:rPr lang="en-US" sz="1200" dirty="0" smtClean="0">
                <a:solidFill>
                  <a:schemeClr val="tx2"/>
                </a:solidFill>
              </a:rPr>
              <a:t>Provided by vendor?</a:t>
            </a:r>
          </a:p>
          <a:p>
            <a:pPr lvl="1"/>
            <a:r>
              <a:rPr lang="en-US" sz="1200" dirty="0" smtClean="0">
                <a:solidFill>
                  <a:schemeClr val="tx2"/>
                </a:solidFill>
              </a:rPr>
              <a:t>Which process? Is a mask used to protect other metal not foreseen for UBM?</a:t>
            </a:r>
          </a:p>
          <a:p>
            <a:pPr lvl="2"/>
            <a:r>
              <a:rPr lang="en-US" sz="1000" dirty="0" smtClean="0">
                <a:solidFill>
                  <a:schemeClr val="tx2"/>
                </a:solidFill>
              </a:rPr>
              <a:t>Do structures for UBM need to be on one part of the wafer?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HGTD bump-bonding tests so far</a:t>
            </a:r>
          </a:p>
          <a:p>
            <a:pPr lvl="1"/>
            <a:r>
              <a:rPr lang="en-US" sz="1200" dirty="0" smtClean="0">
                <a:solidFill>
                  <a:schemeClr val="tx2"/>
                </a:solidFill>
              </a:rPr>
              <a:t>On CNM HGTD run (2x2 arrays for first version of readout chip: ALTIROC0)</a:t>
            </a:r>
          </a:p>
          <a:p>
            <a:pPr lvl="1"/>
            <a:r>
              <a:rPr lang="en-US" sz="1200" dirty="0" smtClean="0">
                <a:solidFill>
                  <a:schemeClr val="tx2"/>
                </a:solidFill>
              </a:rPr>
              <a:t>Passivation opening of 90 µm diameters </a:t>
            </a:r>
          </a:p>
          <a:p>
            <a:pPr lvl="1"/>
            <a:r>
              <a:rPr lang="en-US" sz="1200" dirty="0" smtClean="0">
                <a:solidFill>
                  <a:schemeClr val="tx2"/>
                </a:solidFill>
              </a:rPr>
              <a:t>Electro-less UBM in house by CNM</a:t>
            </a:r>
          </a:p>
          <a:p>
            <a:pPr lvl="1"/>
            <a:r>
              <a:rPr lang="en-US" sz="1200" dirty="0" smtClean="0">
                <a:solidFill>
                  <a:schemeClr val="tx2"/>
                </a:solidFill>
              </a:rPr>
              <a:t>Bump-deposition of 80 µm diameter bumps and flip-chipping</a:t>
            </a:r>
          </a:p>
          <a:p>
            <a:pPr lvl="1"/>
            <a:r>
              <a:rPr lang="en-US" sz="1200" dirty="0" smtClean="0">
                <a:solidFill>
                  <a:schemeClr val="tx2"/>
                </a:solidFill>
              </a:rPr>
              <a:t>Good results: hybrid works and delivers signal; good mechanical stability</a:t>
            </a:r>
          </a:p>
          <a:p>
            <a:r>
              <a:rPr lang="en-US" sz="1400" dirty="0" smtClean="0">
                <a:solidFill>
                  <a:schemeClr val="accent6"/>
                </a:solidFill>
              </a:rPr>
              <a:t>How do we assure probing (IV) and sensor selection on wafer?</a:t>
            </a:r>
            <a:endParaRPr lang="en-US" sz="1400" dirty="0">
              <a:solidFill>
                <a:schemeClr val="accent6"/>
              </a:solidFill>
            </a:endParaRPr>
          </a:p>
          <a:p>
            <a:pPr lvl="1"/>
            <a:r>
              <a:rPr lang="en-US" sz="1200" dirty="0" smtClean="0">
                <a:solidFill>
                  <a:schemeClr val="tx2"/>
                </a:solidFill>
              </a:rPr>
              <a:t>Several options possible</a:t>
            </a:r>
          </a:p>
          <a:p>
            <a:pPr lvl="2">
              <a:buFont typeface="+mj-lt"/>
              <a:buAutoNum type="arabicPeriod"/>
            </a:pPr>
            <a:r>
              <a:rPr lang="en-US" sz="1200" dirty="0" smtClean="0">
                <a:solidFill>
                  <a:schemeClr val="tx2"/>
                </a:solidFill>
              </a:rPr>
              <a:t>Implement 2 passivation openings on same pad: both small opening </a:t>
            </a:r>
            <a:br>
              <a:rPr lang="en-US" sz="1200" dirty="0" smtClean="0">
                <a:solidFill>
                  <a:schemeClr val="tx2"/>
                </a:solidFill>
              </a:rPr>
            </a:br>
            <a:r>
              <a:rPr lang="en-US" sz="1200" dirty="0" smtClean="0">
                <a:solidFill>
                  <a:schemeClr val="tx2"/>
                </a:solidFill>
              </a:rPr>
              <a:t>for UBM and large opening for probing/wire-bonding</a:t>
            </a:r>
            <a:br>
              <a:rPr lang="en-US" sz="1200" dirty="0" smtClean="0">
                <a:solidFill>
                  <a:schemeClr val="tx2"/>
                </a:solidFill>
              </a:rPr>
            </a:br>
            <a:r>
              <a:rPr lang="en-US" sz="1200" dirty="0" smtClean="0">
                <a:solidFill>
                  <a:schemeClr val="tx2"/>
                </a:solidFill>
              </a:rPr>
              <a:t>-&gt; allows to probe IV of large sensors with probe card</a:t>
            </a:r>
          </a:p>
          <a:p>
            <a:pPr lvl="2">
              <a:buFont typeface="+mj-lt"/>
              <a:buAutoNum type="arabicPeriod"/>
            </a:pPr>
            <a:r>
              <a:rPr lang="en-US" sz="1200" dirty="0" smtClean="0">
                <a:solidFill>
                  <a:schemeClr val="tx2"/>
                </a:solidFill>
              </a:rPr>
              <a:t>Temporary metal to shorten all pads</a:t>
            </a:r>
          </a:p>
          <a:p>
            <a:pPr lvl="2">
              <a:buFont typeface="+mj-lt"/>
              <a:buAutoNum type="arabicPeriod"/>
            </a:pPr>
            <a:r>
              <a:rPr lang="en-US" sz="1200" dirty="0" smtClean="0">
                <a:solidFill>
                  <a:schemeClr val="tx2"/>
                </a:solidFill>
              </a:rPr>
              <a:t>Biasing structures like for pixels (e.g. punch-through or poly-Si)</a:t>
            </a:r>
            <a:endParaRPr lang="en-US" sz="1200" dirty="0">
              <a:solidFill>
                <a:schemeClr val="tx2"/>
              </a:solidFill>
            </a:endParaRPr>
          </a:p>
          <a:p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8464" y="872911"/>
            <a:ext cx="1307487" cy="13155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641" y="2364820"/>
            <a:ext cx="3157359" cy="167873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>
            <a:off x="3605897" y="3165551"/>
            <a:ext cx="2890153" cy="12560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5824" y="3619332"/>
            <a:ext cx="918176" cy="77545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/>
          <a:srcRect r="45517" b="12382"/>
          <a:stretch/>
        </p:blipFill>
        <p:spPr>
          <a:xfrm>
            <a:off x="5986641" y="4291929"/>
            <a:ext cx="2106603" cy="180123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6544456" y="4748421"/>
            <a:ext cx="94623" cy="334851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66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077925" y="4748420"/>
            <a:ext cx="94623" cy="334851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66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544456" y="5253365"/>
            <a:ext cx="94623" cy="334851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66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077925" y="5253365"/>
            <a:ext cx="94623" cy="334851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66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15732" y="5499138"/>
            <a:ext cx="1090363" cy="3477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6"/>
                </a:solidFill>
              </a:rPr>
              <a:t>a) UBM opening</a:t>
            </a:r>
          </a:p>
          <a:p>
            <a:pPr>
              <a:lnSpc>
                <a:spcPct val="100000"/>
              </a:lnSpc>
            </a:pPr>
            <a:r>
              <a:rPr lang="en-GB" sz="1000" dirty="0" smtClean="0">
                <a:solidFill>
                  <a:schemeClr val="accent6"/>
                </a:solidFill>
              </a:rPr>
              <a:t>    for bumps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887792" y="5856794"/>
            <a:ext cx="1346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dirty="0">
                <a:solidFill>
                  <a:schemeClr val="accent6"/>
                </a:solidFill>
              </a:rPr>
              <a:t>b</a:t>
            </a:r>
            <a:r>
              <a:rPr lang="en-GB" sz="1000" dirty="0" smtClean="0">
                <a:solidFill>
                  <a:schemeClr val="accent6"/>
                </a:solidFill>
              </a:rPr>
              <a:t>) Large opening for</a:t>
            </a:r>
            <a:br>
              <a:rPr lang="en-GB" sz="1000" dirty="0" smtClean="0">
                <a:solidFill>
                  <a:schemeClr val="accent6"/>
                </a:solidFill>
              </a:rPr>
            </a:br>
            <a:r>
              <a:rPr lang="en-GB" sz="1000" dirty="0" smtClean="0">
                <a:solidFill>
                  <a:schemeClr val="accent6"/>
                </a:solidFill>
              </a:rPr>
              <a:t>    </a:t>
            </a:r>
            <a:r>
              <a:rPr lang="en-GB" sz="1000" dirty="0" err="1" smtClean="0">
                <a:solidFill>
                  <a:schemeClr val="accent6"/>
                </a:solidFill>
              </a:rPr>
              <a:t>wire-bond+probe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7131479" y="5544230"/>
            <a:ext cx="751673" cy="34437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7509635" y="6196671"/>
            <a:ext cx="16113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dirty="0" smtClean="0">
                <a:solidFill>
                  <a:schemeClr val="accent6"/>
                </a:solidFill>
              </a:rPr>
              <a:t>c) Also biasing structure?</a:t>
            </a:r>
            <a:endParaRPr lang="en-GB" sz="1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62736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5075" y="349200"/>
            <a:ext cx="5486400" cy="5486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4" idx="0"/>
          </p:cNvCxnSpPr>
          <p:nvPr/>
        </p:nvCxnSpPr>
        <p:spPr>
          <a:xfrm>
            <a:off x="2968275" y="349200"/>
            <a:ext cx="0" cy="5459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05862" y="18418"/>
            <a:ext cx="149707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cs typeface="+mn-cs"/>
              </a:rPr>
              <a:t>ATLAS</a:t>
            </a:r>
            <a:endParaRPr lang="en-US" sz="1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38426" y="24821"/>
            <a:ext cx="12221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cs typeface="+mn-cs"/>
              </a:rPr>
              <a:t>CMS</a:t>
            </a:r>
            <a:endParaRPr lang="en-US" sz="1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345804" y="5901977"/>
            <a:ext cx="231550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FFC000"/>
                </a:solidFill>
                <a:latin typeface="Calibri"/>
                <a:cs typeface="+mn-cs"/>
              </a:rPr>
              <a:t>5x5 arrays </a:t>
            </a:r>
            <a:r>
              <a:rPr lang="en-US" sz="1800" dirty="0" smtClean="0">
                <a:solidFill>
                  <a:srgbClr val="FFC000"/>
                </a:solidFill>
                <a:latin typeface="Calibri"/>
                <a:cs typeface="+mn-cs"/>
              </a:rPr>
              <a:t>with  UBM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C000"/>
                </a:solidFill>
                <a:latin typeface="Calibri"/>
                <a:cs typeface="+mn-cs"/>
              </a:rPr>
              <a:t>~2*17=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C000"/>
                </a:solidFill>
                <a:latin typeface="Calibri"/>
                <a:cs typeface="+mn-cs"/>
              </a:rPr>
              <a:t>34 </a:t>
            </a:r>
            <a:r>
              <a:rPr lang="en-US" sz="1800" dirty="0">
                <a:solidFill>
                  <a:srgbClr val="FFC000"/>
                </a:solidFill>
                <a:latin typeface="Calibri"/>
                <a:cs typeface="+mn-cs"/>
              </a:rPr>
              <a:t>devices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94723" y="5115715"/>
            <a:ext cx="15800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00B050"/>
                </a:solidFill>
                <a:latin typeface="Calibri"/>
                <a:cs typeface="+mn-cs"/>
              </a:rPr>
              <a:t>2x2 arrays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B050"/>
                </a:solidFill>
                <a:latin typeface="Calibri"/>
                <a:cs typeface="+mn-cs"/>
              </a:rPr>
              <a:t>No UBM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B050"/>
                </a:solidFill>
                <a:latin typeface="Calibri"/>
                <a:cs typeface="+mn-cs"/>
              </a:rPr>
              <a:t>Possibly gap variations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B050"/>
                </a:solidFill>
                <a:latin typeface="Calibri"/>
                <a:cs typeface="+mn-cs"/>
              </a:rPr>
              <a:t>~22+24+26=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B050"/>
                </a:solidFill>
                <a:latin typeface="Calibri"/>
                <a:cs typeface="+mn-cs"/>
              </a:rPr>
              <a:t>72 devices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1182103" y="1085433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02251" y="1262688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1004417" y="140185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1005330" y="1541362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1004384" y="1681501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1004384" y="182411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1002980" y="196672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1002980" y="2106541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1005146" y="2245706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6" name="Rectangle 225"/>
          <p:cNvSpPr/>
          <p:nvPr/>
        </p:nvSpPr>
        <p:spPr>
          <a:xfrm>
            <a:off x="1006059" y="238521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7" name="Rectangle 226"/>
          <p:cNvSpPr/>
          <p:nvPr/>
        </p:nvSpPr>
        <p:spPr>
          <a:xfrm>
            <a:off x="1006253" y="252365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8" name="Rectangle 227"/>
          <p:cNvSpPr/>
          <p:nvPr/>
        </p:nvSpPr>
        <p:spPr>
          <a:xfrm>
            <a:off x="1006253" y="2666271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9" name="Rectangle 228"/>
          <p:cNvSpPr/>
          <p:nvPr/>
        </p:nvSpPr>
        <p:spPr>
          <a:xfrm>
            <a:off x="1004849" y="280888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0" name="Rectangle 229"/>
          <p:cNvSpPr/>
          <p:nvPr/>
        </p:nvSpPr>
        <p:spPr>
          <a:xfrm>
            <a:off x="1004849" y="294869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1007015" y="3087864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2" name="Rectangle 231"/>
          <p:cNvSpPr/>
          <p:nvPr/>
        </p:nvSpPr>
        <p:spPr>
          <a:xfrm>
            <a:off x="1007928" y="322737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3" name="Rectangle 232"/>
          <p:cNvSpPr/>
          <p:nvPr/>
        </p:nvSpPr>
        <p:spPr>
          <a:xfrm>
            <a:off x="1005432" y="337131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4" name="Rectangle 233"/>
          <p:cNvSpPr/>
          <p:nvPr/>
        </p:nvSpPr>
        <p:spPr>
          <a:xfrm>
            <a:off x="1005432" y="351392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1004028" y="365653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6" name="Rectangle 235"/>
          <p:cNvSpPr/>
          <p:nvPr/>
        </p:nvSpPr>
        <p:spPr>
          <a:xfrm>
            <a:off x="1004028" y="379635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7" name="Rectangle 236"/>
          <p:cNvSpPr/>
          <p:nvPr/>
        </p:nvSpPr>
        <p:spPr>
          <a:xfrm>
            <a:off x="1006194" y="3935518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1007107" y="407502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9" name="Rectangle 238"/>
          <p:cNvSpPr/>
          <p:nvPr/>
        </p:nvSpPr>
        <p:spPr>
          <a:xfrm>
            <a:off x="1008706" y="421584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40" name="Rectangle 239"/>
          <p:cNvSpPr/>
          <p:nvPr/>
        </p:nvSpPr>
        <p:spPr>
          <a:xfrm>
            <a:off x="1008706" y="435845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41" name="Rectangle 240"/>
          <p:cNvSpPr/>
          <p:nvPr/>
        </p:nvSpPr>
        <p:spPr>
          <a:xfrm>
            <a:off x="1007302" y="450106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1007302" y="464088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009468" y="4780050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49" name="Rectangle 248"/>
          <p:cNvSpPr/>
          <p:nvPr/>
        </p:nvSpPr>
        <p:spPr>
          <a:xfrm>
            <a:off x="859183" y="140185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0" name="Rectangle 249"/>
          <p:cNvSpPr/>
          <p:nvPr/>
        </p:nvSpPr>
        <p:spPr>
          <a:xfrm>
            <a:off x="860096" y="1541362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1" name="Rectangle 250"/>
          <p:cNvSpPr/>
          <p:nvPr/>
        </p:nvSpPr>
        <p:spPr>
          <a:xfrm>
            <a:off x="859150" y="1681501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2" name="Rectangle 251"/>
          <p:cNvSpPr/>
          <p:nvPr/>
        </p:nvSpPr>
        <p:spPr>
          <a:xfrm>
            <a:off x="859150" y="182411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3" name="Rectangle 252"/>
          <p:cNvSpPr/>
          <p:nvPr/>
        </p:nvSpPr>
        <p:spPr>
          <a:xfrm>
            <a:off x="857746" y="196672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4" name="Rectangle 253"/>
          <p:cNvSpPr/>
          <p:nvPr/>
        </p:nvSpPr>
        <p:spPr>
          <a:xfrm>
            <a:off x="857746" y="2106541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859912" y="2245706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860825" y="238521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861019" y="252365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861019" y="2666271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9" name="Rectangle 258"/>
          <p:cNvSpPr/>
          <p:nvPr/>
        </p:nvSpPr>
        <p:spPr>
          <a:xfrm>
            <a:off x="859615" y="280888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859615" y="294869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1" name="Rectangle 260"/>
          <p:cNvSpPr/>
          <p:nvPr/>
        </p:nvSpPr>
        <p:spPr>
          <a:xfrm>
            <a:off x="861781" y="3087864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862694" y="322737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860198" y="337131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4" name="Rectangle 263"/>
          <p:cNvSpPr/>
          <p:nvPr/>
        </p:nvSpPr>
        <p:spPr>
          <a:xfrm>
            <a:off x="860198" y="351392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5" name="Rectangle 264"/>
          <p:cNvSpPr/>
          <p:nvPr/>
        </p:nvSpPr>
        <p:spPr>
          <a:xfrm>
            <a:off x="858794" y="365653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6" name="Rectangle 265"/>
          <p:cNvSpPr/>
          <p:nvPr/>
        </p:nvSpPr>
        <p:spPr>
          <a:xfrm>
            <a:off x="858794" y="379635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860960" y="3935518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8" name="Rectangle 267"/>
          <p:cNvSpPr/>
          <p:nvPr/>
        </p:nvSpPr>
        <p:spPr>
          <a:xfrm>
            <a:off x="861873" y="407502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69" name="Rectangle 268"/>
          <p:cNvSpPr/>
          <p:nvPr/>
        </p:nvSpPr>
        <p:spPr>
          <a:xfrm>
            <a:off x="863472" y="421584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70" name="Rectangle 269"/>
          <p:cNvSpPr/>
          <p:nvPr/>
        </p:nvSpPr>
        <p:spPr>
          <a:xfrm>
            <a:off x="863472" y="435845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71" name="Rectangle 270"/>
          <p:cNvSpPr/>
          <p:nvPr/>
        </p:nvSpPr>
        <p:spPr>
          <a:xfrm>
            <a:off x="862068" y="450106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72" name="Rectangle 271"/>
          <p:cNvSpPr/>
          <p:nvPr/>
        </p:nvSpPr>
        <p:spPr>
          <a:xfrm>
            <a:off x="862068" y="464088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74981" y="1603124"/>
            <a:ext cx="1485068" cy="2963924"/>
            <a:chOff x="2978706" y="1576655"/>
            <a:chExt cx="1485068" cy="2963924"/>
          </a:xfrm>
        </p:grpSpPr>
        <p:sp>
          <p:nvSpPr>
            <p:cNvPr id="2" name="Rectangle 1"/>
            <p:cNvSpPr/>
            <p:nvPr/>
          </p:nvSpPr>
          <p:spPr>
            <a:xfrm>
              <a:off x="2981969" y="1577591"/>
              <a:ext cx="738000" cy="738000"/>
            </a:xfrm>
            <a:prstGeom prst="rect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725774" y="1576655"/>
              <a:ext cx="738000" cy="738000"/>
            </a:xfrm>
            <a:prstGeom prst="rect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725774" y="2315977"/>
              <a:ext cx="738000" cy="738000"/>
            </a:xfrm>
            <a:prstGeom prst="rect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981054" y="2315977"/>
              <a:ext cx="738000" cy="738000"/>
            </a:xfrm>
            <a:prstGeom prst="rect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79621" y="3064193"/>
              <a:ext cx="738000" cy="738000"/>
            </a:xfrm>
            <a:prstGeom prst="rect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723426" y="3063257"/>
              <a:ext cx="738000" cy="738000"/>
            </a:xfrm>
            <a:prstGeom prst="rect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723426" y="3802579"/>
              <a:ext cx="738000" cy="738000"/>
            </a:xfrm>
            <a:prstGeom prst="rect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978706" y="3802579"/>
              <a:ext cx="738000" cy="738000"/>
            </a:xfrm>
            <a:prstGeom prst="rect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76" name="Rectangle 275"/>
          <p:cNvSpPr/>
          <p:nvPr/>
        </p:nvSpPr>
        <p:spPr>
          <a:xfrm>
            <a:off x="3047419" y="3189554"/>
            <a:ext cx="14366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4F81BD">
                    <a:lumMod val="75000"/>
                  </a:srgbClr>
                </a:solidFill>
                <a:latin typeface="Calibri"/>
                <a:cs typeface="+mn-cs"/>
              </a:rPr>
              <a:t>15x15 arrays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4F81BD">
                    <a:lumMod val="75000"/>
                  </a:srgbClr>
                </a:solidFill>
                <a:latin typeface="Calibri"/>
                <a:cs typeface="+mn-cs"/>
              </a:rPr>
              <a:t>with UBM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4F81BD">
                    <a:lumMod val="75000"/>
                  </a:srgbClr>
                </a:solidFill>
                <a:latin typeface="Calibri"/>
                <a:cs typeface="+mn-cs"/>
              </a:rPr>
              <a:t>~8 devices</a:t>
            </a:r>
            <a:endParaRPr lang="en-US" sz="1800" dirty="0">
              <a:solidFill>
                <a:srgbClr val="4F81BD">
                  <a:lumMod val="75000"/>
                </a:srgbClr>
              </a:solidFill>
              <a:latin typeface="Calibri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>
          <a:xfrm>
            <a:off x="616314" y="184051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0" name="Rectangle 359"/>
          <p:cNvSpPr/>
          <p:nvPr/>
        </p:nvSpPr>
        <p:spPr>
          <a:xfrm>
            <a:off x="527413" y="1936735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1" name="Rectangle 360"/>
          <p:cNvSpPr/>
          <p:nvPr/>
        </p:nvSpPr>
        <p:spPr>
          <a:xfrm>
            <a:off x="616314" y="192775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2" name="Rectangle 361"/>
          <p:cNvSpPr/>
          <p:nvPr/>
        </p:nvSpPr>
        <p:spPr>
          <a:xfrm>
            <a:off x="526815" y="202594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3" name="Rectangle 362"/>
          <p:cNvSpPr/>
          <p:nvPr/>
        </p:nvSpPr>
        <p:spPr>
          <a:xfrm>
            <a:off x="615716" y="201695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4" name="Rectangle 363"/>
          <p:cNvSpPr/>
          <p:nvPr/>
        </p:nvSpPr>
        <p:spPr>
          <a:xfrm>
            <a:off x="526815" y="2113176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5" name="Rectangle 364"/>
          <p:cNvSpPr/>
          <p:nvPr/>
        </p:nvSpPr>
        <p:spPr>
          <a:xfrm>
            <a:off x="615716" y="210419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6" name="Rectangle 365"/>
          <p:cNvSpPr/>
          <p:nvPr/>
        </p:nvSpPr>
        <p:spPr>
          <a:xfrm>
            <a:off x="521624" y="220130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7" name="Rectangle 366"/>
          <p:cNvSpPr/>
          <p:nvPr/>
        </p:nvSpPr>
        <p:spPr>
          <a:xfrm>
            <a:off x="610525" y="2192320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8" name="Rectangle 367"/>
          <p:cNvSpPr/>
          <p:nvPr/>
        </p:nvSpPr>
        <p:spPr>
          <a:xfrm>
            <a:off x="521624" y="228853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69" name="Rectangle 368"/>
          <p:cNvSpPr/>
          <p:nvPr/>
        </p:nvSpPr>
        <p:spPr>
          <a:xfrm>
            <a:off x="610525" y="227955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0" name="Rectangle 369"/>
          <p:cNvSpPr/>
          <p:nvPr/>
        </p:nvSpPr>
        <p:spPr>
          <a:xfrm>
            <a:off x="521026" y="2377745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1" name="Rectangle 370"/>
          <p:cNvSpPr/>
          <p:nvPr/>
        </p:nvSpPr>
        <p:spPr>
          <a:xfrm>
            <a:off x="609927" y="236876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2" name="Rectangle 371"/>
          <p:cNvSpPr/>
          <p:nvPr/>
        </p:nvSpPr>
        <p:spPr>
          <a:xfrm>
            <a:off x="521026" y="2464979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3" name="Rectangle 372"/>
          <p:cNvSpPr/>
          <p:nvPr/>
        </p:nvSpPr>
        <p:spPr>
          <a:xfrm>
            <a:off x="609927" y="2455995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4" name="Rectangle 373"/>
          <p:cNvSpPr/>
          <p:nvPr/>
        </p:nvSpPr>
        <p:spPr>
          <a:xfrm>
            <a:off x="521135" y="254847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610036" y="253949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6" name="Rectangle 375"/>
          <p:cNvSpPr/>
          <p:nvPr/>
        </p:nvSpPr>
        <p:spPr>
          <a:xfrm>
            <a:off x="521135" y="263571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7" name="Rectangle 376"/>
          <p:cNvSpPr/>
          <p:nvPr/>
        </p:nvSpPr>
        <p:spPr>
          <a:xfrm>
            <a:off x="610036" y="262672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8" name="Rectangle 377"/>
          <p:cNvSpPr/>
          <p:nvPr/>
        </p:nvSpPr>
        <p:spPr>
          <a:xfrm>
            <a:off x="520537" y="272491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79" name="Rectangle 378"/>
          <p:cNvSpPr/>
          <p:nvPr/>
        </p:nvSpPr>
        <p:spPr>
          <a:xfrm>
            <a:off x="609438" y="271593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0" name="Rectangle 379"/>
          <p:cNvSpPr/>
          <p:nvPr/>
        </p:nvSpPr>
        <p:spPr>
          <a:xfrm>
            <a:off x="520537" y="281215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1" name="Rectangle 380"/>
          <p:cNvSpPr/>
          <p:nvPr/>
        </p:nvSpPr>
        <p:spPr>
          <a:xfrm>
            <a:off x="609438" y="280316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2" name="Rectangle 381"/>
          <p:cNvSpPr/>
          <p:nvPr/>
        </p:nvSpPr>
        <p:spPr>
          <a:xfrm>
            <a:off x="526124" y="291195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3" name="Rectangle 382"/>
          <p:cNvSpPr/>
          <p:nvPr/>
        </p:nvSpPr>
        <p:spPr>
          <a:xfrm>
            <a:off x="615025" y="290296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4" name="Rectangle 383"/>
          <p:cNvSpPr/>
          <p:nvPr/>
        </p:nvSpPr>
        <p:spPr>
          <a:xfrm>
            <a:off x="526124" y="2999186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5" name="Rectangle 384"/>
          <p:cNvSpPr/>
          <p:nvPr/>
        </p:nvSpPr>
        <p:spPr>
          <a:xfrm>
            <a:off x="615025" y="299020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6" name="Rectangle 385"/>
          <p:cNvSpPr/>
          <p:nvPr/>
        </p:nvSpPr>
        <p:spPr>
          <a:xfrm>
            <a:off x="525526" y="308839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7" name="Rectangle 386"/>
          <p:cNvSpPr/>
          <p:nvPr/>
        </p:nvSpPr>
        <p:spPr>
          <a:xfrm>
            <a:off x="614427" y="3079409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8" name="Rectangle 387"/>
          <p:cNvSpPr/>
          <p:nvPr/>
        </p:nvSpPr>
        <p:spPr>
          <a:xfrm>
            <a:off x="525526" y="317562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89" name="Rectangle 388"/>
          <p:cNvSpPr/>
          <p:nvPr/>
        </p:nvSpPr>
        <p:spPr>
          <a:xfrm>
            <a:off x="614427" y="316664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0" name="Rectangle 389"/>
          <p:cNvSpPr/>
          <p:nvPr/>
        </p:nvSpPr>
        <p:spPr>
          <a:xfrm>
            <a:off x="525514" y="3269135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1" name="Rectangle 390"/>
          <p:cNvSpPr/>
          <p:nvPr/>
        </p:nvSpPr>
        <p:spPr>
          <a:xfrm>
            <a:off x="614415" y="326015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2" name="Rectangle 391"/>
          <p:cNvSpPr/>
          <p:nvPr/>
        </p:nvSpPr>
        <p:spPr>
          <a:xfrm>
            <a:off x="525514" y="3356369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3" name="Rectangle 392"/>
          <p:cNvSpPr/>
          <p:nvPr/>
        </p:nvSpPr>
        <p:spPr>
          <a:xfrm>
            <a:off x="614415" y="3347385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4" name="Rectangle 393"/>
          <p:cNvSpPr/>
          <p:nvPr/>
        </p:nvSpPr>
        <p:spPr>
          <a:xfrm>
            <a:off x="524916" y="3445576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5" name="Rectangle 394"/>
          <p:cNvSpPr/>
          <p:nvPr/>
        </p:nvSpPr>
        <p:spPr>
          <a:xfrm>
            <a:off x="613817" y="343659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6" name="Rectangle 395"/>
          <p:cNvSpPr/>
          <p:nvPr/>
        </p:nvSpPr>
        <p:spPr>
          <a:xfrm>
            <a:off x="524916" y="3532810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7" name="Rectangle 396"/>
          <p:cNvSpPr/>
          <p:nvPr/>
        </p:nvSpPr>
        <p:spPr>
          <a:xfrm>
            <a:off x="613817" y="3523826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8" name="Rectangle 397"/>
          <p:cNvSpPr/>
          <p:nvPr/>
        </p:nvSpPr>
        <p:spPr>
          <a:xfrm>
            <a:off x="524219" y="362624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99" name="Rectangle 398"/>
          <p:cNvSpPr/>
          <p:nvPr/>
        </p:nvSpPr>
        <p:spPr>
          <a:xfrm>
            <a:off x="613120" y="361726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0" name="Rectangle 399"/>
          <p:cNvSpPr/>
          <p:nvPr/>
        </p:nvSpPr>
        <p:spPr>
          <a:xfrm>
            <a:off x="524219" y="371348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1" name="Rectangle 400"/>
          <p:cNvSpPr/>
          <p:nvPr/>
        </p:nvSpPr>
        <p:spPr>
          <a:xfrm>
            <a:off x="613120" y="370449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2" name="Rectangle 401"/>
          <p:cNvSpPr/>
          <p:nvPr/>
        </p:nvSpPr>
        <p:spPr>
          <a:xfrm>
            <a:off x="523621" y="380268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3" name="Rectangle 402"/>
          <p:cNvSpPr/>
          <p:nvPr/>
        </p:nvSpPr>
        <p:spPr>
          <a:xfrm>
            <a:off x="612522" y="379370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4" name="Rectangle 403"/>
          <p:cNvSpPr/>
          <p:nvPr/>
        </p:nvSpPr>
        <p:spPr>
          <a:xfrm>
            <a:off x="523621" y="388992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5" name="Rectangle 404"/>
          <p:cNvSpPr/>
          <p:nvPr/>
        </p:nvSpPr>
        <p:spPr>
          <a:xfrm>
            <a:off x="612522" y="388093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6" name="Rectangle 405"/>
          <p:cNvSpPr/>
          <p:nvPr/>
        </p:nvSpPr>
        <p:spPr>
          <a:xfrm>
            <a:off x="526410" y="398449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7" name="Rectangle 406"/>
          <p:cNvSpPr/>
          <p:nvPr/>
        </p:nvSpPr>
        <p:spPr>
          <a:xfrm>
            <a:off x="615311" y="3975509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8" name="Rectangle 407"/>
          <p:cNvSpPr/>
          <p:nvPr/>
        </p:nvSpPr>
        <p:spPr>
          <a:xfrm>
            <a:off x="526410" y="407172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09" name="Rectangle 408"/>
          <p:cNvSpPr/>
          <p:nvPr/>
        </p:nvSpPr>
        <p:spPr>
          <a:xfrm>
            <a:off x="615311" y="406274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0" name="Rectangle 409"/>
          <p:cNvSpPr/>
          <p:nvPr/>
        </p:nvSpPr>
        <p:spPr>
          <a:xfrm>
            <a:off x="525812" y="416093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1" name="Rectangle 410"/>
          <p:cNvSpPr/>
          <p:nvPr/>
        </p:nvSpPr>
        <p:spPr>
          <a:xfrm>
            <a:off x="614713" y="4151950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2" name="Rectangle 411"/>
          <p:cNvSpPr/>
          <p:nvPr/>
        </p:nvSpPr>
        <p:spPr>
          <a:xfrm>
            <a:off x="525812" y="424816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3" name="Rectangle 412"/>
          <p:cNvSpPr/>
          <p:nvPr/>
        </p:nvSpPr>
        <p:spPr>
          <a:xfrm>
            <a:off x="614713" y="423918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5" name="Rectangle 414"/>
          <p:cNvSpPr/>
          <p:nvPr/>
        </p:nvSpPr>
        <p:spPr>
          <a:xfrm>
            <a:off x="433962" y="228897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6" name="Rectangle 415"/>
          <p:cNvSpPr/>
          <p:nvPr/>
        </p:nvSpPr>
        <p:spPr>
          <a:xfrm>
            <a:off x="345061" y="2376205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7" name="Rectangle 416"/>
          <p:cNvSpPr/>
          <p:nvPr/>
        </p:nvSpPr>
        <p:spPr>
          <a:xfrm>
            <a:off x="433962" y="2376205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8" name="Rectangle 417"/>
          <p:cNvSpPr/>
          <p:nvPr/>
        </p:nvSpPr>
        <p:spPr>
          <a:xfrm>
            <a:off x="344463" y="246541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9" name="Rectangle 418"/>
          <p:cNvSpPr/>
          <p:nvPr/>
        </p:nvSpPr>
        <p:spPr>
          <a:xfrm>
            <a:off x="433364" y="246541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0" name="Rectangle 419"/>
          <p:cNvSpPr/>
          <p:nvPr/>
        </p:nvSpPr>
        <p:spPr>
          <a:xfrm>
            <a:off x="344463" y="2552646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1" name="Rectangle 420"/>
          <p:cNvSpPr/>
          <p:nvPr/>
        </p:nvSpPr>
        <p:spPr>
          <a:xfrm>
            <a:off x="433364" y="2552646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2" name="Rectangle 421"/>
          <p:cNvSpPr/>
          <p:nvPr/>
        </p:nvSpPr>
        <p:spPr>
          <a:xfrm>
            <a:off x="340279" y="263936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3" name="Rectangle 422"/>
          <p:cNvSpPr/>
          <p:nvPr/>
        </p:nvSpPr>
        <p:spPr>
          <a:xfrm>
            <a:off x="429180" y="263936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4" name="Rectangle 423"/>
          <p:cNvSpPr/>
          <p:nvPr/>
        </p:nvSpPr>
        <p:spPr>
          <a:xfrm>
            <a:off x="340279" y="272660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5" name="Rectangle 424"/>
          <p:cNvSpPr/>
          <p:nvPr/>
        </p:nvSpPr>
        <p:spPr>
          <a:xfrm>
            <a:off x="429180" y="272660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6" name="Rectangle 425"/>
          <p:cNvSpPr/>
          <p:nvPr/>
        </p:nvSpPr>
        <p:spPr>
          <a:xfrm>
            <a:off x="339681" y="2815809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7" name="Rectangle 426"/>
          <p:cNvSpPr/>
          <p:nvPr/>
        </p:nvSpPr>
        <p:spPr>
          <a:xfrm>
            <a:off x="428582" y="2815809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8" name="Rectangle 427"/>
          <p:cNvSpPr/>
          <p:nvPr/>
        </p:nvSpPr>
        <p:spPr>
          <a:xfrm>
            <a:off x="339681" y="290304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29" name="Rectangle 428"/>
          <p:cNvSpPr/>
          <p:nvPr/>
        </p:nvSpPr>
        <p:spPr>
          <a:xfrm>
            <a:off x="428582" y="290304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0" name="Rectangle 429"/>
          <p:cNvSpPr/>
          <p:nvPr/>
        </p:nvSpPr>
        <p:spPr>
          <a:xfrm>
            <a:off x="340536" y="2994029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1" name="Rectangle 430"/>
          <p:cNvSpPr/>
          <p:nvPr/>
        </p:nvSpPr>
        <p:spPr>
          <a:xfrm>
            <a:off x="429437" y="299905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2" name="Rectangle 431"/>
          <p:cNvSpPr/>
          <p:nvPr/>
        </p:nvSpPr>
        <p:spPr>
          <a:xfrm>
            <a:off x="340536" y="308628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3" name="Rectangle 432"/>
          <p:cNvSpPr/>
          <p:nvPr/>
        </p:nvSpPr>
        <p:spPr>
          <a:xfrm>
            <a:off x="429437" y="308628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4" name="Rectangle 433"/>
          <p:cNvSpPr/>
          <p:nvPr/>
        </p:nvSpPr>
        <p:spPr>
          <a:xfrm>
            <a:off x="339938" y="317549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5" name="Rectangle 434"/>
          <p:cNvSpPr/>
          <p:nvPr/>
        </p:nvSpPr>
        <p:spPr>
          <a:xfrm>
            <a:off x="428839" y="317549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6" name="Rectangle 435"/>
          <p:cNvSpPr/>
          <p:nvPr/>
        </p:nvSpPr>
        <p:spPr>
          <a:xfrm>
            <a:off x="339938" y="326272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7" name="Rectangle 436"/>
          <p:cNvSpPr/>
          <p:nvPr/>
        </p:nvSpPr>
        <p:spPr>
          <a:xfrm>
            <a:off x="428839" y="326272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8" name="Rectangle 437"/>
          <p:cNvSpPr/>
          <p:nvPr/>
        </p:nvSpPr>
        <p:spPr>
          <a:xfrm>
            <a:off x="336992" y="3357986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39" name="Rectangle 438"/>
          <p:cNvSpPr/>
          <p:nvPr/>
        </p:nvSpPr>
        <p:spPr>
          <a:xfrm>
            <a:off x="425893" y="3357986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0" name="Rectangle 439"/>
          <p:cNvSpPr/>
          <p:nvPr/>
        </p:nvSpPr>
        <p:spPr>
          <a:xfrm>
            <a:off x="336992" y="3445220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1" name="Rectangle 440"/>
          <p:cNvSpPr/>
          <p:nvPr/>
        </p:nvSpPr>
        <p:spPr>
          <a:xfrm>
            <a:off x="425893" y="3445220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2" name="Rectangle 441"/>
          <p:cNvSpPr/>
          <p:nvPr/>
        </p:nvSpPr>
        <p:spPr>
          <a:xfrm>
            <a:off x="336394" y="353442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3" name="Rectangle 442"/>
          <p:cNvSpPr/>
          <p:nvPr/>
        </p:nvSpPr>
        <p:spPr>
          <a:xfrm>
            <a:off x="425295" y="3534427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4" name="Rectangle 443"/>
          <p:cNvSpPr/>
          <p:nvPr/>
        </p:nvSpPr>
        <p:spPr>
          <a:xfrm>
            <a:off x="336394" y="362166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5" name="Rectangle 444"/>
          <p:cNvSpPr/>
          <p:nvPr/>
        </p:nvSpPr>
        <p:spPr>
          <a:xfrm>
            <a:off x="425295" y="362166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6" name="Rectangle 445"/>
          <p:cNvSpPr/>
          <p:nvPr/>
        </p:nvSpPr>
        <p:spPr>
          <a:xfrm>
            <a:off x="337783" y="371425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7" name="Rectangle 446"/>
          <p:cNvSpPr/>
          <p:nvPr/>
        </p:nvSpPr>
        <p:spPr>
          <a:xfrm>
            <a:off x="426684" y="3714251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9" name="Rectangle 448"/>
          <p:cNvSpPr/>
          <p:nvPr/>
        </p:nvSpPr>
        <p:spPr>
          <a:xfrm>
            <a:off x="426684" y="3801485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1" name="Rectangle 450"/>
          <p:cNvSpPr/>
          <p:nvPr/>
        </p:nvSpPr>
        <p:spPr>
          <a:xfrm>
            <a:off x="426086" y="3890692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3" name="Rectangle 452"/>
          <p:cNvSpPr/>
          <p:nvPr/>
        </p:nvSpPr>
        <p:spPr>
          <a:xfrm>
            <a:off x="426086" y="3977926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4" name="Rectangle 453"/>
          <p:cNvSpPr/>
          <p:nvPr/>
        </p:nvSpPr>
        <p:spPr>
          <a:xfrm>
            <a:off x="434808" y="210806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5" name="Rectangle 454"/>
          <p:cNvSpPr/>
          <p:nvPr/>
        </p:nvSpPr>
        <p:spPr>
          <a:xfrm>
            <a:off x="434808" y="2195298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7" name="Rectangle 456"/>
          <p:cNvSpPr/>
          <p:nvPr/>
        </p:nvSpPr>
        <p:spPr>
          <a:xfrm>
            <a:off x="617441" y="1750744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8" name="Rectangle 457"/>
          <p:cNvSpPr/>
          <p:nvPr/>
        </p:nvSpPr>
        <p:spPr>
          <a:xfrm>
            <a:off x="614713" y="4331863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9" name="Rectangle 458"/>
          <p:cNvSpPr/>
          <p:nvPr/>
        </p:nvSpPr>
        <p:spPr>
          <a:xfrm>
            <a:off x="2940461" y="841008"/>
            <a:ext cx="203532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FF0000"/>
                </a:solidFill>
                <a:latin typeface="Calibri"/>
                <a:cs typeface="+mn-cs"/>
              </a:rPr>
              <a:t>Single pads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  <a:cs typeface="+mn-cs"/>
              </a:rPr>
              <a:t>No UBM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  <a:cs typeface="+mn-cs"/>
              </a:rPr>
              <a:t>One line in </a:t>
            </a:r>
            <a:r>
              <a:rPr lang="en-US" sz="1800" dirty="0" err="1" smtClean="0">
                <a:solidFill>
                  <a:srgbClr val="FF0000"/>
                </a:solidFill>
                <a:latin typeface="Calibri"/>
                <a:cs typeface="+mn-cs"/>
              </a:rPr>
              <a:t>centre</a:t>
            </a:r>
            <a:r>
              <a:rPr lang="en-US" sz="1800" dirty="0" smtClean="0">
                <a:solidFill>
                  <a:srgbClr val="FF0000"/>
                </a:solidFill>
                <a:latin typeface="Calibri"/>
                <a:cs typeface="+mn-cs"/>
              </a:rPr>
              <a:t> to study wafer uniformity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  <a:cs typeface="+mn-cs"/>
              </a:rPr>
              <a:t>~16+22+28+30+62=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  <a:cs typeface="+mn-cs"/>
              </a:rPr>
              <a:t>158 devices</a:t>
            </a:r>
          </a:p>
        </p:txBody>
      </p:sp>
      <p:sp>
        <p:nvSpPr>
          <p:cNvPr id="356" name="Rectangle 355"/>
          <p:cNvSpPr/>
          <p:nvPr/>
        </p:nvSpPr>
        <p:spPr>
          <a:xfrm>
            <a:off x="716885" y="154676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58" name="Rectangle 357"/>
          <p:cNvSpPr/>
          <p:nvPr/>
        </p:nvSpPr>
        <p:spPr>
          <a:xfrm>
            <a:off x="717798" y="1686276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14" name="Rectangle 413"/>
          <p:cNvSpPr/>
          <p:nvPr/>
        </p:nvSpPr>
        <p:spPr>
          <a:xfrm>
            <a:off x="716852" y="182641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48" name="Rectangle 447"/>
          <p:cNvSpPr/>
          <p:nvPr/>
        </p:nvSpPr>
        <p:spPr>
          <a:xfrm>
            <a:off x="716852" y="196902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0" name="Rectangle 449"/>
          <p:cNvSpPr/>
          <p:nvPr/>
        </p:nvSpPr>
        <p:spPr>
          <a:xfrm>
            <a:off x="715448" y="211163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2" name="Rectangle 451"/>
          <p:cNvSpPr/>
          <p:nvPr/>
        </p:nvSpPr>
        <p:spPr>
          <a:xfrm>
            <a:off x="715448" y="225145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56" name="Rectangle 455"/>
          <p:cNvSpPr/>
          <p:nvPr/>
        </p:nvSpPr>
        <p:spPr>
          <a:xfrm>
            <a:off x="717614" y="2390620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0" name="Rectangle 459"/>
          <p:cNvSpPr/>
          <p:nvPr/>
        </p:nvSpPr>
        <p:spPr>
          <a:xfrm>
            <a:off x="718527" y="253012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1" name="Rectangle 460"/>
          <p:cNvSpPr/>
          <p:nvPr/>
        </p:nvSpPr>
        <p:spPr>
          <a:xfrm>
            <a:off x="718721" y="266857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2" name="Rectangle 461"/>
          <p:cNvSpPr/>
          <p:nvPr/>
        </p:nvSpPr>
        <p:spPr>
          <a:xfrm>
            <a:off x="718721" y="2811185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3" name="Rectangle 462"/>
          <p:cNvSpPr/>
          <p:nvPr/>
        </p:nvSpPr>
        <p:spPr>
          <a:xfrm>
            <a:off x="717317" y="295379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4" name="Rectangle 463"/>
          <p:cNvSpPr/>
          <p:nvPr/>
        </p:nvSpPr>
        <p:spPr>
          <a:xfrm>
            <a:off x="717317" y="3093613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5" name="Rectangle 464"/>
          <p:cNvSpPr/>
          <p:nvPr/>
        </p:nvSpPr>
        <p:spPr>
          <a:xfrm>
            <a:off x="719483" y="3232778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6" name="Rectangle 465"/>
          <p:cNvSpPr/>
          <p:nvPr/>
        </p:nvSpPr>
        <p:spPr>
          <a:xfrm>
            <a:off x="720396" y="337228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7" name="Rectangle 466"/>
          <p:cNvSpPr/>
          <p:nvPr/>
        </p:nvSpPr>
        <p:spPr>
          <a:xfrm>
            <a:off x="717900" y="351622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8" name="Rectangle 467"/>
          <p:cNvSpPr/>
          <p:nvPr/>
        </p:nvSpPr>
        <p:spPr>
          <a:xfrm>
            <a:off x="717900" y="365883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69" name="Rectangle 468"/>
          <p:cNvSpPr/>
          <p:nvPr/>
        </p:nvSpPr>
        <p:spPr>
          <a:xfrm>
            <a:off x="716496" y="3801451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0" name="Rectangle 469"/>
          <p:cNvSpPr/>
          <p:nvPr/>
        </p:nvSpPr>
        <p:spPr>
          <a:xfrm>
            <a:off x="716496" y="3941267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1" name="Rectangle 470"/>
          <p:cNvSpPr/>
          <p:nvPr/>
        </p:nvSpPr>
        <p:spPr>
          <a:xfrm>
            <a:off x="718662" y="4080432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2" name="Rectangle 471"/>
          <p:cNvSpPr/>
          <p:nvPr/>
        </p:nvSpPr>
        <p:spPr>
          <a:xfrm>
            <a:off x="719575" y="4219941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3" name="Rectangle 472"/>
          <p:cNvSpPr/>
          <p:nvPr/>
        </p:nvSpPr>
        <p:spPr>
          <a:xfrm>
            <a:off x="721174" y="4360759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74" name="Rectangle 473"/>
          <p:cNvSpPr/>
          <p:nvPr/>
        </p:nvSpPr>
        <p:spPr>
          <a:xfrm>
            <a:off x="721174" y="4503371"/>
            <a:ext cx="129600" cy="1296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31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37" name="Rectangle 536"/>
          <p:cNvSpPr/>
          <p:nvPr/>
        </p:nvSpPr>
        <p:spPr>
          <a:xfrm>
            <a:off x="1181875" y="1267256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38" name="Rectangle 537"/>
          <p:cNvSpPr/>
          <p:nvPr/>
        </p:nvSpPr>
        <p:spPr>
          <a:xfrm>
            <a:off x="1182141" y="1448636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39" name="Rectangle 538"/>
          <p:cNvSpPr/>
          <p:nvPr/>
        </p:nvSpPr>
        <p:spPr>
          <a:xfrm>
            <a:off x="1181913" y="1630459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40" name="Rectangle 539"/>
          <p:cNvSpPr/>
          <p:nvPr/>
        </p:nvSpPr>
        <p:spPr>
          <a:xfrm>
            <a:off x="1182826" y="1811839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41" name="Rectangle 540"/>
          <p:cNvSpPr/>
          <p:nvPr/>
        </p:nvSpPr>
        <p:spPr>
          <a:xfrm>
            <a:off x="1182598" y="1993662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42" name="Rectangle 541"/>
          <p:cNvSpPr/>
          <p:nvPr/>
        </p:nvSpPr>
        <p:spPr>
          <a:xfrm>
            <a:off x="1183506" y="2175042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43" name="Rectangle 542"/>
          <p:cNvSpPr/>
          <p:nvPr/>
        </p:nvSpPr>
        <p:spPr>
          <a:xfrm>
            <a:off x="1183278" y="2356865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44" name="Rectangle 543"/>
          <p:cNvSpPr/>
          <p:nvPr/>
        </p:nvSpPr>
        <p:spPr>
          <a:xfrm>
            <a:off x="1183544" y="2538245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45" name="Rectangle 544"/>
          <p:cNvSpPr/>
          <p:nvPr/>
        </p:nvSpPr>
        <p:spPr>
          <a:xfrm>
            <a:off x="1183316" y="2720068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46" name="Rectangle 545"/>
          <p:cNvSpPr/>
          <p:nvPr/>
        </p:nvSpPr>
        <p:spPr>
          <a:xfrm>
            <a:off x="1184229" y="2901448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47" name="Rectangle 546"/>
          <p:cNvSpPr/>
          <p:nvPr/>
        </p:nvSpPr>
        <p:spPr>
          <a:xfrm>
            <a:off x="1184001" y="3083271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0" name="Rectangle 559"/>
          <p:cNvSpPr/>
          <p:nvPr/>
        </p:nvSpPr>
        <p:spPr>
          <a:xfrm>
            <a:off x="1185756" y="3271663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1" name="Rectangle 560"/>
          <p:cNvSpPr/>
          <p:nvPr/>
        </p:nvSpPr>
        <p:spPr>
          <a:xfrm>
            <a:off x="1185528" y="3453486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2" name="Rectangle 561"/>
          <p:cNvSpPr/>
          <p:nvPr/>
        </p:nvSpPr>
        <p:spPr>
          <a:xfrm>
            <a:off x="1185794" y="3634866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3" name="Rectangle 562"/>
          <p:cNvSpPr/>
          <p:nvPr/>
        </p:nvSpPr>
        <p:spPr>
          <a:xfrm>
            <a:off x="1185566" y="3816689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4" name="Rectangle 563"/>
          <p:cNvSpPr/>
          <p:nvPr/>
        </p:nvSpPr>
        <p:spPr>
          <a:xfrm>
            <a:off x="1186479" y="3998069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5" name="Rectangle 564"/>
          <p:cNvSpPr/>
          <p:nvPr/>
        </p:nvSpPr>
        <p:spPr>
          <a:xfrm>
            <a:off x="1186251" y="4179892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6" name="Rectangle 565"/>
          <p:cNvSpPr/>
          <p:nvPr/>
        </p:nvSpPr>
        <p:spPr>
          <a:xfrm>
            <a:off x="1187159" y="4361272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7" name="Rectangle 566"/>
          <p:cNvSpPr/>
          <p:nvPr/>
        </p:nvSpPr>
        <p:spPr>
          <a:xfrm>
            <a:off x="1186931" y="4543095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8" name="Rectangle 567"/>
          <p:cNvSpPr/>
          <p:nvPr/>
        </p:nvSpPr>
        <p:spPr>
          <a:xfrm>
            <a:off x="1187197" y="4724475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69" name="Rectangle 568"/>
          <p:cNvSpPr/>
          <p:nvPr/>
        </p:nvSpPr>
        <p:spPr>
          <a:xfrm>
            <a:off x="1186969" y="4906298"/>
            <a:ext cx="176400" cy="176400"/>
          </a:xfrm>
          <a:prstGeom prst="rect">
            <a:avLst/>
          </a:prstGeom>
          <a:pattFill prst="wdUpDiag">
            <a:fgClr>
              <a:srgbClr val="7030A0"/>
            </a:fgClr>
            <a:bgClr>
              <a:schemeClr val="bg1"/>
            </a:bgClr>
          </a:pattFill>
          <a:ln w="31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18" name="Rectangle 617"/>
          <p:cNvSpPr/>
          <p:nvPr/>
        </p:nvSpPr>
        <p:spPr>
          <a:xfrm>
            <a:off x="1074272" y="5809251"/>
            <a:ext cx="15800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7030A0"/>
                </a:solidFill>
                <a:latin typeface="Calibri"/>
                <a:cs typeface="+mn-cs"/>
              </a:rPr>
              <a:t>3x3 arrays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7030A0"/>
                </a:solidFill>
                <a:latin typeface="Calibri"/>
                <a:cs typeface="+mn-cs"/>
              </a:rPr>
              <a:t>No UBM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7030A0"/>
                </a:solidFill>
                <a:latin typeface="Calibri"/>
                <a:cs typeface="+mn-cs"/>
              </a:rPr>
              <a:t>~22 devices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24722" y="-14737"/>
            <a:ext cx="3419278" cy="65248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black"/>
                </a:solidFill>
                <a:latin typeface="Calibri"/>
                <a:cs typeface="+mn-cs"/>
              </a:rPr>
              <a:t>6 inch LGAD wafer layout proposal (sketch)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Shared between ATLAS/CMS (half-half)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ATLAS pad: 1.3x1.3 mm² active area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Some PINs for each structure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/>
              </a:rPr>
              <a:t>Here not completely closely packed/well aligned (just a sketch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) and </a:t>
            </a:r>
            <a:r>
              <a:rPr lang="en-GB" sz="1400" dirty="0">
                <a:solidFill>
                  <a:prstClr val="black"/>
                </a:solidFill>
                <a:latin typeface="Calibri"/>
              </a:rPr>
              <a:t>each sensor has conservative 500 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µm </a:t>
            </a:r>
            <a:r>
              <a:rPr lang="en-GB" sz="1400" dirty="0">
                <a:solidFill>
                  <a:prstClr val="black"/>
                </a:solidFill>
                <a:latin typeface="Calibri"/>
              </a:rPr>
              <a:t>inactive width at each edge (incl. GR, margin, cut line)</a:t>
            </a:r>
            <a:br>
              <a:rPr lang="en-GB" sz="1400" dirty="0">
                <a:solidFill>
                  <a:prstClr val="black"/>
                </a:solidFill>
                <a:latin typeface="Calibri"/>
              </a:rPr>
            </a:br>
            <a:r>
              <a:rPr lang="en-GB" sz="1400" dirty="0">
                <a:solidFill>
                  <a:prstClr val="black"/>
                </a:solidFill>
                <a:latin typeface="Calibri"/>
              </a:rPr>
              <a:t>-&gt; slightly higher density 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possible</a:t>
            </a:r>
            <a:endParaRPr lang="en-GB" sz="1400" dirty="0" smtClean="0">
              <a:solidFill>
                <a:prstClr val="black"/>
              </a:solidFill>
              <a:latin typeface="Calibri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Typically arrays have safe standard inter-pad gap of ~50-100 µm (</a:t>
            </a:r>
            <a:r>
              <a:rPr lang="en-GB" sz="1400" dirty="0" err="1" smtClean="0">
                <a:solidFill>
                  <a:prstClr val="black"/>
                </a:solidFill>
                <a:latin typeface="Calibri"/>
                <a:cs typeface="+mn-cs"/>
              </a:rPr>
              <a:t>tbd</a:t>
            </a: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2x2 arrays can have variations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Gap of e.g. </a:t>
            </a:r>
            <a:r>
              <a:rPr lang="en-GB" sz="1400" dirty="0">
                <a:solidFill>
                  <a:prstClr val="black"/>
                </a:solidFill>
                <a:latin typeface="Calibri"/>
              </a:rPr>
              <a:t>30, 50, 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70 µm </a:t>
            </a: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to optimise fill factor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Slim edge (100, 200, 300 µm)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Large sensors (5x5, 15x15)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UBM (90 µm passivation hole in centre)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Additional structures for probing (larger openings for needles/wire bonds, maybe biasing structure)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8 15x15 single-chip sensors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prstClr val="black"/>
                </a:solidFill>
                <a:latin typeface="Calibri"/>
                <a:cs typeface="+mn-cs"/>
              </a:rPr>
              <a:t>D</a:t>
            </a:r>
            <a:r>
              <a:rPr lang="en-GB" sz="1400" dirty="0" smtClean="0">
                <a:solidFill>
                  <a:prstClr val="black"/>
                </a:solidFill>
                <a:latin typeface="Calibri"/>
                <a:cs typeface="+mn-cs"/>
              </a:rPr>
              <a:t>esigned as single-chip sensors, but arranged to allow yield-evaluation and dicing as pseudo-doubles and quads for module proto-typing</a:t>
            </a:r>
            <a:endParaRPr lang="en-GB" sz="1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17" name="TextBox 316"/>
          <p:cNvSpPr txBox="1"/>
          <p:nvPr/>
        </p:nvSpPr>
        <p:spPr>
          <a:xfrm>
            <a:off x="1172453" y="4881412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18" name="TextBox 317"/>
          <p:cNvSpPr txBox="1"/>
          <p:nvPr/>
        </p:nvSpPr>
        <p:spPr>
          <a:xfrm>
            <a:off x="1164170" y="4683175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19" name="TextBox 318"/>
          <p:cNvSpPr txBox="1"/>
          <p:nvPr/>
        </p:nvSpPr>
        <p:spPr>
          <a:xfrm>
            <a:off x="958913" y="4714751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948094" y="4576726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809827" y="4581750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948094" y="1213632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947685" y="1371240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807467" y="1376386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549712" y="4288715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27" name="TextBox 326"/>
          <p:cNvSpPr txBox="1"/>
          <p:nvPr/>
        </p:nvSpPr>
        <p:spPr>
          <a:xfrm>
            <a:off x="540532" y="4163717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545033" y="4075528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31" name="TextBox 330"/>
          <p:cNvSpPr txBox="1"/>
          <p:nvPr/>
        </p:nvSpPr>
        <p:spPr>
          <a:xfrm>
            <a:off x="459002" y="4163656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33" name="TextBox 332"/>
          <p:cNvSpPr txBox="1"/>
          <p:nvPr/>
        </p:nvSpPr>
        <p:spPr>
          <a:xfrm>
            <a:off x="456667" y="4079185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543419" y="3977796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455053" y="3981453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540749" y="3899010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43" name="TextBox 342"/>
          <p:cNvSpPr txBox="1"/>
          <p:nvPr/>
        </p:nvSpPr>
        <p:spPr>
          <a:xfrm>
            <a:off x="452383" y="3902667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45" name="TextBox 344"/>
          <p:cNvSpPr txBox="1"/>
          <p:nvPr/>
        </p:nvSpPr>
        <p:spPr>
          <a:xfrm>
            <a:off x="542104" y="3806736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47" name="TextBox 346"/>
          <p:cNvSpPr txBox="1"/>
          <p:nvPr/>
        </p:nvSpPr>
        <p:spPr>
          <a:xfrm>
            <a:off x="453738" y="3810393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356229" y="3917536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49587" y="3826400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543419" y="1846471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455053" y="1850128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551064" y="1983532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462698" y="1950319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75" name="TextBox 474"/>
          <p:cNvSpPr txBox="1"/>
          <p:nvPr/>
        </p:nvSpPr>
        <p:spPr>
          <a:xfrm>
            <a:off x="541517" y="2028390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76" name="TextBox 475"/>
          <p:cNvSpPr txBox="1"/>
          <p:nvPr/>
        </p:nvSpPr>
        <p:spPr>
          <a:xfrm>
            <a:off x="453151" y="2032047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77" name="TextBox 476"/>
          <p:cNvSpPr txBox="1"/>
          <p:nvPr/>
        </p:nvSpPr>
        <p:spPr>
          <a:xfrm>
            <a:off x="537060" y="2115924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05" name="TextBox 504"/>
          <p:cNvSpPr txBox="1"/>
          <p:nvPr/>
        </p:nvSpPr>
        <p:spPr>
          <a:xfrm>
            <a:off x="448694" y="2119581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06" name="TextBox 505"/>
          <p:cNvSpPr txBox="1"/>
          <p:nvPr/>
        </p:nvSpPr>
        <p:spPr>
          <a:xfrm>
            <a:off x="358597" y="2045002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360890" y="2130309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08" name="TextBox 507"/>
          <p:cNvSpPr txBox="1"/>
          <p:nvPr/>
        </p:nvSpPr>
        <p:spPr>
          <a:xfrm>
            <a:off x="540513" y="1677694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09" name="TextBox 508"/>
          <p:cNvSpPr txBox="1"/>
          <p:nvPr/>
        </p:nvSpPr>
        <p:spPr>
          <a:xfrm>
            <a:off x="542806" y="1763001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10" name="TextBox 509"/>
          <p:cNvSpPr txBox="1"/>
          <p:nvPr/>
        </p:nvSpPr>
        <p:spPr>
          <a:xfrm>
            <a:off x="363609" y="2225765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11" name="TextBox 510"/>
          <p:cNvSpPr txBox="1"/>
          <p:nvPr/>
        </p:nvSpPr>
        <p:spPr>
          <a:xfrm>
            <a:off x="444241" y="2201674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26" name="TextBox 525"/>
          <p:cNvSpPr txBox="1"/>
          <p:nvPr/>
        </p:nvSpPr>
        <p:spPr>
          <a:xfrm>
            <a:off x="527048" y="2203158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27" name="TextBox 526"/>
          <p:cNvSpPr txBox="1"/>
          <p:nvPr/>
        </p:nvSpPr>
        <p:spPr>
          <a:xfrm>
            <a:off x="350632" y="3735151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28" name="TextBox 527"/>
          <p:cNvSpPr txBox="1"/>
          <p:nvPr/>
        </p:nvSpPr>
        <p:spPr>
          <a:xfrm>
            <a:off x="453852" y="3716088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29" name="TextBox 528"/>
          <p:cNvSpPr txBox="1"/>
          <p:nvPr/>
        </p:nvSpPr>
        <p:spPr>
          <a:xfrm>
            <a:off x="545339" y="3719124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30" name="TextBox 529"/>
          <p:cNvSpPr txBox="1"/>
          <p:nvPr/>
        </p:nvSpPr>
        <p:spPr>
          <a:xfrm>
            <a:off x="1537662" y="327889"/>
            <a:ext cx="4331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P=PIN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 rot="874705">
            <a:off x="4679706" y="5285086"/>
            <a:ext cx="266237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  <a:latin typeface="Arial" panose="020B0604020202020204" pitchFamily="34" charset="0"/>
              </a:rPr>
              <a:t>Fast feedback by CNM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  <a:latin typeface="Arial" panose="020B0604020202020204" pitchFamily="34" charset="0"/>
              </a:rPr>
              <a:t>Generally no showstopper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  <a:latin typeface="Arial" panose="020B0604020202020204" pitchFamily="34" charset="0"/>
              </a:rPr>
              <a:t>Very hard to dice (e.g. central single-pad line “impossible”)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  <a:latin typeface="Arial" panose="020B0604020202020204" pitchFamily="34" charset="0"/>
              </a:rPr>
              <a:t>Need space for test structures/alignment marks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tx1"/>
                </a:solidFill>
                <a:latin typeface="Arial" panose="020B0604020202020204" pitchFamily="34" charset="0"/>
              </a:rPr>
              <a:t>Need ALTIROC top-layer for UBM</a:t>
            </a:r>
            <a:endParaRPr lang="en-GB" sz="11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cxnSp>
        <p:nvCxnSpPr>
          <p:cNvPr id="532" name="Straight Connector 531"/>
          <p:cNvCxnSpPr/>
          <p:nvPr/>
        </p:nvCxnSpPr>
        <p:spPr>
          <a:xfrm>
            <a:off x="225075" y="3088477"/>
            <a:ext cx="274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2866881" y="341990"/>
            <a:ext cx="92097" cy="5486891"/>
            <a:chOff x="2866881" y="341990"/>
            <a:chExt cx="92097" cy="5486891"/>
          </a:xfrm>
        </p:grpSpPr>
        <p:grpSp>
          <p:nvGrpSpPr>
            <p:cNvPr id="17" name="Group 16"/>
            <p:cNvGrpSpPr/>
            <p:nvPr/>
          </p:nvGrpSpPr>
          <p:grpSpPr>
            <a:xfrm>
              <a:off x="2866881" y="422543"/>
              <a:ext cx="91675" cy="5406338"/>
              <a:chOff x="2866881" y="418733"/>
              <a:chExt cx="91675" cy="5406338"/>
            </a:xfrm>
          </p:grpSpPr>
          <p:sp>
            <p:nvSpPr>
              <p:cNvPr id="277" name="Rectangle 276"/>
              <p:cNvSpPr/>
              <p:nvPr/>
            </p:nvSpPr>
            <p:spPr>
              <a:xfrm>
                <a:off x="2875756" y="418733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2875756" y="505967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82" name="Rectangle 281"/>
              <p:cNvSpPr/>
              <p:nvPr/>
            </p:nvSpPr>
            <p:spPr>
              <a:xfrm>
                <a:off x="2875158" y="595174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84" name="Rectangle 283"/>
              <p:cNvSpPr/>
              <p:nvPr/>
            </p:nvSpPr>
            <p:spPr>
              <a:xfrm>
                <a:off x="2875158" y="682408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86" name="Rectangle 285"/>
              <p:cNvSpPr/>
              <p:nvPr/>
            </p:nvSpPr>
            <p:spPr>
              <a:xfrm>
                <a:off x="2875158" y="771615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88" name="Rectangle 287"/>
              <p:cNvSpPr/>
              <p:nvPr/>
            </p:nvSpPr>
            <p:spPr>
              <a:xfrm>
                <a:off x="2875158" y="858849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0" name="Rectangle 289"/>
              <p:cNvSpPr/>
              <p:nvPr/>
            </p:nvSpPr>
            <p:spPr>
              <a:xfrm>
                <a:off x="2874560" y="948056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2" name="Rectangle 291"/>
              <p:cNvSpPr/>
              <p:nvPr/>
            </p:nvSpPr>
            <p:spPr>
              <a:xfrm>
                <a:off x="2874560" y="1035290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4" name="Rectangle 293"/>
              <p:cNvSpPr/>
              <p:nvPr/>
            </p:nvSpPr>
            <p:spPr>
              <a:xfrm>
                <a:off x="2875312" y="1131841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6" name="Rectangle 295"/>
              <p:cNvSpPr/>
              <p:nvPr/>
            </p:nvSpPr>
            <p:spPr>
              <a:xfrm>
                <a:off x="2875312" y="1219075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298" name="Rectangle 297"/>
              <p:cNvSpPr/>
              <p:nvPr/>
            </p:nvSpPr>
            <p:spPr>
              <a:xfrm>
                <a:off x="2874714" y="1308282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00" name="Rectangle 299"/>
              <p:cNvSpPr/>
              <p:nvPr/>
            </p:nvSpPr>
            <p:spPr>
              <a:xfrm>
                <a:off x="2874714" y="1388172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02" name="Rectangle 301"/>
              <p:cNvSpPr/>
              <p:nvPr/>
            </p:nvSpPr>
            <p:spPr>
              <a:xfrm>
                <a:off x="2874342" y="1476998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04" name="Rectangle 303"/>
              <p:cNvSpPr/>
              <p:nvPr/>
            </p:nvSpPr>
            <p:spPr>
              <a:xfrm>
                <a:off x="2874342" y="1564232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06" name="Rectangle 305"/>
              <p:cNvSpPr/>
              <p:nvPr/>
            </p:nvSpPr>
            <p:spPr>
              <a:xfrm>
                <a:off x="2873744" y="1653439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08" name="Rectangle 307"/>
              <p:cNvSpPr/>
              <p:nvPr/>
            </p:nvSpPr>
            <p:spPr>
              <a:xfrm>
                <a:off x="2873744" y="1740673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10" name="Rectangle 309"/>
              <p:cNvSpPr/>
              <p:nvPr/>
            </p:nvSpPr>
            <p:spPr>
              <a:xfrm>
                <a:off x="2873623" y="1833933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12" name="Rectangle 311"/>
              <p:cNvSpPr/>
              <p:nvPr/>
            </p:nvSpPr>
            <p:spPr>
              <a:xfrm>
                <a:off x="2873623" y="1921167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14" name="Rectangle 313"/>
              <p:cNvSpPr/>
              <p:nvPr/>
            </p:nvSpPr>
            <p:spPr>
              <a:xfrm>
                <a:off x="2873025" y="2010374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16" name="Rectangle 315"/>
              <p:cNvSpPr/>
              <p:nvPr/>
            </p:nvSpPr>
            <p:spPr>
              <a:xfrm>
                <a:off x="2873025" y="2097608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26" name="Rectangle 325"/>
              <p:cNvSpPr/>
              <p:nvPr/>
            </p:nvSpPr>
            <p:spPr>
              <a:xfrm>
                <a:off x="2873623" y="2196192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28" name="Rectangle 327"/>
              <p:cNvSpPr/>
              <p:nvPr/>
            </p:nvSpPr>
            <p:spPr>
              <a:xfrm>
                <a:off x="2873623" y="2283426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30" name="Rectangle 329"/>
              <p:cNvSpPr/>
              <p:nvPr/>
            </p:nvSpPr>
            <p:spPr>
              <a:xfrm>
                <a:off x="2873025" y="2372633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32" name="Rectangle 331"/>
              <p:cNvSpPr/>
              <p:nvPr/>
            </p:nvSpPr>
            <p:spPr>
              <a:xfrm>
                <a:off x="2873025" y="2459867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34" name="Rectangle 333"/>
              <p:cNvSpPr/>
              <p:nvPr/>
            </p:nvSpPr>
            <p:spPr>
              <a:xfrm>
                <a:off x="2873025" y="2549685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36" name="Rectangle 335"/>
              <p:cNvSpPr/>
              <p:nvPr/>
            </p:nvSpPr>
            <p:spPr>
              <a:xfrm>
                <a:off x="2873025" y="2636919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38" name="Rectangle 337"/>
              <p:cNvSpPr/>
              <p:nvPr/>
            </p:nvSpPr>
            <p:spPr>
              <a:xfrm>
                <a:off x="2872427" y="2726126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40" name="Rectangle 339"/>
              <p:cNvSpPr/>
              <p:nvPr/>
            </p:nvSpPr>
            <p:spPr>
              <a:xfrm>
                <a:off x="2872427" y="2813360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42" name="Rectangle 341"/>
              <p:cNvSpPr/>
              <p:nvPr/>
            </p:nvSpPr>
            <p:spPr>
              <a:xfrm>
                <a:off x="2873894" y="2907612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44" name="Rectangle 343"/>
              <p:cNvSpPr/>
              <p:nvPr/>
            </p:nvSpPr>
            <p:spPr>
              <a:xfrm>
                <a:off x="2873894" y="2994846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46" name="Rectangle 345"/>
              <p:cNvSpPr/>
              <p:nvPr/>
            </p:nvSpPr>
            <p:spPr>
              <a:xfrm>
                <a:off x="2873296" y="3084053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48" name="Rectangle 347"/>
              <p:cNvSpPr/>
              <p:nvPr/>
            </p:nvSpPr>
            <p:spPr>
              <a:xfrm>
                <a:off x="2873296" y="3171287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50" name="Rectangle 349"/>
              <p:cNvSpPr/>
              <p:nvPr/>
            </p:nvSpPr>
            <p:spPr>
              <a:xfrm>
                <a:off x="2873365" y="3260121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352" name="Rectangle 351"/>
              <p:cNvSpPr/>
              <p:nvPr/>
            </p:nvSpPr>
            <p:spPr>
              <a:xfrm>
                <a:off x="2873365" y="3347355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78" name="Rectangle 477"/>
              <p:cNvSpPr/>
              <p:nvPr/>
            </p:nvSpPr>
            <p:spPr>
              <a:xfrm>
                <a:off x="2869764" y="3434878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79" name="Rectangle 478"/>
              <p:cNvSpPr/>
              <p:nvPr/>
            </p:nvSpPr>
            <p:spPr>
              <a:xfrm>
                <a:off x="2869764" y="3522112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0" name="Rectangle 479"/>
              <p:cNvSpPr/>
              <p:nvPr/>
            </p:nvSpPr>
            <p:spPr>
              <a:xfrm>
                <a:off x="2866881" y="3611319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1" name="Rectangle 480"/>
              <p:cNvSpPr/>
              <p:nvPr/>
            </p:nvSpPr>
            <p:spPr>
              <a:xfrm>
                <a:off x="2866881" y="3698553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2" name="Rectangle 481"/>
              <p:cNvSpPr/>
              <p:nvPr/>
            </p:nvSpPr>
            <p:spPr>
              <a:xfrm>
                <a:off x="2866881" y="3787760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3" name="Rectangle 482"/>
              <p:cNvSpPr/>
              <p:nvPr/>
            </p:nvSpPr>
            <p:spPr>
              <a:xfrm>
                <a:off x="2866881" y="3874994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4" name="Rectangle 483"/>
              <p:cNvSpPr/>
              <p:nvPr/>
            </p:nvSpPr>
            <p:spPr>
              <a:xfrm>
                <a:off x="2869695" y="3964201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5" name="Rectangle 484"/>
              <p:cNvSpPr/>
              <p:nvPr/>
            </p:nvSpPr>
            <p:spPr>
              <a:xfrm>
                <a:off x="2869695" y="4051435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6" name="Rectangle 485"/>
              <p:cNvSpPr/>
              <p:nvPr/>
            </p:nvSpPr>
            <p:spPr>
              <a:xfrm>
                <a:off x="2870447" y="4140642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7" name="Rectangle 486"/>
              <p:cNvSpPr/>
              <p:nvPr/>
            </p:nvSpPr>
            <p:spPr>
              <a:xfrm>
                <a:off x="2870447" y="4227876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8" name="Rectangle 487"/>
              <p:cNvSpPr/>
              <p:nvPr/>
            </p:nvSpPr>
            <p:spPr>
              <a:xfrm>
                <a:off x="2869849" y="4317083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89" name="Rectangle 488"/>
              <p:cNvSpPr/>
              <p:nvPr/>
            </p:nvSpPr>
            <p:spPr>
              <a:xfrm>
                <a:off x="2869849" y="4404317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0" name="Rectangle 489"/>
              <p:cNvSpPr/>
              <p:nvPr/>
            </p:nvSpPr>
            <p:spPr>
              <a:xfrm>
                <a:off x="2874879" y="4493143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1" name="Rectangle 490"/>
              <p:cNvSpPr/>
              <p:nvPr/>
            </p:nvSpPr>
            <p:spPr>
              <a:xfrm>
                <a:off x="2874879" y="4580377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2" name="Rectangle 491"/>
              <p:cNvSpPr/>
              <p:nvPr/>
            </p:nvSpPr>
            <p:spPr>
              <a:xfrm>
                <a:off x="2874281" y="4669584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3" name="Rectangle 492"/>
              <p:cNvSpPr/>
              <p:nvPr/>
            </p:nvSpPr>
            <p:spPr>
              <a:xfrm>
                <a:off x="2874281" y="4756818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4" name="Rectangle 493"/>
              <p:cNvSpPr/>
              <p:nvPr/>
            </p:nvSpPr>
            <p:spPr>
              <a:xfrm>
                <a:off x="2874160" y="4850078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5" name="Rectangle 494"/>
              <p:cNvSpPr/>
              <p:nvPr/>
            </p:nvSpPr>
            <p:spPr>
              <a:xfrm>
                <a:off x="2874160" y="4937312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6" name="Rectangle 495"/>
              <p:cNvSpPr/>
              <p:nvPr/>
            </p:nvSpPr>
            <p:spPr>
              <a:xfrm>
                <a:off x="2873562" y="5026519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7" name="Rectangle 496"/>
              <p:cNvSpPr/>
              <p:nvPr/>
            </p:nvSpPr>
            <p:spPr>
              <a:xfrm>
                <a:off x="2873562" y="5113753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8" name="Rectangle 497"/>
              <p:cNvSpPr/>
              <p:nvPr/>
            </p:nvSpPr>
            <p:spPr>
              <a:xfrm>
                <a:off x="2874160" y="5212337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499" name="Rectangle 498"/>
              <p:cNvSpPr/>
              <p:nvPr/>
            </p:nvSpPr>
            <p:spPr>
              <a:xfrm>
                <a:off x="2874160" y="5299571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00" name="Rectangle 499"/>
              <p:cNvSpPr/>
              <p:nvPr/>
            </p:nvSpPr>
            <p:spPr>
              <a:xfrm>
                <a:off x="2873562" y="5388778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01" name="Rectangle 500"/>
              <p:cNvSpPr/>
              <p:nvPr/>
            </p:nvSpPr>
            <p:spPr>
              <a:xfrm>
                <a:off x="2873562" y="5476012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02" name="Rectangle 501"/>
              <p:cNvSpPr/>
              <p:nvPr/>
            </p:nvSpPr>
            <p:spPr>
              <a:xfrm>
                <a:off x="2873562" y="5565830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03" name="Rectangle 502"/>
              <p:cNvSpPr/>
              <p:nvPr/>
            </p:nvSpPr>
            <p:spPr>
              <a:xfrm>
                <a:off x="2873562" y="5653064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04" name="Rectangle 503"/>
              <p:cNvSpPr/>
              <p:nvPr/>
            </p:nvSpPr>
            <p:spPr>
              <a:xfrm>
                <a:off x="2872964" y="5742271"/>
                <a:ext cx="82800" cy="82800"/>
              </a:xfrm>
              <a:prstGeom prst="rect">
                <a:avLst/>
              </a:prstGeom>
              <a:pattFill prst="wdUpDiag">
                <a:fgClr>
                  <a:srgbClr val="FF0000"/>
                </a:fgClr>
                <a:bgClr>
                  <a:schemeClr val="bg1"/>
                </a:bgClr>
              </a:pattFill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49" name="Rectangle 548"/>
            <p:cNvSpPr/>
            <p:nvPr/>
          </p:nvSpPr>
          <p:spPr>
            <a:xfrm>
              <a:off x="2876178" y="341990"/>
              <a:ext cx="82800" cy="82800"/>
            </a:xfrm>
            <a:prstGeom prst="rect">
              <a:avLst/>
            </a:prstGeom>
            <a:pattFill prst="wdUpDiag">
              <a:fgClr>
                <a:srgbClr val="FF0000"/>
              </a:fgClr>
              <a:bgClr>
                <a:schemeClr val="bg1"/>
              </a:bgClr>
            </a:patt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488682" y="495292"/>
            <a:ext cx="1379308" cy="1103764"/>
            <a:chOff x="1481539" y="457200"/>
            <a:chExt cx="1379308" cy="1103764"/>
          </a:xfrm>
        </p:grpSpPr>
        <p:grpSp>
          <p:nvGrpSpPr>
            <p:cNvPr id="8" name="Group 7"/>
            <p:cNvGrpSpPr/>
            <p:nvPr/>
          </p:nvGrpSpPr>
          <p:grpSpPr>
            <a:xfrm>
              <a:off x="1483770" y="457200"/>
              <a:ext cx="1377077" cy="1103764"/>
              <a:chOff x="2721727" y="469618"/>
              <a:chExt cx="1377077" cy="1103764"/>
            </a:xfrm>
          </p:grpSpPr>
          <p:sp>
            <p:nvSpPr>
              <p:cNvPr id="512" name="Rectangle 511"/>
              <p:cNvSpPr/>
              <p:nvPr/>
            </p:nvSpPr>
            <p:spPr>
              <a:xfrm>
                <a:off x="3828804" y="1025016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13" name="Rectangle 512"/>
              <p:cNvSpPr/>
              <p:nvPr/>
            </p:nvSpPr>
            <p:spPr>
              <a:xfrm>
                <a:off x="3552720" y="1025016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14" name="Rectangle 513"/>
              <p:cNvSpPr/>
              <p:nvPr/>
            </p:nvSpPr>
            <p:spPr>
              <a:xfrm>
                <a:off x="3273793" y="1025016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15" name="Rectangle 514"/>
              <p:cNvSpPr/>
              <p:nvPr/>
            </p:nvSpPr>
            <p:spPr>
              <a:xfrm>
                <a:off x="2995510" y="1025016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16" name="Rectangle 515"/>
              <p:cNvSpPr/>
              <p:nvPr/>
            </p:nvSpPr>
            <p:spPr>
              <a:xfrm>
                <a:off x="3828804" y="1303382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17" name="Rectangle 516"/>
              <p:cNvSpPr/>
              <p:nvPr/>
            </p:nvSpPr>
            <p:spPr>
              <a:xfrm>
                <a:off x="3552720" y="1303382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18" name="Rectangle 517"/>
              <p:cNvSpPr/>
              <p:nvPr/>
            </p:nvSpPr>
            <p:spPr>
              <a:xfrm>
                <a:off x="3276999" y="1301493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19" name="Rectangle 518"/>
              <p:cNvSpPr/>
              <p:nvPr/>
            </p:nvSpPr>
            <p:spPr>
              <a:xfrm>
                <a:off x="2998716" y="1301493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20" name="Rectangle 519"/>
              <p:cNvSpPr/>
              <p:nvPr/>
            </p:nvSpPr>
            <p:spPr>
              <a:xfrm>
                <a:off x="2721727" y="1025016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21" name="Rectangle 520"/>
              <p:cNvSpPr/>
              <p:nvPr/>
            </p:nvSpPr>
            <p:spPr>
              <a:xfrm>
                <a:off x="2722552" y="1301493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22" name="Rectangle 521"/>
              <p:cNvSpPr/>
              <p:nvPr/>
            </p:nvSpPr>
            <p:spPr>
              <a:xfrm>
                <a:off x="3270468" y="752386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23" name="Rectangle 522"/>
              <p:cNvSpPr/>
              <p:nvPr/>
            </p:nvSpPr>
            <p:spPr>
              <a:xfrm>
                <a:off x="2992185" y="752386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24" name="Rectangle 523"/>
              <p:cNvSpPr/>
              <p:nvPr/>
            </p:nvSpPr>
            <p:spPr>
              <a:xfrm>
                <a:off x="3826896" y="752386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25" name="Rectangle 524"/>
              <p:cNvSpPr/>
              <p:nvPr/>
            </p:nvSpPr>
            <p:spPr>
              <a:xfrm>
                <a:off x="3545846" y="752386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34" name="Rectangle 533"/>
              <p:cNvSpPr/>
              <p:nvPr/>
            </p:nvSpPr>
            <p:spPr>
              <a:xfrm>
                <a:off x="3825503" y="469618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35" name="Rectangle 534"/>
              <p:cNvSpPr/>
              <p:nvPr/>
            </p:nvSpPr>
            <p:spPr>
              <a:xfrm>
                <a:off x="3544453" y="469618"/>
                <a:ext cx="270000" cy="270000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33" name="Rectangle 532"/>
            <p:cNvSpPr/>
            <p:nvPr/>
          </p:nvSpPr>
          <p:spPr>
            <a:xfrm>
              <a:off x="1481539" y="739282"/>
              <a:ext cx="270000" cy="270000"/>
            </a:xfrm>
            <a:prstGeom prst="rect">
              <a:avLst/>
            </a:prstGeom>
            <a:pattFill prst="wdUpDiag">
              <a:fgClr>
                <a:srgbClr val="FFC000"/>
              </a:fgClr>
              <a:bgClr>
                <a:schemeClr val="bg1"/>
              </a:bgClr>
            </a:patt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307" name="TextBox 306"/>
          <p:cNvSpPr txBox="1"/>
          <p:nvPr/>
        </p:nvSpPr>
        <p:spPr>
          <a:xfrm>
            <a:off x="2609478" y="475706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09" name="TextBox 308"/>
          <p:cNvSpPr txBox="1"/>
          <p:nvPr/>
        </p:nvSpPr>
        <p:spPr>
          <a:xfrm>
            <a:off x="2310196" y="480982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480565" y="4570656"/>
            <a:ext cx="1384279" cy="1104804"/>
            <a:chOff x="1473422" y="4556374"/>
            <a:chExt cx="1384279" cy="1104804"/>
          </a:xfrm>
        </p:grpSpPr>
        <p:grpSp>
          <p:nvGrpSpPr>
            <p:cNvPr id="10" name="Group 9"/>
            <p:cNvGrpSpPr/>
            <p:nvPr/>
          </p:nvGrpSpPr>
          <p:grpSpPr>
            <a:xfrm>
              <a:off x="1473481" y="4556374"/>
              <a:ext cx="1384220" cy="1104804"/>
              <a:chOff x="2711438" y="4568792"/>
              <a:chExt cx="1384220" cy="1104804"/>
            </a:xfrm>
          </p:grpSpPr>
          <p:sp>
            <p:nvSpPr>
              <p:cNvPr id="575" name="Rectangle 574"/>
              <p:cNvSpPr/>
              <p:nvPr/>
            </p:nvSpPr>
            <p:spPr>
              <a:xfrm flipV="1">
                <a:off x="3825658" y="4847420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76" name="Rectangle 575"/>
              <p:cNvSpPr/>
              <p:nvPr/>
            </p:nvSpPr>
            <p:spPr>
              <a:xfrm flipV="1">
                <a:off x="3549574" y="4847420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77" name="Rectangle 576"/>
              <p:cNvSpPr/>
              <p:nvPr/>
            </p:nvSpPr>
            <p:spPr>
              <a:xfrm flipV="1">
                <a:off x="3270647" y="4847420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78" name="Rectangle 577"/>
              <p:cNvSpPr/>
              <p:nvPr/>
            </p:nvSpPr>
            <p:spPr>
              <a:xfrm flipV="1">
                <a:off x="2992364" y="4847420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79" name="Rectangle 578"/>
              <p:cNvSpPr/>
              <p:nvPr/>
            </p:nvSpPr>
            <p:spPr>
              <a:xfrm flipV="1">
                <a:off x="3825658" y="4568792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0" name="Rectangle 579"/>
              <p:cNvSpPr/>
              <p:nvPr/>
            </p:nvSpPr>
            <p:spPr>
              <a:xfrm flipV="1">
                <a:off x="3549574" y="4568792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1" name="Rectangle 580"/>
              <p:cNvSpPr/>
              <p:nvPr/>
            </p:nvSpPr>
            <p:spPr>
              <a:xfrm flipV="1">
                <a:off x="3273853" y="4570683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2" name="Rectangle 581"/>
              <p:cNvSpPr/>
              <p:nvPr/>
            </p:nvSpPr>
            <p:spPr>
              <a:xfrm flipV="1">
                <a:off x="2995570" y="4570683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3" name="Rectangle 582"/>
              <p:cNvSpPr/>
              <p:nvPr/>
            </p:nvSpPr>
            <p:spPr>
              <a:xfrm flipV="1">
                <a:off x="2711438" y="4847420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4" name="Rectangle 583"/>
              <p:cNvSpPr/>
              <p:nvPr/>
            </p:nvSpPr>
            <p:spPr>
              <a:xfrm flipV="1">
                <a:off x="2714644" y="4570683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5" name="Rectangle 584"/>
              <p:cNvSpPr/>
              <p:nvPr/>
            </p:nvSpPr>
            <p:spPr>
              <a:xfrm flipV="1">
                <a:off x="3267322" y="5125074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6" name="Rectangle 585"/>
              <p:cNvSpPr/>
              <p:nvPr/>
            </p:nvSpPr>
            <p:spPr>
              <a:xfrm flipV="1">
                <a:off x="2989039" y="5125074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7" name="Rectangle 586"/>
              <p:cNvSpPr/>
              <p:nvPr/>
            </p:nvSpPr>
            <p:spPr>
              <a:xfrm flipV="1">
                <a:off x="3823750" y="5125074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8" name="Rectangle 587"/>
              <p:cNvSpPr/>
              <p:nvPr/>
            </p:nvSpPr>
            <p:spPr>
              <a:xfrm flipV="1">
                <a:off x="3542700" y="5125074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89" name="Rectangle 588"/>
              <p:cNvSpPr/>
              <p:nvPr/>
            </p:nvSpPr>
            <p:spPr>
              <a:xfrm flipV="1">
                <a:off x="3822357" y="5403342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  <p:sp>
            <p:nvSpPr>
              <p:cNvPr id="590" name="Rectangle 589"/>
              <p:cNvSpPr/>
              <p:nvPr/>
            </p:nvSpPr>
            <p:spPr>
              <a:xfrm flipV="1">
                <a:off x="3541307" y="5403342"/>
                <a:ext cx="270000" cy="270254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  <a:ln w="31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1473422" y="5111704"/>
              <a:ext cx="270000" cy="270000"/>
            </a:xfrm>
            <a:prstGeom prst="rect">
              <a:avLst/>
            </a:prstGeom>
            <a:pattFill prst="wdUpDiag">
              <a:fgClr>
                <a:srgbClr val="FFC000"/>
              </a:fgClr>
              <a:bgClr>
                <a:schemeClr val="bg1"/>
              </a:bgClr>
            </a:pattFill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313" name="TextBox 312"/>
          <p:cNvSpPr txBox="1"/>
          <p:nvPr/>
        </p:nvSpPr>
        <p:spPr>
          <a:xfrm>
            <a:off x="2289897" y="5492304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15" name="TextBox 314"/>
          <p:cNvSpPr txBox="1"/>
          <p:nvPr/>
        </p:nvSpPr>
        <p:spPr>
          <a:xfrm>
            <a:off x="2588716" y="5492304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52" name="TextBox 551"/>
          <p:cNvSpPr txBox="1"/>
          <p:nvPr/>
        </p:nvSpPr>
        <p:spPr>
          <a:xfrm>
            <a:off x="1159066" y="1265847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53" name="TextBox 552"/>
          <p:cNvSpPr txBox="1"/>
          <p:nvPr/>
        </p:nvSpPr>
        <p:spPr>
          <a:xfrm>
            <a:off x="1150783" y="1067610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54" name="Rectangle 553"/>
          <p:cNvSpPr/>
          <p:nvPr/>
        </p:nvSpPr>
        <p:spPr>
          <a:xfrm>
            <a:off x="526939" y="1850060"/>
            <a:ext cx="82800" cy="828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55" name="TextBox 554"/>
          <p:cNvSpPr txBox="1"/>
          <p:nvPr/>
        </p:nvSpPr>
        <p:spPr>
          <a:xfrm>
            <a:off x="453288" y="1787218"/>
            <a:ext cx="237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>
                <a:solidFill>
                  <a:prstClr val="black"/>
                </a:solidFill>
                <a:latin typeface="Calibri"/>
                <a:cs typeface="+mn-cs"/>
              </a:rPr>
              <a:t>P</a:t>
            </a: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194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6413</TotalTime>
  <Words>643</Words>
  <Application>Microsoft Office PowerPoint</Application>
  <PresentationFormat>On-screen Show (4:3)</PresentationFormat>
  <Paragraphs>146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HGTD Sensor Wishlist</vt:lpstr>
      <vt:lpstr>Bump-Bonding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Maria Infante Henriques</dc:creator>
  <cp:lastModifiedBy>Hartmut</cp:lastModifiedBy>
  <cp:revision>319</cp:revision>
  <dcterms:created xsi:type="dcterms:W3CDTF">2017-06-19T14:08:22Z</dcterms:created>
  <dcterms:modified xsi:type="dcterms:W3CDTF">2018-01-18T05:44:50Z</dcterms:modified>
</cp:coreProperties>
</file>