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56" r:id="rId2"/>
    <p:sldId id="257" r:id="rId3"/>
    <p:sldId id="258" r:id="rId4"/>
    <p:sldId id="259" r:id="rId5"/>
    <p:sldId id="260" r:id="rId6"/>
    <p:sldId id="262" r:id="rId7"/>
    <p:sldId id="261" r:id="rId8"/>
    <p:sldId id="264" r:id="rId9"/>
    <p:sldId id="263" r:id="rId10"/>
  </p:sldIdLst>
  <p:sldSz cx="13004800" cy="9753600"/>
  <p:notesSz cx="6858000" cy="9144000"/>
  <p:defaultTextStyle>
    <a:lvl1pPr algn="ctr" defTabSz="584200">
      <a:defRPr sz="3600">
        <a:latin typeface="+mn-lt"/>
        <a:ea typeface="+mn-ea"/>
        <a:cs typeface="+mn-cs"/>
        <a:sym typeface="Helvetica Light"/>
      </a:defRPr>
    </a:lvl1pPr>
    <a:lvl2pPr indent="228600" algn="ctr" defTabSz="584200">
      <a:defRPr sz="3600">
        <a:latin typeface="+mn-lt"/>
        <a:ea typeface="+mn-ea"/>
        <a:cs typeface="+mn-cs"/>
        <a:sym typeface="Helvetica Light"/>
      </a:defRPr>
    </a:lvl2pPr>
    <a:lvl3pPr indent="457200" algn="ctr" defTabSz="584200">
      <a:defRPr sz="3600">
        <a:latin typeface="+mn-lt"/>
        <a:ea typeface="+mn-ea"/>
        <a:cs typeface="+mn-cs"/>
        <a:sym typeface="Helvetica Light"/>
      </a:defRPr>
    </a:lvl3pPr>
    <a:lvl4pPr indent="685800" algn="ctr" defTabSz="584200">
      <a:defRPr sz="3600">
        <a:latin typeface="+mn-lt"/>
        <a:ea typeface="+mn-ea"/>
        <a:cs typeface="+mn-cs"/>
        <a:sym typeface="Helvetica Light"/>
      </a:defRPr>
    </a:lvl4pPr>
    <a:lvl5pPr indent="914400" algn="ctr" defTabSz="584200">
      <a:defRPr sz="3600">
        <a:latin typeface="+mn-lt"/>
        <a:ea typeface="+mn-ea"/>
        <a:cs typeface="+mn-cs"/>
        <a:sym typeface="Helvetica Light"/>
      </a:defRPr>
    </a:lvl5pPr>
    <a:lvl6pPr indent="1143000" algn="ctr" defTabSz="584200">
      <a:defRPr sz="3600">
        <a:latin typeface="+mn-lt"/>
        <a:ea typeface="+mn-ea"/>
        <a:cs typeface="+mn-cs"/>
        <a:sym typeface="Helvetica Light"/>
      </a:defRPr>
    </a:lvl6pPr>
    <a:lvl7pPr indent="1371600" algn="ctr" defTabSz="584200">
      <a:defRPr sz="3600">
        <a:latin typeface="+mn-lt"/>
        <a:ea typeface="+mn-ea"/>
        <a:cs typeface="+mn-cs"/>
        <a:sym typeface="Helvetica Light"/>
      </a:defRPr>
    </a:lvl7pPr>
    <a:lvl8pPr indent="1600200" algn="ctr" defTabSz="584200">
      <a:defRPr sz="3600">
        <a:latin typeface="+mn-lt"/>
        <a:ea typeface="+mn-ea"/>
        <a:cs typeface="+mn-cs"/>
        <a:sym typeface="Helvetica Light"/>
      </a:defRPr>
    </a:lvl8pPr>
    <a:lvl9pPr indent="1828800" algn="ctr" defTabSz="584200">
      <a:defRPr sz="3600">
        <a:latin typeface="+mn-lt"/>
        <a:ea typeface="+mn-ea"/>
        <a:cs typeface="+mn-cs"/>
        <a:sym typeface="Helvetica Light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398CCE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0365C0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E1E0DA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5AC831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00882B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E6E3D7"/>
          </a:solidFill>
        </a:fill>
      </a:tcStyle>
    </a:wholeTbl>
    <a:band2H>
      <a:tcTxStyle/>
      <a:tcStyle>
        <a:tcBdr/>
        <a:fill>
          <a:solidFill>
            <a:srgbClr val="C3C2C2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09C99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DCE5E6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D0D1D2"/>
          </a:solidFill>
        </a:fill>
      </a:tcStyle>
    </a:wholeTbl>
    <a:band2H>
      <a:tcTxStyle/>
      <a:tcStyle>
        <a:tcBdr/>
        <a:fill>
          <a:solidFill>
            <a:srgbClr val="DEDEDF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761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909398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67C85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68D230F3-CF80-4859-8CE7-A43EE81993B5}" styleName="Light Style 1 - Acc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D27102A9-8310-4765-A935-A1911B00CA55}" styleName="Light Style 1 - Accent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C083E6E3-FA7D-4D7B-A595-EF9225AFEA82}" styleName="Light Style 1 - Acc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74"/>
  </p:normalViewPr>
  <p:slideViewPr>
    <p:cSldViewPr snapToGrid="0" snapToObjects="1">
      <p:cViewPr varScale="1">
        <p:scale>
          <a:sx n="87" d="100"/>
          <a:sy n="87" d="100"/>
        </p:scale>
        <p:origin x="1856" y="2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D12748F6-E180-BC44-B1AF-ACBBC5BB38BE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B5472CC-BE1E-724E-95C6-1143E2138978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3122175-6E64-7A4D-8979-854FB2D66115}" type="datetimeFigureOut">
              <a:rPr lang="fr-FR" smtClean="0"/>
              <a:t>10/09/2018</a:t>
            </a:fld>
            <a:endParaRPr lang="fr-FR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5C926E3-84FD-2142-AA2F-57E35E2E6A1E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73F71B9-3E17-BF49-AA22-440B80914B96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DCCB46A-3774-9142-8CE7-42334D57BFD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6201378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  <p:sp>
        <p:nvSpPr>
          <p:cNvPr id="30" name="Shape 30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defTabSz="45720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5"/>
          <p:cNvSpPr/>
          <p:nvPr/>
        </p:nvSpPr>
        <p:spPr>
          <a:xfrm>
            <a:off x="-19330" y="9359899"/>
            <a:ext cx="13043459" cy="381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sz="1800"/>
            </a:lvl1pPr>
          </a:lstStyle>
          <a:p>
            <a:pPr lvl="0"/>
            <a:r>
              <a:rPr lang="en-US" dirty="0" err="1"/>
              <a:t>O.Couet</a:t>
            </a:r>
            <a:r>
              <a:rPr lang="en-US" dirty="0"/>
              <a:t> - ROOT User’s Workshop  10 -13 September 2018</a:t>
            </a:r>
            <a:endParaRPr dirty="0"/>
          </a:p>
        </p:txBody>
      </p:sp>
      <p:pic>
        <p:nvPicPr>
          <p:cNvPr id="6" name="banner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0"/>
            <a:ext cx="13004800" cy="1892301"/>
          </a:xfrm>
          <a:prstGeom prst="rect">
            <a:avLst/>
          </a:prstGeom>
          <a:ln w="12700">
            <a:miter lim="400000"/>
          </a:ln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9EA1E00B-90F9-4941-826F-68E7FA76DD9F}"/>
              </a:ext>
            </a:extLst>
          </p:cNvPr>
          <p:cNvSpPr txBox="1"/>
          <p:nvPr userDrawn="1"/>
        </p:nvSpPr>
        <p:spPr>
          <a:xfrm>
            <a:off x="12247418" y="9359899"/>
            <a:ext cx="637310" cy="379591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fld id="{551408C7-A34E-C54A-AAC2-CB97F583981B}" type="slidenum">
              <a:rPr kumimoji="0" lang="fr-FR" sz="1800" b="0" i="0" u="none" strike="noStrike" cap="none" spc="0" normalizeH="0" baseline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rPr>
              <a:t>‹#›</a:t>
            </a:fld>
            <a:endParaRPr kumimoji="0" lang="fr-FR" sz="1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Cen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1"/>
          <p:cNvSpPr>
            <a:spLocks noGrp="1"/>
          </p:cNvSpPr>
          <p:nvPr>
            <p:ph type="title"/>
          </p:nvPr>
        </p:nvSpPr>
        <p:spPr>
          <a:xfrm>
            <a:off x="1270000" y="3225800"/>
            <a:ext cx="10464800" cy="3302000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8000"/>
              <a:t>Title Text</a:t>
            </a:r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hape 13"/>
          <p:cNvSpPr>
            <a:spLocks noGrp="1"/>
          </p:cNvSpPr>
          <p:nvPr>
            <p:ph type="title"/>
          </p:nvPr>
        </p:nvSpPr>
        <p:spPr>
          <a:xfrm>
            <a:off x="952500" y="635000"/>
            <a:ext cx="5334000" cy="3987800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pPr lvl="0">
              <a:defRPr sz="1800"/>
            </a:pPr>
            <a:r>
              <a:rPr sz="6000"/>
              <a:t>Title Text</a:t>
            </a:r>
          </a:p>
        </p:txBody>
      </p:sp>
      <p:sp>
        <p:nvSpPr>
          <p:cNvPr id="14" name="Shape 14"/>
          <p:cNvSpPr>
            <a:spLocks noGrp="1"/>
          </p:cNvSpPr>
          <p:nvPr>
            <p:ph type="body" idx="1"/>
          </p:nvPr>
        </p:nvSpPr>
        <p:spPr>
          <a:xfrm>
            <a:off x="952500" y="4762500"/>
            <a:ext cx="5334000" cy="41021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200"/>
            </a:lvl1pPr>
            <a:lvl2pPr marL="0" indent="228600" algn="ctr">
              <a:spcBef>
                <a:spcPts val="0"/>
              </a:spcBef>
              <a:buSzTx/>
              <a:buNone/>
              <a:defRPr sz="3200"/>
            </a:lvl2pPr>
            <a:lvl3pPr marL="0" indent="457200" algn="ctr">
              <a:spcBef>
                <a:spcPts val="0"/>
              </a:spcBef>
              <a:buSzTx/>
              <a:buNone/>
              <a:defRPr sz="3200"/>
            </a:lvl3pPr>
            <a:lvl4pPr marL="0" indent="685800" algn="ctr">
              <a:spcBef>
                <a:spcPts val="0"/>
              </a:spcBef>
              <a:buSzTx/>
              <a:buNone/>
              <a:defRPr sz="3200"/>
            </a:lvl4pPr>
            <a:lvl5pPr marL="0" indent="914400" algn="ctr">
              <a:spcBef>
                <a:spcPts val="0"/>
              </a:spcBef>
              <a:buSzTx/>
              <a:buNone/>
              <a:defRPr sz="3200"/>
            </a:lvl5pPr>
          </a:lstStyle>
          <a:p>
            <a:pPr lvl="0">
              <a:defRPr sz="1800"/>
            </a:pPr>
            <a:r>
              <a:rPr sz="3200"/>
              <a:t>Body Level One</a:t>
            </a:r>
          </a:p>
          <a:p>
            <a:pPr lvl="1">
              <a:defRPr sz="1800"/>
            </a:pPr>
            <a:r>
              <a:rPr sz="3200"/>
              <a:t>Body Level Two</a:t>
            </a:r>
          </a:p>
          <a:p>
            <a:pPr lvl="2">
              <a:defRPr sz="1800"/>
            </a:pPr>
            <a:r>
              <a:rPr sz="3200"/>
              <a:t>Body Level Three</a:t>
            </a:r>
          </a:p>
          <a:p>
            <a:pPr lvl="3">
              <a:defRPr sz="1800"/>
            </a:pPr>
            <a:r>
              <a:rPr sz="3200"/>
              <a:t>Body Level Four</a:t>
            </a:r>
          </a:p>
          <a:p>
            <a:pPr lvl="4">
              <a:defRPr sz="1800"/>
            </a:pPr>
            <a:r>
              <a:rPr sz="3200"/>
              <a:t>Body Level Five</a:t>
            </a:r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hape 16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8000"/>
              <a:t>Title Text</a:t>
            </a:r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hape 18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8000"/>
              <a:t>Title Text</a:t>
            </a:r>
          </a:p>
        </p:txBody>
      </p:sp>
      <p:sp>
        <p:nvSpPr>
          <p:cNvPr id="19" name="Shape 19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3600"/>
              <a:t>Body Level One</a:t>
            </a:r>
          </a:p>
          <a:p>
            <a:pPr lvl="1">
              <a:defRPr sz="1800"/>
            </a:pPr>
            <a:r>
              <a:rPr sz="3600"/>
              <a:t>Body Level Two</a:t>
            </a:r>
          </a:p>
          <a:p>
            <a:pPr lvl="2">
              <a:defRPr sz="1800"/>
            </a:pPr>
            <a:r>
              <a:rPr sz="3600"/>
              <a:t>Body Level Three</a:t>
            </a:r>
          </a:p>
          <a:p>
            <a:pPr lvl="3">
              <a:defRPr sz="1800"/>
            </a:pPr>
            <a:r>
              <a:rPr sz="3600"/>
              <a:t>Body Level Four</a:t>
            </a:r>
          </a:p>
          <a:p>
            <a:pPr lvl="4">
              <a:defRPr sz="1800"/>
            </a:pPr>
            <a:r>
              <a:rPr sz="3600"/>
              <a:t>Body Level Five</a:t>
            </a:r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8000"/>
              <a:t>Title Text</a:t>
            </a:r>
          </a:p>
        </p:txBody>
      </p:sp>
      <p:sp>
        <p:nvSpPr>
          <p:cNvPr id="22" name="Shape 22"/>
          <p:cNvSpPr>
            <a:spLocks noGrp="1"/>
          </p:cNvSpPr>
          <p:nvPr>
            <p:ph type="body" idx="1"/>
          </p:nvPr>
        </p:nvSpPr>
        <p:spPr>
          <a:xfrm>
            <a:off x="952500" y="2603500"/>
            <a:ext cx="5334000" cy="6286500"/>
          </a:xfrm>
          <a:prstGeom prst="rect">
            <a:avLst/>
          </a:prstGeom>
        </p:spPr>
        <p:txBody>
          <a:bodyPr/>
          <a:lstStyle>
            <a:lvl1pPr marL="342900" indent="-342900">
              <a:spcBef>
                <a:spcPts val="3200"/>
              </a:spcBef>
              <a:defRPr sz="2800"/>
            </a:lvl1pPr>
            <a:lvl2pPr marL="685800" indent="-342900">
              <a:spcBef>
                <a:spcPts val="3200"/>
              </a:spcBef>
              <a:defRPr sz="2800"/>
            </a:lvl2pPr>
            <a:lvl3pPr marL="1028700" indent="-342900">
              <a:spcBef>
                <a:spcPts val="3200"/>
              </a:spcBef>
              <a:defRPr sz="2800"/>
            </a:lvl3pPr>
            <a:lvl4pPr marL="1371600" indent="-342900">
              <a:spcBef>
                <a:spcPts val="3200"/>
              </a:spcBef>
              <a:defRPr sz="2800"/>
            </a:lvl4pPr>
            <a:lvl5pPr marL="1714500" indent="-342900">
              <a:spcBef>
                <a:spcPts val="3200"/>
              </a:spcBef>
              <a:defRPr sz="2800"/>
            </a:lvl5pPr>
          </a:lstStyle>
          <a:p>
            <a:pPr lvl="0">
              <a:defRPr sz="1800"/>
            </a:pPr>
            <a:r>
              <a:rPr sz="2800"/>
              <a:t>Body Level One</a:t>
            </a:r>
          </a:p>
          <a:p>
            <a:pPr lvl="1">
              <a:defRPr sz="1800"/>
            </a:pPr>
            <a:r>
              <a:rPr sz="2800"/>
              <a:t>Body Level Two</a:t>
            </a:r>
          </a:p>
          <a:p>
            <a:pPr lvl="2">
              <a:defRPr sz="1800"/>
            </a:pPr>
            <a:r>
              <a:rPr sz="2800"/>
              <a:t>Body Level Three</a:t>
            </a:r>
          </a:p>
          <a:p>
            <a:pPr lvl="3">
              <a:defRPr sz="1800"/>
            </a:pPr>
            <a:r>
              <a:rPr sz="2800"/>
              <a:t>Body Level Four</a:t>
            </a:r>
          </a:p>
          <a:p>
            <a:pPr lvl="4">
              <a:defRPr sz="1800"/>
            </a:pPr>
            <a:r>
              <a:rPr sz="2800"/>
              <a:t>Body Level Five</a:t>
            </a:r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hape 24"/>
          <p:cNvSpPr>
            <a:spLocks noGrp="1"/>
          </p:cNvSpPr>
          <p:nvPr>
            <p:ph type="body" idx="1"/>
          </p:nvPr>
        </p:nvSpPr>
        <p:spPr>
          <a:xfrm>
            <a:off x="952500" y="1270000"/>
            <a:ext cx="11099800" cy="7213600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3600"/>
              <a:t>Body Level One</a:t>
            </a:r>
          </a:p>
          <a:p>
            <a:pPr lvl="1">
              <a:defRPr sz="1800"/>
            </a:pPr>
            <a:r>
              <a:rPr sz="3600"/>
              <a:t>Body Level Two</a:t>
            </a:r>
          </a:p>
          <a:p>
            <a:pPr lvl="2">
              <a:defRPr sz="1800"/>
            </a:pPr>
            <a:r>
              <a:rPr sz="3600"/>
              <a:t>Body Level Three</a:t>
            </a:r>
          </a:p>
          <a:p>
            <a:pPr lvl="3">
              <a:defRPr sz="1800"/>
            </a:pPr>
            <a:r>
              <a:rPr sz="3600"/>
              <a:t>Body Level Four</a:t>
            </a:r>
          </a:p>
          <a:p>
            <a:pPr lvl="4">
              <a:defRPr sz="1800"/>
            </a:pPr>
            <a:r>
              <a:rPr sz="3600"/>
              <a:t>Body Level Five</a:t>
            </a:r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3 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/>
          </p:cNvSpPr>
          <p:nvPr>
            <p:ph type="title"/>
          </p:nvPr>
        </p:nvSpPr>
        <p:spPr>
          <a:xfrm>
            <a:off x="952500" y="444500"/>
            <a:ext cx="11099800" cy="2159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 anchor="ctr">
            <a:normAutofit/>
          </a:bodyPr>
          <a:lstStyle/>
          <a:p>
            <a:pPr lvl="0">
              <a:defRPr sz="1800"/>
            </a:pPr>
            <a:r>
              <a:rPr sz="8000"/>
              <a:t>Title Text</a:t>
            </a:r>
          </a:p>
        </p:txBody>
      </p:sp>
      <p:sp>
        <p:nvSpPr>
          <p:cNvPr id="3" name="Shape 3"/>
          <p:cNvSpPr>
            <a:spLocks noGrp="1"/>
          </p:cNvSpPr>
          <p:nvPr>
            <p:ph type="body" idx="1"/>
          </p:nvPr>
        </p:nvSpPr>
        <p:spPr>
          <a:xfrm>
            <a:off x="952500" y="2603500"/>
            <a:ext cx="11099800" cy="6286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 anchor="ctr">
            <a:normAutofit/>
          </a:bodyPr>
          <a:lstStyle/>
          <a:p>
            <a:pPr lvl="0">
              <a:defRPr sz="1800"/>
            </a:pPr>
            <a:r>
              <a:rPr sz="3600"/>
              <a:t>Body Level One</a:t>
            </a:r>
          </a:p>
          <a:p>
            <a:pPr lvl="1">
              <a:defRPr sz="1800"/>
            </a:pPr>
            <a:r>
              <a:rPr sz="3600"/>
              <a:t>Body Level Two</a:t>
            </a:r>
          </a:p>
          <a:p>
            <a:pPr lvl="2">
              <a:defRPr sz="1800"/>
            </a:pPr>
            <a:r>
              <a:rPr sz="3600"/>
              <a:t>Body Level Three</a:t>
            </a:r>
          </a:p>
          <a:p>
            <a:pPr lvl="3">
              <a:defRPr sz="1800"/>
            </a:pPr>
            <a:r>
              <a:rPr sz="3600"/>
              <a:t>Body Level Four</a:t>
            </a:r>
          </a:p>
          <a:p>
            <a:pPr lvl="4">
              <a:defRPr sz="1800"/>
            </a:pPr>
            <a:r>
              <a:rPr sz="3600"/>
              <a:t>Body Level Five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ransition spd="med"/>
  <p:hf hdr="0" dt="0"/>
  <p:txStyles>
    <p:titleStyle>
      <a:lvl1pPr algn="ctr" defTabSz="584200">
        <a:defRPr sz="8000">
          <a:latin typeface="+mn-lt"/>
          <a:ea typeface="+mn-ea"/>
          <a:cs typeface="+mn-cs"/>
          <a:sym typeface="Helvetica Light"/>
        </a:defRPr>
      </a:lvl1pPr>
      <a:lvl2pPr indent="228600" algn="ctr" defTabSz="584200">
        <a:defRPr sz="8000">
          <a:latin typeface="+mn-lt"/>
          <a:ea typeface="+mn-ea"/>
          <a:cs typeface="+mn-cs"/>
          <a:sym typeface="Helvetica Light"/>
        </a:defRPr>
      </a:lvl2pPr>
      <a:lvl3pPr indent="457200" algn="ctr" defTabSz="584200">
        <a:defRPr sz="8000">
          <a:latin typeface="+mn-lt"/>
          <a:ea typeface="+mn-ea"/>
          <a:cs typeface="+mn-cs"/>
          <a:sym typeface="Helvetica Light"/>
        </a:defRPr>
      </a:lvl3pPr>
      <a:lvl4pPr indent="685800" algn="ctr" defTabSz="584200">
        <a:defRPr sz="8000">
          <a:latin typeface="+mn-lt"/>
          <a:ea typeface="+mn-ea"/>
          <a:cs typeface="+mn-cs"/>
          <a:sym typeface="Helvetica Light"/>
        </a:defRPr>
      </a:lvl4pPr>
      <a:lvl5pPr indent="914400" algn="ctr" defTabSz="584200">
        <a:defRPr sz="8000">
          <a:latin typeface="+mn-lt"/>
          <a:ea typeface="+mn-ea"/>
          <a:cs typeface="+mn-cs"/>
          <a:sym typeface="Helvetica Light"/>
        </a:defRPr>
      </a:lvl5pPr>
      <a:lvl6pPr indent="1143000" algn="ctr" defTabSz="584200">
        <a:defRPr sz="8000">
          <a:latin typeface="+mn-lt"/>
          <a:ea typeface="+mn-ea"/>
          <a:cs typeface="+mn-cs"/>
          <a:sym typeface="Helvetica Light"/>
        </a:defRPr>
      </a:lvl6pPr>
      <a:lvl7pPr indent="1371600" algn="ctr" defTabSz="584200">
        <a:defRPr sz="8000">
          <a:latin typeface="+mn-lt"/>
          <a:ea typeface="+mn-ea"/>
          <a:cs typeface="+mn-cs"/>
          <a:sym typeface="Helvetica Light"/>
        </a:defRPr>
      </a:lvl7pPr>
      <a:lvl8pPr indent="1600200" algn="ctr" defTabSz="584200">
        <a:defRPr sz="8000">
          <a:latin typeface="+mn-lt"/>
          <a:ea typeface="+mn-ea"/>
          <a:cs typeface="+mn-cs"/>
          <a:sym typeface="Helvetica Light"/>
        </a:defRPr>
      </a:lvl8pPr>
      <a:lvl9pPr indent="1828800" algn="ctr" defTabSz="584200">
        <a:defRPr sz="8000">
          <a:latin typeface="+mn-lt"/>
          <a:ea typeface="+mn-ea"/>
          <a:cs typeface="+mn-cs"/>
          <a:sym typeface="Helvetica Light"/>
        </a:defRPr>
      </a:lvl9pPr>
    </p:titleStyle>
    <p:bodyStyle>
      <a:lvl1pPr marL="444500" indent="-444500" defTabSz="584200">
        <a:spcBef>
          <a:spcPts val="4200"/>
        </a:spcBef>
        <a:buSzPct val="75000"/>
        <a:buChar char="•"/>
        <a:defRPr sz="3600">
          <a:latin typeface="+mn-lt"/>
          <a:ea typeface="+mn-ea"/>
          <a:cs typeface="+mn-cs"/>
          <a:sym typeface="Helvetica Light"/>
        </a:defRPr>
      </a:lvl1pPr>
      <a:lvl2pPr marL="889000" indent="-444500" defTabSz="584200">
        <a:spcBef>
          <a:spcPts val="4200"/>
        </a:spcBef>
        <a:buSzPct val="75000"/>
        <a:buChar char="•"/>
        <a:defRPr sz="3600">
          <a:latin typeface="+mn-lt"/>
          <a:ea typeface="+mn-ea"/>
          <a:cs typeface="+mn-cs"/>
          <a:sym typeface="Helvetica Light"/>
        </a:defRPr>
      </a:lvl2pPr>
      <a:lvl3pPr marL="1333500" indent="-444500" defTabSz="584200">
        <a:spcBef>
          <a:spcPts val="4200"/>
        </a:spcBef>
        <a:buSzPct val="75000"/>
        <a:buChar char="•"/>
        <a:defRPr sz="3600">
          <a:latin typeface="+mn-lt"/>
          <a:ea typeface="+mn-ea"/>
          <a:cs typeface="+mn-cs"/>
          <a:sym typeface="Helvetica Light"/>
        </a:defRPr>
      </a:lvl3pPr>
      <a:lvl4pPr marL="1778000" indent="-444500" defTabSz="584200">
        <a:spcBef>
          <a:spcPts val="4200"/>
        </a:spcBef>
        <a:buSzPct val="75000"/>
        <a:buChar char="•"/>
        <a:defRPr sz="3600">
          <a:latin typeface="+mn-lt"/>
          <a:ea typeface="+mn-ea"/>
          <a:cs typeface="+mn-cs"/>
          <a:sym typeface="Helvetica Light"/>
        </a:defRPr>
      </a:lvl4pPr>
      <a:lvl5pPr marL="2222500" indent="-444500" defTabSz="584200">
        <a:spcBef>
          <a:spcPts val="4200"/>
        </a:spcBef>
        <a:buSzPct val="75000"/>
        <a:buChar char="•"/>
        <a:defRPr sz="3600">
          <a:latin typeface="+mn-lt"/>
          <a:ea typeface="+mn-ea"/>
          <a:cs typeface="+mn-cs"/>
          <a:sym typeface="Helvetica Light"/>
        </a:defRPr>
      </a:lvl5pPr>
      <a:lvl6pPr marL="2667000" indent="-444500" defTabSz="584200">
        <a:spcBef>
          <a:spcPts val="4200"/>
        </a:spcBef>
        <a:buSzPct val="75000"/>
        <a:buChar char="•"/>
        <a:defRPr sz="3600">
          <a:latin typeface="+mn-lt"/>
          <a:ea typeface="+mn-ea"/>
          <a:cs typeface="+mn-cs"/>
          <a:sym typeface="Helvetica Light"/>
        </a:defRPr>
      </a:lvl6pPr>
      <a:lvl7pPr marL="3111500" indent="-444500" defTabSz="584200">
        <a:spcBef>
          <a:spcPts val="4200"/>
        </a:spcBef>
        <a:buSzPct val="75000"/>
        <a:buChar char="•"/>
        <a:defRPr sz="3600">
          <a:latin typeface="+mn-lt"/>
          <a:ea typeface="+mn-ea"/>
          <a:cs typeface="+mn-cs"/>
          <a:sym typeface="Helvetica Light"/>
        </a:defRPr>
      </a:lvl7pPr>
      <a:lvl8pPr marL="3556000" indent="-444500" defTabSz="584200">
        <a:spcBef>
          <a:spcPts val="4200"/>
        </a:spcBef>
        <a:buSzPct val="75000"/>
        <a:buChar char="•"/>
        <a:defRPr sz="3600">
          <a:latin typeface="+mn-lt"/>
          <a:ea typeface="+mn-ea"/>
          <a:cs typeface="+mn-cs"/>
          <a:sym typeface="Helvetica Light"/>
        </a:defRPr>
      </a:lvl8pPr>
      <a:lvl9pPr marL="4000500" indent="-444500" defTabSz="584200">
        <a:spcBef>
          <a:spcPts val="4200"/>
        </a:spcBef>
        <a:buSzPct val="75000"/>
        <a:buChar char="•"/>
        <a:defRPr sz="3600">
          <a:latin typeface="+mn-lt"/>
          <a:ea typeface="+mn-ea"/>
          <a:cs typeface="+mn-cs"/>
          <a:sym typeface="Helvetica Light"/>
        </a:defRPr>
      </a:lvl9pPr>
    </p:bodyStyle>
    <p:otherStyle>
      <a:lvl1pPr algn="ctr" defTabSz="584200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1pPr>
      <a:lvl2pPr indent="228600" algn="ctr" defTabSz="584200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2pPr>
      <a:lvl3pPr indent="457200" algn="ctr" defTabSz="584200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3pPr>
      <a:lvl4pPr indent="685800" algn="ctr" defTabSz="584200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4pPr>
      <a:lvl5pPr indent="914400" algn="ctr" defTabSz="584200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5pPr>
      <a:lvl6pPr indent="1143000" algn="ctr" defTabSz="584200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6pPr>
      <a:lvl7pPr indent="1371600" algn="ctr" defTabSz="584200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7pPr>
      <a:lvl8pPr indent="1600200" algn="ctr" defTabSz="584200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8pPr>
      <a:lvl9pPr indent="1828800" algn="ctr" defTabSz="584200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Shape 32"/>
          <p:cNvSpPr/>
          <p:nvPr/>
        </p:nvSpPr>
        <p:spPr>
          <a:xfrm>
            <a:off x="2851569" y="4386923"/>
            <a:ext cx="7301679" cy="9797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5700"/>
            </a:lvl1pPr>
          </a:lstStyle>
          <a:p>
            <a:pPr lvl="0">
              <a:defRPr sz="1800"/>
            </a:pPr>
            <a:r>
              <a:rPr lang="en-US" sz="5700" dirty="0"/>
              <a:t>ROOT Documentation</a:t>
            </a:r>
            <a:endParaRPr sz="5700" dirty="0"/>
          </a:p>
        </p:txBody>
      </p:sp>
      <p:sp>
        <p:nvSpPr>
          <p:cNvPr id="33" name="Shape 33"/>
          <p:cNvSpPr/>
          <p:nvPr/>
        </p:nvSpPr>
        <p:spPr>
          <a:xfrm>
            <a:off x="4950698" y="6566605"/>
            <a:ext cx="3103415" cy="3795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000"/>
            </a:lvl1pPr>
          </a:lstStyle>
          <a:p>
            <a:pPr lvl="0">
              <a:defRPr sz="1800"/>
            </a:pPr>
            <a:r>
              <a:rPr lang="fr-FR" dirty="0"/>
              <a:t>Olivier </a:t>
            </a:r>
            <a:r>
              <a:rPr lang="fr-FR" dirty="0" err="1"/>
              <a:t>Couet</a:t>
            </a:r>
            <a:r>
              <a:rPr lang="fr-FR" dirty="0"/>
              <a:t> (CERN EP-SFT)</a:t>
            </a:r>
          </a:p>
        </p:txBody>
      </p:sp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Shape 35"/>
          <p:cNvSpPr/>
          <p:nvPr/>
        </p:nvSpPr>
        <p:spPr>
          <a:xfrm>
            <a:off x="5489302" y="617856"/>
            <a:ext cx="2026197" cy="65659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lang="en-US" sz="3600" dirty="0">
                <a:solidFill>
                  <a:srgbClr val="FFFFFF"/>
                </a:solidFill>
              </a:rPr>
              <a:t>Overview</a:t>
            </a:r>
            <a:endParaRPr sz="3600" dirty="0">
              <a:solidFill>
                <a:srgbClr val="FFFFFF"/>
              </a:solidFill>
            </a:endParaRPr>
          </a:p>
        </p:txBody>
      </p:sp>
      <p:sp>
        <p:nvSpPr>
          <p:cNvPr id="6" name="Shape 36">
            <a:extLst>
              <a:ext uri="{FF2B5EF4-FFF2-40B4-BE49-F238E27FC236}">
                <a16:creationId xmlns:a16="http://schemas.microsoft.com/office/drawing/2014/main" id="{CC06FB70-814C-CC48-9C31-D3F0516B4630}"/>
              </a:ext>
            </a:extLst>
          </p:cNvPr>
          <p:cNvSpPr/>
          <p:nvPr/>
        </p:nvSpPr>
        <p:spPr>
          <a:xfrm>
            <a:off x="760380" y="2756746"/>
            <a:ext cx="12244420" cy="484235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lvl="0" algn="l" defTabSz="457200">
              <a:defRPr sz="1800"/>
            </a:pPr>
            <a:r>
              <a:rPr lang="fr-FR" sz="2800" dirty="0" err="1"/>
              <a:t>Overview</a:t>
            </a:r>
            <a:r>
              <a:rPr lang="fr-FR" sz="2800" dirty="0"/>
              <a:t> of the ROOT main sources of documentation.</a:t>
            </a:r>
          </a:p>
          <a:p>
            <a:pPr lvl="0" algn="l" defTabSz="457200">
              <a:defRPr sz="1800"/>
            </a:pPr>
            <a:endParaRPr lang="fr-FR" sz="2800" dirty="0"/>
          </a:p>
          <a:p>
            <a:pPr marL="285750" lvl="0" indent="-285750" algn="l" defTabSz="457200">
              <a:buFont typeface="Arial" panose="020B0604020202020204" pitchFamily="34" charset="0"/>
              <a:buChar char="•"/>
              <a:defRPr sz="1800"/>
            </a:pPr>
            <a:r>
              <a:rPr lang="fr-FR" sz="2800" dirty="0"/>
              <a:t>Reference Guide </a:t>
            </a:r>
          </a:p>
          <a:p>
            <a:pPr marL="285750" lvl="0" indent="-285750" algn="l" defTabSz="457200">
              <a:buFont typeface="Arial" panose="020B0604020202020204" pitchFamily="34" charset="0"/>
              <a:buChar char="•"/>
              <a:defRPr sz="1800"/>
            </a:pPr>
            <a:r>
              <a:rPr lang="fr-FR" sz="2800" dirty="0" err="1">
                <a:solidFill>
                  <a:srgbClr val="323333"/>
                </a:solidFill>
              </a:rPr>
              <a:t>User’s</a:t>
            </a:r>
            <a:r>
              <a:rPr lang="fr-FR" sz="2800" dirty="0">
                <a:solidFill>
                  <a:srgbClr val="323333"/>
                </a:solidFill>
              </a:rPr>
              <a:t> Guide</a:t>
            </a:r>
          </a:p>
          <a:p>
            <a:pPr marL="285750" lvl="0" indent="-285750" algn="l" defTabSz="457200">
              <a:buFont typeface="Arial" panose="020B0604020202020204" pitchFamily="34" charset="0"/>
              <a:buChar char="•"/>
              <a:defRPr sz="1800"/>
            </a:pPr>
            <a:r>
              <a:rPr lang="fr-FR" sz="2800" dirty="0">
                <a:solidFill>
                  <a:srgbClr val="323333"/>
                </a:solidFill>
              </a:rPr>
              <a:t>Primer  and/or Mini ROOT guide</a:t>
            </a:r>
          </a:p>
          <a:p>
            <a:pPr marL="285750" indent="-285750" algn="l" defTabSz="457200">
              <a:buFont typeface="Arial" panose="020B0604020202020204" pitchFamily="34" charset="0"/>
              <a:buChar char="•"/>
              <a:defRPr sz="1800"/>
            </a:pPr>
            <a:r>
              <a:rPr lang="fr-FR" sz="2800" dirty="0" err="1">
                <a:solidFill>
                  <a:srgbClr val="323333"/>
                </a:solidFill>
              </a:rPr>
              <a:t>Tutorials</a:t>
            </a:r>
            <a:endParaRPr lang="fr-FR" sz="2800" dirty="0">
              <a:solidFill>
                <a:srgbClr val="323333"/>
              </a:solidFill>
            </a:endParaRPr>
          </a:p>
          <a:p>
            <a:pPr marL="285750" lvl="0" indent="-285750" algn="l" defTabSz="457200">
              <a:buFont typeface="Arial" panose="020B0604020202020204" pitchFamily="34" charset="0"/>
              <a:buChar char="•"/>
              <a:defRPr sz="1800"/>
            </a:pPr>
            <a:r>
              <a:rPr lang="fr-FR" sz="2800" dirty="0">
                <a:solidFill>
                  <a:srgbClr val="323333"/>
                </a:solidFill>
              </a:rPr>
              <a:t>Web Site</a:t>
            </a:r>
          </a:p>
          <a:p>
            <a:pPr marL="285750" lvl="0" indent="-285750" algn="l" defTabSz="457200">
              <a:buFont typeface="Arial" panose="020B0604020202020204" pitchFamily="34" charset="0"/>
              <a:buChar char="•"/>
              <a:defRPr sz="1800"/>
            </a:pPr>
            <a:r>
              <a:rPr lang="fr-FR" sz="2800" dirty="0">
                <a:solidFill>
                  <a:srgbClr val="323333"/>
                </a:solidFill>
              </a:rPr>
              <a:t>Man pages and command usage</a:t>
            </a:r>
          </a:p>
          <a:p>
            <a:pPr marL="285750" lvl="0" indent="-285750" algn="l" defTabSz="457200">
              <a:buFont typeface="Arial" panose="020B0604020202020204" pitchFamily="34" charset="0"/>
              <a:buChar char="•"/>
              <a:defRPr sz="1800"/>
            </a:pPr>
            <a:endParaRPr lang="fr-FR" sz="2800" dirty="0">
              <a:solidFill>
                <a:srgbClr val="323333"/>
              </a:solidFill>
            </a:endParaRPr>
          </a:p>
          <a:p>
            <a:pPr lvl="0" algn="l" defTabSz="457200">
              <a:defRPr sz="1800"/>
            </a:pPr>
            <a:r>
              <a:rPr lang="fr-FR" sz="2800" dirty="0"/>
              <a:t>This </a:t>
            </a:r>
            <a:r>
              <a:rPr lang="fr-FR" sz="2800" dirty="0" err="1"/>
              <a:t>presentation</a:t>
            </a:r>
            <a:r>
              <a:rPr lang="fr-FR" sz="2800" dirty="0"/>
              <a:t> </a:t>
            </a:r>
            <a:r>
              <a:rPr lang="fr-FR" sz="2800" dirty="0" err="1"/>
              <a:t>gives</a:t>
            </a:r>
            <a:r>
              <a:rPr lang="fr-FR" sz="2800" dirty="0"/>
              <a:t> the </a:t>
            </a:r>
            <a:r>
              <a:rPr lang="fr-FR" sz="2800" dirty="0" err="1"/>
              <a:t>status</a:t>
            </a:r>
            <a:r>
              <a:rPr lang="fr-FR" sz="2800" dirty="0"/>
              <a:t> of </a:t>
            </a:r>
            <a:r>
              <a:rPr lang="fr-FR" sz="2800" dirty="0" err="1"/>
              <a:t>each</a:t>
            </a:r>
            <a:r>
              <a:rPr lang="fr-FR" sz="2800" dirty="0"/>
              <a:t> of </a:t>
            </a:r>
            <a:r>
              <a:rPr lang="fr-FR" sz="2800" dirty="0" err="1"/>
              <a:t>them</a:t>
            </a:r>
            <a:r>
              <a:rPr lang="fr-FR" sz="2800" dirty="0"/>
              <a:t> and how </a:t>
            </a:r>
            <a:r>
              <a:rPr lang="fr-FR" sz="2800" dirty="0" err="1"/>
              <a:t>they</a:t>
            </a:r>
            <a:r>
              <a:rPr lang="fr-FR" sz="2800" dirty="0"/>
              <a:t> </a:t>
            </a:r>
            <a:r>
              <a:rPr lang="fr-FR" sz="2800" dirty="0" err="1"/>
              <a:t>can</a:t>
            </a:r>
            <a:r>
              <a:rPr lang="fr-FR" sz="2800" dirty="0"/>
              <a:t>  </a:t>
            </a:r>
            <a:r>
              <a:rPr lang="fr-FR" sz="2800" dirty="0" err="1"/>
              <a:t>evolve</a:t>
            </a:r>
            <a:r>
              <a:rPr lang="fr-FR" sz="2800" dirty="0"/>
              <a:t> in the future.</a:t>
            </a:r>
            <a:endParaRPr sz="2800" dirty="0">
              <a:solidFill>
                <a:srgbClr val="323333"/>
              </a:solidFill>
            </a:endParaRPr>
          </a:p>
        </p:txBody>
      </p:sp>
    </p:spTree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Shape 35"/>
          <p:cNvSpPr/>
          <p:nvPr/>
        </p:nvSpPr>
        <p:spPr>
          <a:xfrm>
            <a:off x="4694218" y="617856"/>
            <a:ext cx="3616375" cy="65659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lang="en-US" sz="3600" dirty="0">
                <a:solidFill>
                  <a:srgbClr val="FFFFFF"/>
                </a:solidFill>
              </a:rPr>
              <a:t>Reference Guide</a:t>
            </a:r>
            <a:endParaRPr sz="3600" dirty="0">
              <a:solidFill>
                <a:srgbClr val="FFFFFF"/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DC8A234-391A-E349-BAF5-EFDA5A14D02F}"/>
              </a:ext>
            </a:extLst>
          </p:cNvPr>
          <p:cNvSpPr txBox="1"/>
          <p:nvPr/>
        </p:nvSpPr>
        <p:spPr>
          <a:xfrm>
            <a:off x="347823" y="2502913"/>
            <a:ext cx="6687158" cy="3180358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285750" marR="0" indent="-28575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fr-FR" sz="20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rPr>
              <a:t>The </a:t>
            </a:r>
            <a:r>
              <a:rPr kumimoji="0" lang="fr-FR" sz="2000" b="0" i="0" u="none" strike="noStrike" cap="none" spc="0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rPr>
              <a:t>most</a:t>
            </a:r>
            <a:r>
              <a:rPr kumimoji="0" lang="fr-FR" sz="20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rPr>
              <a:t> up to date doc. </a:t>
            </a:r>
            <a:r>
              <a:rPr lang="fr-FR" sz="2000" dirty="0" err="1">
                <a:solidFill>
                  <a:srgbClr val="000000"/>
                </a:solidFill>
              </a:rPr>
              <a:t>Automatically</a:t>
            </a:r>
            <a:r>
              <a:rPr lang="fr-FR" sz="2000" dirty="0">
                <a:solidFill>
                  <a:srgbClr val="000000"/>
                </a:solidFill>
              </a:rPr>
              <a:t> </a:t>
            </a:r>
            <a:r>
              <a:rPr lang="fr-FR" sz="2000" dirty="0" err="1">
                <a:solidFill>
                  <a:srgbClr val="000000"/>
                </a:solidFill>
              </a:rPr>
              <a:t>generated</a:t>
            </a:r>
            <a:r>
              <a:rPr lang="fr-FR" sz="2000" dirty="0">
                <a:solidFill>
                  <a:srgbClr val="000000"/>
                </a:solidFill>
              </a:rPr>
              <a:t> </a:t>
            </a:r>
            <a:r>
              <a:rPr lang="fr-FR" sz="2000" dirty="0" err="1">
                <a:solidFill>
                  <a:srgbClr val="000000"/>
                </a:solidFill>
              </a:rPr>
              <a:t>from</a:t>
            </a:r>
            <a:r>
              <a:rPr lang="fr-FR" sz="2000" dirty="0">
                <a:solidFill>
                  <a:srgbClr val="000000"/>
                </a:solidFill>
              </a:rPr>
              <a:t> the code.</a:t>
            </a:r>
          </a:p>
          <a:p>
            <a:pPr marL="285750" marR="0" indent="-28575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fr-FR" sz="20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rPr>
              <a:t>In </a:t>
            </a:r>
            <a:r>
              <a:rPr kumimoji="0" lang="fr-FR" sz="2000" b="0" i="0" u="none" strike="noStrike" cap="none" spc="0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rPr>
              <a:t>doxygen</a:t>
            </a:r>
            <a:r>
              <a:rPr kumimoji="0" lang="fr-FR" sz="20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rPr>
              <a:t> format (</a:t>
            </a:r>
            <a:r>
              <a:rPr kumimoji="0" lang="fr-FR" sz="2000" b="0" i="0" u="none" strike="noStrike" cap="none" spc="0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rPr>
              <a:t>THtml</a:t>
            </a:r>
            <a:r>
              <a:rPr kumimoji="0" lang="fr-FR" sz="20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rPr>
              <a:t>-&gt; </a:t>
            </a:r>
            <a:r>
              <a:rPr kumimoji="0" lang="fr-FR" sz="2000" b="0" i="0" u="none" strike="noStrike" cap="none" spc="0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rPr>
              <a:t>doxygen</a:t>
            </a:r>
            <a:r>
              <a:rPr kumimoji="0" lang="fr-FR" sz="20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rPr>
              <a:t>)</a:t>
            </a:r>
          </a:p>
          <a:p>
            <a:pPr marL="285750" marR="0" indent="-28575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fr-FR" sz="2000" dirty="0" err="1">
                <a:solidFill>
                  <a:srgbClr val="000000"/>
                </a:solidFill>
              </a:rPr>
              <a:t>Customized</a:t>
            </a:r>
            <a:r>
              <a:rPr lang="fr-FR" sz="2000" dirty="0">
                <a:solidFill>
                  <a:srgbClr val="000000"/>
                </a:solidFill>
              </a:rPr>
              <a:t> for ROOT </a:t>
            </a:r>
            <a:r>
              <a:rPr lang="fr-FR" sz="2000" dirty="0" err="1">
                <a:solidFill>
                  <a:srgbClr val="000000"/>
                </a:solidFill>
              </a:rPr>
              <a:t>thanks</a:t>
            </a:r>
            <a:r>
              <a:rPr lang="fr-FR" sz="2000" dirty="0">
                <a:solidFill>
                  <a:srgbClr val="000000"/>
                </a:solidFill>
              </a:rPr>
              <a:t> to the « </a:t>
            </a:r>
            <a:r>
              <a:rPr lang="fr-FR" sz="2000" dirty="0" err="1">
                <a:solidFill>
                  <a:srgbClr val="000000"/>
                </a:solidFill>
              </a:rPr>
              <a:t>doxygen</a:t>
            </a:r>
            <a:r>
              <a:rPr lang="fr-FR" sz="2000" dirty="0">
                <a:solidFill>
                  <a:srgbClr val="000000"/>
                </a:solidFill>
              </a:rPr>
              <a:t> </a:t>
            </a:r>
            <a:r>
              <a:rPr lang="fr-FR" sz="2000" dirty="0" err="1">
                <a:solidFill>
                  <a:srgbClr val="000000"/>
                </a:solidFill>
              </a:rPr>
              <a:t>filter</a:t>
            </a:r>
            <a:r>
              <a:rPr lang="fr-FR" sz="2000" dirty="0">
                <a:solidFill>
                  <a:srgbClr val="000000"/>
                </a:solidFill>
              </a:rPr>
              <a:t> »</a:t>
            </a:r>
          </a:p>
          <a:p>
            <a:pPr marL="285750" lvl="7" indent="-285750" algn="l" rtl="0" latinLnBrk="1" hangingPunct="0">
              <a:buFont typeface="Wingdings" pitchFamily="2" charset="2"/>
              <a:buChar char="Ø"/>
            </a:pPr>
            <a:r>
              <a:rPr lang="fr-FR" sz="2000" dirty="0">
                <a:solidFill>
                  <a:srgbClr val="000000"/>
                </a:solidFill>
              </a:rPr>
              <a:t>Macro </a:t>
            </a:r>
            <a:r>
              <a:rPr lang="fr-FR" sz="2000" dirty="0" err="1">
                <a:solidFill>
                  <a:srgbClr val="000000"/>
                </a:solidFill>
              </a:rPr>
              <a:t>execution</a:t>
            </a:r>
            <a:r>
              <a:rPr lang="fr-FR" sz="2000" dirty="0">
                <a:solidFill>
                  <a:srgbClr val="000000"/>
                </a:solidFill>
              </a:rPr>
              <a:t> (high </a:t>
            </a:r>
            <a:r>
              <a:rPr lang="fr-FR" sz="2000" dirty="0" err="1">
                <a:solidFill>
                  <a:srgbClr val="000000"/>
                </a:solidFill>
              </a:rPr>
              <a:t>definition</a:t>
            </a:r>
            <a:r>
              <a:rPr lang="fr-FR" sz="2000" dirty="0">
                <a:solidFill>
                  <a:srgbClr val="000000"/>
                </a:solidFill>
              </a:rPr>
              <a:t> </a:t>
            </a:r>
            <a:r>
              <a:rPr lang="fr-FR" sz="2000" dirty="0" err="1">
                <a:solidFill>
                  <a:srgbClr val="000000"/>
                </a:solidFill>
              </a:rPr>
              <a:t>pictures</a:t>
            </a:r>
            <a:r>
              <a:rPr lang="fr-FR" sz="2000" dirty="0">
                <a:solidFill>
                  <a:srgbClr val="000000"/>
                </a:solidFill>
              </a:rPr>
              <a:t>) </a:t>
            </a:r>
          </a:p>
          <a:p>
            <a:pPr marL="285750" lvl="5" indent="-285750" algn="l" rtl="0" latinLnBrk="1" hangingPunct="0">
              <a:buFont typeface="Wingdings" pitchFamily="2" charset="2"/>
              <a:buChar char="Ø"/>
            </a:pPr>
            <a:r>
              <a:rPr lang="fr-FR" sz="2000" dirty="0" err="1">
                <a:solidFill>
                  <a:srgbClr val="000000"/>
                </a:solidFill>
              </a:rPr>
              <a:t>Provide</a:t>
            </a:r>
            <a:r>
              <a:rPr lang="fr-FR" sz="2000" dirty="0">
                <a:solidFill>
                  <a:srgbClr val="000000"/>
                </a:solidFill>
              </a:rPr>
              <a:t> ROOT </a:t>
            </a:r>
            <a:r>
              <a:rPr lang="fr-FR" sz="2000" dirty="0" err="1">
                <a:solidFill>
                  <a:srgbClr val="000000"/>
                </a:solidFill>
              </a:rPr>
              <a:t>specific</a:t>
            </a:r>
            <a:r>
              <a:rPr lang="fr-FR" sz="2000" dirty="0">
                <a:solidFill>
                  <a:srgbClr val="000000"/>
                </a:solidFill>
              </a:rPr>
              <a:t> </a:t>
            </a:r>
            <a:r>
              <a:rPr lang="fr-FR" sz="2000" dirty="0" err="1">
                <a:solidFill>
                  <a:srgbClr val="000000"/>
                </a:solidFill>
              </a:rPr>
              <a:t>diagram</a:t>
            </a:r>
            <a:r>
              <a:rPr lang="fr-FR" sz="2000" dirty="0">
                <a:solidFill>
                  <a:srgbClr val="000000"/>
                </a:solidFill>
              </a:rPr>
              <a:t> (</a:t>
            </a:r>
            <a:r>
              <a:rPr lang="fr-FR" sz="2000" dirty="0" err="1">
                <a:solidFill>
                  <a:srgbClr val="000000"/>
                </a:solidFill>
              </a:rPr>
              <a:t>like</a:t>
            </a:r>
            <a:r>
              <a:rPr lang="fr-FR" sz="2000" dirty="0">
                <a:solidFill>
                  <a:srgbClr val="000000"/>
                </a:solidFill>
              </a:rPr>
              <a:t> the </a:t>
            </a:r>
            <a:r>
              <a:rPr lang="fr-FR" sz="2000" dirty="0" err="1">
                <a:solidFill>
                  <a:srgbClr val="000000"/>
                </a:solidFill>
              </a:rPr>
              <a:t>libaries</a:t>
            </a:r>
            <a:r>
              <a:rPr lang="fr-FR" sz="2000" dirty="0">
                <a:solidFill>
                  <a:srgbClr val="000000"/>
                </a:solidFill>
              </a:rPr>
              <a:t> </a:t>
            </a:r>
            <a:r>
              <a:rPr lang="fr-FR" sz="2000" dirty="0" err="1">
                <a:solidFill>
                  <a:srgbClr val="000000"/>
                </a:solidFill>
              </a:rPr>
              <a:t>used</a:t>
            </a:r>
            <a:r>
              <a:rPr lang="fr-FR" sz="2000" dirty="0">
                <a:solidFill>
                  <a:srgbClr val="000000"/>
                </a:solidFill>
              </a:rPr>
              <a:t> by a class).</a:t>
            </a:r>
          </a:p>
          <a:p>
            <a:pPr marL="285750" lvl="2" indent="-285750" algn="l" rtl="0" latinLnBrk="1" hangingPunct="0">
              <a:buFont typeface="Wingdings" pitchFamily="2" charset="2"/>
              <a:buChar char="Ø"/>
            </a:pPr>
            <a:r>
              <a:rPr lang="fr-FR" sz="2000" dirty="0" err="1">
                <a:solidFill>
                  <a:srgbClr val="000000"/>
                </a:solidFill>
              </a:rPr>
              <a:t>Generate</a:t>
            </a:r>
            <a:r>
              <a:rPr lang="fr-FR" sz="2000" dirty="0">
                <a:solidFill>
                  <a:srgbClr val="000000"/>
                </a:solidFill>
              </a:rPr>
              <a:t> </a:t>
            </a:r>
            <a:r>
              <a:rPr lang="fr-FR" sz="2000" dirty="0" err="1">
                <a:solidFill>
                  <a:srgbClr val="000000"/>
                </a:solidFill>
              </a:rPr>
              <a:t>tutorials</a:t>
            </a:r>
            <a:r>
              <a:rPr lang="fr-FR" sz="2000" dirty="0">
                <a:solidFill>
                  <a:srgbClr val="000000"/>
                </a:solidFill>
              </a:rPr>
              <a:t>’ </a:t>
            </a:r>
            <a:r>
              <a:rPr lang="fr-FR" sz="2000" dirty="0" err="1">
                <a:solidFill>
                  <a:srgbClr val="000000"/>
                </a:solidFill>
              </a:rPr>
              <a:t>reference</a:t>
            </a:r>
            <a:r>
              <a:rPr lang="fr-FR" sz="2000" dirty="0">
                <a:solidFill>
                  <a:srgbClr val="000000"/>
                </a:solidFill>
              </a:rPr>
              <a:t> pages (SWAN)</a:t>
            </a:r>
          </a:p>
          <a:p>
            <a:pPr marL="285750" marR="0" indent="-28575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endParaRPr lang="fr-FR" sz="2000" dirty="0">
              <a:solidFill>
                <a:srgbClr val="000000"/>
              </a:solidFill>
            </a:endParaRPr>
          </a:p>
          <a:p>
            <a:pPr marL="285750" marR="0" indent="-28575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endParaRPr kumimoji="0" lang="fr-FR" sz="20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B782906-A580-564E-9A9F-1D437647752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89195" y="1981149"/>
            <a:ext cx="4575022" cy="402159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75B2189C-C6CC-D447-A9A8-9E8438C931E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30944" y="3784435"/>
            <a:ext cx="4210011" cy="549011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0E32F97F-A223-9442-88C3-9B5A192A87F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7823" y="5759516"/>
            <a:ext cx="3240034" cy="3515032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5F1A6CCD-FEB3-0346-9612-BFCE9F7D3781}"/>
              </a:ext>
            </a:extLst>
          </p:cNvPr>
          <p:cNvSpPr txBox="1"/>
          <p:nvPr/>
        </p:nvSpPr>
        <p:spPr>
          <a:xfrm>
            <a:off x="3375540" y="7513861"/>
            <a:ext cx="5473492" cy="1333698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285750" marR="0" indent="-28575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fr-FR" sz="2000" b="0" i="0" u="none" strike="noStrike" cap="none" spc="0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rPr>
              <a:t>Follow</a:t>
            </a:r>
            <a:r>
              <a:rPr kumimoji="0" lang="fr-FR" sz="20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rPr>
              <a:t> the </a:t>
            </a:r>
            <a:r>
              <a:rPr kumimoji="0" lang="fr-FR" sz="2000" b="0" i="0" u="none" strike="noStrike" cap="none" spc="0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rPr>
              <a:t>evolution</a:t>
            </a:r>
            <a:r>
              <a:rPr kumimoji="0" lang="fr-FR" sz="20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rPr>
              <a:t> of </a:t>
            </a:r>
            <a:r>
              <a:rPr kumimoji="0" lang="fr-FR" sz="2000" b="0" i="0" u="none" strike="noStrike" cap="none" spc="0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rPr>
              <a:t>Doxygen</a:t>
            </a:r>
            <a:r>
              <a:rPr kumimoji="0" lang="fr-FR" sz="20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rPr>
              <a:t> (</a:t>
            </a:r>
            <a:r>
              <a:rPr kumimoji="0" lang="fr-FR" sz="2000" b="0" i="0" u="none" strike="noStrike" cap="none" spc="0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rPr>
              <a:t>Doxypress</a:t>
            </a:r>
            <a:r>
              <a:rPr kumimoji="0" lang="fr-FR" sz="20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rPr>
              <a:t>)</a:t>
            </a:r>
          </a:p>
          <a:p>
            <a:pPr marL="285750" marR="0" indent="-28575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fr-FR" sz="2000" dirty="0" err="1">
                <a:solidFill>
                  <a:srgbClr val="000000"/>
                </a:solidFill>
              </a:rPr>
              <a:t>Convert</a:t>
            </a:r>
            <a:r>
              <a:rPr lang="fr-FR" sz="2000" dirty="0">
                <a:solidFill>
                  <a:srgbClr val="000000"/>
                </a:solidFill>
              </a:rPr>
              <a:t> the </a:t>
            </a:r>
            <a:r>
              <a:rPr lang="fr-FR" sz="2000" dirty="0" err="1">
                <a:solidFill>
                  <a:srgbClr val="000000"/>
                </a:solidFill>
              </a:rPr>
              <a:t>tutorials</a:t>
            </a:r>
            <a:r>
              <a:rPr lang="fr-FR" sz="2000" dirty="0">
                <a:solidFill>
                  <a:srgbClr val="000000"/>
                </a:solidFill>
              </a:rPr>
              <a:t> </a:t>
            </a:r>
            <a:r>
              <a:rPr lang="fr-FR" sz="2000" dirty="0" err="1">
                <a:solidFill>
                  <a:srgbClr val="000000"/>
                </a:solidFill>
              </a:rPr>
              <a:t>list</a:t>
            </a:r>
            <a:r>
              <a:rPr lang="fr-FR" sz="2000" dirty="0">
                <a:solidFill>
                  <a:srgbClr val="000000"/>
                </a:solidFill>
              </a:rPr>
              <a:t> </a:t>
            </a:r>
            <a:r>
              <a:rPr lang="fr-FR" sz="2000" dirty="0" err="1">
                <a:solidFill>
                  <a:srgbClr val="000000"/>
                </a:solidFill>
              </a:rPr>
              <a:t>into</a:t>
            </a:r>
            <a:r>
              <a:rPr lang="fr-FR" sz="2000" dirty="0">
                <a:solidFill>
                  <a:srgbClr val="000000"/>
                </a:solidFill>
              </a:rPr>
              <a:t> a </a:t>
            </a:r>
            <a:r>
              <a:rPr lang="fr-FR" sz="2000" dirty="0" err="1">
                <a:solidFill>
                  <a:srgbClr val="000000"/>
                </a:solidFill>
              </a:rPr>
              <a:t>gallery</a:t>
            </a:r>
            <a:endParaRPr lang="fr-FR" sz="2000" dirty="0">
              <a:solidFill>
                <a:srgbClr val="000000"/>
              </a:solidFill>
            </a:endParaRPr>
          </a:p>
          <a:p>
            <a:pPr marL="285750" marR="0" indent="-28575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endParaRPr lang="fr-FR" sz="2000" dirty="0">
              <a:solidFill>
                <a:srgbClr val="000000"/>
              </a:solidFill>
            </a:endParaRPr>
          </a:p>
          <a:p>
            <a:pPr marL="285750" marR="0" indent="-285750" algn="l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endParaRPr kumimoji="0" lang="fr-FR" sz="20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</p:spTree>
    <p:extLst>
      <p:ext uri="{BB962C8B-B14F-4D97-AF65-F5344CB8AC3E}">
        <p14:creationId xmlns:p14="http://schemas.microsoft.com/office/powerpoint/2010/main" val="2134325391"/>
      </p:ext>
    </p:extLst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Shape 35"/>
          <p:cNvSpPr/>
          <p:nvPr/>
        </p:nvSpPr>
        <p:spPr>
          <a:xfrm>
            <a:off x="5104587" y="617856"/>
            <a:ext cx="2795637" cy="65659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lang="en-US" sz="3600" dirty="0">
                <a:solidFill>
                  <a:srgbClr val="FFFFFF"/>
                </a:solidFill>
              </a:rPr>
              <a:t>User’s Guide</a:t>
            </a:r>
            <a:endParaRPr sz="3600" dirty="0">
              <a:solidFill>
                <a:srgbClr val="FFFFFF"/>
              </a:solidFill>
            </a:endParaRPr>
          </a:p>
        </p:txBody>
      </p:sp>
      <p:sp>
        <p:nvSpPr>
          <p:cNvPr id="6" name="Shape 36">
            <a:extLst>
              <a:ext uri="{FF2B5EF4-FFF2-40B4-BE49-F238E27FC236}">
                <a16:creationId xmlns:a16="http://schemas.microsoft.com/office/drawing/2014/main" id="{787E519B-1160-D548-8C9A-8805A32FAFD1}"/>
              </a:ext>
            </a:extLst>
          </p:cNvPr>
          <p:cNvSpPr/>
          <p:nvPr/>
        </p:nvSpPr>
        <p:spPr>
          <a:xfrm>
            <a:off x="252376" y="2572588"/>
            <a:ext cx="7577095" cy="225702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50800" tIns="50800" rIns="50800" bIns="50800" anchor="ctr">
            <a:spAutoFit/>
          </a:bodyPr>
          <a:lstStyle/>
          <a:p>
            <a:pPr marL="342900" lvl="0" indent="-342900" algn="l" defTabSz="457200">
              <a:buFont typeface="Arial" panose="020B0604020202020204" pitchFamily="34" charset="0"/>
              <a:buChar char="•"/>
              <a:defRPr sz="1800"/>
            </a:pPr>
            <a:r>
              <a:rPr lang="en-US" sz="2000" dirty="0">
                <a:solidFill>
                  <a:srgbClr val="323333"/>
                </a:solidFill>
              </a:rPr>
              <a:t>In </a:t>
            </a:r>
            <a:r>
              <a:rPr lang="en-US" sz="2000" b="1" dirty="0">
                <a:solidFill>
                  <a:srgbClr val="323333"/>
                </a:solidFill>
              </a:rPr>
              <a:t>markdown</a:t>
            </a:r>
            <a:r>
              <a:rPr lang="en-US" sz="2000" dirty="0">
                <a:solidFill>
                  <a:srgbClr val="323333"/>
                </a:solidFill>
              </a:rPr>
              <a:t> (after word, </a:t>
            </a:r>
            <a:r>
              <a:rPr lang="en-US" sz="2000" dirty="0" err="1">
                <a:solidFill>
                  <a:srgbClr val="323333"/>
                </a:solidFill>
              </a:rPr>
              <a:t>docbook</a:t>
            </a:r>
            <a:r>
              <a:rPr lang="en-US" sz="2000" dirty="0">
                <a:solidFill>
                  <a:srgbClr val="323333"/>
                </a:solidFill>
              </a:rPr>
              <a:t> …)</a:t>
            </a:r>
          </a:p>
          <a:p>
            <a:pPr marL="342900" lvl="0" indent="-342900" algn="l" defTabSz="457200">
              <a:buFont typeface="Arial" panose="020B0604020202020204" pitchFamily="34" charset="0"/>
              <a:buChar char="•"/>
              <a:defRPr sz="1800"/>
            </a:pPr>
            <a:r>
              <a:rPr lang="en-US" sz="2000" b="1" dirty="0" err="1">
                <a:solidFill>
                  <a:srgbClr val="323333"/>
                </a:solidFill>
              </a:rPr>
              <a:t>pandoc</a:t>
            </a:r>
            <a:r>
              <a:rPr lang="en-US" sz="2000" dirty="0">
                <a:solidFill>
                  <a:srgbClr val="323333"/>
                </a:solidFill>
              </a:rPr>
              <a:t> -&gt; allows to generate several output format (pdf, html, </a:t>
            </a:r>
            <a:r>
              <a:rPr lang="en-US" sz="2000" dirty="0" err="1">
                <a:solidFill>
                  <a:srgbClr val="323333"/>
                </a:solidFill>
              </a:rPr>
              <a:t>ebook</a:t>
            </a:r>
            <a:r>
              <a:rPr lang="en-US" sz="2000" dirty="0">
                <a:solidFill>
                  <a:srgbClr val="323333"/>
                </a:solidFill>
              </a:rPr>
              <a:t>, latex …)</a:t>
            </a:r>
          </a:p>
          <a:p>
            <a:pPr marL="342900" lvl="0" indent="-342900" algn="l" defTabSz="457200">
              <a:buFont typeface="Arial" panose="020B0604020202020204" pitchFamily="34" charset="0"/>
              <a:buChar char="•"/>
              <a:defRPr sz="1800"/>
            </a:pPr>
            <a:r>
              <a:rPr lang="en-US" sz="2000" dirty="0">
                <a:solidFill>
                  <a:srgbClr val="323333"/>
                </a:solidFill>
              </a:rPr>
              <a:t>One chapter (markdown file) per package</a:t>
            </a:r>
          </a:p>
          <a:p>
            <a:pPr marL="342900" lvl="0" indent="-342900" algn="l" defTabSz="457200">
              <a:buFont typeface="Arial" panose="020B0604020202020204" pitchFamily="34" charset="0"/>
              <a:buChar char="•"/>
              <a:defRPr sz="1800"/>
            </a:pPr>
            <a:r>
              <a:rPr lang="en-US" sz="2000" dirty="0">
                <a:solidFill>
                  <a:srgbClr val="323333"/>
                </a:solidFill>
              </a:rPr>
              <a:t>Despite the fact the editing is now very easy (markdown file in GitHub), it has not been updated for a while (four years ago). A big refresh is needed.</a:t>
            </a:r>
            <a:endParaRPr sz="2000" dirty="0">
              <a:solidFill>
                <a:srgbClr val="323333"/>
              </a:solidFill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4645ED0-6534-5A44-B2C3-39E4C06A2FD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29471" y="3162303"/>
            <a:ext cx="5175329" cy="5535561"/>
          </a:xfrm>
          <a:prstGeom prst="rect">
            <a:avLst/>
          </a:prstGeom>
        </p:spPr>
      </p:pic>
      <p:sp>
        <p:nvSpPr>
          <p:cNvPr id="8" name="Shape 36">
            <a:extLst>
              <a:ext uri="{FF2B5EF4-FFF2-40B4-BE49-F238E27FC236}">
                <a16:creationId xmlns:a16="http://schemas.microsoft.com/office/drawing/2014/main" id="{C0BCE0F5-4E52-B748-AF8A-E1E8820B0DD7}"/>
              </a:ext>
            </a:extLst>
          </p:cNvPr>
          <p:cNvSpPr/>
          <p:nvPr/>
        </p:nvSpPr>
        <p:spPr>
          <a:xfrm>
            <a:off x="380195" y="5948065"/>
            <a:ext cx="6654786" cy="10259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50800" tIns="50800" rIns="50800" bIns="50800" anchor="ctr">
            <a:spAutoFit/>
          </a:bodyPr>
          <a:lstStyle/>
          <a:p>
            <a:pPr marL="342900" lvl="0" indent="-342900" algn="l" defTabSz="457200">
              <a:buFont typeface="Arial" panose="020B0604020202020204" pitchFamily="34" charset="0"/>
              <a:buChar char="•"/>
              <a:defRPr sz="1800"/>
            </a:pPr>
            <a:r>
              <a:rPr lang="en-US" sz="2000" dirty="0">
                <a:solidFill>
                  <a:srgbClr val="323333"/>
                </a:solidFill>
              </a:rPr>
              <a:t>Needs an update.</a:t>
            </a:r>
          </a:p>
          <a:p>
            <a:pPr marL="457200" lvl="3" indent="-457200" algn="l" defTabSz="457200">
              <a:buFont typeface="Wingdings" pitchFamily="2" charset="2"/>
              <a:buChar char="Ø"/>
              <a:defRPr sz="1800"/>
            </a:pPr>
            <a:r>
              <a:rPr lang="en-US" sz="2000" dirty="0">
                <a:solidFill>
                  <a:srgbClr val="323333"/>
                </a:solidFill>
              </a:rPr>
              <a:t>Make it simpler ? </a:t>
            </a:r>
          </a:p>
          <a:p>
            <a:pPr marL="457200" lvl="3" indent="-457200" algn="l" defTabSz="457200">
              <a:buFont typeface="Wingdings" pitchFamily="2" charset="2"/>
              <a:buChar char="Ø"/>
              <a:defRPr sz="1800"/>
            </a:pPr>
            <a:r>
              <a:rPr lang="en-US" sz="2000" dirty="0">
                <a:solidFill>
                  <a:srgbClr val="323333"/>
                </a:solidFill>
              </a:rPr>
              <a:t>Is it used ? Should we keep it ?</a:t>
            </a:r>
          </a:p>
        </p:txBody>
      </p:sp>
    </p:spTree>
    <p:extLst>
      <p:ext uri="{BB962C8B-B14F-4D97-AF65-F5344CB8AC3E}">
        <p14:creationId xmlns:p14="http://schemas.microsoft.com/office/powerpoint/2010/main" val="3343350830"/>
      </p:ext>
    </p:extLst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Shape 35"/>
          <p:cNvSpPr/>
          <p:nvPr/>
        </p:nvSpPr>
        <p:spPr>
          <a:xfrm>
            <a:off x="4668575" y="617856"/>
            <a:ext cx="3667671" cy="65659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lang="en-US" sz="3600" dirty="0">
                <a:solidFill>
                  <a:srgbClr val="FFFFFF"/>
                </a:solidFill>
              </a:rPr>
              <a:t>Mini ROOT guide</a:t>
            </a:r>
            <a:endParaRPr sz="3600" dirty="0">
              <a:solidFill>
                <a:srgbClr val="FFFFFF"/>
              </a:solidFill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0C15238-5E89-3B4F-AD4B-074CAA68573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0227" y="2074665"/>
            <a:ext cx="5719864" cy="7172632"/>
          </a:xfrm>
          <a:prstGeom prst="rect">
            <a:avLst/>
          </a:prstGeom>
        </p:spPr>
      </p:pic>
      <p:sp>
        <p:nvSpPr>
          <p:cNvPr id="7" name="Shape 36">
            <a:extLst>
              <a:ext uri="{FF2B5EF4-FFF2-40B4-BE49-F238E27FC236}">
                <a16:creationId xmlns:a16="http://schemas.microsoft.com/office/drawing/2014/main" id="{EBDC00C9-071A-E447-A875-D5CC3F647F4C}"/>
              </a:ext>
            </a:extLst>
          </p:cNvPr>
          <p:cNvSpPr/>
          <p:nvPr/>
        </p:nvSpPr>
        <p:spPr>
          <a:xfrm>
            <a:off x="249970" y="3096176"/>
            <a:ext cx="6654786" cy="256480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50800" tIns="50800" rIns="50800" bIns="50800" anchor="ctr">
            <a:spAutoFit/>
          </a:bodyPr>
          <a:lstStyle/>
          <a:p>
            <a:pPr marL="342900" lvl="0" indent="-342900" algn="l" defTabSz="457200">
              <a:buFont typeface="Arial" panose="020B0604020202020204" pitchFamily="34" charset="0"/>
              <a:buChar char="•"/>
              <a:defRPr sz="1800"/>
            </a:pPr>
            <a:r>
              <a:rPr lang="en-US" sz="2000" dirty="0">
                <a:solidFill>
                  <a:srgbClr val="323333"/>
                </a:solidFill>
              </a:rPr>
              <a:t>ROOT primer </a:t>
            </a:r>
          </a:p>
          <a:p>
            <a:pPr marL="342900" lvl="0" indent="-342900" algn="l" defTabSz="457200">
              <a:buFont typeface="Arial" panose="020B0604020202020204" pitchFamily="34" charset="0"/>
              <a:buChar char="•"/>
              <a:defRPr sz="1800"/>
            </a:pPr>
            <a:r>
              <a:rPr lang="en-US" sz="2000" dirty="0">
                <a:solidFill>
                  <a:srgbClr val="323333"/>
                </a:solidFill>
              </a:rPr>
              <a:t>In </a:t>
            </a:r>
            <a:r>
              <a:rPr lang="en-US" sz="2000" b="1" dirty="0">
                <a:solidFill>
                  <a:srgbClr val="323333"/>
                </a:solidFill>
              </a:rPr>
              <a:t>markdown</a:t>
            </a:r>
            <a:r>
              <a:rPr lang="en-US" sz="2000" dirty="0">
                <a:solidFill>
                  <a:srgbClr val="323333"/>
                </a:solidFill>
              </a:rPr>
              <a:t> format</a:t>
            </a:r>
          </a:p>
          <a:p>
            <a:pPr marL="342900" lvl="0" indent="-342900" algn="l" defTabSz="457200">
              <a:buFont typeface="Arial" panose="020B0604020202020204" pitchFamily="34" charset="0"/>
              <a:buChar char="•"/>
              <a:defRPr sz="1800"/>
            </a:pPr>
            <a:r>
              <a:rPr lang="en-US" sz="2000" dirty="0">
                <a:solidFill>
                  <a:srgbClr val="323333"/>
                </a:solidFill>
              </a:rPr>
              <a:t>Used as tutorial materiel (CERN summer students)</a:t>
            </a:r>
          </a:p>
          <a:p>
            <a:pPr marL="342900" lvl="0" indent="-342900" algn="l" defTabSz="457200">
              <a:buFont typeface="Arial" panose="020B0604020202020204" pitchFamily="34" charset="0"/>
              <a:buChar char="•"/>
              <a:defRPr sz="1800"/>
            </a:pPr>
            <a:r>
              <a:rPr lang="en-US" sz="2000" dirty="0">
                <a:solidFill>
                  <a:srgbClr val="323333"/>
                </a:solidFill>
              </a:rPr>
              <a:t>Has a </a:t>
            </a:r>
            <a:r>
              <a:rPr lang="en-US" sz="2000" b="1" dirty="0">
                <a:solidFill>
                  <a:srgbClr val="323333"/>
                </a:solidFill>
              </a:rPr>
              <a:t>SWAN version</a:t>
            </a:r>
          </a:p>
          <a:p>
            <a:pPr marL="342900" lvl="0" indent="-342900" algn="l" defTabSz="457200">
              <a:buFont typeface="Arial" panose="020B0604020202020204" pitchFamily="34" charset="0"/>
              <a:buChar char="•"/>
              <a:defRPr sz="1800"/>
            </a:pPr>
            <a:r>
              <a:rPr lang="en-US" sz="2000" dirty="0">
                <a:solidFill>
                  <a:srgbClr val="323333"/>
                </a:solidFill>
              </a:rPr>
              <a:t>Up to date: </a:t>
            </a:r>
            <a:r>
              <a:rPr lang="en-US" sz="2000" b="1" dirty="0">
                <a:solidFill>
                  <a:srgbClr val="323333"/>
                </a:solidFill>
              </a:rPr>
              <a:t>revised every year </a:t>
            </a:r>
            <a:r>
              <a:rPr lang="en-US" sz="2000" dirty="0">
                <a:solidFill>
                  <a:srgbClr val="323333"/>
                </a:solidFill>
              </a:rPr>
              <a:t>for the CERN summer students tutorials.</a:t>
            </a:r>
          </a:p>
          <a:p>
            <a:pPr lvl="1" indent="0" algn="l" defTabSz="457200">
              <a:defRPr sz="1800"/>
            </a:pPr>
            <a:endParaRPr lang="en-US" sz="2000" dirty="0">
              <a:solidFill>
                <a:srgbClr val="323333"/>
              </a:solidFill>
            </a:endParaRPr>
          </a:p>
          <a:p>
            <a:pPr marL="342900" lvl="0" indent="-342900" algn="l" defTabSz="457200">
              <a:buFont typeface="Arial" panose="020B0604020202020204" pitchFamily="34" charset="0"/>
              <a:buChar char="•"/>
              <a:defRPr sz="1800"/>
            </a:pPr>
            <a:endParaRPr sz="2000" dirty="0">
              <a:solidFill>
                <a:srgbClr val="323333"/>
              </a:solidFill>
            </a:endParaRPr>
          </a:p>
        </p:txBody>
      </p:sp>
      <p:sp>
        <p:nvSpPr>
          <p:cNvPr id="9" name="Shape 36">
            <a:extLst>
              <a:ext uri="{FF2B5EF4-FFF2-40B4-BE49-F238E27FC236}">
                <a16:creationId xmlns:a16="http://schemas.microsoft.com/office/drawing/2014/main" id="{EA40BFD4-A43E-344E-9F57-5425FA745FFA}"/>
              </a:ext>
            </a:extLst>
          </p:cNvPr>
          <p:cNvSpPr/>
          <p:nvPr/>
        </p:nvSpPr>
        <p:spPr>
          <a:xfrm>
            <a:off x="249970" y="6241035"/>
            <a:ext cx="6654786" cy="225702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50800" tIns="50800" rIns="50800" bIns="50800" anchor="ctr">
            <a:spAutoFit/>
          </a:bodyPr>
          <a:lstStyle/>
          <a:p>
            <a:pPr marL="342900" lvl="0" indent="-342900" algn="l" defTabSz="457200">
              <a:buFont typeface="Arial" panose="020B0604020202020204" pitchFamily="34" charset="0"/>
              <a:buChar char="•"/>
              <a:defRPr sz="1800"/>
            </a:pPr>
            <a:r>
              <a:rPr lang="en-US" sz="2000" dirty="0">
                <a:solidFill>
                  <a:srgbClr val="323333"/>
                </a:solidFill>
              </a:rPr>
              <a:t>Could coupled more closely to the reference guide examples</a:t>
            </a:r>
          </a:p>
          <a:p>
            <a:pPr marL="342900" lvl="0" indent="-342900" algn="l" defTabSz="457200">
              <a:buFont typeface="Arial" panose="020B0604020202020204" pitchFamily="34" charset="0"/>
              <a:buChar char="•"/>
              <a:defRPr sz="1800"/>
            </a:pPr>
            <a:r>
              <a:rPr lang="en-US" sz="2000" dirty="0">
                <a:solidFill>
                  <a:srgbClr val="323333"/>
                </a:solidFill>
              </a:rPr>
              <a:t>Very useful for beginners (more used than the User’s guide)</a:t>
            </a:r>
          </a:p>
          <a:p>
            <a:pPr lvl="1" indent="0" algn="l" defTabSz="457200">
              <a:defRPr sz="1800"/>
            </a:pPr>
            <a:r>
              <a:rPr lang="en-US" sz="2000" dirty="0">
                <a:solidFill>
                  <a:srgbClr val="323333"/>
                </a:solidFill>
              </a:rPr>
              <a:t> </a:t>
            </a:r>
          </a:p>
          <a:p>
            <a:pPr lvl="1" indent="0" algn="l" defTabSz="457200">
              <a:defRPr sz="1800"/>
            </a:pPr>
            <a:endParaRPr lang="en-US" sz="2000" dirty="0">
              <a:solidFill>
                <a:srgbClr val="323333"/>
              </a:solidFill>
            </a:endParaRPr>
          </a:p>
          <a:p>
            <a:pPr marL="342900" lvl="0" indent="-342900" algn="l" defTabSz="457200">
              <a:buFont typeface="Arial" panose="020B0604020202020204" pitchFamily="34" charset="0"/>
              <a:buChar char="•"/>
              <a:defRPr sz="1800"/>
            </a:pPr>
            <a:endParaRPr sz="2000" dirty="0">
              <a:solidFill>
                <a:srgbClr val="32333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165815"/>
      </p:ext>
    </p:extLst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Shape 35"/>
          <p:cNvSpPr/>
          <p:nvPr/>
        </p:nvSpPr>
        <p:spPr>
          <a:xfrm>
            <a:off x="5579086" y="617856"/>
            <a:ext cx="1846660" cy="65659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lang="en-US" sz="3600" dirty="0">
                <a:solidFill>
                  <a:srgbClr val="FFFFFF"/>
                </a:solidFill>
              </a:rPr>
              <a:t>Tutorials</a:t>
            </a:r>
            <a:endParaRPr sz="3600" dirty="0">
              <a:solidFill>
                <a:srgbClr val="FFFFFF"/>
              </a:solidFill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DE13A11-0DAB-E443-BDF7-94A938DD429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45055" y="2255588"/>
            <a:ext cx="4800510" cy="4916129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C66F0772-03B5-1B41-B1D8-FDE619C403E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206" y="4713653"/>
            <a:ext cx="4053159" cy="4176106"/>
          </a:xfrm>
          <a:prstGeom prst="rect">
            <a:avLst/>
          </a:prstGeom>
        </p:spPr>
      </p:pic>
      <p:sp>
        <p:nvSpPr>
          <p:cNvPr id="9" name="Shape 36">
            <a:extLst>
              <a:ext uri="{FF2B5EF4-FFF2-40B4-BE49-F238E27FC236}">
                <a16:creationId xmlns:a16="http://schemas.microsoft.com/office/drawing/2014/main" id="{634C17A3-C939-C54C-A13C-A0D11D083860}"/>
              </a:ext>
            </a:extLst>
          </p:cNvPr>
          <p:cNvSpPr/>
          <p:nvPr/>
        </p:nvSpPr>
        <p:spPr>
          <a:xfrm>
            <a:off x="380205" y="2768866"/>
            <a:ext cx="6905497" cy="133369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50800" tIns="50800" rIns="50800" bIns="50800" anchor="ctr">
            <a:spAutoFit/>
          </a:bodyPr>
          <a:lstStyle/>
          <a:p>
            <a:pPr marL="342900" lvl="0" indent="-342900" algn="l" defTabSz="457200">
              <a:buFont typeface="Arial" panose="020B0604020202020204" pitchFamily="34" charset="0"/>
              <a:buChar char="•"/>
              <a:defRPr sz="1800"/>
            </a:pPr>
            <a:r>
              <a:rPr lang="en-US" sz="2000" dirty="0">
                <a:solidFill>
                  <a:srgbClr val="323333"/>
                </a:solidFill>
              </a:rPr>
              <a:t>Part of the reference guide. The </a:t>
            </a:r>
            <a:r>
              <a:rPr lang="en-US" sz="2000" dirty="0" err="1">
                <a:solidFill>
                  <a:srgbClr val="323333"/>
                </a:solidFill>
              </a:rPr>
              <a:t>doxygen</a:t>
            </a:r>
            <a:r>
              <a:rPr lang="en-US" sz="2000" dirty="0">
                <a:solidFill>
                  <a:srgbClr val="323333"/>
                </a:solidFill>
              </a:rPr>
              <a:t> filter generates </a:t>
            </a:r>
            <a:r>
              <a:rPr lang="en-US" sz="2000" b="1" dirty="0">
                <a:solidFill>
                  <a:srgbClr val="323333"/>
                </a:solidFill>
              </a:rPr>
              <a:t>one web page per tutorial</a:t>
            </a:r>
            <a:r>
              <a:rPr lang="en-US" sz="2000" dirty="0">
                <a:solidFill>
                  <a:srgbClr val="323333"/>
                </a:solidFill>
              </a:rPr>
              <a:t>.</a:t>
            </a:r>
          </a:p>
          <a:p>
            <a:pPr marL="342900" lvl="0" indent="-342900" algn="l" defTabSz="457200">
              <a:buFont typeface="Arial" panose="020B0604020202020204" pitchFamily="34" charset="0"/>
              <a:buChar char="•"/>
              <a:defRPr sz="1800"/>
            </a:pPr>
            <a:r>
              <a:rPr lang="en-US" sz="2000" b="1" dirty="0">
                <a:solidFill>
                  <a:srgbClr val="323333"/>
                </a:solidFill>
              </a:rPr>
              <a:t>Jupiter/SWAN notebooks </a:t>
            </a:r>
            <a:r>
              <a:rPr lang="en-US" sz="2000" dirty="0">
                <a:solidFill>
                  <a:srgbClr val="323333"/>
                </a:solidFill>
              </a:rPr>
              <a:t>are also generated by the filter.</a:t>
            </a:r>
          </a:p>
          <a:p>
            <a:pPr marL="342900" lvl="0" indent="-342900" algn="l" defTabSz="457200">
              <a:buFont typeface="Arial" panose="020B0604020202020204" pitchFamily="34" charset="0"/>
              <a:buChar char="•"/>
              <a:defRPr sz="1800"/>
            </a:pPr>
            <a:endParaRPr sz="2000" dirty="0">
              <a:solidFill>
                <a:srgbClr val="323333"/>
              </a:solidFill>
            </a:endParaRPr>
          </a:p>
        </p:txBody>
      </p:sp>
      <p:sp>
        <p:nvSpPr>
          <p:cNvPr id="10" name="Shape 36">
            <a:extLst>
              <a:ext uri="{FF2B5EF4-FFF2-40B4-BE49-F238E27FC236}">
                <a16:creationId xmlns:a16="http://schemas.microsoft.com/office/drawing/2014/main" id="{B34B4BB5-FFAF-0E48-B1FA-1015544FACBD}"/>
              </a:ext>
            </a:extLst>
          </p:cNvPr>
          <p:cNvSpPr/>
          <p:nvPr/>
        </p:nvSpPr>
        <p:spPr>
          <a:xfrm>
            <a:off x="4696570" y="7618295"/>
            <a:ext cx="8148995" cy="133369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50800" tIns="50800" rIns="50800" bIns="50800" anchor="ctr">
            <a:spAutoFit/>
          </a:bodyPr>
          <a:lstStyle/>
          <a:p>
            <a:pPr marL="342900" lvl="0" indent="-342900" algn="l" defTabSz="457200">
              <a:buFont typeface="Arial" panose="020B0604020202020204" pitchFamily="34" charset="0"/>
              <a:buChar char="•"/>
              <a:defRPr sz="1800"/>
            </a:pPr>
            <a:r>
              <a:rPr lang="en-US" sz="2000" dirty="0">
                <a:solidFill>
                  <a:srgbClr val="323333"/>
                </a:solidFill>
              </a:rPr>
              <a:t>All the tutorials are in C++. Some have their python version also. This needs to be generalized.</a:t>
            </a:r>
          </a:p>
          <a:p>
            <a:pPr marL="342900" lvl="0" indent="-342900" algn="l" defTabSz="457200">
              <a:buFont typeface="Arial" panose="020B0604020202020204" pitchFamily="34" charset="0"/>
              <a:buChar char="•"/>
              <a:defRPr sz="1800"/>
            </a:pPr>
            <a:r>
              <a:rPr lang="en-US" sz="2000" dirty="0">
                <a:solidFill>
                  <a:srgbClr val="323333"/>
                </a:solidFill>
              </a:rPr>
              <a:t>Need to be presented as a Gallery</a:t>
            </a:r>
          </a:p>
          <a:p>
            <a:pPr marL="342900" lvl="0" indent="-342900" algn="l" defTabSz="457200">
              <a:buFont typeface="Arial" panose="020B0604020202020204" pitchFamily="34" charset="0"/>
              <a:buChar char="•"/>
              <a:defRPr sz="1800"/>
            </a:pPr>
            <a:endParaRPr sz="2000" dirty="0">
              <a:solidFill>
                <a:srgbClr val="32333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3393702"/>
      </p:ext>
    </p:extLst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Shape 35"/>
          <p:cNvSpPr/>
          <p:nvPr/>
        </p:nvSpPr>
        <p:spPr>
          <a:xfrm>
            <a:off x="5527786" y="617856"/>
            <a:ext cx="1949253" cy="65659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lang="en-US" sz="3600" dirty="0">
                <a:solidFill>
                  <a:srgbClr val="FFFFFF"/>
                </a:solidFill>
              </a:rPr>
              <a:t>Web Site</a:t>
            </a:r>
            <a:endParaRPr sz="3600" dirty="0">
              <a:solidFill>
                <a:srgbClr val="FFFFFF"/>
              </a:solidFill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68F46E25-ECAB-2145-B4C4-0048B9638A0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04756" y="1996778"/>
            <a:ext cx="5850666" cy="4148449"/>
          </a:xfrm>
          <a:prstGeom prst="rect">
            <a:avLst/>
          </a:prstGeom>
        </p:spPr>
      </p:pic>
      <p:sp>
        <p:nvSpPr>
          <p:cNvPr id="7" name="Shape 36">
            <a:extLst>
              <a:ext uri="{FF2B5EF4-FFF2-40B4-BE49-F238E27FC236}">
                <a16:creationId xmlns:a16="http://schemas.microsoft.com/office/drawing/2014/main" id="{CA4F4C7C-0CDF-EB40-AB0D-93BBC7DFC20B}"/>
              </a:ext>
            </a:extLst>
          </p:cNvPr>
          <p:cNvSpPr/>
          <p:nvPr/>
        </p:nvSpPr>
        <p:spPr>
          <a:xfrm>
            <a:off x="249970" y="3403953"/>
            <a:ext cx="6654786" cy="194925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50800" tIns="50800" rIns="50800" bIns="50800" anchor="ctr">
            <a:spAutoFit/>
          </a:bodyPr>
          <a:lstStyle/>
          <a:p>
            <a:pPr marL="342900" lvl="0" indent="-342900" algn="l" defTabSz="457200">
              <a:buFont typeface="Arial" panose="020B0604020202020204" pitchFamily="34" charset="0"/>
              <a:buChar char="•"/>
              <a:defRPr sz="1800"/>
            </a:pPr>
            <a:r>
              <a:rPr lang="en-US" sz="2000" b="1" dirty="0">
                <a:solidFill>
                  <a:srgbClr val="323333"/>
                </a:solidFill>
              </a:rPr>
              <a:t>Entry point for all the manuals</a:t>
            </a:r>
            <a:r>
              <a:rPr lang="en-US" sz="2000" dirty="0">
                <a:solidFill>
                  <a:srgbClr val="323333"/>
                </a:solidFill>
              </a:rPr>
              <a:t>/doc listed before</a:t>
            </a:r>
          </a:p>
          <a:p>
            <a:pPr marL="342900" lvl="0" indent="-342900" algn="l" defTabSz="457200">
              <a:buFont typeface="Arial" panose="020B0604020202020204" pitchFamily="34" charset="0"/>
              <a:buChar char="•"/>
              <a:defRPr sz="1800"/>
            </a:pPr>
            <a:r>
              <a:rPr lang="en-US" sz="2000" b="1" dirty="0">
                <a:solidFill>
                  <a:srgbClr val="323333"/>
                </a:solidFill>
              </a:rPr>
              <a:t>Entry point for the forum </a:t>
            </a:r>
            <a:r>
              <a:rPr lang="en-US" sz="2000" dirty="0">
                <a:solidFill>
                  <a:srgbClr val="323333"/>
                </a:solidFill>
              </a:rPr>
              <a:t>which is also a huge source of information (discourse).</a:t>
            </a:r>
          </a:p>
          <a:p>
            <a:pPr marL="342900" lvl="0" indent="-342900" algn="l" defTabSz="457200">
              <a:buFont typeface="Arial" panose="020B0604020202020204" pitchFamily="34" charset="0"/>
              <a:buChar char="•"/>
              <a:defRPr sz="1800"/>
            </a:pPr>
            <a:r>
              <a:rPr lang="en-US" sz="2000" b="1" dirty="0">
                <a:solidFill>
                  <a:srgbClr val="323333"/>
                </a:solidFill>
              </a:rPr>
              <a:t>FAQs and </a:t>
            </a:r>
            <a:r>
              <a:rPr lang="en-US" sz="2000" b="1" dirty="0" err="1">
                <a:solidFill>
                  <a:srgbClr val="323333"/>
                </a:solidFill>
              </a:rPr>
              <a:t>HowTo’s</a:t>
            </a:r>
            <a:r>
              <a:rPr lang="en-US" sz="2000" b="1" dirty="0">
                <a:solidFill>
                  <a:srgbClr val="323333"/>
                </a:solidFill>
              </a:rPr>
              <a:t>  </a:t>
            </a:r>
            <a:r>
              <a:rPr lang="en-US" sz="2000" dirty="0">
                <a:solidFill>
                  <a:srgbClr val="323333"/>
                </a:solidFill>
              </a:rPr>
              <a:t>are now in the forum (need update)</a:t>
            </a:r>
          </a:p>
          <a:p>
            <a:pPr marL="342900" lvl="0" indent="-342900" algn="l" defTabSz="457200">
              <a:buFont typeface="Arial" panose="020B0604020202020204" pitchFamily="34" charset="0"/>
              <a:buChar char="•"/>
              <a:defRPr sz="1800"/>
            </a:pPr>
            <a:endParaRPr sz="2000" dirty="0">
              <a:solidFill>
                <a:srgbClr val="323333"/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9A28451-1140-7945-9307-81F4B9917A3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66637" y="5353205"/>
            <a:ext cx="4084885" cy="3442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1974110"/>
      </p:ext>
    </p:extLst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Shape 35"/>
          <p:cNvSpPr/>
          <p:nvPr/>
        </p:nvSpPr>
        <p:spPr>
          <a:xfrm>
            <a:off x="4415385" y="674421"/>
            <a:ext cx="6976269" cy="65659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lang="en-US" sz="3600" dirty="0">
                <a:solidFill>
                  <a:srgbClr val="FFFFFF"/>
                </a:solidFill>
              </a:rPr>
              <a:t>Man pages and command usage</a:t>
            </a:r>
            <a:endParaRPr sz="3600" dirty="0">
              <a:solidFill>
                <a:srgbClr val="FFFFFF"/>
              </a:solidFill>
            </a:endParaRPr>
          </a:p>
        </p:txBody>
      </p:sp>
      <p:sp>
        <p:nvSpPr>
          <p:cNvPr id="7" name="Shape 36">
            <a:extLst>
              <a:ext uri="{FF2B5EF4-FFF2-40B4-BE49-F238E27FC236}">
                <a16:creationId xmlns:a16="http://schemas.microsoft.com/office/drawing/2014/main" id="{598A8822-9327-AC44-B42F-29C2F03D018C}"/>
              </a:ext>
            </a:extLst>
          </p:cNvPr>
          <p:cNvSpPr/>
          <p:nvPr/>
        </p:nvSpPr>
        <p:spPr>
          <a:xfrm>
            <a:off x="249969" y="4234327"/>
            <a:ext cx="11740469" cy="10259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50800" tIns="50800" rIns="50800" bIns="50800" anchor="ctr">
            <a:spAutoFit/>
          </a:bodyPr>
          <a:lstStyle/>
          <a:p>
            <a:pPr marL="342900" lvl="0" indent="-342900" algn="l" defTabSz="457200">
              <a:buFont typeface="Arial" panose="020B0604020202020204" pitchFamily="34" charset="0"/>
              <a:buChar char="•"/>
              <a:defRPr sz="1800"/>
            </a:pPr>
            <a:r>
              <a:rPr lang="en-US" sz="2000" dirty="0">
                <a:solidFill>
                  <a:srgbClr val="323333"/>
                </a:solidFill>
              </a:rPr>
              <a:t>Man pages and commands usage were described in several, not synchronized, places. </a:t>
            </a:r>
          </a:p>
          <a:p>
            <a:pPr marL="342900" lvl="0" indent="-342900" algn="l" defTabSz="457200">
              <a:buFont typeface="Arial" panose="020B0604020202020204" pitchFamily="34" charset="0"/>
              <a:buChar char="•"/>
              <a:defRPr sz="1800"/>
            </a:pPr>
            <a:r>
              <a:rPr lang="en-US" sz="2000" dirty="0">
                <a:solidFill>
                  <a:srgbClr val="323333"/>
                </a:solidFill>
              </a:rPr>
              <a:t>There was no consistency check between the options implemented and the options description.</a:t>
            </a:r>
          </a:p>
          <a:p>
            <a:pPr marL="342900" lvl="0" indent="-342900" algn="l" defTabSz="457200">
              <a:buFont typeface="Arial" panose="020B0604020202020204" pitchFamily="34" charset="0"/>
              <a:buChar char="•"/>
              <a:defRPr sz="1800"/>
            </a:pPr>
            <a:endParaRPr sz="2000" dirty="0">
              <a:solidFill>
                <a:srgbClr val="323333"/>
              </a:solidFill>
            </a:endParaRPr>
          </a:p>
        </p:txBody>
      </p:sp>
      <p:sp>
        <p:nvSpPr>
          <p:cNvPr id="8" name="Shape 36">
            <a:extLst>
              <a:ext uri="{FF2B5EF4-FFF2-40B4-BE49-F238E27FC236}">
                <a16:creationId xmlns:a16="http://schemas.microsoft.com/office/drawing/2014/main" id="{6AB05434-2611-5D44-AE7E-AF8F75A9EAA8}"/>
              </a:ext>
            </a:extLst>
          </p:cNvPr>
          <p:cNvSpPr/>
          <p:nvPr/>
        </p:nvSpPr>
        <p:spPr>
          <a:xfrm>
            <a:off x="249969" y="5536575"/>
            <a:ext cx="11460250" cy="10259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50800" tIns="50800" rIns="50800" bIns="50800" anchor="ctr">
            <a:spAutoFit/>
          </a:bodyPr>
          <a:lstStyle/>
          <a:p>
            <a:pPr marL="342900" indent="-342900" algn="l" defTabSz="457200">
              <a:buFont typeface="Arial" panose="020B0604020202020204" pitchFamily="34" charset="0"/>
              <a:buChar char="•"/>
              <a:defRPr sz="1800"/>
            </a:pPr>
            <a:r>
              <a:rPr lang="en-US" sz="2000" dirty="0">
                <a:solidFill>
                  <a:srgbClr val="323333"/>
                </a:solidFill>
              </a:rPr>
              <a:t>Since this summer, these two points are now addressed thanks to a python tool using the module “</a:t>
            </a:r>
            <a:r>
              <a:rPr lang="en-US" sz="2000" dirty="0" err="1">
                <a:solidFill>
                  <a:srgbClr val="323333"/>
                </a:solidFill>
              </a:rPr>
              <a:t>argparse</a:t>
            </a:r>
            <a:r>
              <a:rPr lang="en-US" sz="2000" dirty="0">
                <a:solidFill>
                  <a:srgbClr val="323333"/>
                </a:solidFill>
              </a:rPr>
              <a:t>”. This work was done by </a:t>
            </a:r>
            <a:r>
              <a:rPr lang="fr-FR" sz="1800" dirty="0"/>
              <a:t>Elie </a:t>
            </a:r>
            <a:r>
              <a:rPr lang="fr-FR" sz="1800" dirty="0" err="1"/>
              <a:t>Khairallah</a:t>
            </a:r>
            <a:r>
              <a:rPr lang="fr-FR" sz="1800" dirty="0"/>
              <a:t>, </a:t>
            </a:r>
            <a:r>
              <a:rPr lang="en-US" sz="2000" dirty="0">
                <a:solidFill>
                  <a:srgbClr val="323333"/>
                </a:solidFill>
              </a:rPr>
              <a:t>summer student 2018.</a:t>
            </a:r>
          </a:p>
          <a:p>
            <a:pPr marL="342900" lvl="0" indent="-342900" algn="l" defTabSz="457200">
              <a:buFont typeface="Arial" panose="020B0604020202020204" pitchFamily="34" charset="0"/>
              <a:buChar char="•"/>
              <a:defRPr sz="1800"/>
            </a:pPr>
            <a:endParaRPr sz="2000" dirty="0">
              <a:solidFill>
                <a:srgbClr val="323333"/>
              </a:solidFill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D535AFF-2349-0D45-9F66-0EEDB6D0A8CF}"/>
              </a:ext>
            </a:extLst>
          </p:cNvPr>
          <p:cNvSpPr/>
          <p:nvPr/>
        </p:nvSpPr>
        <p:spPr>
          <a:xfrm>
            <a:off x="4212965" y="2557281"/>
            <a:ext cx="3814475" cy="102592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12700" cap="flat">
            <a:noFill/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algn="l"/>
            <a:r>
              <a:rPr lang="fr-FR" sz="2000" dirty="0">
                <a:latin typeface="Courier" pitchFamily="2" charset="0"/>
              </a:rPr>
              <a:t>$ man </a:t>
            </a:r>
            <a:r>
              <a:rPr lang="fr-FR" sz="2000" dirty="0" err="1">
                <a:latin typeface="Courier" pitchFamily="2" charset="0"/>
              </a:rPr>
              <a:t>root</a:t>
            </a:r>
            <a:endParaRPr lang="fr-FR" sz="2000" dirty="0">
              <a:latin typeface="Courier" pitchFamily="2" charset="0"/>
            </a:endParaRPr>
          </a:p>
          <a:p>
            <a:pPr algn="l"/>
            <a:r>
              <a:rPr lang="fr-FR" sz="2000" dirty="0">
                <a:latin typeface="Courier" pitchFamily="2" charset="0"/>
              </a:rPr>
              <a:t>…</a:t>
            </a:r>
          </a:p>
          <a:p>
            <a:pPr algn="l"/>
            <a:r>
              <a:rPr lang="fr-FR" sz="2000" dirty="0">
                <a:latin typeface="Courier" pitchFamily="2" charset="0"/>
              </a:rPr>
              <a:t>$ </a:t>
            </a:r>
            <a:r>
              <a:rPr lang="fr-FR" sz="2000" dirty="0" err="1">
                <a:latin typeface="Courier" pitchFamily="2" charset="0"/>
              </a:rPr>
              <a:t>root</a:t>
            </a:r>
            <a:r>
              <a:rPr lang="fr-FR" sz="2000" dirty="0">
                <a:latin typeface="Courier" pitchFamily="2" charset="0"/>
              </a:rPr>
              <a:t> --help</a:t>
            </a:r>
          </a:p>
        </p:txBody>
      </p:sp>
    </p:spTree>
    <p:extLst>
      <p:ext uri="{BB962C8B-B14F-4D97-AF65-F5344CB8AC3E}">
        <p14:creationId xmlns:p14="http://schemas.microsoft.com/office/powerpoint/2010/main" val="2323726220"/>
      </p:ext>
    </p:extLst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Shape 35"/>
          <p:cNvSpPr/>
          <p:nvPr/>
        </p:nvSpPr>
        <p:spPr>
          <a:xfrm>
            <a:off x="5476495" y="617856"/>
            <a:ext cx="2051844" cy="65659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lang="en-US" sz="3600" dirty="0">
                <a:solidFill>
                  <a:srgbClr val="FFFFFF"/>
                </a:solidFill>
              </a:rPr>
              <a:t>Summary</a:t>
            </a:r>
            <a:endParaRPr sz="3600" dirty="0">
              <a:solidFill>
                <a:srgbClr val="FFFFFF"/>
              </a:solidFill>
            </a:endParaRP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6E072C39-44C4-B34D-9E69-6DC77DF09D9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33132084"/>
              </p:ext>
            </p:extLst>
          </p:nvPr>
        </p:nvGraphicFramePr>
        <p:xfrm>
          <a:off x="344965" y="2724263"/>
          <a:ext cx="12314904" cy="518755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2842730">
                  <a:extLst>
                    <a:ext uri="{9D8B030D-6E8A-4147-A177-3AD203B41FA5}">
                      <a16:colId xmlns:a16="http://schemas.microsoft.com/office/drawing/2014/main" val="1796735181"/>
                    </a:ext>
                  </a:extLst>
                </a:gridCol>
                <a:gridCol w="3749799">
                  <a:extLst>
                    <a:ext uri="{9D8B030D-6E8A-4147-A177-3AD203B41FA5}">
                      <a16:colId xmlns:a16="http://schemas.microsoft.com/office/drawing/2014/main" val="1654183338"/>
                    </a:ext>
                  </a:extLst>
                </a:gridCol>
                <a:gridCol w="2368436">
                  <a:extLst>
                    <a:ext uri="{9D8B030D-6E8A-4147-A177-3AD203B41FA5}">
                      <a16:colId xmlns:a16="http://schemas.microsoft.com/office/drawing/2014/main" val="163634443"/>
                    </a:ext>
                  </a:extLst>
                </a:gridCol>
                <a:gridCol w="3353939">
                  <a:extLst>
                    <a:ext uri="{9D8B030D-6E8A-4147-A177-3AD203B41FA5}">
                      <a16:colId xmlns:a16="http://schemas.microsoft.com/office/drawing/2014/main" val="1081751825"/>
                    </a:ext>
                  </a:extLst>
                </a:gridCol>
              </a:tblGrid>
              <a:tr h="671750">
                <a:tc>
                  <a:txBody>
                    <a:bodyPr/>
                    <a:lstStyle/>
                    <a:p>
                      <a:r>
                        <a:rPr lang="fr-FR" dirty="0"/>
                        <a:t>Documentation type </a:t>
                      </a:r>
                      <a:endParaRPr lang="fr-FR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fr-FR" dirty="0" err="1"/>
                        <a:t>Status</a:t>
                      </a:r>
                      <a:endParaRPr lang="fr-FR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Tools</a:t>
                      </a:r>
                      <a:endParaRPr lang="fr-FR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Future </a:t>
                      </a:r>
                      <a:r>
                        <a:rPr lang="fr-FR"/>
                        <a:t>work</a:t>
                      </a:r>
                      <a:endParaRPr lang="fr-FR" b="1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46695335"/>
                  </a:ext>
                </a:extLst>
              </a:tr>
              <a:tr h="671750">
                <a:tc>
                  <a:txBody>
                    <a:bodyPr/>
                    <a:lstStyle/>
                    <a:p>
                      <a:r>
                        <a:rPr lang="fr-FR" dirty="0"/>
                        <a:t>Reference Guide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dirty="0"/>
                        <a:t>Update </a:t>
                      </a:r>
                      <a:r>
                        <a:rPr lang="fr-FR" dirty="0" err="1"/>
                        <a:t>daily</a:t>
                      </a:r>
                      <a:r>
                        <a:rPr lang="fr-FR" dirty="0"/>
                        <a:t>. Most </a:t>
                      </a:r>
                      <a:r>
                        <a:rPr lang="fr-FR" dirty="0" err="1"/>
                        <a:t>accurate</a:t>
                      </a:r>
                      <a:r>
                        <a:rPr lang="fr-FR" dirty="0"/>
                        <a:t> documentation.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dirty="0" err="1"/>
                        <a:t>doxygen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dirty="0"/>
                        <a:t>The </a:t>
                      </a:r>
                      <a:r>
                        <a:rPr lang="fr-FR" dirty="0" err="1"/>
                        <a:t>primary</a:t>
                      </a:r>
                      <a:r>
                        <a:rPr lang="fr-FR" dirty="0"/>
                        <a:t> source of </a:t>
                      </a:r>
                      <a:r>
                        <a:rPr lang="fr-FR" dirty="0" err="1"/>
                        <a:t>documention</a:t>
                      </a:r>
                      <a:r>
                        <a:rPr lang="fr-FR" dirty="0"/>
                        <a:t>. Constant « </a:t>
                      </a:r>
                      <a:r>
                        <a:rPr lang="fr-FR" dirty="0" err="1"/>
                        <a:t>polishing</a:t>
                      </a:r>
                      <a:r>
                        <a:rPr lang="fr-FR" dirty="0"/>
                        <a:t> »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84494428"/>
                  </a:ext>
                </a:extLst>
              </a:tr>
              <a:tr h="671750">
                <a:tc>
                  <a:txBody>
                    <a:bodyPr/>
                    <a:lstStyle/>
                    <a:p>
                      <a:r>
                        <a:rPr lang="fr-FR" dirty="0" err="1"/>
                        <a:t>User’s</a:t>
                      </a:r>
                      <a:r>
                        <a:rPr lang="fr-FR" dirty="0"/>
                        <a:t> Guide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dirty="0" err="1"/>
                        <a:t>Kind</a:t>
                      </a:r>
                      <a:r>
                        <a:rPr lang="fr-FR" dirty="0"/>
                        <a:t> of </a:t>
                      </a:r>
                      <a:r>
                        <a:rPr lang="fr-FR" dirty="0" err="1"/>
                        <a:t>frozen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dirty="0" err="1"/>
                        <a:t>Markdown</a:t>
                      </a:r>
                      <a:r>
                        <a:rPr lang="fr-FR" dirty="0"/>
                        <a:t> / </a:t>
                      </a:r>
                      <a:r>
                        <a:rPr lang="fr-FR" dirty="0" err="1"/>
                        <a:t>pandoc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dirty="0"/>
                        <a:t>Something </a:t>
                      </a:r>
                      <a:r>
                        <a:rPr lang="fr-FR" dirty="0" err="1"/>
                        <a:t>should</a:t>
                      </a:r>
                      <a:r>
                        <a:rPr lang="fr-FR" dirty="0"/>
                        <a:t> </a:t>
                      </a:r>
                      <a:r>
                        <a:rPr lang="fr-FR" dirty="0" err="1"/>
                        <a:t>be</a:t>
                      </a:r>
                      <a:r>
                        <a:rPr lang="fr-FR" dirty="0"/>
                        <a:t> </a:t>
                      </a:r>
                      <a:r>
                        <a:rPr lang="fr-FR" dirty="0" err="1"/>
                        <a:t>done</a:t>
                      </a:r>
                      <a:r>
                        <a:rPr lang="fr-FR" dirty="0"/>
                        <a:t>: Update or </a:t>
                      </a:r>
                      <a:r>
                        <a:rPr lang="fr-FR" dirty="0" err="1"/>
                        <a:t>removed</a:t>
                      </a:r>
                      <a:r>
                        <a:rPr lang="fr-FR" dirty="0"/>
                        <a:t>.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73408115"/>
                  </a:ext>
                </a:extLst>
              </a:tr>
              <a:tr h="671750">
                <a:tc>
                  <a:txBody>
                    <a:bodyPr/>
                    <a:lstStyle/>
                    <a:p>
                      <a:r>
                        <a:rPr lang="fr-FR" dirty="0"/>
                        <a:t>Primer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dirty="0" err="1"/>
                        <a:t>Used</a:t>
                      </a:r>
                      <a:r>
                        <a:rPr lang="fr-FR" dirty="0"/>
                        <a:t> by all ROOT </a:t>
                      </a:r>
                      <a:r>
                        <a:rPr lang="fr-FR" dirty="0" err="1"/>
                        <a:t>beginners</a:t>
                      </a:r>
                      <a:r>
                        <a:rPr lang="fr-FR" dirty="0"/>
                        <a:t> (</a:t>
                      </a:r>
                      <a:r>
                        <a:rPr lang="fr-FR" dirty="0" err="1"/>
                        <a:t>summers</a:t>
                      </a:r>
                      <a:r>
                        <a:rPr lang="fr-FR" dirty="0"/>
                        <a:t> </a:t>
                      </a:r>
                      <a:r>
                        <a:rPr lang="fr-FR" dirty="0" err="1"/>
                        <a:t>students</a:t>
                      </a:r>
                      <a:r>
                        <a:rPr lang="fr-FR" dirty="0"/>
                        <a:t>) to </a:t>
                      </a:r>
                      <a:r>
                        <a:rPr lang="fr-FR" dirty="0" err="1"/>
                        <a:t>start</a:t>
                      </a:r>
                      <a:r>
                        <a:rPr lang="fr-FR" dirty="0"/>
                        <a:t> </a:t>
                      </a:r>
                      <a:r>
                        <a:rPr lang="fr-FR" dirty="0" err="1"/>
                        <a:t>with</a:t>
                      </a:r>
                      <a:r>
                        <a:rPr lang="fr-FR" dirty="0"/>
                        <a:t> ROOT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dirty="0" err="1"/>
                        <a:t>Mardown</a:t>
                      </a:r>
                      <a:r>
                        <a:rPr lang="fr-FR" dirty="0"/>
                        <a:t> / </a:t>
                      </a:r>
                      <a:r>
                        <a:rPr lang="fr-FR" dirty="0" err="1"/>
                        <a:t>Pandoc</a:t>
                      </a:r>
                      <a:r>
                        <a:rPr lang="fr-FR" dirty="0"/>
                        <a:t>/ Notebooks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dirty="0"/>
                        <a:t>More and more </a:t>
                      </a:r>
                      <a:r>
                        <a:rPr lang="fr-FR" dirty="0" err="1"/>
                        <a:t>oriented</a:t>
                      </a:r>
                      <a:r>
                        <a:rPr lang="fr-FR" dirty="0"/>
                        <a:t> </a:t>
                      </a:r>
                      <a:r>
                        <a:rPr lang="fr-FR" dirty="0" err="1"/>
                        <a:t>toward</a:t>
                      </a:r>
                      <a:r>
                        <a:rPr lang="fr-FR" dirty="0"/>
                        <a:t> notebook/SWAN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58547097"/>
                  </a:ext>
                </a:extLst>
              </a:tr>
              <a:tr h="671750">
                <a:tc>
                  <a:txBody>
                    <a:bodyPr/>
                    <a:lstStyle/>
                    <a:p>
                      <a:pPr marL="0" marR="0" lvl="0" indent="0" algn="ctr" defTabSz="584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800" b="0" i="0" u="none" strike="noStrike" kern="0" cap="none" spc="0" normalizeH="0" baseline="0" noProof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sym typeface="Helvetica Light"/>
                        </a:rPr>
                        <a:t>Tutorials</a:t>
                      </a:r>
                      <a:endParaRPr kumimoji="0" lang="fr-FR" sz="18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+mn-lt"/>
                        <a:sym typeface="Helvetica Ligh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584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 err="1"/>
                        <a:t>Closely</a:t>
                      </a:r>
                      <a:r>
                        <a:rPr lang="fr-FR" dirty="0"/>
                        <a:t> </a:t>
                      </a:r>
                      <a:r>
                        <a:rPr lang="fr-FR" dirty="0" err="1"/>
                        <a:t>linked</a:t>
                      </a:r>
                      <a:r>
                        <a:rPr lang="fr-FR" dirty="0"/>
                        <a:t> to the </a:t>
                      </a:r>
                      <a:r>
                        <a:rPr lang="fr-FR" dirty="0" err="1"/>
                        <a:t>reference</a:t>
                      </a:r>
                      <a:r>
                        <a:rPr lang="fr-FR" dirty="0"/>
                        <a:t> guide.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dirty="0" err="1"/>
                        <a:t>doxygen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584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 err="1"/>
                        <a:t>Need</a:t>
                      </a:r>
                      <a:r>
                        <a:rPr lang="fr-FR" dirty="0"/>
                        <a:t> a </a:t>
                      </a:r>
                      <a:r>
                        <a:rPr lang="fr-FR" dirty="0" err="1"/>
                        <a:t>gallery</a:t>
                      </a:r>
                      <a:r>
                        <a:rPr lang="fr-FR" dirty="0"/>
                        <a:t> – </a:t>
                      </a:r>
                      <a:r>
                        <a:rPr lang="fr-FR" dirty="0" err="1"/>
                        <a:t>make</a:t>
                      </a:r>
                      <a:r>
                        <a:rPr lang="fr-FR" dirty="0"/>
                        <a:t> sure </a:t>
                      </a:r>
                      <a:r>
                        <a:rPr lang="fr-FR" dirty="0" err="1"/>
                        <a:t>they</a:t>
                      </a:r>
                      <a:r>
                        <a:rPr lang="fr-FR" dirty="0"/>
                        <a:t> are all « </a:t>
                      </a:r>
                      <a:r>
                        <a:rPr lang="fr-FR" dirty="0" err="1"/>
                        <a:t>pythonized</a:t>
                      </a:r>
                      <a:r>
                        <a:rPr lang="fr-FR" dirty="0"/>
                        <a:t> ».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451538518"/>
                  </a:ext>
                </a:extLst>
              </a:tr>
              <a:tr h="671750">
                <a:tc>
                  <a:txBody>
                    <a:bodyPr/>
                    <a:lstStyle/>
                    <a:p>
                      <a:r>
                        <a:rPr lang="fr-FR" dirty="0"/>
                        <a:t>Web site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dirty="0"/>
                        <a:t>Link to all documentions - Faq and </a:t>
                      </a:r>
                      <a:r>
                        <a:rPr lang="fr-FR" dirty="0" err="1"/>
                        <a:t>Howto’s</a:t>
                      </a:r>
                      <a:r>
                        <a:rPr lang="fr-FR" dirty="0"/>
                        <a:t> in the forum.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dirty="0" err="1"/>
                        <a:t>Drupal</a:t>
                      </a:r>
                      <a:r>
                        <a:rPr lang="fr-FR" dirty="0"/>
                        <a:t> / </a:t>
                      </a:r>
                      <a:r>
                        <a:rPr lang="fr-FR" dirty="0" err="1"/>
                        <a:t>Discourse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fr-FR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399901901"/>
                  </a:ext>
                </a:extLst>
              </a:tr>
              <a:tr h="671750">
                <a:tc>
                  <a:txBody>
                    <a:bodyPr/>
                    <a:lstStyle/>
                    <a:p>
                      <a:r>
                        <a:rPr lang="fr-FR" dirty="0"/>
                        <a:t>Man pages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dirty="0" err="1"/>
                        <a:t>Now</a:t>
                      </a:r>
                      <a:r>
                        <a:rPr lang="fr-FR" dirty="0"/>
                        <a:t> </a:t>
                      </a:r>
                      <a:r>
                        <a:rPr lang="fr-FR" dirty="0" err="1"/>
                        <a:t>synchronised</a:t>
                      </a:r>
                      <a:r>
                        <a:rPr lang="fr-FR" dirty="0"/>
                        <a:t> </a:t>
                      </a:r>
                      <a:r>
                        <a:rPr lang="fr-FR" dirty="0" err="1"/>
                        <a:t>with</a:t>
                      </a:r>
                      <a:r>
                        <a:rPr lang="fr-FR" dirty="0"/>
                        <a:t> </a:t>
                      </a:r>
                      <a:r>
                        <a:rPr lang="fr-FR" dirty="0" err="1"/>
                        <a:t>commands</a:t>
                      </a:r>
                      <a:r>
                        <a:rPr lang="fr-FR" dirty="0"/>
                        <a:t>’ usage.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dirty="0"/>
                        <a:t>Python script (</a:t>
                      </a:r>
                      <a:r>
                        <a:rPr lang="fr-FR" dirty="0" err="1"/>
                        <a:t>argparse</a:t>
                      </a:r>
                      <a:r>
                        <a:rPr lang="fr-FR" dirty="0"/>
                        <a:t>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fr-FR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566802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8030616"/>
      </p:ext>
    </p:extLst>
  </p:cSld>
  <p:clrMapOvr>
    <a:masterClrMapping/>
  </p:clrMapOvr>
  <p:transition spd="med"/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theme1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Helvetica Light"/>
        <a:ea typeface="Helvetica Light"/>
        <a:cs typeface="Helvetica Light"/>
      </a:majorFont>
      <a:minorFont>
        <a:latin typeface="Helvetica Light"/>
        <a:ea typeface="Helvetica Light"/>
        <a:cs typeface="Helvetica Light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127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12700" cap="flat">
          <a:noFill/>
          <a:miter lim="400000"/>
        </a:ln>
        <a:effectLst>
          <a:outerShdw blurRad="38100" dist="25400" dir="5400000" rotWithShape="0">
            <a:srgbClr val="000000">
              <a:alpha val="50000"/>
            </a:srgbClr>
          </a:outerShdw>
        </a:effectLst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Helvetica Light"/>
        <a:ea typeface="Helvetica Light"/>
        <a:cs typeface="Helvetica Light"/>
      </a:majorFont>
      <a:minorFont>
        <a:latin typeface="Helvetica Light"/>
        <a:ea typeface="Helvetica Light"/>
        <a:cs typeface="Helvetica Light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127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12700" cap="flat">
          <a:noFill/>
          <a:miter lim="400000"/>
        </a:ln>
        <a:effectLst>
          <a:outerShdw blurRad="38100" dist="25400" dir="5400000" rotWithShape="0">
            <a:srgbClr val="000000">
              <a:alpha val="50000"/>
            </a:srgbClr>
          </a:outerShdw>
        </a:effectLst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23621</TotalTime>
  <Words>532</Words>
  <Application>Microsoft Macintosh PowerPoint</Application>
  <PresentationFormat>Custom</PresentationFormat>
  <Paragraphs>82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6" baseType="lpstr">
      <vt:lpstr>Arial</vt:lpstr>
      <vt:lpstr>Calibri</vt:lpstr>
      <vt:lpstr>Courier</vt:lpstr>
      <vt:lpstr>Helvetica Light</vt:lpstr>
      <vt:lpstr>Helvetica Neue</vt:lpstr>
      <vt:lpstr>Wingdings</vt:lpstr>
      <vt:lpstr>White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Olivier Couet</cp:lastModifiedBy>
  <cp:revision>58</cp:revision>
  <dcterms:modified xsi:type="dcterms:W3CDTF">2018-09-10T18:37:41Z</dcterms:modified>
</cp:coreProperties>
</file>