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91" r:id="rId3"/>
    <p:sldId id="283" r:id="rId4"/>
    <p:sldId id="280" r:id="rId5"/>
    <p:sldId id="258" r:id="rId6"/>
    <p:sldId id="281" r:id="rId7"/>
    <p:sldId id="282" r:id="rId8"/>
    <p:sldId id="289" r:id="rId9"/>
    <p:sldId id="284" r:id="rId10"/>
    <p:sldId id="285" r:id="rId11"/>
    <p:sldId id="286" r:id="rId12"/>
    <p:sldId id="288" r:id="rId13"/>
    <p:sldId id="287" r:id="rId14"/>
    <p:sldId id="270" r:id="rId15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55"/>
    <p:restoredTop sz="94674"/>
  </p:normalViewPr>
  <p:slideViewPr>
    <p:cSldViewPr snapToGrid="0" snapToObjects="1">
      <p:cViewPr varScale="1">
        <p:scale>
          <a:sx n="76" d="100"/>
          <a:sy n="76" d="100"/>
        </p:scale>
        <p:origin x="42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/>
        </p:nvSpPr>
        <p:spPr>
          <a:xfrm>
            <a:off x="-19330" y="9359899"/>
            <a:ext cx="1304345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rPr lang="en-US" dirty="0"/>
              <a:t>ROOT User’s Workshop  10-13 September 2018</a:t>
            </a:r>
          </a:p>
        </p:txBody>
      </p:sp>
      <p:pic>
        <p:nvPicPr>
          <p:cNvPr id="6" name="banner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3004800" cy="1892301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/>
          <p:cNvSpPr txBox="1"/>
          <p:nvPr userDrawn="1"/>
        </p:nvSpPr>
        <p:spPr>
          <a:xfrm>
            <a:off x="12508299" y="9359899"/>
            <a:ext cx="384721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8A2CAF11-9586-46C0-8D8B-DA90F8E55884}" type="slidenum">
              <a:rPr kumimoji="0" lang="en-GB" sz="1800" b="0" i="0" u="none" strike="noStrike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‹#›</a:t>
            </a:fld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151489" y="9359898"/>
            <a:ext cx="1885131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Bertrand Bellenot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</a:p>
          <a:p>
            <a:pPr lvl="1">
              <a:defRPr sz="1800"/>
            </a:pPr>
            <a:r>
              <a:rPr sz="2800"/>
              <a:t>Body Level Two</a:t>
            </a:r>
          </a:p>
          <a:p>
            <a:pPr lvl="2">
              <a:defRPr sz="1800"/>
            </a:pPr>
            <a:r>
              <a:rPr sz="2800"/>
              <a:t>Body Level Three</a:t>
            </a:r>
          </a:p>
          <a:p>
            <a:pPr lvl="3">
              <a:defRPr sz="1800"/>
            </a:pPr>
            <a:r>
              <a:rPr sz="2800"/>
              <a:t>Body Level Four</a:t>
            </a:r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</p:sldLayoutIdLst>
  <p:transition spd="med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root.cern.ch/doc/master/classTSystem.html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2995838" y="4386923"/>
            <a:ext cx="7013138" cy="9797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700"/>
            </a:lvl1pPr>
          </a:lstStyle>
          <a:p>
            <a:pPr lvl="0">
              <a:defRPr sz="1800"/>
            </a:pPr>
            <a:r>
              <a:rPr lang="en-GB" sz="5700" dirty="0" smtClean="0"/>
              <a:t>ROOT 6 on Windows</a:t>
            </a:r>
            <a:endParaRPr lang="en-GB" sz="5700" dirty="0"/>
          </a:p>
        </p:txBody>
      </p:sp>
      <p:sp>
        <p:nvSpPr>
          <p:cNvPr id="33" name="Shape 33"/>
          <p:cNvSpPr/>
          <p:nvPr/>
        </p:nvSpPr>
        <p:spPr>
          <a:xfrm>
            <a:off x="4681396" y="6566605"/>
            <a:ext cx="364202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lang="en-GB" dirty="0" smtClean="0"/>
              <a:t>Bertrand Bellenot (CERN EP-SFT)</a:t>
            </a:r>
            <a:endParaRPr lang="en-GB" dirty="0"/>
          </a:p>
        </p:txBody>
      </p:sp>
      <p:sp>
        <p:nvSpPr>
          <p:cNvPr id="4" name="Shape 33"/>
          <p:cNvSpPr/>
          <p:nvPr/>
        </p:nvSpPr>
        <p:spPr>
          <a:xfrm>
            <a:off x="5722546" y="5258956"/>
            <a:ext cx="1559722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lang="en-GB" sz="3200" dirty="0" smtClean="0"/>
              <a:t>(Finally)</a:t>
            </a:r>
            <a:endParaRPr lang="en-GB" sz="3200"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963530" y="617856"/>
            <a:ext cx="307776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FFFFFF"/>
                </a:solidFill>
              </a:rPr>
              <a:t>Current Status</a:t>
            </a:r>
            <a:endParaRPr sz="3600" dirty="0">
              <a:solidFill>
                <a:srgbClr val="FFFF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860A4B-866E-2743-B3E3-77D63CB51B53}"/>
              </a:ext>
            </a:extLst>
          </p:cNvPr>
          <p:cNvSpPr txBox="1"/>
          <p:nvPr/>
        </p:nvSpPr>
        <p:spPr>
          <a:xfrm>
            <a:off x="625172" y="2319126"/>
            <a:ext cx="11754465" cy="675056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 anchorCtr="0">
            <a:spAutoFit/>
          </a:bodyPr>
          <a:lstStyle/>
          <a:p>
            <a:pPr algn="l"/>
            <a:r>
              <a:rPr lang="en-GB" sz="2400" dirty="0" smtClean="0"/>
              <a:t>The status of </a:t>
            </a:r>
            <a:r>
              <a:rPr lang="en-GB" sz="2400" dirty="0" err="1" smtClean="0"/>
              <a:t>roottest</a:t>
            </a:r>
            <a:r>
              <a:rPr lang="en-GB" sz="2400" dirty="0" smtClean="0"/>
              <a:t> is not that good, mostly due to the use of .so extensions in the code, relying on </a:t>
            </a:r>
            <a:r>
              <a:rPr lang="en-GB" sz="2400" dirty="0" err="1" smtClean="0"/>
              <a:t>posix</a:t>
            </a:r>
            <a:r>
              <a:rPr lang="en-GB" sz="2400" dirty="0" smtClean="0"/>
              <a:t> tools (e.g. </a:t>
            </a:r>
            <a:r>
              <a:rPr lang="en-GB" sz="2400" dirty="0" err="1" smtClean="0"/>
              <a:t>grep</a:t>
            </a:r>
            <a:r>
              <a:rPr lang="en-GB" sz="2400" dirty="0" smtClean="0"/>
              <a:t>), shell scripts, and so on…</a:t>
            </a: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  <a:p>
            <a:pPr algn="l"/>
            <a:endParaRPr lang="en-GB" sz="2400" dirty="0">
              <a:solidFill>
                <a:srgbClr val="000000"/>
              </a:solidFill>
            </a:endParaRP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  <a:p>
            <a:pPr algn="l"/>
            <a:endParaRPr lang="en-GB" sz="2400" dirty="0">
              <a:solidFill>
                <a:srgbClr val="000000"/>
              </a:solidFill>
            </a:endParaRP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  <a:p>
            <a:pPr algn="l"/>
            <a:endParaRPr lang="en-GB" sz="2400" dirty="0">
              <a:solidFill>
                <a:srgbClr val="000000"/>
              </a:solidFill>
            </a:endParaRP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  <a:p>
            <a:pPr algn="l"/>
            <a:endParaRPr lang="en-GB" sz="2400" dirty="0">
              <a:solidFill>
                <a:srgbClr val="000000"/>
              </a:solidFill>
            </a:endParaRP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  <a:p>
            <a:pPr algn="l"/>
            <a:endParaRPr lang="en-GB" sz="2400" dirty="0">
              <a:solidFill>
                <a:srgbClr val="000000"/>
              </a:solidFill>
            </a:endParaRP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  <a:p>
            <a:pPr algn="l"/>
            <a:endParaRPr lang="en-GB" sz="2400" dirty="0">
              <a:solidFill>
                <a:srgbClr val="000000"/>
              </a:solidFill>
            </a:endParaRPr>
          </a:p>
          <a:p>
            <a:pPr algn="l"/>
            <a:endParaRPr lang="en-GB" sz="2400" dirty="0">
              <a:solidFill>
                <a:srgbClr val="000000"/>
              </a:solidFill>
            </a:endParaRP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  <a:p>
            <a:pPr algn="l"/>
            <a:endParaRPr lang="en-GB" sz="2400" dirty="0">
              <a:solidFill>
                <a:srgbClr val="000000"/>
              </a:solidFill>
            </a:endParaRP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4" y="3316592"/>
            <a:ext cx="11379200" cy="57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4824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065856" y="617856"/>
            <a:ext cx="4873129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FFFFFF"/>
                </a:solidFill>
              </a:rPr>
              <a:t>Missing bits and pieces</a:t>
            </a:r>
            <a:endParaRPr sz="3600" dirty="0">
              <a:solidFill>
                <a:srgbClr val="FFFF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860A4B-866E-2743-B3E3-77D63CB51B53}"/>
              </a:ext>
            </a:extLst>
          </p:cNvPr>
          <p:cNvSpPr txBox="1"/>
          <p:nvPr/>
        </p:nvSpPr>
        <p:spPr>
          <a:xfrm>
            <a:off x="625172" y="2319126"/>
            <a:ext cx="11754465" cy="675056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 anchorCtr="0">
            <a:spAutoFit/>
          </a:bodyPr>
          <a:lstStyle/>
          <a:p>
            <a:pPr algn="l"/>
            <a:r>
              <a:rPr lang="en-GB" sz="2400" dirty="0" smtClean="0"/>
              <a:t>Here is a list of what is missing and the possible reasons (when understood)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rgbClr val="000000"/>
              </a:solidFill>
            </a:endParaRP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GB" sz="2400" dirty="0" err="1" smtClean="0">
                <a:solidFill>
                  <a:srgbClr val="000000"/>
                </a:solidFill>
              </a:rPr>
              <a:t>PyROOT</a:t>
            </a:r>
            <a:r>
              <a:rPr lang="en-GB" sz="2400" dirty="0" smtClean="0">
                <a:solidFill>
                  <a:srgbClr val="000000"/>
                </a:solidFill>
              </a:rPr>
              <a:t>: It compiles, but doesn’t work, due to some symbols resolution problems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rgbClr val="00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</a:rPr>
              <a:t>TMVA: The dictionary generation is failing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rgbClr val="000000"/>
              </a:solidFill>
            </a:endParaRP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GB" sz="2400" dirty="0" err="1" smtClean="0">
                <a:solidFill>
                  <a:srgbClr val="000000"/>
                </a:solidFill>
              </a:rPr>
              <a:t>Davix</a:t>
            </a:r>
            <a:r>
              <a:rPr lang="en-GB" sz="2400" dirty="0" smtClean="0">
                <a:solidFill>
                  <a:srgbClr val="000000"/>
                </a:solidFill>
              </a:rPr>
              <a:t>: Not supported on </a:t>
            </a:r>
            <a:r>
              <a:rPr lang="en-GB" sz="2400" dirty="0">
                <a:solidFill>
                  <a:srgbClr val="000000"/>
                </a:solidFill>
              </a:rPr>
              <a:t>Windows </a:t>
            </a:r>
            <a:r>
              <a:rPr lang="en-GB" sz="2400" dirty="0" smtClean="0">
                <a:solidFill>
                  <a:srgbClr val="000000"/>
                </a:solidFill>
              </a:rPr>
              <a:t>(major issue!)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0000"/>
              </a:solidFill>
            </a:endParaRP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</a:rPr>
              <a:t>FFTW3: Not tested yet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0000"/>
              </a:solidFill>
            </a:endParaRP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GB" sz="2400" dirty="0" err="1" smtClean="0">
                <a:solidFill>
                  <a:srgbClr val="000000"/>
                </a:solidFill>
              </a:rPr>
              <a:t>Mathmore</a:t>
            </a:r>
            <a:r>
              <a:rPr lang="en-GB" sz="2400" dirty="0" smtClean="0">
                <a:solidFill>
                  <a:srgbClr val="000000"/>
                </a:solidFill>
              </a:rPr>
              <a:t>: Not tested yet (GSL is not easy to get </a:t>
            </a:r>
            <a:r>
              <a:rPr lang="en-GB" sz="2400" dirty="0">
                <a:solidFill>
                  <a:srgbClr val="000000"/>
                </a:solidFill>
              </a:rPr>
              <a:t>on </a:t>
            </a:r>
            <a:r>
              <a:rPr lang="en-GB" sz="2400" dirty="0" smtClean="0">
                <a:solidFill>
                  <a:srgbClr val="000000"/>
                </a:solidFill>
              </a:rPr>
              <a:t>Windows)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rgbClr val="000000"/>
              </a:solidFill>
            </a:endParaRP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</a:rPr>
              <a:t>Pythia 8: Pythia 8 itself has to be ported on Windows, but in principle it should work (I have a running version)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rgbClr val="000000"/>
              </a:solidFill>
            </a:endParaRP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0000"/>
              </a:solidFill>
            </a:endParaRP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rgbClr val="000000"/>
              </a:solidFill>
            </a:endParaRPr>
          </a:p>
          <a:p>
            <a:pPr lvl="1" indent="0" algn="l"/>
            <a:endParaRPr lang="en-GB" sz="2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0802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976364" y="617856"/>
            <a:ext cx="3052119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FFFFFF"/>
                </a:solidFill>
              </a:rPr>
              <a:t>Portable Code</a:t>
            </a:r>
            <a:endParaRPr sz="3600" dirty="0">
              <a:solidFill>
                <a:srgbClr val="FFFF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860A4B-866E-2743-B3E3-77D63CB51B53}"/>
              </a:ext>
            </a:extLst>
          </p:cNvPr>
          <p:cNvSpPr txBox="1"/>
          <p:nvPr/>
        </p:nvSpPr>
        <p:spPr>
          <a:xfrm>
            <a:off x="625172" y="2319126"/>
            <a:ext cx="11754465" cy="638123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 anchorCtr="0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</a:rPr>
              <a:t>Please use the methods provided by </a:t>
            </a:r>
            <a:r>
              <a:rPr lang="en-GB" sz="2400" dirty="0" err="1" smtClean="0">
                <a:solidFill>
                  <a:srgbClr val="000000"/>
                </a:solidFill>
                <a:hlinkClick r:id="rId2"/>
              </a:rPr>
              <a:t>TSystem</a:t>
            </a:r>
            <a:r>
              <a:rPr lang="en-GB" sz="2400" dirty="0" smtClean="0">
                <a:solidFill>
                  <a:srgbClr val="000000"/>
                </a:solidFill>
              </a:rPr>
              <a:t>! Most of the time, you will find what you need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</a:rPr>
              <a:t>Avoid calling low-level functions like </a:t>
            </a:r>
            <a:r>
              <a:rPr lang="en-GB" sz="2400" dirty="0" err="1" smtClean="0">
                <a:solidFill>
                  <a:srgbClr val="000000"/>
                </a:solidFill>
              </a:rPr>
              <a:t>dlopen</a:t>
            </a:r>
            <a:r>
              <a:rPr lang="en-GB" sz="2400" dirty="0" smtClean="0">
                <a:solidFill>
                  <a:srgbClr val="000000"/>
                </a:solidFill>
              </a:rPr>
              <a:t>(), </a:t>
            </a:r>
            <a:r>
              <a:rPr lang="en-GB" sz="2400" dirty="0" err="1" smtClean="0">
                <a:solidFill>
                  <a:srgbClr val="000000"/>
                </a:solidFill>
              </a:rPr>
              <a:t>dlsym</a:t>
            </a:r>
            <a:r>
              <a:rPr lang="en-GB" sz="2400" dirty="0" smtClean="0">
                <a:solidFill>
                  <a:srgbClr val="000000"/>
                </a:solidFill>
              </a:rPr>
              <a:t>(), </a:t>
            </a:r>
            <a:r>
              <a:rPr lang="en-GB" sz="2400" dirty="0">
                <a:solidFill>
                  <a:srgbClr val="000000"/>
                </a:solidFill>
              </a:rPr>
              <a:t>and </a:t>
            </a:r>
            <a:r>
              <a:rPr lang="en-GB" sz="2400" dirty="0" smtClean="0">
                <a:solidFill>
                  <a:srgbClr val="000000"/>
                </a:solidFill>
              </a:rPr>
              <a:t>use #</a:t>
            </a:r>
            <a:r>
              <a:rPr lang="en-GB" sz="2400" dirty="0" err="1" smtClean="0">
                <a:solidFill>
                  <a:srgbClr val="000000"/>
                </a:solidFill>
              </a:rPr>
              <a:t>ifndef</a:t>
            </a:r>
            <a:r>
              <a:rPr lang="en-GB" sz="2400" dirty="0" smtClean="0">
                <a:solidFill>
                  <a:srgbClr val="000000"/>
                </a:solidFill>
              </a:rPr>
              <a:t> if you have no other choice: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0000"/>
              </a:solidFill>
            </a:endParaRP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rgbClr val="000000"/>
              </a:solidFill>
            </a:endParaRP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0000"/>
              </a:solidFill>
            </a:endParaRP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rgbClr val="000000"/>
              </a:solidFill>
            </a:endParaRP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</a:rPr>
              <a:t>Think cross-platform from the beginning! It’s much more complicated to port existing code than doing it right from the beginning (please believe me…)</a:t>
            </a:r>
          </a:p>
          <a:p>
            <a:pPr lvl="1" indent="0" algn="l"/>
            <a:endParaRPr lang="en-GB" sz="2400" dirty="0" smtClean="0">
              <a:solidFill>
                <a:srgbClr val="000000"/>
              </a:solidFill>
            </a:endParaRPr>
          </a:p>
          <a:p>
            <a:pPr lvl="1" indent="0" algn="l"/>
            <a:endParaRPr lang="en-GB" sz="2400" dirty="0">
              <a:solidFill>
                <a:srgbClr val="000000"/>
              </a:solidFill>
            </a:endParaRPr>
          </a:p>
          <a:p>
            <a:pPr lvl="1" indent="0" algn="l"/>
            <a:r>
              <a:rPr lang="en-GB" sz="2400" dirty="0" smtClean="0">
                <a:solidFill>
                  <a:srgbClr val="000000"/>
                </a:solidFill>
              </a:rPr>
              <a:t>The good news is that now we have a couple of Windows nodes in </a:t>
            </a:r>
            <a:r>
              <a:rPr lang="en-GB" sz="2400" dirty="0">
                <a:solidFill>
                  <a:srgbClr val="000000"/>
                </a:solidFill>
              </a:rPr>
              <a:t>Jenkins for the PRs, the </a:t>
            </a:r>
            <a:r>
              <a:rPr lang="en-GB" sz="2400" dirty="0" smtClean="0">
                <a:solidFill>
                  <a:srgbClr val="000000"/>
                </a:solidFill>
              </a:rPr>
              <a:t>incremental, </a:t>
            </a:r>
            <a:r>
              <a:rPr lang="en-GB" sz="2400" dirty="0">
                <a:solidFill>
                  <a:srgbClr val="000000"/>
                </a:solidFill>
              </a:rPr>
              <a:t>and the nightly </a:t>
            </a:r>
            <a:r>
              <a:rPr lang="en-GB" sz="2400" dirty="0" smtClean="0">
                <a:solidFill>
                  <a:srgbClr val="000000"/>
                </a:solidFill>
              </a:rPr>
              <a:t>builds, so we can detect those potential issues early enough</a:t>
            </a:r>
          </a:p>
          <a:p>
            <a:pPr lvl="1" indent="0" algn="l"/>
            <a:endParaRPr lang="en-GB" sz="2400" dirty="0">
              <a:solidFill>
                <a:srgbClr val="000000"/>
              </a:solidFill>
            </a:endParaRPr>
          </a:p>
          <a:p>
            <a:pPr lvl="1" indent="0" algn="l"/>
            <a:endParaRPr lang="en-GB" sz="2400" dirty="0" smtClean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799" y="4088923"/>
            <a:ext cx="11049001" cy="93358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GB" sz="1800">
                <a:solidFill>
                  <a:srgbClr val="000000"/>
                </a:solidFill>
                <a:latin typeface="Courier"/>
              </a:rPr>
              <a:t>#ifndef _MSC_VER</a:t>
            </a:r>
          </a:p>
          <a:p>
            <a:pPr algn="l" rtl="0" latinLnBrk="1" hangingPunct="0"/>
            <a:r>
              <a:rPr lang="en-GB" sz="1800">
                <a:solidFill>
                  <a:srgbClr val="000000"/>
                </a:solidFill>
                <a:latin typeface="Courier"/>
              </a:rPr>
              <a:t>#include &lt;unistd.h&gt;</a:t>
            </a:r>
          </a:p>
          <a:p>
            <a:pPr algn="l" rtl="0" latinLnBrk="1" hangingPunct="0"/>
            <a:r>
              <a:rPr lang="en-GB" sz="1800">
                <a:solidFill>
                  <a:srgbClr val="000000"/>
                </a:solidFill>
                <a:latin typeface="Courier"/>
              </a:rPr>
              <a:t>#endif</a:t>
            </a:r>
            <a:endParaRPr lang="en-GB" sz="1800" dirty="0">
              <a:solidFill>
                <a:srgbClr val="000000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3060811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5194371" y="617856"/>
            <a:ext cx="261610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FFFFFF"/>
                </a:solidFill>
              </a:rPr>
              <a:t>Windows 64</a:t>
            </a:r>
            <a:endParaRPr sz="3600" dirty="0">
              <a:solidFill>
                <a:srgbClr val="FFFF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860A4B-866E-2743-B3E3-77D63CB51B53}"/>
              </a:ext>
            </a:extLst>
          </p:cNvPr>
          <p:cNvSpPr txBox="1"/>
          <p:nvPr/>
        </p:nvSpPr>
        <p:spPr>
          <a:xfrm>
            <a:off x="625172" y="2319126"/>
            <a:ext cx="11754465" cy="527323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 anchorCtr="0">
            <a:spAutoFit/>
          </a:bodyPr>
          <a:lstStyle/>
          <a:p>
            <a:pPr lvl="1" indent="0" algn="l"/>
            <a:r>
              <a:rPr lang="en-GB" sz="2400" dirty="0" smtClean="0">
                <a:solidFill>
                  <a:srgbClr val="000000"/>
                </a:solidFill>
              </a:rPr>
              <a:t>The Windows 64 port is another story. The major issue is coming from the conversion of pointer to </a:t>
            </a:r>
            <a:r>
              <a:rPr lang="en-GB" sz="2400" dirty="0" err="1" smtClean="0">
                <a:solidFill>
                  <a:srgbClr val="000000"/>
                </a:solidFill>
              </a:rPr>
              <a:t>Long_t</a:t>
            </a:r>
            <a:r>
              <a:rPr lang="en-GB" sz="2400" dirty="0" smtClean="0">
                <a:solidFill>
                  <a:srgbClr val="000000"/>
                </a:solidFill>
              </a:rPr>
              <a:t> (or </a:t>
            </a:r>
            <a:r>
              <a:rPr lang="en-GB" sz="2400" dirty="0" err="1" smtClean="0">
                <a:solidFill>
                  <a:srgbClr val="000000"/>
                </a:solidFill>
              </a:rPr>
              <a:t>Ulong_t</a:t>
            </a:r>
            <a:r>
              <a:rPr lang="en-GB" sz="2400" dirty="0" smtClean="0">
                <a:solidFill>
                  <a:srgbClr val="000000"/>
                </a:solidFill>
              </a:rPr>
              <a:t>) happening a bit everywhere in ROOT. For example:</a:t>
            </a:r>
          </a:p>
          <a:p>
            <a:pPr lvl="1" indent="0" algn="l"/>
            <a:endParaRPr lang="en-GB" sz="2400" dirty="0" smtClean="0">
              <a:solidFill>
                <a:srgbClr val="000000"/>
              </a:solidFill>
            </a:endParaRPr>
          </a:p>
          <a:p>
            <a:pPr lvl="1" indent="0" algn="l"/>
            <a:endParaRPr lang="en-GB" sz="2400" dirty="0">
              <a:solidFill>
                <a:srgbClr val="000000"/>
              </a:solidFill>
            </a:endParaRPr>
          </a:p>
          <a:p>
            <a:pPr lvl="1" indent="0" algn="l"/>
            <a:endParaRPr lang="en-GB" sz="2400" dirty="0" smtClean="0">
              <a:solidFill>
                <a:srgbClr val="000000"/>
              </a:solidFill>
            </a:endParaRPr>
          </a:p>
          <a:p>
            <a:pPr lvl="1" indent="0" algn="l"/>
            <a:endParaRPr lang="en-GB" sz="2400" dirty="0" smtClean="0">
              <a:solidFill>
                <a:srgbClr val="000000"/>
              </a:solidFill>
            </a:endParaRPr>
          </a:p>
          <a:p>
            <a:pPr lvl="1" indent="0" algn="l"/>
            <a:r>
              <a:rPr lang="en-GB" sz="2400" dirty="0" smtClean="0">
                <a:solidFill>
                  <a:srgbClr val="000000"/>
                </a:solidFill>
              </a:rPr>
              <a:t>With:</a:t>
            </a:r>
          </a:p>
          <a:p>
            <a:pPr lvl="1" indent="0" algn="l"/>
            <a:endParaRPr lang="en-GB" sz="2400" dirty="0" smtClean="0">
              <a:solidFill>
                <a:srgbClr val="000000"/>
              </a:solidFill>
            </a:endParaRPr>
          </a:p>
          <a:p>
            <a:pPr lvl="1" indent="0" algn="l"/>
            <a:endParaRPr lang="en-GB" sz="2400" dirty="0">
              <a:solidFill>
                <a:srgbClr val="000000"/>
              </a:solidFill>
            </a:endParaRPr>
          </a:p>
          <a:p>
            <a:pPr lvl="1" indent="0" algn="l"/>
            <a:r>
              <a:rPr lang="en-GB" sz="2400" dirty="0" smtClean="0">
                <a:solidFill>
                  <a:srgbClr val="000000"/>
                </a:solidFill>
              </a:rPr>
              <a:t>pointer is </a:t>
            </a:r>
            <a:r>
              <a:rPr lang="en-GB" sz="2400" dirty="0">
                <a:solidFill>
                  <a:srgbClr val="000000"/>
                </a:solidFill>
              </a:rPr>
              <a:t>64bit, long is 32bit, cast breaks </a:t>
            </a:r>
            <a:r>
              <a:rPr lang="en-GB" sz="2400" dirty="0" smtClean="0">
                <a:solidFill>
                  <a:srgbClr val="000000"/>
                </a:solidFill>
              </a:rPr>
              <a:t>pointers!</a:t>
            </a:r>
          </a:p>
          <a:p>
            <a:pPr lvl="1" indent="0" algn="l"/>
            <a:endParaRPr lang="en-GB" sz="2400" dirty="0" smtClean="0">
              <a:solidFill>
                <a:srgbClr val="000000"/>
              </a:solidFill>
            </a:endParaRPr>
          </a:p>
          <a:p>
            <a:pPr lvl="1" indent="0" algn="l"/>
            <a:r>
              <a:rPr lang="en-GB" sz="2400" dirty="0" smtClean="0">
                <a:solidFill>
                  <a:srgbClr val="000000"/>
                </a:solidFill>
              </a:rPr>
              <a:t>And there are other potential problems with some of the components (e.g. GDK) that might have some issues being compiled on Win64.</a:t>
            </a:r>
            <a:endParaRPr lang="en-GB" sz="2400" dirty="0">
              <a:solidFill>
                <a:srgbClr val="000000"/>
              </a:solidFill>
            </a:endParaRPr>
          </a:p>
          <a:p>
            <a:pPr lvl="1" indent="0" algn="l"/>
            <a:endParaRPr lang="en-GB" sz="2400" dirty="0" smtClean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5172" y="3260826"/>
            <a:ext cx="11754465" cy="12105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GB" sz="1800" dirty="0" err="1">
                <a:solidFill>
                  <a:srgbClr val="000000"/>
                </a:solidFill>
                <a:latin typeface="Courier"/>
              </a:rPr>
              <a:t>TCanvas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 *TROOT::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MakeDefCanvas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() 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const</a:t>
            </a:r>
            <a:endParaRPr lang="en-GB" sz="1800" dirty="0">
              <a:solidFill>
                <a:srgbClr val="000000"/>
              </a:solidFill>
              <a:latin typeface="Courier"/>
            </a:endParaRPr>
          </a:p>
          <a:p>
            <a:pPr algn="l" rtl="0" latinLnBrk="1" hangingPunct="0"/>
            <a:r>
              <a:rPr lang="en-GB" sz="1800" dirty="0">
                <a:solidFill>
                  <a:srgbClr val="000000"/>
                </a:solidFill>
                <a:latin typeface="Courier"/>
              </a:rPr>
              <a:t>{</a:t>
            </a:r>
          </a:p>
          <a:p>
            <a:pPr algn="l" rtl="0" latinLnBrk="1" hangingPunct="0"/>
            <a:r>
              <a:rPr lang="en-GB" sz="1800" dirty="0">
                <a:solidFill>
                  <a:srgbClr val="000000"/>
                </a:solidFill>
                <a:latin typeface="Courier"/>
              </a:rPr>
              <a:t>   return (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TCanvas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*)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gROOT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-&gt;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ProcessLine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("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TCanvas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::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MakeDefCanvas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();");</a:t>
            </a:r>
          </a:p>
          <a:p>
            <a:pPr algn="l" rtl="0" latinLnBrk="1" hangingPunct="0"/>
            <a:r>
              <a:rPr lang="en-GB" sz="1800" dirty="0">
                <a:solidFill>
                  <a:srgbClr val="000000"/>
                </a:solidFill>
                <a:latin typeface="Courier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5171" y="5033523"/>
            <a:ext cx="11754465" cy="3795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GB" sz="1800" dirty="0" err="1">
                <a:solidFill>
                  <a:srgbClr val="000000"/>
                </a:solidFill>
                <a:latin typeface="Courier"/>
              </a:rPr>
              <a:t>Long_t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 TROOT::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ProcessLine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(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const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 char *line, 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Int_t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 *error)</a:t>
            </a:r>
          </a:p>
        </p:txBody>
      </p:sp>
    </p:spTree>
    <p:extLst>
      <p:ext uri="{BB962C8B-B14F-4D97-AF65-F5344CB8AC3E}">
        <p14:creationId xmlns:p14="http://schemas.microsoft.com/office/powerpoint/2010/main" val="22633093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5245647" y="617856"/>
            <a:ext cx="2513509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600">
                <a:solidFill>
                  <a:srgbClr val="FFFFFF"/>
                </a:solidFill>
              </a:rPr>
              <a:t>Future work</a:t>
            </a:r>
            <a:endParaRPr sz="3600">
              <a:solidFill>
                <a:srgbClr val="FFFFFF"/>
              </a:solidFill>
            </a:endParaRPr>
          </a:p>
        </p:txBody>
      </p:sp>
      <p:sp>
        <p:nvSpPr>
          <p:cNvPr id="36" name="Shape 36"/>
          <p:cNvSpPr/>
          <p:nvPr/>
        </p:nvSpPr>
        <p:spPr>
          <a:xfrm>
            <a:off x="380191" y="2960231"/>
            <a:ext cx="12244420" cy="1579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85750" lvl="0" indent="-285750" algn="l" defTabSz="457200">
              <a:buFont typeface="Arial" panose="020B0604020202020204" pitchFamily="34" charset="0"/>
              <a:buChar char="•"/>
              <a:defRPr sz="1800"/>
            </a:pPr>
            <a:r>
              <a:rPr lang="en-GB" sz="2400" dirty="0" smtClean="0"/>
              <a:t>Add missing features/packages</a:t>
            </a:r>
          </a:p>
          <a:p>
            <a:pPr marL="285750" lvl="0" indent="-285750" algn="l" defTabSz="457200">
              <a:buFont typeface="Arial" panose="020B0604020202020204" pitchFamily="34" charset="0"/>
              <a:buChar char="•"/>
              <a:defRPr sz="1800"/>
            </a:pPr>
            <a:r>
              <a:rPr lang="en-GB" sz="2400" dirty="0" smtClean="0"/>
              <a:t>Make all tests (of supported features) passing</a:t>
            </a:r>
          </a:p>
          <a:p>
            <a:pPr marL="285750" lvl="0" indent="-285750" algn="l" defTabSz="457200">
              <a:buFont typeface="Arial" panose="020B0604020202020204" pitchFamily="34" charset="0"/>
              <a:buChar char="•"/>
              <a:defRPr sz="1800"/>
            </a:pPr>
            <a:r>
              <a:rPr lang="en-GB" sz="2400" dirty="0" smtClean="0"/>
              <a:t>Make </a:t>
            </a:r>
            <a:r>
              <a:rPr lang="en-GB" sz="2400" dirty="0" err="1" smtClean="0"/>
              <a:t>roottest</a:t>
            </a:r>
            <a:r>
              <a:rPr lang="en-GB" sz="2400" dirty="0" smtClean="0"/>
              <a:t> successful (disable unsupported tests)</a:t>
            </a:r>
          </a:p>
          <a:p>
            <a:pPr marL="285750" lvl="0" indent="-285750" algn="l" defTabSz="457200">
              <a:buFont typeface="Arial" panose="020B0604020202020204" pitchFamily="34" charset="0"/>
              <a:buChar char="•"/>
              <a:defRPr sz="1800"/>
            </a:pPr>
            <a:r>
              <a:rPr lang="en-GB" sz="2400" dirty="0" smtClean="0">
                <a:solidFill>
                  <a:srgbClr val="323333"/>
                </a:solidFill>
              </a:rPr>
              <a:t>Port to 64 bit (first evaluation)</a:t>
            </a:r>
          </a:p>
        </p:txBody>
      </p:sp>
      <p:sp>
        <p:nvSpPr>
          <p:cNvPr id="6" name="Shape 36"/>
          <p:cNvSpPr/>
          <p:nvPr/>
        </p:nvSpPr>
        <p:spPr>
          <a:xfrm>
            <a:off x="380191" y="5819536"/>
            <a:ext cx="1224442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defTabSz="457200">
              <a:defRPr sz="1800"/>
            </a:pPr>
            <a:r>
              <a:rPr lang="en-GB" sz="2400" dirty="0" smtClean="0">
                <a:solidFill>
                  <a:srgbClr val="323333"/>
                </a:solidFill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42782326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5245658" y="617856"/>
            <a:ext cx="2513510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FFFFFF"/>
                </a:solidFill>
              </a:rPr>
              <a:t>Introduction</a:t>
            </a:r>
            <a:endParaRPr sz="3600" dirty="0">
              <a:solidFill>
                <a:srgbClr val="FFFF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860A4B-866E-2743-B3E3-77D63CB51B53}"/>
              </a:ext>
            </a:extLst>
          </p:cNvPr>
          <p:cNvSpPr txBox="1"/>
          <p:nvPr/>
        </p:nvSpPr>
        <p:spPr>
          <a:xfrm>
            <a:off x="625172" y="2319126"/>
            <a:ext cx="11754465" cy="3426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 anchorCtr="0">
            <a:spAutoFit/>
          </a:bodyPr>
          <a:lstStyle/>
          <a:p>
            <a:pPr lvl="0" algn="l" defTabSz="457200">
              <a:defRPr sz="1800"/>
            </a:pPr>
            <a:r>
              <a:rPr lang="en-GB" sz="2400" dirty="0"/>
              <a:t>After many years without any ROOT 6 release on Windows, we got our first </a:t>
            </a:r>
            <a:r>
              <a:rPr lang="en-GB" sz="2400" b="1" i="1" dirty="0"/>
              <a:t>preview </a:t>
            </a:r>
            <a:r>
              <a:rPr lang="en-GB" sz="2400" dirty="0"/>
              <a:t>release of ROOT 6 on Windows (6.14/00) and Visual Studio 2017.</a:t>
            </a:r>
            <a:br>
              <a:rPr lang="en-GB" sz="2400" dirty="0"/>
            </a:br>
            <a:endParaRPr lang="en-GB" sz="2400" dirty="0"/>
          </a:p>
          <a:p>
            <a:pPr lvl="0" algn="l" defTabSz="457200">
              <a:defRPr sz="1800"/>
            </a:pPr>
            <a:endParaRPr lang="en-GB" sz="2400" dirty="0"/>
          </a:p>
          <a:p>
            <a:pPr lvl="0" algn="l" defTabSz="457200">
              <a:defRPr sz="1800"/>
            </a:pPr>
            <a:endParaRPr lang="en-GB" sz="2400" dirty="0"/>
          </a:p>
          <a:p>
            <a:pPr lvl="0" algn="l" defTabSz="457200">
              <a:defRPr sz="1800"/>
            </a:pPr>
            <a:endParaRPr lang="en-GB" sz="2400" dirty="0"/>
          </a:p>
          <a:p>
            <a:pPr lvl="0" algn="l" defTabSz="457200">
              <a:defRPr sz="1800"/>
            </a:pPr>
            <a:endParaRPr lang="en-GB" sz="2400" dirty="0"/>
          </a:p>
          <a:p>
            <a:pPr lvl="0" algn="l" defTabSz="457200">
              <a:defRPr sz="1800"/>
            </a:pPr>
            <a:endParaRPr lang="en-GB" sz="2400" dirty="0"/>
          </a:p>
          <a:p>
            <a:pPr lvl="0" algn="l" defTabSz="457200">
              <a:defRPr sz="1800"/>
            </a:pP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569" y="4791495"/>
            <a:ext cx="9645662" cy="43600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6025" y="3248025"/>
            <a:ext cx="10572750" cy="12763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53627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783992" y="617856"/>
            <a:ext cx="3436838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FFFFFF"/>
                </a:solidFill>
              </a:rPr>
              <a:t>Common Issues</a:t>
            </a:r>
            <a:endParaRPr sz="3600" dirty="0">
              <a:solidFill>
                <a:srgbClr val="FFFF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860A4B-866E-2743-B3E3-77D63CB51B53}"/>
              </a:ext>
            </a:extLst>
          </p:cNvPr>
          <p:cNvSpPr txBox="1"/>
          <p:nvPr/>
        </p:nvSpPr>
        <p:spPr>
          <a:xfrm>
            <a:off x="625172" y="2319126"/>
            <a:ext cx="11754465" cy="638123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 anchorCtr="0">
            <a:spAutoFit/>
          </a:bodyPr>
          <a:lstStyle/>
          <a:p>
            <a:pPr algn="l"/>
            <a:r>
              <a:rPr lang="en-US" sz="2400" dirty="0" smtClean="0"/>
              <a:t>Build infrastructure (</a:t>
            </a:r>
            <a:r>
              <a:rPr lang="en-US" sz="2400" dirty="0" err="1" smtClean="0"/>
              <a:t>CMake</a:t>
            </a:r>
            <a:r>
              <a:rPr lang="en-US" sz="2400" dirty="0" smtClean="0"/>
              <a:t>):</a:t>
            </a:r>
          </a:p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Windows was completely forgotten in the master, and that was requiring a lot of changes… For example, on Windows, one has to </a:t>
            </a:r>
            <a:r>
              <a:rPr lang="en-US" sz="2400" b="1" i="1" dirty="0" smtClean="0"/>
              <a:t>export</a:t>
            </a:r>
            <a:r>
              <a:rPr lang="en-US" sz="2400" dirty="0" smtClean="0"/>
              <a:t> the symbols from the objects to make them visible (accessible) from the shared library (DLL):</a:t>
            </a:r>
          </a:p>
          <a:p>
            <a:pPr algn="l"/>
            <a:endParaRPr lang="en-US" sz="2400" dirty="0" smtClean="0"/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endParaRPr lang="en-US" sz="2400" dirty="0">
              <a:solidFill>
                <a:srgbClr val="000000"/>
              </a:solidFill>
            </a:endParaRP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endParaRPr lang="en-US" sz="2400" dirty="0">
              <a:solidFill>
                <a:srgbClr val="000000"/>
              </a:solidFill>
            </a:endParaRPr>
          </a:p>
          <a:p>
            <a:pPr algn="l"/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r>
              <a:rPr lang="en-US" sz="2400" dirty="0" smtClean="0">
                <a:solidFill>
                  <a:srgbClr val="000000"/>
                </a:solidFill>
              </a:rPr>
              <a:t>BTW, even </a:t>
            </a:r>
            <a:r>
              <a:rPr lang="en-US" sz="2400" dirty="0" err="1" smtClean="0">
                <a:solidFill>
                  <a:srgbClr val="000000"/>
                </a:solidFill>
              </a:rPr>
              <a:t>CMake</a:t>
            </a:r>
            <a:r>
              <a:rPr lang="en-US" sz="2400" dirty="0" smtClean="0">
                <a:solidFill>
                  <a:srgbClr val="000000"/>
                </a:solidFill>
              </a:rPr>
              <a:t> had to be modified, to be able to export symbols from an executable (in order to be able to call functions from it):</a:t>
            </a:r>
          </a:p>
          <a:p>
            <a:pPr algn="l"/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lang="en-US" sz="2400" dirty="0">
              <a:solidFill>
                <a:srgbClr val="000000"/>
              </a:solidFill>
            </a:endParaRPr>
          </a:p>
          <a:p>
            <a:pPr algn="l"/>
            <a:r>
              <a:rPr lang="en-US" sz="2400" dirty="0" smtClean="0">
                <a:solidFill>
                  <a:srgbClr val="000000"/>
                </a:solidFill>
              </a:rPr>
              <a:t>Many thanks to the </a:t>
            </a:r>
            <a:r>
              <a:rPr lang="en-US" sz="2400" dirty="0" err="1" smtClean="0">
                <a:solidFill>
                  <a:srgbClr val="000000"/>
                </a:solidFill>
              </a:rPr>
              <a:t>CMake</a:t>
            </a:r>
            <a:r>
              <a:rPr lang="en-US" sz="2400" dirty="0" smtClean="0">
                <a:solidFill>
                  <a:srgbClr val="000000"/>
                </a:solidFill>
              </a:rPr>
              <a:t> developers who kindly accepted my requests…</a:t>
            </a:r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5172" y="4358830"/>
            <a:ext cx="11754465" cy="204158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GB" sz="1800" dirty="0">
                <a:solidFill>
                  <a:srgbClr val="000000"/>
                </a:solidFill>
                <a:latin typeface="Courier"/>
              </a:rPr>
              <a:t>if(MSVC)</a:t>
            </a:r>
          </a:p>
          <a:p>
            <a:pPr algn="l" rtl="0" latinLnBrk="1" hangingPunct="0"/>
            <a:r>
              <a:rPr lang="en-GB" sz="1800" dirty="0">
                <a:solidFill>
                  <a:srgbClr val="000000"/>
                </a:solidFill>
                <a:latin typeface="Courier"/>
              </a:rPr>
              <a:t>  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set_target_properties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(cling-demo PROPERTIES WINDOWS_EXPORT_ALL_SYMBOLS 1)</a:t>
            </a:r>
          </a:p>
          <a:p>
            <a:pPr algn="l" rtl="0" latinLnBrk="1" hangingPunct="0"/>
            <a:r>
              <a:rPr lang="en-GB" sz="1800" dirty="0">
                <a:solidFill>
                  <a:srgbClr val="000000"/>
                </a:solidFill>
                <a:latin typeface="Courier"/>
              </a:rPr>
              <a:t>  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set_property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(TARGET cling-demo APPEND_STRING PROPERTY LINK_FLAGS</a:t>
            </a:r>
          </a:p>
          <a:p>
            <a:pPr algn="l" rtl="0" latinLnBrk="1" hangingPunct="0"/>
            <a:r>
              <a:rPr lang="en-GB" sz="1800" dirty="0">
                <a:solidFill>
                  <a:srgbClr val="000000"/>
                </a:solidFill>
                <a:latin typeface="Courier"/>
              </a:rPr>
              <a:t>              "/EXPORT:?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setValueNoAlloc@internal@runtime@cling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@@YAXPEAX00D_K@Z</a:t>
            </a:r>
          </a:p>
          <a:p>
            <a:pPr algn="l" rtl="0" latinLnBrk="1" hangingPunct="0"/>
            <a:r>
              <a:rPr lang="en-GB" sz="1800" dirty="0">
                <a:solidFill>
                  <a:srgbClr val="000000"/>
                </a:solidFill>
                <a:latin typeface="Courier"/>
              </a:rPr>
              <a:t>               /EXPORT:?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setValueNoAlloc@internal@runtime@cling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@@YAXPEAX00DM@Z</a:t>
            </a:r>
          </a:p>
          <a:p>
            <a:pPr algn="l" rtl="0" latinLnBrk="1" hangingPunct="0"/>
            <a:r>
              <a:rPr lang="en-GB" sz="1800" dirty="0">
                <a:solidFill>
                  <a:srgbClr val="000000"/>
                </a:solidFill>
                <a:latin typeface="Courier"/>
              </a:rPr>
              <a:t>               /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EXPORT:cling_runtime_internal_throwIfInvalidPointer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")</a:t>
            </a:r>
          </a:p>
          <a:p>
            <a:pPr algn="l" rtl="0" latinLnBrk="1" hangingPunct="0"/>
            <a:r>
              <a:rPr lang="en-GB" sz="1800" dirty="0" err="1">
                <a:solidFill>
                  <a:srgbClr val="000000"/>
                </a:solidFill>
                <a:latin typeface="Courier"/>
              </a:rPr>
              <a:t>endif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()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5172" y="7679026"/>
            <a:ext cx="11754465" cy="3795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GB" sz="1800" dirty="0" err="1">
                <a:solidFill>
                  <a:srgbClr val="000000"/>
                </a:solidFill>
                <a:latin typeface="Courier"/>
              </a:rPr>
              <a:t>set_target_properties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(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rootcling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 PROPERTIES WINDOWS_EXPORT_ALL_SYMBOLS 1)</a:t>
            </a:r>
          </a:p>
        </p:txBody>
      </p:sp>
    </p:spTree>
    <p:extLst>
      <p:ext uri="{BB962C8B-B14F-4D97-AF65-F5344CB8AC3E}">
        <p14:creationId xmlns:p14="http://schemas.microsoft.com/office/powerpoint/2010/main" val="20750598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783992" y="617856"/>
            <a:ext cx="3436838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FFFFFF"/>
                </a:solidFill>
              </a:rPr>
              <a:t>Common Issues</a:t>
            </a:r>
            <a:endParaRPr sz="3600" dirty="0">
              <a:solidFill>
                <a:srgbClr val="FFFF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860A4B-866E-2743-B3E3-77D63CB51B53}"/>
              </a:ext>
            </a:extLst>
          </p:cNvPr>
          <p:cNvSpPr txBox="1"/>
          <p:nvPr/>
        </p:nvSpPr>
        <p:spPr>
          <a:xfrm>
            <a:off x="625172" y="2319126"/>
            <a:ext cx="11754465" cy="675056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 anchorCtr="0">
            <a:spAutoFit/>
          </a:bodyPr>
          <a:lstStyle/>
          <a:p>
            <a:pPr algn="l"/>
            <a:r>
              <a:rPr lang="en-GB" sz="2400" dirty="0" smtClean="0">
                <a:solidFill>
                  <a:srgbClr val="000000"/>
                </a:solidFill>
              </a:rPr>
              <a:t>C++ Standard</a:t>
            </a:r>
            <a:r>
              <a:rPr lang="en-US" sz="2400" dirty="0" smtClean="0"/>
              <a:t>:</a:t>
            </a:r>
          </a:p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In Visual Studio, until recently, “the </a:t>
            </a:r>
            <a:r>
              <a:rPr lang="en-US" sz="2400" dirty="0"/>
              <a:t>__</a:t>
            </a:r>
            <a:r>
              <a:rPr lang="en-US" sz="2400" dirty="0" err="1" smtClean="0"/>
              <a:t>cplusplus</a:t>
            </a:r>
            <a:r>
              <a:rPr lang="en-US" sz="2400" dirty="0" smtClean="0"/>
              <a:t> macro</a:t>
            </a:r>
            <a:r>
              <a:rPr lang="en-GB" sz="2400" dirty="0" smtClean="0"/>
              <a:t> has </a:t>
            </a:r>
            <a:r>
              <a:rPr lang="en-GB" sz="2400" dirty="0"/>
              <a:t>stubbornly remained at the value “199711L”, indicating (erroneously!) that the compiler conformed to the C++98 Standard” </a:t>
            </a:r>
            <a:r>
              <a:rPr lang="en-GB" sz="2400" dirty="0" smtClean="0"/>
              <a:t>(quoting the Visual </a:t>
            </a:r>
            <a:r>
              <a:rPr lang="en-GB" sz="2400" dirty="0"/>
              <a:t>C++ Team </a:t>
            </a:r>
            <a:r>
              <a:rPr lang="en-GB" sz="2400" dirty="0" smtClean="0"/>
              <a:t>Blog). So for example this simple line:</a:t>
            </a:r>
            <a:endParaRPr lang="en-US" sz="2400" dirty="0" smtClean="0"/>
          </a:p>
          <a:p>
            <a:pPr algn="l"/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r>
              <a:rPr lang="en-GB" sz="2400" dirty="0" smtClean="0">
                <a:solidFill>
                  <a:srgbClr val="000000"/>
                </a:solidFill>
              </a:rPr>
              <a:t>Had to be changed to:</a:t>
            </a:r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lang="en-US" sz="2400" dirty="0">
              <a:solidFill>
                <a:srgbClr val="000000"/>
              </a:solidFill>
            </a:endParaRPr>
          </a:p>
          <a:p>
            <a:pPr algn="l"/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r>
              <a:rPr lang="en-US" sz="2400" dirty="0" smtClean="0">
                <a:solidFill>
                  <a:srgbClr val="000000"/>
                </a:solidFill>
              </a:rPr>
              <a:t>The good news is that Visual Studio support most of the C++11, C++14, and C++17 standards</a:t>
            </a:r>
          </a:p>
          <a:p>
            <a:pPr algn="l"/>
            <a:endParaRPr lang="en-US" sz="2400" dirty="0">
              <a:solidFill>
                <a:srgbClr val="000000"/>
              </a:solidFill>
            </a:endParaRPr>
          </a:p>
          <a:p>
            <a:pPr algn="l"/>
            <a:r>
              <a:rPr lang="en-US" sz="2400" dirty="0" smtClean="0">
                <a:solidFill>
                  <a:srgbClr val="000000"/>
                </a:solidFill>
              </a:rPr>
              <a:t>C++ non-Standard:</a:t>
            </a:r>
          </a:p>
          <a:p>
            <a:pPr algn="l"/>
            <a:endParaRPr lang="en-US" sz="2400" dirty="0">
              <a:solidFill>
                <a:srgbClr val="000000"/>
              </a:solidFill>
            </a:endParaRP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5178" y="4409121"/>
            <a:ext cx="11754465" cy="3795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GB" sz="1800" dirty="0">
                <a:solidFill>
                  <a:schemeClr val="tx1"/>
                </a:solidFill>
                <a:latin typeface="Courier"/>
              </a:rPr>
              <a:t>#if __</a:t>
            </a:r>
            <a:r>
              <a:rPr lang="en-GB" sz="1800" dirty="0" err="1">
                <a:solidFill>
                  <a:schemeClr val="tx1"/>
                </a:solidFill>
                <a:latin typeface="Courier"/>
              </a:rPr>
              <a:t>cplusplus</a:t>
            </a:r>
            <a:r>
              <a:rPr lang="en-GB" sz="1800" dirty="0">
                <a:solidFill>
                  <a:schemeClr val="tx1"/>
                </a:solidFill>
                <a:latin typeface="Courier"/>
              </a:rPr>
              <a:t> &lt; </a:t>
            </a:r>
            <a:r>
              <a:rPr lang="en-GB" sz="1800" dirty="0" smtClean="0">
                <a:solidFill>
                  <a:schemeClr val="tx1"/>
                </a:solidFill>
                <a:latin typeface="Courier"/>
              </a:rPr>
              <a:t>201402L</a:t>
            </a:r>
            <a:endParaRPr lang="en-GB" sz="1800" dirty="0">
              <a:solidFill>
                <a:schemeClr val="tx1"/>
              </a:solidFill>
              <a:latin typeface="Courier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5166" y="5500847"/>
            <a:ext cx="11754465" cy="65659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GB" sz="1800" dirty="0" smtClean="0">
                <a:solidFill>
                  <a:srgbClr val="000000"/>
                </a:solidFill>
                <a:latin typeface="Courier"/>
              </a:rPr>
              <a:t>#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if ((__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cplusplus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 &lt; 201402L &amp;&amp; !defined(R__WIN32)) </a:t>
            </a:r>
            <a:r>
              <a:rPr lang="en-GB" sz="1800" dirty="0" smtClean="0">
                <a:solidFill>
                  <a:srgbClr val="000000"/>
                </a:solidFill>
                <a:latin typeface="Courier"/>
              </a:rPr>
              <a:t>||</a:t>
            </a:r>
          </a:p>
          <a:p>
            <a:pPr algn="l" rtl="0" latinLnBrk="1" hangingPunct="0"/>
            <a:r>
              <a:rPr lang="en-GB" sz="1800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1800" dirty="0" smtClean="0">
                <a:solidFill>
                  <a:srgbClr val="000000"/>
                </a:solidFill>
                <a:latin typeface="Courier"/>
              </a:rPr>
              <a:t>    (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defined(_MSC_VER) &amp;&amp; _MSC_VER &lt; 1800))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5165" y="7956714"/>
            <a:ext cx="11754465" cy="12105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GB" sz="1800" dirty="0">
                <a:solidFill>
                  <a:srgbClr val="000000"/>
                </a:solidFill>
                <a:latin typeface="Courier"/>
              </a:rPr>
              <a:t>#include &lt;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process.h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&gt;</a:t>
            </a:r>
          </a:p>
          <a:p>
            <a:pPr algn="l" rtl="0" latinLnBrk="1" hangingPunct="0"/>
            <a:r>
              <a:rPr lang="en-GB" sz="1800" dirty="0">
                <a:solidFill>
                  <a:srgbClr val="000000"/>
                </a:solidFill>
                <a:latin typeface="Courier"/>
              </a:rPr>
              <a:t>#define 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getpid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() _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getpid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()</a:t>
            </a:r>
          </a:p>
          <a:p>
            <a:pPr algn="l" rtl="0" latinLnBrk="1" hangingPunct="0"/>
            <a:r>
              <a:rPr lang="en-GB" sz="1800" dirty="0">
                <a:solidFill>
                  <a:srgbClr val="000000"/>
                </a:solidFill>
                <a:latin typeface="Courier"/>
              </a:rPr>
              <a:t>#define 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srandom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(seed) 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srand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(seed)</a:t>
            </a:r>
          </a:p>
          <a:p>
            <a:pPr algn="l" rtl="0" latinLnBrk="1" hangingPunct="0"/>
            <a:r>
              <a:rPr lang="en-GB" sz="1800" dirty="0">
                <a:solidFill>
                  <a:srgbClr val="000000"/>
                </a:solidFill>
                <a:latin typeface="Courier"/>
              </a:rPr>
              <a:t>#define random() rand()</a:t>
            </a:r>
          </a:p>
        </p:txBody>
      </p:sp>
    </p:spTree>
    <p:extLst>
      <p:ext uri="{BB962C8B-B14F-4D97-AF65-F5344CB8AC3E}">
        <p14:creationId xmlns:p14="http://schemas.microsoft.com/office/powerpoint/2010/main" val="26365457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783992" y="617856"/>
            <a:ext cx="3436838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FFFFFF"/>
                </a:solidFill>
              </a:rPr>
              <a:t>Common Issues</a:t>
            </a:r>
            <a:endParaRPr sz="3600" dirty="0">
              <a:solidFill>
                <a:srgbClr val="FFFF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860A4B-866E-2743-B3E3-77D63CB51B53}"/>
              </a:ext>
            </a:extLst>
          </p:cNvPr>
          <p:cNvSpPr txBox="1"/>
          <p:nvPr/>
        </p:nvSpPr>
        <p:spPr>
          <a:xfrm>
            <a:off x="625172" y="2319126"/>
            <a:ext cx="11754465" cy="638123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 anchorCtr="0">
            <a:spAutoFit/>
          </a:bodyPr>
          <a:lstStyle/>
          <a:p>
            <a:pPr algn="l"/>
            <a:r>
              <a:rPr lang="en-GB" sz="2400" dirty="0" smtClean="0">
                <a:solidFill>
                  <a:srgbClr val="000000"/>
                </a:solidFill>
              </a:rPr>
              <a:t>Variable Length Arrays</a:t>
            </a:r>
            <a:r>
              <a:rPr lang="en-US" sz="2400" dirty="0" smtClean="0"/>
              <a:t>:</a:t>
            </a:r>
          </a:p>
          <a:p>
            <a:pPr algn="l"/>
            <a:endParaRPr lang="en-US" sz="2400" dirty="0" smtClean="0"/>
          </a:p>
          <a:p>
            <a:pPr algn="l"/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r>
              <a:rPr lang="en-GB" sz="2400" dirty="0" smtClean="0">
                <a:solidFill>
                  <a:srgbClr val="000000"/>
                </a:solidFill>
              </a:rPr>
              <a:t>Here, ‘solution’ is </a:t>
            </a:r>
            <a:r>
              <a:rPr lang="en-GB" sz="2400" dirty="0">
                <a:solidFill>
                  <a:srgbClr val="000000"/>
                </a:solidFill>
              </a:rPr>
              <a:t>a </a:t>
            </a:r>
            <a:r>
              <a:rPr lang="en-GB" sz="2400" dirty="0" smtClean="0">
                <a:solidFill>
                  <a:srgbClr val="000000"/>
                </a:solidFill>
              </a:rPr>
              <a:t>variable length array </a:t>
            </a:r>
            <a:r>
              <a:rPr lang="en-GB" sz="2400" dirty="0">
                <a:solidFill>
                  <a:srgbClr val="000000"/>
                </a:solidFill>
              </a:rPr>
              <a:t>and is not standard in C++. Some compilers like GCC allow them as an extensions but </a:t>
            </a:r>
            <a:r>
              <a:rPr lang="en-GB" sz="2400" dirty="0" smtClean="0">
                <a:solidFill>
                  <a:srgbClr val="000000"/>
                </a:solidFill>
              </a:rPr>
              <a:t>Visual Studio will give the following error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: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So one obvious solution would be:</a:t>
            </a:r>
          </a:p>
          <a:p>
            <a:pPr algn="l"/>
            <a:endParaRPr lang="en-US" sz="2400" dirty="0">
              <a:solidFill>
                <a:srgbClr val="000000"/>
              </a:solidFill>
            </a:endParaRPr>
          </a:p>
          <a:p>
            <a:pPr algn="l"/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lang="en-US" sz="2400" dirty="0">
              <a:solidFill>
                <a:srgbClr val="000000"/>
              </a:solidFill>
            </a:endParaRPr>
          </a:p>
          <a:p>
            <a:pPr algn="l"/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r>
              <a:rPr lang="en-US" sz="2400" dirty="0" smtClean="0">
                <a:solidFill>
                  <a:srgbClr val="000000"/>
                </a:solidFill>
              </a:rPr>
              <a:t>But then one has to delete the array to not create a memory leak. So the best solution is to use a STL collection, </a:t>
            </a:r>
            <a:r>
              <a:rPr lang="en-GB" sz="2400" dirty="0">
                <a:solidFill>
                  <a:srgbClr val="000000"/>
                </a:solidFill>
              </a:rPr>
              <a:t>which handles the memory management for you</a:t>
            </a:r>
            <a:r>
              <a:rPr lang="en-US" sz="2400" dirty="0" smtClean="0">
                <a:solidFill>
                  <a:srgbClr val="000000"/>
                </a:solidFill>
              </a:rPr>
              <a:t>:</a:t>
            </a:r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lang="en-US" sz="2400" dirty="0">
              <a:solidFill>
                <a:srgbClr val="000000"/>
              </a:solidFill>
            </a:endParaRPr>
          </a:p>
          <a:p>
            <a:pPr algn="l"/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5178" y="3331887"/>
            <a:ext cx="11754465" cy="3795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GB" sz="1800" dirty="0" smtClean="0">
                <a:solidFill>
                  <a:srgbClr val="0070C0"/>
                </a:solidFill>
                <a:latin typeface="Courier"/>
              </a:rPr>
              <a:t>double</a:t>
            </a:r>
            <a:r>
              <a:rPr lang="en-GB" sz="1800" dirty="0" smtClean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solution[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TestFixture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::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fNumParams</a:t>
            </a:r>
            <a:r>
              <a:rPr lang="en-GB" sz="1800" dirty="0" smtClean="0">
                <a:solidFill>
                  <a:srgbClr val="000000"/>
                </a:solidFill>
                <a:latin typeface="Courier"/>
              </a:rPr>
              <a:t>];</a:t>
            </a:r>
            <a:endParaRPr lang="en-GB" sz="1800" dirty="0">
              <a:solidFill>
                <a:srgbClr val="000000"/>
              </a:solidFill>
              <a:latin typeface="Courier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5162" y="4756158"/>
            <a:ext cx="11754465" cy="3795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GB" sz="1800" dirty="0">
                <a:solidFill>
                  <a:srgbClr val="000000"/>
                </a:solidFill>
                <a:latin typeface="Courier"/>
              </a:rPr>
              <a:t>error C2131: expression did not evaluate to a constant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5161" y="5941814"/>
            <a:ext cx="11754465" cy="93358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GB" sz="1800" dirty="0">
                <a:solidFill>
                  <a:srgbClr val="0070C0"/>
                </a:solidFill>
                <a:latin typeface="Courier"/>
              </a:rPr>
              <a:t>double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 *solution = </a:t>
            </a:r>
            <a:r>
              <a:rPr lang="en-GB" sz="1800" dirty="0">
                <a:solidFill>
                  <a:srgbClr val="7030A0"/>
                </a:solidFill>
                <a:latin typeface="Courier"/>
              </a:rPr>
              <a:t>new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 </a:t>
            </a:r>
            <a:r>
              <a:rPr lang="en-GB" sz="1800" dirty="0">
                <a:solidFill>
                  <a:srgbClr val="0070C0"/>
                </a:solidFill>
                <a:latin typeface="Courier"/>
              </a:rPr>
              <a:t>double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[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TestFixture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::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fNumParams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];</a:t>
            </a:r>
          </a:p>
          <a:p>
            <a:pPr algn="l" rtl="0" latinLnBrk="1" hangingPunct="0"/>
            <a:r>
              <a:rPr lang="en-GB" sz="1800" dirty="0">
                <a:solidFill>
                  <a:srgbClr val="000000"/>
                </a:solidFill>
                <a:latin typeface="Courier"/>
              </a:rPr>
              <a:t>[...]</a:t>
            </a:r>
          </a:p>
          <a:p>
            <a:pPr algn="l" rtl="0" latinLnBrk="1" hangingPunct="0"/>
            <a:r>
              <a:rPr lang="en-GB" sz="1800" dirty="0">
                <a:solidFill>
                  <a:srgbClr val="7030A0"/>
                </a:solidFill>
                <a:latin typeface="Courier"/>
              </a:rPr>
              <a:t>delete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[] solution;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5160" y="8099446"/>
            <a:ext cx="11754465" cy="3795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GB" sz="1800" dirty="0" err="1">
                <a:solidFill>
                  <a:srgbClr val="000000"/>
                </a:solidFill>
                <a:latin typeface="Courier"/>
              </a:rPr>
              <a:t>std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::</a:t>
            </a:r>
            <a:r>
              <a:rPr lang="en-GB" sz="1800" dirty="0" smtClean="0">
                <a:solidFill>
                  <a:srgbClr val="000000"/>
                </a:solidFill>
                <a:latin typeface="Courier"/>
              </a:rPr>
              <a:t>vector&lt;</a:t>
            </a:r>
            <a:r>
              <a:rPr lang="en-GB" sz="1800" dirty="0" smtClean="0">
                <a:solidFill>
                  <a:srgbClr val="0070C0"/>
                </a:solidFill>
                <a:latin typeface="Courier"/>
              </a:rPr>
              <a:t>double</a:t>
            </a:r>
            <a:r>
              <a:rPr lang="en-GB" sz="1800" dirty="0" smtClean="0">
                <a:solidFill>
                  <a:srgbClr val="000000"/>
                </a:solidFill>
                <a:latin typeface="Courier"/>
              </a:rPr>
              <a:t>&gt; 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solution(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TestFixture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::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fNumParams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29849551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783992" y="617856"/>
            <a:ext cx="3436838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FFFFFF"/>
                </a:solidFill>
              </a:rPr>
              <a:t>Common Issues</a:t>
            </a:r>
            <a:endParaRPr sz="3600" dirty="0">
              <a:solidFill>
                <a:srgbClr val="FFFF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860A4B-866E-2743-B3E3-77D63CB51B53}"/>
              </a:ext>
            </a:extLst>
          </p:cNvPr>
          <p:cNvSpPr txBox="1"/>
          <p:nvPr/>
        </p:nvSpPr>
        <p:spPr>
          <a:xfrm>
            <a:off x="625172" y="2319126"/>
            <a:ext cx="11754465" cy="638123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 anchorCtr="0">
            <a:spAutoFit/>
          </a:bodyPr>
          <a:lstStyle/>
          <a:p>
            <a:pPr algn="l"/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When formatting a pointer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in a string:</a:t>
            </a:r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lang="en-US" sz="2400" dirty="0">
              <a:solidFill>
                <a:srgbClr val="000000"/>
              </a:solidFill>
            </a:endParaRPr>
          </a:p>
          <a:p>
            <a:pPr algn="l"/>
            <a:r>
              <a:rPr lang="en-GB" sz="2400" dirty="0" smtClean="0">
                <a:solidFill>
                  <a:srgbClr val="000000"/>
                </a:solidFill>
              </a:rPr>
              <a:t>on </a:t>
            </a:r>
            <a:r>
              <a:rPr lang="en-GB" sz="2400" dirty="0">
                <a:solidFill>
                  <a:srgbClr val="000000"/>
                </a:solidFill>
              </a:rPr>
              <a:t>Windows, to prefix the hexadecimal value of a pointer with '0x</a:t>
            </a:r>
            <a:r>
              <a:rPr lang="en-GB" sz="2400" dirty="0" smtClean="0">
                <a:solidFill>
                  <a:srgbClr val="000000"/>
                </a:solidFill>
              </a:rPr>
              <a:t>', one </a:t>
            </a:r>
            <a:r>
              <a:rPr lang="en-GB" sz="2400" dirty="0">
                <a:solidFill>
                  <a:srgbClr val="000000"/>
                </a:solidFill>
              </a:rPr>
              <a:t>need to </a:t>
            </a:r>
            <a:r>
              <a:rPr lang="en-GB" sz="2400" dirty="0" smtClean="0">
                <a:solidFill>
                  <a:srgbClr val="000000"/>
                </a:solidFill>
              </a:rPr>
              <a:t>write:</a:t>
            </a:r>
          </a:p>
          <a:p>
            <a:pPr algn="l"/>
            <a:endParaRPr lang="en-GB" sz="2400" dirty="0">
              <a:solidFill>
                <a:srgbClr val="000000"/>
              </a:solidFill>
            </a:endParaRP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  <a:p>
            <a:pPr algn="l"/>
            <a:endParaRPr lang="en-GB" sz="2400" dirty="0">
              <a:solidFill>
                <a:srgbClr val="000000"/>
              </a:solidFill>
            </a:endParaRPr>
          </a:p>
          <a:p>
            <a:pPr algn="l"/>
            <a:r>
              <a:rPr lang="en-GB" sz="2400" dirty="0">
                <a:solidFill>
                  <a:srgbClr val="000000"/>
                </a:solidFill>
              </a:rPr>
              <a:t>On Windows, (as the standard says) calling front() on an empty </a:t>
            </a:r>
            <a:r>
              <a:rPr lang="en-GB" sz="2400" dirty="0" err="1">
                <a:solidFill>
                  <a:srgbClr val="000000"/>
                </a:solidFill>
              </a:rPr>
              <a:t>std</a:t>
            </a:r>
            <a:r>
              <a:rPr lang="en-GB" sz="2400" dirty="0">
                <a:solidFill>
                  <a:srgbClr val="000000"/>
                </a:solidFill>
              </a:rPr>
              <a:t>::vector causes an undefined behaviour. One must check that the container contains something using empty() before calling front</a:t>
            </a:r>
            <a:r>
              <a:rPr lang="en-GB" sz="2400" dirty="0" smtClean="0">
                <a:solidFill>
                  <a:srgbClr val="000000"/>
                </a:solidFill>
              </a:rPr>
              <a:t>(). For example, this code:</a:t>
            </a:r>
          </a:p>
          <a:p>
            <a:pPr algn="l"/>
            <a:endParaRPr lang="en-GB" sz="2400" dirty="0">
              <a:solidFill>
                <a:srgbClr val="000000"/>
              </a:solidFill>
            </a:endParaRP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  <a:p>
            <a:pPr algn="l"/>
            <a:r>
              <a:rPr lang="en-GB" sz="2400" dirty="0" smtClean="0">
                <a:solidFill>
                  <a:srgbClr val="000000"/>
                </a:solidFill>
              </a:rPr>
              <a:t>Would causes </a:t>
            </a:r>
            <a:r>
              <a:rPr lang="en-GB" sz="2400" dirty="0">
                <a:solidFill>
                  <a:srgbClr val="000000"/>
                </a:solidFill>
              </a:rPr>
              <a:t>an undefined </a:t>
            </a:r>
            <a:r>
              <a:rPr lang="en-GB" sz="2400" dirty="0" smtClean="0">
                <a:solidFill>
                  <a:srgbClr val="000000"/>
                </a:solidFill>
              </a:rPr>
              <a:t>behaviour and </a:t>
            </a:r>
            <a:r>
              <a:rPr lang="en-GB" sz="2400" dirty="0" smtClean="0">
                <a:solidFill>
                  <a:srgbClr val="000000"/>
                </a:solidFill>
              </a:rPr>
              <a:t>should be:</a:t>
            </a:r>
            <a:endParaRPr lang="en-GB" sz="2400" dirty="0" smtClean="0">
              <a:solidFill>
                <a:srgbClr val="000000"/>
              </a:solidFill>
            </a:endParaRP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  <a:p>
            <a:pPr algn="l"/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5178" y="2910793"/>
            <a:ext cx="11754465" cy="3795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GB" sz="1800" dirty="0" err="1">
                <a:solidFill>
                  <a:srgbClr val="000000"/>
                </a:solidFill>
                <a:latin typeface="Courier"/>
              </a:rPr>
              <a:t>sstr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 &lt;&lt; "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int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&amp; ref = *(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int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*)" &lt;&lt; &amp;res &lt;&lt; </a:t>
            </a:r>
            <a:r>
              <a:rPr lang="en-GB" sz="1800" dirty="0" smtClean="0">
                <a:solidFill>
                  <a:srgbClr val="000000"/>
                </a:solidFill>
                <a:latin typeface="Courier"/>
              </a:rPr>
              <a:t>';';</a:t>
            </a:r>
            <a:endParaRPr lang="en-GB" sz="1800" dirty="0">
              <a:solidFill>
                <a:srgbClr val="000000"/>
              </a:solidFill>
              <a:latin typeface="Courier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5166" y="4058062"/>
            <a:ext cx="11754465" cy="3795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GB" sz="1800" dirty="0" err="1">
                <a:solidFill>
                  <a:srgbClr val="000000"/>
                </a:solidFill>
                <a:latin typeface="Courier"/>
              </a:rPr>
              <a:t>sstr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 &lt;&lt; "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int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&amp; ref = *(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int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*)" &lt;&lt; 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std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::hex &lt;&lt; 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std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::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showbase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 &lt;&lt; (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size_t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)&amp;res &lt;&lt; ';';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5178" y="6573143"/>
            <a:ext cx="11754465" cy="3795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GB" sz="1800" dirty="0" err="1">
                <a:solidFill>
                  <a:srgbClr val="000000"/>
                </a:solidFill>
                <a:latin typeface="Courier"/>
              </a:rPr>
              <a:t>fCoordErrorsPtr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[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i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] = &amp;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fCoordErrors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[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i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].front();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5178" y="7636751"/>
            <a:ext cx="11754465" cy="3795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GB" sz="1800" dirty="0" err="1">
                <a:solidFill>
                  <a:srgbClr val="000000"/>
                </a:solidFill>
                <a:latin typeface="Courier"/>
              </a:rPr>
              <a:t>fCoordErrorsPtr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[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i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] = 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fCoordErrors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[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i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].empty() ? </a:t>
            </a:r>
            <a:r>
              <a:rPr lang="en-GB" sz="1800" dirty="0" smtClean="0">
                <a:solidFill>
                  <a:srgbClr val="000000"/>
                </a:solidFill>
                <a:latin typeface="Courier"/>
              </a:rPr>
              <a:t>0 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: &amp;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fCoordErrors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[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i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].front();</a:t>
            </a:r>
          </a:p>
        </p:txBody>
      </p:sp>
    </p:spTree>
    <p:extLst>
      <p:ext uri="{BB962C8B-B14F-4D97-AF65-F5344CB8AC3E}">
        <p14:creationId xmlns:p14="http://schemas.microsoft.com/office/powerpoint/2010/main" val="8508265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783992" y="617856"/>
            <a:ext cx="3436838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FFFFFF"/>
                </a:solidFill>
              </a:rPr>
              <a:t>Common Issues</a:t>
            </a:r>
            <a:endParaRPr sz="3600" dirty="0">
              <a:solidFill>
                <a:srgbClr val="FFFF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860A4B-866E-2743-B3E3-77D63CB51B53}"/>
              </a:ext>
            </a:extLst>
          </p:cNvPr>
          <p:cNvSpPr txBox="1"/>
          <p:nvPr/>
        </p:nvSpPr>
        <p:spPr>
          <a:xfrm>
            <a:off x="625172" y="2319126"/>
            <a:ext cx="11754465" cy="638123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 anchorCtr="0">
            <a:spAutoFit/>
          </a:bodyPr>
          <a:lstStyle/>
          <a:p>
            <a:pPr algn="l"/>
            <a:r>
              <a:rPr lang="en-US" sz="2400" dirty="0">
                <a:solidFill>
                  <a:srgbClr val="000000"/>
                </a:solidFill>
              </a:rPr>
              <a:t>And since </a:t>
            </a:r>
            <a:r>
              <a:rPr lang="en-GB" sz="2400" dirty="0">
                <a:solidFill>
                  <a:srgbClr val="000000"/>
                </a:solidFill>
                <a:latin typeface="Courier"/>
              </a:rPr>
              <a:t>min()</a:t>
            </a:r>
            <a:r>
              <a:rPr lang="en-GB" sz="2400" dirty="0">
                <a:solidFill>
                  <a:srgbClr val="000000"/>
                </a:solidFill>
              </a:rPr>
              <a:t> and </a:t>
            </a:r>
            <a:r>
              <a:rPr lang="en-GB" sz="2400" dirty="0">
                <a:solidFill>
                  <a:srgbClr val="000000"/>
                </a:solidFill>
                <a:latin typeface="Courier"/>
              </a:rPr>
              <a:t>max()</a:t>
            </a:r>
            <a:r>
              <a:rPr lang="en-GB" sz="2400" dirty="0">
                <a:solidFill>
                  <a:srgbClr val="000000"/>
                </a:solidFill>
              </a:rPr>
              <a:t> are defined as macros in Visual Studio, </a:t>
            </a:r>
            <a:r>
              <a:rPr lang="en-US" sz="2400" dirty="0">
                <a:solidFill>
                  <a:srgbClr val="000000"/>
                </a:solidFill>
              </a:rPr>
              <a:t>we had to </a:t>
            </a:r>
            <a:r>
              <a:rPr lang="en-GB" sz="2400" dirty="0">
                <a:solidFill>
                  <a:srgbClr val="000000"/>
                </a:solidFill>
              </a:rPr>
              <a:t>enclose them in parentheses to prevent compilation errors:</a:t>
            </a:r>
            <a:endParaRPr lang="en-US" sz="2400" dirty="0">
              <a:solidFill>
                <a:srgbClr val="000000"/>
              </a:solidFill>
            </a:endParaRPr>
          </a:p>
          <a:p>
            <a:pPr algn="l"/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lang="en-US" sz="2400" dirty="0">
              <a:solidFill>
                <a:srgbClr val="000000"/>
              </a:solidFill>
            </a:endParaRPr>
          </a:p>
          <a:p>
            <a:pPr algn="l"/>
            <a:endParaRPr lang="en-GB" sz="2400" dirty="0">
              <a:solidFill>
                <a:srgbClr val="000000"/>
              </a:solidFill>
            </a:endParaRPr>
          </a:p>
          <a:p>
            <a:pPr algn="l"/>
            <a:r>
              <a:rPr lang="en-US" sz="2400" dirty="0">
                <a:solidFill>
                  <a:srgbClr val="000000"/>
                </a:solidFill>
              </a:rPr>
              <a:t>We also had to deal with this kind of error from Clang itself:</a:t>
            </a:r>
          </a:p>
          <a:p>
            <a:pPr algn="l"/>
            <a:endParaRPr lang="en-US" sz="2400" dirty="0">
              <a:solidFill>
                <a:srgbClr val="000000"/>
              </a:solidFill>
            </a:endParaRPr>
          </a:p>
          <a:p>
            <a:pPr algn="l"/>
            <a:endParaRPr lang="en-US" sz="2400" dirty="0">
              <a:solidFill>
                <a:srgbClr val="000000"/>
              </a:solidFill>
            </a:endParaRP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r>
              <a:rPr lang="en-US" sz="2400" dirty="0" smtClean="0">
                <a:solidFill>
                  <a:srgbClr val="000000"/>
                </a:solidFill>
              </a:rPr>
              <a:t>There are still an open issue in Visual Studio (wrong error C2668 - </a:t>
            </a:r>
            <a:r>
              <a:rPr lang="en-GB" sz="2400" dirty="0" smtClean="0">
                <a:solidFill>
                  <a:srgbClr val="000000"/>
                </a:solidFill>
              </a:rPr>
              <a:t>ambiguous </a:t>
            </a:r>
            <a:r>
              <a:rPr lang="en-GB" sz="2400" dirty="0">
                <a:solidFill>
                  <a:srgbClr val="000000"/>
                </a:solidFill>
              </a:rPr>
              <a:t>call to overloaded </a:t>
            </a:r>
            <a:r>
              <a:rPr lang="en-GB" sz="2400" dirty="0" smtClean="0">
                <a:solidFill>
                  <a:srgbClr val="000000"/>
                </a:solidFill>
              </a:rPr>
              <a:t>function</a:t>
            </a:r>
            <a:r>
              <a:rPr lang="en-US" sz="2400" dirty="0" smtClean="0">
                <a:solidFill>
                  <a:srgbClr val="000000"/>
                </a:solidFill>
              </a:rPr>
              <a:t>). And </a:t>
            </a:r>
            <a:r>
              <a:rPr lang="en-US" sz="2400" dirty="0" smtClean="0">
                <a:solidFill>
                  <a:srgbClr val="000000"/>
                </a:solidFill>
              </a:rPr>
              <a:t>after </a:t>
            </a:r>
            <a:r>
              <a:rPr lang="en-US" sz="2400" dirty="0" smtClean="0">
                <a:solidFill>
                  <a:srgbClr val="000000"/>
                </a:solidFill>
              </a:rPr>
              <a:t>the latest update of Visual </a:t>
            </a:r>
            <a:r>
              <a:rPr lang="en-US" sz="2400" dirty="0" smtClean="0">
                <a:solidFill>
                  <a:srgbClr val="000000"/>
                </a:solidFill>
              </a:rPr>
              <a:t>Studio, </a:t>
            </a:r>
            <a:r>
              <a:rPr lang="en-US" sz="2400" dirty="0" smtClean="0">
                <a:solidFill>
                  <a:srgbClr val="000000"/>
                </a:solidFill>
              </a:rPr>
              <a:t>we now have:</a:t>
            </a: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endParaRPr lang="en-US" sz="2400" dirty="0">
              <a:solidFill>
                <a:srgbClr val="000000"/>
              </a:solidFill>
            </a:endParaRPr>
          </a:p>
          <a:p>
            <a:pPr algn="l"/>
            <a:r>
              <a:rPr lang="en-US" sz="2400" dirty="0"/>
              <a:t>And before trying to build ROOT on Windows, we had to fix Cling… But I’m not going to talk about it here</a:t>
            </a:r>
            <a:r>
              <a:rPr lang="en-US" sz="2400" dirty="0" smtClean="0"/>
              <a:t>…</a:t>
            </a:r>
            <a:endParaRPr lang="en-GB" sz="2400" dirty="0" smtClean="0">
              <a:solidFill>
                <a:srgbClr val="000000"/>
              </a:solidFill>
            </a:endParaRP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5178" y="3263120"/>
            <a:ext cx="11754465" cy="3795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GB" sz="1800" dirty="0">
                <a:solidFill>
                  <a:srgbClr val="000000"/>
                </a:solidFill>
                <a:latin typeface="Courier"/>
              </a:rPr>
              <a:t>(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std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::</a:t>
            </a:r>
            <a:r>
              <a:rPr lang="en-GB" sz="1800" dirty="0" err="1">
                <a:solidFill>
                  <a:srgbClr val="000000"/>
                </a:solidFill>
                <a:latin typeface="Courier"/>
              </a:rPr>
              <a:t>numeric_limits</a:t>
            </a:r>
            <a:r>
              <a:rPr lang="en-GB" sz="1800" dirty="0">
                <a:solidFill>
                  <a:srgbClr val="000000"/>
                </a:solidFill>
                <a:latin typeface="Courier"/>
              </a:rPr>
              <a:t>&lt;unsigned&gt;::max)()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5178" y="4707364"/>
            <a:ext cx="11754465" cy="3795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GB" sz="1800" dirty="0">
                <a:solidFill>
                  <a:srgbClr val="000000"/>
                </a:solidFill>
                <a:latin typeface="Courier"/>
              </a:rPr>
              <a:t>cannot mangle this template type parameter type yet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5178" y="6528592"/>
            <a:ext cx="11754465" cy="3795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>
            <a:solidFill>
              <a:schemeClr val="accent3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GB" sz="1800" dirty="0">
                <a:solidFill>
                  <a:srgbClr val="000000"/>
                </a:solidFill>
                <a:latin typeface="Courier"/>
              </a:rPr>
              <a:t>fatal error C1001: An internal error has occurred in the compiler</a:t>
            </a:r>
          </a:p>
        </p:txBody>
      </p:sp>
    </p:spTree>
    <p:extLst>
      <p:ext uri="{BB962C8B-B14F-4D97-AF65-F5344CB8AC3E}">
        <p14:creationId xmlns:p14="http://schemas.microsoft.com/office/powerpoint/2010/main" val="13444114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783992" y="617856"/>
            <a:ext cx="3436838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FFFFFF"/>
                </a:solidFill>
              </a:rPr>
              <a:t>Common Issues</a:t>
            </a:r>
            <a:endParaRPr sz="3600" dirty="0">
              <a:solidFill>
                <a:srgbClr val="FFFF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860A4B-866E-2743-B3E3-77D63CB51B53}"/>
              </a:ext>
            </a:extLst>
          </p:cNvPr>
          <p:cNvSpPr txBox="1"/>
          <p:nvPr/>
        </p:nvSpPr>
        <p:spPr>
          <a:xfrm>
            <a:off x="625172" y="2319126"/>
            <a:ext cx="11754465" cy="675056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 anchorCtr="0">
            <a:spAutoFit/>
          </a:bodyPr>
          <a:lstStyle/>
          <a:p>
            <a:pPr algn="l"/>
            <a:r>
              <a:rPr lang="en-US" sz="2400" dirty="0" smtClean="0">
                <a:solidFill>
                  <a:srgbClr val="000000"/>
                </a:solidFill>
              </a:rPr>
              <a:t>Even the splash screen had to be (almost completely) re-written on Windows!</a:t>
            </a:r>
          </a:p>
          <a:p>
            <a:pPr algn="l"/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/>
            <a:endParaRPr lang="en-US" sz="2400" dirty="0">
              <a:solidFill>
                <a:srgbClr val="000000"/>
              </a:solidFill>
            </a:endParaRP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554" y="2783192"/>
            <a:ext cx="9283700" cy="643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1094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963530" y="617856"/>
            <a:ext cx="307776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FFFFFF"/>
                </a:solidFill>
              </a:rPr>
              <a:t>Current Status</a:t>
            </a:r>
            <a:endParaRPr sz="3600" dirty="0">
              <a:solidFill>
                <a:srgbClr val="FFFF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860A4B-866E-2743-B3E3-77D63CB51B53}"/>
              </a:ext>
            </a:extLst>
          </p:cNvPr>
          <p:cNvSpPr txBox="1"/>
          <p:nvPr/>
        </p:nvSpPr>
        <p:spPr>
          <a:xfrm>
            <a:off x="625172" y="2319126"/>
            <a:ext cx="11754465" cy="675056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 anchorCtr="0">
            <a:spAutoFit/>
          </a:bodyPr>
          <a:lstStyle/>
          <a:p>
            <a:pPr algn="l"/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ROOT 6 now works on Windows, and most of the tests pass:</a:t>
            </a: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endParaRPr lang="en-US" sz="2400" dirty="0" smtClean="0">
              <a:solidFill>
                <a:srgbClr val="000000"/>
              </a:solidFill>
            </a:endParaRPr>
          </a:p>
          <a:p>
            <a:pPr algn="l"/>
            <a:endParaRPr lang="en-GB" sz="2400" dirty="0" smtClean="0"/>
          </a:p>
          <a:p>
            <a:pPr algn="l"/>
            <a:endParaRPr lang="en-GB" sz="2400" dirty="0">
              <a:solidFill>
                <a:srgbClr val="000000"/>
              </a:solidFill>
            </a:endParaRPr>
          </a:p>
          <a:p>
            <a:pPr algn="l"/>
            <a:endParaRPr lang="en-GB" sz="2400" dirty="0">
              <a:solidFill>
                <a:srgbClr val="000000"/>
              </a:solidFill>
            </a:endParaRP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  <a:p>
            <a:pPr algn="l"/>
            <a:endParaRPr lang="en-GB" sz="2400" dirty="0">
              <a:solidFill>
                <a:srgbClr val="000000"/>
              </a:solidFill>
            </a:endParaRPr>
          </a:p>
          <a:p>
            <a:pPr algn="l"/>
            <a:endParaRPr lang="en-GB" sz="2400" dirty="0">
              <a:solidFill>
                <a:srgbClr val="000000"/>
              </a:solidFill>
            </a:endParaRP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  <a:p>
            <a:pPr algn="l"/>
            <a:endParaRPr lang="en-GB" sz="2400" dirty="0">
              <a:solidFill>
                <a:srgbClr val="000000"/>
              </a:solidFill>
            </a:endParaRPr>
          </a:p>
          <a:p>
            <a:pPr algn="l"/>
            <a:endParaRPr lang="en-GB" sz="2400" dirty="0" smtClean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54" y="3316592"/>
            <a:ext cx="11366500" cy="574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3571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2C5CB302-1EDA-4DCB-AF37-8E7A1CBE9730}">
  <we:reference id="wa104178141" version="3.10.0.52" store="en-US" storeType="OMEX"/>
  <we:alternateReferences>
    <we:reference id="WA104178141" version="3.10.0.52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16042</TotalTime>
  <Words>1148</Words>
  <Application>Microsoft Office PowerPoint</Application>
  <PresentationFormat>Custom</PresentationFormat>
  <Paragraphs>211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Courier</vt:lpstr>
      <vt:lpstr>Helvetica Light</vt:lpstr>
      <vt:lpstr>Helvetica Neue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ROOT 6 on Windows</dc:title>
  <dc:subject>ROOT Workshop 2018 Presentation</dc:subject>
  <dc:creator>Bertrand.Bellenot@cern.ch</dc:creator>
  <cp:lastModifiedBy>Bertrand Bellenot</cp:lastModifiedBy>
  <cp:revision>125</cp:revision>
  <dcterms:modified xsi:type="dcterms:W3CDTF">2018-09-07T09:32:43Z</dcterms:modified>
</cp:coreProperties>
</file>