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85" r:id="rId3"/>
    <p:sldMasterId id="2147483696" r:id="rId4"/>
    <p:sldMasterId id="2147483707" r:id="rId5"/>
  </p:sldMasterIdLst>
  <p:notesMasterIdLst>
    <p:notesMasterId r:id="rId15"/>
  </p:notesMasterIdLst>
  <p:sldIdLst>
    <p:sldId id="305" r:id="rId6"/>
    <p:sldId id="515" r:id="rId7"/>
    <p:sldId id="516" r:id="rId8"/>
    <p:sldId id="513" r:id="rId9"/>
    <p:sldId id="512" r:id="rId10"/>
    <p:sldId id="514" r:id="rId11"/>
    <p:sldId id="509" r:id="rId12"/>
    <p:sldId id="510" r:id="rId13"/>
    <p:sldId id="511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2403"/>
    <a:srgbClr val="53FC10"/>
    <a:srgbClr val="FF0D0D"/>
    <a:srgbClr val="FAD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38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867" y="5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DFA68-538C-4A59-9102-45C2E6DA258C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44AAE-A52C-4F8C-92CC-86E9DFA627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666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44AAE-A52C-4F8C-92CC-86E9DFA6271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056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5AAB-33D5-4BA9-B4EB-962FEACDD0AE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29962-B551-424B-9CF8-40F7270A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344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5AAB-33D5-4BA9-B4EB-962FEACDD0AE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29962-B551-424B-9CF8-40F7270A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53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5AAB-33D5-4BA9-B4EB-962FEACDD0AE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29962-B551-424B-9CF8-40F7270A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156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879475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6420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E8EA6-DE5E-416F-AA83-7D875CF79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967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 b="1">
                <a:solidFill>
                  <a:schemeClr val="bg1">
                    <a:lumMod val="50000"/>
                  </a:schemeClr>
                </a:solidFill>
                <a:latin typeface="Lucida Bright"/>
                <a:cs typeface="Lucida Brigh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  <a:latin typeface="Lucida Bright"/>
                <a:cs typeface="Lucida Br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86026" y="116632"/>
            <a:ext cx="4633214" cy="1016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8524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 b="1">
                <a:solidFill>
                  <a:srgbClr val="7F7F7F"/>
                </a:solidFill>
                <a:latin typeface="Lucida Bright"/>
                <a:cs typeface="Lucida Brigh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F6FC6"/>
                </a:solidFill>
                <a:latin typeface="Lucida Bright"/>
                <a:cs typeface="Lucida Br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7809" y="-1"/>
            <a:ext cx="826191" cy="82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312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43608" y="239889"/>
            <a:ext cx="7643192" cy="663220"/>
          </a:xfrm>
          <a:prstGeom prst="rect">
            <a:avLst/>
          </a:prstGeom>
        </p:spPr>
        <p:txBody>
          <a:bodyPr/>
          <a:lstStyle>
            <a:lvl1pPr>
              <a:defRPr sz="3600" b="0" baseline="0">
                <a:latin typeface="Lucida Bright"/>
                <a:cs typeface="Lucida Bright"/>
              </a:defRPr>
            </a:lvl1pPr>
          </a:lstStyle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96752"/>
            <a:ext cx="7653536" cy="5112568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 charset="2"/>
              <a:buChar char="u"/>
              <a:tabLst/>
              <a:defRPr sz="1800">
                <a:latin typeface="Lucida Bright"/>
                <a:cs typeface="Lucida Bright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8080"/>
              </a:buClr>
              <a:buSzPct val="70000"/>
              <a:buFont typeface="Wingdings" charset="2"/>
              <a:buChar char="u"/>
              <a:tabLst/>
              <a:defRPr sz="1600">
                <a:latin typeface="Lucida Bright"/>
                <a:cs typeface="Lucida Bright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charset="2"/>
              <a:buChar char="u"/>
              <a:tabLst/>
              <a:defRPr sz="1400">
                <a:latin typeface="Lucida Bright"/>
                <a:cs typeface="Lucida Bright"/>
              </a:defRPr>
            </a:lvl3pPr>
            <a:lvl5pPr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" name="Parallelogram 6"/>
          <p:cNvSpPr/>
          <p:nvPr/>
        </p:nvSpPr>
        <p:spPr>
          <a:xfrm>
            <a:off x="36000" y="926728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8000"/>
              </a:solidFill>
              <a:latin typeface="Lucida Brigh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5416" y="6381328"/>
            <a:ext cx="1684804" cy="369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733733" y="2400996"/>
            <a:ext cx="2336272" cy="365761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FFFFFF"/>
                </a:solidFill>
                <a:latin typeface="Lucida Bright"/>
                <a:cs typeface="Lucida Bright"/>
              </a:defRPr>
            </a:lvl1pPr>
          </a:lstStyle>
          <a:p>
            <a:r>
              <a:rPr lang="fr-CH" smtClean="0"/>
              <a:t>10th April 2013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512" y="630932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lang="en-US" smtClean="0"/>
              <a:pPr/>
              <a:t>‹#›</a:t>
            </a:fld>
            <a:endParaRPr lang="en-US" sz="1400" b="1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043607" y="6428561"/>
            <a:ext cx="2347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Lucida Bright"/>
                <a:cs typeface="Lucida Bright"/>
              </a:rPr>
              <a:t>kara.marie.lynch@cern.ch</a:t>
            </a:r>
            <a:endParaRPr lang="en-US" sz="1200" dirty="0">
              <a:solidFill>
                <a:prstClr val="black"/>
              </a:solidFill>
              <a:latin typeface="Lucida Bright"/>
              <a:cs typeface="Lucida Bright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721079" y="4724613"/>
            <a:ext cx="2310961" cy="365761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  <a:latin typeface="Lucida Bright"/>
                <a:cs typeface="Lucida Bright"/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HIAS2013, Australia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104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43608" y="239889"/>
            <a:ext cx="7643192" cy="663220"/>
          </a:xfrm>
          <a:prstGeom prst="rect">
            <a:avLst/>
          </a:prstGeom>
        </p:spPr>
        <p:txBody>
          <a:bodyPr/>
          <a:lstStyle>
            <a:lvl1pPr>
              <a:defRPr sz="3600" b="0" baseline="0">
                <a:latin typeface="Lucida Bright"/>
                <a:cs typeface="Lucida Bright"/>
              </a:defRPr>
            </a:lvl1pPr>
          </a:lstStyle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96752"/>
            <a:ext cx="7653536" cy="4044381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 charset="2"/>
              <a:buChar char="u"/>
              <a:tabLst/>
              <a:defRPr sz="1800">
                <a:latin typeface="Lucida Bright"/>
                <a:cs typeface="Lucida Bright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8080"/>
              </a:buClr>
              <a:buSzPct val="70000"/>
              <a:buFont typeface="Wingdings" charset="2"/>
              <a:buChar char="u"/>
              <a:tabLst/>
              <a:defRPr sz="1600">
                <a:latin typeface="Lucida Bright"/>
                <a:cs typeface="Lucida Bright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charset="2"/>
              <a:buChar char="u"/>
              <a:tabLst/>
              <a:defRPr sz="1400">
                <a:latin typeface="Lucida Bright"/>
                <a:cs typeface="Lucida Bright"/>
              </a:defRPr>
            </a:lvl3pPr>
            <a:lvl5pPr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" name="Parallelogram 6"/>
          <p:cNvSpPr/>
          <p:nvPr/>
        </p:nvSpPr>
        <p:spPr>
          <a:xfrm>
            <a:off x="36000" y="926728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8000"/>
              </a:solidFill>
              <a:latin typeface="Lucida Brigh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5416" y="6381328"/>
            <a:ext cx="1684804" cy="369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733733" y="2400996"/>
            <a:ext cx="2336272" cy="365761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FFFFFF"/>
                </a:solidFill>
                <a:latin typeface="Lucida Bright"/>
                <a:cs typeface="Lucida Bright"/>
              </a:defRPr>
            </a:lvl1pPr>
          </a:lstStyle>
          <a:p>
            <a:r>
              <a:rPr lang="fr-CH" smtClean="0"/>
              <a:t>10th April 2013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512" y="630932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lang="en-US" smtClean="0"/>
              <a:pPr/>
              <a:t>‹#›</a:t>
            </a:fld>
            <a:endParaRPr lang="en-US" sz="1400" b="1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043607" y="6428561"/>
            <a:ext cx="2347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Lucida Bright"/>
                <a:cs typeface="Lucida Bright"/>
              </a:rPr>
              <a:t>kara.marie.lynch@cern.ch</a:t>
            </a:r>
            <a:endParaRPr lang="en-US" sz="1200" dirty="0">
              <a:solidFill>
                <a:prstClr val="black"/>
              </a:solidFill>
              <a:latin typeface="Lucida Bright"/>
              <a:cs typeface="Lucida Bright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721079" y="4724613"/>
            <a:ext cx="2310961" cy="365761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  <a:latin typeface="Lucida Bright"/>
                <a:cs typeface="Lucida Bright"/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HIAS2013, Australia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1094928" y="5241133"/>
            <a:ext cx="7653536" cy="1059607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 charset="2"/>
              <a:buChar char="u"/>
              <a:tabLst/>
              <a:defRPr sz="1800">
                <a:latin typeface="Lucida Bright"/>
                <a:cs typeface="Lucida Bright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8080"/>
              </a:buClr>
              <a:buSzPct val="70000"/>
              <a:buFont typeface="Wingdings" charset="2"/>
              <a:buChar char="u"/>
              <a:tabLst/>
              <a:defRPr sz="1600">
                <a:latin typeface="Lucida Bright"/>
                <a:cs typeface="Lucida Bright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charset="2"/>
              <a:buChar char="u"/>
              <a:tabLst/>
              <a:defRPr sz="1400">
                <a:latin typeface="Lucida Bright"/>
                <a:cs typeface="Lucida Bright"/>
              </a:defRPr>
            </a:lvl3pPr>
            <a:lvl5pPr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0"/>
            <a:endParaRPr lang="en-GB" dirty="0" smtClean="0"/>
          </a:p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159190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6"/>
          <p:cNvSpPr/>
          <p:nvPr/>
        </p:nvSpPr>
        <p:spPr>
          <a:xfrm>
            <a:off x="36000" y="926728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Lucida Bright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733733" y="2400996"/>
            <a:ext cx="2336272" cy="365761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FFFFFF"/>
                </a:solidFill>
                <a:latin typeface="Lucida Bright"/>
                <a:cs typeface="Lucida Bright"/>
              </a:defRPr>
            </a:lvl1pPr>
          </a:lstStyle>
          <a:p>
            <a:r>
              <a:rPr lang="fr-CH" smtClean="0"/>
              <a:t>10th April 2013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721079" y="4724613"/>
            <a:ext cx="2310961" cy="365761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  <a:latin typeface="Lucida Bright"/>
                <a:cs typeface="Lucida Bright"/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HIAS2013, Australia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043608" y="239889"/>
            <a:ext cx="7643192" cy="663220"/>
          </a:xfrm>
          <a:prstGeom prst="rect">
            <a:avLst/>
          </a:prstGeom>
        </p:spPr>
        <p:txBody>
          <a:bodyPr/>
          <a:lstStyle>
            <a:lvl1pPr>
              <a:defRPr sz="3600" b="0" baseline="0">
                <a:latin typeface="Lucida Bright"/>
                <a:cs typeface="Lucida Bright"/>
              </a:defRPr>
            </a:lvl1pPr>
          </a:lstStyle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512" y="630932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lang="en-US" smtClean="0"/>
              <a:pPr/>
              <a:t>‹#›</a:t>
            </a:fld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1070542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80902" y="5486399"/>
            <a:ext cx="7659687" cy="1168400"/>
          </a:xfrm>
          <a:prstGeom prst="rect">
            <a:avLst/>
          </a:prstGeom>
        </p:spPr>
        <p:txBody>
          <a:bodyPr anchor="t"/>
          <a:lstStyle>
            <a:lvl1pPr algn="l">
              <a:defRPr sz="3600" b="0" cap="none" baseline="0">
                <a:latin typeface="Lucida Bright"/>
                <a:cs typeface="Lucida Bright"/>
              </a:defRPr>
            </a:lvl1pPr>
          </a:lstStyle>
          <a:p>
            <a:r>
              <a:rPr lang="en-GB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080902" y="3852862"/>
            <a:ext cx="7659687" cy="1633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  <a:latin typeface="Lucida Bright"/>
                <a:cs typeface="Lucida Brigh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Click to add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lang="en-US" smtClean="0"/>
              <a:pPr/>
              <a:t>‹#›</a:t>
            </a:fld>
            <a:endParaRPr lang="en-US" sz="24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733733" y="2400996"/>
            <a:ext cx="2336272" cy="365761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FFFFFF"/>
                </a:solidFill>
                <a:latin typeface="Lucida Bright"/>
                <a:cs typeface="Lucida Bright"/>
              </a:defRPr>
            </a:lvl1pPr>
          </a:lstStyle>
          <a:p>
            <a:r>
              <a:rPr lang="fr-CH" smtClean="0"/>
              <a:t>10th April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721079" y="4724613"/>
            <a:ext cx="2310961" cy="365761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  <a:latin typeface="Lucida Bright"/>
                <a:cs typeface="Lucida Bright"/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HIAS2013, Australia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98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  <a:latin typeface="Lucida Bright"/>
                </a:endParaRPr>
              </a:p>
            </p:txBody>
          </p:sp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dirty="0">
                    <a:solidFill>
                      <a:prstClr val="white"/>
                    </a:solidFill>
                    <a:latin typeface="Lucida Bright"/>
                  </a:endParaRPr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>
                <a:solidFill>
                  <a:prstClr val="white"/>
                </a:solidFill>
                <a:latin typeface="Lucida Brigh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3600" b="0">
                <a:latin typeface="Lucida Bright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>
                <a:latin typeface="Lucida Brigh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Lucida Brigh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/>
          <a:lstStyle>
            <a:lvl1pPr>
              <a:defRPr>
                <a:latin typeface="Lucida Bright"/>
              </a:defRPr>
            </a:lvl1pPr>
          </a:lstStyle>
          <a:p>
            <a:r>
              <a:rPr lang="fr-CH" smtClean="0">
                <a:solidFill>
                  <a:prstClr val="black"/>
                </a:solidFill>
              </a:rPr>
              <a:t>10th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/>
          <a:lstStyle>
            <a:lvl1pPr>
              <a:defRPr>
                <a:latin typeface="Lucida Bright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HIAS2013, Australia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13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5AAB-33D5-4BA9-B4EB-962FEACDD0AE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29962-B551-424B-9CF8-40F7270A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2603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2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78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D32D4-1054-4B5C-86E0-3A52470BBF55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>
              <a:defRPr lang="nl-BE" dirty="0"/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48534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1" y="6048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50002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39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03DA6-E5E2-42D2-A9DF-AB28F04D4E10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srgbClr val="00407A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68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18000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584325" indent="-28575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E685-6A93-49C1-8C99-CBF353A55528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 dirty="0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405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AC9A-3D28-4552-BB29-F32DC4811B94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487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210C-A65F-4D5B-AEAB-BCF55C5B4A95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696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tabLst/>
              <a:defRPr lang="nl-BE" dirty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99BD6-DBCB-4FC7-B7D0-B8693749D105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srgbClr val="00407A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329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fld id="{1C2266DE-6FF0-4595-BED2-6649E4ECD5F0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09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74690-14CF-4E33-95A9-692CD4232EE5}" type="datetime1">
              <a:rPr lang="en-US" smtClean="0">
                <a:solidFill>
                  <a:srgbClr val="00407A"/>
                </a:solidFill>
              </a:rPr>
              <a:pPr/>
              <a:t>06-Feb-18</a:t>
            </a:fld>
            <a:endParaRPr lang="en-US" dirty="0">
              <a:solidFill>
                <a:srgbClr val="00407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407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>
                <a:solidFill>
                  <a:srgbClr val="00407A"/>
                </a:solidFill>
              </a:rPr>
              <a:pPr/>
              <a:t>‹#›</a:t>
            </a:fld>
            <a:endParaRPr lang="en-US" dirty="0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737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5AAB-33D5-4BA9-B4EB-962FEACDD0AE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29962-B551-424B-9CF8-40F7270A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5765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2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612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D32D4-1054-4B5C-86E0-3A52470BBF55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>
              <a:defRPr lang="nl-BE" dirty="0"/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11477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1" y="6048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50002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205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03DA6-E5E2-42D2-A9DF-AB28F04D4E10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srgbClr val="00407A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211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18000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584325" indent="-28575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E685-6A93-49C1-8C99-CBF353A55528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 dirty="0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481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AC9A-3D28-4552-BB29-F32DC4811B94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374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210C-A65F-4D5B-AEAB-BCF55C5B4A95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73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tabLst/>
              <a:defRPr lang="nl-BE" dirty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99BD6-DBCB-4FC7-B7D0-B8693749D105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srgbClr val="00407A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274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fld id="{1C2266DE-6FF0-4595-BED2-6649E4ECD5F0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499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74690-14CF-4E33-95A9-692CD4232EE5}" type="datetime1">
              <a:rPr lang="en-US" smtClean="0">
                <a:solidFill>
                  <a:srgbClr val="00407A"/>
                </a:solidFill>
              </a:rPr>
              <a:pPr/>
              <a:t>06-Feb-18</a:t>
            </a:fld>
            <a:endParaRPr lang="en-US" dirty="0">
              <a:solidFill>
                <a:srgbClr val="00407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407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>
                <a:solidFill>
                  <a:srgbClr val="00407A"/>
                </a:solidFill>
              </a:rPr>
              <a:pPr/>
              <a:t>‹#›</a:t>
            </a:fld>
            <a:endParaRPr lang="en-US" dirty="0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259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5AAB-33D5-4BA9-B4EB-962FEACDD0AE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29962-B551-424B-9CF8-40F7270A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4111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2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74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D32D4-1054-4B5C-86E0-3A52470BBF55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>
              <a:defRPr lang="nl-BE" dirty="0"/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630042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1" y="6048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50002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025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03DA6-E5E2-42D2-A9DF-AB28F04D4E10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srgbClr val="00407A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849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18000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584325" indent="-28575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E685-6A93-49C1-8C99-CBF353A55528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 dirty="0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811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AC9A-3D28-4552-BB29-F32DC4811B94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678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210C-A65F-4D5B-AEAB-BCF55C5B4A95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336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tabLst/>
              <a:defRPr lang="nl-BE" dirty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99BD6-DBCB-4FC7-B7D0-B8693749D105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>
              <a:solidFill>
                <a:srgbClr val="00407A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srgbClr val="00407A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11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fld id="{1C2266DE-6FF0-4595-BED2-6649E4ECD5F0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078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74690-14CF-4E33-95A9-692CD4232EE5}" type="datetime1">
              <a:rPr lang="en-US" smtClean="0">
                <a:solidFill>
                  <a:srgbClr val="00407A"/>
                </a:solidFill>
              </a:rPr>
              <a:pPr/>
              <a:t>06-Feb-18</a:t>
            </a:fld>
            <a:endParaRPr lang="en-US" dirty="0">
              <a:solidFill>
                <a:srgbClr val="00407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407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>
                <a:solidFill>
                  <a:srgbClr val="00407A"/>
                </a:solidFill>
              </a:rPr>
              <a:pPr/>
              <a:t>‹#›</a:t>
            </a:fld>
            <a:endParaRPr lang="en-US" dirty="0">
              <a:solidFill>
                <a:srgbClr val="004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068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5AAB-33D5-4BA9-B4EB-962FEACDD0AE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29962-B551-424B-9CF8-40F7270A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553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5AAB-33D5-4BA9-B4EB-962FEACDD0AE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29962-B551-424B-9CF8-40F7270A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586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5AAB-33D5-4BA9-B4EB-962FEACDD0AE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29962-B551-424B-9CF8-40F7270A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0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5AAB-33D5-4BA9-B4EB-962FEACDD0AE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29962-B551-424B-9CF8-40F7270A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249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5AAB-33D5-4BA9-B4EB-962FEACDD0AE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29962-B551-424B-9CF8-40F7270A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783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65AAB-33D5-4BA9-B4EB-962FEACDD0AE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29962-B551-424B-9CF8-40F7270AC0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5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1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spect="1"/>
          </p:cNvSpPr>
          <p:nvPr/>
        </p:nvSpPr>
        <p:spPr>
          <a:xfrm>
            <a:off x="1" y="3596"/>
            <a:ext cx="936000" cy="6881788"/>
          </a:xfrm>
          <a:prstGeom prst="rect">
            <a:avLst/>
          </a:prstGeom>
          <a:solidFill>
            <a:srgbClr val="005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Lucida Bright"/>
            </a:endParaRPr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5400000">
            <a:off x="98244" y="-84224"/>
            <a:ext cx="761107" cy="936748"/>
          </a:xfrm>
          <a:prstGeom prst="rtTriangle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Lucida Bright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512" y="630932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  <a:latin typeface="Lucida Bright"/>
                <a:cs typeface="Lucida Bright"/>
              </a:defRPr>
            </a:lvl1pPr>
          </a:lstStyle>
          <a:p>
            <a:fld id="{F0C94032-CD4C-4C25-B0C2-CEC720522D92}" type="slidenum">
              <a:rPr lang="en-US" smtClean="0"/>
              <a:pPr/>
              <a:t>‹#›</a:t>
            </a:fld>
            <a:endParaRPr lang="en-US" sz="1400" b="1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764704"/>
            <a:ext cx="936001" cy="376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Lucida Bright"/>
            </a:endParaRPr>
          </a:p>
        </p:txBody>
      </p:sp>
    </p:spTree>
    <p:extLst>
      <p:ext uri="{BB962C8B-B14F-4D97-AF65-F5344CB8AC3E}">
        <p14:creationId xmlns:p14="http://schemas.microsoft.com/office/powerpoint/2010/main" val="323559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29348C"/>
        </a:buClr>
        <a:buSzPct val="80000"/>
        <a:buFont typeface="Wingdings" charset="2"/>
        <a:buChar char="u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BBA21"/>
        </a:buClr>
        <a:buSzPct val="80000"/>
        <a:buFont typeface="Wingdings" charset="2"/>
        <a:buChar char="u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29348C"/>
        </a:buClr>
        <a:buSzPct val="80000"/>
        <a:buFont typeface="Wingdings" charset="2"/>
        <a:buChar char="u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E8CB1E7-F1C5-482D-BA4A-3F43EC66DE67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144000" cy="4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1" y="6048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712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lang="nl-BE" sz="3600" kern="1200" baseline="0" dirty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lang="nl-NL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lang="nl-NL" sz="16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E8CB1E7-F1C5-482D-BA4A-3F43EC66DE67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144000" cy="4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1" y="6048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65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lang="nl-BE" sz="3600" kern="1200" baseline="0" dirty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lang="nl-NL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lang="nl-NL" sz="16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E8CB1E7-F1C5-482D-BA4A-3F43EC66DE67}" type="datetime1">
              <a:rPr lang="nl-BE" smtClean="0">
                <a:solidFill>
                  <a:srgbClr val="00407A"/>
                </a:solidFill>
              </a:rPr>
              <a:pPr/>
              <a:t>6/02/2018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>
                <a:solidFill>
                  <a:srgbClr val="00407A"/>
                </a:solidFill>
              </a:rPr>
              <a:pPr/>
              <a:t>‹#›</a:t>
            </a:fld>
            <a:endParaRPr lang="nl-BE" dirty="0">
              <a:solidFill>
                <a:srgbClr val="00407A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144000" cy="4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srgbClr val="FFFFFF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1" y="6048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80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lang="nl-BE" sz="3600" kern="1200" baseline="0" dirty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lang="nl-NL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lang="nl-NL" sz="16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4680" y="3071225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GANDALPH @ </a:t>
            </a:r>
            <a:r>
              <a:rPr lang="en-GB" dirty="0" smtClean="0"/>
              <a:t>CRIS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80" y="4371196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S. Rothe on behalf of</a:t>
            </a:r>
          </a:p>
          <a:p>
            <a:r>
              <a:rPr lang="en-US" dirty="0" smtClean="0"/>
              <a:t>CRIS collaboration </a:t>
            </a:r>
            <a:endParaRPr lang="en-US" dirty="0" smtClean="0"/>
          </a:p>
        </p:txBody>
      </p:sp>
      <p:grpSp>
        <p:nvGrpSpPr>
          <p:cNvPr id="4" name="Group 6"/>
          <p:cNvGrpSpPr/>
          <p:nvPr/>
        </p:nvGrpSpPr>
        <p:grpSpPr>
          <a:xfrm>
            <a:off x="238224" y="116632"/>
            <a:ext cx="1466850" cy="1718310"/>
            <a:chOff x="4133850" y="4705350"/>
            <a:chExt cx="2027180" cy="2152650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4858" y="4705350"/>
              <a:ext cx="1586172" cy="541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33850" y="5256014"/>
              <a:ext cx="438150" cy="1601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4" descr="http://erc.europa.eu/sites/default/files/content/LOGO-ER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183" y="116632"/>
            <a:ext cx="1279297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812360" y="1412776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FNPMLS</a:t>
            </a:r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17848" y="509535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ISCC 2018</a:t>
            </a:r>
            <a:endParaRPr lang="en-GB" sz="2800" dirty="0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66" y="2255786"/>
            <a:ext cx="123507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317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6413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dirty="0" smtClean="0"/>
              <a:t>The ionization potential of astatine</a:t>
            </a:r>
          </a:p>
        </p:txBody>
      </p:sp>
      <p:pic>
        <p:nvPicPr>
          <p:cNvPr id="1843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985838"/>
            <a:ext cx="7439025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1603375" y="5272088"/>
            <a:ext cx="38519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sz="3200" dirty="0">
                <a:solidFill>
                  <a:schemeClr val="tx2"/>
                </a:solidFill>
              </a:rPr>
              <a:t>IP (At) = </a:t>
            </a:r>
            <a:r>
              <a:rPr lang="en-GB" altLang="en-US" sz="3200" dirty="0" smtClean="0">
                <a:solidFill>
                  <a:schemeClr val="tx2"/>
                </a:solidFill>
              </a:rPr>
              <a:t>9.31751(8) </a:t>
            </a:r>
            <a:r>
              <a:rPr lang="en-GB" altLang="en-US" sz="3200" dirty="0">
                <a:solidFill>
                  <a:schemeClr val="tx2"/>
                </a:solidFill>
              </a:rPr>
              <a:t>eV</a:t>
            </a:r>
          </a:p>
        </p:txBody>
      </p:sp>
      <p:pic>
        <p:nvPicPr>
          <p:cNvPr id="1843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275" y="3698875"/>
            <a:ext cx="1722438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6740525" y="4705350"/>
            <a:ext cx="958850" cy="102552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85E8EA6-DE5E-416F-AA83-7D875CF79F4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9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6413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dirty="0" smtClean="0"/>
              <a:t>The electron affinity of astatine</a:t>
            </a: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468313" y="4652963"/>
            <a:ext cx="44386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chemeClr val="tx2"/>
                </a:solidFill>
              </a:rPr>
              <a:t>No experimental value for EA(At) yet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2000">
              <a:solidFill>
                <a:schemeClr val="tx2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chemeClr val="tx2"/>
                </a:solidFill>
              </a:rPr>
              <a:t>Scattering of all theoretical predictions and extrapolations  ~1 eV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2000">
              <a:solidFill>
                <a:schemeClr val="tx2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en-US" sz="2000">
              <a:solidFill>
                <a:schemeClr val="tx2"/>
              </a:solidFill>
            </a:endParaRPr>
          </a:p>
        </p:txBody>
      </p:sp>
      <p:grpSp>
        <p:nvGrpSpPr>
          <p:cNvPr id="19461" name="Group 5"/>
          <p:cNvGrpSpPr>
            <a:grpSpLocks/>
          </p:cNvGrpSpPr>
          <p:nvPr/>
        </p:nvGrpSpPr>
        <p:grpSpPr bwMode="auto">
          <a:xfrm>
            <a:off x="260350" y="960438"/>
            <a:ext cx="4537075" cy="3606800"/>
            <a:chOff x="293828" y="640910"/>
            <a:chExt cx="4536504" cy="3606094"/>
          </a:xfrm>
        </p:grpSpPr>
        <p:sp>
          <p:nvSpPr>
            <p:cNvPr id="7" name="Abgerundetes Rechteck 158"/>
            <p:cNvSpPr/>
            <p:nvPr/>
          </p:nvSpPr>
          <p:spPr>
            <a:xfrm>
              <a:off x="293828" y="640910"/>
              <a:ext cx="4536504" cy="3606094"/>
            </a:xfrm>
            <a:prstGeom prst="roundRect">
              <a:avLst>
                <a:gd name="adj" fmla="val 1208"/>
              </a:avLst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algn="ctr" eaLnBrk="1" hangingPunct="1">
                <a:defRPr/>
              </a:pPr>
              <a:endParaRPr lang="en-US" sz="900" dirty="0">
                <a:solidFill>
                  <a:schemeClr val="tx2"/>
                </a:solidFill>
                <a:latin typeface="Calibri"/>
              </a:endParaRPr>
            </a:p>
          </p:txBody>
        </p:sp>
        <p:graphicFrame>
          <p:nvGraphicFramePr>
            <p:cNvPr id="19469" name="Object 7"/>
            <p:cNvGraphicFramePr>
              <a:graphicFrameLocks noChangeAspect="1"/>
            </p:cNvGraphicFramePr>
            <p:nvPr/>
          </p:nvGraphicFramePr>
          <p:xfrm>
            <a:off x="293828" y="727311"/>
            <a:ext cx="4526873" cy="34647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Graph" r:id="rId3" imgW="3924300" imgH="2997200" progId="Origin50.Graph">
                    <p:embed/>
                  </p:oleObj>
                </mc:Choice>
                <mc:Fallback>
                  <p:oleObj name="Graph" r:id="rId3" imgW="3924300" imgH="2997200" progId="Origin50.Graph">
                    <p:embed/>
                    <p:pic>
                      <p:nvPicPr>
                        <p:cNvPr id="19469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3828" y="727311"/>
                          <a:ext cx="4526873" cy="34647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462" name="Group 8"/>
          <p:cNvGrpSpPr>
            <a:grpSpLocks/>
          </p:cNvGrpSpPr>
          <p:nvPr/>
        </p:nvGrpSpPr>
        <p:grpSpPr bwMode="auto">
          <a:xfrm>
            <a:off x="5148263" y="869950"/>
            <a:ext cx="3841750" cy="2746375"/>
            <a:chOff x="5167678" y="663202"/>
            <a:chExt cx="3841578" cy="274631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20072" y="1063836"/>
              <a:ext cx="3789184" cy="234568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1" name="Rectangle 10"/>
            <p:cNvSpPr/>
            <p:nvPr/>
          </p:nvSpPr>
          <p:spPr>
            <a:xfrm>
              <a:off x="5167678" y="663202"/>
              <a:ext cx="2762126" cy="3698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kern="0" dirty="0">
                  <a:solidFill>
                    <a:schemeClr val="tx2"/>
                  </a:solidFill>
                  <a:latin typeface="Calibri" pitchFamily="34" charset="0"/>
                </a:rPr>
                <a:t>Letter of Intent</a:t>
              </a:r>
              <a:r>
                <a:rPr lang="de-DE" dirty="0">
                  <a:solidFill>
                    <a:schemeClr val="tx2"/>
                  </a:solidFill>
                </a:rPr>
                <a:t>  INTC-I-148 </a:t>
              </a:r>
              <a:endParaRPr lang="en-GB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463" name="Group 11"/>
          <p:cNvGrpSpPr>
            <a:grpSpLocks/>
          </p:cNvGrpSpPr>
          <p:nvPr/>
        </p:nvGrpSpPr>
        <p:grpSpPr bwMode="auto">
          <a:xfrm>
            <a:off x="5148263" y="3822700"/>
            <a:ext cx="3841750" cy="2170113"/>
            <a:chOff x="5167678" y="3237248"/>
            <a:chExt cx="3841578" cy="21703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04209" y="3606580"/>
              <a:ext cx="3805047" cy="180098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9465" name="Rectangle 13"/>
            <p:cNvSpPr>
              <a:spLocks noChangeArrowheads="1"/>
            </p:cNvSpPr>
            <p:nvPr/>
          </p:nvSpPr>
          <p:spPr bwMode="auto">
            <a:xfrm>
              <a:off x="5167678" y="3237248"/>
              <a:ext cx="21830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r>
                <a:rPr lang="de-DE" altLang="en-US" dirty="0">
                  <a:solidFill>
                    <a:schemeClr val="tx2"/>
                  </a:solidFill>
                </a:rPr>
                <a:t>Proposal INTC-P-462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85E8EA6-DE5E-416F-AA83-7D875CF79F4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446454" y="3307020"/>
            <a:ext cx="620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2013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369843" y="5712780"/>
            <a:ext cx="643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129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GANDALPH @ GLM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826" y="1719262"/>
            <a:ext cx="4881971" cy="36604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384" y="1422852"/>
            <a:ext cx="3933371" cy="44658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34083" y="585427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357253" y="543232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2016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330" y="5978740"/>
            <a:ext cx="360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Successful stable iodine detachment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186826" y="5584293"/>
            <a:ext cx="4298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</a:t>
            </a:r>
            <a:r>
              <a:rPr lang="en-US" dirty="0" err="1" smtClean="0"/>
              <a:t>photodetachment</a:t>
            </a:r>
            <a:r>
              <a:rPr lang="en-US" dirty="0" smtClean="0"/>
              <a:t> of radioactive 128I-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7005" y="5978740"/>
            <a:ext cx="4621245" cy="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827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641350"/>
          </a:xfrm>
        </p:spPr>
        <p:txBody>
          <a:bodyPr/>
          <a:lstStyle/>
          <a:p>
            <a:pPr eaLnBrk="1" hangingPunct="1"/>
            <a:r>
              <a:rPr lang="en-GB" altLang="en-US" sz="3200" dirty="0" smtClean="0"/>
              <a:t>The Method: Collinear laser </a:t>
            </a:r>
            <a:r>
              <a:rPr lang="en-GB" altLang="en-US" sz="3200" dirty="0" err="1" smtClean="0"/>
              <a:t>photodetachment</a:t>
            </a:r>
            <a:endParaRPr lang="en-GB" altLang="en-US" sz="3200" dirty="0" smtClean="0"/>
          </a:p>
        </p:txBody>
      </p:sp>
      <p:pic>
        <p:nvPicPr>
          <p:cNvPr id="2048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976313"/>
            <a:ext cx="8628062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Box 8"/>
          <p:cNvSpPr txBox="1">
            <a:spLocks noChangeArrowheads="1"/>
          </p:cNvSpPr>
          <p:nvPr/>
        </p:nvSpPr>
        <p:spPr bwMode="auto">
          <a:xfrm>
            <a:off x="684213" y="4019550"/>
            <a:ext cx="776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>
                <a:solidFill>
                  <a:schemeClr val="bg1"/>
                </a:solidFill>
              </a:rPr>
              <a:t>Iodine</a:t>
            </a:r>
          </a:p>
        </p:txBody>
      </p:sp>
      <p:pic>
        <p:nvPicPr>
          <p:cNvPr id="12" name="Picture 4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19"/>
          <a:stretch/>
        </p:blipFill>
        <p:spPr bwMode="auto">
          <a:xfrm>
            <a:off x="2406015" y="3135631"/>
            <a:ext cx="6688456" cy="3280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1920" y="3429953"/>
            <a:ext cx="28041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sv-SE" sz="2400" dirty="0" smtClean="0"/>
              <a:t>GANDALPH</a:t>
            </a:r>
          </a:p>
          <a:p>
            <a:endParaRPr lang="en-US" altLang="sv-SE" dirty="0"/>
          </a:p>
          <a:p>
            <a:r>
              <a:rPr lang="en-US" altLang="sv-SE" b="1" dirty="0"/>
              <a:t>G</a:t>
            </a:r>
            <a:r>
              <a:rPr lang="en-US" altLang="sv-SE" dirty="0"/>
              <a:t>othenburg </a:t>
            </a:r>
            <a:r>
              <a:rPr lang="en-US" altLang="sv-SE" b="1" dirty="0" err="1"/>
              <a:t>AN</a:t>
            </a:r>
            <a:r>
              <a:rPr lang="en-US" altLang="sv-SE" dirty="0" err="1"/>
              <a:t>ion</a:t>
            </a:r>
            <a:r>
              <a:rPr lang="en-US" altLang="sv-SE" dirty="0"/>
              <a:t> </a:t>
            </a:r>
            <a:r>
              <a:rPr lang="en-US" altLang="sv-SE" b="1" dirty="0"/>
              <a:t>D</a:t>
            </a:r>
            <a:r>
              <a:rPr lang="en-US" altLang="sv-SE" dirty="0"/>
              <a:t>etector for </a:t>
            </a:r>
            <a:r>
              <a:rPr lang="en-US" altLang="sv-SE" b="1" dirty="0"/>
              <a:t>A</a:t>
            </a:r>
            <a:r>
              <a:rPr lang="en-US" altLang="sv-SE" dirty="0"/>
              <a:t>ffinity measurements by </a:t>
            </a:r>
            <a:r>
              <a:rPr lang="en-US" altLang="sv-SE" b="1" dirty="0"/>
              <a:t>L</a:t>
            </a:r>
            <a:r>
              <a:rPr lang="en-US" altLang="sv-SE" dirty="0"/>
              <a:t>aser </a:t>
            </a:r>
            <a:r>
              <a:rPr lang="en-US" altLang="sv-SE" b="1" dirty="0" err="1"/>
              <a:t>PH</a:t>
            </a:r>
            <a:r>
              <a:rPr lang="en-US" altLang="sv-SE" dirty="0" err="1"/>
              <a:t>otodetachment</a:t>
            </a:r>
            <a:endParaRPr lang="en-GB" altLang="sv-SE" dirty="0"/>
          </a:p>
          <a:p>
            <a:endParaRPr lang="en-GB" alt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153036" y="5553611"/>
            <a:ext cx="1668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Julia </a:t>
            </a:r>
            <a:r>
              <a:rPr lang="en-US" dirty="0" smtClean="0"/>
              <a:t>Sundberg</a:t>
            </a:r>
          </a:p>
          <a:p>
            <a:r>
              <a:rPr lang="en-US" dirty="0" smtClean="0"/>
              <a:t>David Leimbach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85E8EA6-DE5E-416F-AA83-7D875CF79F4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65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 of GANDALPH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78823"/>
            <a:ext cx="8226425" cy="502827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GANDALPH@GLM requires negative ions from ISOLDE target. </a:t>
            </a:r>
          </a:p>
          <a:p>
            <a:r>
              <a:rPr lang="en-US" sz="2000" dirty="0" smtClean="0"/>
              <a:t>Limits available beams mostly to halogens and </a:t>
            </a:r>
            <a:r>
              <a:rPr lang="en-US" sz="2000" dirty="0" err="1" smtClean="0"/>
              <a:t>chalcogens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Polonium unlikely to obtain from MK4</a:t>
            </a:r>
            <a:endParaRPr lang="en-US" sz="2000" dirty="0"/>
          </a:p>
          <a:p>
            <a:r>
              <a:rPr lang="en-US" sz="2000" dirty="0" smtClean="0"/>
              <a:t>Double charge exchange</a:t>
            </a:r>
            <a:endParaRPr lang="en-GB" sz="2000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615633" y="6040440"/>
            <a:ext cx="6519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sv-SE" altLang="en-US" sz="1400" b="0" dirty="0"/>
              <a:t>J. Heinemeier, P. Tykesson. Production of negative heavy ion beams by charge exchange in metal vapour. Revue de Physique Appliquee, 1977, 12 (10), pp.1471-1475.</a:t>
            </a:r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353" y="2602229"/>
            <a:ext cx="1977697" cy="3013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67969" y="3301365"/>
            <a:ext cx="989013" cy="584200"/>
            <a:chOff x="7620" y="2590483"/>
            <a:chExt cx="989013" cy="584200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7620" y="3174683"/>
              <a:ext cx="90487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12"/>
            <p:cNvSpPr txBox="1">
              <a:spLocks noChangeArrowheads="1"/>
            </p:cNvSpPr>
            <p:nvPr/>
          </p:nvSpPr>
          <p:spPr bwMode="auto">
            <a:xfrm>
              <a:off x="167958" y="2590483"/>
              <a:ext cx="82867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sv-SE" altLang="en-US" dirty="0"/>
                <a:t>X</a:t>
              </a:r>
              <a:r>
                <a:rPr lang="sv-SE" altLang="en-US" baseline="30000" dirty="0"/>
                <a:t>+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434715" y="3301365"/>
            <a:ext cx="2046288" cy="619125"/>
            <a:chOff x="3350895" y="2555558"/>
            <a:chExt cx="2046288" cy="619125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3350895" y="3174683"/>
              <a:ext cx="17653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15"/>
            <p:cNvSpPr txBox="1">
              <a:spLocks noChangeArrowheads="1"/>
            </p:cNvSpPr>
            <p:nvPr/>
          </p:nvSpPr>
          <p:spPr bwMode="auto">
            <a:xfrm>
              <a:off x="3665220" y="2555558"/>
              <a:ext cx="1731963" cy="58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sv-SE" altLang="en-US" dirty="0"/>
                <a:t>X</a:t>
              </a:r>
              <a:r>
                <a:rPr lang="sv-SE" altLang="en-US" baseline="30000" dirty="0"/>
                <a:t>+</a:t>
              </a:r>
              <a:r>
                <a:rPr lang="sv-SE" altLang="en-US" dirty="0"/>
                <a:t>, X, X</a:t>
              </a:r>
              <a:r>
                <a:rPr lang="sv-SE" altLang="en-US" baseline="30000" dirty="0"/>
                <a:t>-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699998" y="1886108"/>
            <a:ext cx="2944415" cy="4089958"/>
            <a:chOff x="5699998" y="1886108"/>
            <a:chExt cx="2944415" cy="4089958"/>
          </a:xfrm>
        </p:grpSpPr>
        <p:pic>
          <p:nvPicPr>
            <p:cNvPr id="5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0725" y="1886108"/>
              <a:ext cx="2833688" cy="399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 rot="16200000">
              <a:off x="4986790" y="3552943"/>
              <a:ext cx="179574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Fraction of X- (%)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32965" y="5606734"/>
              <a:ext cx="19534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Beam energy (</a:t>
              </a:r>
              <a:r>
                <a:rPr lang="en-US" dirty="0" err="1" smtClean="0"/>
                <a:t>keV</a:t>
              </a:r>
              <a:r>
                <a:rPr lang="en-US" dirty="0" smtClean="0"/>
                <a:t>)</a:t>
              </a:r>
              <a:endParaRPr lang="en-GB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87253" y="5534401"/>
            <a:ext cx="2751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(CRIS) Charge exchange cell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1923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73" y="49848"/>
            <a:ext cx="8229600" cy="1143000"/>
          </a:xfrm>
        </p:spPr>
        <p:txBody>
          <a:bodyPr/>
          <a:lstStyle/>
          <a:p>
            <a:r>
              <a:rPr lang="en-GB" dirty="0" smtClean="0"/>
              <a:t>Proposal: Platform </a:t>
            </a:r>
            <a:r>
              <a:rPr lang="en-GB" dirty="0" smtClean="0"/>
              <a:t>above CRIS</a:t>
            </a:r>
            <a:endParaRPr lang="en-GB" dirty="0"/>
          </a:p>
        </p:txBody>
      </p:sp>
      <p:pic>
        <p:nvPicPr>
          <p:cNvPr id="1027" name="Picture 3" descr="C:\Users\flanagan\AppData\Local\Microsoft\Windows\Temporary Internet Files\Content.Outlook\URJMLCS1\10535-10-a0-nuc-5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412" y="1112880"/>
            <a:ext cx="4921848" cy="433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9258" y="5450887"/>
            <a:ext cx="73389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Disclaimer: Very </a:t>
            </a:r>
            <a:r>
              <a:rPr lang="en-GB" sz="2800" dirty="0" smtClean="0"/>
              <a:t>preliminary drawing to highlight concept.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14349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Create required space to integrate </a:t>
            </a:r>
            <a:r>
              <a:rPr lang="en-GB" sz="2400" dirty="0" err="1" smtClean="0"/>
              <a:t>Gandalph</a:t>
            </a:r>
            <a:r>
              <a:rPr lang="en-GB" sz="2400" dirty="0" smtClean="0"/>
              <a:t> and CRIS.</a:t>
            </a:r>
          </a:p>
          <a:p>
            <a:r>
              <a:rPr lang="en-GB" sz="2400" dirty="0" smtClean="0"/>
              <a:t>Allow HV services and power to better organized and more accessible (improved safety)</a:t>
            </a:r>
          </a:p>
          <a:p>
            <a:r>
              <a:rPr lang="en-GB" sz="2400" dirty="0" smtClean="0"/>
              <a:t>Address laser stability and safety considerations.</a:t>
            </a:r>
          </a:p>
          <a:p>
            <a:r>
              <a:rPr lang="en-GB" sz="2400" dirty="0" smtClean="0"/>
              <a:t>Address current safety issues associated with ladder access to gangway above COLLAPS and CRIS. </a:t>
            </a:r>
          </a:p>
          <a:p>
            <a:r>
              <a:rPr lang="en-GB" sz="2400" dirty="0" smtClean="0"/>
              <a:t>Increase experimental space in hall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50140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Design will require consultation with fixed experiments in the hall so that this doesn’t negatively effect their operation.</a:t>
            </a:r>
          </a:p>
          <a:p>
            <a:r>
              <a:rPr lang="en-GB" sz="2400" dirty="0" smtClean="0"/>
              <a:t>Consideration for crane access, vibrational stability and impact.</a:t>
            </a:r>
          </a:p>
          <a:p>
            <a:r>
              <a:rPr lang="en-GB" sz="2400" dirty="0" smtClean="0"/>
              <a:t>Design effort followed by cost estimation and funding requests. </a:t>
            </a:r>
          </a:p>
          <a:p>
            <a:r>
              <a:rPr lang="en-GB" sz="2400" dirty="0" smtClean="0"/>
              <a:t>Installation during the second half of </a:t>
            </a:r>
            <a:r>
              <a:rPr lang="en-GB" sz="2400" dirty="0" smtClean="0"/>
              <a:t>LS2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04019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SOLDE templat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rporate-KU Leuven-Liggend-Achtergrond Wit">
  <a:themeElements>
    <a:clrScheme name="KU Leuven Corporate">
      <a:dk1>
        <a:srgbClr val="00407A"/>
      </a:dk1>
      <a:lt1>
        <a:srgbClr val="FFFFFF"/>
      </a:lt1>
      <a:dk2>
        <a:srgbClr val="52BDEC"/>
      </a:dk2>
      <a:lt2>
        <a:srgbClr val="FFFFFF"/>
      </a:lt2>
      <a:accent1>
        <a:srgbClr val="00407A"/>
      </a:accent1>
      <a:accent2>
        <a:srgbClr val="1D8DB0"/>
      </a:accent2>
      <a:accent3>
        <a:srgbClr val="52BDEC"/>
      </a:accent3>
      <a:accent4>
        <a:srgbClr val="00407A"/>
      </a:accent4>
      <a:accent5>
        <a:srgbClr val="FF9E0F"/>
      </a:accent5>
      <a:accent6>
        <a:srgbClr val="FF4D00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Corporate-KU Leuven-Liggend-Achtergrond Wit">
  <a:themeElements>
    <a:clrScheme name="KU Leuven Corporate">
      <a:dk1>
        <a:srgbClr val="00407A"/>
      </a:dk1>
      <a:lt1>
        <a:srgbClr val="FFFFFF"/>
      </a:lt1>
      <a:dk2>
        <a:srgbClr val="52BDEC"/>
      </a:dk2>
      <a:lt2>
        <a:srgbClr val="FFFFFF"/>
      </a:lt2>
      <a:accent1>
        <a:srgbClr val="00407A"/>
      </a:accent1>
      <a:accent2>
        <a:srgbClr val="1D8DB0"/>
      </a:accent2>
      <a:accent3>
        <a:srgbClr val="52BDEC"/>
      </a:accent3>
      <a:accent4>
        <a:srgbClr val="00407A"/>
      </a:accent4>
      <a:accent5>
        <a:srgbClr val="FF9E0F"/>
      </a:accent5>
      <a:accent6>
        <a:srgbClr val="FF4D00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2_Corporate-KU Leuven-Liggend-Achtergrond Wit">
  <a:themeElements>
    <a:clrScheme name="KU Leuven Corporate">
      <a:dk1>
        <a:srgbClr val="00407A"/>
      </a:dk1>
      <a:lt1>
        <a:srgbClr val="FFFFFF"/>
      </a:lt1>
      <a:dk2>
        <a:srgbClr val="52BDEC"/>
      </a:dk2>
      <a:lt2>
        <a:srgbClr val="FFFFFF"/>
      </a:lt2>
      <a:accent1>
        <a:srgbClr val="00407A"/>
      </a:accent1>
      <a:accent2>
        <a:srgbClr val="1D8DB0"/>
      </a:accent2>
      <a:accent3>
        <a:srgbClr val="52BDEC"/>
      </a:accent3>
      <a:accent4>
        <a:srgbClr val="00407A"/>
      </a:accent4>
      <a:accent5>
        <a:srgbClr val="FF9E0F"/>
      </a:accent5>
      <a:accent6>
        <a:srgbClr val="FF4D00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30398</TotalTime>
  <Words>294</Words>
  <Application>Microsoft Office PowerPoint</Application>
  <PresentationFormat>On-screen Show (4:3)</PresentationFormat>
  <Paragraphs>55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Calibri</vt:lpstr>
      <vt:lpstr>Corbel</vt:lpstr>
      <vt:lpstr>Courier New</vt:lpstr>
      <vt:lpstr>Lucida Bright</vt:lpstr>
      <vt:lpstr>Times</vt:lpstr>
      <vt:lpstr>Wingdings</vt:lpstr>
      <vt:lpstr>Office Theme</vt:lpstr>
      <vt:lpstr>ISOLDE template</vt:lpstr>
      <vt:lpstr>Corporate-KU Leuven-Liggend-Achtergrond Wit</vt:lpstr>
      <vt:lpstr>1_Corporate-KU Leuven-Liggend-Achtergrond Wit</vt:lpstr>
      <vt:lpstr>2_Corporate-KU Leuven-Liggend-Achtergrond Wit</vt:lpstr>
      <vt:lpstr>Graph</vt:lpstr>
      <vt:lpstr>GANDALPH @ CRIS</vt:lpstr>
      <vt:lpstr>The ionization potential of astatine</vt:lpstr>
      <vt:lpstr>The electron affinity of astatine</vt:lpstr>
      <vt:lpstr>GANDALPH @ GLM</vt:lpstr>
      <vt:lpstr>The Method: Collinear laser photodetachment</vt:lpstr>
      <vt:lpstr>Future of GANDALPH</vt:lpstr>
      <vt:lpstr>Proposal: Platform above CRIS</vt:lpstr>
      <vt:lpstr>Motivation</vt:lpstr>
      <vt:lpstr>Approach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2014 CRIS Collaboration Meeting</dc:title>
  <dc:creator>Kieran Flanagan</dc:creator>
  <cp:lastModifiedBy>Sebastian Rothe</cp:lastModifiedBy>
  <cp:revision>395</cp:revision>
  <cp:lastPrinted>2014-01-31T08:36:02Z</cp:lastPrinted>
  <dcterms:created xsi:type="dcterms:W3CDTF">2014-01-28T12:24:55Z</dcterms:created>
  <dcterms:modified xsi:type="dcterms:W3CDTF">2018-02-06T07:20:02Z</dcterms:modified>
</cp:coreProperties>
</file>