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301" r:id="rId4"/>
    <p:sldId id="317" r:id="rId5"/>
    <p:sldId id="312" r:id="rId6"/>
    <p:sldId id="314" r:id="rId7"/>
    <p:sldId id="319" r:id="rId8"/>
    <p:sldId id="320" r:id="rId9"/>
    <p:sldId id="321" r:id="rId10"/>
    <p:sldId id="310" r:id="rId1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5B312-5DFD-4C04-9AD8-8BD81D287848}" type="datetimeFigureOut">
              <a:rPr lang="en-GB" smtClean="0"/>
              <a:t>22/01/2018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4FD05-8FC4-4578-A4F9-D59A58C25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5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987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695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735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827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3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841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113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95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365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4FD05-8FC4-4578-A4F9-D59A58C25EC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5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908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71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10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018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80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815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2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51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60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2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83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D99EE-DA09-4079-963D-AB2EDDFF9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61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eams.web.cern.ch/sites/beams.web.cern.ch/files/schedules/Injector_Schedule_2018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AD machine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Tommy Eriksson CERN/BE/OP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43" y="5257800"/>
            <a:ext cx="1209530" cy="1189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222" y="5296779"/>
            <a:ext cx="1502853" cy="10165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624" y="5257800"/>
            <a:ext cx="937483" cy="109453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3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Key dates 2017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420681"/>
            <a:ext cx="10515600" cy="471730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GB" dirty="0" smtClean="0"/>
          </a:p>
          <a:p>
            <a:pPr lvl="1"/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beams.web.cern.ch/sites/beams.web.cern.ch/files/schedules/Injector_Schedule_2018.pdf</a:t>
            </a:r>
            <a:endParaRPr lang="en-GB" dirty="0"/>
          </a:p>
          <a:p>
            <a:pPr lvl="1"/>
            <a:r>
              <a:rPr lang="en-GB" dirty="0" smtClean="0"/>
              <a:t>Close AD ring &amp; Target </a:t>
            </a:r>
            <a:r>
              <a:rPr lang="en-GB" dirty="0"/>
              <a:t>A</a:t>
            </a:r>
            <a:r>
              <a:rPr lang="en-GB" dirty="0" smtClean="0"/>
              <a:t>rea 12:th March</a:t>
            </a:r>
            <a:endParaRPr lang="en-GB" dirty="0" smtClean="0"/>
          </a:p>
          <a:p>
            <a:pPr lvl="1"/>
            <a:r>
              <a:rPr lang="en-GB" dirty="0" smtClean="0"/>
              <a:t>12 – 25 March: Safety tests, HW tests, cold check-out</a:t>
            </a:r>
            <a:endParaRPr lang="en-GB" dirty="0" smtClean="0"/>
          </a:p>
          <a:p>
            <a:pPr lvl="1"/>
            <a:r>
              <a:rPr lang="en-GB" dirty="0" smtClean="0"/>
              <a:t>26</a:t>
            </a:r>
            <a:r>
              <a:rPr lang="en-GB" dirty="0" smtClean="0"/>
              <a:t> March: </a:t>
            </a:r>
            <a:r>
              <a:rPr lang="en-GB" dirty="0" smtClean="0"/>
              <a:t>PS beam available</a:t>
            </a:r>
          </a:p>
          <a:p>
            <a:pPr lvl="1"/>
            <a:r>
              <a:rPr lang="en-GB" dirty="0" smtClean="0"/>
              <a:t>26 March – 8 April: setting-up with beam</a:t>
            </a:r>
          </a:p>
          <a:p>
            <a:pPr lvl="1"/>
            <a:r>
              <a:rPr lang="en-GB" dirty="0" smtClean="0"/>
              <a:t>9 April: start physics + ELENA </a:t>
            </a:r>
            <a:r>
              <a:rPr lang="en-GB" dirty="0" err="1" smtClean="0"/>
              <a:t>pbar</a:t>
            </a:r>
            <a:r>
              <a:rPr lang="en-GB" dirty="0" smtClean="0"/>
              <a:t> commissioning</a:t>
            </a:r>
            <a:endParaRPr lang="en-GB" dirty="0" smtClean="0"/>
          </a:p>
          <a:p>
            <a:pPr lvl="1"/>
            <a:r>
              <a:rPr lang="en-GB" dirty="0" err="1"/>
              <a:t>Pbar</a:t>
            </a:r>
            <a:r>
              <a:rPr lang="en-GB" dirty="0"/>
              <a:t> beam for AD physics </a:t>
            </a:r>
            <a:r>
              <a:rPr lang="en-GB" dirty="0" smtClean="0"/>
              <a:t>9</a:t>
            </a:r>
            <a:r>
              <a:rPr lang="en-GB" dirty="0" smtClean="0"/>
              <a:t>/4 </a:t>
            </a:r>
            <a:r>
              <a:rPr lang="en-GB" dirty="0"/>
              <a:t>– </a:t>
            </a:r>
            <a:r>
              <a:rPr lang="en-GB" dirty="0" smtClean="0"/>
              <a:t> </a:t>
            </a:r>
            <a:r>
              <a:rPr lang="en-GB" dirty="0" smtClean="0"/>
              <a:t>12/11 </a:t>
            </a:r>
            <a:r>
              <a:rPr lang="en-GB" dirty="0" smtClean="0"/>
              <a:t>(</a:t>
            </a:r>
            <a:r>
              <a:rPr lang="en-GB" dirty="0" smtClean="0"/>
              <a:t>31 </a:t>
            </a:r>
            <a:r>
              <a:rPr lang="en-GB" dirty="0"/>
              <a:t>weeks</a:t>
            </a:r>
            <a:r>
              <a:rPr lang="en-GB" dirty="0" smtClean="0"/>
              <a:t>)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2017 </a:t>
            </a:r>
            <a:r>
              <a:rPr lang="en-GB" dirty="0" smtClean="0"/>
              <a:t>AD </a:t>
            </a:r>
            <a:r>
              <a:rPr lang="en-GB" dirty="0" smtClean="0"/>
              <a:t>start-up and performance</a:t>
            </a:r>
            <a:endParaRPr lang="en-GB" dirty="0" smtClean="0"/>
          </a:p>
          <a:p>
            <a:r>
              <a:rPr lang="en-GB" dirty="0"/>
              <a:t>Machine </a:t>
            </a:r>
            <a:r>
              <a:rPr lang="en-GB" dirty="0" smtClean="0"/>
              <a:t>issues</a:t>
            </a:r>
          </a:p>
          <a:p>
            <a:r>
              <a:rPr lang="en-GB" dirty="0" smtClean="0"/>
              <a:t>AD machine </a:t>
            </a:r>
            <a:r>
              <a:rPr lang="en-GB" dirty="0" err="1" smtClean="0"/>
              <a:t>developement</a:t>
            </a:r>
            <a:endParaRPr lang="en-GB" dirty="0" smtClean="0"/>
          </a:p>
          <a:p>
            <a:r>
              <a:rPr lang="en-GB" dirty="0"/>
              <a:t>Run </a:t>
            </a:r>
            <a:r>
              <a:rPr lang="en-GB" dirty="0" smtClean="0"/>
              <a:t>statistics</a:t>
            </a:r>
            <a:endParaRPr lang="en-GB" dirty="0" smtClean="0"/>
          </a:p>
          <a:p>
            <a:r>
              <a:rPr lang="en-GB" dirty="0" smtClean="0"/>
              <a:t>Outlook for </a:t>
            </a:r>
            <a:r>
              <a:rPr lang="en-GB" dirty="0" smtClean="0"/>
              <a:t>2018 &amp; LS2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0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34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2017 </a:t>
            </a:r>
            <a:r>
              <a:rPr lang="en-GB" dirty="0" smtClean="0"/>
              <a:t>AD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435" y="1468163"/>
            <a:ext cx="4686300" cy="4953199"/>
          </a:xfrm>
        </p:spPr>
        <p:txBody>
          <a:bodyPr>
            <a:normAutofit/>
          </a:bodyPr>
          <a:lstStyle/>
          <a:p>
            <a:r>
              <a:rPr lang="en-GB" sz="2400" dirty="0"/>
              <a:t>Very short </a:t>
            </a:r>
            <a:r>
              <a:rPr lang="en-GB" sz="2400" dirty="0" smtClean="0"/>
              <a:t>start-up:</a:t>
            </a:r>
            <a:endParaRPr lang="en-GB" sz="2400" dirty="0"/>
          </a:p>
          <a:p>
            <a:pPr lvl="1"/>
            <a:r>
              <a:rPr lang="en-GB" sz="2000" dirty="0" smtClean="0"/>
              <a:t>Setting-up with beam in only </a:t>
            </a:r>
            <a:r>
              <a:rPr lang="en-GB" sz="2000" dirty="0"/>
              <a:t>8</a:t>
            </a:r>
            <a:r>
              <a:rPr lang="en-GB" sz="2000" dirty="0" smtClean="0"/>
              <a:t> days – only minimal optimisation done</a:t>
            </a:r>
          </a:p>
          <a:p>
            <a:pPr lvl="1"/>
            <a:r>
              <a:rPr lang="en-GB" sz="2000" dirty="0" smtClean="0"/>
              <a:t>Issues with kicker controls, synchro/phase PS-AD, RP alarms, destination switching etc. etc.</a:t>
            </a:r>
            <a:endParaRPr lang="en-GB" sz="2000" dirty="0" smtClean="0"/>
          </a:p>
          <a:p>
            <a:pPr lvl="1"/>
            <a:r>
              <a:rPr lang="en-GB" sz="2000" dirty="0"/>
              <a:t>P</a:t>
            </a:r>
            <a:r>
              <a:rPr lang="en-GB" sz="2000" dirty="0" smtClean="0"/>
              <a:t>hysics start</a:t>
            </a:r>
            <a:r>
              <a:rPr lang="en-GB" sz="2000" dirty="0" smtClean="0"/>
              <a:t> </a:t>
            </a:r>
            <a:r>
              <a:rPr lang="en-GB" sz="2000" dirty="0" smtClean="0"/>
              <a:t>as planned </a:t>
            </a:r>
            <a:r>
              <a:rPr lang="en-GB" sz="2000" dirty="0" smtClean="0"/>
              <a:t>1</a:t>
            </a:r>
            <a:r>
              <a:rPr lang="en-GB" sz="2000" dirty="0" smtClean="0"/>
              <a:t>/5</a:t>
            </a:r>
            <a:endParaRPr lang="en-GB" sz="2000" dirty="0"/>
          </a:p>
          <a:p>
            <a:r>
              <a:rPr lang="en-GB" sz="2400" dirty="0" smtClean="0"/>
              <a:t>Good deceleration efficiency and excellent </a:t>
            </a:r>
            <a:r>
              <a:rPr lang="en-GB" sz="2400" dirty="0"/>
              <a:t>beam quality at 100Mev/c: Eh/</a:t>
            </a:r>
            <a:r>
              <a:rPr lang="en-GB" sz="2400" dirty="0" err="1"/>
              <a:t>Ev</a:t>
            </a:r>
            <a:r>
              <a:rPr lang="en-GB" sz="2400" dirty="0"/>
              <a:t> &lt; 0.3 um, </a:t>
            </a:r>
            <a:r>
              <a:rPr lang="en-GB" sz="2400" dirty="0" smtClean="0"/>
              <a:t>absence of “halo”, </a:t>
            </a:r>
            <a:r>
              <a:rPr lang="en-GB" sz="2400" dirty="0" err="1" smtClean="0"/>
              <a:t>lbunch</a:t>
            </a:r>
            <a:r>
              <a:rPr lang="en-GB" sz="2400" dirty="0" smtClean="0"/>
              <a:t>=110ns </a:t>
            </a:r>
            <a:r>
              <a:rPr lang="en-GB" sz="2400" dirty="0" smtClean="0"/>
              <a:t>=&gt; stable throughout the year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23/1/2018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098" y="3438767"/>
            <a:ext cx="3242610" cy="26903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022" y="3527441"/>
            <a:ext cx="3325978" cy="282890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005" y="1051943"/>
            <a:ext cx="3384329" cy="299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1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90"/>
            <a:ext cx="9257778" cy="1325563"/>
          </a:xfrm>
        </p:spPr>
        <p:txBody>
          <a:bodyPr/>
          <a:lstStyle/>
          <a:p>
            <a:pPr algn="ctr"/>
            <a:r>
              <a:rPr lang="en-GB" dirty="0" smtClean="0"/>
              <a:t>Machine </a:t>
            </a:r>
            <a:r>
              <a:rPr lang="en-GB" dirty="0" smtClean="0"/>
              <a:t>issues (physics run)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7431"/>
            <a:ext cx="10515600" cy="533347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GB" sz="2900" dirty="0" smtClean="0"/>
          </a:p>
          <a:p>
            <a:r>
              <a:rPr lang="en-GB" sz="4400" dirty="0" smtClean="0"/>
              <a:t>Periods with Hor. position fluctuations of ejected beam @ ALPHA, ASACUSA, ATRAP:</a:t>
            </a:r>
          </a:p>
          <a:p>
            <a:pPr lvl="1"/>
            <a:r>
              <a:rPr lang="en-GB" sz="3300" dirty="0" smtClean="0"/>
              <a:t>Situation improved towards end of run</a:t>
            </a:r>
          </a:p>
          <a:p>
            <a:pPr lvl="1"/>
            <a:r>
              <a:rPr lang="en-GB" sz="3300" dirty="0" smtClean="0"/>
              <a:t>Intermittent fault found on power converter DE0.DHZ45</a:t>
            </a:r>
          </a:p>
          <a:p>
            <a:pPr lvl="1"/>
            <a:r>
              <a:rPr lang="en-GB" sz="3300" dirty="0" err="1" smtClean="0"/>
              <a:t>Ej</a:t>
            </a:r>
            <a:r>
              <a:rPr lang="en-GB" sz="3300" dirty="0" smtClean="0"/>
              <a:t>. kicker timing drift: unstable during periods, problem found</a:t>
            </a:r>
          </a:p>
          <a:p>
            <a:pPr lvl="1"/>
            <a:r>
              <a:rPr lang="en-GB" sz="3300" dirty="0" err="1" smtClean="0"/>
              <a:t>Ej</a:t>
            </a:r>
            <a:r>
              <a:rPr lang="en-GB" sz="3300" dirty="0" smtClean="0"/>
              <a:t>. septum pulse shape modified in 2016: additional kick prior to ejection no longer visible</a:t>
            </a:r>
          </a:p>
          <a:p>
            <a:pPr lvl="1"/>
            <a:r>
              <a:rPr lang="en-GB" sz="3300" dirty="0" smtClean="0"/>
              <a:t>To be continued…</a:t>
            </a:r>
          </a:p>
          <a:p>
            <a:r>
              <a:rPr lang="en-GB" sz="4400" dirty="0" smtClean="0"/>
              <a:t>New kicker electronics/controls: still hiccups &amp; teething problems</a:t>
            </a:r>
          </a:p>
          <a:p>
            <a:r>
              <a:rPr lang="en-GB" sz="4400" dirty="0"/>
              <a:t>RP alarms due to: PS </a:t>
            </a:r>
            <a:r>
              <a:rPr lang="en-GB" sz="4400" dirty="0" err="1"/>
              <a:t>supercycle</a:t>
            </a:r>
            <a:r>
              <a:rPr lang="en-GB" sz="4400" dirty="0"/>
              <a:t> issues, Inj. kicker malfunctioning, TT2 beam transfer elements etc</a:t>
            </a:r>
            <a:r>
              <a:rPr lang="en-GB" sz="4400" dirty="0" smtClean="0"/>
              <a:t>.</a:t>
            </a:r>
          </a:p>
          <a:p>
            <a:r>
              <a:rPr lang="en-GB" sz="4400" dirty="0" smtClean="0"/>
              <a:t>Re-tuning of injection line before &amp; after target done in Sept. to recover reduced intensity</a:t>
            </a:r>
          </a:p>
          <a:p>
            <a:r>
              <a:rPr lang="en-GB" sz="4400" dirty="0" smtClean="0"/>
              <a:t>Intensity reduced again the last few weeks, no action. To be addressed during 2018 start-up:</a:t>
            </a:r>
          </a:p>
          <a:p>
            <a:pPr lvl="1"/>
            <a:r>
              <a:rPr lang="en-GB" sz="3300" dirty="0"/>
              <a:t>C</a:t>
            </a:r>
            <a:r>
              <a:rPr lang="en-GB" sz="3300" dirty="0" smtClean="0"/>
              <a:t>apture losses at 3.5 </a:t>
            </a:r>
            <a:r>
              <a:rPr lang="en-GB" sz="3300" dirty="0" err="1" smtClean="0"/>
              <a:t>Gev</a:t>
            </a:r>
            <a:r>
              <a:rPr lang="en-GB" sz="3300" dirty="0" smtClean="0"/>
              <a:t>/c due to increased long. </a:t>
            </a:r>
            <a:r>
              <a:rPr lang="en-GB" sz="3300" dirty="0"/>
              <a:t>e</a:t>
            </a:r>
            <a:r>
              <a:rPr lang="en-GB" sz="3300" dirty="0" smtClean="0"/>
              <a:t>mittances ?</a:t>
            </a:r>
          </a:p>
          <a:p>
            <a:pPr lvl="1"/>
            <a:r>
              <a:rPr lang="en-GB" sz="3300" dirty="0" smtClean="0"/>
              <a:t>Acceptances reduced ?</a:t>
            </a:r>
          </a:p>
          <a:p>
            <a:pPr lvl="1"/>
            <a:r>
              <a:rPr lang="en-GB" sz="3300" dirty="0" smtClean="0"/>
              <a:t>Injection line tuning ?</a:t>
            </a:r>
            <a:endParaRPr lang="en-GB" sz="2500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3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058" y="-36789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Machine </a:t>
            </a:r>
            <a:r>
              <a:rPr lang="en-GB" dirty="0" smtClean="0"/>
              <a:t>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436" y="1485640"/>
            <a:ext cx="5315594" cy="4870710"/>
          </a:xfrm>
        </p:spPr>
        <p:txBody>
          <a:bodyPr>
            <a:normAutofit fontScale="85000" lnSpcReduction="20000"/>
          </a:bodyPr>
          <a:lstStyle/>
          <a:p>
            <a:pPr marL="342900" indent="-342900"/>
            <a:r>
              <a:rPr lang="en-GB" dirty="0" smtClean="0"/>
              <a:t>New Q-meter set-up: tune measurements possible on ramps! 				=&gt;</a:t>
            </a:r>
          </a:p>
          <a:p>
            <a:pPr marL="342900" indent="-342900"/>
            <a:r>
              <a:rPr lang="en-GB" dirty="0" smtClean="0"/>
              <a:t>New orbit measurement system: set-up including ramp measurements &amp; correction using YASP	=&gt; =&gt;</a:t>
            </a:r>
          </a:p>
          <a:p>
            <a:pPr marL="800100" lvl="1" indent="-342900"/>
            <a:r>
              <a:rPr lang="en-GB" b="1" dirty="0" smtClean="0"/>
              <a:t>=&gt; Further optimisation can now be done throughout the cycle to obtain more margins</a:t>
            </a:r>
            <a:endParaRPr lang="en-GB" b="1" dirty="0" smtClean="0"/>
          </a:p>
          <a:p>
            <a:pPr marL="342900" indent="-342900"/>
            <a:r>
              <a:rPr lang="en-GB" dirty="0" smtClean="0"/>
              <a:t>Stochastic cooling optical notch filter (successful) tests. Will be tested further in 2018 for stability issues.</a:t>
            </a:r>
          </a:p>
          <a:p>
            <a:pPr marL="342900" indent="-342900"/>
            <a:r>
              <a:rPr lang="en-GB" dirty="0" smtClean="0"/>
              <a:t>Tests of </a:t>
            </a:r>
            <a:r>
              <a:rPr lang="en-GB" dirty="0" err="1" smtClean="0"/>
              <a:t>Pbar</a:t>
            </a:r>
            <a:r>
              <a:rPr lang="en-GB" dirty="0" smtClean="0"/>
              <a:t> yield dependency of field of 2 final focusing Quadrupoles before target in view of LS2 replacement with permanent magnets – to be continued in 2018</a:t>
            </a:r>
          </a:p>
          <a:p>
            <a:pPr marL="342900" indent="-342900"/>
            <a:endParaRPr lang="en-GB" dirty="0" smtClean="0"/>
          </a:p>
          <a:p>
            <a:pPr marL="342900" indent="-342900"/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590" y="1520449"/>
            <a:ext cx="3409408" cy="38031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346" y="1520449"/>
            <a:ext cx="3081654" cy="244172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347" y="3962176"/>
            <a:ext cx="3081654" cy="244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99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AD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1335"/>
            <a:ext cx="10515600" cy="4351338"/>
          </a:xfrm>
        </p:spPr>
        <p:txBody>
          <a:bodyPr>
            <a:normAutofit/>
          </a:bodyPr>
          <a:lstStyle/>
          <a:p>
            <a:pPr marL="342900" indent="-342900"/>
            <a:r>
              <a:rPr lang="en-GB" dirty="0"/>
              <a:t>Running for physics since 2000, </a:t>
            </a:r>
            <a:r>
              <a:rPr lang="en-GB" dirty="0"/>
              <a:t>&gt;</a:t>
            </a:r>
            <a:r>
              <a:rPr lang="en-GB" dirty="0" smtClean="0"/>
              <a:t> 55000 </a:t>
            </a:r>
            <a:r>
              <a:rPr lang="en-GB" dirty="0"/>
              <a:t>physics hours realized, (no machine runs in 2005 &amp; 2013):</a:t>
            </a:r>
          </a:p>
          <a:p>
            <a:pPr marL="342900" indent="-342900"/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>
                <a:solidFill>
                  <a:schemeClr val="tx1"/>
                </a:solidFill>
              </a:rPr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382205" y="2947708"/>
            <a:ext cx="2673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Beam </a:t>
            </a:r>
            <a:r>
              <a:rPr lang="en-GB" b="1" dirty="0" smtClean="0"/>
              <a:t>time distribution</a:t>
            </a:r>
            <a:r>
              <a:rPr lang="en-GB" b="1" dirty="0"/>
              <a:t>:</a:t>
            </a:r>
          </a:p>
          <a:p>
            <a:r>
              <a:rPr lang="en-GB" b="1" dirty="0"/>
              <a:t>ASACUSA		</a:t>
            </a:r>
            <a:r>
              <a:rPr lang="en-GB" b="1" dirty="0" smtClean="0"/>
              <a:t>1232h</a:t>
            </a:r>
            <a:endParaRPr lang="en-GB" b="1" dirty="0"/>
          </a:p>
          <a:p>
            <a:r>
              <a:rPr lang="en-GB" b="1" dirty="0"/>
              <a:t>ATRAP		</a:t>
            </a:r>
            <a:r>
              <a:rPr lang="en-GB" b="1" dirty="0" smtClean="0"/>
              <a:t>914h</a:t>
            </a:r>
            <a:endParaRPr lang="en-GB" b="1" dirty="0"/>
          </a:p>
          <a:p>
            <a:r>
              <a:rPr lang="en-GB" b="1" dirty="0"/>
              <a:t>ALPHA		</a:t>
            </a:r>
            <a:r>
              <a:rPr lang="en-GB" b="1" dirty="0" smtClean="0"/>
              <a:t>1622h</a:t>
            </a:r>
            <a:endParaRPr lang="en-GB" b="1" dirty="0"/>
          </a:p>
          <a:p>
            <a:r>
              <a:rPr lang="en-GB" b="1" dirty="0"/>
              <a:t>AEGIS		</a:t>
            </a:r>
            <a:r>
              <a:rPr lang="en-GB" b="1" dirty="0" smtClean="0"/>
              <a:t>1229</a:t>
            </a:r>
            <a:r>
              <a:rPr lang="en-GB" b="1" dirty="0" smtClean="0"/>
              <a:t>h</a:t>
            </a:r>
            <a:endParaRPr lang="en-GB" b="1" dirty="0"/>
          </a:p>
          <a:p>
            <a:r>
              <a:rPr lang="en-GB" b="1" dirty="0"/>
              <a:t>BASE		</a:t>
            </a:r>
            <a:r>
              <a:rPr lang="en-GB" b="1" dirty="0" smtClean="0"/>
              <a:t>194</a:t>
            </a:r>
            <a:r>
              <a:rPr lang="en-GB" b="1" dirty="0" smtClean="0"/>
              <a:t>h</a:t>
            </a:r>
          </a:p>
          <a:p>
            <a:r>
              <a:rPr lang="en-GB" b="1" dirty="0" smtClean="0"/>
              <a:t>ELENA		174h</a:t>
            </a:r>
            <a:endParaRPr lang="en-GB" b="1" dirty="0" smtClean="0"/>
          </a:p>
          <a:p>
            <a:r>
              <a:rPr lang="en-GB" b="1" dirty="0" smtClean="0"/>
              <a:t>AD md		</a:t>
            </a:r>
            <a:r>
              <a:rPr lang="en-GB" b="1" dirty="0" smtClean="0"/>
              <a:t>32</a:t>
            </a:r>
            <a:r>
              <a:rPr lang="en-GB" b="1" dirty="0" smtClean="0"/>
              <a:t>h</a:t>
            </a:r>
            <a:endParaRPr lang="en-GB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414927"/>
              </p:ext>
            </p:extLst>
          </p:nvPr>
        </p:nvGraphicFramePr>
        <p:xfrm>
          <a:off x="442570" y="6947714"/>
          <a:ext cx="9075662" cy="2471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0303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6722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73142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41185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85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85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85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85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256974"/>
              </p:ext>
            </p:extLst>
          </p:nvPr>
        </p:nvGraphicFramePr>
        <p:xfrm>
          <a:off x="136027" y="2379946"/>
          <a:ext cx="8932817" cy="39456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0676">
                  <a:extLst>
                    <a:ext uri="{9D8B030D-6E8A-4147-A177-3AD203B41FA5}">
                      <a16:colId xmlns:a16="http://schemas.microsoft.com/office/drawing/2014/main" val="1154312404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901993200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370286026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2585651410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703825632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1210727008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701420619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329367050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144495691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480115201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44728438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1689893880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109559134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488797717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487540334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1732101390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3727788290"/>
                    </a:ext>
                  </a:extLst>
                </a:gridCol>
                <a:gridCol w="333255">
                  <a:extLst>
                    <a:ext uri="{9D8B030D-6E8A-4147-A177-3AD203B41FA5}">
                      <a16:colId xmlns:a16="http://schemas.microsoft.com/office/drawing/2014/main" val="2558894712"/>
                    </a:ext>
                  </a:extLst>
                </a:gridCol>
                <a:gridCol w="1946806">
                  <a:extLst>
                    <a:ext uri="{9D8B030D-6E8A-4147-A177-3AD203B41FA5}">
                      <a16:colId xmlns:a16="http://schemas.microsoft.com/office/drawing/2014/main" val="3198133577"/>
                    </a:ext>
                  </a:extLst>
                </a:gridCol>
              </a:tblGrid>
              <a:tr h="6067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run time (h)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2014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2017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92659"/>
                  </a:ext>
                </a:extLst>
              </a:tr>
              <a:tr h="5363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Total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3600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3050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2800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2800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3400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2925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3800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3340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4600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4610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4680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5480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2185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3300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5440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5400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696630"/>
                  </a:ext>
                </a:extLst>
              </a:tr>
              <a:tr h="5363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Physics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1550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2250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2300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3090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2765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3760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3140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4460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4550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4530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5360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2135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3250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5375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5190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022100"/>
                  </a:ext>
                </a:extLst>
              </a:tr>
              <a:tr h="5363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ELENA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174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005884"/>
                  </a:ext>
                </a:extLst>
              </a:tr>
              <a:tr h="5363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md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150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120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32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686221"/>
                  </a:ext>
                </a:extLst>
              </a:tr>
              <a:tr h="5363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</a:rPr>
                        <a:t>Beam available for physics (%)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95.4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058416"/>
                  </a:ext>
                </a:extLst>
              </a:tr>
              <a:tr h="6571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</a:rPr>
                        <a:t>Uptime AD machine (%)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74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93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97.6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310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4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012747" cy="1325563"/>
          </a:xfrm>
        </p:spPr>
        <p:txBody>
          <a:bodyPr/>
          <a:lstStyle/>
          <a:p>
            <a:pPr algn="ctr"/>
            <a:r>
              <a:rPr lang="en-GB" dirty="0" smtClean="0"/>
              <a:t>Ejected beam intensity 2017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1" y="2227540"/>
            <a:ext cx="11975638" cy="378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99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7778" cy="1325563"/>
          </a:xfrm>
        </p:spPr>
        <p:txBody>
          <a:bodyPr/>
          <a:lstStyle/>
          <a:p>
            <a:pPr algn="ctr"/>
            <a:r>
              <a:rPr lang="en-GB" dirty="0" smtClean="0"/>
              <a:t>Faults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GB" dirty="0" smtClean="0"/>
              <a:t>~ 50/50 </a:t>
            </a:r>
            <a:r>
              <a:rPr lang="en-GB" dirty="0" smtClean="0"/>
              <a:t> AD vs. Injector (L2, PSB, PS) faults </a:t>
            </a:r>
            <a:endParaRPr lang="en-GB" dirty="0" smtClean="0"/>
          </a:p>
          <a:p>
            <a:pPr marL="342900" indent="-342900"/>
            <a:r>
              <a:rPr lang="en-GB" dirty="0" smtClean="0"/>
              <a:t>AD downtime </a:t>
            </a:r>
            <a:r>
              <a:rPr lang="en-GB" dirty="0" smtClean="0"/>
              <a:t>spread over </a:t>
            </a:r>
            <a:r>
              <a:rPr lang="en-GB" dirty="0" smtClean="0"/>
              <a:t>the </a:t>
            </a:r>
            <a:r>
              <a:rPr lang="en-GB" dirty="0" smtClean="0"/>
              <a:t>systems, some examples</a:t>
            </a:r>
            <a:r>
              <a:rPr lang="en-GB" dirty="0" smtClean="0"/>
              <a:t>:</a:t>
            </a:r>
          </a:p>
          <a:p>
            <a:pPr marL="800100" lvl="1" indent="-342900"/>
            <a:r>
              <a:rPr lang="en-GB" dirty="0" smtClean="0"/>
              <a:t>Power converters; many units in ring &amp; transfer lines</a:t>
            </a:r>
          </a:p>
          <a:p>
            <a:pPr marL="800100" lvl="1" indent="-342900"/>
            <a:r>
              <a:rPr lang="en-GB" dirty="0" smtClean="0"/>
              <a:t>Infrastructure (cooling water, el. </a:t>
            </a:r>
            <a:r>
              <a:rPr lang="en-GB" dirty="0"/>
              <a:t>g</a:t>
            </a:r>
            <a:r>
              <a:rPr lang="en-GB" dirty="0" smtClean="0"/>
              <a:t>litches etc.)</a:t>
            </a:r>
            <a:endParaRPr lang="en-GB" dirty="0" smtClean="0"/>
          </a:p>
          <a:p>
            <a:pPr marL="800100" lvl="1" indent="-342900"/>
            <a:r>
              <a:rPr lang="en-GB" dirty="0" smtClean="0"/>
              <a:t>C02/C10 </a:t>
            </a:r>
            <a:r>
              <a:rPr lang="en-GB" dirty="0"/>
              <a:t>RF </a:t>
            </a:r>
            <a:r>
              <a:rPr lang="en-GB" dirty="0" smtClean="0"/>
              <a:t>systems:</a:t>
            </a:r>
            <a:r>
              <a:rPr lang="en-GB" dirty="0"/>
              <a:t> </a:t>
            </a:r>
            <a:r>
              <a:rPr lang="en-GB" dirty="0" smtClean="0"/>
              <a:t>various faults</a:t>
            </a:r>
          </a:p>
          <a:p>
            <a:pPr marL="800100" lvl="1" indent="-342900"/>
            <a:r>
              <a:rPr lang="en-GB" dirty="0"/>
              <a:t>Target area: water infiltration, interlocks (cooling &amp; chariot positions</a:t>
            </a:r>
            <a:r>
              <a:rPr lang="en-GB" dirty="0" smtClean="0"/>
              <a:t>)</a:t>
            </a:r>
          </a:p>
          <a:p>
            <a:pPr marL="800100" lvl="1" indent="-342900"/>
            <a:r>
              <a:rPr lang="en-GB" dirty="0" smtClean="0"/>
              <a:t>Electron cooling</a:t>
            </a:r>
          </a:p>
          <a:p>
            <a:pPr marL="800100" lvl="1" indent="-342900"/>
            <a:r>
              <a:rPr lang="en-GB" dirty="0" smtClean="0"/>
              <a:t>Vacuum</a:t>
            </a:r>
            <a:endParaRPr lang="en-GB" dirty="0"/>
          </a:p>
          <a:p>
            <a:pPr marL="800100" lvl="1" indent="-342900"/>
            <a:r>
              <a:rPr lang="en-GB" dirty="0"/>
              <a:t>Injection/ejection </a:t>
            </a:r>
            <a:r>
              <a:rPr lang="en-GB" dirty="0" smtClean="0"/>
              <a:t>kickers</a:t>
            </a:r>
          </a:p>
          <a:p>
            <a:pPr marL="457200" lvl="1" indent="0">
              <a:buNone/>
            </a:pPr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3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6789"/>
            <a:ext cx="8706633" cy="1325563"/>
          </a:xfrm>
        </p:spPr>
        <p:txBody>
          <a:bodyPr/>
          <a:lstStyle/>
          <a:p>
            <a:pPr algn="ctr"/>
            <a:r>
              <a:rPr lang="en-GB" dirty="0" smtClean="0"/>
              <a:t>Outlook for 2018 and beyond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1301"/>
            <a:ext cx="10515600" cy="4758588"/>
          </a:xfrm>
        </p:spPr>
        <p:txBody>
          <a:bodyPr>
            <a:normAutofit fontScale="92500" lnSpcReduction="20000"/>
          </a:bodyPr>
          <a:lstStyle/>
          <a:p>
            <a:pPr marL="342900" indent="-342900"/>
            <a:r>
              <a:rPr lang="en-GB" dirty="0" smtClean="0"/>
              <a:t>2017/18 YETS activities (see </a:t>
            </a:r>
            <a:r>
              <a:rPr lang="en-GB" dirty="0" err="1" smtClean="0"/>
              <a:t>F.Butin:s</a:t>
            </a:r>
            <a:r>
              <a:rPr lang="en-GB" dirty="0" smtClean="0"/>
              <a:t> talk for planning):</a:t>
            </a:r>
          </a:p>
          <a:p>
            <a:pPr marL="342900" indent="-342900"/>
            <a:r>
              <a:rPr lang="en-GB" dirty="0" smtClean="0"/>
              <a:t>Ongoing consolidation program: </a:t>
            </a:r>
          </a:p>
          <a:p>
            <a:pPr marL="800100" lvl="1" indent="-342900"/>
            <a:r>
              <a:rPr lang="en-GB" dirty="0" smtClean="0"/>
              <a:t>Ring magnets renovation, replace degraded shimming. 1 BH (no.6 of 24), 2 Quads (only a few done so far, 56 in total).</a:t>
            </a:r>
          </a:p>
          <a:p>
            <a:pPr marL="800100" lvl="1" indent="-342900"/>
            <a:r>
              <a:rPr lang="en-GB" dirty="0" smtClean="0"/>
              <a:t>Ring corrector dipole power converters renewal</a:t>
            </a:r>
            <a:endParaRPr lang="en-GB" dirty="0" smtClean="0"/>
          </a:p>
          <a:p>
            <a:pPr marL="800100" lvl="1" indent="-342900"/>
            <a:r>
              <a:rPr lang="en-GB" dirty="0" smtClean="0"/>
              <a:t>Profile measurement system, replace obsolete scrapers/motor drive</a:t>
            </a:r>
          </a:p>
          <a:p>
            <a:pPr marL="800100" lvl="1" indent="-342900"/>
            <a:r>
              <a:rPr lang="en-GB" dirty="0" err="1" smtClean="0"/>
              <a:t>Ccc</a:t>
            </a:r>
            <a:r>
              <a:rPr lang="en-GB" dirty="0" smtClean="0"/>
              <a:t> (high sensitivity BCT); maintenance, cryostat improvement</a:t>
            </a:r>
          </a:p>
          <a:p>
            <a:pPr marL="800100" lvl="1" indent="-342900"/>
            <a:r>
              <a:rPr lang="en-GB" dirty="0" smtClean="0"/>
              <a:t>C10 RF system; tests of refurbished TH116 triodes =&gt; determine consolidation needs</a:t>
            </a:r>
          </a:p>
          <a:p>
            <a:pPr marL="342900" indent="-342900"/>
            <a:r>
              <a:rPr lang="en-GB" dirty="0" smtClean="0"/>
              <a:t>LS2 - heavy activities in ADT &amp; ADR:</a:t>
            </a:r>
          </a:p>
          <a:p>
            <a:pPr marL="800100" lvl="1" indent="-342900"/>
            <a:r>
              <a:rPr lang="en-GB" dirty="0" smtClean="0"/>
              <a:t>Major ADT refurbishment after 30 years w/o major interventions: new target design &amp; new horns including trolleys, new ventilation building B196, new ventilation/cooling systems, magnet consolidation, infrastructure, decontamination etc.</a:t>
            </a:r>
          </a:p>
          <a:p>
            <a:pPr marL="800100" lvl="1" indent="-342900"/>
            <a:r>
              <a:rPr lang="en-GB" dirty="0" smtClean="0"/>
              <a:t>Finalise most of ADR consolidation: magnets, RF C02 (PSB </a:t>
            </a:r>
            <a:r>
              <a:rPr lang="en-GB" dirty="0" err="1" smtClean="0"/>
              <a:t>finemet</a:t>
            </a:r>
            <a:r>
              <a:rPr lang="en-GB" dirty="0" smtClean="0"/>
              <a:t> prototype), RF C10, stochastic cooling upgrade, new electron cooler, power converters, </a:t>
            </a:r>
            <a:endParaRPr lang="en-GB" dirty="0"/>
          </a:p>
          <a:p>
            <a:pPr marL="342900" indent="-34290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ADUC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D99EE-DA09-4079-963D-AB2EDDFF9125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5" y="185738"/>
            <a:ext cx="1209530" cy="1189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12" y="272197"/>
            <a:ext cx="1502853" cy="1016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464" y="233217"/>
            <a:ext cx="937483" cy="109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3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4257</TotalTime>
  <Words>735</Words>
  <Application>Microsoft Office PowerPoint</Application>
  <PresentationFormat>Widescreen</PresentationFormat>
  <Paragraphs>240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AD machine status</vt:lpstr>
      <vt:lpstr>Outline</vt:lpstr>
      <vt:lpstr>2017 AD performance</vt:lpstr>
      <vt:lpstr>Machine issues (physics run)</vt:lpstr>
      <vt:lpstr>Machine studies</vt:lpstr>
      <vt:lpstr>AD statistics</vt:lpstr>
      <vt:lpstr>Ejected beam intensity 2017 </vt:lpstr>
      <vt:lpstr>Faults</vt:lpstr>
      <vt:lpstr>Outlook for 2018 and beyond</vt:lpstr>
      <vt:lpstr>Key dates 2017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Antimatter Facility</dc:title>
  <dc:creator>Tommy Eriksson</dc:creator>
  <cp:lastModifiedBy>Tommy Eriksson</cp:lastModifiedBy>
  <cp:revision>298</cp:revision>
  <cp:lastPrinted>2015-09-23T15:19:15Z</cp:lastPrinted>
  <dcterms:created xsi:type="dcterms:W3CDTF">2015-09-21T09:39:37Z</dcterms:created>
  <dcterms:modified xsi:type="dcterms:W3CDTF">2018-01-23T12:26:47Z</dcterms:modified>
</cp:coreProperties>
</file>