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21"/>
  </p:notesMasterIdLst>
  <p:handoutMasterIdLst>
    <p:handoutMasterId r:id="rId22"/>
  </p:handoutMasterIdLst>
  <p:sldIdLst>
    <p:sldId id="646" r:id="rId5"/>
    <p:sldId id="716" r:id="rId6"/>
    <p:sldId id="691" r:id="rId7"/>
    <p:sldId id="717" r:id="rId8"/>
    <p:sldId id="718" r:id="rId9"/>
    <p:sldId id="721" r:id="rId10"/>
    <p:sldId id="720" r:id="rId11"/>
    <p:sldId id="719" r:id="rId12"/>
    <p:sldId id="725" r:id="rId13"/>
    <p:sldId id="728" r:id="rId14"/>
    <p:sldId id="726" r:id="rId15"/>
    <p:sldId id="727" r:id="rId16"/>
    <p:sldId id="724" r:id="rId17"/>
    <p:sldId id="722" r:id="rId18"/>
    <p:sldId id="729" r:id="rId19"/>
    <p:sldId id="723" r:id="rId20"/>
  </p:sldIdLst>
  <p:sldSz cx="9144000" cy="6858000" type="screen4x3"/>
  <p:notesSz cx="6731000" cy="9856788"/>
  <p:custDataLst>
    <p:tags r:id="rId2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67AE1"/>
    <a:srgbClr val="C600C7"/>
    <a:srgbClr val="FFF7B7"/>
    <a:srgbClr val="DCD4FF"/>
    <a:srgbClr val="1F06AA"/>
    <a:srgbClr val="D5B411"/>
    <a:srgbClr val="FFF101"/>
    <a:srgbClr val="083DAA"/>
    <a:srgbClr val="0E51A9"/>
    <a:srgbClr val="D7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1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51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tags" Target="tags/tag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9017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gif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4673600"/>
            <a:ext cx="6375400" cy="1727200"/>
          </a:xfrm>
        </p:spPr>
        <p:txBody>
          <a:bodyPr/>
          <a:lstStyle/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Introduction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GB" sz="2000" dirty="0" smtClean="0"/>
              <a:t>Results from ELENA Commissioning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GB" sz="2000" dirty="0" smtClean="0"/>
              <a:t>Electron Cooler</a:t>
            </a:r>
            <a:endParaRPr lang="en-GB" sz="2000" dirty="0" smtClean="0"/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Plans for 2018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Summary and </a:t>
            </a:r>
            <a:r>
              <a:rPr lang="en-US" sz="2000" dirty="0" err="1" smtClean="0"/>
              <a:t>Oitlook</a:t>
            </a:r>
            <a:endParaRPr lang="en-US" sz="2000" dirty="0" smtClean="0"/>
          </a:p>
          <a:p>
            <a:pPr marL="457200" indent="-457200" algn="l">
              <a:buClrTx/>
              <a:buSzPct val="100000"/>
              <a:buFont typeface="Wingdings" charset="2"/>
              <a:buChar char="§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165101"/>
            <a:ext cx="9029700" cy="1625599"/>
          </a:xfrm>
        </p:spPr>
        <p:txBody>
          <a:bodyPr/>
          <a:lstStyle/>
          <a:p>
            <a:r>
              <a:rPr lang="en-US" sz="4000" dirty="0" smtClean="0"/>
              <a:t>ELENA Status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600" dirty="0" smtClean="0"/>
              <a:t> </a:t>
            </a:r>
            <a:br>
              <a:rPr lang="en-US" sz="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400" dirty="0" smtClean="0"/>
              <a:t>C. Carli on behalf </a:t>
            </a:r>
            <a:r>
              <a:rPr lang="en-US" sz="1400" dirty="0"/>
              <a:t>of the AD/ELENA team(</a:t>
            </a:r>
            <a:r>
              <a:rPr lang="en-US" sz="1400" dirty="0" smtClean="0"/>
              <a:t>s)             </a:t>
            </a:r>
            <a:r>
              <a:rPr lang="en-US" sz="1400" dirty="0" smtClean="0"/>
              <a:t>                                      AD Users Committee, 23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</a:t>
            </a:r>
            <a:r>
              <a:rPr lang="en-US" sz="1400" dirty="0" smtClean="0"/>
              <a:t>Janua</a:t>
            </a:r>
            <a:r>
              <a:rPr lang="en-US" sz="1400" dirty="0" smtClean="0"/>
              <a:t>ry 2018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367" b="23689"/>
          <a:stretch/>
        </p:blipFill>
        <p:spPr>
          <a:xfrm>
            <a:off x="1460500" y="1981200"/>
            <a:ext cx="6248400" cy="256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SizeRatios_21_06_1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71" y="3433880"/>
            <a:ext cx="4361129" cy="28145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63513"/>
            <a:ext cx="7224713" cy="739775"/>
          </a:xfrm>
        </p:spPr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/>
              <a:t>Commissioning – </a:t>
            </a:r>
            <a:br>
              <a:rPr lang="en-US" sz="2800" dirty="0"/>
            </a:br>
            <a:r>
              <a:rPr lang="en-US" sz="2400" dirty="0" smtClean="0"/>
              <a:t>Line </a:t>
            </a:r>
            <a:r>
              <a:rPr lang="en-US" sz="2400" dirty="0"/>
              <a:t>from Source to Ring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ELENA Commissioning                                                                          ADUC, 23rd January 2018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" r="36425"/>
          <a:stretch/>
        </p:blipFill>
        <p:spPr>
          <a:xfrm>
            <a:off x="190500" y="1010839"/>
            <a:ext cx="1695600" cy="55169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 rot="20980045">
            <a:off x="1002316" y="2390178"/>
            <a:ext cx="2035049" cy="122981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0500" y="1003300"/>
            <a:ext cx="6286500" cy="3022600"/>
          </a:xfrm>
        </p:spPr>
        <p:txBody>
          <a:bodyPr/>
          <a:lstStyle/>
          <a:p>
            <a:pPr marL="266700" indent="-266700"/>
            <a:r>
              <a:rPr lang="en-US" sz="1600" dirty="0" err="1" smtClean="0"/>
              <a:t>Quadrupole</a:t>
            </a:r>
            <a:r>
              <a:rPr lang="en-US" sz="1600" dirty="0" smtClean="0"/>
              <a:t> scan to measure beam characteristics</a:t>
            </a:r>
          </a:p>
          <a:p>
            <a:pPr marL="533400" lvl="1" indent="-266700"/>
            <a:r>
              <a:rPr lang="en-US" sz="1600" dirty="0" smtClean="0"/>
              <a:t>Variation of the setting of (two)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 </a:t>
            </a:r>
          </a:p>
          <a:p>
            <a:pPr marL="533400" lvl="1" indent="-266700"/>
            <a:r>
              <a:rPr lang="en-US" sz="1600" dirty="0" smtClean="0"/>
              <a:t>Observation of beam sizes with a monitor (TV screen between septum and kicker)</a:t>
            </a:r>
          </a:p>
          <a:p>
            <a:pPr marL="533400" lvl="1" indent="-266700"/>
            <a:r>
              <a:rPr lang="en-US" sz="1600" dirty="0" smtClean="0"/>
              <a:t>Reconstructed </a:t>
            </a:r>
            <a:r>
              <a:rPr lang="en-US" sz="1600" dirty="0" smtClean="0"/>
              <a:t>characteristics at the reference</a:t>
            </a:r>
          </a:p>
          <a:p>
            <a:pPr marL="723900" lvl="2" indent="-190500"/>
            <a:r>
              <a:rPr lang="en-US" sz="1600" dirty="0" smtClean="0"/>
              <a:t>Hor.: </a:t>
            </a: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x,rms</a:t>
            </a:r>
            <a:r>
              <a:rPr lang="en-US" sz="1600" dirty="0" smtClean="0"/>
              <a:t> = 4.71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m, </a:t>
            </a:r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 = 1.4151 m and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= -3.0061</a:t>
            </a:r>
          </a:p>
          <a:p>
            <a:pPr marL="723900" lvl="2" indent="-190500"/>
            <a:r>
              <a:rPr lang="en-US" sz="1600" dirty="0" smtClean="0"/>
              <a:t>Vert.: </a:t>
            </a: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y,rms</a:t>
            </a:r>
            <a:r>
              <a:rPr lang="en-US" sz="1600" dirty="0" smtClean="0"/>
              <a:t> = 5.08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m,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= 0.8381 m and </a:t>
            </a:r>
            <a:r>
              <a:rPr lang="en-US" sz="1600" dirty="0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= -2.6142</a:t>
            </a:r>
            <a:endParaRPr lang="en-US" sz="1200" dirty="0" smtClean="0"/>
          </a:p>
          <a:p>
            <a:pPr marL="266700" indent="-266700"/>
            <a:r>
              <a:rPr lang="en-US" sz="1600" dirty="0" smtClean="0"/>
              <a:t>Improved setting of line not (yet) tested</a:t>
            </a:r>
            <a:endParaRPr lang="en-US" sz="1600" dirty="0" smtClean="0"/>
          </a:p>
        </p:txBody>
      </p:sp>
      <p:sp>
        <p:nvSpPr>
          <p:cNvPr id="18" name="Rectangle 17"/>
          <p:cNvSpPr/>
          <p:nvPr/>
        </p:nvSpPr>
        <p:spPr bwMode="auto">
          <a:xfrm rot="15774611">
            <a:off x="291562" y="3695520"/>
            <a:ext cx="2015179" cy="103807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76493" y="1028700"/>
            <a:ext cx="727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Source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1676402" y="1231900"/>
            <a:ext cx="317498" cy="6350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91648" y="3251200"/>
            <a:ext cx="1042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Setting of</a:t>
            </a:r>
          </a:p>
          <a:p>
            <a:r>
              <a:rPr lang="en-US" sz="1600" dirty="0">
                <a:solidFill>
                  <a:srgbClr val="FF6600"/>
                </a:solidFill>
              </a:rPr>
              <a:t>o</a:t>
            </a:r>
            <a:r>
              <a:rPr lang="en-US" sz="1600" dirty="0" smtClean="0">
                <a:solidFill>
                  <a:srgbClr val="FF6600"/>
                </a:solidFill>
              </a:rPr>
              <a:t>f </a:t>
            </a:r>
            <a:r>
              <a:rPr lang="en-US" sz="1600" dirty="0" smtClean="0">
                <a:solidFill>
                  <a:srgbClr val="FF6600"/>
                </a:solidFill>
              </a:rPr>
              <a:t>2 quads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varied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 bwMode="auto">
          <a:xfrm flipH="1">
            <a:off x="584200" y="3666699"/>
            <a:ext cx="307448" cy="168701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558800" y="3594100"/>
            <a:ext cx="317500" cy="101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113633" y="43815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TV screen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>
            <a:off x="876300" y="4699000"/>
            <a:ext cx="431800" cy="11557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187700" y="6210300"/>
            <a:ext cx="589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l"/>
            <a:r>
              <a:rPr lang="en-US" sz="1600" dirty="0" smtClean="0">
                <a:solidFill>
                  <a:srgbClr val="000090"/>
                </a:solidFill>
              </a:rPr>
              <a:t>Ratio between measured beam size and beam sizes from reconstruction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068301" y="3761843"/>
            <a:ext cx="776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vertical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>
            <a:off x="5105404" y="4089400"/>
            <a:ext cx="215897" cy="5080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737955" y="3723743"/>
            <a:ext cx="1021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horizontal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H="1">
            <a:off x="6845300" y="4013200"/>
            <a:ext cx="279400" cy="4953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1128019" y="2616200"/>
            <a:ext cx="16624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Reference location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for reconstruction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825500" y="2501900"/>
            <a:ext cx="546100" cy="1524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7404100" y="4051300"/>
            <a:ext cx="215900" cy="3429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3" name="Straight Arrow Connector 62"/>
          <p:cNvCxnSpPr>
            <a:stCxn id="36" idx="2"/>
          </p:cNvCxnSpPr>
          <p:nvPr/>
        </p:nvCxnSpPr>
        <p:spPr bwMode="auto">
          <a:xfrm>
            <a:off x="5456588" y="4100397"/>
            <a:ext cx="347312" cy="433503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40919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Results from ELENA Commissioning</a:t>
            </a:r>
            <a:br>
              <a:rPr lang="en-US" sz="3200" dirty="0" smtClean="0"/>
            </a:br>
            <a:r>
              <a:rPr lang="en-US" sz="2400" dirty="0" smtClean="0"/>
              <a:t>Working points (at 85 </a:t>
            </a:r>
            <a:r>
              <a:rPr lang="en-US" sz="2400" dirty="0" err="1" smtClean="0"/>
              <a:t>keV</a:t>
            </a:r>
            <a:r>
              <a:rPr lang="en-US" sz="2400" dirty="0" smtClean="0"/>
              <a:t> with 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55699"/>
            <a:ext cx="3530600" cy="5308601"/>
          </a:xfrm>
        </p:spPr>
        <p:txBody>
          <a:bodyPr/>
          <a:lstStyle/>
          <a:p>
            <a:pPr marL="177800" indent="-177800"/>
            <a:r>
              <a:rPr lang="en-US" sz="1600" dirty="0" smtClean="0"/>
              <a:t>Tune: number (average) of transverse oscillations per revolution (two tunes for the horizontal and vertical plane)</a:t>
            </a:r>
          </a:p>
          <a:p>
            <a:pPr marL="177800" indent="-177800"/>
            <a:r>
              <a:rPr lang="en-US" sz="1600" dirty="0" smtClean="0"/>
              <a:t>Working point is the combination of the two tunes – must avoid “resonances”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  <a:p>
            <a:pPr marL="177800" indent="-177800"/>
            <a:r>
              <a:rPr lang="en-US" sz="1600" dirty="0" smtClean="0"/>
              <a:t>Black: measured working point with </a:t>
            </a:r>
            <a:br>
              <a:rPr lang="en-US" sz="1600" dirty="0" smtClean="0"/>
            </a:br>
            <a:r>
              <a:rPr lang="en-US" sz="1600" dirty="0" smtClean="0"/>
              <a:t>initial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currents</a:t>
            </a:r>
          </a:p>
          <a:p>
            <a:pPr marL="177800" indent="-177800"/>
            <a:r>
              <a:rPr lang="en-US" sz="1600" dirty="0" smtClean="0"/>
              <a:t>Red, blue and green: current of one of the three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circuits changed by ±0.05 A</a:t>
            </a:r>
          </a:p>
          <a:p>
            <a:pPr marL="177800" indent="-177800"/>
            <a:r>
              <a:rPr lang="en-US" sz="1600" dirty="0" smtClean="0"/>
              <a:t>(Orange: working point from model with programmed quad currents)</a:t>
            </a:r>
            <a:br>
              <a:rPr lang="en-US" sz="1600" dirty="0" smtClean="0"/>
            </a:br>
            <a:endParaRPr lang="en-US" sz="1600" dirty="0"/>
          </a:p>
          <a:p>
            <a:pPr marL="177800" indent="-177800"/>
            <a:r>
              <a:rPr lang="en-US" sz="1600" dirty="0" smtClean="0"/>
              <a:t>Reassuring that behavior about as expected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7" name="Picture 6" descr="MeasuredWP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134" y="1206501"/>
            <a:ext cx="4806265" cy="4698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3111" y="5829300"/>
            <a:ext cx="34896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Resonance diagram with working point(s) </a:t>
            </a:r>
            <a:br>
              <a:rPr lang="en-US" sz="1600" dirty="0" smtClean="0"/>
            </a:br>
            <a:r>
              <a:rPr lang="en-US" sz="1600" dirty="0" smtClean="0"/>
              <a:t>close to 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order resonance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7932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Commissioning – </a:t>
            </a:r>
            <a:br>
              <a:rPr lang="en-US" sz="2800" dirty="0" smtClean="0"/>
            </a:br>
            <a:r>
              <a:rPr lang="en-US" sz="2800" dirty="0" smtClean="0"/>
              <a:t>first </a:t>
            </a:r>
            <a:r>
              <a:rPr lang="en-US" sz="2800" dirty="0" smtClean="0"/>
              <a:t>orbit </a:t>
            </a:r>
            <a:r>
              <a:rPr lang="en-US" sz="2800" dirty="0" smtClean="0"/>
              <a:t>corrections for H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 at 85 </a:t>
            </a:r>
            <a:r>
              <a:rPr lang="en-US" sz="2800" dirty="0" err="1" smtClean="0"/>
              <a:t>keV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168399"/>
            <a:ext cx="3733800" cy="4330701"/>
          </a:xfrm>
        </p:spPr>
        <p:txBody>
          <a:bodyPr/>
          <a:lstStyle/>
          <a:p>
            <a:pPr marL="177800" indent="-177800"/>
            <a:r>
              <a:rPr lang="en-US" sz="1800" dirty="0" smtClean="0"/>
              <a:t>Orbit is the transverse position of the beam as a function of the longitudinal position</a:t>
            </a:r>
          </a:p>
          <a:p>
            <a:pPr marL="444500" lvl="1" indent="-266700"/>
            <a:r>
              <a:rPr lang="en-US" sz="1600" dirty="0"/>
              <a:t>M</a:t>
            </a:r>
            <a:r>
              <a:rPr lang="en-US" sz="1600" dirty="0" smtClean="0"/>
              <a:t>easured </a:t>
            </a:r>
            <a:r>
              <a:rPr lang="en-US" sz="1600" dirty="0"/>
              <a:t>at some locations with “pick-ups</a:t>
            </a:r>
            <a:r>
              <a:rPr lang="en-US" sz="1600" dirty="0" smtClean="0"/>
              <a:t>” </a:t>
            </a:r>
          </a:p>
          <a:p>
            <a:pPr marL="444500" lvl="1" indent="-266700"/>
            <a:r>
              <a:rPr lang="en-US" sz="1600" dirty="0" smtClean="0"/>
              <a:t>Beam not at center of chamber due to perturbations (stray fields magnet </a:t>
            </a:r>
            <a:r>
              <a:rPr lang="en-US" sz="1600" dirty="0" err="1" smtClean="0"/>
              <a:t>mis</a:t>
            </a:r>
            <a:r>
              <a:rPr lang="en-US" sz="1600" dirty="0" smtClean="0"/>
              <a:t>-alignment ..)</a:t>
            </a:r>
          </a:p>
          <a:p>
            <a:pPr marL="444500" lvl="1" indent="-266700"/>
            <a:r>
              <a:rPr lang="en-US" sz="1600" dirty="0" smtClean="0"/>
              <a:t>Corrector dipoles to improve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  <a:p>
            <a:pPr marL="463550" lvl="1">
              <a:buFont typeface="Wingdings" charset="2"/>
              <a:buChar char="➱"/>
            </a:pPr>
            <a:r>
              <a:rPr lang="en-US" sz="1600" dirty="0" smtClean="0"/>
              <a:t>Confidence in basic machine optics</a:t>
            </a:r>
            <a:br>
              <a:rPr lang="en-US" sz="1600" dirty="0" smtClean="0"/>
            </a:br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697" y="1155700"/>
            <a:ext cx="5092764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73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50" y="125413"/>
            <a:ext cx="7370763" cy="739775"/>
          </a:xfrm>
        </p:spPr>
        <p:txBody>
          <a:bodyPr/>
          <a:lstStyle/>
          <a:p>
            <a:r>
              <a:rPr lang="en-US" dirty="0" smtClean="0"/>
              <a:t>Status of </a:t>
            </a:r>
            <a:r>
              <a:rPr lang="en-US" dirty="0" smtClean="0"/>
              <a:t>Electron Cooler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3301"/>
            <a:ext cx="8229600" cy="5029200"/>
          </a:xfrm>
        </p:spPr>
        <p:txBody>
          <a:bodyPr/>
          <a:lstStyle/>
          <a:p>
            <a:pPr marL="266700" indent="-266700"/>
            <a:r>
              <a:rPr lang="en-US" sz="2000" dirty="0" smtClean="0"/>
              <a:t>Cooler installed beginning of December</a:t>
            </a:r>
          </a:p>
          <a:p>
            <a:pPr marL="533400" lvl="1" indent="-266700"/>
            <a:r>
              <a:rPr lang="en-US" sz="1600" dirty="0" smtClean="0"/>
              <a:t>Delay due to issue with alignment (position of upstream vacuum valve)</a:t>
            </a:r>
          </a:p>
          <a:p>
            <a:pPr marL="533400" lvl="1" indent="-266700"/>
            <a:r>
              <a:rPr lang="en-US" sz="1600" dirty="0" smtClean="0"/>
              <a:t>Vacuum leak after first </a:t>
            </a:r>
            <a:r>
              <a:rPr lang="en-US" sz="1600" dirty="0"/>
              <a:t>b</a:t>
            </a:r>
            <a:r>
              <a:rPr lang="en-US" sz="1600" dirty="0" smtClean="0"/>
              <a:t>ake</a:t>
            </a:r>
            <a:r>
              <a:rPr lang="en-US" sz="1600" dirty="0" smtClean="0"/>
              <a:t>-out </a:t>
            </a:r>
            <a:r>
              <a:rPr lang="en-US" sz="1600" dirty="0" smtClean="0"/>
              <a:t>last week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1644" y="2908299"/>
            <a:ext cx="5427134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2401" y="2750272"/>
            <a:ext cx="4222176" cy="3166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482369">
            <a:off x="6055738" y="1897677"/>
            <a:ext cx="23480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For details </a:t>
            </a:r>
            <a:r>
              <a:rPr lang="en-US" sz="1600" dirty="0">
                <a:solidFill>
                  <a:srgbClr val="FF6600"/>
                </a:solidFill>
              </a:rPr>
              <a:t>s</a:t>
            </a:r>
            <a:r>
              <a:rPr lang="en-US" sz="1600" dirty="0" smtClean="0">
                <a:solidFill>
                  <a:srgbClr val="FF6600"/>
                </a:solidFill>
              </a:rPr>
              <a:t>ee presentation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by Lars </a:t>
            </a:r>
            <a:r>
              <a:rPr lang="en-US" sz="1600" dirty="0" err="1" smtClean="0">
                <a:solidFill>
                  <a:srgbClr val="FF6600"/>
                </a:solidFill>
              </a:rPr>
              <a:t>Joergensen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12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003300"/>
            <a:ext cx="8432800" cy="55499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Consolidation of injection line and injection into ring</a:t>
            </a:r>
          </a:p>
          <a:p>
            <a:pPr marL="533400" lvl="1" indent="-266700"/>
            <a:r>
              <a:rPr lang="en-US" sz="1600" dirty="0" smtClean="0"/>
              <a:t>Increase of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injection efficiency and consolidation of improved reproducibility </a:t>
            </a:r>
          </a:p>
          <a:p>
            <a:pPr marL="723900" lvl="2" indent="-190500"/>
            <a:r>
              <a:rPr lang="en-US" sz="1600" dirty="0"/>
              <a:t>I</a:t>
            </a:r>
            <a:r>
              <a:rPr lang="en-US" sz="1600" dirty="0" smtClean="0"/>
              <a:t>njection matching and </a:t>
            </a:r>
            <a:r>
              <a:rPr lang="en-US" sz="1600" dirty="0" smtClean="0"/>
              <a:t>empirical </a:t>
            </a:r>
            <a:r>
              <a:rPr lang="en-US" sz="1600" dirty="0" smtClean="0"/>
              <a:t>improvements</a:t>
            </a:r>
          </a:p>
          <a:p>
            <a:pPr marL="533400" lvl="1" indent="-266700"/>
            <a:r>
              <a:rPr lang="en-US" sz="1600" dirty="0" smtClean="0"/>
              <a:t>Setting up of proton injection and cycle</a:t>
            </a:r>
          </a:p>
          <a:p>
            <a:pPr marL="723900" lvl="2" indent="-190500"/>
            <a:r>
              <a:rPr lang="en-US" sz="1600" dirty="0" smtClean="0"/>
              <a:t>Expect similar issues than for H</a:t>
            </a:r>
            <a:r>
              <a:rPr lang="en-US" sz="1600" baseline="30000" dirty="0" smtClean="0"/>
              <a:t>-</a:t>
            </a:r>
            <a:endParaRPr lang="en-US" sz="1600" dirty="0" smtClean="0"/>
          </a:p>
          <a:p>
            <a:pPr marL="266700" indent="-266700"/>
            <a:r>
              <a:rPr lang="en-US" sz="1800" dirty="0" smtClean="0"/>
              <a:t>Acceleration of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and possibly proton beams</a:t>
            </a:r>
          </a:p>
          <a:p>
            <a:pPr marL="533400" lvl="1" indent="-266700"/>
            <a:r>
              <a:rPr lang="en-US" sz="1600" dirty="0" smtClean="0"/>
              <a:t>For machine studies </a:t>
            </a:r>
            <a:r>
              <a:rPr lang="en-US" sz="1600" dirty="0"/>
              <a:t>without </a:t>
            </a:r>
            <a:r>
              <a:rPr lang="en-US" sz="1600" dirty="0" smtClean="0"/>
              <a:t>taking precious </a:t>
            </a:r>
            <a:r>
              <a:rPr lang="en-US" sz="1600" dirty="0"/>
              <a:t>antiprotons</a:t>
            </a:r>
            <a:endParaRPr lang="en-US" sz="1600" dirty="0" smtClean="0"/>
          </a:p>
          <a:p>
            <a:pPr marL="266700" indent="-266700"/>
            <a:r>
              <a:rPr lang="en-US" sz="1800" dirty="0" smtClean="0"/>
              <a:t>Commissioning of electron cooling</a:t>
            </a:r>
          </a:p>
          <a:p>
            <a:pPr marL="533400" lvl="1" indent="-266700"/>
            <a:r>
              <a:rPr lang="en-US" sz="1600" dirty="0" smtClean="0"/>
              <a:t>Behavior of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beam with magnetic </a:t>
            </a:r>
            <a:r>
              <a:rPr lang="en-US" sz="1600" dirty="0"/>
              <a:t>s</a:t>
            </a:r>
            <a:r>
              <a:rPr lang="en-US" sz="1600" dirty="0" smtClean="0"/>
              <a:t>ystem of cooler on?</a:t>
            </a:r>
          </a:p>
          <a:p>
            <a:pPr marL="533400" lvl="1" indent="-266700"/>
            <a:r>
              <a:rPr lang="en-US" sz="1600" dirty="0" smtClean="0"/>
              <a:t>Observe cooling preferably with beams from the source</a:t>
            </a:r>
          </a:p>
          <a:p>
            <a:pPr marL="723900" lvl="2" indent="-190500"/>
            <a:r>
              <a:rPr lang="en-US" sz="1600" dirty="0" smtClean="0"/>
              <a:t>Probably cooling studies to be done with protons (short H</a:t>
            </a:r>
            <a:r>
              <a:rPr lang="en-US" sz="1600" baseline="30000" dirty="0" smtClean="0"/>
              <a:t>-</a:t>
            </a:r>
            <a:r>
              <a:rPr lang="en-US" sz="1600" dirty="0"/>
              <a:t> </a:t>
            </a:r>
            <a:r>
              <a:rPr lang="en-US" sz="1600" dirty="0" smtClean="0"/>
              <a:t>life-time due to stripping)</a:t>
            </a:r>
          </a:p>
          <a:p>
            <a:pPr marL="266700" indent="-266700"/>
            <a:r>
              <a:rPr lang="en-US" sz="1800" dirty="0" smtClean="0"/>
              <a:t>Further consolidation of instrumentation and </a:t>
            </a:r>
            <a:r>
              <a:rPr lang="en-US" sz="1800" dirty="0" smtClean="0"/>
              <a:t>corrections (orbit tune)</a:t>
            </a:r>
            <a:endParaRPr lang="en-US" sz="1800" dirty="0" smtClean="0"/>
          </a:p>
          <a:p>
            <a:pPr marL="266700" indent="-266700"/>
            <a:r>
              <a:rPr lang="en-US" sz="1800" dirty="0" smtClean="0"/>
              <a:t>New isolation transformer for source and 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and proton beams in </a:t>
            </a:r>
            <a:endParaRPr lang="en-US" sz="1800" dirty="0" smtClean="0"/>
          </a:p>
          <a:p>
            <a:pPr marL="266700" indent="-266700"/>
            <a:r>
              <a:rPr lang="en-US" sz="1800" dirty="0" smtClean="0"/>
              <a:t>Setting </a:t>
            </a:r>
            <a:r>
              <a:rPr lang="en-US" sz="1800" dirty="0" smtClean="0"/>
              <a:t>up of complete antiproton cycle to complete ELENA </a:t>
            </a:r>
            <a:r>
              <a:rPr lang="en-US" sz="1800" dirty="0" smtClean="0"/>
              <a:t>commissioning</a:t>
            </a:r>
            <a:br>
              <a:rPr lang="en-US" sz="1800" dirty="0" smtClean="0"/>
            </a:br>
            <a:r>
              <a:rPr lang="en-US" sz="1800" dirty="0" smtClean="0"/>
              <a:t>… highest priority to gain confidence before the installation of the new lines!</a:t>
            </a:r>
            <a:endParaRPr lang="en-US" sz="1800" dirty="0" smtClean="0"/>
          </a:p>
          <a:p>
            <a:pPr marL="266700" indent="-266700"/>
            <a:r>
              <a:rPr lang="en-US" sz="1800" dirty="0" smtClean="0"/>
              <a:t>First beams to GBAR</a:t>
            </a:r>
          </a:p>
          <a:p>
            <a:pPr marL="533400" lvl="1" indent="-266700"/>
            <a:r>
              <a:rPr lang="en-US" sz="1600" dirty="0" smtClean="0"/>
              <a:t>Coordination with cooling studies using protons and inversed polarity?</a:t>
            </a:r>
          </a:p>
          <a:p>
            <a:pPr marL="533400" lvl="1" indent="-266700"/>
            <a:r>
              <a:rPr lang="en-US" sz="1600" dirty="0" smtClean="0"/>
              <a:t>When does GBAR expect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and antiproton beams?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89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092200"/>
            <a:ext cx="8178800" cy="5448300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2000" dirty="0" smtClean="0"/>
              <a:t>ELENA commissioning up to the end of 2017</a:t>
            </a:r>
            <a:endParaRPr lang="en-US" sz="20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Progress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beams from source and antiprotons from the AD, setting-up and testing of most systems – no </a:t>
            </a:r>
            <a:r>
              <a:rPr lang="en-US" sz="1800" dirty="0" err="1" smtClean="0"/>
              <a:t>shostopper</a:t>
            </a:r>
            <a:endParaRPr lang="en-US" sz="18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Less progress than expected at the beginning of the year due to various problems (e.g. poor reproducibility of the injection)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Electron </a:t>
            </a:r>
            <a:r>
              <a:rPr lang="en-US" sz="1800" dirty="0"/>
              <a:t>cooler installed at the end of the year not yet available </a:t>
            </a:r>
            <a:r>
              <a:rPr lang="en-US" sz="1800" dirty="0" smtClean="0"/>
              <a:t>for commissioning</a:t>
            </a:r>
            <a:endParaRPr lang="en-US" sz="1800" dirty="0" smtClean="0"/>
          </a:p>
          <a:p>
            <a:pPr marL="266700" indent="-266700">
              <a:spcBef>
                <a:spcPts val="600"/>
              </a:spcBef>
            </a:pPr>
            <a:r>
              <a:rPr lang="en-US" sz="2000" dirty="0" smtClean="0"/>
              <a:t>Aim for 2018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Completio</a:t>
            </a:r>
            <a:r>
              <a:rPr lang="en-US" sz="1800" dirty="0" smtClean="0"/>
              <a:t>n of ELENA ring commissioning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Get confidence that machine works properly </a:t>
            </a:r>
            <a:r>
              <a:rPr lang="en-US" sz="1800" dirty="0" smtClean="0"/>
              <a:t>by having an operational antiproton cycle with deceleration, cooling and extraction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First beams for GBAR </a:t>
            </a:r>
          </a:p>
          <a:p>
            <a:pPr marL="266700" indent="-266700">
              <a:spcBef>
                <a:spcPts val="600"/>
              </a:spcBef>
            </a:pPr>
            <a:r>
              <a:rPr lang="en-US" sz="2000" dirty="0" smtClean="0"/>
              <a:t>Plans for after 2018</a:t>
            </a:r>
            <a:endParaRPr lang="en-US" sz="20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Installation and commissioning of lines to old experimental are during LS2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antiprotons for all experiments after LS2 from 2021 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39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170802_1513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65" y="1030287"/>
            <a:ext cx="3903136" cy="219551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56" t="18605" r="11121" b="609"/>
          <a:stretch/>
        </p:blipFill>
        <p:spPr>
          <a:xfrm>
            <a:off x="165100" y="2324100"/>
            <a:ext cx="6424916" cy="4012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627" y="203200"/>
            <a:ext cx="5609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101"/>
                </a:solidFill>
              </a:rPr>
              <a:t>Contributors to the ELENA Project</a:t>
            </a:r>
            <a:endParaRPr lang="en-US" sz="2800" b="1" dirty="0">
              <a:solidFill>
                <a:srgbClr val="FFF10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122" y="4307680"/>
            <a:ext cx="3743678" cy="210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0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1050818_com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8" b="13267"/>
          <a:stretch/>
        </p:blipFill>
        <p:spPr>
          <a:xfrm>
            <a:off x="893840" y="2997300"/>
            <a:ext cx="6510260" cy="344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63513"/>
            <a:ext cx="7161213" cy="739775"/>
          </a:xfrm>
        </p:spPr>
        <p:txBody>
          <a:bodyPr/>
          <a:lstStyle/>
          <a:p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9848" y="2260600"/>
            <a:ext cx="2069797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Injection with magnetic </a:t>
            </a:r>
            <a:br>
              <a:rPr lang="en-US" sz="1600" dirty="0" smtClean="0"/>
            </a:br>
            <a:r>
              <a:rPr lang="en-US" sz="1600" dirty="0" smtClean="0"/>
              <a:t>septum and kicker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689892" y="2184400"/>
            <a:ext cx="186611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</a:t>
            </a:r>
            <a:r>
              <a:rPr lang="en-US" sz="1600" dirty="0" smtClean="0"/>
              <a:t>agnetic Pick-up </a:t>
            </a:r>
          </a:p>
          <a:p>
            <a:r>
              <a:rPr lang="en-US" sz="1600" dirty="0" smtClean="0"/>
              <a:t>(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diagnostics </a:t>
            </a:r>
            <a:br>
              <a:rPr lang="en-US" sz="1600" dirty="0" smtClean="0"/>
            </a:br>
            <a:r>
              <a:rPr lang="en-US" sz="1600" dirty="0" smtClean="0"/>
              <a:t>for intensity, LLRF..)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35784" y="5626100"/>
            <a:ext cx="191931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Wideband RF cavities </a:t>
            </a:r>
            <a:br>
              <a:rPr lang="en-US" sz="1600" dirty="0" smtClean="0"/>
            </a:br>
            <a:r>
              <a:rPr lang="en-US" sz="1600" dirty="0" smtClean="0"/>
              <a:t>(very similar to new </a:t>
            </a:r>
          </a:p>
          <a:p>
            <a:r>
              <a:rPr lang="en-US" sz="1600" dirty="0" smtClean="0"/>
              <a:t>PSB cavities)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471941" y="6007100"/>
            <a:ext cx="1661432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Scraper to </a:t>
            </a:r>
          </a:p>
          <a:p>
            <a:r>
              <a:rPr lang="en-US" sz="1600" dirty="0"/>
              <a:t>m</a:t>
            </a:r>
            <a:r>
              <a:rPr lang="en-US" sz="1600" dirty="0" smtClean="0"/>
              <a:t>easure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7644" y="3429000"/>
            <a:ext cx="162703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Electron Cooler</a:t>
            </a:r>
          </a:p>
          <a:p>
            <a:r>
              <a:rPr lang="en-US" dirty="0">
                <a:solidFill>
                  <a:srgbClr val="FF6600"/>
                </a:solidFill>
              </a:rPr>
              <a:t>i</a:t>
            </a:r>
            <a:r>
              <a:rPr lang="en-US" dirty="0" smtClean="0">
                <a:solidFill>
                  <a:srgbClr val="FF6600"/>
                </a:solidFill>
              </a:rPr>
              <a:t>nstalled,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bake-out soon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850068" y="4622800"/>
            <a:ext cx="546932" cy="1117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731894" y="2209800"/>
            <a:ext cx="315613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Extraction towards new experimental </a:t>
            </a:r>
            <a:br>
              <a:rPr lang="en-US" sz="1600" dirty="0" smtClean="0"/>
            </a:br>
            <a:r>
              <a:rPr lang="en-US" sz="1600" dirty="0" smtClean="0"/>
              <a:t>zone (GBAR) - fast deflector 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ollowed by el.-static transfer lines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7175500" y="3759200"/>
            <a:ext cx="317500" cy="63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2400300" y="5664200"/>
            <a:ext cx="673100" cy="558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5499100" y="2984500"/>
            <a:ext cx="673100" cy="342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1524000" y="2908300"/>
            <a:ext cx="685800" cy="1016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1689100" y="2921000"/>
            <a:ext cx="889000" cy="660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H="1" flipV="1">
            <a:off x="1905000" y="5308600"/>
            <a:ext cx="241300" cy="901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 flipV="1">
            <a:off x="5740400" y="5715000"/>
            <a:ext cx="457201" cy="342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3835400" y="2959100"/>
            <a:ext cx="63500" cy="279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6972300" y="2997200"/>
            <a:ext cx="368300" cy="508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H="1" flipV="1">
            <a:off x="6565900" y="5638800"/>
            <a:ext cx="66040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10962" y="5981700"/>
            <a:ext cx="1808808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Extraction towards</a:t>
            </a:r>
            <a:br>
              <a:rPr lang="en-US" sz="1600" dirty="0"/>
            </a:br>
            <a:r>
              <a:rPr lang="en-US" sz="1600" dirty="0"/>
              <a:t>existing experiments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56346" y="5689600"/>
            <a:ext cx="1187444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Transfer line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rom AD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981075"/>
            <a:ext cx="8661400" cy="1000125"/>
          </a:xfrm>
        </p:spPr>
        <p:txBody>
          <a:bodyPr/>
          <a:lstStyle/>
          <a:p>
            <a:r>
              <a:rPr lang="en-US" sz="1600" dirty="0"/>
              <a:t>Controlled Deceleration of 5.3 MeV Antiprotons from AD down to 100 </a:t>
            </a:r>
            <a:r>
              <a:rPr lang="en-US" sz="1600" dirty="0" err="1"/>
              <a:t>keV</a:t>
            </a:r>
            <a:endParaRPr lang="en-US" sz="1600" dirty="0"/>
          </a:p>
          <a:p>
            <a:r>
              <a:rPr lang="en-US" sz="1600" dirty="0"/>
              <a:t>Improved Capture Efficiency of (typical) existing </a:t>
            </a:r>
            <a:r>
              <a:rPr lang="en-US" sz="1600" dirty="0" smtClean="0"/>
              <a:t>Experiments and </a:t>
            </a:r>
            <a:r>
              <a:rPr lang="en-US" sz="1600" dirty="0"/>
              <a:t>n</a:t>
            </a:r>
            <a:r>
              <a:rPr lang="en-US" sz="1600" dirty="0" smtClean="0"/>
              <a:t>ew </a:t>
            </a:r>
            <a:r>
              <a:rPr lang="en-US" sz="1600" dirty="0"/>
              <a:t>t</a:t>
            </a:r>
            <a:r>
              <a:rPr lang="en-US" sz="1600" dirty="0" smtClean="0"/>
              <a:t>ypes </a:t>
            </a:r>
            <a:r>
              <a:rPr lang="en-US" sz="1600" dirty="0"/>
              <a:t>of Experiments (GBAR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Magnetic ring and injection line, electrostatic ejection lines (effective at low energies)</a:t>
            </a:r>
          </a:p>
          <a:p>
            <a:r>
              <a:rPr lang="en-US" sz="1600" dirty="0"/>
              <a:t>Challenges related to low energy (e.g. magnetic field quality) and </a:t>
            </a:r>
            <a:r>
              <a:rPr lang="en-US" sz="1600" dirty="0" smtClean="0"/>
              <a:t>intensity</a:t>
            </a:r>
            <a:endParaRPr lang="en-US" sz="1600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723900" y="4914900"/>
            <a:ext cx="165100" cy="825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3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1778000" y="1739898"/>
            <a:ext cx="1739900" cy="28067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38113"/>
            <a:ext cx="7370763" cy="739775"/>
          </a:xfrm>
        </p:spPr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 smtClean="0"/>
              <a:t>Commissioning – </a:t>
            </a:r>
            <a:br>
              <a:rPr lang="en-US" sz="2800" dirty="0" smtClean="0"/>
            </a:br>
            <a:r>
              <a:rPr lang="en-US" sz="2400" dirty="0" smtClean="0"/>
              <a:t>with </a:t>
            </a:r>
            <a:r>
              <a:rPr lang="en-US" sz="2400" dirty="0" smtClean="0"/>
              <a:t>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Beams from Source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006475"/>
            <a:ext cx="8686800" cy="3527425"/>
          </a:xfrm>
        </p:spPr>
        <p:txBody>
          <a:bodyPr/>
          <a:lstStyle/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Source operated now at 85 </a:t>
            </a:r>
            <a:r>
              <a:rPr lang="en-US" sz="1600" dirty="0" err="1" smtClean="0"/>
              <a:t>keV</a:t>
            </a:r>
            <a:r>
              <a:rPr lang="en-US" sz="1600" dirty="0" smtClean="0"/>
              <a:t> instead of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because of problems with the isolation transformer</a:t>
            </a:r>
          </a:p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Few 100 </a:t>
            </a:r>
            <a:r>
              <a:rPr lang="en-US" sz="1600" dirty="0" err="1" smtClean="0"/>
              <a:t>ms</a:t>
            </a:r>
            <a:r>
              <a:rPr lang="en-US" sz="1600" dirty="0" smtClean="0"/>
              <a:t> life-time observed with RF (very basic functionalities) since spring</a:t>
            </a:r>
          </a:p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Successful commissioning of orbit system, partly tune system and scraper</a:t>
            </a:r>
          </a:p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Issues during summer: poor reproducibility (shot-to-shot fluctuation and long term drift) of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injection, times technical problems with source, more time than expected to install GBAR line</a:t>
            </a:r>
          </a:p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Improved reproducibility of injection from about end of September (Why? Just careful tuning?)</a:t>
            </a:r>
            <a:endParaRPr lang="en-US" sz="1600" dirty="0"/>
          </a:p>
          <a:p>
            <a:pPr marL="177800" indent="-177800">
              <a:spcBef>
                <a:spcPts val="300"/>
              </a:spcBef>
            </a:pPr>
            <a:r>
              <a:rPr lang="en-US" sz="1600" dirty="0" smtClean="0"/>
              <a:t>Two bunches with about 1 to 2.10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ions each after 140 </a:t>
            </a:r>
            <a:r>
              <a:rPr lang="en-US" sz="1600" dirty="0" err="1" smtClean="0"/>
              <a:t>ms</a:t>
            </a:r>
            <a:endParaRPr lang="en-US" sz="1600" dirty="0"/>
          </a:p>
          <a:p>
            <a:pPr marL="355600" lvl="1" indent="-177800">
              <a:spcBef>
                <a:spcPts val="300"/>
              </a:spcBef>
            </a:pPr>
            <a:r>
              <a:rPr lang="en-US" sz="1600" dirty="0" smtClean="0"/>
              <a:t>Ready to continue commissioning of</a:t>
            </a:r>
            <a:br>
              <a:rPr lang="en-US" sz="1600" dirty="0" smtClean="0"/>
            </a:br>
            <a:r>
              <a:rPr lang="en-US" sz="1600" dirty="0" smtClean="0"/>
              <a:t>systems as RF, tune measurement …?</a:t>
            </a:r>
          </a:p>
          <a:p>
            <a:pPr marL="355600" lvl="1" indent="-177800">
              <a:spcBef>
                <a:spcPts val="300"/>
              </a:spcBef>
            </a:pPr>
            <a:r>
              <a:rPr lang="en-US" sz="1600" dirty="0" smtClean="0"/>
              <a:t>Measurements from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October (had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again been difficult on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October)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486456"/>
            <a:ext cx="5143500" cy="20794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999" y="2781300"/>
            <a:ext cx="4899501" cy="19917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300" y="4572468"/>
            <a:ext cx="4889500" cy="198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41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</a:t>
            </a:r>
            <a:r>
              <a:rPr lang="en-US" sz="2800" dirty="0"/>
              <a:t>ELENA Commissioning – </a:t>
            </a:r>
            <a:br>
              <a:rPr lang="en-US" sz="2800" dirty="0"/>
            </a:br>
            <a:r>
              <a:rPr lang="en-US" sz="2400" dirty="0" smtClean="0"/>
              <a:t>with </a:t>
            </a:r>
            <a:r>
              <a:rPr lang="en-US" sz="2400" dirty="0"/>
              <a:t>H</a:t>
            </a:r>
            <a:r>
              <a:rPr lang="en-US" sz="2400" baseline="30000" dirty="0"/>
              <a:t>-</a:t>
            </a:r>
            <a:r>
              <a:rPr lang="en-US" sz="2400" dirty="0"/>
              <a:t> Beams from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155700"/>
            <a:ext cx="8902700" cy="55245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RF System </a:t>
            </a:r>
          </a:p>
          <a:p>
            <a:pPr marL="533400" lvl="1" indent="-266700"/>
            <a:r>
              <a:rPr lang="en-US" sz="1600" dirty="0" smtClean="0"/>
              <a:t>Issues with noise on magnetic pick-up</a:t>
            </a:r>
          </a:p>
          <a:p>
            <a:pPr marL="266700" lvl="1" indent="0">
              <a:buNone/>
            </a:pPr>
            <a:r>
              <a:rPr lang="en-US" sz="1600" dirty="0" smtClean="0"/>
              <a:t>=&gt; RF system uses sum signal of position</a:t>
            </a:r>
            <a:br>
              <a:rPr lang="en-US" sz="1600" dirty="0" smtClean="0"/>
            </a:br>
            <a:r>
              <a:rPr lang="en-US" sz="1600" dirty="0" smtClean="0"/>
              <a:t>      pick-up to detect beam phase</a:t>
            </a:r>
          </a:p>
          <a:p>
            <a:pPr marL="533400" lvl="1" indent="-266700"/>
            <a:r>
              <a:rPr lang="en-US" sz="1600" dirty="0" smtClean="0"/>
              <a:t>Phase and radial loop operationa</a:t>
            </a:r>
            <a:r>
              <a:rPr lang="en-US" sz="1600" dirty="0"/>
              <a:t>l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Improved life-time with phase loop</a:t>
            </a:r>
          </a:p>
          <a:p>
            <a:pPr marL="533400" lvl="1" indent="-266700"/>
            <a:r>
              <a:rPr lang="en-US" sz="1600" dirty="0" smtClean="0"/>
              <a:t>Sometimes sudden jumps of frequency from</a:t>
            </a:r>
            <a:br>
              <a:rPr lang="en-US" sz="1600" dirty="0" smtClean="0"/>
            </a:br>
            <a:r>
              <a:rPr lang="en-US" sz="1600" dirty="0" smtClean="0"/>
              <a:t>“B-train” excites synchrotron oscillations</a:t>
            </a:r>
            <a:br>
              <a:rPr lang="en-US" sz="1600" dirty="0" smtClean="0"/>
            </a:br>
            <a:endParaRPr lang="en-US" sz="1100" dirty="0" smtClean="0"/>
          </a:p>
          <a:p>
            <a:pPr marL="266700" indent="-266700"/>
            <a:r>
              <a:rPr lang="en-US" sz="1800" dirty="0" smtClean="0"/>
              <a:t>Recent results</a:t>
            </a:r>
          </a:p>
          <a:p>
            <a:pPr marL="533400" lvl="1" indent="-266700"/>
            <a:r>
              <a:rPr lang="en-US" sz="1600" dirty="0" smtClean="0"/>
              <a:t>Improved life-time with phase loop </a:t>
            </a:r>
            <a:br>
              <a:rPr lang="en-US" sz="1600" dirty="0" smtClean="0"/>
            </a:br>
            <a:r>
              <a:rPr lang="en-US" sz="1600" dirty="0" smtClean="0"/>
              <a:t>of RF system</a:t>
            </a:r>
          </a:p>
          <a:p>
            <a:pPr marL="533400" lvl="1" indent="-266700"/>
            <a:r>
              <a:rPr lang="en-US" sz="1600" dirty="0" smtClean="0"/>
              <a:t>Allowed further increase of life-time to </a:t>
            </a:r>
            <a:br>
              <a:rPr lang="en-US" sz="1600" dirty="0" smtClean="0"/>
            </a:br>
            <a:r>
              <a:rPr lang="en-US" sz="1600" dirty="0" smtClean="0"/>
              <a:t>&gt; 1s by adjustments of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currents</a:t>
            </a:r>
          </a:p>
          <a:p>
            <a:pPr marL="533400" lvl="1" indent="-266700"/>
            <a:r>
              <a:rPr lang="en-US" sz="1600" dirty="0" smtClean="0"/>
              <a:t>Small amount of beam accelerated (was not</a:t>
            </a:r>
            <a:br>
              <a:rPr lang="en-US" sz="1600" dirty="0" smtClean="0"/>
            </a:br>
            <a:r>
              <a:rPr lang="en-US" sz="1600" dirty="0" smtClean="0"/>
              <a:t>aim at that time, fast transition from </a:t>
            </a:r>
            <a:br>
              <a:rPr lang="en-US" sz="1600" dirty="0" smtClean="0"/>
            </a:br>
            <a:r>
              <a:rPr lang="en-US" sz="1600" dirty="0" smtClean="0"/>
              <a:t>flat-bottom to ramp 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100" y="3826513"/>
            <a:ext cx="4470400" cy="252083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148055" y="3835401"/>
            <a:ext cx="1103187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200 </a:t>
            </a:r>
            <a:r>
              <a:rPr lang="en-US" sz="1600" dirty="0" err="1" smtClean="0"/>
              <a:t>ms</a:t>
            </a:r>
            <a:r>
              <a:rPr lang="en-US" sz="1600" dirty="0" smtClean="0"/>
              <a:t>/div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325547" y="4826001"/>
            <a:ext cx="1325804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Life-time &gt; 1s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498486" y="3886201"/>
            <a:ext cx="2566929" cy="584776"/>
          </a:xfrm>
          <a:prstGeom prst="rect">
            <a:avLst/>
          </a:prstGeom>
          <a:solidFill>
            <a:srgbClr val="72EAEE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Position pick-up sum signal</a:t>
            </a:r>
          </a:p>
          <a:p>
            <a:r>
              <a:rPr lang="en-US" sz="1600" dirty="0" smtClean="0"/>
              <a:t>(not proportional to intensity)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5257800" y="4470400"/>
            <a:ext cx="215900" cy="152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64CDD3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29" name="Straight Arrow Connector 28"/>
          <p:cNvCxnSpPr>
            <a:stCxn id="22" idx="2"/>
          </p:cNvCxnSpPr>
          <p:nvPr/>
        </p:nvCxnSpPr>
        <p:spPr bwMode="auto">
          <a:xfrm>
            <a:off x="5781951" y="4470977"/>
            <a:ext cx="98149" cy="85032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64CDD3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6616700" y="5143500"/>
            <a:ext cx="0" cy="431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7493000" y="5168900"/>
            <a:ext cx="127000" cy="406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44" name="Straight Arrow Connector 43"/>
          <p:cNvCxnSpPr>
            <a:stCxn id="21" idx="2"/>
          </p:cNvCxnSpPr>
          <p:nvPr/>
        </p:nvCxnSpPr>
        <p:spPr bwMode="auto">
          <a:xfrm>
            <a:off x="6988449" y="5164555"/>
            <a:ext cx="110851" cy="43614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973336" y="6210301"/>
            <a:ext cx="2944636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Small fraction of beam accelerated</a:t>
            </a:r>
            <a:endParaRPr lang="en-US" sz="1600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 flipV="1">
            <a:off x="7924800" y="5880102"/>
            <a:ext cx="63500" cy="30479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592" y="1104900"/>
            <a:ext cx="4529307" cy="25908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602545" y="1308101"/>
            <a:ext cx="1007006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dirty="0" smtClean="0"/>
              <a:t>0 </a:t>
            </a:r>
            <a:r>
              <a:rPr lang="en-US" sz="1600" dirty="0" err="1" smtClean="0"/>
              <a:t>ms</a:t>
            </a:r>
            <a:r>
              <a:rPr lang="en-US" sz="1600" dirty="0" smtClean="0"/>
              <a:t>/div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787655" y="1193801"/>
            <a:ext cx="1156987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Phase offset </a:t>
            </a:r>
            <a:endParaRPr lang="en-US" sz="1600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 flipH="1">
            <a:off x="5613400" y="1536700"/>
            <a:ext cx="406400" cy="406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799179" y="3289301"/>
            <a:ext cx="1184739" cy="338554"/>
          </a:xfrm>
          <a:prstGeom prst="rect">
            <a:avLst/>
          </a:prstGeom>
          <a:solidFill>
            <a:srgbClr val="F67AE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Radial offset 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 bwMode="auto">
          <a:xfrm flipH="1" flipV="1">
            <a:off x="5511800" y="3073400"/>
            <a:ext cx="342900" cy="254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67AE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3690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/>
              <a:t>Commissioning –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 smtClean="0"/>
              <a:t>with </a:t>
            </a:r>
            <a:r>
              <a:rPr lang="en-US" sz="2400" dirty="0"/>
              <a:t>H</a:t>
            </a:r>
            <a:r>
              <a:rPr lang="en-US" sz="2400" baseline="30000" dirty="0"/>
              <a:t>-</a:t>
            </a:r>
            <a:r>
              <a:rPr lang="en-US" sz="2400" dirty="0"/>
              <a:t> Beams from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81100"/>
            <a:ext cx="8496300" cy="54991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extraction into LNE50 line towards GBAR</a:t>
            </a:r>
          </a:p>
          <a:p>
            <a:pPr marL="533400" lvl="1" indent="-266700"/>
            <a:r>
              <a:rPr lang="en-US" sz="1600" dirty="0" smtClean="0"/>
              <a:t>Modification of timings system: revolution train generated by the Low Level RF system (LLRF) to trigger source and fast deflector for extraction</a:t>
            </a:r>
          </a:p>
          <a:p>
            <a:pPr marL="533400" lvl="1" indent="-266700"/>
            <a:r>
              <a:rPr lang="en-US" sz="1600" dirty="0" smtClean="0"/>
              <a:t>Possible to inject with RF on (into “buckets”) to keep small longitudinal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and short bunches(had not been foreseen initially)</a:t>
            </a:r>
          </a:p>
          <a:p>
            <a:pPr marL="533400" lvl="1" indent="-266700"/>
            <a:r>
              <a:rPr lang="en-US" sz="1600" dirty="0" smtClean="0"/>
              <a:t>Fast deflector for extraction synchronized with RF (even for RF not yet synchronized with external reference)</a:t>
            </a:r>
          </a:p>
          <a:p>
            <a:pPr marL="533400" lvl="1" indent="-266700"/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700" y="3405295"/>
            <a:ext cx="3060700" cy="2830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0713" y="5943600"/>
            <a:ext cx="2372444" cy="30995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93600" rtlCol="0">
            <a:spAutoFit/>
          </a:bodyPr>
          <a:lstStyle/>
          <a:p>
            <a:r>
              <a:rPr lang="en-US" sz="1400" dirty="0" smtClean="0"/>
              <a:t>    -400          0         400   (ns) 800</a:t>
            </a:r>
            <a:endParaRPr lang="en-US" sz="1400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7480300" y="5886450"/>
            <a:ext cx="0" cy="5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870700" y="5880100"/>
            <a:ext cx="0" cy="5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8083550" y="5880100"/>
            <a:ext cx="0" cy="5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8686800" y="5880100"/>
            <a:ext cx="0" cy="5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3" name="TextBox 12"/>
          <p:cNvSpPr txBox="1"/>
          <p:nvPr/>
        </p:nvSpPr>
        <p:spPr>
          <a:xfrm rot="16200000">
            <a:off x="4802572" y="4453860"/>
            <a:ext cx="2606433" cy="451729"/>
          </a:xfrm>
          <a:prstGeom prst="rect">
            <a:avLst/>
          </a:prstGeom>
          <a:solidFill>
            <a:schemeClr val="bg1"/>
          </a:solidFill>
        </p:spPr>
        <p:txBody>
          <a:bodyPr wrap="none" lIns="0" tIns="234000" rIns="0" bIns="0" rtlCol="0">
            <a:spAutoFit/>
          </a:bodyPr>
          <a:lstStyle/>
          <a:p>
            <a:r>
              <a:rPr lang="en-US" sz="1400" dirty="0" smtClean="0"/>
              <a:t>    -1                     0          (</a:t>
            </a:r>
            <a:r>
              <a:rPr lang="en-US" sz="1400" dirty="0" err="1" smtClean="0"/>
              <a:t>keV</a:t>
            </a:r>
            <a:r>
              <a:rPr lang="en-US" sz="1400" dirty="0" smtClean="0"/>
              <a:t>)  1    </a:t>
            </a:r>
            <a:r>
              <a:rPr lang="en-US" sz="1400" dirty="0" smtClean="0">
                <a:solidFill>
                  <a:schemeClr val="bg1"/>
                </a:solidFill>
              </a:rPr>
              <a:t>y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6343650" y="4667250"/>
            <a:ext cx="444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6350000" y="5676900"/>
            <a:ext cx="444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6350000" y="3670300"/>
            <a:ext cx="444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570" y="3670300"/>
            <a:ext cx="4486930" cy="2374899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932989" y="3670301"/>
            <a:ext cx="853118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 </a:t>
            </a:r>
            <a:r>
              <a:rPr lang="en-US" sz="1600" dirty="0"/>
              <a:t>u</a:t>
            </a:r>
            <a:r>
              <a:rPr lang="en-US" sz="1600" dirty="0" smtClean="0"/>
              <a:t>s/div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1470179" y="3670301"/>
            <a:ext cx="1079743" cy="338554"/>
          </a:xfrm>
          <a:prstGeom prst="rect">
            <a:avLst/>
          </a:prstGeom>
          <a:solidFill>
            <a:srgbClr val="FFA07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RF Voltage</a:t>
            </a:r>
            <a:endParaRPr lang="en-US" sz="1600" dirty="0"/>
          </a:p>
        </p:txBody>
      </p:sp>
      <p:cxnSp>
        <p:nvCxnSpPr>
          <p:cNvPr id="57" name="Straight Arrow Connector 56"/>
          <p:cNvCxnSpPr>
            <a:stCxn id="56" idx="2"/>
          </p:cNvCxnSpPr>
          <p:nvPr/>
        </p:nvCxnSpPr>
        <p:spPr bwMode="auto">
          <a:xfrm>
            <a:off x="2010051" y="4008855"/>
            <a:ext cx="212449" cy="27104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8B8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3494068" y="6096001"/>
            <a:ext cx="1680167" cy="338554"/>
          </a:xfrm>
          <a:prstGeom prst="rect">
            <a:avLst/>
          </a:prstGeom>
          <a:solidFill>
            <a:srgbClr val="55E156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Pick-up sum signal</a:t>
            </a:r>
            <a:endParaRPr lang="en-US" sz="1600" dirty="0"/>
          </a:p>
        </p:txBody>
      </p:sp>
      <p:cxnSp>
        <p:nvCxnSpPr>
          <p:cNvPr id="61" name="Straight Arrow Connector 60"/>
          <p:cNvCxnSpPr/>
          <p:nvPr/>
        </p:nvCxnSpPr>
        <p:spPr bwMode="auto">
          <a:xfrm flipH="1" flipV="1">
            <a:off x="2959100" y="5829300"/>
            <a:ext cx="533400" cy="304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E102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02311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1778000" y="1739898"/>
            <a:ext cx="1739900" cy="28067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 smtClean="0"/>
              <a:t>Commissioning – </a:t>
            </a:r>
            <a:br>
              <a:rPr lang="en-US" sz="2800" dirty="0" smtClean="0"/>
            </a:br>
            <a:r>
              <a:rPr lang="en-US" sz="2400" dirty="0" smtClean="0"/>
              <a:t>with </a:t>
            </a:r>
            <a:r>
              <a:rPr lang="en-US" sz="2400" dirty="0" smtClean="0"/>
              <a:t>Antiprotons from the </a:t>
            </a:r>
            <a:r>
              <a:rPr lang="en-US" sz="2400" dirty="0" smtClean="0"/>
              <a:t>AD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006475"/>
            <a:ext cx="4076700" cy="2701925"/>
          </a:xfrm>
        </p:spPr>
        <p:txBody>
          <a:bodyPr/>
          <a:lstStyle/>
          <a:p>
            <a:pPr marL="177800" indent="-177800">
              <a:spcBef>
                <a:spcPts val="300"/>
              </a:spcBef>
            </a:pPr>
            <a:r>
              <a:rPr lang="en-US" sz="1600" dirty="0"/>
              <a:t>Successfully deployed in ELENA bunch to bucket transfer from AD (~ 3.2E7 </a:t>
            </a:r>
            <a:r>
              <a:rPr lang="en-US" sz="1600" dirty="0" err="1"/>
              <a:t>pbars</a:t>
            </a:r>
            <a:r>
              <a:rPr lang="en-US" sz="1600" dirty="0"/>
              <a:t>)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of radial loop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500" y="1025575"/>
            <a:ext cx="3944500" cy="334322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2" y="2431911"/>
            <a:ext cx="4189424" cy="40233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5536905" y="5081454"/>
            <a:ext cx="3072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transferred into ELENA waiting bucket -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loop damps synchrotron oscillations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406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/>
              <a:t>Commissioning – </a:t>
            </a:r>
            <a:br>
              <a:rPr lang="en-US" sz="2800" dirty="0"/>
            </a:br>
            <a:r>
              <a:rPr lang="en-US" sz="2400" dirty="0" smtClean="0"/>
              <a:t>with </a:t>
            </a:r>
            <a:r>
              <a:rPr lang="en-US" sz="2400" dirty="0"/>
              <a:t>H</a:t>
            </a:r>
            <a:r>
              <a:rPr lang="en-US" sz="2400" baseline="30000" dirty="0"/>
              <a:t>-</a:t>
            </a:r>
            <a:r>
              <a:rPr lang="en-US" sz="2400" dirty="0"/>
              <a:t> Beams from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1016000"/>
            <a:ext cx="9004300" cy="55245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extraction into LNE50 line towards GBAR (</a:t>
            </a:r>
            <a:r>
              <a:rPr lang="en-US" sz="1800" dirty="0"/>
              <a:t>cont’d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                     Acquisitions of signals from p</a:t>
            </a:r>
            <a:r>
              <a:rPr lang="en-US" sz="1600" dirty="0" smtClean="0"/>
              <a:t>osition pick-ups in ring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Acquisition with profile monitor</a:t>
            </a:r>
            <a:br>
              <a:rPr lang="en-US" sz="1600" dirty="0" smtClean="0"/>
            </a:br>
            <a:r>
              <a:rPr lang="en-US" sz="1600" dirty="0" smtClean="0"/>
              <a:t>in LNE50 line</a:t>
            </a:r>
          </a:p>
          <a:p>
            <a:pPr marL="723900" lvl="2" indent="-190500"/>
            <a:r>
              <a:rPr lang="en-US" sz="1600" dirty="0" smtClean="0"/>
              <a:t>Signals clearly due to beam</a:t>
            </a:r>
            <a:r>
              <a:rPr lang="en-US" sz="1600" dirty="0"/>
              <a:t> </a:t>
            </a:r>
            <a:r>
              <a:rPr lang="en-US" sz="1600" dirty="0" smtClean="0"/>
              <a:t>..</a:t>
            </a:r>
            <a:br>
              <a:rPr lang="en-US" sz="1600" dirty="0" smtClean="0"/>
            </a:br>
            <a:r>
              <a:rPr lang="en-US" sz="1600" dirty="0" smtClean="0"/>
              <a:t>.. difficult to interpret</a:t>
            </a:r>
          </a:p>
          <a:p>
            <a:pPr marL="723900" lvl="2" indent="-190500"/>
            <a:r>
              <a:rPr lang="en-US" sz="1600" dirty="0" smtClean="0"/>
              <a:t>Hypothesis: vertical profile</a:t>
            </a:r>
            <a:br>
              <a:rPr lang="en-US" sz="1600" dirty="0" smtClean="0"/>
            </a:br>
            <a:r>
              <a:rPr lang="en-US" sz="1600" dirty="0" smtClean="0"/>
              <a:t>(horizontal wires) observed</a:t>
            </a:r>
            <a:br>
              <a:rPr lang="en-US" sz="1600" dirty="0" smtClean="0"/>
            </a:br>
            <a:r>
              <a:rPr lang="en-US" sz="1600" dirty="0" smtClean="0"/>
              <a:t>and connections not correct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972" y="4169778"/>
            <a:ext cx="5488128" cy="22437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" y="1371524"/>
            <a:ext cx="3594100" cy="20320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587" y="1385324"/>
            <a:ext cx="3572213" cy="20309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96386" y="1663700"/>
            <a:ext cx="949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10 us/div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0032" y="1460500"/>
            <a:ext cx="1007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2</a:t>
            </a:r>
            <a:r>
              <a:rPr lang="en-US" sz="1600" dirty="0" smtClean="0">
                <a:solidFill>
                  <a:srgbClr val="FFFF00"/>
                </a:solidFill>
              </a:rPr>
              <a:t>0 </a:t>
            </a:r>
            <a:r>
              <a:rPr lang="en-US" sz="1600" dirty="0" err="1">
                <a:solidFill>
                  <a:srgbClr val="FFFF00"/>
                </a:solidFill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r>
              <a:rPr lang="en-US" sz="1600" dirty="0" smtClean="0">
                <a:solidFill>
                  <a:srgbClr val="FFFF00"/>
                </a:solidFill>
              </a:rPr>
              <a:t>/div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86083" y="2540000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Fast deflector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6769100" y="2721977"/>
            <a:ext cx="267783" cy="466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6781800" y="1930401"/>
            <a:ext cx="330200" cy="6857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0763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 smtClean="0"/>
              <a:t>Commissioning –</a:t>
            </a:r>
            <a:br>
              <a:rPr lang="en-US" sz="2800" dirty="0" smtClean="0"/>
            </a:br>
            <a:r>
              <a:rPr lang="en-US" sz="2400" dirty="0" smtClean="0"/>
              <a:t>with </a:t>
            </a:r>
            <a:r>
              <a:rPr lang="en-US" sz="2400" dirty="0" smtClean="0"/>
              <a:t>Antiprotons from the AD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00"/>
            <a:ext cx="8267700" cy="56134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With Antiprotons from the AD (typically one or two 8hr-shifts per week)</a:t>
            </a:r>
          </a:p>
          <a:p>
            <a:pPr marL="533400" lvl="1" indent="-266700"/>
            <a:r>
              <a:rPr lang="en-US" sz="1800" dirty="0" smtClean="0"/>
              <a:t>Successful transfer from the AD, injection with bunch-to-bucket transfer, </a:t>
            </a:r>
            <a:r>
              <a:rPr lang="en-US" sz="1800" dirty="0"/>
              <a:t>c</a:t>
            </a:r>
            <a:r>
              <a:rPr lang="en-US" sz="1800" dirty="0" smtClean="0"/>
              <a:t>orrection of injection oscillations tested, tests of instrumentation ….</a:t>
            </a:r>
          </a:p>
          <a:p>
            <a:pPr marL="533400" lvl="1" indent="-266700"/>
            <a:r>
              <a:rPr lang="en-US" sz="1800" dirty="0" smtClean="0"/>
              <a:t>Some antiprotons (fraction of injected beam) decelerated until end of ramp without electron cooling (lost at 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arriving at the low energy plateau)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  <a:p>
            <a:pPr marL="266700" indent="-266700"/>
            <a:r>
              <a:rPr lang="en-US" sz="1800" dirty="0" smtClean="0"/>
              <a:t>Electron cooler installed now and prepared for bake-out: looking forward to completion of ELENA commissioning next year aiming at demonstrating nominal cycle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2819400"/>
            <a:ext cx="4383965" cy="2476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2457" y="3759201"/>
            <a:ext cx="1368183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Ramp 650 </a:t>
            </a:r>
            <a:r>
              <a:rPr lang="en-US" sz="1600" dirty="0" err="1" smtClean="0"/>
              <a:t>keV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to 100 </a:t>
            </a:r>
            <a:r>
              <a:rPr lang="en-US" sz="1600" dirty="0" err="1" smtClean="0"/>
              <a:t>keV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3441700" y="4305300"/>
            <a:ext cx="355600" cy="101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038600" y="4381500"/>
            <a:ext cx="25400" cy="254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70825" y="5118101"/>
            <a:ext cx="4431054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Beam in machine during ~6.5 s until end of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ramp</a:t>
            </a:r>
            <a:br>
              <a:rPr lang="en-US" sz="1600" dirty="0" smtClean="0"/>
            </a:br>
            <a:r>
              <a:rPr lang="en-US" sz="1600" dirty="0" smtClean="0"/>
              <a:t>(not yet nominal cycle, longer plateaus)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990600" y="4991100"/>
            <a:ext cx="673100" cy="1778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784600" y="4787900"/>
            <a:ext cx="292100" cy="3429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EEEC6A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2047386" y="2921001"/>
            <a:ext cx="2566929" cy="584776"/>
          </a:xfrm>
          <a:prstGeom prst="rect">
            <a:avLst/>
          </a:prstGeom>
          <a:solidFill>
            <a:srgbClr val="72EAEE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Position pick-up sum signal</a:t>
            </a:r>
          </a:p>
          <a:p>
            <a:r>
              <a:rPr lang="en-US" sz="1600" dirty="0" smtClean="0"/>
              <a:t>(not proportional to intensity)</a:t>
            </a:r>
            <a:endParaRPr lang="en-US" sz="16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1651000" y="3479800"/>
            <a:ext cx="863600" cy="508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64CDD3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600" y="3136900"/>
            <a:ext cx="3471885" cy="23622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157495" y="2755901"/>
            <a:ext cx="2779527" cy="830997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Test of the Q-meter:</a:t>
            </a:r>
          </a:p>
          <a:p>
            <a:r>
              <a:rPr lang="en-US" sz="1600" dirty="0" smtClean="0"/>
              <a:t>Vertical plane excited, horizontal </a:t>
            </a:r>
            <a:br>
              <a:rPr lang="en-US" sz="1600" dirty="0" smtClean="0"/>
            </a:br>
            <a:r>
              <a:rPr lang="en-US" sz="1600" dirty="0" smtClean="0"/>
              <a:t>tune seen without excitation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28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from ELENA </a:t>
            </a:r>
            <a:r>
              <a:rPr lang="en-US" sz="2800" dirty="0"/>
              <a:t>Commissioning –</a:t>
            </a:r>
            <a:br>
              <a:rPr lang="en-US" sz="2800" dirty="0"/>
            </a:br>
            <a:r>
              <a:rPr lang="en-US" sz="2400" dirty="0" smtClean="0"/>
              <a:t>with </a:t>
            </a:r>
            <a:r>
              <a:rPr lang="en-US" sz="2400" dirty="0"/>
              <a:t>Antiprotons from the 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96975"/>
            <a:ext cx="8458200" cy="5111750"/>
          </a:xfrm>
        </p:spPr>
        <p:txBody>
          <a:bodyPr/>
          <a:lstStyle/>
          <a:p>
            <a:r>
              <a:rPr lang="en-US" sz="2400" dirty="0" smtClean="0"/>
              <a:t>Correction of injection oscillations</a:t>
            </a:r>
          </a:p>
          <a:p>
            <a:pPr lvl="1"/>
            <a:r>
              <a:rPr lang="en-US" sz="2000" dirty="0" smtClean="0"/>
              <a:t>Use sum signal to detect</a:t>
            </a:r>
            <a:br>
              <a:rPr lang="en-US" sz="2000" dirty="0" smtClean="0"/>
            </a:br>
            <a:r>
              <a:rPr lang="en-US" sz="2000" dirty="0" smtClean="0"/>
              <a:t>turn-by-turn positions</a:t>
            </a:r>
          </a:p>
          <a:p>
            <a:pPr lvl="1"/>
            <a:r>
              <a:rPr lang="en-US" sz="2000" dirty="0" smtClean="0"/>
              <a:t>Quantify injection </a:t>
            </a:r>
            <a:br>
              <a:rPr lang="en-US" sz="2000" dirty="0" smtClean="0"/>
            </a:br>
            <a:r>
              <a:rPr lang="en-US" sz="2000" dirty="0" err="1" smtClean="0"/>
              <a:t>mis-steerings</a:t>
            </a:r>
            <a:endParaRPr lang="en-US" sz="2000" dirty="0" smtClean="0"/>
          </a:p>
          <a:p>
            <a:pPr lvl="1"/>
            <a:r>
              <a:rPr lang="en-US" sz="2000" dirty="0" smtClean="0"/>
              <a:t>Compute correction</a:t>
            </a:r>
          </a:p>
          <a:p>
            <a:r>
              <a:rPr lang="en-US" sz="2400" dirty="0" smtClean="0"/>
              <a:t>Procedure set up and tested</a:t>
            </a:r>
          </a:p>
          <a:p>
            <a:endParaRPr lang="en-US" sz="2400" dirty="0"/>
          </a:p>
          <a:p>
            <a:r>
              <a:rPr lang="en-US" sz="2400" dirty="0" smtClean="0"/>
              <a:t>Good basis to work on </a:t>
            </a:r>
            <a:br>
              <a:rPr lang="en-US" sz="2400" dirty="0" smtClean="0"/>
            </a:br>
            <a:r>
              <a:rPr lang="en-US" sz="2400" dirty="0" smtClean="0"/>
              <a:t>deceleration together with </a:t>
            </a:r>
            <a:br>
              <a:rPr lang="en-US" sz="2400" dirty="0" smtClean="0"/>
            </a:br>
            <a:r>
              <a:rPr lang="en-US" sz="2400" dirty="0" smtClean="0"/>
              <a:t>bunch to bucket transfer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Commissioning                                                                          ADUC, 23rd January 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964" y="1829990"/>
            <a:ext cx="4794036" cy="391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066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165057</TotalTime>
  <Words>1199</Words>
  <Application>Microsoft Macintosh PowerPoint</Application>
  <PresentationFormat>On-screen Show (4:3)</PresentationFormat>
  <Paragraphs>179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1_Pixel</vt:lpstr>
      <vt:lpstr>ELENA Status      C. Carli on behalf of the AD/ELENA team(s)                                                   AD Users Committee, 23rd January 2018</vt:lpstr>
      <vt:lpstr>Introduction</vt:lpstr>
      <vt:lpstr>Results from ELENA Commissioning –  with H- Beams from Source</vt:lpstr>
      <vt:lpstr>Results from ELENA Commissioning –  with H- Beams from Source</vt:lpstr>
      <vt:lpstr>Results from ELENA Commissioning –  with H- Beams from Source</vt:lpstr>
      <vt:lpstr>Results from ELENA Commissioning –  with Antiprotons from the AD</vt:lpstr>
      <vt:lpstr>Results from ELENA Commissioning –  with H- Beams from Source</vt:lpstr>
      <vt:lpstr>Results from ELENA Commissioning – with Antiprotons from the AD</vt:lpstr>
      <vt:lpstr>Results from ELENA Commissioning – with Antiprotons from the AD</vt:lpstr>
      <vt:lpstr>Results from ELENA Commissioning –  Line from Source to Ring</vt:lpstr>
      <vt:lpstr>Results from ELENA Commissioning Working points (at 85 keV with H-)</vt:lpstr>
      <vt:lpstr>Results from ELENA Commissioning –  first orbit corrections for H- at 85 keV</vt:lpstr>
      <vt:lpstr>Status of Electron Cooler</vt:lpstr>
      <vt:lpstr>Plans for 2018</vt:lpstr>
      <vt:lpstr>Summary and Outlook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3118</cp:revision>
  <cp:lastPrinted>2014-05-19T11:51:19Z</cp:lastPrinted>
  <dcterms:created xsi:type="dcterms:W3CDTF">2009-08-04T11:38:51Z</dcterms:created>
  <dcterms:modified xsi:type="dcterms:W3CDTF">2018-01-23T12:50:55Z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