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22"/>
  </p:notesMasterIdLst>
  <p:handoutMasterIdLst>
    <p:handoutMasterId r:id="rId23"/>
  </p:handoutMasterIdLst>
  <p:sldIdLst>
    <p:sldId id="576" r:id="rId2"/>
    <p:sldId id="598" r:id="rId3"/>
    <p:sldId id="629" r:id="rId4"/>
    <p:sldId id="671" r:id="rId5"/>
    <p:sldId id="672" r:id="rId6"/>
    <p:sldId id="673" r:id="rId7"/>
    <p:sldId id="674" r:id="rId8"/>
    <p:sldId id="645" r:id="rId9"/>
    <p:sldId id="669" r:id="rId10"/>
    <p:sldId id="676" r:id="rId11"/>
    <p:sldId id="678" r:id="rId12"/>
    <p:sldId id="677" r:id="rId13"/>
    <p:sldId id="679" r:id="rId14"/>
    <p:sldId id="680" r:id="rId15"/>
    <p:sldId id="681" r:id="rId16"/>
    <p:sldId id="682" r:id="rId17"/>
    <p:sldId id="683" r:id="rId18"/>
    <p:sldId id="684" r:id="rId19"/>
    <p:sldId id="685" r:id="rId20"/>
    <p:sldId id="670" r:id="rId21"/>
  </p:sldIdLst>
  <p:sldSz cx="9144000" cy="6858000" type="screen4x3"/>
  <p:notesSz cx="6731000" cy="9856788"/>
  <p:custDataLst>
    <p:tags r:id="rId24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00CCFF"/>
    <a:srgbClr val="D7D1FF"/>
    <a:srgbClr val="FF3399"/>
    <a:srgbClr val="FFD711"/>
    <a:srgbClr val="000099"/>
    <a:srgbClr val="FF3300"/>
    <a:srgbClr val="FF9933"/>
    <a:srgbClr val="0080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8326" autoAdjust="0"/>
  </p:normalViewPr>
  <p:slideViewPr>
    <p:cSldViewPr snapToGrid="0">
      <p:cViewPr>
        <p:scale>
          <a:sx n="130" d="100"/>
          <a:sy n="130" d="100"/>
        </p:scale>
        <p:origin x="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8188"/>
            <a:ext cx="4930775" cy="3698875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8" y="188913"/>
            <a:ext cx="7082355" cy="7397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8" y="188913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panoramas#id=36410861&amp;lon=0.00&amp;lat=0.00&amp;fov=90.0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0264" y="1424485"/>
            <a:ext cx="8729329" cy="2648253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AD YETS and LS2 ACTIVITIES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 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</a:t>
            </a:r>
            <a:r>
              <a:rPr lang="en-US" dirty="0" smtClean="0"/>
              <a:t>Butin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LS2 AD ring: RF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 </a:t>
            </a:r>
            <a:r>
              <a:rPr lang="en-GB" dirty="0"/>
              <a:t>cavity: C02 to be replaced by </a:t>
            </a:r>
            <a:r>
              <a:rPr lang="en-GB" dirty="0" err="1"/>
              <a:t>Finemet</a:t>
            </a:r>
            <a:r>
              <a:rPr lang="en-GB" dirty="0"/>
              <a:t> cavity. </a:t>
            </a:r>
            <a:br>
              <a:rPr lang="en-GB" dirty="0"/>
            </a:br>
            <a:r>
              <a:rPr lang="en-GB" dirty="0"/>
              <a:t>Cabling requested early </a:t>
            </a:r>
            <a:r>
              <a:rPr lang="en-GB" dirty="0" smtClean="0"/>
              <a:t>2020.</a:t>
            </a:r>
            <a:endParaRPr lang="en-GB" dirty="0"/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4" descr="\\cern.ch\dfs\Users\h\haase\Public\EDMS\AB-RF-SR\AD\LS2 AD\AD Ring\Ring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66" y="2658320"/>
            <a:ext cx="4708462" cy="1944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\\cern.ch\dfs\Users\h\haase\Public\EDMS\AB-RF-SR\AD\LS2 AD\C02 Upgrade Finemet\ADC02_Cavity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570" y="2711129"/>
            <a:ext cx="3493087" cy="2226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642" y="2442001"/>
            <a:ext cx="3509015" cy="3090913"/>
          </a:xfrm>
          <a:prstGeom prst="rect">
            <a:avLst/>
          </a:prstGeom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270232" y="6012026"/>
            <a:ext cx="2358668" cy="36218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r>
              <a:rPr lang="en-US" dirty="0" smtClean="0"/>
              <a:t>Courtesy: M. Haase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22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LS2 AD ring: </a:t>
            </a:r>
            <a:r>
              <a:rPr lang="fr-CH" dirty="0" err="1" smtClean="0"/>
              <a:t>Magnets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Magnets repair / refurbishment: will need a full time HE team on site, scheduling expected from TE/MSC</a:t>
            </a:r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984" t="14603" r="16237" b="4099"/>
          <a:stretch/>
        </p:blipFill>
        <p:spPr>
          <a:xfrm>
            <a:off x="2841948" y="2424576"/>
            <a:ext cx="4793292" cy="38841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Footer Placeholder 3"/>
          <p:cNvSpPr txBox="1">
            <a:spLocks/>
          </p:cNvSpPr>
          <p:nvPr/>
        </p:nvSpPr>
        <p:spPr>
          <a:xfrm>
            <a:off x="270232" y="6012026"/>
            <a:ext cx="2571716" cy="36218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r>
              <a:rPr lang="en-US" dirty="0" smtClean="0"/>
              <a:t>Courtesy: A. Newborough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44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LS2 AD ring: </a:t>
            </a:r>
            <a:r>
              <a:rPr lang="fr-CH" sz="4000" dirty="0" smtClean="0"/>
              <a:t>instrumentation</a:t>
            </a:r>
            <a:endParaRPr lang="fr-CH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Stochastic cooling: exact needs not known accurately, some amplifiers / power supplies needs replacing  but cabling work not specified: could </a:t>
            </a:r>
            <a:r>
              <a:rPr lang="en-GB" dirty="0" smtClean="0"/>
              <a:t>possibly </a:t>
            </a:r>
            <a:r>
              <a:rPr lang="en-GB" dirty="0"/>
              <a:t>be postponed till following YETS</a:t>
            </a:r>
          </a:p>
          <a:p>
            <a:r>
              <a:rPr lang="en-GB" dirty="0"/>
              <a:t>e-cooler replacement: missing info, probably not ready for installation during LS2</a:t>
            </a:r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77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LS2 AD hall infrastructure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Cryogenics fixed installation: design in progress, still planned for LS2, </a:t>
            </a:r>
            <a:r>
              <a:rPr lang="en-GB" dirty="0" smtClean="0"/>
              <a:t>planning and financing </a:t>
            </a:r>
            <a:r>
              <a:rPr lang="en-GB" dirty="0"/>
              <a:t>to be clarified. </a:t>
            </a:r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228" y="2241574"/>
            <a:ext cx="5017072" cy="4198120"/>
          </a:xfrm>
          <a:prstGeom prst="rect">
            <a:avLst/>
          </a:prstGeom>
        </p:spPr>
      </p:pic>
      <p:sp>
        <p:nvSpPr>
          <p:cNvPr id="6" name="Footer Placeholder 3"/>
          <p:cNvSpPr txBox="1">
            <a:spLocks/>
          </p:cNvSpPr>
          <p:nvPr/>
        </p:nvSpPr>
        <p:spPr>
          <a:xfrm>
            <a:off x="270232" y="6012026"/>
            <a:ext cx="2358668" cy="36218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r>
              <a:rPr lang="en-US" dirty="0" smtClean="0"/>
              <a:t>Courtesy: G. Rolando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25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LS2 AD hall infrastructure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Injection line power converters : expected complete by march 2020. Consolidation work involving cabling. Plan B exists with only half of converters swapped.</a:t>
            </a:r>
          </a:p>
          <a:p>
            <a:r>
              <a:rPr lang="en-GB" dirty="0"/>
              <a:t>Magnetic horn </a:t>
            </a:r>
            <a:r>
              <a:rPr lang="en-GB" dirty="0" err="1"/>
              <a:t>pulser</a:t>
            </a:r>
            <a:r>
              <a:rPr lang="en-GB" dirty="0"/>
              <a:t>: </a:t>
            </a:r>
            <a:r>
              <a:rPr lang="en-GB" dirty="0" smtClean="0"/>
              <a:t>Consolidation </a:t>
            </a:r>
            <a:r>
              <a:rPr lang="en-GB" dirty="0"/>
              <a:t>involving cabling to eliminate Hg ignitron switches.</a:t>
            </a:r>
          </a:p>
          <a:p>
            <a:r>
              <a:rPr lang="en-GB" dirty="0"/>
              <a:t>Cooling tower: refurbishment work </a:t>
            </a:r>
            <a:r>
              <a:rPr lang="en-GB" dirty="0" smtClean="0"/>
              <a:t>planned Sept </a:t>
            </a:r>
            <a:r>
              <a:rPr lang="en-GB" dirty="0"/>
              <a:t>2019 </a:t>
            </a:r>
            <a:r>
              <a:rPr lang="en-GB" dirty="0" smtClean="0"/>
              <a:t>– May 2020. </a:t>
            </a:r>
            <a:r>
              <a:rPr lang="en-GB" dirty="0"/>
              <a:t>Experiments expect to be connected to tap water as was done during </a:t>
            </a:r>
            <a:r>
              <a:rPr lang="en-GB" dirty="0" smtClean="0"/>
              <a:t>LS1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19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LS2 AD </a:t>
            </a:r>
            <a:r>
              <a:rPr lang="fr-CH" dirty="0" err="1" smtClean="0"/>
              <a:t>target</a:t>
            </a:r>
            <a:r>
              <a:rPr lang="fr-CH" dirty="0" smtClean="0"/>
              <a:t> consolidation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57" y="927937"/>
            <a:ext cx="6363392" cy="566816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759321" y="928688"/>
            <a:ext cx="3400712" cy="56674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17626" y="1165609"/>
            <a:ext cx="398914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1)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55762" y="1557504"/>
            <a:ext cx="398914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2)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55762" y="1893361"/>
            <a:ext cx="398914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3)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5762" y="2179780"/>
            <a:ext cx="398914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4)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5762" y="2578731"/>
            <a:ext cx="398914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/>
              <a:t>5</a:t>
            </a:r>
            <a:r>
              <a:rPr lang="en-US" sz="1800" dirty="0" smtClean="0"/>
              <a:t>)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33393" y="3226867"/>
            <a:ext cx="398914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6)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66744" y="3559600"/>
            <a:ext cx="398914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/>
              <a:t>7</a:t>
            </a:r>
            <a:r>
              <a:rPr lang="en-US" sz="1800" dirty="0" smtClean="0"/>
              <a:t>)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66475" y="3942603"/>
            <a:ext cx="398914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/>
              <a:t>8</a:t>
            </a:r>
            <a:r>
              <a:rPr lang="en-US" sz="1800" dirty="0" smtClean="0"/>
              <a:t>)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64550" y="4272484"/>
            <a:ext cx="398914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/>
              <a:t>9</a:t>
            </a:r>
            <a:r>
              <a:rPr lang="en-US" sz="1800" dirty="0" smtClean="0"/>
              <a:t>)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992" y="4544332"/>
            <a:ext cx="516517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10)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8347" y="4850385"/>
            <a:ext cx="516517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11)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45992" y="5138034"/>
            <a:ext cx="534969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12)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6716" y="5411321"/>
            <a:ext cx="534969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13)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0974" y="5655341"/>
            <a:ext cx="553421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14)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5512" y="5884967"/>
            <a:ext cx="553421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15)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6151641"/>
            <a:ext cx="553421" cy="804354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1800" dirty="0" smtClean="0"/>
              <a:t>16)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28648" y="1295985"/>
            <a:ext cx="3351530" cy="137136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7" name="Rectangle 26"/>
          <p:cNvSpPr/>
          <p:nvPr/>
        </p:nvSpPr>
        <p:spPr>
          <a:xfrm>
            <a:off x="428648" y="3426098"/>
            <a:ext cx="3351530" cy="73909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Rectangle 27"/>
          <p:cNvSpPr/>
          <p:nvPr/>
        </p:nvSpPr>
        <p:spPr>
          <a:xfrm>
            <a:off x="428648" y="4845660"/>
            <a:ext cx="3275944" cy="173074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" name="Rectangle 28"/>
          <p:cNvSpPr/>
          <p:nvPr/>
        </p:nvSpPr>
        <p:spPr>
          <a:xfrm>
            <a:off x="460833" y="4177356"/>
            <a:ext cx="3319605" cy="569602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0" name="Rectangle 29"/>
          <p:cNvSpPr/>
          <p:nvPr/>
        </p:nvSpPr>
        <p:spPr>
          <a:xfrm>
            <a:off x="454382" y="2737991"/>
            <a:ext cx="3351532" cy="57749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4119" y="1953680"/>
            <a:ext cx="4644522" cy="3557157"/>
          </a:xfrm>
          <a:prstGeom prst="rect">
            <a:avLst/>
          </a:prstGeom>
        </p:spPr>
      </p:pic>
      <p:sp>
        <p:nvSpPr>
          <p:cNvPr id="32" name="Oval 31"/>
          <p:cNvSpPr/>
          <p:nvPr/>
        </p:nvSpPr>
        <p:spPr>
          <a:xfrm>
            <a:off x="5552378" y="4946960"/>
            <a:ext cx="589572" cy="457828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3" name="Straight Arrow Connector 32"/>
          <p:cNvCxnSpPr>
            <a:endCxn id="32" idx="2"/>
          </p:cNvCxnSpPr>
          <p:nvPr/>
        </p:nvCxnSpPr>
        <p:spPr>
          <a:xfrm>
            <a:off x="3833132" y="4671394"/>
            <a:ext cx="1719246" cy="50448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807398" y="3825917"/>
            <a:ext cx="1360213" cy="628467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833132" y="1824071"/>
            <a:ext cx="1155366" cy="143506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3833132" y="1723498"/>
            <a:ext cx="2016426" cy="137497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843626" y="1686546"/>
            <a:ext cx="3344027" cy="117366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874782" y="3004563"/>
            <a:ext cx="1890956" cy="192718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851705" y="2965695"/>
            <a:ext cx="1136793" cy="69916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731198" y="4728458"/>
            <a:ext cx="1348740" cy="9641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34530" y="5597262"/>
            <a:ext cx="1597868" cy="641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>
                <a:hlinkClick r:id="rId4"/>
              </a:rPr>
              <a:t>https://</a:t>
            </a:r>
            <a:r>
              <a:rPr lang="fr-CH" sz="900" dirty="0" smtClean="0">
                <a:hlinkClick r:id="rId4"/>
              </a:rPr>
              <a:t>edms.cern.ch/panoramas#id=36410861&amp;lon=0.00&amp;lat=0.00&amp;fov=90.00</a:t>
            </a:r>
            <a:endParaRPr lang="fr-CH" sz="900" dirty="0" smtClean="0"/>
          </a:p>
          <a:p>
            <a:endParaRPr lang="fr-CH" sz="900" dirty="0"/>
          </a:p>
        </p:txBody>
      </p:sp>
      <p:sp>
        <p:nvSpPr>
          <p:cNvPr id="43" name="Footer Placeholder 3"/>
          <p:cNvSpPr txBox="1">
            <a:spLocks/>
          </p:cNvSpPr>
          <p:nvPr/>
        </p:nvSpPr>
        <p:spPr>
          <a:xfrm>
            <a:off x="4026892" y="6024213"/>
            <a:ext cx="4255918" cy="36218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r>
              <a:rPr lang="en-US" dirty="0" smtClean="0"/>
              <a:t>Courtesy: E. Grenier-Boley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87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LS2 </a:t>
            </a:r>
            <a:r>
              <a:rPr lang="fr-CH" dirty="0" err="1" smtClean="0"/>
              <a:t>experimental</a:t>
            </a:r>
            <a:r>
              <a:rPr lang="fr-CH" dirty="0" smtClean="0"/>
              <a:t> areas (1)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Aegis removal: ECR </a:t>
            </a:r>
            <a:r>
              <a:rPr lang="en-GB" dirty="0" smtClean="0"/>
              <a:t>under approval, </a:t>
            </a:r>
            <a:r>
              <a:rPr lang="en-GB" dirty="0"/>
              <a:t>significant </a:t>
            </a:r>
            <a:r>
              <a:rPr lang="en-GB" dirty="0" smtClean="0"/>
              <a:t>installation. </a:t>
            </a:r>
            <a:r>
              <a:rPr lang="en-GB" dirty="0"/>
              <a:t>Impact on </a:t>
            </a:r>
            <a:r>
              <a:rPr lang="en-GB" dirty="0" smtClean="0"/>
              <a:t>ASACUSA </a:t>
            </a:r>
            <a:r>
              <a:rPr lang="en-GB" dirty="0"/>
              <a:t>laser room. Financing not clarified</a:t>
            </a:r>
            <a:r>
              <a:rPr lang="en-GB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" y="2920827"/>
            <a:ext cx="3708082" cy="3009756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60" y="2813050"/>
            <a:ext cx="5400040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8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LS2 </a:t>
            </a:r>
            <a:r>
              <a:rPr lang="fr-CH" dirty="0" err="1"/>
              <a:t>experimental</a:t>
            </a:r>
            <a:r>
              <a:rPr lang="fr-CH" dirty="0"/>
              <a:t> areas </a:t>
            </a:r>
            <a:r>
              <a:rPr lang="fr-CH" dirty="0" smtClean="0"/>
              <a:t>(2)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BASE </a:t>
            </a:r>
            <a:r>
              <a:rPr lang="en-GB" dirty="0" err="1"/>
              <a:t>exp</a:t>
            </a:r>
            <a:r>
              <a:rPr lang="en-GB" dirty="0"/>
              <a:t> area enlargement: ECR </a:t>
            </a:r>
            <a:r>
              <a:rPr lang="en-GB" dirty="0" smtClean="0"/>
              <a:t>under approval. </a:t>
            </a:r>
            <a:r>
              <a:rPr lang="en-GB" dirty="0"/>
              <a:t>Financing OK. Mostly shielding reshuffling. 3 additional power sockets needed. ASACUSA RFQD must be </a:t>
            </a:r>
            <a:r>
              <a:rPr lang="en-GB" dirty="0" smtClean="0"/>
              <a:t>removed.</a:t>
            </a:r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25833" t="11703" r="31217" b="16086"/>
          <a:stretch/>
        </p:blipFill>
        <p:spPr bwMode="auto">
          <a:xfrm>
            <a:off x="259397" y="3189047"/>
            <a:ext cx="3093403" cy="32506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/>
          <a:srcRect l="15250" t="12948" r="19857" b="18825"/>
          <a:stretch/>
        </p:blipFill>
        <p:spPr bwMode="auto">
          <a:xfrm>
            <a:off x="3977640" y="3189047"/>
            <a:ext cx="5052060" cy="33196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ight Arrow 6"/>
          <p:cNvSpPr/>
          <p:nvPr/>
        </p:nvSpPr>
        <p:spPr bwMode="auto">
          <a:xfrm>
            <a:off x="3215640" y="4320540"/>
            <a:ext cx="1059180" cy="792480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3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LS2 </a:t>
            </a:r>
            <a:r>
              <a:rPr lang="fr-CH" dirty="0" err="1"/>
              <a:t>experimental</a:t>
            </a:r>
            <a:r>
              <a:rPr lang="fr-CH" dirty="0"/>
              <a:t> areas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ASACUSA </a:t>
            </a:r>
            <a:r>
              <a:rPr lang="en-GB" dirty="0"/>
              <a:t>2: needs not clarified </a:t>
            </a:r>
            <a:r>
              <a:rPr lang="en-GB" dirty="0" smtClean="0"/>
              <a:t>yet</a:t>
            </a:r>
          </a:p>
          <a:p>
            <a:r>
              <a:rPr lang="en-GB" dirty="0" smtClean="0"/>
              <a:t>ALPHA G: works during LS2 not clarified yet</a:t>
            </a:r>
          </a:p>
          <a:p>
            <a:r>
              <a:rPr lang="en-GB" dirty="0" smtClean="0"/>
              <a:t>ATRAP: connection to ELENA transfer lines will involve some </a:t>
            </a:r>
            <a:r>
              <a:rPr lang="en-GB" dirty="0" err="1" smtClean="0"/>
              <a:t>modifs</a:t>
            </a:r>
            <a:endParaRPr lang="en-GB" dirty="0"/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760" y="3310134"/>
            <a:ext cx="5775960" cy="3260529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 bwMode="auto">
          <a:xfrm>
            <a:off x="5466080" y="4411980"/>
            <a:ext cx="1666240" cy="990600"/>
          </a:xfrm>
          <a:prstGeom prst="wedgeRoundRectCallout">
            <a:avLst>
              <a:gd name="adj1" fmla="val -119614"/>
              <a:gd name="adj2" fmla="val -122115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200 mm valve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 smtClean="0">
                <a:latin typeface="Garamond" pitchFamily="-65" charset="0"/>
              </a:rPr>
              <a:t>Instead</a:t>
            </a:r>
            <a:r>
              <a:rPr lang="fr-CH" dirty="0" smtClean="0">
                <a:latin typeface="Garamond" pitchFamily="-65" charset="0"/>
              </a:rPr>
              <a:t> of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smtClean="0">
                <a:latin typeface="Garamond" pitchFamily="-65" charset="0"/>
              </a:rPr>
              <a:t>160 mm </a:t>
            </a:r>
            <a:r>
              <a:rPr lang="fr-CH" dirty="0" err="1" smtClean="0">
                <a:latin typeface="Garamond" pitchFamily="-65" charset="0"/>
              </a:rPr>
              <a:t>existing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81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Shifted</a:t>
            </a:r>
            <a:r>
              <a:rPr lang="fr-CH" dirty="0" smtClean="0"/>
              <a:t> to YETS </a:t>
            </a:r>
            <a:r>
              <a:rPr lang="fr-CH" dirty="0" err="1" smtClean="0"/>
              <a:t>beyond</a:t>
            </a:r>
            <a:r>
              <a:rPr lang="fr-CH" dirty="0" smtClean="0"/>
              <a:t> LS2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ALPHA / ASACUSA control </a:t>
            </a:r>
            <a:r>
              <a:rPr lang="fr-CH" dirty="0" err="1" smtClean="0"/>
              <a:t>rooms</a:t>
            </a:r>
            <a:r>
              <a:rPr lang="fr-CH" dirty="0" smtClean="0"/>
              <a:t> </a:t>
            </a:r>
            <a:r>
              <a:rPr lang="fr-CH" dirty="0" err="1" smtClean="0"/>
              <a:t>refurbishment</a:t>
            </a:r>
            <a:r>
              <a:rPr lang="fr-CH" dirty="0" smtClean="0"/>
              <a:t> are </a:t>
            </a:r>
            <a:r>
              <a:rPr lang="fr-CH" dirty="0" err="1" smtClean="0"/>
              <a:t>proposed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shifted</a:t>
            </a:r>
            <a:r>
              <a:rPr lang="fr-CH" dirty="0" smtClean="0"/>
              <a:t> due to </a:t>
            </a:r>
            <a:r>
              <a:rPr lang="fr-CH" dirty="0" err="1" smtClean="0"/>
              <a:t>missing</a:t>
            </a:r>
            <a:r>
              <a:rPr lang="fr-CH" dirty="0" smtClean="0"/>
              <a:t> </a:t>
            </a:r>
            <a:r>
              <a:rPr lang="fr-CH" dirty="0" err="1" smtClean="0"/>
              <a:t>resources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LS2</a:t>
            </a:r>
          </a:p>
          <a:p>
            <a:r>
              <a:rPr lang="fr-CH" dirty="0" err="1" smtClean="0"/>
              <a:t>Cables</a:t>
            </a:r>
            <a:r>
              <a:rPr lang="fr-CH" dirty="0" smtClean="0"/>
              <a:t> </a:t>
            </a:r>
            <a:r>
              <a:rPr lang="fr-CH" dirty="0" err="1" smtClean="0"/>
              <a:t>removal</a:t>
            </a:r>
            <a:r>
              <a:rPr lang="fr-CH" dirty="0" smtClean="0"/>
              <a:t> </a:t>
            </a:r>
            <a:r>
              <a:rPr lang="fr-CH" dirty="0" err="1" smtClean="0"/>
              <a:t>campaign</a:t>
            </a:r>
            <a:r>
              <a:rPr lang="fr-CH" dirty="0" smtClean="0"/>
              <a:t> (TL </a:t>
            </a:r>
            <a:r>
              <a:rPr lang="fr-CH" dirty="0" err="1" smtClean="0"/>
              <a:t>magnets</a:t>
            </a:r>
            <a:r>
              <a:rPr lang="fr-CH" dirty="0" smtClean="0"/>
              <a:t>, …)</a:t>
            </a:r>
          </a:p>
          <a:p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/>
              <a:t> </a:t>
            </a:r>
            <a:r>
              <a:rPr lang="fr-CH" dirty="0" err="1" smtClean="0"/>
              <a:t>refurbishment</a:t>
            </a:r>
            <a:r>
              <a:rPr lang="fr-CH" dirty="0" smtClean="0"/>
              <a:t> (TBD)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53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dirty="0" smtClean="0"/>
              <a:t>YETS: AD machine </a:t>
            </a:r>
            <a:r>
              <a:rPr lang="fr-CH" sz="3200" dirty="0" err="1" smtClean="0"/>
              <a:t>ongoing</a:t>
            </a:r>
            <a:r>
              <a:rPr lang="fr-CH" sz="3200" dirty="0" smtClean="0"/>
              <a:t> </a:t>
            </a:r>
            <a:r>
              <a:rPr lang="fr-CH" sz="3200" dirty="0" err="1" smtClean="0"/>
              <a:t>activities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</a:t>
            </a:r>
            <a:r>
              <a:rPr lang="en-US" dirty="0" smtClean="0"/>
              <a:t>Butin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49884" y="1094562"/>
            <a:ext cx="8313725" cy="51117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000099"/>
                </a:solidFill>
              </a:rPr>
              <a:t>3 </a:t>
            </a:r>
            <a:r>
              <a:rPr lang="fr-CH" b="1" dirty="0" err="1" smtClean="0">
                <a:solidFill>
                  <a:srgbClr val="000099"/>
                </a:solidFill>
              </a:rPr>
              <a:t>Magnets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refurbishment</a:t>
            </a:r>
            <a:r>
              <a:rPr lang="fr-CH" b="1" dirty="0" smtClean="0">
                <a:solidFill>
                  <a:srgbClr val="000099"/>
                </a:solidFill>
              </a:rPr>
              <a:t> in </a:t>
            </a:r>
            <a:r>
              <a:rPr lang="fr-CH" b="1" dirty="0" err="1" smtClean="0">
                <a:solidFill>
                  <a:srgbClr val="000099"/>
                </a:solidFill>
              </a:rPr>
              <a:t>progress</a:t>
            </a:r>
            <a:endParaRPr lang="fr-CH" b="1" dirty="0" smtClean="0">
              <a:solidFill>
                <a:srgbClr val="000099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000099"/>
                </a:solidFill>
              </a:rPr>
              <a:t>Scraper replacement</a:t>
            </a:r>
            <a:endParaRPr lang="fr-CH" b="1" dirty="0" smtClean="0">
              <a:solidFill>
                <a:srgbClr val="000099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000099"/>
                </a:solidFill>
              </a:rPr>
              <a:t>Maintenance </a:t>
            </a:r>
            <a:r>
              <a:rPr lang="fr-CH" b="1" dirty="0" err="1" smtClean="0">
                <a:solidFill>
                  <a:srgbClr val="000099"/>
                </a:solidFill>
              </a:rPr>
              <a:t>works</a:t>
            </a:r>
            <a:r>
              <a:rPr lang="fr-CH" b="1" dirty="0" smtClean="0">
                <a:solidFill>
                  <a:srgbClr val="000099"/>
                </a:solidFill>
              </a:rPr>
              <a:t> for e-</a:t>
            </a:r>
            <a:r>
              <a:rPr lang="fr-CH" b="1" dirty="0" err="1" smtClean="0">
                <a:solidFill>
                  <a:srgbClr val="000099"/>
                </a:solidFill>
              </a:rPr>
              <a:t>cooler</a:t>
            </a:r>
            <a:r>
              <a:rPr lang="fr-CH" b="1" dirty="0" smtClean="0">
                <a:solidFill>
                  <a:srgbClr val="000099"/>
                </a:solidFill>
              </a:rPr>
              <a:t>, BTV, kickers, vacuum </a:t>
            </a:r>
            <a:r>
              <a:rPr lang="fr-CH" b="1" dirty="0" err="1" smtClean="0">
                <a:solidFill>
                  <a:srgbClr val="000099"/>
                </a:solidFill>
              </a:rPr>
              <a:t>equipment</a:t>
            </a:r>
            <a:r>
              <a:rPr lang="fr-CH" b="1" dirty="0" smtClean="0">
                <a:solidFill>
                  <a:srgbClr val="000099"/>
                </a:solidFill>
              </a:rPr>
              <a:t>, RF, BCCC</a:t>
            </a:r>
            <a:endParaRPr lang="fr-CH" b="1" dirty="0" smtClean="0">
              <a:solidFill>
                <a:srgbClr val="000099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90" y="3341203"/>
            <a:ext cx="4004977" cy="30037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224" y="3341203"/>
            <a:ext cx="4004976" cy="3003732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5924257" y="4761328"/>
            <a:ext cx="1314743" cy="76317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ooter Placeholder 3"/>
          <p:cNvSpPr txBox="1">
            <a:spLocks/>
          </p:cNvSpPr>
          <p:nvPr/>
        </p:nvSpPr>
        <p:spPr>
          <a:xfrm>
            <a:off x="245690" y="6276708"/>
            <a:ext cx="2358668" cy="36218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r>
              <a:rPr lang="en-US" dirty="0" smtClean="0"/>
              <a:t>Courtesy: A. Bouvard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9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mtClean="0"/>
              <a:t>About </a:t>
            </a:r>
            <a:r>
              <a:rPr lang="fr-CH" smtClean="0"/>
              <a:t>17 </a:t>
            </a:r>
            <a:r>
              <a:rPr lang="fr-CH" dirty="0" err="1" smtClean="0"/>
              <a:t>months</a:t>
            </a:r>
            <a:r>
              <a:rPr lang="fr-CH" dirty="0" smtClean="0"/>
              <a:t> of intense </a:t>
            </a:r>
            <a:r>
              <a:rPr lang="fr-CH" dirty="0" err="1" smtClean="0"/>
              <a:t>activity</a:t>
            </a:r>
            <a:r>
              <a:rPr lang="fr-CH" dirty="0" smtClean="0"/>
              <a:t> for </a:t>
            </a:r>
            <a:r>
              <a:rPr lang="fr-CH" dirty="0" smtClean="0"/>
              <a:t>ELENA</a:t>
            </a:r>
          </a:p>
          <a:p>
            <a:r>
              <a:rPr lang="fr-CH" dirty="0" smtClean="0"/>
              <a:t>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in </a:t>
            </a:r>
            <a:r>
              <a:rPr lang="fr-CH" dirty="0" err="1" smtClean="0"/>
              <a:t>parallel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AD machine consolidation / AD hall and </a:t>
            </a:r>
            <a:r>
              <a:rPr lang="fr-CH" dirty="0" err="1" smtClean="0"/>
              <a:t>exp</a:t>
            </a:r>
            <a:r>
              <a:rPr lang="fr-CH" dirty="0" smtClean="0"/>
              <a:t> areas infrastructure </a:t>
            </a:r>
            <a:r>
              <a:rPr lang="fr-CH" dirty="0" err="1" smtClean="0"/>
              <a:t>works</a:t>
            </a:r>
            <a:r>
              <a:rPr lang="fr-CH" dirty="0" smtClean="0"/>
              <a:t> / </a:t>
            </a:r>
            <a:r>
              <a:rPr lang="fr-CH" dirty="0" err="1" smtClean="0"/>
              <a:t>potentially</a:t>
            </a:r>
            <a:r>
              <a:rPr lang="fr-CH" dirty="0" smtClean="0"/>
              <a:t> AEGIS </a:t>
            </a:r>
            <a:r>
              <a:rPr lang="fr-CH" dirty="0" smtClean="0"/>
              <a:t>relocation</a:t>
            </a:r>
          </a:p>
          <a:p>
            <a:r>
              <a:rPr lang="fr-CH" dirty="0" smtClean="0"/>
              <a:t>Integrated </a:t>
            </a:r>
            <a:r>
              <a:rPr lang="fr-CH" dirty="0" err="1" smtClean="0"/>
              <a:t>schedule</a:t>
            </a:r>
            <a:r>
              <a:rPr lang="fr-CH" dirty="0" smtClean="0"/>
              <a:t>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prepared</a:t>
            </a:r>
            <a:endParaRPr lang="fr-CH" dirty="0" smtClean="0"/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</a:t>
            </a:r>
            <a:r>
              <a:rPr lang="en-US" dirty="0" smtClean="0"/>
              <a:t>Butin</a:t>
            </a:r>
            <a:endParaRPr lang="en-US" dirty="0"/>
          </a:p>
        </p:txBody>
      </p:sp>
      <p:pic>
        <p:nvPicPr>
          <p:cNvPr id="5" name="Picture 4" descr="C:\Documents and Settings\butin\Local Settings\Temporary Internet Files\Content.IE5\URMITB25\MC90010522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0968" y="4865813"/>
            <a:ext cx="1814512" cy="1452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464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smtClean="0"/>
              <a:t>YETS: infrastructure maintenance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884" y="1094562"/>
            <a:ext cx="8313725" cy="51117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fr-CH" b="1" dirty="0" err="1" smtClean="0">
                <a:solidFill>
                  <a:srgbClr val="000099"/>
                </a:solidFill>
              </a:rPr>
              <a:t>Demineralized</a:t>
            </a:r>
            <a:r>
              <a:rPr lang="fr-CH" b="1" dirty="0" smtClean="0">
                <a:solidFill>
                  <a:srgbClr val="000099"/>
                </a:solidFill>
              </a:rPr>
              <a:t> and </a:t>
            </a:r>
            <a:r>
              <a:rPr lang="fr-CH" b="1" dirty="0" err="1" smtClean="0">
                <a:solidFill>
                  <a:srgbClr val="000099"/>
                </a:solidFill>
              </a:rPr>
              <a:t>raw</a:t>
            </a:r>
            <a:r>
              <a:rPr lang="fr-CH" b="1" dirty="0" smtClean="0">
                <a:solidFill>
                  <a:srgbClr val="000099"/>
                </a:solidFill>
              </a:rPr>
              <a:t> water </a:t>
            </a:r>
            <a:r>
              <a:rPr lang="fr-CH" b="1" dirty="0" err="1" smtClean="0">
                <a:solidFill>
                  <a:srgbClr val="000099"/>
                </a:solidFill>
              </a:rPr>
              <a:t>systems</a:t>
            </a:r>
            <a:r>
              <a:rPr lang="fr-CH" b="1" dirty="0" smtClean="0">
                <a:solidFill>
                  <a:srgbClr val="000099"/>
                </a:solidFill>
              </a:rPr>
              <a:t> maintenance (no demi water W7)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000099"/>
                </a:solidFill>
              </a:rPr>
              <a:t>AUG tests, </a:t>
            </a:r>
            <a:r>
              <a:rPr lang="fr-CH" b="1" dirty="0" err="1" smtClean="0">
                <a:solidFill>
                  <a:srgbClr val="000099"/>
                </a:solidFill>
              </a:rPr>
              <a:t>safety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lighting</a:t>
            </a:r>
            <a:r>
              <a:rPr lang="fr-CH" b="1" dirty="0" smtClean="0">
                <a:solidFill>
                  <a:srgbClr val="000099"/>
                </a:solidFill>
              </a:rPr>
              <a:t> installation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err="1" smtClean="0">
                <a:solidFill>
                  <a:srgbClr val="000099"/>
                </a:solidFill>
              </a:rPr>
              <a:t>Cables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removal</a:t>
            </a:r>
            <a:r>
              <a:rPr lang="fr-CH" b="1" dirty="0" smtClean="0">
                <a:solidFill>
                  <a:srgbClr val="000099"/>
                </a:solidFill>
              </a:rPr>
              <a:t> line 8000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000099"/>
                </a:solidFill>
              </a:rPr>
              <a:t>RP tests </a:t>
            </a:r>
            <a:r>
              <a:rPr lang="fr-CH" b="1" dirty="0" err="1" smtClean="0">
                <a:solidFill>
                  <a:srgbClr val="000099"/>
                </a:solidFill>
              </a:rPr>
              <a:t>with</a:t>
            </a:r>
            <a:r>
              <a:rPr lang="fr-CH" b="1" dirty="0" smtClean="0">
                <a:solidFill>
                  <a:srgbClr val="000099"/>
                </a:solidFill>
              </a:rPr>
              <a:t> source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000099"/>
                </a:solidFill>
              </a:rPr>
              <a:t>ALPHA </a:t>
            </a:r>
            <a:r>
              <a:rPr lang="fr-CH" b="1" dirty="0" err="1" smtClean="0">
                <a:solidFill>
                  <a:srgbClr val="000099"/>
                </a:solidFill>
              </a:rPr>
              <a:t>access</a:t>
            </a:r>
            <a:r>
              <a:rPr lang="fr-CH" b="1" dirty="0" smtClean="0">
                <a:solidFill>
                  <a:srgbClr val="000099"/>
                </a:solidFill>
              </a:rPr>
              <a:t> control PPE block replacement</a:t>
            </a:r>
            <a:endParaRPr lang="fr-CH" b="1" dirty="0" smtClean="0">
              <a:solidFill>
                <a:srgbClr val="0000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</a:t>
            </a:r>
            <a:r>
              <a:rPr lang="en-US" dirty="0" smtClean="0"/>
              <a:t>Butin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73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YETS: ELENA </a:t>
            </a:r>
            <a:r>
              <a:rPr lang="fr-CH" dirty="0" err="1" smtClean="0"/>
              <a:t>works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Ion source maintenance</a:t>
            </a:r>
          </a:p>
          <a:p>
            <a:r>
              <a:rPr lang="fr-CH" dirty="0" smtClean="0"/>
              <a:t>E-</a:t>
            </a:r>
            <a:r>
              <a:rPr lang="fr-CH" dirty="0" err="1" smtClean="0"/>
              <a:t>cooler</a:t>
            </a:r>
            <a:r>
              <a:rPr lang="fr-CH" dirty="0" smtClean="0"/>
              <a:t> </a:t>
            </a:r>
            <a:r>
              <a:rPr lang="fr-CH" dirty="0" err="1" smtClean="0"/>
              <a:t>completion</a:t>
            </a:r>
            <a:r>
              <a:rPr lang="fr-CH" dirty="0" smtClean="0"/>
              <a:t> and </a:t>
            </a:r>
            <a:r>
              <a:rPr lang="fr-CH" dirty="0" err="1" smtClean="0"/>
              <a:t>connection</a:t>
            </a:r>
            <a:r>
              <a:rPr lang="fr-CH" dirty="0" smtClean="0"/>
              <a:t> + </a:t>
            </a:r>
            <a:r>
              <a:rPr lang="fr-CH" dirty="0" err="1" smtClean="0"/>
              <a:t>bake</a:t>
            </a:r>
            <a:r>
              <a:rPr lang="fr-CH" dirty="0" smtClean="0"/>
              <a:t>-out</a:t>
            </a:r>
          </a:p>
          <a:p>
            <a:r>
              <a:rPr lang="fr-CH" dirty="0" smtClean="0"/>
              <a:t>LNE50 line </a:t>
            </a:r>
            <a:r>
              <a:rPr lang="fr-CH" dirty="0" err="1" smtClean="0"/>
              <a:t>completion</a:t>
            </a:r>
            <a:r>
              <a:rPr lang="fr-CH" dirty="0" smtClean="0"/>
              <a:t> (LPU, SEM) + </a:t>
            </a:r>
            <a:r>
              <a:rPr lang="fr-CH" dirty="0" err="1" smtClean="0"/>
              <a:t>bake</a:t>
            </a:r>
            <a:r>
              <a:rPr lang="fr-CH" dirty="0" smtClean="0"/>
              <a:t>-out</a:t>
            </a:r>
          </a:p>
          <a:p>
            <a:r>
              <a:rPr lang="fr-CH" dirty="0" smtClean="0"/>
              <a:t>LNI line </a:t>
            </a:r>
            <a:r>
              <a:rPr lang="fr-CH" dirty="0" err="1" smtClean="0"/>
              <a:t>completion</a:t>
            </a:r>
            <a:r>
              <a:rPr lang="fr-CH" dirty="0" smtClean="0"/>
              <a:t> (</a:t>
            </a:r>
            <a:r>
              <a:rPr lang="fr-CH" dirty="0" err="1" smtClean="0"/>
              <a:t>SEM’s</a:t>
            </a:r>
            <a:r>
              <a:rPr lang="fr-CH" dirty="0" smtClean="0"/>
              <a:t>) + </a:t>
            </a:r>
            <a:r>
              <a:rPr lang="fr-CH" dirty="0" err="1" smtClean="0"/>
              <a:t>bake</a:t>
            </a:r>
            <a:r>
              <a:rPr lang="fr-CH" dirty="0" smtClean="0"/>
              <a:t>-out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3550677"/>
            <a:ext cx="4026647" cy="30199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587" y="3550678"/>
            <a:ext cx="4026646" cy="301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16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YETS planning (1)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37" t="15316" r="50847" b="39265"/>
          <a:stretch/>
        </p:blipFill>
        <p:spPr>
          <a:xfrm>
            <a:off x="232569" y="1064419"/>
            <a:ext cx="8761412" cy="453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4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YETS planning 2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Content Placeholder 7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/>
          <a:srcRect l="1026" t="15117" r="49725" b="40906"/>
          <a:stretch/>
        </p:blipFill>
        <p:spPr>
          <a:xfrm>
            <a:off x="126609" y="1202786"/>
            <a:ext cx="8965013" cy="4389121"/>
          </a:xfrm>
          <a:prstGeom prst="rect">
            <a:avLst/>
          </a:prstGeom>
        </p:spPr>
      </p:pic>
      <p:sp>
        <p:nvSpPr>
          <p:cNvPr id="6" name="Footer Placeholder 3"/>
          <p:cNvSpPr txBox="1">
            <a:spLocks/>
          </p:cNvSpPr>
          <p:nvPr/>
        </p:nvSpPr>
        <p:spPr>
          <a:xfrm>
            <a:off x="270232" y="6012026"/>
            <a:ext cx="2358668" cy="36218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r>
              <a:rPr lang="en-US" dirty="0" smtClean="0"/>
              <a:t>Courtesy: A. Bouvard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1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smtClean="0"/>
              <a:t>LS2 at AD: 12 </a:t>
            </a:r>
            <a:r>
              <a:rPr lang="fr-CH" sz="3600" dirty="0" err="1" smtClean="0"/>
              <a:t>Nov</a:t>
            </a:r>
            <a:r>
              <a:rPr lang="fr-CH" sz="3600" dirty="0" smtClean="0"/>
              <a:t> 2018 – April 2021</a:t>
            </a:r>
            <a:endParaRPr lang="fr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" y="1073468"/>
            <a:ext cx="8229600" cy="5380037"/>
          </a:xfrm>
        </p:spPr>
        <p:txBody>
          <a:bodyPr/>
          <a:lstStyle/>
          <a:p>
            <a:r>
              <a:rPr lang="fr-CH" sz="1800" dirty="0" smtClean="0"/>
              <a:t>General situation: </a:t>
            </a:r>
            <a:r>
              <a:rPr lang="fr-CH" sz="1800" dirty="0" err="1" smtClean="0"/>
              <a:t>similar</a:t>
            </a:r>
            <a:r>
              <a:rPr lang="fr-CH" sz="1800" dirty="0" smtClean="0"/>
              <a:t> to LS1, main services </a:t>
            </a:r>
            <a:r>
              <a:rPr lang="fr-CH" sz="1800" dirty="0" err="1" smtClean="0"/>
              <a:t>partly</a:t>
            </a:r>
            <a:r>
              <a:rPr lang="fr-CH" sz="1800" dirty="0" smtClean="0"/>
              <a:t> </a:t>
            </a:r>
            <a:r>
              <a:rPr lang="fr-CH" sz="1800" dirty="0" err="1" smtClean="0"/>
              <a:t>available</a:t>
            </a:r>
            <a:endParaRPr lang="fr-CH" sz="1800" dirty="0" smtClean="0"/>
          </a:p>
          <a:p>
            <a:r>
              <a:rPr lang="fr-CH" sz="1800" dirty="0">
                <a:solidFill>
                  <a:srgbClr val="FF0000"/>
                </a:solidFill>
              </a:rPr>
              <a:t>ELENA</a:t>
            </a:r>
            <a:r>
              <a:rPr lang="fr-CH" sz="1800" dirty="0"/>
              <a:t> </a:t>
            </a:r>
          </a:p>
          <a:p>
            <a:pPr lvl="1"/>
            <a:r>
              <a:rPr lang="fr-CH" sz="1600" dirty="0" err="1"/>
              <a:t>Existing</a:t>
            </a:r>
            <a:r>
              <a:rPr lang="fr-CH" sz="1600" dirty="0"/>
              <a:t> </a:t>
            </a:r>
            <a:r>
              <a:rPr lang="fr-CH" sz="1600" dirty="0" err="1"/>
              <a:t>transfer</a:t>
            </a:r>
            <a:r>
              <a:rPr lang="fr-CH" sz="1600" dirty="0"/>
              <a:t> </a:t>
            </a:r>
            <a:r>
              <a:rPr lang="fr-CH" sz="1600" dirty="0" err="1"/>
              <a:t>lines</a:t>
            </a:r>
            <a:r>
              <a:rPr lang="fr-CH" sz="1600" dirty="0"/>
              <a:t> </a:t>
            </a:r>
            <a:r>
              <a:rPr lang="fr-CH" sz="1600" dirty="0" err="1"/>
              <a:t>removal</a:t>
            </a:r>
            <a:r>
              <a:rPr lang="fr-CH" sz="1600" dirty="0"/>
              <a:t> / </a:t>
            </a:r>
            <a:r>
              <a:rPr lang="fr-CH" sz="1600" dirty="0" err="1"/>
              <a:t>electrostatic</a:t>
            </a:r>
            <a:r>
              <a:rPr lang="fr-CH" sz="1600" dirty="0"/>
              <a:t> </a:t>
            </a:r>
            <a:r>
              <a:rPr lang="fr-CH" sz="1600" dirty="0" err="1"/>
              <a:t>lines</a:t>
            </a:r>
            <a:r>
              <a:rPr lang="fr-CH" sz="1600" dirty="0"/>
              <a:t> installation </a:t>
            </a:r>
            <a:endParaRPr lang="fr-CH" sz="1600" dirty="0">
              <a:sym typeface="Wingdings" panose="05000000000000000000" pitchFamily="2" charset="2"/>
            </a:endParaRPr>
          </a:p>
          <a:p>
            <a:r>
              <a:rPr lang="fr-CH" sz="1800" dirty="0">
                <a:solidFill>
                  <a:srgbClr val="FF0000"/>
                </a:solidFill>
              </a:rPr>
              <a:t>AD ring</a:t>
            </a:r>
            <a:r>
              <a:rPr lang="fr-CH" sz="1800" dirty="0"/>
              <a:t>: </a:t>
            </a:r>
          </a:p>
          <a:p>
            <a:pPr lvl="1"/>
            <a:r>
              <a:rPr lang="fr-CH" sz="1600" dirty="0"/>
              <a:t>Main </a:t>
            </a:r>
            <a:r>
              <a:rPr lang="fr-CH" sz="1600" dirty="0" err="1"/>
              <a:t>bending</a:t>
            </a:r>
            <a:r>
              <a:rPr lang="fr-CH" sz="1600" dirty="0"/>
              <a:t> </a:t>
            </a:r>
            <a:r>
              <a:rPr lang="fr-CH" sz="1600" dirty="0" err="1"/>
              <a:t>magnets</a:t>
            </a:r>
            <a:r>
              <a:rPr lang="fr-CH" sz="1600" dirty="0"/>
              <a:t> </a:t>
            </a:r>
            <a:r>
              <a:rPr lang="fr-CH" sz="1600" dirty="0" err="1"/>
              <a:t>repair</a:t>
            </a:r>
            <a:r>
              <a:rPr lang="fr-CH" sz="1600" dirty="0"/>
              <a:t> / </a:t>
            </a:r>
            <a:r>
              <a:rPr lang="fr-CH" sz="1600" dirty="0" err="1"/>
              <a:t>quadrupoles</a:t>
            </a:r>
            <a:r>
              <a:rPr lang="fr-CH" sz="1600" dirty="0"/>
              <a:t> </a:t>
            </a:r>
            <a:r>
              <a:rPr lang="fr-CH" sz="1600" dirty="0" err="1"/>
              <a:t>refurbishment</a:t>
            </a:r>
            <a:r>
              <a:rPr lang="fr-CH" sz="1600" dirty="0"/>
              <a:t> </a:t>
            </a:r>
          </a:p>
          <a:p>
            <a:pPr lvl="1"/>
            <a:r>
              <a:rPr lang="en-GB" sz="1600" dirty="0"/>
              <a:t>RF Cavity installed in the Injection zone will be removed and replaced by </a:t>
            </a:r>
            <a:r>
              <a:rPr lang="en-GB" sz="1600" dirty="0" err="1"/>
              <a:t>Finemet</a:t>
            </a:r>
            <a:r>
              <a:rPr lang="en-GB" sz="1600" dirty="0"/>
              <a:t> Cavity</a:t>
            </a:r>
            <a:endParaRPr lang="fr-CH" sz="1600" dirty="0"/>
          </a:p>
          <a:p>
            <a:pPr lvl="1"/>
            <a:r>
              <a:rPr lang="fr-CH" sz="1600" dirty="0" err="1"/>
              <a:t>Stochastic</a:t>
            </a:r>
            <a:r>
              <a:rPr lang="fr-CH" sz="1600" dirty="0"/>
              <a:t> </a:t>
            </a:r>
            <a:r>
              <a:rPr lang="fr-CH" sz="1600" dirty="0" err="1"/>
              <a:t>cooling</a:t>
            </a:r>
            <a:r>
              <a:rPr lang="fr-CH" sz="1600" dirty="0"/>
              <a:t> </a:t>
            </a:r>
            <a:r>
              <a:rPr lang="fr-CH" sz="1600" dirty="0" err="1" smtClean="0"/>
              <a:t>refurbishment</a:t>
            </a:r>
            <a:r>
              <a:rPr lang="fr-CH" sz="1600" dirty="0" smtClean="0"/>
              <a:t> / e-</a:t>
            </a:r>
            <a:r>
              <a:rPr lang="fr-CH" sz="1600" dirty="0" err="1" smtClean="0"/>
              <a:t>cooler</a:t>
            </a:r>
            <a:r>
              <a:rPr lang="fr-CH" sz="1600" dirty="0" smtClean="0"/>
              <a:t> </a:t>
            </a:r>
            <a:r>
              <a:rPr lang="fr-CH" sz="1600" dirty="0"/>
              <a:t>replacement</a:t>
            </a:r>
          </a:p>
          <a:p>
            <a:r>
              <a:rPr lang="fr-CH" sz="1800" dirty="0" err="1">
                <a:solidFill>
                  <a:srgbClr val="FF0000"/>
                </a:solidFill>
              </a:rPr>
              <a:t>Experimental</a:t>
            </a:r>
            <a:r>
              <a:rPr lang="fr-CH" sz="1800" dirty="0">
                <a:solidFill>
                  <a:srgbClr val="FF0000"/>
                </a:solidFill>
              </a:rPr>
              <a:t> areas</a:t>
            </a:r>
            <a:r>
              <a:rPr lang="fr-CH" sz="1800" dirty="0"/>
              <a:t>: </a:t>
            </a:r>
          </a:p>
          <a:p>
            <a:pPr lvl="1"/>
            <a:r>
              <a:rPr lang="fr-CH" sz="1600" dirty="0" err="1"/>
              <a:t>Aegis</a:t>
            </a:r>
            <a:r>
              <a:rPr lang="fr-CH" sz="1600" dirty="0"/>
              <a:t> </a:t>
            </a:r>
            <a:r>
              <a:rPr lang="fr-CH" sz="1600" dirty="0" err="1"/>
              <a:t>removal</a:t>
            </a:r>
            <a:r>
              <a:rPr lang="fr-CH" sz="1600" dirty="0"/>
              <a:t> / ASACUSA laser room </a:t>
            </a:r>
            <a:r>
              <a:rPr lang="fr-CH" sz="1600" dirty="0" err="1"/>
              <a:t>remodeling</a:t>
            </a:r>
            <a:endParaRPr lang="fr-CH" sz="1600" dirty="0"/>
          </a:p>
          <a:p>
            <a:pPr lvl="1"/>
            <a:r>
              <a:rPr lang="fr-CH" sz="1600" dirty="0"/>
              <a:t>BASE </a:t>
            </a:r>
            <a:r>
              <a:rPr lang="fr-CH" sz="1600" dirty="0" err="1"/>
              <a:t>Exp</a:t>
            </a:r>
            <a:r>
              <a:rPr lang="fr-CH" sz="1600" dirty="0"/>
              <a:t> area </a:t>
            </a:r>
            <a:r>
              <a:rPr lang="fr-CH" sz="1600" dirty="0" err="1"/>
              <a:t>enlargement</a:t>
            </a:r>
            <a:r>
              <a:rPr lang="fr-CH" sz="1600" dirty="0"/>
              <a:t> / RFQD </a:t>
            </a:r>
            <a:r>
              <a:rPr lang="fr-CH" sz="1600" dirty="0" err="1"/>
              <a:t>removal</a:t>
            </a:r>
            <a:endParaRPr lang="fr-CH" sz="1600" dirty="0"/>
          </a:p>
          <a:p>
            <a:r>
              <a:rPr lang="fr-CH" sz="1800" dirty="0" smtClean="0">
                <a:solidFill>
                  <a:srgbClr val="FF0000"/>
                </a:solidFill>
              </a:rPr>
              <a:t>Infrastructure</a:t>
            </a:r>
            <a:r>
              <a:rPr lang="fr-CH" sz="1800" dirty="0"/>
              <a:t>: </a:t>
            </a:r>
          </a:p>
          <a:p>
            <a:pPr lvl="1"/>
            <a:r>
              <a:rPr lang="fr-CH" sz="1600" dirty="0" err="1"/>
              <a:t>Cryogenics</a:t>
            </a:r>
            <a:r>
              <a:rPr lang="fr-CH" sz="1600" dirty="0"/>
              <a:t> </a:t>
            </a:r>
            <a:r>
              <a:rPr lang="fr-CH" sz="1600" dirty="0" err="1"/>
              <a:t>fixed</a:t>
            </a:r>
            <a:r>
              <a:rPr lang="fr-CH" sz="1600" dirty="0"/>
              <a:t> installation</a:t>
            </a:r>
          </a:p>
          <a:p>
            <a:pPr lvl="1"/>
            <a:r>
              <a:rPr lang="fr-CH" sz="1600" dirty="0" err="1"/>
              <a:t>Cooling</a:t>
            </a:r>
            <a:r>
              <a:rPr lang="fr-CH" sz="1600" dirty="0"/>
              <a:t> </a:t>
            </a:r>
            <a:r>
              <a:rPr lang="fr-CH" sz="1600" dirty="0" err="1"/>
              <a:t>tower</a:t>
            </a:r>
            <a:r>
              <a:rPr lang="fr-CH" sz="1600" dirty="0"/>
              <a:t> </a:t>
            </a:r>
            <a:r>
              <a:rPr lang="fr-CH" sz="1600" dirty="0" err="1"/>
              <a:t>refurbishment</a:t>
            </a:r>
            <a:endParaRPr lang="fr-CH" sz="1600" dirty="0"/>
          </a:p>
          <a:p>
            <a:pPr lvl="1"/>
            <a:r>
              <a:rPr lang="fr-CH" sz="1600" dirty="0"/>
              <a:t>Injection line power </a:t>
            </a:r>
            <a:r>
              <a:rPr lang="fr-CH" sz="1600" dirty="0" err="1"/>
              <a:t>converters</a:t>
            </a:r>
            <a:endParaRPr lang="fr-CH" sz="1600" dirty="0"/>
          </a:p>
          <a:p>
            <a:pPr lvl="1"/>
            <a:r>
              <a:rPr lang="fr-CH" sz="1600" dirty="0" err="1"/>
              <a:t>Magnetic</a:t>
            </a:r>
            <a:r>
              <a:rPr lang="fr-CH" sz="1600" dirty="0"/>
              <a:t> </a:t>
            </a:r>
            <a:r>
              <a:rPr lang="fr-CH" sz="1600" dirty="0" err="1"/>
              <a:t>horn</a:t>
            </a:r>
            <a:r>
              <a:rPr lang="fr-CH" sz="1600" dirty="0"/>
              <a:t> pulser</a:t>
            </a:r>
          </a:p>
          <a:p>
            <a:r>
              <a:rPr lang="fr-CH" sz="1800" dirty="0">
                <a:solidFill>
                  <a:srgbClr val="FF0000"/>
                </a:solidFill>
              </a:rPr>
              <a:t>AD </a:t>
            </a:r>
            <a:r>
              <a:rPr lang="fr-CH" sz="1800" dirty="0" err="1">
                <a:solidFill>
                  <a:srgbClr val="FF0000"/>
                </a:solidFill>
              </a:rPr>
              <a:t>target</a:t>
            </a:r>
            <a:r>
              <a:rPr lang="fr-CH" sz="1800" dirty="0">
                <a:solidFill>
                  <a:srgbClr val="FF0000"/>
                </a:solidFill>
              </a:rPr>
              <a:t>: </a:t>
            </a:r>
          </a:p>
          <a:p>
            <a:pPr lvl="1"/>
            <a:r>
              <a:rPr lang="fr-CH" sz="1600" dirty="0" smtClean="0"/>
              <a:t>Consolidation </a:t>
            </a:r>
            <a:r>
              <a:rPr lang="fr-CH" sz="1600" dirty="0"/>
              <a:t>/ </a:t>
            </a:r>
            <a:r>
              <a:rPr lang="fr-CH" sz="1600" dirty="0" err="1"/>
              <a:t>Bdg</a:t>
            </a:r>
            <a:r>
              <a:rPr lang="fr-CH" sz="1600" dirty="0"/>
              <a:t> 196 reconstruction (</a:t>
            </a:r>
            <a:r>
              <a:rPr lang="fr-CH" sz="1600" dirty="0" err="1"/>
              <a:t>See</a:t>
            </a:r>
            <a:r>
              <a:rPr lang="fr-CH" sz="1600" dirty="0"/>
              <a:t> STI / M. Calviani)</a:t>
            </a:r>
          </a:p>
          <a:p>
            <a:endParaRPr lang="fr-CH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13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 smtClean="0"/>
              <a:t>Electrostatic</a:t>
            </a:r>
            <a:r>
              <a:rPr lang="fr-CH" sz="3600" dirty="0" smtClean="0"/>
              <a:t> </a:t>
            </a:r>
            <a:r>
              <a:rPr lang="fr-CH" sz="3600" dirty="0" err="1" smtClean="0"/>
              <a:t>lines</a:t>
            </a:r>
            <a:r>
              <a:rPr lang="fr-CH" sz="3600" dirty="0" smtClean="0"/>
              <a:t> to </a:t>
            </a:r>
            <a:r>
              <a:rPr lang="fr-CH" sz="3600" dirty="0" err="1" smtClean="0"/>
              <a:t>be</a:t>
            </a:r>
            <a:r>
              <a:rPr lang="fr-CH" sz="3600" dirty="0" smtClean="0"/>
              <a:t> </a:t>
            </a:r>
            <a:r>
              <a:rPr lang="fr-CH" sz="3600" dirty="0" err="1" smtClean="0"/>
              <a:t>installed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</a:t>
            </a:r>
            <a:r>
              <a:rPr lang="en-US" dirty="0" smtClean="0"/>
              <a:t>Butin</a:t>
            </a:r>
            <a:endParaRPr lang="en-US" dirty="0"/>
          </a:p>
        </p:txBody>
      </p:sp>
      <p:pic>
        <p:nvPicPr>
          <p:cNvPr id="7170" name="Picture 1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6" y="1111873"/>
            <a:ext cx="8889947" cy="535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2999233" y="2304289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LNE00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231843" y="2223822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LNE01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577840" y="2011681"/>
            <a:ext cx="870508" cy="29260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LNE02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6448348" y="2911450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LNE03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7604150" y="3891687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LNE04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307177" y="4813402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LNE05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707332" y="3745383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LNE06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434487" y="3189428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LNE07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57278" y="4813402"/>
            <a:ext cx="870508" cy="292608"/>
          </a:xfrm>
          <a:prstGeom prst="round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LNE50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81637" y="5669280"/>
            <a:ext cx="870508" cy="29260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LNE51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TL’s</a:t>
            </a:r>
            <a:r>
              <a:rPr lang="fr-CH" dirty="0" smtClean="0"/>
              <a:t> Master </a:t>
            </a:r>
            <a:r>
              <a:rPr lang="fr-CH" dirty="0" err="1" smtClean="0"/>
              <a:t>schedule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</a:t>
            </a:r>
            <a:r>
              <a:rPr lang="en-US" dirty="0" smtClean="0"/>
              <a:t>Butin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43" t="23718" r="60541" b="62602"/>
          <a:stretch/>
        </p:blipFill>
        <p:spPr>
          <a:xfrm>
            <a:off x="236219" y="1828800"/>
            <a:ext cx="8757469" cy="200406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Oval 5"/>
          <p:cNvSpPr/>
          <p:nvPr/>
        </p:nvSpPr>
        <p:spPr bwMode="auto">
          <a:xfrm>
            <a:off x="7785258" y="3488531"/>
            <a:ext cx="75248" cy="105727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14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114429</TotalTime>
  <Words>709</Words>
  <Application>Microsoft Office PowerPoint</Application>
  <PresentationFormat>On-screen Show (4:3)</PresentationFormat>
  <Paragraphs>131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ＭＳ Ｐゴシック</vt:lpstr>
      <vt:lpstr>Garamond</vt:lpstr>
      <vt:lpstr>Helvetica</vt:lpstr>
      <vt:lpstr>Times New Roman</vt:lpstr>
      <vt:lpstr>Ubuntu Light</vt:lpstr>
      <vt:lpstr>Wingdings</vt:lpstr>
      <vt:lpstr>1_Pixel</vt:lpstr>
      <vt:lpstr>  AD YETS and LS2 ACTIVITIES</vt:lpstr>
      <vt:lpstr>YETS: AD machine ongoing activities</vt:lpstr>
      <vt:lpstr>YETS: infrastructure maintenance</vt:lpstr>
      <vt:lpstr>YETS: ELENA works</vt:lpstr>
      <vt:lpstr>YETS planning (1)</vt:lpstr>
      <vt:lpstr>YETS planning 2</vt:lpstr>
      <vt:lpstr>LS2 at AD: 12 Nov 2018 – April 2021</vt:lpstr>
      <vt:lpstr>Electrostatic lines to be installed</vt:lpstr>
      <vt:lpstr>TL’s Master schedule</vt:lpstr>
      <vt:lpstr>LS2 AD ring: RF</vt:lpstr>
      <vt:lpstr>LS2 AD ring: Magnets</vt:lpstr>
      <vt:lpstr>LS2 AD ring: instrumentation</vt:lpstr>
      <vt:lpstr>LS2 AD hall infrastructure</vt:lpstr>
      <vt:lpstr>LS2 AD hall infrastructure</vt:lpstr>
      <vt:lpstr>LS2 AD target consolidation</vt:lpstr>
      <vt:lpstr>LS2 experimental areas (1)</vt:lpstr>
      <vt:lpstr>LS2 experimental areas (2)</vt:lpstr>
      <vt:lpstr>LS2 experimental areas (2)</vt:lpstr>
      <vt:lpstr>Shifted to YETS beyond LS2</vt:lpstr>
      <vt:lpstr>Conclusion</vt:lpstr>
    </vt:vector>
  </TitlesOfParts>
  <Manager>Francois.Butin@cern.ch</Manager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</dc:title>
  <dc:creator>S. Maury</dc:creator>
  <cp:lastModifiedBy>Francois Butin</cp:lastModifiedBy>
  <cp:revision>2816</cp:revision>
  <cp:lastPrinted>2009-06-08T07:51:28Z</cp:lastPrinted>
  <dcterms:created xsi:type="dcterms:W3CDTF">2009-08-04T11:38:51Z</dcterms:created>
  <dcterms:modified xsi:type="dcterms:W3CDTF">2018-01-22T15:31:22Z</dcterms:modified>
</cp:coreProperties>
</file>