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5" r:id="rId13"/>
    <p:sldId id="269" r:id="rId14"/>
    <p:sldId id="271" r:id="rId15"/>
    <p:sldId id="272" r:id="rId16"/>
    <p:sldId id="273" r:id="rId17"/>
    <p:sldId id="274" r:id="rId18"/>
    <p:sldId id="267" r:id="rId19"/>
    <p:sldId id="26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43"/>
    <p:restoredTop sz="94592"/>
  </p:normalViewPr>
  <p:slideViewPr>
    <p:cSldViewPr snapToGrid="0" snapToObjects="1">
      <p:cViewPr varScale="1">
        <p:scale>
          <a:sx n="104" d="100"/>
          <a:sy n="104" d="100"/>
        </p:scale>
        <p:origin x="17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7D0BD-B7CE-5947-BB1E-48AE25322975}" type="datetimeFigureOut">
              <a:rPr lang="fr-FR" smtClean="0"/>
              <a:t>22/01/2018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025DF-A665-1F41-AC4F-D3DF8D864F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67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Pensez</a:t>
            </a:r>
            <a:r>
              <a:rPr lang="fr-FR" baseline="0" dirty="0" smtClean="0"/>
              <a:t> a ajouter une photo de l’</a:t>
            </a:r>
            <a:r>
              <a:rPr lang="fr-FR" baseline="0" dirty="0" err="1" smtClean="0"/>
              <a:t>experience</a:t>
            </a:r>
            <a:r>
              <a:rPr lang="fr-FR" baseline="0" dirty="0" smtClean="0"/>
              <a:t>!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025DF-A665-1F41-AC4F-D3DF8D864F0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280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Ale n’aime pas la </a:t>
            </a:r>
            <a:r>
              <a:rPr lang="fr-FR" dirty="0" err="1" smtClean="0"/>
              <a:t>fleche</a:t>
            </a:r>
            <a:r>
              <a:rPr lang="fr-FR" dirty="0" smtClean="0"/>
              <a:t> bleu</a:t>
            </a:r>
            <a:r>
              <a:rPr lang="fr-FR" baseline="0" dirty="0" smtClean="0"/>
              <a:t> sans rien </a:t>
            </a:r>
            <a:r>
              <a:rPr lang="fr-FR" baseline="0" dirty="0" err="1" smtClean="0"/>
              <a:t>ecrit</a:t>
            </a:r>
            <a:r>
              <a:rPr lang="fr-FR" baseline="0" dirty="0" smtClean="0"/>
              <a:t> a la fin!!!!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025DF-A665-1F41-AC4F-D3DF8D864F0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5730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025DF-A665-1F41-AC4F-D3DF8D864F0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359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1/22/18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1/22/18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1/22/18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1/22/18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NUL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edms.cern.ch/ui/#!master/navigator/document?D:1816890489:1816890489:subDocs" TargetMode="External"/><Relationship Id="rId3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tiff"/><Relationship Id="rId3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 side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7896"/>
            <a:ext cx="8226854" cy="4667421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New AUL network</a:t>
            </a:r>
          </a:p>
          <a:p>
            <a:r>
              <a:rPr lang="en-GB" dirty="0" smtClean="0"/>
              <a:t>Relocation of the Fire extinguishers</a:t>
            </a:r>
          </a:p>
          <a:p>
            <a:r>
              <a:rPr lang="en-GB" dirty="0"/>
              <a:t>New laser interlock system (collaboration with BE-ICS)</a:t>
            </a:r>
          </a:p>
          <a:p>
            <a:pPr lvl="1">
              <a:buFont typeface="Wingdings" charset="2"/>
              <a:buChar char="Ø"/>
            </a:pPr>
            <a:r>
              <a:rPr lang="en-GB" dirty="0"/>
              <a:t>For ATRAP in 2017</a:t>
            </a:r>
          </a:p>
          <a:p>
            <a:pPr lvl="1">
              <a:buFont typeface="Wingdings" charset="2"/>
              <a:buChar char="Ø"/>
            </a:pPr>
            <a:r>
              <a:rPr lang="en-GB" dirty="0"/>
              <a:t>For GBAR in </a:t>
            </a:r>
            <a:r>
              <a:rPr lang="en-GB" dirty="0" smtClean="0"/>
              <a:t>2018</a:t>
            </a:r>
          </a:p>
          <a:p>
            <a:r>
              <a:rPr lang="en-GB" dirty="0" smtClean="0"/>
              <a:t>Implementation </a:t>
            </a:r>
            <a:r>
              <a:rPr lang="en-GB" dirty="0"/>
              <a:t>of the Safety Permit </a:t>
            </a:r>
            <a:r>
              <a:rPr lang="en-GB" dirty="0" smtClean="0"/>
              <a:t>Strategy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New experiment: GBAR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Radiation leak on the bunker (fully recover)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Presentation to the authorities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No impact on the other experiments</a:t>
            </a:r>
          </a:p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7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GB" dirty="0" smtClean="0"/>
              <a:t>   ADUC meeting January 23</a:t>
            </a:r>
            <a:r>
              <a:rPr lang="en-GB" baseline="30000" dirty="0" smtClean="0"/>
              <a:t>th</a:t>
            </a:r>
            <a:r>
              <a:rPr lang="en-GB" dirty="0" smtClean="0"/>
              <a:t>, 2018</a:t>
            </a:r>
            <a:endParaRPr lang="en-GB" dirty="0"/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GB" dirty="0" smtClean="0"/>
              <a:t>EDMS: 1894662</a:t>
            </a:r>
            <a:endParaRPr lang="en-GB" dirty="0"/>
          </a:p>
        </p:txBody>
      </p:sp>
      <p:sp>
        <p:nvSpPr>
          <p:cNvPr id="11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A. Desmarest EP-DI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897" y="4824932"/>
            <a:ext cx="2560206" cy="132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Building </a:t>
            </a:r>
            <a:r>
              <a:rPr lang="fr-FR" dirty="0" err="1" smtClean="0"/>
              <a:t>side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evacuation path </a:t>
            </a:r>
            <a:r>
              <a:rPr lang="en-GB" dirty="0">
                <a:hlinkClick r:id="rId2"/>
              </a:rPr>
              <a:t>EDMS</a:t>
            </a:r>
            <a:endParaRPr lang="en-GB" dirty="0"/>
          </a:p>
          <a:p>
            <a:r>
              <a:rPr lang="en-GB" dirty="0" smtClean="0"/>
              <a:t>New </a:t>
            </a:r>
            <a:r>
              <a:rPr lang="en-GB" dirty="0"/>
              <a:t>evacuation </a:t>
            </a:r>
            <a:r>
              <a:rPr lang="en-GB" dirty="0" smtClean="0"/>
              <a:t>alarm</a:t>
            </a:r>
          </a:p>
          <a:p>
            <a:r>
              <a:rPr lang="en-GB" dirty="0" smtClean="0"/>
              <a:t>New AUG position and modification of the chains</a:t>
            </a:r>
          </a:p>
          <a:p>
            <a:r>
              <a:rPr lang="en-GB" dirty="0" smtClean="0"/>
              <a:t>New emergency lights</a:t>
            </a:r>
          </a:p>
          <a:p>
            <a:r>
              <a:rPr lang="en-GB" dirty="0" smtClean="0"/>
              <a:t>Creation of a new IMPACT facility</a:t>
            </a:r>
          </a:p>
          <a:p>
            <a:r>
              <a:rPr lang="en-GB" dirty="0" smtClean="0"/>
              <a:t>New defibrillator</a:t>
            </a:r>
          </a:p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US" dirty="0" smtClean="0"/>
              <a:t>EDMS: 1894662</a:t>
            </a:r>
            <a:endParaRPr lang="en-US" dirty="0"/>
          </a:p>
        </p:txBody>
      </p:sp>
      <p:sp>
        <p:nvSpPr>
          <p:cNvPr id="11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25300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Objective 2018 &amp; LS2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Fire detection</a:t>
            </a:r>
          </a:p>
          <a:p>
            <a:r>
              <a:rPr lang="en-GB" dirty="0" smtClean="0"/>
              <a:t>Validation of the new evacuation system</a:t>
            </a:r>
          </a:p>
          <a:p>
            <a:r>
              <a:rPr lang="en-GB" dirty="0" smtClean="0"/>
              <a:t>Laser interlock system</a:t>
            </a:r>
          </a:p>
          <a:p>
            <a:pPr lvl="1"/>
            <a:r>
              <a:rPr lang="en-GB" dirty="0" smtClean="0"/>
              <a:t>AEgIS</a:t>
            </a:r>
          </a:p>
          <a:p>
            <a:pPr lvl="1"/>
            <a:r>
              <a:rPr lang="en-GB" dirty="0" smtClean="0"/>
              <a:t>ASACUSA</a:t>
            </a:r>
          </a:p>
          <a:p>
            <a:r>
              <a:rPr lang="en-GB" dirty="0" smtClean="0"/>
              <a:t>Creation of a new AD hall training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Generic course for the hall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Access / Guide / Visitor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Hazards identification and location</a:t>
            </a:r>
          </a:p>
          <a:p>
            <a:r>
              <a:rPr lang="en-GB" dirty="0" smtClean="0"/>
              <a:t>New electrical course </a:t>
            </a:r>
            <a:r>
              <a:rPr lang="en-GB" dirty="0" err="1" smtClean="0"/>
              <a:t>HxBx</a:t>
            </a:r>
            <a:r>
              <a:rPr lang="en-GB" dirty="0" smtClean="0"/>
              <a:t> in classroom (3hours)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For </a:t>
            </a:r>
            <a:r>
              <a:rPr lang="en-GB" dirty="0"/>
              <a:t>the </a:t>
            </a:r>
            <a:r>
              <a:rPr lang="en-GB" dirty="0" smtClean="0"/>
              <a:t>CERN users community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US" dirty="0" smtClean="0"/>
              <a:t>EDMS: 1894662</a:t>
            </a:r>
            <a:endParaRPr lang="en-US" dirty="0"/>
          </a:p>
        </p:txBody>
      </p:sp>
      <p:sp>
        <p:nvSpPr>
          <p:cNvPr id="11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17223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Incident &amp; Evacuation drill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Incidents / Accidents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Evacuation drill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Lesson learnt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 smtClean="0"/>
          </a:p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Improvement in 2017 &amp; Objective for 2018-LS2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Experiment side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Building side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Objectives 2018-LS2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 smtClean="0"/>
          </a:p>
          <a:p>
            <a:pPr marL="608076" indent="-571500">
              <a:buFont typeface="+mj-lt"/>
              <a:buAutoNum type="romanUcPeriod"/>
            </a:pPr>
            <a:r>
              <a:rPr lang="en-GB" dirty="0" smtClean="0">
                <a:solidFill>
                  <a:srgbClr val="FF0000"/>
                </a:solidFill>
              </a:rPr>
              <a:t>Reminder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Evacuation path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Transport</a:t>
            </a:r>
          </a:p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US" dirty="0" smtClean="0"/>
              <a:t>EDMS: 1894662</a:t>
            </a:r>
            <a:endParaRPr lang="en-US" dirty="0"/>
          </a:p>
        </p:txBody>
      </p:sp>
      <p:sp>
        <p:nvSpPr>
          <p:cNvPr id="13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172088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Evacuation path: ground floor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8" name="Picture 1" descr="age1image309049321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48104" y="1230045"/>
            <a:ext cx="7086600" cy="440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GB" dirty="0" smtClean="0"/>
              <a:t>   ADUC meeting January 23</a:t>
            </a:r>
            <a:r>
              <a:rPr lang="en-GB" baseline="30000" dirty="0" smtClean="0"/>
              <a:t>th</a:t>
            </a:r>
            <a:r>
              <a:rPr lang="en-GB" dirty="0" smtClean="0"/>
              <a:t>, 2018</a:t>
            </a:r>
            <a:endParaRPr lang="en-GB" dirty="0"/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GB" dirty="0" smtClean="0"/>
              <a:t>EDMS: 1894662</a:t>
            </a:r>
            <a:endParaRPr lang="en-GB" dirty="0"/>
          </a:p>
        </p:txBody>
      </p:sp>
      <p:sp>
        <p:nvSpPr>
          <p:cNvPr id="13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A. Desmarest EP-DI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85062" y="4535425"/>
            <a:ext cx="1777594" cy="122163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5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7826188" cy="828377"/>
          </a:xfrm>
        </p:spPr>
        <p:txBody>
          <a:bodyPr>
            <a:noAutofit/>
          </a:bodyPr>
          <a:lstStyle/>
          <a:p>
            <a:r>
              <a:rPr lang="en-GB" sz="3600" dirty="0" smtClean="0"/>
              <a:t>Evacuation path: intermediate floor</a:t>
            </a:r>
            <a:endParaRPr lang="en-GB" sz="36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8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GB" dirty="0" smtClean="0"/>
              <a:t>   ADUC meeting January 23</a:t>
            </a:r>
            <a:r>
              <a:rPr lang="en-GB" baseline="30000" dirty="0" smtClean="0"/>
              <a:t>th</a:t>
            </a:r>
            <a:r>
              <a:rPr lang="en-GB" dirty="0" smtClean="0"/>
              <a:t>, 2018</a:t>
            </a:r>
            <a:endParaRPr lang="en-GB" dirty="0"/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GB" dirty="0" smtClean="0"/>
              <a:t>EDMS: 1894662</a:t>
            </a:r>
            <a:endParaRPr lang="en-GB" dirty="0"/>
          </a:p>
        </p:txBody>
      </p:sp>
      <p:sp>
        <p:nvSpPr>
          <p:cNvPr id="12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A. Desmarest EP-DI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/>
          <a:srcRect l="2560" t="9888" r="25839" b="12801"/>
          <a:stretch/>
        </p:blipFill>
        <p:spPr>
          <a:xfrm>
            <a:off x="1673890" y="1404518"/>
            <a:ext cx="5985124" cy="456206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455725" y="1213542"/>
            <a:ext cx="1426464" cy="59634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133401" y="2577234"/>
            <a:ext cx="1426464" cy="124861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315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96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Evacuation path: top floor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5927" y="1534294"/>
            <a:ext cx="6629400" cy="4031392"/>
          </a:xfrm>
          <a:prstGeom prst="rect">
            <a:avLst/>
          </a:prstGeom>
        </p:spPr>
      </p:pic>
      <p:pic>
        <p:nvPicPr>
          <p:cNvPr id="8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GB" dirty="0" smtClean="0"/>
              <a:t>   ADUC meeting January 23</a:t>
            </a:r>
            <a:r>
              <a:rPr lang="en-GB" baseline="30000" dirty="0" smtClean="0"/>
              <a:t>th</a:t>
            </a:r>
            <a:r>
              <a:rPr lang="en-GB" dirty="0" smtClean="0"/>
              <a:t>, 2018</a:t>
            </a:r>
            <a:endParaRPr lang="en-GB" dirty="0"/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GB" dirty="0" smtClean="0"/>
              <a:t>EDMS: 1894662</a:t>
            </a:r>
            <a:endParaRPr lang="en-GB" dirty="0"/>
          </a:p>
        </p:txBody>
      </p:sp>
      <p:sp>
        <p:nvSpPr>
          <p:cNvPr id="12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150742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Transport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455306" y="2558554"/>
            <a:ext cx="4063842" cy="205740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94364" y="2452084"/>
            <a:ext cx="4099429" cy="230592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7178" y="2775499"/>
            <a:ext cx="3386822" cy="2146300"/>
          </a:xfrm>
          <a:prstGeom prst="rect">
            <a:avLst/>
          </a:prstGeom>
        </p:spPr>
      </p:pic>
      <p:sp>
        <p:nvSpPr>
          <p:cNvPr id="11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US" dirty="0" smtClean="0"/>
              <a:t>EDMS: 1894662</a:t>
            </a:r>
            <a:endParaRPr lang="en-US" dirty="0"/>
          </a:p>
        </p:txBody>
      </p:sp>
      <p:sp>
        <p:nvSpPr>
          <p:cNvPr id="13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179822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5356" y="3421253"/>
            <a:ext cx="3505200" cy="2364185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2332298" y="2469652"/>
            <a:ext cx="4725556" cy="76137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GB" altLang="fr-FR" dirty="0">
                <a:latin typeface="Times New Roman" charset="0"/>
                <a:ea typeface="ＭＳ Ｐゴシック" charset="-128"/>
                <a:cs typeface="Arial" charset="0"/>
              </a:rPr>
              <a:t>Thank you for your attention!</a:t>
            </a:r>
          </a:p>
          <a:p>
            <a:pPr marL="0" indent="0">
              <a:buFont typeface="Arial" charset="0"/>
              <a:buNone/>
            </a:pPr>
            <a:endParaRPr lang="en-GB" altLang="fr-FR" dirty="0">
              <a:latin typeface="Times New Roman" charset="0"/>
              <a:ea typeface="ＭＳ Ｐゴシック" charset="-128"/>
              <a:cs typeface="Arial" charset="0"/>
            </a:endParaRPr>
          </a:p>
          <a:p>
            <a:pPr marL="36576" indent="0">
              <a:buNone/>
            </a:pPr>
            <a:endParaRPr lang="fr-FR" dirty="0"/>
          </a:p>
        </p:txBody>
      </p:sp>
      <p:pic>
        <p:nvPicPr>
          <p:cNvPr id="7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US" dirty="0" smtClean="0"/>
              <a:t>EDMS: 1894662</a:t>
            </a:r>
            <a:endParaRPr lang="en-US" dirty="0"/>
          </a:p>
        </p:txBody>
      </p:sp>
      <p:sp>
        <p:nvSpPr>
          <p:cNvPr id="11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41599" y="1106104"/>
            <a:ext cx="67069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000" dirty="0" smtClean="0">
                <a:latin typeface="Times New Roman" charset="0"/>
                <a:ea typeface="Times New Roman" charset="0"/>
                <a:cs typeface="Times New Roman" charset="0"/>
              </a:rPr>
              <a:t>Declare all the deviations in the hall</a:t>
            </a:r>
          </a:p>
          <a:p>
            <a:pPr algn="ctr"/>
            <a:r>
              <a:rPr lang="en-GB" sz="3000" dirty="0" smtClean="0">
                <a:latin typeface="Times New Roman" charset="0"/>
                <a:ea typeface="Times New Roman" charset="0"/>
                <a:cs typeface="Times New Roman" charset="0"/>
              </a:rPr>
              <a:t>to the DSO, TSO or AFTC </a:t>
            </a:r>
            <a:endParaRPr lang="en-GB" sz="3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925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31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2334410"/>
            <a:ext cx="8226854" cy="1050848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AD Experiments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4000" dirty="0" smtClean="0"/>
              <a:t>Safety improvements in 2017 and objectives for 2018 &amp; LS2</a:t>
            </a:r>
            <a:endParaRPr lang="en-GB" sz="4000" dirty="0"/>
          </a:p>
        </p:txBody>
      </p:sp>
      <p:pic>
        <p:nvPicPr>
          <p:cNvPr id="5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US" dirty="0" smtClean="0"/>
              <a:t>EDMS: 1894662</a:t>
            </a:r>
            <a:endParaRPr lang="en-US" dirty="0"/>
          </a:p>
        </p:txBody>
      </p:sp>
      <p:sp>
        <p:nvSpPr>
          <p:cNvPr id="8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4526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Thank you to all the contributor 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US" dirty="0" smtClean="0"/>
              <a:t>EDMS: 1894662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54633"/>
              </p:ext>
            </p:extLst>
          </p:nvPr>
        </p:nvGraphicFramePr>
        <p:xfrm>
          <a:off x="1032734" y="1952012"/>
          <a:ext cx="6841864" cy="3755384"/>
        </p:xfrm>
        <a:graphic>
          <a:graphicData uri="http://schemas.openxmlformats.org/drawingml/2006/table">
            <a:tbl>
              <a:tblPr/>
              <a:tblGrid>
                <a:gridCol w="1710466"/>
                <a:gridCol w="1710466"/>
                <a:gridCol w="1710466"/>
                <a:gridCol w="1710466"/>
              </a:tblGrid>
              <a:tr h="479180">
                <a:tc>
                  <a:txBody>
                    <a:bodyPr/>
                    <a:lstStyle/>
                    <a:p>
                      <a:pPr algn="ctr"/>
                      <a:r>
                        <a:rPr lang="fr-FR" sz="1100" b="1">
                          <a:effectLst/>
                          <a:latin typeface="Arial" charset="0"/>
                        </a:rPr>
                        <a:t>Responsibility</a:t>
                      </a:r>
                      <a:endParaRPr lang="fr-FR" sz="110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effectLst/>
                          <a:latin typeface="Arial" charset="0"/>
                        </a:rPr>
                        <a:t>General Infrastructure</a:t>
                      </a:r>
                      <a:endParaRPr lang="fr-FR" sz="1100" dirty="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>
                          <a:effectLst/>
                          <a:latin typeface="Arial" charset="0"/>
                        </a:rPr>
                        <a:t>Experimental Areas</a:t>
                      </a:r>
                      <a:endParaRPr lang="fr-FR" sz="110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effectLst/>
                          <a:latin typeface="Arial" charset="0"/>
                        </a:rPr>
                        <a:t>ELENA</a:t>
                      </a:r>
                      <a:endParaRPr lang="fr-FR" sz="1100" dirty="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453">
                <a:tc>
                  <a:txBody>
                    <a:bodyPr/>
                    <a:lstStyle/>
                    <a:p>
                      <a:pPr algn="ctr"/>
                      <a:r>
                        <a:rPr lang="fr-FR" sz="1100" b="1">
                          <a:effectLst/>
                          <a:latin typeface="Arial" charset="0"/>
                        </a:rPr>
                        <a:t>Department-Group</a:t>
                      </a:r>
                      <a:endParaRPr lang="fr-FR" sz="110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EN-EA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EP-UAD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BE-OP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634"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effectLst/>
                          <a:latin typeface="Arial" charset="0"/>
                        </a:rPr>
                        <a:t>Infrastructure &amp; Service Coordination</a:t>
                      </a:r>
                      <a:endParaRPr lang="fr-FR" sz="1100" dirty="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AFTC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EP-UAD + AFTC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AFTC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634">
                <a:tc>
                  <a:txBody>
                    <a:bodyPr/>
                    <a:lstStyle/>
                    <a:p>
                      <a:pPr algn="ctr"/>
                      <a:r>
                        <a:rPr lang="fr-FR" sz="1100" b="1">
                          <a:effectLst/>
                          <a:latin typeface="Arial" charset="0"/>
                        </a:rPr>
                        <a:t>Consolidation Program &amp; Planning/Coordination</a:t>
                      </a:r>
                      <a:endParaRPr lang="fr-FR" sz="110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>
                        <a:effectLst/>
                        <a:latin typeface="Times New Roman" charset="0"/>
                      </a:endParaRPr>
                    </a:p>
                    <a:p>
                      <a:pPr algn="ctr"/>
                      <a:r>
                        <a:rPr lang="fr-FR" sz="1100" dirty="0">
                          <a:effectLst/>
                          <a:latin typeface="Arial" charset="0"/>
                        </a:rPr>
                        <a:t>AFTC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EP-UAD + AFTC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100" dirty="0" err="1" smtClean="0">
                          <a:effectLst/>
                          <a:latin typeface="Arial" charset="0"/>
                        </a:rPr>
                        <a:t>N</a:t>
                      </a:r>
                      <a:r>
                        <a:rPr lang="mr-IN" sz="1100" dirty="0" smtClean="0">
                          <a:effectLst/>
                          <a:latin typeface="Arial" charset="0"/>
                        </a:rPr>
                        <a:t>/</a:t>
                      </a:r>
                      <a:r>
                        <a:rPr lang="mr-IN" sz="1100" dirty="0" err="1" smtClean="0">
                          <a:effectLst/>
                          <a:latin typeface="Arial" charset="0"/>
                        </a:rPr>
                        <a:t>A</a:t>
                      </a:r>
                      <a:endParaRPr lang="mr-IN" sz="1100" dirty="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574">
                <a:tc>
                  <a:txBody>
                    <a:bodyPr/>
                    <a:lstStyle/>
                    <a:p>
                      <a:pPr algn="ctr"/>
                      <a:r>
                        <a:rPr lang="fr-FR" sz="1100" b="1">
                          <a:effectLst/>
                          <a:latin typeface="Arial" charset="0"/>
                        </a:rPr>
                        <a:t>YETS/LS2 Planning &amp; Supervision</a:t>
                      </a:r>
                      <a:endParaRPr lang="fr-FR" sz="110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effectLst/>
                          <a:latin typeface="Arial" charset="0"/>
                        </a:rPr>
                        <a:t>AFTC</a:t>
                      </a:r>
                      <a:endParaRPr lang="fr-FR" sz="1100" dirty="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100" dirty="0" smtClean="0">
                          <a:effectLst/>
                          <a:latin typeface="Arial" charset="0"/>
                        </a:rPr>
                        <a:t>EP-UAD</a:t>
                      </a:r>
                      <a:endParaRPr lang="hr-HR" sz="1100" dirty="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BE-OP + BE-ABP + AFTC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729">
                <a:tc>
                  <a:txBody>
                    <a:bodyPr/>
                    <a:lstStyle/>
                    <a:p>
                      <a:pPr algn="ctr"/>
                      <a:r>
                        <a:rPr lang="fr-FR" sz="1100" b="1">
                          <a:effectLst/>
                          <a:latin typeface="Arial" charset="0"/>
                        </a:rPr>
                        <a:t>Safety</a:t>
                      </a:r>
                      <a:endParaRPr lang="fr-FR" sz="110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EN-DSO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EP-DSO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BE-DSO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180"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effectLst/>
                          <a:latin typeface="Arial" charset="0"/>
                        </a:rPr>
                        <a:t>Master-Plan Management</a:t>
                      </a:r>
                      <a:endParaRPr lang="fr-FR" sz="1100" dirty="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effectLst/>
                          <a:latin typeface="Arial" charset="0"/>
                        </a:rPr>
                        <a:t>AFTC</a:t>
                      </a:r>
                      <a:endParaRPr lang="fr-FR" sz="1100" dirty="0">
                        <a:effectLst/>
                        <a:latin typeface="Arial" charset="0"/>
                      </a:endParaRP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effectLst/>
                          <a:latin typeface="Arial" charset="0"/>
                        </a:rPr>
                        <a:t>EP-UAD + AFTC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effectLst/>
                          <a:latin typeface="Arial" charset="0"/>
                        </a:rPr>
                        <a:t>BE-OP + BE-ABP + AFTC</a:t>
                      </a:r>
                    </a:p>
                  </a:txBody>
                  <a:tcPr marL="20007" marR="20007" marT="0" marB="0" anchor="ctr">
                    <a:lnL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796066" y="4819426"/>
            <a:ext cx="7282290" cy="4840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138810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Incident &amp; Evacuation drill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Incidents / Accidents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Evacuation drill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Lesson learnt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 smtClean="0"/>
          </a:p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Improvement in 2017 &amp; Objective for 2018-LS2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Experiment side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Building side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Objectives 2018</a:t>
            </a:r>
            <a:r>
              <a:rPr lang="fr-CH" dirty="0" smtClean="0"/>
              <a:t>-</a:t>
            </a:r>
            <a:r>
              <a:rPr lang="en-GB" dirty="0" smtClean="0"/>
              <a:t>LS2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 smtClean="0"/>
          </a:p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Reminder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Evacuation path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Transport</a:t>
            </a:r>
          </a:p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1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US" dirty="0" smtClean="0"/>
              <a:t>EDMS: 1894662</a:t>
            </a:r>
            <a:endParaRPr lang="en-US" dirty="0"/>
          </a:p>
        </p:txBody>
      </p:sp>
      <p:sp>
        <p:nvSpPr>
          <p:cNvPr id="16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84429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Accidents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00715"/>
            <a:ext cx="8226854" cy="109116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Finger cut with a scalpel</a:t>
            </a:r>
          </a:p>
          <a:p>
            <a:r>
              <a:rPr lang="en-GB" dirty="0" smtClean="0"/>
              <a:t>Finger burnt with cryogenic fluid (He)</a:t>
            </a:r>
          </a:p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57200" y="3145640"/>
            <a:ext cx="8611496" cy="1996509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Guides without operational dosimeter</a:t>
            </a:r>
          </a:p>
          <a:p>
            <a:r>
              <a:rPr lang="en-GB" dirty="0" smtClean="0"/>
              <a:t>A barrier fell on the visitor path</a:t>
            </a:r>
          </a:p>
          <a:p>
            <a:r>
              <a:rPr lang="en-GB" dirty="0" smtClean="0"/>
              <a:t>200Bar gas bottles moved with sling(s) using the crane</a:t>
            </a:r>
          </a:p>
          <a:p>
            <a:r>
              <a:rPr lang="en-GB" dirty="0" smtClean="0"/>
              <a:t>People walking on the crane</a:t>
            </a:r>
            <a:endParaRPr lang="en-GB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28920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Incidents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134" y="4412264"/>
            <a:ext cx="3073400" cy="172878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99" t="30604" r="38661" b="9914"/>
          <a:stretch/>
        </p:blipFill>
        <p:spPr>
          <a:xfrm rot="5400000">
            <a:off x="7107731" y="2121534"/>
            <a:ext cx="1486181" cy="1671956"/>
          </a:xfrm>
          <a:prstGeom prst="rect">
            <a:avLst/>
          </a:prstGeom>
        </p:spPr>
      </p:pic>
      <p:pic>
        <p:nvPicPr>
          <p:cNvPr id="12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18" name="Espace réservé du pied de page 3"/>
          <p:cNvSpPr txBox="1">
            <a:spLocks/>
          </p:cNvSpPr>
          <p:nvPr/>
        </p:nvSpPr>
        <p:spPr>
          <a:xfrm>
            <a:off x="796066" y="6341904"/>
            <a:ext cx="14358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EDMS: 1894662</a:t>
            </a:r>
            <a:endParaRPr lang="en-US" dirty="0"/>
          </a:p>
        </p:txBody>
      </p:sp>
      <p:sp>
        <p:nvSpPr>
          <p:cNvPr id="19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186974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deviations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07269"/>
            <a:ext cx="8226854" cy="157895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Removal of a RP fence</a:t>
            </a:r>
          </a:p>
          <a:p>
            <a:r>
              <a:rPr lang="en-GB" dirty="0" smtClean="0"/>
              <a:t>Beam sent in the experimental area without the beam permit fully approved</a:t>
            </a:r>
          </a:p>
          <a:p>
            <a:r>
              <a:rPr lang="en-GB" dirty="0" smtClean="0"/>
              <a:t>Error on lockout procedure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57200" y="3913356"/>
            <a:ext cx="8226854" cy="212789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 smtClean="0"/>
              <a:t>Electrisation </a:t>
            </a:r>
          </a:p>
          <a:p>
            <a:r>
              <a:rPr lang="en-GB" sz="3200" dirty="0" smtClean="0"/>
              <a:t>Loads fell</a:t>
            </a:r>
          </a:p>
          <a:p>
            <a:r>
              <a:rPr lang="en-GB" sz="3200" dirty="0" smtClean="0"/>
              <a:t>Caps flying over the experiment</a:t>
            </a:r>
          </a:p>
          <a:p>
            <a:r>
              <a:rPr lang="en-GB" sz="3200" dirty="0" smtClean="0"/>
              <a:t>Pregnant woman on the visitor path</a:t>
            </a:r>
          </a:p>
          <a:p>
            <a:r>
              <a:rPr lang="en-GB" sz="3200" dirty="0" smtClean="0"/>
              <a:t>…</a:t>
            </a:r>
            <a:endParaRPr lang="en-GB" sz="3200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46442" y="282709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Since 2012</a:t>
            </a:r>
            <a:endParaRPr lang="en-GB" dirty="0"/>
          </a:p>
        </p:txBody>
      </p:sp>
      <p:pic>
        <p:nvPicPr>
          <p:cNvPr id="10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GB" dirty="0" smtClean="0"/>
              <a:t>   ADUC meeting January 23</a:t>
            </a:r>
            <a:r>
              <a:rPr lang="en-GB" baseline="30000" dirty="0" smtClean="0"/>
              <a:t>th</a:t>
            </a:r>
            <a:r>
              <a:rPr lang="en-GB" dirty="0" smtClean="0"/>
              <a:t>, 2018</a:t>
            </a:r>
            <a:endParaRPr lang="en-GB" dirty="0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GB" dirty="0" smtClean="0"/>
              <a:t>EDMS: 1894662</a:t>
            </a:r>
            <a:endParaRPr lang="en-GB" dirty="0"/>
          </a:p>
        </p:txBody>
      </p:sp>
      <p:sp>
        <p:nvSpPr>
          <p:cNvPr id="17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144163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Evacuation drill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217062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1st exercise in the building</a:t>
            </a:r>
          </a:p>
          <a:p>
            <a:r>
              <a:rPr lang="en-GB" dirty="0" smtClean="0"/>
              <a:t>Occasion to: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Update the evacuation path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Take a picture of the situation in case of real evacuation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Train emergency guides</a:t>
            </a:r>
          </a:p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1" descr="age9image27520826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482" y="3496235"/>
            <a:ext cx="4450148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1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US" dirty="0" smtClean="0"/>
              <a:t>EDMS: 1894662</a:t>
            </a:r>
            <a:endParaRPr lang="en-US" dirty="0"/>
          </a:p>
        </p:txBody>
      </p:sp>
      <p:sp>
        <p:nvSpPr>
          <p:cNvPr id="16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103073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 learnt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1" y="1325606"/>
            <a:ext cx="6502997" cy="466742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People did not evacuate</a:t>
            </a:r>
          </a:p>
          <a:p>
            <a:endParaRPr lang="en-GB" dirty="0" smtClean="0"/>
          </a:p>
          <a:p>
            <a:r>
              <a:rPr lang="en-GB" dirty="0" smtClean="0"/>
              <a:t>People did not reach the assembly point or stay there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Go to their office (B.93)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Stay in the ramp</a:t>
            </a:r>
          </a:p>
          <a:p>
            <a:endParaRPr lang="en-GB" dirty="0" smtClean="0"/>
          </a:p>
          <a:p>
            <a:r>
              <a:rPr lang="en-GB" dirty="0" smtClean="0"/>
              <a:t>Sound of the sirens not loud enough</a:t>
            </a:r>
          </a:p>
          <a:p>
            <a:endParaRPr lang="en-GB" dirty="0" smtClean="0"/>
          </a:p>
          <a:p>
            <a:r>
              <a:rPr lang="en-GB" dirty="0" smtClean="0"/>
              <a:t>Evacuation path not really clear </a:t>
            </a:r>
          </a:p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4728" y="1537258"/>
            <a:ext cx="1101296" cy="1101296"/>
          </a:xfrm>
          <a:prstGeom prst="rect">
            <a:avLst/>
          </a:prstGeom>
        </p:spPr>
      </p:pic>
      <p:pic>
        <p:nvPicPr>
          <p:cNvPr id="8" name="Picture 1" descr="age10image27537103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656" y="3125324"/>
            <a:ext cx="2057400" cy="274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US" dirty="0" smtClean="0"/>
              <a:t>EDMS: 1894662</a:t>
            </a:r>
            <a:endParaRPr lang="en-US" dirty="0"/>
          </a:p>
        </p:txBody>
      </p:sp>
      <p:sp>
        <p:nvSpPr>
          <p:cNvPr id="13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190858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Incident &amp; Evacuation drill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Incidents / Accidents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Evacuation drill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Lesson learnt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 smtClean="0"/>
          </a:p>
          <a:p>
            <a:pPr marL="608076" indent="-571500">
              <a:buFont typeface="+mj-lt"/>
              <a:buAutoNum type="romanUcPeriod"/>
            </a:pPr>
            <a:r>
              <a:rPr lang="en-GB" dirty="0" smtClean="0">
                <a:solidFill>
                  <a:srgbClr val="FF0000"/>
                </a:solidFill>
              </a:rPr>
              <a:t>Improvement in 2017 &amp; Objective for 2018-LS2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Experiment side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Building side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Objectives 2018-LS2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 smtClean="0"/>
          </a:p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Reminder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Evacuation path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Transport</a:t>
            </a:r>
          </a:p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388" y="81821"/>
            <a:ext cx="750859" cy="7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406090" y="6356350"/>
            <a:ext cx="1586323" cy="365125"/>
          </a:xfrm>
        </p:spPr>
        <p:txBody>
          <a:bodyPr/>
          <a:lstStyle/>
          <a:p>
            <a:r>
              <a:rPr lang="en-US" dirty="0" smtClean="0"/>
              <a:t>   ADUC meeting January 23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96066" y="6341904"/>
            <a:ext cx="1435818" cy="365125"/>
          </a:xfrm>
        </p:spPr>
        <p:txBody>
          <a:bodyPr/>
          <a:lstStyle/>
          <a:p>
            <a:r>
              <a:rPr lang="en-US" dirty="0" smtClean="0"/>
              <a:t>EDMS: 1894662</a:t>
            </a:r>
            <a:endParaRPr lang="en-US" dirty="0"/>
          </a:p>
        </p:txBody>
      </p:sp>
      <p:sp>
        <p:nvSpPr>
          <p:cNvPr id="13" name="Espace réservé de la date 2"/>
          <p:cNvSpPr txBox="1">
            <a:spLocks/>
          </p:cNvSpPr>
          <p:nvPr/>
        </p:nvSpPr>
        <p:spPr>
          <a:xfrm>
            <a:off x="5846633" y="6356350"/>
            <a:ext cx="1584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A. Desmarest EP-DI</a:t>
            </a:r>
          </a:p>
        </p:txBody>
      </p:sp>
    </p:spTree>
    <p:extLst>
      <p:ext uri="{BB962C8B-B14F-4D97-AF65-F5344CB8AC3E}">
        <p14:creationId xmlns:p14="http://schemas.microsoft.com/office/powerpoint/2010/main" val="45842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1497</TotalTime>
  <Words>750</Words>
  <Application>Microsoft Macintosh PowerPoint</Application>
  <PresentationFormat>Présentation à l'écran (4:3)</PresentationFormat>
  <Paragraphs>218</Paragraphs>
  <Slides>19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7" baseType="lpstr">
      <vt:lpstr>Calibri</vt:lpstr>
      <vt:lpstr>Mangal</vt:lpstr>
      <vt:lpstr>ＭＳ Ｐゴシック</vt:lpstr>
      <vt:lpstr>Optima</vt:lpstr>
      <vt:lpstr>Times New Roman</vt:lpstr>
      <vt:lpstr>Wingdings</vt:lpstr>
      <vt:lpstr>Arial</vt:lpstr>
      <vt:lpstr>CERNCorporate4-3</vt:lpstr>
      <vt:lpstr>Présentation PowerPoint</vt:lpstr>
      <vt:lpstr>AD Experiments Safety improvements in 2017 and objectives for 2018 &amp; LS2</vt:lpstr>
      <vt:lpstr>Introduction</vt:lpstr>
      <vt:lpstr>Outline</vt:lpstr>
      <vt:lpstr>Accidents</vt:lpstr>
      <vt:lpstr>Safety deviations</vt:lpstr>
      <vt:lpstr>Evacuation drill</vt:lpstr>
      <vt:lpstr>Lesson learnt</vt:lpstr>
      <vt:lpstr>Outline</vt:lpstr>
      <vt:lpstr>Experiment side</vt:lpstr>
      <vt:lpstr>Building side</vt:lpstr>
      <vt:lpstr>Objective 2018 &amp; LS2</vt:lpstr>
      <vt:lpstr>Outline</vt:lpstr>
      <vt:lpstr>Evacuation path: ground floor</vt:lpstr>
      <vt:lpstr>Evacuation path: intermediate floor</vt:lpstr>
      <vt:lpstr>Evacuation path: top floor</vt:lpstr>
      <vt:lpstr>Transport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Alexandre Desmarest</cp:lastModifiedBy>
  <cp:revision>44</cp:revision>
  <dcterms:created xsi:type="dcterms:W3CDTF">2012-11-30T11:04:26Z</dcterms:created>
  <dcterms:modified xsi:type="dcterms:W3CDTF">2018-01-23T08:06:37Z</dcterms:modified>
</cp:coreProperties>
</file>