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4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9" r:id="rId3"/>
    <p:sldId id="260" r:id="rId4"/>
    <p:sldId id="265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B2"/>
    <a:srgbClr val="063E90"/>
    <a:srgbClr val="2962A3"/>
    <a:srgbClr val="1E5AB1"/>
    <a:srgbClr val="FFFFFF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8"/>
  </p:normalViewPr>
  <p:slideViewPr>
    <p:cSldViewPr>
      <p:cViewPr varScale="1">
        <p:scale>
          <a:sx n="118" d="100"/>
          <a:sy n="118" d="100"/>
        </p:scale>
        <p:origin x="94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5330E5E8-8876-9D46-BFF2-B658F172A310}" type="datetimeFigureOut">
              <a:rPr lang="en-US"/>
              <a:pPr>
                <a:defRPr/>
              </a:pPr>
              <a:t>1/23/18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FCC44ED3-7078-6041-AF38-C2A208C9A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80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C044628-B13B-1D47-B32C-88533934F3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2885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044628-B13B-1D47-B32C-88533934F36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6785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>
                <a:solidFill>
                  <a:srgbClr val="0053B2"/>
                </a:solidFill>
              </a:defRPr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rgbClr val="0053B2"/>
                </a:solidFill>
              </a:defRPr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53B2"/>
                </a:solidFill>
                <a:latin typeface="+mn-lt"/>
              </a:defRPr>
            </a:lvl1pPr>
          </a:lstStyle>
          <a:p>
            <a:pPr>
              <a:defRPr/>
            </a:pPr>
            <a:fld id="{99F42705-4730-FB42-80A1-D3F9B78877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042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248400"/>
          </a:xfrm>
        </p:spPr>
        <p:txBody>
          <a:bodyPr vert="eaVert"/>
          <a:lstStyle>
            <a:lvl1pPr>
              <a:defRPr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248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03B0D-3B3A-774D-B14A-0C92279D6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81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42A6EE-EBCD-5E4A-97FE-E9EE3C7C61C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877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1800" b="1" cap="all"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C2163-6F7D-F542-976A-F2A5AC0C0D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737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91000" cy="502920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191000" cy="502920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2875E-2CE8-234F-9A7D-B61D48635F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68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6768752" cy="1124744"/>
          </a:xfrm>
        </p:spPr>
        <p:txBody>
          <a:bodyPr/>
          <a:lstStyle>
            <a:lvl1pPr>
              <a:defRPr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26E20-044D-5645-81DC-07ADE95A5B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531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8DF2F-D47C-9044-99F3-63B917712B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71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1500" b="1"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9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>
                <a:solidFill>
                  <a:srgbClr val="0053B2"/>
                </a:solidFill>
              </a:defRPr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F887C-ADF2-4249-A9E3-71E9E576D0E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791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1500" b="1"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>
                <a:solidFill>
                  <a:srgbClr val="0053B2"/>
                </a:solidFill>
              </a:defRPr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53B2"/>
                </a:solidFill>
              </a:defRPr>
            </a:lvl1pPr>
          </a:lstStyle>
          <a:p>
            <a:pPr>
              <a:defRPr/>
            </a:pPr>
            <a:fld id="{4CAF9E40-D31B-554D-AAB3-016AFFCBBE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16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3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>
                <a:solidFill>
                  <a:srgbClr val="0053B2"/>
                </a:solidFill>
              </a:defRPr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7A110-23B0-0449-80F9-539AAF49264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03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90" y="0"/>
            <a:ext cx="6842125" cy="112553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534400" cy="5029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dirty="0" smtClean="0">
                <a:solidFill>
                  <a:srgbClr val="0053B2"/>
                </a:solidFill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dirty="0" smtClean="0">
                <a:solidFill>
                  <a:srgbClr val="0053B2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mtClean="0">
                <a:solidFill>
                  <a:srgbClr val="0053B2"/>
                </a:solidFill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B342A6EE-EBCD-5E4A-97FE-E9EE3C7C61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338" y="57944"/>
            <a:ext cx="779272" cy="103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14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53B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53B2"/>
          </a:solidFill>
          <a:latin typeface="Helvetica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53B2"/>
          </a:solidFill>
          <a:latin typeface="Helvetica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53B2"/>
          </a:solidFill>
          <a:latin typeface="Helvetica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53B2"/>
          </a:solidFill>
          <a:latin typeface="Helvetica" charset="0"/>
          <a:ea typeface="ＭＳ Ｐゴシック" charset="0"/>
          <a:cs typeface="ＭＳ Ｐゴシック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Helvetica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Helvetica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Helvetica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Helvetica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ＭＳ Ｐゴシック" charset="-128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050">
          <a:solidFill>
            <a:schemeClr val="tx1"/>
          </a:solidFill>
          <a:latin typeface="+mn-lt"/>
          <a:ea typeface="ＭＳ Ｐゴシック" charset="-128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ＭＳ Ｐゴシック" charset="-128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(null)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(null)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(null)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(null)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Helvetica" charset="0"/>
              </a:rPr>
              <a:t>AD User schedules</a:t>
            </a:r>
          </a:p>
        </p:txBody>
      </p:sp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>
                <a:latin typeface="Helvetica" charset="0"/>
              </a:rPr>
              <a:t>2018 ADUC meeting</a:t>
            </a:r>
            <a:r>
              <a:rPr lang="en-GB" dirty="0">
                <a:latin typeface="Helvetica" charset="0"/>
              </a:rPr>
              <a:t>.</a:t>
            </a:r>
          </a:p>
          <a:p>
            <a:r>
              <a:rPr lang="en-GB" dirty="0">
                <a:latin typeface="Helvetica" charset="0"/>
              </a:rPr>
              <a:t>H. Wilkens</a:t>
            </a:r>
          </a:p>
        </p:txBody>
      </p:sp>
    </p:spTree>
    <p:extLst>
      <p:ext uri="{BB962C8B-B14F-4D97-AF65-F5344CB8AC3E}">
        <p14:creationId xmlns:p14="http://schemas.microsoft.com/office/powerpoint/2010/main" val="3619612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7994" y="1008684"/>
            <a:ext cx="3834426" cy="740739"/>
          </a:xfrm>
        </p:spPr>
        <p:txBody>
          <a:bodyPr/>
          <a:lstStyle/>
          <a:p>
            <a:r>
              <a:rPr lang="en-GB" dirty="0"/>
              <a:t>2018 </a:t>
            </a:r>
            <a:r>
              <a:rPr lang="en-GB"/>
              <a:t>Fixed Target </a:t>
            </a:r>
            <a:r>
              <a:rPr lang="en-GB" dirty="0"/>
              <a:t>physics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16" y="857250"/>
            <a:ext cx="4073858" cy="527205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5916" y="1771650"/>
            <a:ext cx="5023284" cy="3771900"/>
          </a:xfrm>
        </p:spPr>
        <p:txBody>
          <a:bodyPr>
            <a:normAutofit fontScale="85000" lnSpcReduction="20000"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/>
              <a:t>East Area, </a:t>
            </a:r>
            <a:r>
              <a:rPr lang="en-GB" dirty="0" err="1"/>
              <a:t>nToF</a:t>
            </a:r>
            <a:r>
              <a:rPr lang="en-GB" dirty="0"/>
              <a:t>: 32.5 weeks starting March 30</a:t>
            </a:r>
            <a:r>
              <a:rPr lang="en-GB" baseline="30000" dirty="0"/>
              <a:t>th</a:t>
            </a:r>
            <a:r>
              <a:rPr lang="en-GB" dirty="0"/>
              <a:t>. (~2.2x10</a:t>
            </a:r>
            <a:r>
              <a:rPr lang="en-GB" baseline="30000" dirty="0"/>
              <a:t>19</a:t>
            </a:r>
            <a:r>
              <a:rPr lang="en-GB" dirty="0"/>
              <a:t> protons on target for </a:t>
            </a:r>
            <a:r>
              <a:rPr lang="en-GB" dirty="0" err="1"/>
              <a:t>nToF</a:t>
            </a:r>
            <a:r>
              <a:rPr lang="en-GB" dirty="0"/>
              <a:t>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/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/>
              <a:t>AD, Isolde, SPS proton FT: 31 weeks, starting  April 9</a:t>
            </a:r>
            <a:r>
              <a:rPr lang="en-GB" baseline="30000" dirty="0"/>
              <a:t>th</a:t>
            </a:r>
            <a:r>
              <a:rPr lang="en-GB" dirty="0"/>
              <a:t>.</a:t>
            </a:r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/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/>
              <a:t>November 12</a:t>
            </a:r>
            <a:r>
              <a:rPr lang="en-GB" baseline="30000" dirty="0"/>
              <a:t>th</a:t>
            </a:r>
            <a:r>
              <a:rPr lang="en-GB" dirty="0"/>
              <a:t>, stop of all proton beams (start LS2 works on the Linac-2 surface equipment &amp; PSB power converter tests).</a:t>
            </a:r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/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/>
              <a:t>December 10</a:t>
            </a:r>
            <a:r>
              <a:rPr lang="en-GB" baseline="30000" dirty="0"/>
              <a:t>th</a:t>
            </a:r>
            <a:r>
              <a:rPr lang="en-GB" dirty="0"/>
              <a:t>, stop of all beams (start of the SPS magnet tests)</a:t>
            </a:r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/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/>
              <a:t>SPSC recommended ions for NA61, after the end of availability of high intensity protons at SPS: 4 weeks </a:t>
            </a:r>
            <a:r>
              <a:rPr lang="en-GB" dirty="0" err="1"/>
              <a:t>Pb</a:t>
            </a:r>
            <a:r>
              <a:rPr lang="en-GB" dirty="0"/>
              <a:t> ion run.</a:t>
            </a:r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/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/>
              <a:t>Two scheduled Technical Stops (TS) to maintain the machine operating reliably. UA9 runs in the SPS machine during the radio-protection cooldown prior to the TS. </a:t>
            </a:r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Large Machine Development (MD) program (Amorphous C-coating (COLDEX), crab-cavities, collimation, special beams, ions</a:t>
            </a:r>
            <a:r>
              <a:rPr lang="mr-IN" dirty="0"/>
              <a:t>…</a:t>
            </a:r>
            <a:r>
              <a:rPr lang="en-US" dirty="0"/>
              <a:t>) requires weekly dedicated MDs (Wednesdays) and parallel MDs (Thursdays), and 3 dedicated COLDEX runs.</a:t>
            </a:r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/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/>
              <a:t> </a:t>
            </a:r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5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557213" indent="-214313" eaLnBrk="0" hangingPunct="0">
              <a:defRPr sz="105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857250" indent="-171450" eaLnBrk="0" hangingPunct="0">
              <a:defRPr sz="105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200150" indent="-171450" eaLnBrk="0" hangingPunct="0">
              <a:defRPr sz="105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1543050" indent="-171450" eaLnBrk="0" hangingPunct="0">
              <a:defRPr sz="105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05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05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05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05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GB">
                <a:solidFill>
                  <a:srgbClr val="0053B2"/>
                </a:solidFill>
              </a:rPr>
              <a:t>Henric Wilkens (CERN)</a:t>
            </a:r>
            <a:endParaRPr lang="en-GB">
              <a:solidFill>
                <a:srgbClr val="0053B2"/>
              </a:solidFill>
              <a:latin typeface="Times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2875E-2CE8-234F-9A7D-B61D48635FDB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518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 User schedule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r="18310" b="8094"/>
          <a:stretch/>
        </p:blipFill>
        <p:spPr>
          <a:xfrm>
            <a:off x="-684584" y="1484784"/>
            <a:ext cx="5184576" cy="412186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1650"/>
            <a:ext cx="4460304" cy="3771900"/>
          </a:xfrm>
        </p:spPr>
        <p:txBody>
          <a:bodyPr>
            <a:normAutofit fontScale="70000" lnSpcReduction="20000"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AD operation starts April 9</a:t>
            </a:r>
            <a:r>
              <a:rPr lang="en-US" baseline="30000" dirty="0"/>
              <a:t>th</a:t>
            </a:r>
            <a:r>
              <a:rPr lang="en-US" dirty="0"/>
              <a:t>.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AD Machine development every 3</a:t>
            </a:r>
            <a:r>
              <a:rPr lang="en-US" baseline="30000" dirty="0"/>
              <a:t>rd</a:t>
            </a:r>
            <a:r>
              <a:rPr lang="en-US" dirty="0"/>
              <a:t> Monday 7:00 to 15:00.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42 shifts for ELENA commissioning (Mondays, Wednesdays and Fridays) up to end of July. Eventually p-bars to G-bar already then.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Then operation of </a:t>
            </a:r>
            <a:r>
              <a:rPr lang="en-US" dirty="0" err="1"/>
              <a:t>ELENA+Gbar</a:t>
            </a:r>
            <a:r>
              <a:rPr lang="en-US" dirty="0"/>
              <a:t> as an experiment in the shift rotation scheme.  (61 shifts)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BASE, setup with beam 3 weeks in July and September. Priority for refilling the trap on night shifts (Monday to Wednesdays)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Shifts statistics: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ATRAP 21.0%, ASACUSA 20.2%, ALPHA 21.9%, </a:t>
            </a:r>
            <a:r>
              <a:rPr lang="en-US" dirty="0" err="1"/>
              <a:t>AEgIS</a:t>
            </a:r>
            <a:r>
              <a:rPr lang="en-US" dirty="0"/>
              <a:t> 20.2%, </a:t>
            </a:r>
            <a:r>
              <a:rPr lang="en-US" dirty="0" err="1"/>
              <a:t>Gbar</a:t>
            </a:r>
            <a:r>
              <a:rPr lang="en-US" dirty="0"/>
              <a:t> 12.9%, BASE 6.5%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Constrains: ATRAP cannot run after ALPHA (to ramp the magnet), preferably no </a:t>
            </a:r>
            <a:r>
              <a:rPr lang="en-US" dirty="0" err="1"/>
              <a:t>AEgIS</a:t>
            </a:r>
            <a:r>
              <a:rPr lang="en-US" dirty="0"/>
              <a:t> after ALPHA.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ELENA team would like to continue with commissioning after the start of the G-bar experiment: SPS-C emphasis the need for physics beam time for all experiments, ELENA commissioning should be done during G-bar shifts.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2875E-2CE8-234F-9A7D-B61D48635FDB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766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B20805E-E2F5-A446-BB69-E14DF2841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BuilDing</a:t>
            </a:r>
            <a:r>
              <a:rPr lang="en-US" dirty="0"/>
              <a:t> the 2018 schedule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AFEC08-F914-5848-B74E-FB9E1FF60D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01603D-9584-5749-BF8F-2C5EC8C3A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DBA57-4AD7-FD4C-9253-B83EFBA91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BDDEC2-E0B7-194A-ACA2-7EFD18B55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2875E-2CE8-234F-9A7D-B61D48635FD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557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2A683BE-7FA5-AD4B-B60A-6F955BA23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 MD and ELENA Commissioning till end of July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CEAE858-EECE-CA4E-9D7A-C16A0D83CF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3524" y="1219200"/>
            <a:ext cx="7116951" cy="502920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0B7508-702D-A549-AB3C-0EC0D4BAF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347A07-9C1D-3745-9C3D-4DFA493E5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AD4C4-BF74-FF46-8AE8-8D14B52EA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2875E-2CE8-234F-9A7D-B61D48635FD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784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60434-CF8F-E748-A304-A3259A090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runs in July and September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4E3A3C2-014B-2D4D-8953-C6F2DE8748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3524" y="1219200"/>
            <a:ext cx="7116951" cy="5029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5506D-8C5A-9E4B-837E-BE8129B82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D3D67-DFA8-CC48-B9A8-5F862287B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44EAE-48F6-8547-9F8A-7F1D4CB8F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42A6EE-EBCD-5E4A-97FE-E9EE3C7C61C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214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A8D6C-B16C-8046-9C9A-453556E5F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Gbar</a:t>
            </a:r>
            <a:r>
              <a:rPr lang="en-US" dirty="0"/>
              <a:t> run after end of ELENA commissioning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37A67A1-F4F5-C542-977E-29D2174FF4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3524" y="1219200"/>
            <a:ext cx="7116951" cy="5029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EEB63-3F8C-7F4B-8222-89D162D62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F0B01-99E9-404A-AAD7-5844BD657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87313-1AAD-AF41-B336-16FF940D0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42A6EE-EBCD-5E4A-97FE-E9EE3C7C61C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441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CF447-12AA-694A-95A1-55C4580F4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Fair shift rotation among the remaining 4 experiments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804F1F7-E0C0-674B-935A-26ACE906F8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3524" y="1219200"/>
            <a:ext cx="7116951" cy="5029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A5157A-4C32-8F42-9ED1-C5EB77828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23/01/2018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6D7F8-6037-7746-86F8-E6E7A874B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Henric Wilkens (CERN)</a:t>
            </a:r>
            <a:endParaRPr lang="en-US">
              <a:latin typeface="Times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C089E-D8C5-5C48-8888-C1389EEE9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42A6EE-EBCD-5E4A-97FE-E9EE3C7C61C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165989"/>
      </p:ext>
    </p:extLst>
  </p:cSld>
  <p:clrMapOvr>
    <a:masterClrMapping/>
  </p:clrMapOvr>
</p:sld>
</file>

<file path=ppt/theme/theme1.xml><?xml version="1.0" encoding="utf-8"?>
<a:theme xmlns:a="http://schemas.openxmlformats.org/drawingml/2006/main" name="1_MySPSCTempla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MySPSCTemplate</Template>
  <TotalTime>356</TotalTime>
  <Words>432</Words>
  <Application>Microsoft Macintosh PowerPoint</Application>
  <PresentationFormat>On-screen Show (4:3)</PresentationFormat>
  <Paragraphs>64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ＭＳ Ｐゴシック</vt:lpstr>
      <vt:lpstr>Helvetica</vt:lpstr>
      <vt:lpstr>Times</vt:lpstr>
      <vt:lpstr>1_MySPSCTemplate</vt:lpstr>
      <vt:lpstr>AD User schedules</vt:lpstr>
      <vt:lpstr>2018 Fixed Target physics</vt:lpstr>
      <vt:lpstr>AD User schedule</vt:lpstr>
      <vt:lpstr>BuilDing the 2018 schedule</vt:lpstr>
      <vt:lpstr>AD MD and ELENA Commissioning till end of July</vt:lpstr>
      <vt:lpstr>Base runs in July and September</vt:lpstr>
      <vt:lpstr>Gbar run after end of ELENA commissioning</vt:lpstr>
      <vt:lpstr>Fair shift rotation among the remaining 4 experiments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&amp; SPS User schedules</dc:title>
  <dc:creator>Microsoft Office User</dc:creator>
  <cp:lastModifiedBy>Microsoft Office User</cp:lastModifiedBy>
  <cp:revision>7</cp:revision>
  <cp:lastPrinted>1904-01-01T00:00:00Z</cp:lastPrinted>
  <dcterms:created xsi:type="dcterms:W3CDTF">2018-01-23T08:32:38Z</dcterms:created>
  <dcterms:modified xsi:type="dcterms:W3CDTF">2018-01-23T14:30:17Z</dcterms:modified>
</cp:coreProperties>
</file>