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30480000" cy="39604950"/>
  <p:notesSz cx="6718300" cy="98679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Helvetica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Helvetica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Helvetica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Helvetica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Helvetica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Helvetica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Helvetica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Helvetica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Helvetica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474">
          <p15:clr>
            <a:srgbClr val="A4A3A4"/>
          </p15:clr>
        </p15:guide>
        <p15:guide id="2" pos="96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CC"/>
    <a:srgbClr val="FFCC99"/>
    <a:srgbClr val="008040"/>
    <a:srgbClr val="00FFFF"/>
    <a:srgbClr val="66FF66"/>
    <a:srgbClr val="CC0099"/>
    <a:srgbClr val="66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6104" autoAdjust="0"/>
    <p:restoredTop sz="98034" autoAdjust="0"/>
  </p:normalViewPr>
  <p:slideViewPr>
    <p:cSldViewPr snapToGrid="0">
      <p:cViewPr>
        <p:scale>
          <a:sx n="50" d="100"/>
          <a:sy n="50" d="100"/>
        </p:scale>
        <p:origin x="-186" y="-2052"/>
      </p:cViewPr>
      <p:guideLst>
        <p:guide orient="horz" pos="12474"/>
        <p:guide pos="960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09962" cy="494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7" tIns="47379" rIns="94757" bIns="47379" numCol="1" anchor="t" anchorCtr="0" compatLnSpc="1">
            <a:prstTxWarp prst="textNoShape">
              <a:avLst/>
            </a:prstTxWarp>
          </a:bodyPr>
          <a:lstStyle>
            <a:lvl1pPr algn="l" defTabSz="946960">
              <a:defRPr sz="11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14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8340" y="1"/>
            <a:ext cx="2909961" cy="494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7" tIns="47379" rIns="94757" bIns="47379" numCol="1" anchor="t" anchorCtr="0" compatLnSpc="1">
            <a:prstTxWarp prst="textNoShape">
              <a:avLst/>
            </a:prstTxWarp>
          </a:bodyPr>
          <a:lstStyle>
            <a:lvl1pPr algn="r" defTabSz="946960">
              <a:defRPr sz="11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14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3510"/>
            <a:ext cx="2909962" cy="494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7" tIns="47379" rIns="94757" bIns="47379" numCol="1" anchor="b" anchorCtr="0" compatLnSpc="1">
            <a:prstTxWarp prst="textNoShape">
              <a:avLst/>
            </a:prstTxWarp>
          </a:bodyPr>
          <a:lstStyle>
            <a:lvl1pPr algn="l" defTabSz="946960">
              <a:defRPr sz="11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14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8340" y="9373510"/>
            <a:ext cx="2909961" cy="494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7" tIns="47379" rIns="94757" bIns="47379" numCol="1" anchor="b" anchorCtr="0" compatLnSpc="1">
            <a:prstTxWarp prst="textNoShape">
              <a:avLst/>
            </a:prstTxWarp>
          </a:bodyPr>
          <a:lstStyle>
            <a:lvl1pPr algn="r" defTabSz="946288">
              <a:defRPr sz="1100">
                <a:latin typeface="Times New Roman" panose="02020603050405020304" pitchFamily="18" charset="0"/>
              </a:defRPr>
            </a:lvl1pPr>
          </a:lstStyle>
          <a:p>
            <a:fld id="{B894E65C-6E99-4534-9CB3-424BD0F07C33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2765640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05238" y="0"/>
            <a:ext cx="29114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0A250C-F949-4A7F-8FCF-48F048E7062D}" type="datetimeFigureOut">
              <a:rPr lang="it-IT" smtClean="0"/>
              <a:t>20/09/2018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078038" y="1233488"/>
            <a:ext cx="25622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1513" y="4748213"/>
            <a:ext cx="5375275" cy="38862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372600"/>
            <a:ext cx="29114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05238" y="9372600"/>
            <a:ext cx="29114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506171-0906-4C5E-8279-4E5456A8043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3475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506171-0906-4C5E-8279-4E5456A80433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7817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286000" y="12303364"/>
            <a:ext cx="25908000" cy="848923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572000" y="22442805"/>
            <a:ext cx="21336000" cy="101207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C4694F-7D0D-463D-BC84-001177EAE4B5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369383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005801-22FB-4840-8456-2EE26E951218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016626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21717000" y="3519962"/>
            <a:ext cx="6477000" cy="31683960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2286000" y="3519962"/>
            <a:ext cx="19278600" cy="31683960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30E689-A3DB-4FD0-A49A-27548E97291C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517387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B7C1C4-CFCB-4CDD-A766-EFF060987ECE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833317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08238" y="25450485"/>
            <a:ext cx="25908000" cy="786502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408238" y="16786186"/>
            <a:ext cx="25908000" cy="86643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F006CF-7D26-4BBB-8168-5BAA668083B5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55623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2286000" y="11439517"/>
            <a:ext cx="12877800" cy="237644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5316200" y="11439517"/>
            <a:ext cx="12877800" cy="237644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907D77-29FF-474E-9BB2-6560E43E2CF8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212379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24000" y="1585633"/>
            <a:ext cx="27432000" cy="6600825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524000" y="8865196"/>
            <a:ext cx="13466763" cy="369502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524000" y="12560223"/>
            <a:ext cx="13466763" cy="228187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15482888" y="8865196"/>
            <a:ext cx="13473112" cy="369502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15482888" y="12560223"/>
            <a:ext cx="13473112" cy="228187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849490-B5C5-495B-8909-19846B140CB7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301011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DA5E3A-907B-424A-A1E8-F555342AC314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338395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A7E24D-2880-4E28-B970-AA717A0952FC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732669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24000" y="1577024"/>
            <a:ext cx="10028238" cy="67113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917364" y="1577024"/>
            <a:ext cx="17038637" cy="338019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524000" y="8288341"/>
            <a:ext cx="10028238" cy="27090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133ADD-C84A-484B-9D41-021E4863F3DD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902850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973763" y="27723465"/>
            <a:ext cx="18288000" cy="32731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973763" y="3538616"/>
            <a:ext cx="18288000" cy="2376297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973763" y="30996614"/>
            <a:ext cx="18288000" cy="464784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54E2EA-A07D-41F7-B6AB-456C31F8D75D}" type="slidenum">
              <a:rPr lang="en-US" altLang="it-IT"/>
              <a:pPr/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018924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0" y="3519488"/>
            <a:ext cx="25908000" cy="660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96259" tIns="148130" rIns="296259" bIns="14813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0" y="11439525"/>
            <a:ext cx="25908000" cy="2376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96259" tIns="148130" rIns="296259" bIns="1481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/>
              <a:t>Click to edit Master text styles</a:t>
            </a:r>
          </a:p>
          <a:p>
            <a:pPr lvl="1"/>
            <a:r>
              <a:rPr lang="en-US" altLang="it-IT"/>
              <a:t>Second level</a:t>
            </a:r>
          </a:p>
          <a:p>
            <a:pPr lvl="2"/>
            <a:r>
              <a:rPr lang="en-US" altLang="it-IT"/>
              <a:t>Third level</a:t>
            </a:r>
          </a:p>
          <a:p>
            <a:pPr lvl="3"/>
            <a:r>
              <a:rPr lang="en-US" altLang="it-IT"/>
              <a:t>Fourth level</a:t>
            </a:r>
          </a:p>
          <a:p>
            <a:pPr lvl="4"/>
            <a:r>
              <a:rPr lang="en-US" altLang="it-IT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0" y="36085463"/>
            <a:ext cx="63500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96259" tIns="148130" rIns="296259" bIns="148130" numCol="1" anchor="t" anchorCtr="0" compatLnSpc="1">
            <a:prstTxWarp prst="textNoShape">
              <a:avLst/>
            </a:prstTxWarp>
          </a:bodyPr>
          <a:lstStyle>
            <a:lvl1pPr algn="l">
              <a:defRPr sz="45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414000" y="36085463"/>
            <a:ext cx="96520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96259" tIns="148130" rIns="296259" bIns="148130" numCol="1" anchor="t" anchorCtr="0" compatLnSpc="1">
            <a:prstTxWarp prst="textNoShape">
              <a:avLst/>
            </a:prstTxWarp>
          </a:bodyPr>
          <a:lstStyle>
            <a:lvl1pPr>
              <a:defRPr sz="4500">
                <a:latin typeface="Times New Roman" pitchFamily="18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844000" y="36085463"/>
            <a:ext cx="63500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96259" tIns="148130" rIns="296259" bIns="148130" numCol="1" anchor="t" anchorCtr="0" compatLnSpc="1">
            <a:prstTxWarp prst="textNoShape">
              <a:avLst/>
            </a:prstTxWarp>
          </a:bodyPr>
          <a:lstStyle>
            <a:lvl1pPr algn="r">
              <a:defRPr sz="4500">
                <a:latin typeface="Times New Roman" panose="02020603050405020304" pitchFamily="18" charset="0"/>
              </a:defRPr>
            </a:lvl1pPr>
          </a:lstStyle>
          <a:p>
            <a:fld id="{93622AFC-ADB6-4CE3-A620-42BE05019A7F}" type="slidenum">
              <a:rPr lang="en-US" altLang="it-IT"/>
              <a:pPr/>
              <a:t>‹N›</a:t>
            </a:fld>
            <a:endParaRPr lang="en-US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62275" rtl="0" eaLnBrk="0" fontAlgn="base" hangingPunct="0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962275" rtl="0" eaLnBrk="0" fontAlgn="base" hangingPunct="0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Times New Roman" pitchFamily="18" charset="0"/>
        </a:defRPr>
      </a:lvl2pPr>
      <a:lvl3pPr algn="ctr" defTabSz="2962275" rtl="0" eaLnBrk="0" fontAlgn="base" hangingPunct="0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Times New Roman" pitchFamily="18" charset="0"/>
        </a:defRPr>
      </a:lvl3pPr>
      <a:lvl4pPr algn="ctr" defTabSz="2962275" rtl="0" eaLnBrk="0" fontAlgn="base" hangingPunct="0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Times New Roman" pitchFamily="18" charset="0"/>
        </a:defRPr>
      </a:lvl4pPr>
      <a:lvl5pPr algn="ctr" defTabSz="2962275" rtl="0" eaLnBrk="0" fontAlgn="base" hangingPunct="0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Times New Roman" pitchFamily="18" charset="0"/>
        </a:defRPr>
      </a:lvl5pPr>
      <a:lvl6pPr marL="457200" algn="ctr" defTabSz="2962275" rtl="0" fontAlgn="base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Times New Roman" pitchFamily="18" charset="0"/>
        </a:defRPr>
      </a:lvl6pPr>
      <a:lvl7pPr marL="914400" algn="ctr" defTabSz="2962275" rtl="0" fontAlgn="base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Times New Roman" pitchFamily="18" charset="0"/>
        </a:defRPr>
      </a:lvl7pPr>
      <a:lvl8pPr marL="1371600" algn="ctr" defTabSz="2962275" rtl="0" fontAlgn="base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Times New Roman" pitchFamily="18" charset="0"/>
        </a:defRPr>
      </a:lvl8pPr>
      <a:lvl9pPr marL="1828800" algn="ctr" defTabSz="2962275" rtl="0" fontAlgn="base">
        <a:spcBef>
          <a:spcPct val="0"/>
        </a:spcBef>
        <a:spcAft>
          <a:spcPct val="0"/>
        </a:spcAft>
        <a:defRPr sz="14300">
          <a:solidFill>
            <a:schemeClr val="tx2"/>
          </a:solidFill>
          <a:latin typeface="Times New Roman" pitchFamily="18" charset="0"/>
        </a:defRPr>
      </a:lvl9pPr>
    </p:titleStyle>
    <p:bodyStyle>
      <a:lvl1pPr marL="1111250" indent="-1111250" algn="l" defTabSz="2962275" rtl="0" eaLnBrk="0" fontAlgn="base" hangingPunct="0">
        <a:spcBef>
          <a:spcPct val="20000"/>
        </a:spcBef>
        <a:spcAft>
          <a:spcPct val="0"/>
        </a:spcAft>
        <a:buChar char="•"/>
        <a:defRPr sz="10400">
          <a:solidFill>
            <a:schemeClr val="tx1"/>
          </a:solidFill>
          <a:latin typeface="+mn-lt"/>
          <a:ea typeface="+mn-ea"/>
          <a:cs typeface="+mn-cs"/>
        </a:defRPr>
      </a:lvl1pPr>
      <a:lvl2pPr marL="2408238" indent="-927100" algn="l" defTabSz="2962275" rtl="0" eaLnBrk="0" fontAlgn="base" hangingPunct="0">
        <a:spcBef>
          <a:spcPct val="20000"/>
        </a:spcBef>
        <a:spcAft>
          <a:spcPct val="0"/>
        </a:spcAft>
        <a:buChar char="–"/>
        <a:defRPr sz="9100">
          <a:solidFill>
            <a:schemeClr val="tx1"/>
          </a:solidFill>
          <a:latin typeface="+mn-lt"/>
        </a:defRPr>
      </a:lvl2pPr>
      <a:lvl3pPr marL="3703638" indent="-741363" algn="l" defTabSz="2962275" rtl="0" eaLnBrk="0" fontAlgn="base" hangingPunct="0">
        <a:spcBef>
          <a:spcPct val="20000"/>
        </a:spcBef>
        <a:spcAft>
          <a:spcPct val="0"/>
        </a:spcAft>
        <a:buChar char="•"/>
        <a:defRPr sz="7700">
          <a:solidFill>
            <a:schemeClr val="tx1"/>
          </a:solidFill>
          <a:latin typeface="+mn-lt"/>
        </a:defRPr>
      </a:lvl3pPr>
      <a:lvl4pPr marL="5184775" indent="-741363" algn="l" defTabSz="2962275" rtl="0" eaLnBrk="0" fontAlgn="base" hangingPunct="0">
        <a:spcBef>
          <a:spcPct val="20000"/>
        </a:spcBef>
        <a:spcAft>
          <a:spcPct val="0"/>
        </a:spcAft>
        <a:buChar char="–"/>
        <a:defRPr sz="6500">
          <a:solidFill>
            <a:schemeClr val="tx1"/>
          </a:solidFill>
          <a:latin typeface="+mn-lt"/>
        </a:defRPr>
      </a:lvl4pPr>
      <a:lvl5pPr marL="6665913" indent="-739775" algn="l" defTabSz="2962275" rtl="0" eaLnBrk="0" fontAlgn="base" hangingPunct="0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</a:defRPr>
      </a:lvl5pPr>
      <a:lvl6pPr marL="7123113" indent="-739775" algn="l" defTabSz="2962275" rtl="0" fontAlgn="base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</a:defRPr>
      </a:lvl6pPr>
      <a:lvl7pPr marL="7580313" indent="-739775" algn="l" defTabSz="2962275" rtl="0" fontAlgn="base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</a:defRPr>
      </a:lvl7pPr>
      <a:lvl8pPr marL="8037513" indent="-739775" algn="l" defTabSz="2962275" rtl="0" fontAlgn="base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</a:defRPr>
      </a:lvl8pPr>
      <a:lvl9pPr marL="8494713" indent="-739775" algn="l" defTabSz="2962275" rtl="0" fontAlgn="base">
        <a:spcBef>
          <a:spcPct val="20000"/>
        </a:spcBef>
        <a:spcAft>
          <a:spcPct val="0"/>
        </a:spcAft>
        <a:buChar char="»"/>
        <a:defRPr sz="65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eg"/><Relationship Id="rId20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jpe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jpeg"/><Relationship Id="rId10" Type="http://schemas.openxmlformats.org/officeDocument/2006/relationships/image" Target="../media/image8.jpeg"/><Relationship Id="rId19" Type="http://schemas.openxmlformats.org/officeDocument/2006/relationships/image" Target="../media/image17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rallelogramma 12"/>
          <p:cNvSpPr/>
          <p:nvPr/>
        </p:nvSpPr>
        <p:spPr bwMode="auto">
          <a:xfrm>
            <a:off x="7098393" y="36094307"/>
            <a:ext cx="5733143" cy="1582057"/>
          </a:xfrm>
          <a:prstGeom prst="parallelogram">
            <a:avLst>
              <a:gd name="adj" fmla="val 81881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3" name="Rettangolo 22"/>
          <p:cNvSpPr/>
          <p:nvPr/>
        </p:nvSpPr>
        <p:spPr bwMode="auto">
          <a:xfrm>
            <a:off x="17008445" y="14527464"/>
            <a:ext cx="5772150" cy="5132135"/>
          </a:xfrm>
          <a:prstGeom prst="rect">
            <a:avLst/>
          </a:prstGeom>
          <a:solidFill>
            <a:srgbClr val="FFCC99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050" name="Text Box 983" descr="Velina blu"/>
          <p:cNvSpPr txBox="1">
            <a:spLocks noChangeArrowheads="1"/>
          </p:cNvSpPr>
          <p:nvPr/>
        </p:nvSpPr>
        <p:spPr bwMode="auto">
          <a:xfrm>
            <a:off x="1127125" y="1597025"/>
            <a:ext cx="28406725" cy="5534899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>
            <a:solidFill>
              <a:schemeClr val="accent1"/>
            </a:solidFill>
            <a:miter lim="800000"/>
            <a:headEnd/>
            <a:tailEnd/>
          </a:ln>
        </p:spPr>
        <p:txBody>
          <a:bodyPr lIns="86411" tIns="43205" rIns="86411" bIns="43205">
            <a:spAutoFit/>
          </a:bodyPr>
          <a:lstStyle>
            <a:lvl1pPr eaLnBrk="0" hangingPunct="0"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r>
              <a:rPr lang="en-US" sz="8000" b="1" dirty="0"/>
              <a:t>Radiation tests and </a:t>
            </a:r>
            <a:r>
              <a:rPr lang="en-US" sz="8000" b="1" dirty="0" smtClean="0"/>
              <a:t>production-test </a:t>
            </a:r>
            <a:r>
              <a:rPr lang="en-US" sz="8000" b="1" dirty="0"/>
              <a:t>strategy </a:t>
            </a:r>
            <a:br>
              <a:rPr lang="en-US" sz="8000" b="1" dirty="0"/>
            </a:br>
            <a:r>
              <a:rPr lang="en-US" sz="8000" b="1" dirty="0"/>
              <a:t>for the ALICE TOF readout upgrade board</a:t>
            </a:r>
          </a:p>
          <a:p>
            <a:endParaRPr lang="en-US" altLang="it-IT" sz="7400" b="1" dirty="0">
              <a:solidFill>
                <a:srgbClr val="800040"/>
              </a:solidFill>
              <a:cs typeface="Times New Roman" panose="02020603050405020304" pitchFamily="18" charset="0"/>
            </a:endParaRPr>
          </a:p>
          <a:p>
            <a:r>
              <a:rPr lang="en-US" sz="4000" dirty="0">
                <a:solidFill>
                  <a:srgbClr val="008040"/>
                </a:solidFill>
              </a:rPr>
              <a:t>Davide Falchieri for the ALICE Collaboration</a:t>
            </a:r>
            <a:r>
              <a:rPr lang="it-IT" sz="4000" dirty="0">
                <a:solidFill>
                  <a:srgbClr val="008040"/>
                </a:solidFill>
              </a:rPr>
              <a:t> </a:t>
            </a:r>
          </a:p>
          <a:p>
            <a:pPr eaLnBrk="1" hangingPunct="1"/>
            <a:r>
              <a:rPr lang="it-IT" altLang="it-IT" sz="4000" i="1" dirty="0">
                <a:solidFill>
                  <a:srgbClr val="008040"/>
                </a:solidFill>
              </a:rPr>
              <a:t>INFN Bologna</a:t>
            </a:r>
          </a:p>
          <a:p>
            <a:pPr eaLnBrk="1" hangingPunct="1"/>
            <a:r>
              <a:rPr lang="de-DE" altLang="it-IT" sz="4000" b="1" i="1" dirty="0">
                <a:solidFill>
                  <a:srgbClr val="008040"/>
                </a:solidFill>
                <a:cs typeface="Times New Roman" panose="02020603050405020304" pitchFamily="18" charset="0"/>
              </a:rPr>
              <a:t>davide.falchieri@bo.infn.it</a:t>
            </a:r>
            <a:endParaRPr lang="en-US" altLang="it-IT" sz="4000" b="1" i="1" dirty="0">
              <a:solidFill>
                <a:srgbClr val="008040"/>
              </a:solidFill>
              <a:cs typeface="Times New Roman" panose="02020603050405020304" pitchFamily="18" charset="0"/>
            </a:endParaRPr>
          </a:p>
        </p:txBody>
      </p:sp>
      <p:sp>
        <p:nvSpPr>
          <p:cNvPr id="2051" name="Rectangle 2" descr="Pergamena"/>
          <p:cNvSpPr>
            <a:spLocks noChangeArrowheads="1"/>
          </p:cNvSpPr>
          <p:nvPr/>
        </p:nvSpPr>
        <p:spPr bwMode="auto">
          <a:xfrm>
            <a:off x="1123950" y="1587500"/>
            <a:ext cx="28398788" cy="368649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Helvetica" panose="020B0604020202020204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  <p:pic>
        <p:nvPicPr>
          <p:cNvPr id="2052" name="Picture 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95550" y="1620838"/>
            <a:ext cx="1600200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95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256" y="5620752"/>
            <a:ext cx="238760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1400" y="4148888"/>
            <a:ext cx="2914649" cy="2914649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3124200" y="7459566"/>
            <a:ext cx="244983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Abstract:</a:t>
            </a:r>
            <a:r>
              <a:rPr lang="en-US" i="1" dirty="0"/>
              <a:t> The readout board for the ALICE TOF detector named DRM2 is now in the production phase: 88 boards are being produced (72 are needed in the experiment). Since the board will operate</a:t>
            </a:r>
            <a:r>
              <a:rPr lang="it-IT" i="1" dirty="0"/>
              <a:t> </a:t>
            </a:r>
            <a:r>
              <a:rPr lang="en-US" i="1" dirty="0"/>
              <a:t>in a radiation environment (</a:t>
            </a:r>
            <a:r>
              <a:rPr lang="en-US" i="1" u="sng" dirty="0"/>
              <a:t>0.13 krad total dose expected in 10 years</a:t>
            </a:r>
            <a:r>
              <a:rPr lang="en-US" i="1" dirty="0"/>
              <a:t>), a complete irradiation campaign at the component level was performed. We focus on the irradiation tests on a Microsemi Igloo2 FPGA and two Avago optical transceiver</a:t>
            </a:r>
            <a:r>
              <a:rPr lang="en-US" i="1" strike="sngStrike" dirty="0"/>
              <a:t>s</a:t>
            </a:r>
            <a:r>
              <a:rPr lang="it-IT" i="1" dirty="0"/>
              <a:t> </a:t>
            </a:r>
            <a:r>
              <a:rPr lang="en-US" i="1" dirty="0"/>
              <a:t>with a 100 MeV proton beam, available at</a:t>
            </a:r>
            <a:r>
              <a:rPr lang="it-IT" i="1" dirty="0"/>
              <a:t> </a:t>
            </a:r>
            <a:r>
              <a:rPr lang="en-US" i="1" dirty="0"/>
              <a:t> the facility operated by INFN-TIFPA at </a:t>
            </a:r>
            <a:r>
              <a:rPr lang="en-US" i="1" u="sng" dirty="0"/>
              <a:t>the Centro di </a:t>
            </a:r>
            <a:r>
              <a:rPr lang="en-US" i="1" u="sng" dirty="0" err="1"/>
              <a:t>Protonterapia</a:t>
            </a:r>
            <a:r>
              <a:rPr lang="en-US" i="1" u="sng" dirty="0"/>
              <a:t> in Trento</a:t>
            </a:r>
            <a:r>
              <a:rPr lang="en-US" i="1" dirty="0"/>
              <a:t>. This</a:t>
            </a:r>
            <a:r>
              <a:rPr lang="it-IT" i="1" dirty="0"/>
              <a:t> </a:t>
            </a:r>
            <a:r>
              <a:rPr lang="en-US" i="1" dirty="0"/>
              <a:t> poster also focuses on the board production test strategy. </a:t>
            </a:r>
            <a:r>
              <a:rPr lang="it-IT" i="1" dirty="0"/>
              <a:t> </a:t>
            </a:r>
            <a:endParaRPr lang="en-US" i="1" dirty="0"/>
          </a:p>
        </p:txBody>
      </p:sp>
      <p:sp>
        <p:nvSpPr>
          <p:cNvPr id="5" name="AutoShape 4" descr="https://espace.cern.ch/GBT-Project/GBTX/Manuals/GBTXv2_wHS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58" name="CasellaDiTesto 157"/>
          <p:cNvSpPr txBox="1"/>
          <p:nvPr/>
        </p:nvSpPr>
        <p:spPr>
          <a:xfrm>
            <a:off x="2628900" y="9073243"/>
            <a:ext cx="25546050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 smtClean="0">
                <a:latin typeface="+mn-lt"/>
              </a:rPr>
              <a:t>Summary:</a:t>
            </a:r>
            <a:endParaRPr lang="en-US" sz="2500" b="1" dirty="0">
              <a:latin typeface="+mn-lt"/>
            </a:endParaRPr>
          </a:p>
          <a:p>
            <a:pPr algn="just"/>
            <a:r>
              <a:rPr lang="en-US" dirty="0">
                <a:latin typeface="+mn-lt"/>
              </a:rPr>
              <a:t>In order to fulfill the new requirements on data acquisition performances given by the higher interaction rates both in proton-proton and in lead-lead collisions during RUN3 and RUN4 </a:t>
            </a:r>
            <a:r>
              <a:rPr lang="en-US" dirty="0" smtClean="0">
                <a:latin typeface="+mn-lt"/>
              </a:rPr>
              <a:t>in </a:t>
            </a:r>
            <a:r>
              <a:rPr lang="en-US" dirty="0">
                <a:latin typeface="+mn-lt"/>
              </a:rPr>
              <a:t>ALICE, an upgraded version of the readout card </a:t>
            </a:r>
            <a:r>
              <a:rPr lang="en-US" dirty="0" smtClean="0">
                <a:latin typeface="+mn-lt"/>
              </a:rPr>
              <a:t>was </a:t>
            </a:r>
            <a:r>
              <a:rPr lang="en-US" dirty="0">
                <a:latin typeface="+mn-lt"/>
              </a:rPr>
              <a:t>designed </a:t>
            </a:r>
            <a:r>
              <a:rPr lang="en-US" dirty="0" smtClean="0">
                <a:latin typeface="+mn-lt"/>
              </a:rPr>
              <a:t>for the ALICE TOF detector and </a:t>
            </a:r>
            <a:r>
              <a:rPr lang="en-US" dirty="0">
                <a:latin typeface="+mn-lt"/>
              </a:rPr>
              <a:t>is now </a:t>
            </a:r>
            <a:r>
              <a:rPr lang="en-US" dirty="0" smtClean="0">
                <a:latin typeface="+mn-lt"/>
              </a:rPr>
              <a:t>ready </a:t>
            </a:r>
            <a:r>
              <a:rPr lang="en-US" smtClean="0">
                <a:latin typeface="+mn-lt"/>
              </a:rPr>
              <a:t>for </a:t>
            </a:r>
            <a:r>
              <a:rPr lang="en-US" smtClean="0">
                <a:latin typeface="+mn-lt"/>
              </a:rPr>
              <a:t>production</a:t>
            </a:r>
            <a:r>
              <a:rPr lang="en-US" dirty="0" smtClean="0">
                <a:latin typeface="+mn-lt"/>
              </a:rPr>
              <a:t>. </a:t>
            </a:r>
            <a:r>
              <a:rPr lang="en-US" dirty="0">
                <a:latin typeface="+mn-lt"/>
              </a:rPr>
              <a:t>The board features a few components which are</a:t>
            </a:r>
            <a:r>
              <a:rPr lang="it-IT" dirty="0">
                <a:latin typeface="+mn-lt"/>
              </a:rPr>
              <a:t> </a:t>
            </a:r>
            <a:r>
              <a:rPr lang="en-US" dirty="0">
                <a:latin typeface="+mn-lt"/>
              </a:rPr>
              <a:t>in common with the previous-generation board, like an on-board ARM-processor mezzanine (A1500), and more up-to-date devices like the Microsemi Igloo2 FPGA and the GBTx ASIC from CERN. A</a:t>
            </a:r>
            <a:r>
              <a:rPr lang="en-US" dirty="0" smtClean="0">
                <a:latin typeface="+mn-lt"/>
              </a:rPr>
              <a:t>n </a:t>
            </a:r>
            <a:r>
              <a:rPr lang="en-US" dirty="0">
                <a:latin typeface="+mn-lt"/>
              </a:rPr>
              <a:t>irradiation campaign at the Centro di </a:t>
            </a:r>
            <a:r>
              <a:rPr lang="en-US" dirty="0" err="1">
                <a:latin typeface="+mn-lt"/>
              </a:rPr>
              <a:t>Protonterapia</a:t>
            </a:r>
            <a:r>
              <a:rPr lang="en-US" dirty="0">
                <a:latin typeface="+mn-lt"/>
              </a:rPr>
              <a:t> in Trento </a:t>
            </a:r>
            <a:r>
              <a:rPr lang="en-US" dirty="0" smtClean="0">
                <a:latin typeface="+mn-lt"/>
              </a:rPr>
              <a:t>was performed in 2018 with </a:t>
            </a:r>
            <a:r>
              <a:rPr lang="en-US" dirty="0">
                <a:latin typeface="+mn-lt"/>
              </a:rPr>
              <a:t>the goal to quantify the cross section </a:t>
            </a:r>
            <a:r>
              <a:rPr lang="en-US" dirty="0" smtClean="0">
                <a:latin typeface="+mn-lt"/>
              </a:rPr>
              <a:t>of the board </a:t>
            </a:r>
            <a:r>
              <a:rPr lang="en-US" dirty="0">
                <a:latin typeface="+mn-lt"/>
              </a:rPr>
              <a:t>components </a:t>
            </a:r>
            <a:r>
              <a:rPr lang="en-US" dirty="0" smtClean="0">
                <a:latin typeface="+mn-lt"/>
              </a:rPr>
              <a:t>to </a:t>
            </a:r>
            <a:r>
              <a:rPr lang="en-US" dirty="0">
                <a:latin typeface="+mn-lt"/>
              </a:rPr>
              <a:t>single event upsets (</a:t>
            </a:r>
            <a:r>
              <a:rPr lang="en-US" dirty="0" smtClean="0">
                <a:latin typeface="+mn-lt"/>
              </a:rPr>
              <a:t>SEUs</a:t>
            </a:r>
            <a:r>
              <a:rPr lang="en-US" dirty="0">
                <a:latin typeface="+mn-lt"/>
              </a:rPr>
              <a:t>) as well as to evaluate the </a:t>
            </a:r>
            <a:r>
              <a:rPr lang="en-US" dirty="0" smtClean="0">
                <a:latin typeface="+mn-lt"/>
              </a:rPr>
              <a:t>susceptibility to latch-up </a:t>
            </a:r>
            <a:r>
              <a:rPr lang="en-US" strike="sngStrike" dirty="0">
                <a:latin typeface="+mn-lt"/>
              </a:rPr>
              <a:t>a</a:t>
            </a:r>
            <a:r>
              <a:rPr lang="en-US" dirty="0">
                <a:latin typeface="+mn-lt"/>
              </a:rPr>
              <a:t>nd total irradiation damages up to a dose of a few krad (factor ~10-20 related to the expected dose in the </a:t>
            </a:r>
            <a:r>
              <a:rPr lang="en-US" dirty="0" smtClean="0">
                <a:latin typeface="+mn-lt"/>
              </a:rPr>
              <a:t>real-life </a:t>
            </a:r>
            <a:r>
              <a:rPr lang="en-US" dirty="0">
                <a:latin typeface="+mn-lt"/>
              </a:rPr>
              <a:t>experiment). In a previous </a:t>
            </a:r>
            <a:r>
              <a:rPr lang="en-US" dirty="0" smtClean="0">
                <a:latin typeface="+mn-lt"/>
              </a:rPr>
              <a:t>irradiation campaign in 2016 </a:t>
            </a:r>
            <a:r>
              <a:rPr lang="en-US" dirty="0">
                <a:latin typeface="+mn-lt"/>
              </a:rPr>
              <a:t>we tested several other components like static SRAM, clock and </a:t>
            </a:r>
            <a:r>
              <a:rPr lang="en-US" dirty="0" smtClean="0">
                <a:latin typeface="+mn-lt"/>
              </a:rPr>
              <a:t>voltage-drop </a:t>
            </a:r>
            <a:r>
              <a:rPr lang="en-US" dirty="0">
                <a:latin typeface="+mn-lt"/>
              </a:rPr>
              <a:t>regulators in addition to the Igloo2 FPGA (silicon revision 1) and the optical receivers FLTL8524P28BNL and FLTL8524P28BNV from Finisar. Worryingly, for the FPGA and these last two devices,</a:t>
            </a:r>
            <a:r>
              <a:rPr lang="it-IT" dirty="0">
                <a:latin typeface="+mn-lt"/>
              </a:rPr>
              <a:t> </a:t>
            </a:r>
            <a:r>
              <a:rPr lang="en-US" dirty="0">
                <a:latin typeface="+mn-lt"/>
              </a:rPr>
              <a:t>we observed single event </a:t>
            </a:r>
            <a:r>
              <a:rPr lang="en-US" dirty="0" smtClean="0">
                <a:latin typeface="+mn-lt"/>
              </a:rPr>
              <a:t>latch-ups</a:t>
            </a:r>
            <a:r>
              <a:rPr lang="en-US" dirty="0">
                <a:latin typeface="+mn-lt"/>
              </a:rPr>
              <a:t>.</a:t>
            </a:r>
          </a:p>
          <a:p>
            <a:pPr algn="just"/>
            <a:r>
              <a:rPr lang="en-US" dirty="0">
                <a:latin typeface="+mn-lt"/>
              </a:rPr>
              <a:t>Using a 100 MeV proton beam, we </a:t>
            </a:r>
            <a:r>
              <a:rPr lang="en-US" dirty="0" smtClean="0">
                <a:latin typeface="+mn-lt"/>
              </a:rPr>
              <a:t>then </a:t>
            </a:r>
            <a:r>
              <a:rPr lang="en-US" dirty="0">
                <a:latin typeface="+mn-lt"/>
              </a:rPr>
              <a:t>studied in 2018 three Microsemi Igloo2 FPGA (using the latest available silicon revision number 3) and two Avago transceivers. For what concerns the FPGA, irradiated with a cumulative fluence up to 4 10</a:t>
            </a:r>
            <a:r>
              <a:rPr lang="en-US" baseline="30000" dirty="0">
                <a:latin typeface="+mn-lt"/>
              </a:rPr>
              <a:t>10</a:t>
            </a:r>
            <a:r>
              <a:rPr lang="en-US" dirty="0">
                <a:latin typeface="+mn-lt"/>
              </a:rPr>
              <a:t> p/cm</a:t>
            </a:r>
            <a:r>
              <a:rPr lang="en-US" baseline="30000" dirty="0">
                <a:latin typeface="+mn-lt"/>
              </a:rPr>
              <a:t>2</a:t>
            </a:r>
            <a:r>
              <a:rPr lang="en-US" dirty="0">
                <a:latin typeface="+mn-lt"/>
              </a:rPr>
              <a:t>, we did not experience</a:t>
            </a:r>
            <a:r>
              <a:rPr lang="it-IT" dirty="0">
                <a:latin typeface="+mn-lt"/>
              </a:rPr>
              <a:t> </a:t>
            </a:r>
            <a:r>
              <a:rPr lang="en-US" dirty="0">
                <a:latin typeface="+mn-lt"/>
              </a:rPr>
              <a:t>any </a:t>
            </a:r>
            <a:r>
              <a:rPr lang="en-US" dirty="0" smtClean="0">
                <a:latin typeface="+mn-lt"/>
              </a:rPr>
              <a:t>latch-up </a:t>
            </a:r>
            <a:r>
              <a:rPr lang="en-US" dirty="0">
                <a:latin typeface="+mn-lt"/>
              </a:rPr>
              <a:t>events. We also measured a </a:t>
            </a:r>
            <a:r>
              <a:rPr lang="en-US" dirty="0" smtClean="0">
                <a:latin typeface="+mn-lt"/>
              </a:rPr>
              <a:t>SEU cross section </a:t>
            </a:r>
            <a:r>
              <a:rPr lang="en-US" dirty="0">
                <a:latin typeface="+mn-lt"/>
              </a:rPr>
              <a:t>on the internal BRAM</a:t>
            </a:r>
            <a:r>
              <a:rPr lang="it-IT" dirty="0">
                <a:latin typeface="+mn-lt"/>
              </a:rPr>
              <a:t> </a:t>
            </a:r>
            <a:r>
              <a:rPr lang="en-US" dirty="0">
                <a:latin typeface="+mn-lt"/>
              </a:rPr>
              <a:t> as low as 2 10</a:t>
            </a:r>
            <a:r>
              <a:rPr lang="en-US" baseline="30000" dirty="0">
                <a:latin typeface="+mn-lt"/>
              </a:rPr>
              <a:t>-14</a:t>
            </a:r>
            <a:r>
              <a:rPr lang="en-US" dirty="0">
                <a:latin typeface="+mn-lt"/>
              </a:rPr>
              <a:t> cm</a:t>
            </a:r>
            <a:r>
              <a:rPr lang="en-US" baseline="30000" dirty="0">
                <a:latin typeface="+mn-lt"/>
              </a:rPr>
              <a:t>2</a:t>
            </a:r>
            <a:r>
              <a:rPr lang="en-US" dirty="0">
                <a:latin typeface="+mn-lt"/>
              </a:rPr>
              <a:t> per bit. It is worth mentioning that all the FPGAs were still reprogrammable after receiving a dose of 3.8 krad even if, in one case, a certain annealing time was needed before the FPGA recovered </a:t>
            </a:r>
            <a:r>
              <a:rPr lang="en-US" dirty="0" smtClean="0">
                <a:latin typeface="+mn-lt"/>
              </a:rPr>
              <a:t>its re-programming </a:t>
            </a:r>
            <a:r>
              <a:rPr lang="en-US" dirty="0">
                <a:latin typeface="+mn-lt"/>
              </a:rPr>
              <a:t>capability. Concerning</a:t>
            </a:r>
            <a:r>
              <a:rPr lang="it-IT" dirty="0">
                <a:latin typeface="+mn-lt"/>
              </a:rPr>
              <a:t> </a:t>
            </a:r>
            <a:r>
              <a:rPr lang="en-US" dirty="0">
                <a:latin typeface="+mn-lt"/>
              </a:rPr>
              <a:t> the Avago optical transceivers, we used a sample of 4 </a:t>
            </a:r>
            <a:r>
              <a:rPr lang="en-US" b="1" dirty="0">
                <a:latin typeface="+mn-lt"/>
              </a:rPr>
              <a:t>AFBR-57R5AEZ</a:t>
            </a:r>
            <a:r>
              <a:rPr lang="en-US" dirty="0">
                <a:latin typeface="+mn-lt"/>
              </a:rPr>
              <a:t> and 4 </a:t>
            </a:r>
            <a:r>
              <a:rPr lang="en-US" b="1" dirty="0">
                <a:latin typeface="+mn-lt"/>
              </a:rPr>
              <a:t>AFBR-57R5APZ</a:t>
            </a:r>
            <a:r>
              <a:rPr lang="en-US" dirty="0">
                <a:latin typeface="+mn-lt"/>
              </a:rPr>
              <a:t>. </a:t>
            </a:r>
            <a:r>
              <a:rPr lang="en-US" dirty="0" smtClean="0">
                <a:latin typeface="+mn-lt"/>
              </a:rPr>
              <a:t>No latch-up </a:t>
            </a:r>
            <a:r>
              <a:rPr lang="en-US" dirty="0">
                <a:latin typeface="+mn-lt"/>
              </a:rPr>
              <a:t>events and just one </a:t>
            </a:r>
            <a:r>
              <a:rPr lang="en-US" dirty="0" smtClean="0">
                <a:latin typeface="+mn-lt"/>
              </a:rPr>
              <a:t>SEU </a:t>
            </a:r>
            <a:r>
              <a:rPr lang="en-US" dirty="0">
                <a:latin typeface="+mn-lt"/>
              </a:rPr>
              <a:t>on the former type were observed. </a:t>
            </a:r>
          </a:p>
        </p:txBody>
      </p:sp>
      <p:sp>
        <p:nvSpPr>
          <p:cNvPr id="160" name="CasellaDiTesto 159"/>
          <p:cNvSpPr txBox="1"/>
          <p:nvPr/>
        </p:nvSpPr>
        <p:spPr>
          <a:xfrm>
            <a:off x="4611099" y="22184692"/>
            <a:ext cx="850515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>
                <a:cs typeface="Helvetica" panose="020B0604020202020204" pitchFamily="34" charset="0"/>
              </a:rPr>
              <a:t>Avago transceiver irradiation tests (TID + SEU)</a:t>
            </a:r>
          </a:p>
        </p:txBody>
      </p:sp>
      <p:sp>
        <p:nvSpPr>
          <p:cNvPr id="161" name="CasellaDiTesto 160"/>
          <p:cNvSpPr txBox="1"/>
          <p:nvPr/>
        </p:nvSpPr>
        <p:spPr>
          <a:xfrm>
            <a:off x="17784102" y="22173712"/>
            <a:ext cx="784331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/>
              <a:t>Igloo2 FPGA irradiation tests (TID + SEU)</a:t>
            </a:r>
          </a:p>
        </p:txBody>
      </p:sp>
      <p:pic>
        <p:nvPicPr>
          <p:cNvPr id="21" name="Immagin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70677" y="4544776"/>
            <a:ext cx="2428875" cy="960674"/>
          </a:xfrm>
          <a:prstGeom prst="rect">
            <a:avLst/>
          </a:prstGeom>
        </p:spPr>
      </p:pic>
      <p:pic>
        <p:nvPicPr>
          <p:cNvPr id="26" name="Immagine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61409" y="5597013"/>
            <a:ext cx="1346947" cy="1338367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90" t="7367" r="18188" b="7961"/>
          <a:stretch/>
        </p:blipFill>
        <p:spPr>
          <a:xfrm rot="5400000">
            <a:off x="4589448" y="12658116"/>
            <a:ext cx="4851787" cy="8582384"/>
          </a:xfrm>
          <a:prstGeom prst="rect">
            <a:avLst/>
          </a:prstGeom>
        </p:spPr>
      </p:pic>
      <p:pic>
        <p:nvPicPr>
          <p:cNvPr id="1030" name="Picture 6" descr="Image result for AFBR-57R5APZ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8" t="9751" r="12041" b="13999"/>
          <a:stretch/>
        </p:blipFill>
        <p:spPr bwMode="auto">
          <a:xfrm>
            <a:off x="2954923" y="21139433"/>
            <a:ext cx="1727866" cy="1705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AFBR-57R5AEZ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9" t="10306" r="15939" b="5595"/>
          <a:stretch/>
        </p:blipFill>
        <p:spPr bwMode="auto">
          <a:xfrm>
            <a:off x="1297832" y="21005061"/>
            <a:ext cx="2284078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456252"/>
              </p:ext>
            </p:extLst>
          </p:nvPr>
        </p:nvGraphicFramePr>
        <p:xfrm>
          <a:off x="2914591" y="22916497"/>
          <a:ext cx="12039658" cy="432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527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2131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5832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2344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4437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48815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249877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Device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Cyclotron current (nA)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Flux </a:t>
                      </a:r>
                      <a:endParaRPr lang="en-US" sz="2300" dirty="0" smtClean="0"/>
                    </a:p>
                    <a:p>
                      <a:pPr algn="ctr"/>
                      <a:r>
                        <a:rPr lang="en-US" sz="2300" dirty="0" smtClean="0"/>
                        <a:t>(</a:t>
                      </a:r>
                      <a:r>
                        <a:rPr lang="en-US" sz="2300" dirty="0"/>
                        <a:t>p/s)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Duration (s)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Fluence </a:t>
                      </a:r>
                      <a:endParaRPr lang="en-US" sz="2300" dirty="0" smtClean="0"/>
                    </a:p>
                    <a:p>
                      <a:pPr algn="ctr"/>
                      <a:r>
                        <a:rPr lang="en-US" sz="2300" dirty="0" smtClean="0"/>
                        <a:t>(</a:t>
                      </a:r>
                      <a:r>
                        <a:rPr lang="en-US" sz="2300" dirty="0"/>
                        <a:t>p)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Dose (krad)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Dose rate </a:t>
                      </a:r>
                      <a:endParaRPr lang="en-US" sz="2300" dirty="0" smtClean="0"/>
                    </a:p>
                    <a:p>
                      <a:pPr algn="ctr"/>
                      <a:r>
                        <a:rPr lang="en-US" sz="2300" dirty="0" smtClean="0"/>
                        <a:t>(</a:t>
                      </a:r>
                      <a:r>
                        <a:rPr lang="en-US" sz="2300" dirty="0"/>
                        <a:t>rad/s)</a:t>
                      </a:r>
                      <a:endParaRPr lang="it-IT" sz="23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EZ1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10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1.04 10</a:t>
                      </a:r>
                      <a:r>
                        <a:rPr lang="en-US" sz="2300" baseline="30000" dirty="0"/>
                        <a:t>8</a:t>
                      </a:r>
                      <a:endParaRPr lang="it-IT" sz="23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300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3.12 10</a:t>
                      </a:r>
                      <a:r>
                        <a:rPr lang="en-US" sz="2300" baseline="30000" dirty="0"/>
                        <a:t>10</a:t>
                      </a:r>
                      <a:endParaRPr lang="it-IT" sz="23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2.93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9.78</a:t>
                      </a:r>
                      <a:endParaRPr lang="it-IT" sz="23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EZ2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10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1.05 10</a:t>
                      </a:r>
                      <a:r>
                        <a:rPr lang="en-US" sz="2300" baseline="30000" dirty="0"/>
                        <a:t>8</a:t>
                      </a:r>
                      <a:endParaRPr lang="it-IT" sz="23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300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3.15 10</a:t>
                      </a:r>
                      <a:r>
                        <a:rPr lang="en-US" sz="2300" baseline="30000" dirty="0"/>
                        <a:t>10</a:t>
                      </a:r>
                      <a:endParaRPr lang="it-IT" sz="23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2.96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9.78</a:t>
                      </a:r>
                      <a:endParaRPr lang="it-IT" sz="23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EZ3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10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1.04 10</a:t>
                      </a:r>
                      <a:r>
                        <a:rPr lang="en-US" sz="2300" baseline="30000" dirty="0"/>
                        <a:t>8</a:t>
                      </a:r>
                      <a:endParaRPr lang="it-IT" sz="23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450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4.68 10</a:t>
                      </a:r>
                      <a:r>
                        <a:rPr lang="en-US" sz="2300" baseline="30000" dirty="0"/>
                        <a:t>10</a:t>
                      </a:r>
                      <a:endParaRPr lang="it-IT" sz="23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4.40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9.78</a:t>
                      </a:r>
                      <a:endParaRPr lang="it-IT" sz="23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EZ4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10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1.04 10</a:t>
                      </a:r>
                      <a:r>
                        <a:rPr lang="en-US" sz="2300" baseline="30000" dirty="0"/>
                        <a:t>8</a:t>
                      </a:r>
                      <a:endParaRPr lang="it-IT" sz="23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600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6.24 10</a:t>
                      </a:r>
                      <a:r>
                        <a:rPr lang="en-US" sz="2300" baseline="30000" dirty="0"/>
                        <a:t>10</a:t>
                      </a:r>
                      <a:endParaRPr lang="it-IT" sz="23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5.87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9.78</a:t>
                      </a:r>
                      <a:endParaRPr lang="it-IT" sz="23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PZ1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10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1.04 10</a:t>
                      </a:r>
                      <a:r>
                        <a:rPr lang="en-US" sz="2300" baseline="30000" dirty="0"/>
                        <a:t>8</a:t>
                      </a:r>
                      <a:endParaRPr lang="it-IT" sz="23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300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3.12 10</a:t>
                      </a:r>
                      <a:r>
                        <a:rPr lang="en-US" sz="2300" baseline="30000" dirty="0"/>
                        <a:t>10</a:t>
                      </a:r>
                      <a:endParaRPr lang="it-IT" sz="23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2.93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9.78</a:t>
                      </a:r>
                      <a:endParaRPr lang="it-IT" sz="23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PZ2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10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1.04 10</a:t>
                      </a:r>
                      <a:r>
                        <a:rPr lang="en-US" sz="2300" baseline="30000" dirty="0"/>
                        <a:t>8</a:t>
                      </a:r>
                      <a:endParaRPr lang="it-IT" sz="23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300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3.12 10</a:t>
                      </a:r>
                      <a:r>
                        <a:rPr lang="en-US" sz="2300" baseline="30000" dirty="0"/>
                        <a:t>10</a:t>
                      </a:r>
                      <a:endParaRPr lang="it-IT" sz="23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2.93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9.78</a:t>
                      </a:r>
                      <a:endParaRPr lang="it-IT" sz="23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PZ3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10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1.04 10</a:t>
                      </a:r>
                      <a:r>
                        <a:rPr lang="en-US" sz="2300" baseline="30000" dirty="0"/>
                        <a:t>8</a:t>
                      </a:r>
                      <a:endParaRPr lang="it-IT" sz="23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450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4.68 10</a:t>
                      </a:r>
                      <a:r>
                        <a:rPr lang="en-US" sz="2300" baseline="30000" dirty="0"/>
                        <a:t>10</a:t>
                      </a:r>
                      <a:endParaRPr lang="it-IT" sz="23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4.40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9.78</a:t>
                      </a:r>
                      <a:endParaRPr lang="it-IT" sz="23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PZ4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10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1.04 10</a:t>
                      </a:r>
                      <a:r>
                        <a:rPr lang="en-US" sz="2300" baseline="30000" dirty="0"/>
                        <a:t>8</a:t>
                      </a:r>
                      <a:endParaRPr lang="it-IT" sz="23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600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6.24 10</a:t>
                      </a:r>
                      <a:r>
                        <a:rPr lang="en-US" sz="2300" baseline="30000" dirty="0"/>
                        <a:t>10</a:t>
                      </a:r>
                      <a:endParaRPr lang="it-IT" sz="23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5.87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9.78</a:t>
                      </a:r>
                      <a:endParaRPr lang="it-IT" sz="23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6282107" y="27489004"/>
            <a:ext cx="5783956" cy="861774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pPr algn="just"/>
            <a:r>
              <a:rPr lang="en-US" sz="2500" b="1" dirty="0" smtClean="0"/>
              <a:t>Latch-up </a:t>
            </a:r>
            <a:r>
              <a:rPr lang="en-US" sz="2500" b="1" dirty="0"/>
              <a:t>events: 		0</a:t>
            </a:r>
          </a:p>
          <a:p>
            <a:pPr algn="just"/>
            <a:r>
              <a:rPr lang="en-US" sz="2500" b="1" dirty="0"/>
              <a:t>SEU events: 		1 on EZ type</a:t>
            </a:r>
            <a:endParaRPr lang="it-IT" sz="2500" b="1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211057" y="21528700"/>
            <a:ext cx="1146090" cy="1146090"/>
          </a:xfrm>
          <a:prstGeom prst="rect">
            <a:avLst/>
          </a:prstGeom>
        </p:spPr>
      </p:pic>
      <p:graphicFrame>
        <p:nvGraphicFramePr>
          <p:cNvPr id="28" name="Tabella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9596662"/>
              </p:ext>
            </p:extLst>
          </p:nvPr>
        </p:nvGraphicFramePr>
        <p:xfrm>
          <a:off x="15479084" y="22934577"/>
          <a:ext cx="12683806" cy="281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880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9993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9490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3027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52282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67703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67703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156573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1426437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</a:tblGrid>
              <a:tr h="976757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Device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 smtClean="0"/>
                        <a:t>Fluence</a:t>
                      </a:r>
                    </a:p>
                    <a:p>
                      <a:pPr algn="ctr"/>
                      <a:r>
                        <a:rPr lang="en-US" sz="2300" dirty="0" smtClean="0"/>
                        <a:t> </a:t>
                      </a:r>
                      <a:r>
                        <a:rPr lang="en-US" sz="2300" dirty="0"/>
                        <a:t>(p)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Dose (krad)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BRAM SEUs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Cross section (1/cm</a:t>
                      </a:r>
                      <a:r>
                        <a:rPr lang="en-US" sz="2300" baseline="30000" dirty="0"/>
                        <a:t>2</a:t>
                      </a:r>
                      <a:r>
                        <a:rPr lang="en-US" sz="2300" dirty="0"/>
                        <a:t> /bit)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Flip-flop chain SEUs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Flip-flop chain SEUs</a:t>
                      </a:r>
                      <a:endParaRPr lang="it-IT" sz="2300" dirty="0"/>
                    </a:p>
                    <a:p>
                      <a:pPr algn="ctr"/>
                      <a:r>
                        <a:rPr lang="en-US" sz="2300" dirty="0"/>
                        <a:t>with TMR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Link loss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GBT link SEUs</a:t>
                      </a:r>
                      <a:endParaRPr lang="it-IT" sz="23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62108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IG1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1.32 10</a:t>
                      </a:r>
                      <a:r>
                        <a:rPr lang="en-US" sz="2300" baseline="30000" dirty="0"/>
                        <a:t>10</a:t>
                      </a:r>
                      <a:endParaRPr lang="it-IT" sz="23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1.24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129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9.32 10</a:t>
                      </a:r>
                      <a:r>
                        <a:rPr lang="en-US" sz="2300" baseline="30000" dirty="0"/>
                        <a:t>-15</a:t>
                      </a:r>
                      <a:endParaRPr lang="it-IT" sz="23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baseline="0" dirty="0"/>
                        <a:t>0</a:t>
                      </a:r>
                      <a:endParaRPr lang="it-IT" sz="23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baseline="0" dirty="0"/>
                        <a:t>0</a:t>
                      </a:r>
                      <a:endParaRPr lang="it-IT" sz="23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baseline="0" dirty="0"/>
                        <a:t>0</a:t>
                      </a:r>
                      <a:endParaRPr lang="it-IT" sz="23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baseline="0" dirty="0"/>
                        <a:t>0</a:t>
                      </a:r>
                      <a:endParaRPr lang="it-IT" sz="2300" baseline="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62108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IG2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2.54 10</a:t>
                      </a:r>
                      <a:r>
                        <a:rPr lang="en-US" sz="2300" baseline="30000" dirty="0"/>
                        <a:t>10</a:t>
                      </a:r>
                      <a:endParaRPr lang="it-IT" sz="23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2.39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439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1.65 10</a:t>
                      </a:r>
                      <a:r>
                        <a:rPr lang="en-US" sz="2300" baseline="30000" dirty="0"/>
                        <a:t>-14</a:t>
                      </a:r>
                      <a:endParaRPr lang="it-IT" sz="23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baseline="0" dirty="0"/>
                        <a:t>0</a:t>
                      </a:r>
                      <a:endParaRPr lang="it-IT" sz="23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baseline="0" dirty="0"/>
                        <a:t>0</a:t>
                      </a:r>
                      <a:endParaRPr lang="it-IT" sz="23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baseline="0" dirty="0"/>
                        <a:t>0</a:t>
                      </a:r>
                      <a:endParaRPr lang="it-IT" sz="23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baseline="0" dirty="0"/>
                        <a:t>0</a:t>
                      </a:r>
                      <a:endParaRPr lang="it-IT" sz="2300" baseline="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62108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IG3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4.06 10</a:t>
                      </a:r>
                      <a:r>
                        <a:rPr lang="en-US" sz="2300" baseline="30000" dirty="0"/>
                        <a:t>10</a:t>
                      </a:r>
                      <a:endParaRPr lang="it-IT" sz="23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/>
                        <a:t>3.82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300" dirty="0"/>
                        <a:t>605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2.13 10</a:t>
                      </a:r>
                      <a:r>
                        <a:rPr lang="en-US" sz="2300" baseline="30000" dirty="0"/>
                        <a:t>-14</a:t>
                      </a:r>
                      <a:endParaRPr lang="it-IT" sz="23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baseline="0" dirty="0"/>
                        <a:t>1</a:t>
                      </a:r>
                      <a:endParaRPr lang="it-IT" sz="23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baseline="0" dirty="0"/>
                        <a:t>0</a:t>
                      </a:r>
                      <a:endParaRPr lang="it-IT" sz="23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1</a:t>
                      </a:r>
                      <a:endParaRPr lang="it-IT" sz="2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300" dirty="0"/>
                        <a:t>0</a:t>
                      </a:r>
                      <a:endParaRPr lang="it-IT" sz="23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9" name="CasellaDiTesto 28"/>
          <p:cNvSpPr txBox="1"/>
          <p:nvPr/>
        </p:nvSpPr>
        <p:spPr>
          <a:xfrm>
            <a:off x="20810499" y="27760876"/>
            <a:ext cx="3132589" cy="477054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pPr algn="just"/>
            <a:r>
              <a:rPr lang="en-US" sz="2500" b="1" dirty="0" smtClean="0"/>
              <a:t>Latch-up </a:t>
            </a:r>
            <a:r>
              <a:rPr lang="en-US" sz="2500" b="1" dirty="0"/>
              <a:t>events: 	0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15479084" y="25902844"/>
            <a:ext cx="1241646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We performed the irradiation in steps, to check whether the FPGA was still re-programmable after receiving a certain amount of  radiation: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/>
              <a:t>IG1 and IG2 were still programmable after each irradiation step.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/>
              <a:t>IG3 needed 12 hours </a:t>
            </a:r>
            <a:r>
              <a:rPr lang="en-US" dirty="0" smtClean="0"/>
              <a:t>of </a:t>
            </a:r>
            <a:r>
              <a:rPr lang="en-US" dirty="0"/>
              <a:t>annealing before being re-programmable again</a:t>
            </a:r>
          </a:p>
        </p:txBody>
      </p:sp>
      <p:sp>
        <p:nvSpPr>
          <p:cNvPr id="9" name="Rettangolo 8"/>
          <p:cNvSpPr/>
          <p:nvPr/>
        </p:nvSpPr>
        <p:spPr bwMode="auto">
          <a:xfrm>
            <a:off x="18890132" y="15239407"/>
            <a:ext cx="242388" cy="15049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32" name="Rettangolo 31"/>
          <p:cNvSpPr/>
          <p:nvPr/>
        </p:nvSpPr>
        <p:spPr bwMode="auto">
          <a:xfrm>
            <a:off x="19132520" y="15239407"/>
            <a:ext cx="242388" cy="15049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33" name="Rettangolo 32"/>
          <p:cNvSpPr/>
          <p:nvPr/>
        </p:nvSpPr>
        <p:spPr bwMode="auto">
          <a:xfrm>
            <a:off x="19381802" y="15239407"/>
            <a:ext cx="242388" cy="15049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34" name="Rettangolo 33"/>
          <p:cNvSpPr/>
          <p:nvPr/>
        </p:nvSpPr>
        <p:spPr bwMode="auto">
          <a:xfrm>
            <a:off x="19624190" y="15239407"/>
            <a:ext cx="242388" cy="15049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35" name="Rettangolo 34"/>
          <p:cNvSpPr/>
          <p:nvPr/>
        </p:nvSpPr>
        <p:spPr bwMode="auto">
          <a:xfrm>
            <a:off x="19876736" y="15239407"/>
            <a:ext cx="242388" cy="15049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36" name="Rettangolo 35"/>
          <p:cNvSpPr/>
          <p:nvPr/>
        </p:nvSpPr>
        <p:spPr bwMode="auto">
          <a:xfrm>
            <a:off x="20119124" y="15239407"/>
            <a:ext cx="242388" cy="15049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37" name="Rettangolo 36"/>
          <p:cNvSpPr/>
          <p:nvPr/>
        </p:nvSpPr>
        <p:spPr bwMode="auto">
          <a:xfrm>
            <a:off x="20368406" y="15239407"/>
            <a:ext cx="242388" cy="15049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38" name="Rettangolo 37"/>
          <p:cNvSpPr/>
          <p:nvPr/>
        </p:nvSpPr>
        <p:spPr bwMode="auto">
          <a:xfrm>
            <a:off x="20610794" y="15239407"/>
            <a:ext cx="242388" cy="1504950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15185559" y="14520603"/>
            <a:ext cx="1378821" cy="44627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A1500</a:t>
            </a:r>
            <a:endParaRPr lang="it-IT" dirty="0"/>
          </a:p>
        </p:txBody>
      </p:sp>
      <p:sp>
        <p:nvSpPr>
          <p:cNvPr id="40" name="CasellaDiTesto 39"/>
          <p:cNvSpPr txBox="1"/>
          <p:nvPr/>
        </p:nvSpPr>
        <p:spPr>
          <a:xfrm>
            <a:off x="17204448" y="17276153"/>
            <a:ext cx="1378821" cy="80021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CONET interface</a:t>
            </a:r>
            <a:endParaRPr lang="it-IT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8072" y="17030700"/>
            <a:ext cx="1888074" cy="1364134"/>
          </a:xfrm>
          <a:prstGeom prst="rect">
            <a:avLst/>
          </a:prstGeom>
        </p:spPr>
      </p:pic>
      <p:sp>
        <p:nvSpPr>
          <p:cNvPr id="42" name="CasellaDiTesto 41"/>
          <p:cNvSpPr txBox="1"/>
          <p:nvPr/>
        </p:nvSpPr>
        <p:spPr>
          <a:xfrm>
            <a:off x="19211618" y="14731323"/>
            <a:ext cx="1378821" cy="44627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BRAM</a:t>
            </a:r>
            <a:endParaRPr lang="it-IT" dirty="0"/>
          </a:p>
        </p:txBody>
      </p:sp>
      <p:cxnSp>
        <p:nvCxnSpPr>
          <p:cNvPr id="16" name="Connettore 1 15"/>
          <p:cNvCxnSpPr/>
          <p:nvPr/>
        </p:nvCxnSpPr>
        <p:spPr bwMode="auto">
          <a:xfrm>
            <a:off x="15227270" y="17739212"/>
            <a:ext cx="1733550" cy="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Connettore 1 44"/>
          <p:cNvCxnSpPr/>
          <p:nvPr/>
        </p:nvCxnSpPr>
        <p:spPr bwMode="auto">
          <a:xfrm>
            <a:off x="15227270" y="17815412"/>
            <a:ext cx="1733550" cy="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Ovale 16"/>
          <p:cNvSpPr/>
          <p:nvPr/>
        </p:nvSpPr>
        <p:spPr bwMode="auto">
          <a:xfrm>
            <a:off x="16043224" y="17507794"/>
            <a:ext cx="216000" cy="216000"/>
          </a:xfrm>
          <a:prstGeom prst="ellips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8" name="Freccia angolare bidirezionale 17"/>
          <p:cNvSpPr/>
          <p:nvPr/>
        </p:nvSpPr>
        <p:spPr bwMode="auto">
          <a:xfrm>
            <a:off x="18864435" y="16817202"/>
            <a:ext cx="1357080" cy="1194880"/>
          </a:xfrm>
          <a:prstGeom prst="leftUpArrow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pic>
        <p:nvPicPr>
          <p:cNvPr id="48" name="Immagine 4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3119" y="14184565"/>
            <a:ext cx="1527192" cy="1103396"/>
          </a:xfrm>
          <a:prstGeom prst="rect">
            <a:avLst/>
          </a:prstGeom>
        </p:spPr>
      </p:pic>
      <p:cxnSp>
        <p:nvCxnSpPr>
          <p:cNvPr id="49" name="Connettore 1 48"/>
          <p:cNvCxnSpPr/>
          <p:nvPr/>
        </p:nvCxnSpPr>
        <p:spPr bwMode="auto">
          <a:xfrm>
            <a:off x="13813959" y="14735797"/>
            <a:ext cx="1375200" cy="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CasellaDiTesto 18"/>
          <p:cNvSpPr txBox="1"/>
          <p:nvPr/>
        </p:nvSpPr>
        <p:spPr>
          <a:xfrm>
            <a:off x="14166888" y="14350965"/>
            <a:ext cx="774572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ETH</a:t>
            </a:r>
            <a:endParaRPr lang="it-IT" dirty="0"/>
          </a:p>
        </p:txBody>
      </p:sp>
      <p:sp>
        <p:nvSpPr>
          <p:cNvPr id="20" name="Freccia angolare bidirezionale 19"/>
          <p:cNvSpPr/>
          <p:nvPr/>
        </p:nvSpPr>
        <p:spPr bwMode="auto">
          <a:xfrm flipH="1">
            <a:off x="15532069" y="14980234"/>
            <a:ext cx="3313583" cy="1434724"/>
          </a:xfrm>
          <a:prstGeom prst="leftUpArrow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pic>
        <p:nvPicPr>
          <p:cNvPr id="53" name="Immagine 5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716259" y="14561617"/>
            <a:ext cx="1035082" cy="1035082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3643118" y="13746648"/>
            <a:ext cx="4081622" cy="2324026"/>
          </a:xfrm>
          <a:prstGeom prst="rect">
            <a:avLst/>
          </a:prstGeom>
        </p:spPr>
      </p:pic>
      <p:pic>
        <p:nvPicPr>
          <p:cNvPr id="1026" name="Picture 2" descr="Image result for gbtx asic cern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38564" y="16850777"/>
            <a:ext cx="1665253" cy="161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Freccia bidirezionale orizzontale 24"/>
          <p:cNvSpPr/>
          <p:nvPr/>
        </p:nvSpPr>
        <p:spPr bwMode="auto">
          <a:xfrm>
            <a:off x="22803731" y="17474470"/>
            <a:ext cx="701596" cy="398152"/>
          </a:xfrm>
          <a:prstGeom prst="leftRightArrow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58" name="CasellaDiTesto 57"/>
          <p:cNvSpPr txBox="1"/>
          <p:nvPr/>
        </p:nvSpPr>
        <p:spPr>
          <a:xfrm>
            <a:off x="23681779" y="16455349"/>
            <a:ext cx="1378821" cy="44627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GBTx</a:t>
            </a:r>
            <a:endParaRPr lang="it-IT" dirty="0"/>
          </a:p>
        </p:txBody>
      </p:sp>
      <p:pic>
        <p:nvPicPr>
          <p:cNvPr id="1028" name="Picture 4" descr="Image result for vtrx cern"/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638"/>
          <a:stretch/>
        </p:blipFill>
        <p:spPr bwMode="auto">
          <a:xfrm>
            <a:off x="25470612" y="17078751"/>
            <a:ext cx="2219325" cy="1344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CasellaDiTesto 60"/>
          <p:cNvSpPr txBox="1"/>
          <p:nvPr/>
        </p:nvSpPr>
        <p:spPr>
          <a:xfrm>
            <a:off x="25883652" y="18407755"/>
            <a:ext cx="1378821" cy="44627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VTRx</a:t>
            </a:r>
            <a:endParaRPr lang="it-IT" dirty="0"/>
          </a:p>
        </p:txBody>
      </p:sp>
      <p:sp>
        <p:nvSpPr>
          <p:cNvPr id="62" name="Ovale 61"/>
          <p:cNvSpPr/>
          <p:nvPr/>
        </p:nvSpPr>
        <p:spPr bwMode="auto">
          <a:xfrm>
            <a:off x="26356693" y="16377762"/>
            <a:ext cx="216000" cy="216000"/>
          </a:xfrm>
          <a:prstGeom prst="ellips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cxnSp>
        <p:nvCxnSpPr>
          <p:cNvPr id="63" name="Connettore 1 62"/>
          <p:cNvCxnSpPr/>
          <p:nvPr/>
        </p:nvCxnSpPr>
        <p:spPr bwMode="auto">
          <a:xfrm rot="5400000">
            <a:off x="25732192" y="16458087"/>
            <a:ext cx="1015200" cy="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Connettore 1 63"/>
          <p:cNvCxnSpPr/>
          <p:nvPr/>
        </p:nvCxnSpPr>
        <p:spPr bwMode="auto">
          <a:xfrm rot="5400000">
            <a:off x="25827442" y="16458087"/>
            <a:ext cx="1015200" cy="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5" name="CasellaDiTesto 64"/>
          <p:cNvSpPr txBox="1"/>
          <p:nvPr/>
        </p:nvSpPr>
        <p:spPr>
          <a:xfrm>
            <a:off x="24950243" y="13299759"/>
            <a:ext cx="1378821" cy="44627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KC705</a:t>
            </a:r>
            <a:endParaRPr lang="it-IT" dirty="0"/>
          </a:p>
        </p:txBody>
      </p:sp>
      <p:sp>
        <p:nvSpPr>
          <p:cNvPr id="66" name="CasellaDiTesto 65"/>
          <p:cNvSpPr txBox="1"/>
          <p:nvPr/>
        </p:nvSpPr>
        <p:spPr>
          <a:xfrm>
            <a:off x="20835174" y="17276153"/>
            <a:ext cx="1741177" cy="80021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GBT link BER check</a:t>
            </a:r>
            <a:endParaRPr lang="it-IT" dirty="0"/>
          </a:p>
        </p:txBody>
      </p:sp>
      <p:sp>
        <p:nvSpPr>
          <p:cNvPr id="30" name="CasellaDiTesto 29"/>
          <p:cNvSpPr txBox="1"/>
          <p:nvPr/>
        </p:nvSpPr>
        <p:spPr>
          <a:xfrm>
            <a:off x="16486579" y="13915488"/>
            <a:ext cx="6740948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Microsemi Igloo2 M2GL090 (silicon revision: 3)</a:t>
            </a:r>
            <a:endParaRPr lang="it-IT" b="1" dirty="0"/>
          </a:p>
        </p:txBody>
      </p:sp>
      <p:sp>
        <p:nvSpPr>
          <p:cNvPr id="31" name="Rettangolo 30"/>
          <p:cNvSpPr/>
          <p:nvPr/>
        </p:nvSpPr>
        <p:spPr>
          <a:xfrm>
            <a:off x="2547014" y="28706275"/>
            <a:ext cx="25989886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Production board tests</a:t>
            </a:r>
            <a:endParaRPr lang="en-US" dirty="0"/>
          </a:p>
          <a:p>
            <a:pPr algn="just"/>
            <a:r>
              <a:rPr lang="en-US" dirty="0"/>
              <a:t>88 DRM2 boards are currently being produced at CAEN in order to provide the 72 cards required for</a:t>
            </a:r>
            <a:r>
              <a:rPr lang="it-IT" dirty="0"/>
              <a:t> </a:t>
            </a:r>
            <a:r>
              <a:rPr lang="en-US" dirty="0"/>
              <a:t>the experiment plus spares. The </a:t>
            </a:r>
            <a:r>
              <a:rPr lang="en-US" dirty="0" smtClean="0"/>
              <a:t>production-test </a:t>
            </a:r>
            <a:r>
              <a:rPr lang="en-US" dirty="0"/>
              <a:t>strategy is built upon a 3-stage approach: a first test is done at the manufacturer site (CAEN), followed by a second test performed at CERN using the same</a:t>
            </a:r>
            <a:r>
              <a:rPr lang="it-IT" dirty="0"/>
              <a:t> </a:t>
            </a:r>
            <a:r>
              <a:rPr lang="en-US" dirty="0"/>
              <a:t>setup system as at</a:t>
            </a:r>
            <a:r>
              <a:rPr lang="it-IT" dirty="0"/>
              <a:t> </a:t>
            </a:r>
            <a:r>
              <a:rPr lang="en-US" dirty="0"/>
              <a:t>CAEN. Before their insertion in the detector (planned during 2019), the boards are finally tested in the custom ALICE TOF VME crate where all </a:t>
            </a:r>
            <a:r>
              <a:rPr lang="en-US" dirty="0" smtClean="0"/>
              <a:t>real-life </a:t>
            </a:r>
            <a:r>
              <a:rPr lang="en-US" dirty="0"/>
              <a:t>functionalities </a:t>
            </a:r>
            <a:r>
              <a:rPr lang="en-US" dirty="0" smtClean="0"/>
              <a:t>(like reading </a:t>
            </a:r>
            <a:r>
              <a:rPr lang="en-US" dirty="0"/>
              <a:t>out the full crate at sustained rate) are tested together. DRM2 boards </a:t>
            </a:r>
            <a:r>
              <a:rPr lang="en-US" dirty="0" smtClean="0"/>
              <a:t>which successfully pass </a:t>
            </a:r>
            <a:r>
              <a:rPr lang="en-US" dirty="0"/>
              <a:t>all the 3 steps will be </a:t>
            </a:r>
            <a:r>
              <a:rPr lang="en-US" dirty="0" smtClean="0"/>
              <a:t>installed </a:t>
            </a:r>
            <a:r>
              <a:rPr lang="en-US" dirty="0"/>
              <a:t>in the experimental</a:t>
            </a:r>
            <a:r>
              <a:rPr lang="it-IT" dirty="0"/>
              <a:t> </a:t>
            </a:r>
            <a:r>
              <a:rPr lang="en-US" dirty="0"/>
              <a:t>crates while the commissioning stage </a:t>
            </a:r>
            <a:r>
              <a:rPr lang="en-US" i="1" dirty="0"/>
              <a:t>in situ</a:t>
            </a:r>
            <a:r>
              <a:rPr lang="en-US" dirty="0"/>
              <a:t> will start in late 2019. </a:t>
            </a:r>
          </a:p>
        </p:txBody>
      </p:sp>
      <p:sp>
        <p:nvSpPr>
          <p:cNvPr id="69" name="CasellaDiTesto 68"/>
          <p:cNvSpPr txBox="1"/>
          <p:nvPr/>
        </p:nvSpPr>
        <p:spPr>
          <a:xfrm>
            <a:off x="2700485" y="13915488"/>
            <a:ext cx="207140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b="1" dirty="0"/>
              <a:t>DRM2 board</a:t>
            </a:r>
            <a:endParaRPr lang="it-IT" sz="2500" b="1" dirty="0"/>
          </a:p>
        </p:txBody>
      </p:sp>
      <p:pic>
        <p:nvPicPr>
          <p:cNvPr id="70" name="Immagine 6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5071035" y="21528700"/>
            <a:ext cx="1146090" cy="1146090"/>
          </a:xfrm>
          <a:prstGeom prst="rect">
            <a:avLst/>
          </a:prstGeom>
        </p:spPr>
      </p:pic>
      <p:cxnSp>
        <p:nvCxnSpPr>
          <p:cNvPr id="41" name="Connettore 1 40"/>
          <p:cNvCxnSpPr/>
          <p:nvPr/>
        </p:nvCxnSpPr>
        <p:spPr bwMode="auto">
          <a:xfrm>
            <a:off x="2038350" y="28594050"/>
            <a:ext cx="26917650" cy="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pic>
        <p:nvPicPr>
          <p:cNvPr id="73" name="Immagine 7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86128" y="31180260"/>
            <a:ext cx="2428875" cy="960674"/>
          </a:xfrm>
          <a:prstGeom prst="rect">
            <a:avLst/>
          </a:prstGeom>
        </p:spPr>
      </p:pic>
      <p:pic>
        <p:nvPicPr>
          <p:cNvPr id="78" name="Picture 8" descr="Image result for cern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0399" y="31180260"/>
            <a:ext cx="1072563" cy="1070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CasellaDiTesto 78"/>
          <p:cNvSpPr txBox="1"/>
          <p:nvPr/>
        </p:nvSpPr>
        <p:spPr>
          <a:xfrm>
            <a:off x="8200678" y="32063966"/>
            <a:ext cx="1378821" cy="446276"/>
          </a:xfrm>
          <a:prstGeom prst="rect">
            <a:avLst/>
          </a:prstGeom>
          <a:solidFill>
            <a:srgbClr val="FFCC9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TRM</a:t>
            </a:r>
            <a:endParaRPr lang="it-IT" dirty="0"/>
          </a:p>
        </p:txBody>
      </p:sp>
      <p:sp>
        <p:nvSpPr>
          <p:cNvPr id="80" name="CasellaDiTesto 79"/>
          <p:cNvSpPr txBox="1"/>
          <p:nvPr/>
        </p:nvSpPr>
        <p:spPr>
          <a:xfrm>
            <a:off x="10499404" y="32063966"/>
            <a:ext cx="1378821" cy="446276"/>
          </a:xfrm>
          <a:prstGeom prst="rect">
            <a:avLst/>
          </a:prstGeom>
          <a:solidFill>
            <a:srgbClr val="FFCC9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DRM2</a:t>
            </a:r>
            <a:endParaRPr lang="it-IT" dirty="0"/>
          </a:p>
        </p:txBody>
      </p:sp>
      <p:sp>
        <p:nvSpPr>
          <p:cNvPr id="81" name="CasellaDiTesto 80"/>
          <p:cNvSpPr txBox="1"/>
          <p:nvPr/>
        </p:nvSpPr>
        <p:spPr>
          <a:xfrm>
            <a:off x="12527537" y="32063966"/>
            <a:ext cx="1378821" cy="446276"/>
          </a:xfrm>
          <a:prstGeom prst="rect">
            <a:avLst/>
          </a:prstGeom>
          <a:solidFill>
            <a:srgbClr val="FFCC9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KC705</a:t>
            </a:r>
            <a:endParaRPr lang="it-IT" dirty="0"/>
          </a:p>
        </p:txBody>
      </p:sp>
      <p:cxnSp>
        <p:nvCxnSpPr>
          <p:cNvPr id="82" name="Connettore 1 81"/>
          <p:cNvCxnSpPr/>
          <p:nvPr/>
        </p:nvCxnSpPr>
        <p:spPr bwMode="auto">
          <a:xfrm>
            <a:off x="11875281" y="32237894"/>
            <a:ext cx="655200" cy="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Connettore 1 82"/>
          <p:cNvCxnSpPr/>
          <p:nvPr/>
        </p:nvCxnSpPr>
        <p:spPr bwMode="auto">
          <a:xfrm>
            <a:off x="11875281" y="32314094"/>
            <a:ext cx="655200" cy="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4" name="Ovale 83"/>
          <p:cNvSpPr/>
          <p:nvPr/>
        </p:nvSpPr>
        <p:spPr bwMode="auto">
          <a:xfrm>
            <a:off x="12108152" y="32017359"/>
            <a:ext cx="216000" cy="216000"/>
          </a:xfrm>
          <a:prstGeom prst="ellips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50" name="Freccia bidirezionale orizzontale 49"/>
          <p:cNvSpPr/>
          <p:nvPr/>
        </p:nvSpPr>
        <p:spPr bwMode="auto">
          <a:xfrm>
            <a:off x="9649545" y="32141405"/>
            <a:ext cx="796888" cy="291397"/>
          </a:xfrm>
          <a:prstGeom prst="leftRightArrow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86" name="CasellaDiTesto 85"/>
          <p:cNvSpPr txBox="1"/>
          <p:nvPr/>
        </p:nvSpPr>
        <p:spPr>
          <a:xfrm>
            <a:off x="9521788" y="31779707"/>
            <a:ext cx="1016206" cy="446276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VME</a:t>
            </a:r>
            <a:endParaRPr lang="it-IT" dirty="0"/>
          </a:p>
        </p:txBody>
      </p:sp>
      <p:sp>
        <p:nvSpPr>
          <p:cNvPr id="87" name="CasellaDiTesto 86"/>
          <p:cNvSpPr txBox="1"/>
          <p:nvPr/>
        </p:nvSpPr>
        <p:spPr>
          <a:xfrm>
            <a:off x="13183320" y="22078552"/>
            <a:ext cx="3498073" cy="477054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pPr algn="just"/>
            <a:r>
              <a:rPr lang="en-US" sz="2500" b="1" dirty="0"/>
              <a:t>100 MeV proton beam</a:t>
            </a:r>
            <a:endParaRPr lang="it-IT" sz="2500" b="1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2581159" y="33417329"/>
            <a:ext cx="5128327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/>
              <a:t>List of tests: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/>
              <a:t>switch on (check voltages/currents)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/>
              <a:t>program Igloo2 FPGA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/>
              <a:t>check CONET link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/>
              <a:t>check VME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/>
              <a:t>check SSRAM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/>
              <a:t>GBTx </a:t>
            </a:r>
            <a:r>
              <a:rPr lang="en-US" dirty="0" err="1"/>
              <a:t>Efuse</a:t>
            </a:r>
            <a:r>
              <a:rPr lang="en-US" dirty="0"/>
              <a:t> programming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/>
              <a:t>check GBTx + data acquisition</a:t>
            </a:r>
          </a:p>
        </p:txBody>
      </p:sp>
      <p:pic>
        <p:nvPicPr>
          <p:cNvPr id="74" name="Immagine 7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2932229" y="34128382"/>
            <a:ext cx="2810968" cy="1600531"/>
          </a:xfrm>
          <a:prstGeom prst="rect">
            <a:avLst/>
          </a:prstGeom>
        </p:spPr>
      </p:pic>
      <p:pic>
        <p:nvPicPr>
          <p:cNvPr id="75" name="Immagine 74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90" t="7367" r="18188" b="7961"/>
          <a:stretch/>
        </p:blipFill>
        <p:spPr>
          <a:xfrm>
            <a:off x="10373548" y="33070799"/>
            <a:ext cx="1824493" cy="3227367"/>
          </a:xfrm>
          <a:prstGeom prst="rect">
            <a:avLst/>
          </a:prstGeom>
        </p:spPr>
      </p:pic>
      <p:sp>
        <p:nvSpPr>
          <p:cNvPr id="77" name="Freccia angolare bidirezionale 76"/>
          <p:cNvSpPr/>
          <p:nvPr/>
        </p:nvSpPr>
        <p:spPr bwMode="auto">
          <a:xfrm>
            <a:off x="13070060" y="35729771"/>
            <a:ext cx="1357080" cy="1194880"/>
          </a:xfrm>
          <a:prstGeom prst="leftUpArrow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85" name="CasellaDiTesto 84"/>
          <p:cNvSpPr txBox="1"/>
          <p:nvPr/>
        </p:nvSpPr>
        <p:spPr>
          <a:xfrm>
            <a:off x="14363594" y="36352937"/>
            <a:ext cx="1378821" cy="446276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GBT link</a:t>
            </a:r>
            <a:endParaRPr lang="it-IT" dirty="0"/>
          </a:p>
        </p:txBody>
      </p:sp>
      <p:pic>
        <p:nvPicPr>
          <p:cNvPr id="15" name="Immagine 14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7435" y="32795482"/>
            <a:ext cx="5718628" cy="3216728"/>
          </a:xfrm>
          <a:prstGeom prst="rect">
            <a:avLst/>
          </a:prstGeom>
        </p:spPr>
      </p:pic>
      <p:sp>
        <p:nvSpPr>
          <p:cNvPr id="88" name="CasellaDiTesto 87"/>
          <p:cNvSpPr txBox="1"/>
          <p:nvPr/>
        </p:nvSpPr>
        <p:spPr>
          <a:xfrm>
            <a:off x="17271200" y="32750673"/>
            <a:ext cx="1378821" cy="446276"/>
          </a:xfrm>
          <a:prstGeom prst="rect">
            <a:avLst/>
          </a:prstGeom>
          <a:solidFill>
            <a:srgbClr val="FFCC9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DRM2</a:t>
            </a:r>
            <a:endParaRPr lang="it-IT" dirty="0"/>
          </a:p>
        </p:txBody>
      </p:sp>
      <p:sp>
        <p:nvSpPr>
          <p:cNvPr id="89" name="CasellaDiTesto 88"/>
          <p:cNvSpPr txBox="1"/>
          <p:nvPr/>
        </p:nvSpPr>
        <p:spPr>
          <a:xfrm>
            <a:off x="17271200" y="33193358"/>
            <a:ext cx="1378821" cy="446276"/>
          </a:xfrm>
          <a:prstGeom prst="rect">
            <a:avLst/>
          </a:prstGeom>
          <a:solidFill>
            <a:srgbClr val="FFCC9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TRM</a:t>
            </a:r>
            <a:endParaRPr lang="it-IT" dirty="0"/>
          </a:p>
        </p:txBody>
      </p:sp>
      <p:sp>
        <p:nvSpPr>
          <p:cNvPr id="90" name="CasellaDiTesto 89"/>
          <p:cNvSpPr txBox="1"/>
          <p:nvPr/>
        </p:nvSpPr>
        <p:spPr>
          <a:xfrm>
            <a:off x="17271200" y="33650559"/>
            <a:ext cx="1378821" cy="446276"/>
          </a:xfrm>
          <a:prstGeom prst="rect">
            <a:avLst/>
          </a:prstGeom>
          <a:solidFill>
            <a:srgbClr val="FFCC9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TRM</a:t>
            </a:r>
            <a:endParaRPr lang="it-IT" dirty="0"/>
          </a:p>
        </p:txBody>
      </p:sp>
      <p:sp>
        <p:nvSpPr>
          <p:cNvPr id="91" name="CasellaDiTesto 90"/>
          <p:cNvSpPr txBox="1"/>
          <p:nvPr/>
        </p:nvSpPr>
        <p:spPr>
          <a:xfrm>
            <a:off x="17271200" y="35072958"/>
            <a:ext cx="1378821" cy="446276"/>
          </a:xfrm>
          <a:prstGeom prst="rect">
            <a:avLst/>
          </a:prstGeom>
          <a:solidFill>
            <a:srgbClr val="FFCC9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TRM</a:t>
            </a:r>
            <a:endParaRPr lang="it-IT" dirty="0"/>
          </a:p>
        </p:txBody>
      </p:sp>
      <p:sp>
        <p:nvSpPr>
          <p:cNvPr id="92" name="CasellaDiTesto 91"/>
          <p:cNvSpPr txBox="1"/>
          <p:nvPr/>
        </p:nvSpPr>
        <p:spPr>
          <a:xfrm>
            <a:off x="17271200" y="35530159"/>
            <a:ext cx="1378821" cy="446276"/>
          </a:xfrm>
          <a:prstGeom prst="rect">
            <a:avLst/>
          </a:prstGeom>
          <a:solidFill>
            <a:srgbClr val="FFCC9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TRM</a:t>
            </a:r>
            <a:endParaRPr lang="it-IT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17786027" y="34241921"/>
            <a:ext cx="479618" cy="446276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…</a:t>
            </a:r>
          </a:p>
        </p:txBody>
      </p:sp>
      <p:pic>
        <p:nvPicPr>
          <p:cNvPr id="93" name="Immagine 9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5238529" y="33271132"/>
            <a:ext cx="2810968" cy="1600531"/>
          </a:xfrm>
          <a:prstGeom prst="rect">
            <a:avLst/>
          </a:prstGeom>
        </p:spPr>
      </p:pic>
      <p:sp>
        <p:nvSpPr>
          <p:cNvPr id="94" name="Freccia angolare bidirezionale 93"/>
          <p:cNvSpPr/>
          <p:nvPr/>
        </p:nvSpPr>
        <p:spPr bwMode="auto">
          <a:xfrm>
            <a:off x="25376360" y="34872521"/>
            <a:ext cx="1357080" cy="1194880"/>
          </a:xfrm>
          <a:prstGeom prst="leftUpArrow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95" name="CasellaDiTesto 94"/>
          <p:cNvSpPr txBox="1"/>
          <p:nvPr/>
        </p:nvSpPr>
        <p:spPr>
          <a:xfrm>
            <a:off x="26669894" y="35495687"/>
            <a:ext cx="1378821" cy="446276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GBT link</a:t>
            </a:r>
            <a:endParaRPr lang="it-IT" dirty="0"/>
          </a:p>
        </p:txBody>
      </p:sp>
      <p:pic>
        <p:nvPicPr>
          <p:cNvPr id="96" name="Immagine 95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9366" y="32823149"/>
            <a:ext cx="1147420" cy="829011"/>
          </a:xfrm>
          <a:prstGeom prst="rect">
            <a:avLst/>
          </a:prstGeom>
        </p:spPr>
      </p:pic>
      <p:cxnSp>
        <p:nvCxnSpPr>
          <p:cNvPr id="97" name="Connettore 1 96"/>
          <p:cNvCxnSpPr/>
          <p:nvPr/>
        </p:nvCxnSpPr>
        <p:spPr bwMode="auto">
          <a:xfrm flipV="1">
            <a:off x="14039850" y="33528000"/>
            <a:ext cx="1066800" cy="476251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8" name="CasellaDiTesto 97"/>
          <p:cNvSpPr txBox="1"/>
          <p:nvPr/>
        </p:nvSpPr>
        <p:spPr>
          <a:xfrm>
            <a:off x="14062113" y="33305715"/>
            <a:ext cx="774572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ETH</a:t>
            </a:r>
            <a:endParaRPr lang="it-IT" dirty="0"/>
          </a:p>
        </p:txBody>
      </p:sp>
      <p:grpSp>
        <p:nvGrpSpPr>
          <p:cNvPr id="76" name="Gruppo 75"/>
          <p:cNvGrpSpPr/>
          <p:nvPr/>
        </p:nvGrpSpPr>
        <p:grpSpPr>
          <a:xfrm>
            <a:off x="20231100" y="18326100"/>
            <a:ext cx="2000250" cy="1200150"/>
            <a:chOff x="23174325" y="20145375"/>
            <a:chExt cx="2000250" cy="1200150"/>
          </a:xfrm>
        </p:grpSpPr>
        <p:pic>
          <p:nvPicPr>
            <p:cNvPr id="219" name="Immagine 218"/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23593425" y="20145375"/>
              <a:ext cx="1581150" cy="685800"/>
            </a:xfrm>
            <a:prstGeom prst="rect">
              <a:avLst/>
            </a:prstGeom>
          </p:spPr>
        </p:pic>
        <p:pic>
          <p:nvPicPr>
            <p:cNvPr id="218" name="Immagine 217"/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23383875" y="20393025"/>
              <a:ext cx="1581150" cy="685800"/>
            </a:xfrm>
            <a:prstGeom prst="rect">
              <a:avLst/>
            </a:prstGeom>
          </p:spPr>
        </p:pic>
        <p:pic>
          <p:nvPicPr>
            <p:cNvPr id="72" name="Immagine 71"/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23174325" y="20659725"/>
              <a:ext cx="1581150" cy="685800"/>
            </a:xfrm>
            <a:prstGeom prst="rect">
              <a:avLst/>
            </a:prstGeom>
          </p:spPr>
        </p:pic>
      </p:grpSp>
      <p:pic>
        <p:nvPicPr>
          <p:cNvPr id="100" name="Immagine 9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7716500" y="18697575"/>
            <a:ext cx="1581150" cy="685800"/>
          </a:xfrm>
          <a:prstGeom prst="rect">
            <a:avLst/>
          </a:prstGeom>
        </p:spPr>
      </p:pic>
      <p:sp>
        <p:nvSpPr>
          <p:cNvPr id="101" name="CasellaDiTesto 100"/>
          <p:cNvSpPr txBox="1"/>
          <p:nvPr/>
        </p:nvSpPr>
        <p:spPr>
          <a:xfrm>
            <a:off x="17442430" y="18259425"/>
            <a:ext cx="2148345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 FFD chain</a:t>
            </a:r>
          </a:p>
        </p:txBody>
      </p:sp>
      <p:sp>
        <p:nvSpPr>
          <p:cNvPr id="221" name="CasellaDiTesto 220"/>
          <p:cNvSpPr txBox="1"/>
          <p:nvPr/>
        </p:nvSpPr>
        <p:spPr>
          <a:xfrm>
            <a:off x="20237606" y="19631025"/>
            <a:ext cx="215566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 FFD chain with TMR</a:t>
            </a:r>
          </a:p>
        </p:txBody>
      </p:sp>
      <p:pic>
        <p:nvPicPr>
          <p:cNvPr id="222" name="Immagine 221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56166" y="31965899"/>
            <a:ext cx="1147420" cy="829011"/>
          </a:xfrm>
          <a:prstGeom prst="rect">
            <a:avLst/>
          </a:prstGeom>
        </p:spPr>
      </p:pic>
      <p:cxnSp>
        <p:nvCxnSpPr>
          <p:cNvPr id="223" name="Connettore 1 222"/>
          <p:cNvCxnSpPr/>
          <p:nvPr/>
        </p:nvCxnSpPr>
        <p:spPr bwMode="auto">
          <a:xfrm flipV="1">
            <a:off x="27031950" y="32670751"/>
            <a:ext cx="571500" cy="438149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4" name="CasellaDiTesto 223"/>
          <p:cNvSpPr txBox="1"/>
          <p:nvPr/>
        </p:nvSpPr>
        <p:spPr>
          <a:xfrm>
            <a:off x="26558913" y="32448465"/>
            <a:ext cx="774572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ETH</a:t>
            </a:r>
            <a:endParaRPr lang="it-IT" dirty="0"/>
          </a:p>
        </p:txBody>
      </p:sp>
      <p:sp>
        <p:nvSpPr>
          <p:cNvPr id="226" name="CasellaDiTesto 225"/>
          <p:cNvSpPr txBox="1"/>
          <p:nvPr/>
        </p:nvSpPr>
        <p:spPr>
          <a:xfrm>
            <a:off x="11544300" y="18615478"/>
            <a:ext cx="5353050" cy="1862048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An internal BRAM (64kword of 16-bits) </a:t>
            </a:r>
            <a:r>
              <a:rPr lang="en-US" dirty="0" smtClean="0"/>
              <a:t>was </a:t>
            </a:r>
            <a:r>
              <a:rPr lang="en-US" dirty="0"/>
              <a:t>written with known patterns, then continuously read out via CONET and A1500. Errors in the RAM </a:t>
            </a:r>
            <a:r>
              <a:rPr lang="en-US" dirty="0" smtClean="0"/>
              <a:t>were immediately </a:t>
            </a:r>
            <a:r>
              <a:rPr lang="en-US" dirty="0"/>
              <a:t>corrected and logged.</a:t>
            </a:r>
          </a:p>
        </p:txBody>
      </p:sp>
      <p:sp>
        <p:nvSpPr>
          <p:cNvPr id="227" name="CasellaDiTesto 226"/>
          <p:cNvSpPr txBox="1"/>
          <p:nvPr/>
        </p:nvSpPr>
        <p:spPr>
          <a:xfrm>
            <a:off x="23260050" y="18996478"/>
            <a:ext cx="5353050" cy="150810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KC705 </a:t>
            </a:r>
            <a:r>
              <a:rPr lang="en-US" dirty="0" smtClean="0"/>
              <a:t>was sending </a:t>
            </a:r>
            <a:r>
              <a:rPr lang="en-US" dirty="0"/>
              <a:t>a known pattern to the Igloo2 via the </a:t>
            </a:r>
            <a:r>
              <a:rPr lang="en-US" dirty="0" smtClean="0"/>
              <a:t>GBT link. </a:t>
            </a:r>
            <a:r>
              <a:rPr lang="en-US" dirty="0"/>
              <a:t>Data </a:t>
            </a:r>
            <a:r>
              <a:rPr lang="en-US" dirty="0" smtClean="0"/>
              <a:t>were then </a:t>
            </a:r>
            <a:r>
              <a:rPr lang="en-US" dirty="0"/>
              <a:t>sent back </a:t>
            </a:r>
            <a:r>
              <a:rPr lang="en-US" dirty="0" smtClean="0"/>
              <a:t>like in </a:t>
            </a:r>
            <a:r>
              <a:rPr lang="en-US" dirty="0"/>
              <a:t>a loopback and checked against the expected values.</a:t>
            </a:r>
          </a:p>
        </p:txBody>
      </p:sp>
      <p:sp>
        <p:nvSpPr>
          <p:cNvPr id="228" name="CasellaDiTesto 227"/>
          <p:cNvSpPr txBox="1"/>
          <p:nvPr/>
        </p:nvSpPr>
        <p:spPr>
          <a:xfrm>
            <a:off x="17449800" y="20349028"/>
            <a:ext cx="5353050" cy="800219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Two 100-FFD chains </a:t>
            </a:r>
            <a:r>
              <a:rPr lang="en-US" dirty="0" smtClean="0"/>
              <a:t>were loaded </a:t>
            </a:r>
            <a:r>
              <a:rPr lang="en-US" dirty="0"/>
              <a:t>and continuously checked for errors</a:t>
            </a:r>
          </a:p>
        </p:txBody>
      </p:sp>
      <p:pic>
        <p:nvPicPr>
          <p:cNvPr id="104" name="Immagine 103"/>
          <p:cNvPicPr>
            <a:picLocks noChangeAspect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0" t="2468" r="12811" b="2935"/>
          <a:stretch/>
        </p:blipFill>
        <p:spPr>
          <a:xfrm rot="10800000">
            <a:off x="14916291" y="13315949"/>
            <a:ext cx="1622627" cy="1074313"/>
          </a:xfrm>
          <a:prstGeom prst="rect">
            <a:avLst/>
          </a:prstGeom>
        </p:spPr>
      </p:pic>
      <p:pic>
        <p:nvPicPr>
          <p:cNvPr id="130" name="Immagine 129"/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00" b="13167"/>
          <a:stretch/>
        </p:blipFill>
        <p:spPr>
          <a:xfrm rot="5400000">
            <a:off x="7454606" y="34044120"/>
            <a:ext cx="3245882" cy="1375442"/>
          </a:xfrm>
          <a:prstGeom prst="rect">
            <a:avLst/>
          </a:prstGeom>
        </p:spPr>
      </p:pic>
      <p:sp>
        <p:nvSpPr>
          <p:cNvPr id="1025" name="Parallelogramma 1024"/>
          <p:cNvSpPr/>
          <p:nvPr/>
        </p:nvSpPr>
        <p:spPr bwMode="auto">
          <a:xfrm>
            <a:off x="7943850" y="36404550"/>
            <a:ext cx="1143000" cy="971550"/>
          </a:xfrm>
          <a:prstGeom prst="parallelogram">
            <a:avLst>
              <a:gd name="adj" fmla="val 87745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37" name="Parallelogramma 236"/>
          <p:cNvSpPr/>
          <p:nvPr/>
        </p:nvSpPr>
        <p:spPr bwMode="auto">
          <a:xfrm>
            <a:off x="8629650" y="36404550"/>
            <a:ext cx="1143000" cy="971550"/>
          </a:xfrm>
          <a:prstGeom prst="parallelogram">
            <a:avLst>
              <a:gd name="adj" fmla="val 87745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38" name="Parallelogramma 237"/>
          <p:cNvSpPr/>
          <p:nvPr/>
        </p:nvSpPr>
        <p:spPr bwMode="auto">
          <a:xfrm>
            <a:off x="9334500" y="36404550"/>
            <a:ext cx="1143000" cy="971550"/>
          </a:xfrm>
          <a:prstGeom prst="parallelogram">
            <a:avLst>
              <a:gd name="adj" fmla="val 87745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39" name="Parallelogramma 238"/>
          <p:cNvSpPr/>
          <p:nvPr/>
        </p:nvSpPr>
        <p:spPr bwMode="auto">
          <a:xfrm>
            <a:off x="10115550" y="36404550"/>
            <a:ext cx="1143000" cy="971550"/>
          </a:xfrm>
          <a:prstGeom prst="parallelogram">
            <a:avLst>
              <a:gd name="adj" fmla="val 87745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40" name="Parallelogramma 239"/>
          <p:cNvSpPr/>
          <p:nvPr/>
        </p:nvSpPr>
        <p:spPr bwMode="auto">
          <a:xfrm>
            <a:off x="10934700" y="36404550"/>
            <a:ext cx="1143000" cy="971550"/>
          </a:xfrm>
          <a:prstGeom prst="parallelogram">
            <a:avLst>
              <a:gd name="adj" fmla="val 87745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pic>
        <p:nvPicPr>
          <p:cNvPr id="241" name="Picture 8" descr="Image result for cern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6599" y="31180260"/>
            <a:ext cx="1072563" cy="1070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" name="Immagine 112"/>
          <p:cNvPicPr>
            <a:picLocks noChangeAspect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0" t="2468" r="12811" b="2935"/>
          <a:stretch/>
        </p:blipFill>
        <p:spPr>
          <a:xfrm rot="16200000">
            <a:off x="9130053" y="16301836"/>
            <a:ext cx="1931508" cy="1278818"/>
          </a:xfrm>
          <a:prstGeom prst="rect">
            <a:avLst/>
          </a:prstGeom>
        </p:spPr>
      </p:pic>
      <p:sp>
        <p:nvSpPr>
          <p:cNvPr id="27" name="Rettangolo 26"/>
          <p:cNvSpPr/>
          <p:nvPr/>
        </p:nvSpPr>
        <p:spPr bwMode="auto">
          <a:xfrm>
            <a:off x="3143250" y="16611600"/>
            <a:ext cx="781050" cy="7620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15" name="Rettangolo 114"/>
          <p:cNvSpPr/>
          <p:nvPr/>
        </p:nvSpPr>
        <p:spPr bwMode="auto">
          <a:xfrm>
            <a:off x="5638800" y="16192500"/>
            <a:ext cx="781050" cy="7620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16" name="Rettangolo 115"/>
          <p:cNvSpPr/>
          <p:nvPr/>
        </p:nvSpPr>
        <p:spPr bwMode="auto">
          <a:xfrm>
            <a:off x="3219450" y="17868900"/>
            <a:ext cx="533400" cy="15240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17" name="Rettangolo 116"/>
          <p:cNvSpPr/>
          <p:nvPr/>
        </p:nvSpPr>
        <p:spPr bwMode="auto">
          <a:xfrm>
            <a:off x="6438900" y="17697450"/>
            <a:ext cx="533400" cy="15240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86411" tIns="43205" rIns="86411" bIns="4320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3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19" name="CasellaDiTesto 118"/>
          <p:cNvSpPr txBox="1"/>
          <p:nvPr/>
        </p:nvSpPr>
        <p:spPr>
          <a:xfrm>
            <a:off x="2814102" y="19569805"/>
            <a:ext cx="1378821" cy="44627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VTRx</a:t>
            </a:r>
            <a:endParaRPr lang="it-IT" dirty="0"/>
          </a:p>
        </p:txBody>
      </p:sp>
      <p:sp>
        <p:nvSpPr>
          <p:cNvPr id="120" name="CasellaDiTesto 119"/>
          <p:cNvSpPr txBox="1"/>
          <p:nvPr/>
        </p:nvSpPr>
        <p:spPr>
          <a:xfrm>
            <a:off x="1298029" y="16779199"/>
            <a:ext cx="1378821" cy="44627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GBTx</a:t>
            </a:r>
            <a:endParaRPr lang="it-IT" dirty="0"/>
          </a:p>
        </p:txBody>
      </p:sp>
      <p:sp>
        <p:nvSpPr>
          <p:cNvPr id="121" name="CasellaDiTesto 120"/>
          <p:cNvSpPr txBox="1"/>
          <p:nvPr/>
        </p:nvSpPr>
        <p:spPr>
          <a:xfrm>
            <a:off x="4324350" y="16341049"/>
            <a:ext cx="1152850" cy="44200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Igloo2</a:t>
            </a:r>
            <a:endParaRPr lang="it-IT" dirty="0"/>
          </a:p>
        </p:txBody>
      </p:sp>
      <p:sp>
        <p:nvSpPr>
          <p:cNvPr id="122" name="CasellaDiTesto 121"/>
          <p:cNvSpPr txBox="1"/>
          <p:nvPr/>
        </p:nvSpPr>
        <p:spPr>
          <a:xfrm>
            <a:off x="5900202" y="19436455"/>
            <a:ext cx="1378821" cy="80021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CONET2 SFP</a:t>
            </a:r>
            <a:endParaRPr lang="it-IT" dirty="0"/>
          </a:p>
        </p:txBody>
      </p:sp>
      <p:sp>
        <p:nvSpPr>
          <p:cNvPr id="123" name="CasellaDiTesto 122"/>
          <p:cNvSpPr txBox="1"/>
          <p:nvPr/>
        </p:nvSpPr>
        <p:spPr>
          <a:xfrm>
            <a:off x="10820400" y="16664899"/>
            <a:ext cx="1028700" cy="44627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A1500</a:t>
            </a:r>
            <a:endParaRPr lang="it-IT" dirty="0"/>
          </a:p>
        </p:txBody>
      </p:sp>
      <p:sp>
        <p:nvSpPr>
          <p:cNvPr id="124" name="CasellaDiTesto 123"/>
          <p:cNvSpPr txBox="1"/>
          <p:nvPr/>
        </p:nvSpPr>
        <p:spPr>
          <a:xfrm>
            <a:off x="8394738" y="19170615"/>
            <a:ext cx="774572" cy="44627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ETH</a:t>
            </a:r>
            <a:endParaRPr lang="it-IT" dirty="0"/>
          </a:p>
        </p:txBody>
      </p:sp>
      <p:sp>
        <p:nvSpPr>
          <p:cNvPr id="125" name="CasellaDiTesto 124"/>
          <p:cNvSpPr txBox="1"/>
          <p:nvPr/>
        </p:nvSpPr>
        <p:spPr>
          <a:xfrm>
            <a:off x="5594782" y="13989015"/>
            <a:ext cx="5231497" cy="44627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VME64x with 2eSST for reading TRMs</a:t>
            </a:r>
            <a:endParaRPr lang="it-IT" dirty="0"/>
          </a:p>
        </p:txBody>
      </p:sp>
      <p:sp>
        <p:nvSpPr>
          <p:cNvPr id="126" name="CasellaDiTesto 125"/>
          <p:cNvSpPr txBox="1"/>
          <p:nvPr/>
        </p:nvSpPr>
        <p:spPr>
          <a:xfrm>
            <a:off x="18040351" y="36331979"/>
            <a:ext cx="870585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DRM2 has to demonstrate to be able to acquire data from 9/10 TRM boards at a sustained trigger rate of 33 KHz for 2 hours. Data are then processed offline to check their quality.</a:t>
            </a:r>
            <a:endParaRPr lang="en-US" dirty="0"/>
          </a:p>
        </p:txBody>
      </p:sp>
      <p:sp>
        <p:nvSpPr>
          <p:cNvPr id="39" name="Rettangolo 38"/>
          <p:cNvSpPr/>
          <p:nvPr/>
        </p:nvSpPr>
        <p:spPr>
          <a:xfrm>
            <a:off x="13612562" y="21082424"/>
            <a:ext cx="2895344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500" b="1" dirty="0" smtClean="0"/>
              <a:t>Irradiation results</a:t>
            </a:r>
            <a:endParaRPr lang="it-IT" sz="25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6411" tIns="43205" rIns="86411" bIns="43205" numCol="1" anchor="ctr" anchorCtr="0" compatLnSpc="1">
        <a:prstTxWarp prst="textNoShape">
          <a:avLst/>
        </a:prstTxWarp>
      </a:bodyPr>
      <a:lstStyle>
        <a:defPPr marL="0" marR="0" indent="0" algn="ctr" defTabSz="863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86411" tIns="43205" rIns="86411" bIns="43205" numCol="1" anchor="ctr" anchorCtr="0" compatLnSpc="1">
        <a:prstTxWarp prst="textNoShape">
          <a:avLst/>
        </a:prstTxWarp>
      </a:bodyPr>
      <a:lstStyle>
        <a:defPPr marL="0" marR="0" indent="0" algn="ctr" defTabSz="863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6782</TotalTime>
  <Words>562</Words>
  <Application>Microsoft Office PowerPoint</Application>
  <PresentationFormat>Personalizzato</PresentationFormat>
  <Paragraphs>171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</vt:lpstr>
      <vt:lpstr>Times New Roman</vt:lpstr>
      <vt:lpstr>Default Design</vt:lpstr>
      <vt:lpstr>Presentazione standard di PowerPoint</vt:lpstr>
    </vt:vector>
  </TitlesOfParts>
  <Company>IUPUI Center for Earth and Environmental Science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Bob E. Hall</dc:creator>
  <cp:lastModifiedBy>falchieri</cp:lastModifiedBy>
  <cp:revision>613</cp:revision>
  <cp:lastPrinted>2016-05-31T10:00:42Z</cp:lastPrinted>
  <dcterms:created xsi:type="dcterms:W3CDTF">2001-01-17T18:52:54Z</dcterms:created>
  <dcterms:modified xsi:type="dcterms:W3CDTF">2018-09-19T22:14:06Z</dcterms:modified>
</cp:coreProperties>
</file>