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86"/>
  </p:notesMasterIdLst>
  <p:handoutMasterIdLst>
    <p:handoutMasterId r:id="rId87"/>
  </p:handoutMasterIdLst>
  <p:sldIdLst>
    <p:sldId id="257" r:id="rId2"/>
    <p:sldId id="420" r:id="rId3"/>
    <p:sldId id="421" r:id="rId4"/>
    <p:sldId id="423" r:id="rId5"/>
    <p:sldId id="376" r:id="rId6"/>
    <p:sldId id="377" r:id="rId7"/>
    <p:sldId id="422" r:id="rId8"/>
    <p:sldId id="331" r:id="rId9"/>
    <p:sldId id="333" r:id="rId10"/>
    <p:sldId id="367" r:id="rId11"/>
    <p:sldId id="372" r:id="rId12"/>
    <p:sldId id="366" r:id="rId13"/>
    <p:sldId id="379" r:id="rId14"/>
    <p:sldId id="371" r:id="rId15"/>
    <p:sldId id="432" r:id="rId16"/>
    <p:sldId id="435" r:id="rId17"/>
    <p:sldId id="286" r:id="rId18"/>
    <p:sldId id="386" r:id="rId19"/>
    <p:sldId id="438" r:id="rId20"/>
    <p:sldId id="378" r:id="rId21"/>
    <p:sldId id="388" r:id="rId22"/>
    <p:sldId id="392" r:id="rId23"/>
    <p:sldId id="440" r:id="rId24"/>
    <p:sldId id="387" r:id="rId25"/>
    <p:sldId id="441" r:id="rId26"/>
    <p:sldId id="383" r:id="rId27"/>
    <p:sldId id="389" r:id="rId28"/>
    <p:sldId id="384" r:id="rId29"/>
    <p:sldId id="450" r:id="rId30"/>
    <p:sldId id="460" r:id="rId31"/>
    <p:sldId id="439" r:id="rId32"/>
    <p:sldId id="417" r:id="rId33"/>
    <p:sldId id="461" r:id="rId34"/>
    <p:sldId id="448" r:id="rId35"/>
    <p:sldId id="462" r:id="rId36"/>
    <p:sldId id="463" r:id="rId37"/>
    <p:sldId id="464" r:id="rId38"/>
    <p:sldId id="465" r:id="rId39"/>
    <p:sldId id="425" r:id="rId40"/>
    <p:sldId id="418" r:id="rId41"/>
    <p:sldId id="466" r:id="rId42"/>
    <p:sldId id="468" r:id="rId43"/>
    <p:sldId id="467" r:id="rId44"/>
    <p:sldId id="459" r:id="rId45"/>
    <p:sldId id="454" r:id="rId46"/>
    <p:sldId id="469" r:id="rId47"/>
    <p:sldId id="391" r:id="rId48"/>
    <p:sldId id="419" r:id="rId49"/>
    <p:sldId id="442" r:id="rId50"/>
    <p:sldId id="390" r:id="rId51"/>
    <p:sldId id="443" r:id="rId52"/>
    <p:sldId id="446" r:id="rId53"/>
    <p:sldId id="447" r:id="rId54"/>
    <p:sldId id="444" r:id="rId55"/>
    <p:sldId id="445" r:id="rId56"/>
    <p:sldId id="433" r:id="rId57"/>
    <p:sldId id="415" r:id="rId58"/>
    <p:sldId id="393" r:id="rId59"/>
    <p:sldId id="394" r:id="rId60"/>
    <p:sldId id="457" r:id="rId61"/>
    <p:sldId id="395" r:id="rId62"/>
    <p:sldId id="400" r:id="rId63"/>
    <p:sldId id="434" r:id="rId64"/>
    <p:sldId id="452" r:id="rId65"/>
    <p:sldId id="453" r:id="rId66"/>
    <p:sldId id="401" r:id="rId67"/>
    <p:sldId id="336" r:id="rId68"/>
    <p:sldId id="352" r:id="rId69"/>
    <p:sldId id="350" r:id="rId70"/>
    <p:sldId id="370" r:id="rId71"/>
    <p:sldId id="416" r:id="rId72"/>
    <p:sldId id="381" r:id="rId73"/>
    <p:sldId id="382" r:id="rId74"/>
    <p:sldId id="385" r:id="rId75"/>
    <p:sldId id="399" r:id="rId76"/>
    <p:sldId id="449" r:id="rId77"/>
    <p:sldId id="451" r:id="rId78"/>
    <p:sldId id="455" r:id="rId79"/>
    <p:sldId id="456" r:id="rId80"/>
    <p:sldId id="396" r:id="rId81"/>
    <p:sldId id="397" r:id="rId82"/>
    <p:sldId id="398" r:id="rId83"/>
    <p:sldId id="437" r:id="rId84"/>
    <p:sldId id="424" r:id="rId8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hiddenSlides="1" scaleToFitPaper="1" frameSlides="1"/>
  <p:clrMru>
    <a:srgbClr val="FFB224"/>
    <a:srgbClr val="FCFEFF"/>
    <a:srgbClr val="FFFFFF"/>
    <a:srgbClr val="0568FE"/>
    <a:srgbClr val="138EF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3" d="100"/>
          <a:sy n="143" d="100"/>
        </p:scale>
        <p:origin x="-43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viewProps" Target="viewProps.xml"/><Relationship Id="rId91" Type="http://schemas.openxmlformats.org/officeDocument/2006/relationships/theme" Target="theme/theme1.xml"/><Relationship Id="rId9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notesMaster" Target="notesMasters/notesMaster1.xml"/><Relationship Id="rId87" Type="http://schemas.openxmlformats.org/officeDocument/2006/relationships/handoutMaster" Target="handoutMasters/handoutMaster1.xml"/><Relationship Id="rId88" Type="http://schemas.openxmlformats.org/officeDocument/2006/relationships/printerSettings" Target="printerSettings/printerSettings1.bin"/><Relationship Id="rId8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E75FB5-D587-234E-933B-AE7ADBAE2157}" type="doc">
      <dgm:prSet loTypeId="urn:microsoft.com/office/officeart/2005/8/layout/venn1" loCatId="" qsTypeId="urn:microsoft.com/office/officeart/2005/8/quickstyle/3D3" qsCatId="3D" csTypeId="urn:microsoft.com/office/officeart/2005/8/colors/colorful2" csCatId="colorful" phldr="1"/>
      <dgm:spPr/>
    </dgm:pt>
    <dgm:pt modelId="{D78CF10B-F448-0B4F-9D12-D190A9F43134}">
      <dgm:prSet phldrT="[Text]"/>
      <dgm:spPr/>
      <dgm:t>
        <a:bodyPr/>
        <a:lstStyle/>
        <a:p>
          <a:r>
            <a:rPr lang="en-US" dirty="0" smtClean="0"/>
            <a:t>Calorimeter</a:t>
          </a:r>
          <a:endParaRPr lang="en-US" dirty="0"/>
        </a:p>
      </dgm:t>
    </dgm:pt>
    <dgm:pt modelId="{887F6943-755E-A940-B7D8-4B8A3306A114}" type="parTrans" cxnId="{A08C3E16-8483-9B4E-965D-A60A55C6B2F3}">
      <dgm:prSet/>
      <dgm:spPr/>
      <dgm:t>
        <a:bodyPr/>
        <a:lstStyle/>
        <a:p>
          <a:endParaRPr lang="en-US"/>
        </a:p>
      </dgm:t>
    </dgm:pt>
    <dgm:pt modelId="{E68ADCFE-E546-FB45-9093-91A3C08CD83D}" type="sibTrans" cxnId="{A08C3E16-8483-9B4E-965D-A60A55C6B2F3}">
      <dgm:prSet/>
      <dgm:spPr/>
      <dgm:t>
        <a:bodyPr/>
        <a:lstStyle/>
        <a:p>
          <a:endParaRPr lang="en-US"/>
        </a:p>
      </dgm:t>
    </dgm:pt>
    <dgm:pt modelId="{1DA5AABE-ACD1-964F-9611-C798B6D5C236}">
      <dgm:prSet phldrT="[Text]"/>
      <dgm:spPr/>
      <dgm:t>
        <a:bodyPr/>
        <a:lstStyle/>
        <a:p>
          <a:r>
            <a:rPr lang="en-US" dirty="0" smtClean="0"/>
            <a:t>      Pixel</a:t>
          </a:r>
          <a:endParaRPr lang="en-US" dirty="0"/>
        </a:p>
      </dgm:t>
    </dgm:pt>
    <dgm:pt modelId="{93D139F1-6AE4-3E4D-873C-D37E586D2C03}" type="parTrans" cxnId="{3BC363A3-ADE8-2C49-B1F9-3414A4B13EB3}">
      <dgm:prSet/>
      <dgm:spPr/>
      <dgm:t>
        <a:bodyPr/>
        <a:lstStyle/>
        <a:p>
          <a:endParaRPr lang="en-US"/>
        </a:p>
      </dgm:t>
    </dgm:pt>
    <dgm:pt modelId="{353F2A84-B4AA-9B4B-B143-DB9190125DEB}" type="sibTrans" cxnId="{3BC363A3-ADE8-2C49-B1F9-3414A4B13EB3}">
      <dgm:prSet/>
      <dgm:spPr/>
      <dgm:t>
        <a:bodyPr/>
        <a:lstStyle/>
        <a:p>
          <a:endParaRPr lang="en-US"/>
        </a:p>
      </dgm:t>
    </dgm:pt>
    <dgm:pt modelId="{D8B9FD4A-9CF1-FE41-A3EB-C793151B6F8E}">
      <dgm:prSet phldrT="[Text]"/>
      <dgm:spPr/>
      <dgm:t>
        <a:bodyPr/>
        <a:lstStyle/>
        <a:p>
          <a:r>
            <a:rPr lang="en-US" dirty="0" smtClean="0"/>
            <a:t>Tracker</a:t>
          </a:r>
          <a:endParaRPr lang="en-US" dirty="0"/>
        </a:p>
      </dgm:t>
    </dgm:pt>
    <dgm:pt modelId="{C5D4C738-DFB7-2047-AB71-0A2215B296FB}" type="parTrans" cxnId="{40DAF0F0-58E5-AD4B-AD7F-19D4BDD04453}">
      <dgm:prSet/>
      <dgm:spPr/>
      <dgm:t>
        <a:bodyPr/>
        <a:lstStyle/>
        <a:p>
          <a:endParaRPr lang="en-US"/>
        </a:p>
      </dgm:t>
    </dgm:pt>
    <dgm:pt modelId="{829027B5-8238-834E-849C-DA5AEADC6D4B}" type="sibTrans" cxnId="{40DAF0F0-58E5-AD4B-AD7F-19D4BDD04453}">
      <dgm:prSet/>
      <dgm:spPr/>
      <dgm:t>
        <a:bodyPr/>
        <a:lstStyle/>
        <a:p>
          <a:endParaRPr lang="en-US"/>
        </a:p>
      </dgm:t>
    </dgm:pt>
    <dgm:pt modelId="{B3C4FBDD-2353-864E-A015-06F203602EFF}">
      <dgm:prSet phldrT="[Text]"/>
      <dgm:spPr/>
      <dgm:t>
        <a:bodyPr/>
        <a:lstStyle/>
        <a:p>
          <a:r>
            <a:rPr lang="en-US" dirty="0" smtClean="0"/>
            <a:t>High dynamic range</a:t>
          </a:r>
          <a:endParaRPr lang="en-US" dirty="0"/>
        </a:p>
      </dgm:t>
    </dgm:pt>
    <dgm:pt modelId="{A17A7B03-B9DC-8048-8485-1FC6D682486E}" type="parTrans" cxnId="{BD4260BB-450A-4D47-850B-4D3EF4848061}">
      <dgm:prSet/>
      <dgm:spPr/>
      <dgm:t>
        <a:bodyPr/>
        <a:lstStyle/>
        <a:p>
          <a:endParaRPr lang="en-US"/>
        </a:p>
      </dgm:t>
    </dgm:pt>
    <dgm:pt modelId="{C087D44A-DD50-ED4C-9D7A-3A7A5CE30E20}" type="sibTrans" cxnId="{BD4260BB-450A-4D47-850B-4D3EF4848061}">
      <dgm:prSet/>
      <dgm:spPr/>
      <dgm:t>
        <a:bodyPr/>
        <a:lstStyle/>
        <a:p>
          <a:endParaRPr lang="en-US"/>
        </a:p>
      </dgm:t>
    </dgm:pt>
    <dgm:pt modelId="{CFFFA0A2-B135-724A-9E22-540FECFFC638}">
      <dgm:prSet phldrT="[Text]"/>
      <dgm:spPr/>
      <dgm:t>
        <a:bodyPr/>
        <a:lstStyle/>
        <a:p>
          <a:r>
            <a:rPr lang="en-US" dirty="0" smtClean="0"/>
            <a:t>Triggering capability</a:t>
          </a:r>
          <a:endParaRPr lang="en-US" dirty="0"/>
        </a:p>
      </dgm:t>
    </dgm:pt>
    <dgm:pt modelId="{78706A82-6EFE-F44A-8805-EC505A3CAADB}" type="parTrans" cxnId="{191D040F-4034-7741-A1CB-AFB5B60F94A3}">
      <dgm:prSet/>
      <dgm:spPr/>
      <dgm:t>
        <a:bodyPr/>
        <a:lstStyle/>
        <a:p>
          <a:endParaRPr lang="en-US"/>
        </a:p>
      </dgm:t>
    </dgm:pt>
    <dgm:pt modelId="{28FFE2A8-1413-9C4A-BB7D-A632D64A57DD}" type="sibTrans" cxnId="{191D040F-4034-7741-A1CB-AFB5B60F94A3}">
      <dgm:prSet/>
      <dgm:spPr/>
      <dgm:t>
        <a:bodyPr/>
        <a:lstStyle/>
        <a:p>
          <a:endParaRPr lang="en-US"/>
        </a:p>
      </dgm:t>
    </dgm:pt>
    <dgm:pt modelId="{CDC25B0D-322F-E040-9CF4-18C548DF376F}">
      <dgm:prSet phldrT="[Text]"/>
      <dgm:spPr/>
      <dgm:t>
        <a:bodyPr/>
        <a:lstStyle/>
        <a:p>
          <a:pPr marL="228600" indent="-136525">
            <a:tabLst>
              <a:tab pos="0" algn="l"/>
            </a:tabLst>
          </a:pPr>
          <a:r>
            <a:rPr lang="en-US" dirty="0" smtClean="0"/>
            <a:t>Radiation</a:t>
          </a:r>
          <a:endParaRPr lang="en-US" dirty="0"/>
        </a:p>
      </dgm:t>
    </dgm:pt>
    <dgm:pt modelId="{44815D7E-A429-BC46-ABE5-F04062D81643}" type="parTrans" cxnId="{8F6F69A1-2BC9-4549-A6C5-D29F0A41231A}">
      <dgm:prSet/>
      <dgm:spPr/>
      <dgm:t>
        <a:bodyPr/>
        <a:lstStyle/>
        <a:p>
          <a:endParaRPr lang="en-US"/>
        </a:p>
      </dgm:t>
    </dgm:pt>
    <dgm:pt modelId="{59F81C02-4424-AF46-8312-7D8E6CB2C2CA}" type="sibTrans" cxnId="{8F6F69A1-2BC9-4549-A6C5-D29F0A41231A}">
      <dgm:prSet/>
      <dgm:spPr/>
      <dgm:t>
        <a:bodyPr/>
        <a:lstStyle/>
        <a:p>
          <a:endParaRPr lang="en-US"/>
        </a:p>
      </dgm:t>
    </dgm:pt>
    <dgm:pt modelId="{E84FB845-0B35-6F47-820F-E8646766FA75}">
      <dgm:prSet phldrT="[Text]"/>
      <dgm:spPr/>
      <dgm:t>
        <a:bodyPr/>
        <a:lstStyle/>
        <a:p>
          <a:pPr marL="228600" indent="-136525"/>
          <a:r>
            <a:rPr lang="en-US" dirty="0" smtClean="0"/>
            <a:t>Space constraints</a:t>
          </a:r>
          <a:endParaRPr lang="en-US" dirty="0"/>
        </a:p>
      </dgm:t>
    </dgm:pt>
    <dgm:pt modelId="{7D5073CA-AD00-824E-8DE5-25FFF8C892BD}" type="parTrans" cxnId="{467E611F-A858-9D4E-AB78-8A507ABC2274}">
      <dgm:prSet/>
      <dgm:spPr/>
      <dgm:t>
        <a:bodyPr/>
        <a:lstStyle/>
        <a:p>
          <a:endParaRPr lang="en-US"/>
        </a:p>
      </dgm:t>
    </dgm:pt>
    <dgm:pt modelId="{5919A766-600F-9949-B6BB-BEE50CA5B4F9}" type="sibTrans" cxnId="{467E611F-A858-9D4E-AB78-8A507ABC2274}">
      <dgm:prSet/>
      <dgm:spPr/>
      <dgm:t>
        <a:bodyPr/>
        <a:lstStyle/>
        <a:p>
          <a:endParaRPr lang="en-US"/>
        </a:p>
      </dgm:t>
    </dgm:pt>
    <dgm:pt modelId="{84ADB93C-0FED-C942-80B1-C13315F02482}">
      <dgm:prSet phldrT="[Text]"/>
      <dgm:spPr/>
      <dgm:t>
        <a:bodyPr/>
        <a:lstStyle/>
        <a:p>
          <a:pPr marL="184150" indent="-184150"/>
          <a:r>
            <a:rPr lang="en-US" dirty="0" smtClean="0"/>
            <a:t>#readout channels</a:t>
          </a:r>
          <a:endParaRPr lang="en-US" dirty="0"/>
        </a:p>
      </dgm:t>
    </dgm:pt>
    <dgm:pt modelId="{B551E7DE-9575-5146-A80B-B787FEFC51CC}" type="parTrans" cxnId="{B1822581-0CA5-5E49-BD49-3742E39ECE69}">
      <dgm:prSet/>
      <dgm:spPr/>
      <dgm:t>
        <a:bodyPr/>
        <a:lstStyle/>
        <a:p>
          <a:endParaRPr lang="en-US"/>
        </a:p>
      </dgm:t>
    </dgm:pt>
    <dgm:pt modelId="{B3319AC8-6679-184D-A9F7-2E20537DC465}" type="sibTrans" cxnId="{B1822581-0CA5-5E49-BD49-3742E39ECE69}">
      <dgm:prSet/>
      <dgm:spPr/>
      <dgm:t>
        <a:bodyPr/>
        <a:lstStyle/>
        <a:p>
          <a:endParaRPr lang="en-US"/>
        </a:p>
      </dgm:t>
    </dgm:pt>
    <dgm:pt modelId="{C43B72EB-C60F-994F-BDFE-F70EE6EE01EB}">
      <dgm:prSet phldrT="[Text]"/>
      <dgm:spPr/>
      <dgm:t>
        <a:bodyPr/>
        <a:lstStyle/>
        <a:p>
          <a:pPr marL="184150" indent="-184150"/>
          <a:r>
            <a:rPr lang="en-US" dirty="0" smtClean="0"/>
            <a:t>Physical size</a:t>
          </a:r>
          <a:endParaRPr lang="en-US" dirty="0"/>
        </a:p>
      </dgm:t>
    </dgm:pt>
    <dgm:pt modelId="{76149155-DF35-0D4C-B5D8-7C426E2F15F2}" type="parTrans" cxnId="{BB963041-0994-4244-B1E1-FF2D42A43C16}">
      <dgm:prSet/>
      <dgm:spPr/>
      <dgm:t>
        <a:bodyPr/>
        <a:lstStyle/>
        <a:p>
          <a:endParaRPr lang="en-US"/>
        </a:p>
      </dgm:t>
    </dgm:pt>
    <dgm:pt modelId="{3B6BDE7A-2CB5-604D-A652-B8EA1CB18613}" type="sibTrans" cxnId="{BB963041-0994-4244-B1E1-FF2D42A43C16}">
      <dgm:prSet/>
      <dgm:spPr/>
      <dgm:t>
        <a:bodyPr/>
        <a:lstStyle/>
        <a:p>
          <a:endParaRPr lang="en-US"/>
        </a:p>
      </dgm:t>
    </dgm:pt>
    <dgm:pt modelId="{D0138873-DD38-1C4A-BFE4-6A1AB359D82B}">
      <dgm:prSet phldrT="[Text]"/>
      <dgm:spPr/>
      <dgm:t>
        <a:bodyPr/>
        <a:lstStyle/>
        <a:p>
          <a:pPr marL="184150" indent="-184150"/>
          <a:r>
            <a:rPr lang="en-US" dirty="0" smtClean="0"/>
            <a:t>MIP sensitivity</a:t>
          </a:r>
          <a:endParaRPr lang="en-US" dirty="0"/>
        </a:p>
      </dgm:t>
    </dgm:pt>
    <dgm:pt modelId="{7D3794CA-CBFE-3E43-8FB4-8528C96F7253}" type="parTrans" cxnId="{1E94B747-8068-8D4A-A7DA-4E67753F57D0}">
      <dgm:prSet/>
      <dgm:spPr/>
      <dgm:t>
        <a:bodyPr/>
        <a:lstStyle/>
        <a:p>
          <a:endParaRPr lang="en-US"/>
        </a:p>
      </dgm:t>
    </dgm:pt>
    <dgm:pt modelId="{5BE70DFA-A5E5-FA49-AA68-7BAD44EDC0F9}" type="sibTrans" cxnId="{1E94B747-8068-8D4A-A7DA-4E67753F57D0}">
      <dgm:prSet/>
      <dgm:spPr/>
      <dgm:t>
        <a:bodyPr/>
        <a:lstStyle/>
        <a:p>
          <a:endParaRPr lang="en-US"/>
        </a:p>
      </dgm:t>
    </dgm:pt>
    <dgm:pt modelId="{A51C7AFB-6D7A-A84D-80EC-3A4AB8991EAD}">
      <dgm:prSet phldrT="[Text]"/>
      <dgm:spPr/>
      <dgm:t>
        <a:bodyPr/>
        <a:lstStyle/>
        <a:p>
          <a:pPr marL="228600" indent="-136525"/>
          <a:r>
            <a:rPr lang="en-US" dirty="0" smtClean="0"/>
            <a:t>MIP sensitivity</a:t>
          </a:r>
          <a:endParaRPr lang="en-US" dirty="0"/>
        </a:p>
      </dgm:t>
    </dgm:pt>
    <dgm:pt modelId="{C8157188-2C0F-6043-B99F-D0A409956678}" type="parTrans" cxnId="{1EE7EC6C-0FB7-9A43-B865-DFAB3CF75FD4}">
      <dgm:prSet/>
      <dgm:spPr/>
      <dgm:t>
        <a:bodyPr/>
        <a:lstStyle/>
        <a:p>
          <a:endParaRPr lang="en-US"/>
        </a:p>
      </dgm:t>
    </dgm:pt>
    <dgm:pt modelId="{31D1BDBF-473A-7446-ADAB-45C28D26EADB}" type="sibTrans" cxnId="{1EE7EC6C-0FB7-9A43-B865-DFAB3CF75FD4}">
      <dgm:prSet/>
      <dgm:spPr/>
      <dgm:t>
        <a:bodyPr/>
        <a:lstStyle/>
        <a:p>
          <a:endParaRPr lang="en-US"/>
        </a:p>
      </dgm:t>
    </dgm:pt>
    <dgm:pt modelId="{C70D801D-6FCD-664F-84C3-F78559E4319E}">
      <dgm:prSet phldrT="[Text]"/>
      <dgm:spPr/>
      <dgm:t>
        <a:bodyPr/>
        <a:lstStyle/>
        <a:p>
          <a:pPr marL="184150" indent="-184150"/>
          <a:r>
            <a:rPr lang="en-US" dirty="0" smtClean="0"/>
            <a:t>Low power</a:t>
          </a:r>
          <a:endParaRPr lang="en-US" dirty="0"/>
        </a:p>
      </dgm:t>
    </dgm:pt>
    <dgm:pt modelId="{1E032B78-F467-1749-B7A9-FA4455E3B52B}" type="parTrans" cxnId="{039BEF51-8A9C-2849-AF02-687AB3C7DBEF}">
      <dgm:prSet/>
      <dgm:spPr/>
      <dgm:t>
        <a:bodyPr/>
        <a:lstStyle/>
        <a:p>
          <a:endParaRPr lang="en-US"/>
        </a:p>
      </dgm:t>
    </dgm:pt>
    <dgm:pt modelId="{B88B3061-3EF6-7844-8E74-86B2B665E35D}" type="sibTrans" cxnId="{039BEF51-8A9C-2849-AF02-687AB3C7DBEF}">
      <dgm:prSet/>
      <dgm:spPr/>
      <dgm:t>
        <a:bodyPr/>
        <a:lstStyle/>
        <a:p>
          <a:endParaRPr lang="en-US"/>
        </a:p>
      </dgm:t>
    </dgm:pt>
    <dgm:pt modelId="{A426CA3F-BD75-2D4E-8436-7CC69A3791E2}" type="pres">
      <dgm:prSet presAssocID="{59E75FB5-D587-234E-933B-AE7ADBAE2157}" presName="compositeShape" presStyleCnt="0">
        <dgm:presLayoutVars>
          <dgm:chMax val="7"/>
          <dgm:dir/>
          <dgm:resizeHandles val="exact"/>
        </dgm:presLayoutVars>
      </dgm:prSet>
      <dgm:spPr/>
    </dgm:pt>
    <dgm:pt modelId="{3661E106-E2C7-E84F-8CCB-D397D588A39F}" type="pres">
      <dgm:prSet presAssocID="{D78CF10B-F448-0B4F-9D12-D190A9F43134}" presName="circ1" presStyleLbl="vennNode1" presStyleIdx="0" presStyleCnt="3" custLinFactNeighborY="3260"/>
      <dgm:spPr/>
      <dgm:t>
        <a:bodyPr/>
        <a:lstStyle/>
        <a:p>
          <a:endParaRPr lang="en-US"/>
        </a:p>
      </dgm:t>
    </dgm:pt>
    <dgm:pt modelId="{1B68F230-7855-0143-8281-58BC10B7FAFE}" type="pres">
      <dgm:prSet presAssocID="{D78CF10B-F448-0B4F-9D12-D190A9F43134}" presName="circ1Tx" presStyleLbl="revTx" presStyleIdx="0" presStyleCnt="0">
        <dgm:presLayoutVars>
          <dgm:chMax val="0"/>
          <dgm:chPref val="0"/>
          <dgm:bulletEnabled val="1"/>
        </dgm:presLayoutVars>
      </dgm:prSet>
      <dgm:spPr/>
      <dgm:t>
        <a:bodyPr/>
        <a:lstStyle/>
        <a:p>
          <a:endParaRPr lang="en-US"/>
        </a:p>
      </dgm:t>
    </dgm:pt>
    <dgm:pt modelId="{95DBFD0E-24FF-FC44-9B38-9634593BB64D}" type="pres">
      <dgm:prSet presAssocID="{1DA5AABE-ACD1-964F-9611-C798B6D5C236}" presName="circ2" presStyleLbl="vennNode1" presStyleIdx="1" presStyleCnt="3" custLinFactNeighborX="-1630"/>
      <dgm:spPr/>
      <dgm:t>
        <a:bodyPr/>
        <a:lstStyle/>
        <a:p>
          <a:endParaRPr lang="en-US"/>
        </a:p>
      </dgm:t>
    </dgm:pt>
    <dgm:pt modelId="{09408E10-843A-FA46-A47F-84808A9C0E3A}" type="pres">
      <dgm:prSet presAssocID="{1DA5AABE-ACD1-964F-9611-C798B6D5C236}" presName="circ2Tx" presStyleLbl="revTx" presStyleIdx="0" presStyleCnt="0">
        <dgm:presLayoutVars>
          <dgm:chMax val="0"/>
          <dgm:chPref val="0"/>
          <dgm:bulletEnabled val="1"/>
        </dgm:presLayoutVars>
      </dgm:prSet>
      <dgm:spPr/>
      <dgm:t>
        <a:bodyPr/>
        <a:lstStyle/>
        <a:p>
          <a:endParaRPr lang="en-US"/>
        </a:p>
      </dgm:t>
    </dgm:pt>
    <dgm:pt modelId="{BEEFD249-C708-1345-9081-D59A63CD39AC}" type="pres">
      <dgm:prSet presAssocID="{D8B9FD4A-9CF1-FE41-A3EB-C793151B6F8E}" presName="circ3" presStyleLbl="vennNode1" presStyleIdx="2" presStyleCnt="3" custLinFactNeighborX="2282"/>
      <dgm:spPr/>
      <dgm:t>
        <a:bodyPr/>
        <a:lstStyle/>
        <a:p>
          <a:endParaRPr lang="en-US"/>
        </a:p>
      </dgm:t>
    </dgm:pt>
    <dgm:pt modelId="{2A3DAFE7-AC4B-D242-ACFF-41AEA060156D}" type="pres">
      <dgm:prSet presAssocID="{D8B9FD4A-9CF1-FE41-A3EB-C793151B6F8E}" presName="circ3Tx" presStyleLbl="revTx" presStyleIdx="0" presStyleCnt="0">
        <dgm:presLayoutVars>
          <dgm:chMax val="0"/>
          <dgm:chPref val="0"/>
          <dgm:bulletEnabled val="1"/>
        </dgm:presLayoutVars>
      </dgm:prSet>
      <dgm:spPr/>
      <dgm:t>
        <a:bodyPr/>
        <a:lstStyle/>
        <a:p>
          <a:endParaRPr lang="en-US"/>
        </a:p>
      </dgm:t>
    </dgm:pt>
  </dgm:ptLst>
  <dgm:cxnLst>
    <dgm:cxn modelId="{8C507D5E-8110-B049-A468-95F6F6821039}" type="presOf" srcId="{B3C4FBDD-2353-864E-A015-06F203602EFF}" destId="{1B68F230-7855-0143-8281-58BC10B7FAFE}" srcOrd="1" destOrd="1" presId="urn:microsoft.com/office/officeart/2005/8/layout/venn1"/>
    <dgm:cxn modelId="{4ABB0259-88CA-8B4E-ADE0-1E8A70B258F2}" type="presOf" srcId="{E84FB845-0B35-6F47-820F-E8646766FA75}" destId="{09408E10-843A-FA46-A47F-84808A9C0E3A}" srcOrd="1" destOrd="3" presId="urn:microsoft.com/office/officeart/2005/8/layout/venn1"/>
    <dgm:cxn modelId="{32185719-5CDF-4245-8B5D-0E95145333FE}" type="presOf" srcId="{C70D801D-6FCD-664F-84C3-F78559E4319E}" destId="{2A3DAFE7-AC4B-D242-ACFF-41AEA060156D}" srcOrd="1" destOrd="4" presId="urn:microsoft.com/office/officeart/2005/8/layout/venn1"/>
    <dgm:cxn modelId="{0DA61A2C-8121-BB4B-804E-B34B3CE52BE6}" type="presOf" srcId="{A51C7AFB-6D7A-A84D-80EC-3A4AB8991EAD}" destId="{95DBFD0E-24FF-FC44-9B38-9634593BB64D}" srcOrd="0" destOrd="2" presId="urn:microsoft.com/office/officeart/2005/8/layout/venn1"/>
    <dgm:cxn modelId="{F6A5CFE4-36B8-364A-B2C1-52D7716D905F}" type="presOf" srcId="{C43B72EB-C60F-994F-BDFE-F70EE6EE01EB}" destId="{2A3DAFE7-AC4B-D242-ACFF-41AEA060156D}" srcOrd="1" destOrd="3" presId="urn:microsoft.com/office/officeart/2005/8/layout/venn1"/>
    <dgm:cxn modelId="{0D519031-E46D-444C-BCDC-B6A590D09596}" type="presOf" srcId="{D8B9FD4A-9CF1-FE41-A3EB-C793151B6F8E}" destId="{BEEFD249-C708-1345-9081-D59A63CD39AC}" srcOrd="0" destOrd="0" presId="urn:microsoft.com/office/officeart/2005/8/layout/venn1"/>
    <dgm:cxn modelId="{467E611F-A858-9D4E-AB78-8A507ABC2274}" srcId="{1DA5AABE-ACD1-964F-9611-C798B6D5C236}" destId="{E84FB845-0B35-6F47-820F-E8646766FA75}" srcOrd="2" destOrd="0" parTransId="{7D5073CA-AD00-824E-8DE5-25FFF8C892BD}" sibTransId="{5919A766-600F-9949-B6BB-BEE50CA5B4F9}"/>
    <dgm:cxn modelId="{B58EC810-1100-7D4B-BFE5-C0A336BE49F9}" type="presOf" srcId="{C43B72EB-C60F-994F-BDFE-F70EE6EE01EB}" destId="{BEEFD249-C708-1345-9081-D59A63CD39AC}" srcOrd="0" destOrd="3" presId="urn:microsoft.com/office/officeart/2005/8/layout/venn1"/>
    <dgm:cxn modelId="{90F64F78-1D74-2346-91DD-F7F1B9CC4159}" type="presOf" srcId="{A51C7AFB-6D7A-A84D-80EC-3A4AB8991EAD}" destId="{09408E10-843A-FA46-A47F-84808A9C0E3A}" srcOrd="1" destOrd="2" presId="urn:microsoft.com/office/officeart/2005/8/layout/venn1"/>
    <dgm:cxn modelId="{12EFAFA8-D31C-BB48-8619-51DEE944698B}" type="presOf" srcId="{D78CF10B-F448-0B4F-9D12-D190A9F43134}" destId="{3661E106-E2C7-E84F-8CCB-D397D588A39F}" srcOrd="0" destOrd="0" presId="urn:microsoft.com/office/officeart/2005/8/layout/venn1"/>
    <dgm:cxn modelId="{8F6F69A1-2BC9-4549-A6C5-D29F0A41231A}" srcId="{1DA5AABE-ACD1-964F-9611-C798B6D5C236}" destId="{CDC25B0D-322F-E040-9CF4-18C548DF376F}" srcOrd="0" destOrd="0" parTransId="{44815D7E-A429-BC46-ABE5-F04062D81643}" sibTransId="{59F81C02-4424-AF46-8312-7D8E6CB2C2CA}"/>
    <dgm:cxn modelId="{B1822581-0CA5-5E49-BD49-3742E39ECE69}" srcId="{D8B9FD4A-9CF1-FE41-A3EB-C793151B6F8E}" destId="{84ADB93C-0FED-C942-80B1-C13315F02482}" srcOrd="0" destOrd="0" parTransId="{B551E7DE-9575-5146-A80B-B787FEFC51CC}" sibTransId="{B3319AC8-6679-184D-A9F7-2E20537DC465}"/>
    <dgm:cxn modelId="{191D040F-4034-7741-A1CB-AFB5B60F94A3}" srcId="{D78CF10B-F448-0B4F-9D12-D190A9F43134}" destId="{CFFFA0A2-B135-724A-9E22-540FECFFC638}" srcOrd="1" destOrd="0" parTransId="{78706A82-6EFE-F44A-8805-EC505A3CAADB}" sibTransId="{28FFE2A8-1413-9C4A-BB7D-A632D64A57DD}"/>
    <dgm:cxn modelId="{A287BB55-E949-D14A-A1E1-E24D4A9FE700}" type="presOf" srcId="{84ADB93C-0FED-C942-80B1-C13315F02482}" destId="{2A3DAFE7-AC4B-D242-ACFF-41AEA060156D}" srcOrd="1" destOrd="1" presId="urn:microsoft.com/office/officeart/2005/8/layout/venn1"/>
    <dgm:cxn modelId="{039BEF51-8A9C-2849-AF02-687AB3C7DBEF}" srcId="{D8B9FD4A-9CF1-FE41-A3EB-C793151B6F8E}" destId="{C70D801D-6FCD-664F-84C3-F78559E4319E}" srcOrd="3" destOrd="0" parTransId="{1E032B78-F467-1749-B7A9-FA4455E3B52B}" sibTransId="{B88B3061-3EF6-7844-8E74-86B2B665E35D}"/>
    <dgm:cxn modelId="{B7D27373-A7A7-B24D-8D6E-A7705CCFABD2}" type="presOf" srcId="{D0138873-DD38-1C4A-BFE4-6A1AB359D82B}" destId="{2A3DAFE7-AC4B-D242-ACFF-41AEA060156D}" srcOrd="1" destOrd="2" presId="urn:microsoft.com/office/officeart/2005/8/layout/venn1"/>
    <dgm:cxn modelId="{4B891664-E3CB-DA4C-945D-AE939953F99C}" type="presOf" srcId="{59E75FB5-D587-234E-933B-AE7ADBAE2157}" destId="{A426CA3F-BD75-2D4E-8436-7CC69A3791E2}" srcOrd="0" destOrd="0" presId="urn:microsoft.com/office/officeart/2005/8/layout/venn1"/>
    <dgm:cxn modelId="{7408E917-3D38-3E4D-9C5A-F466FA5E8A2C}" type="presOf" srcId="{D78CF10B-F448-0B4F-9D12-D190A9F43134}" destId="{1B68F230-7855-0143-8281-58BC10B7FAFE}" srcOrd="1" destOrd="0" presId="urn:microsoft.com/office/officeart/2005/8/layout/venn1"/>
    <dgm:cxn modelId="{D20FBC8E-D3C8-3145-A363-A8071B9C5730}" type="presOf" srcId="{E84FB845-0B35-6F47-820F-E8646766FA75}" destId="{95DBFD0E-24FF-FC44-9B38-9634593BB64D}" srcOrd="0" destOrd="3" presId="urn:microsoft.com/office/officeart/2005/8/layout/venn1"/>
    <dgm:cxn modelId="{8C22BF94-43B9-9E40-B8B1-463ABCB6807A}" type="presOf" srcId="{D0138873-DD38-1C4A-BFE4-6A1AB359D82B}" destId="{BEEFD249-C708-1345-9081-D59A63CD39AC}" srcOrd="0" destOrd="2" presId="urn:microsoft.com/office/officeart/2005/8/layout/venn1"/>
    <dgm:cxn modelId="{1EE7EC6C-0FB7-9A43-B865-DFAB3CF75FD4}" srcId="{1DA5AABE-ACD1-964F-9611-C798B6D5C236}" destId="{A51C7AFB-6D7A-A84D-80EC-3A4AB8991EAD}" srcOrd="1" destOrd="0" parTransId="{C8157188-2C0F-6043-B99F-D0A409956678}" sibTransId="{31D1BDBF-473A-7446-ADAB-45C28D26EADB}"/>
    <dgm:cxn modelId="{A9E52909-8B38-5B4C-AA85-D5080037BD05}" type="presOf" srcId="{B3C4FBDD-2353-864E-A015-06F203602EFF}" destId="{3661E106-E2C7-E84F-8CCB-D397D588A39F}" srcOrd="0" destOrd="1" presId="urn:microsoft.com/office/officeart/2005/8/layout/venn1"/>
    <dgm:cxn modelId="{3BC363A3-ADE8-2C49-B1F9-3414A4B13EB3}" srcId="{59E75FB5-D587-234E-933B-AE7ADBAE2157}" destId="{1DA5AABE-ACD1-964F-9611-C798B6D5C236}" srcOrd="1" destOrd="0" parTransId="{93D139F1-6AE4-3E4D-873C-D37E586D2C03}" sibTransId="{353F2A84-B4AA-9B4B-B143-DB9190125DEB}"/>
    <dgm:cxn modelId="{BD4260BB-450A-4D47-850B-4D3EF4848061}" srcId="{D78CF10B-F448-0B4F-9D12-D190A9F43134}" destId="{B3C4FBDD-2353-864E-A015-06F203602EFF}" srcOrd="0" destOrd="0" parTransId="{A17A7B03-B9DC-8048-8485-1FC6D682486E}" sibTransId="{C087D44A-DD50-ED4C-9D7A-3A7A5CE30E20}"/>
    <dgm:cxn modelId="{A08C3E16-8483-9B4E-965D-A60A55C6B2F3}" srcId="{59E75FB5-D587-234E-933B-AE7ADBAE2157}" destId="{D78CF10B-F448-0B4F-9D12-D190A9F43134}" srcOrd="0" destOrd="0" parTransId="{887F6943-755E-A940-B7D8-4B8A3306A114}" sibTransId="{E68ADCFE-E546-FB45-9093-91A3C08CD83D}"/>
    <dgm:cxn modelId="{FB834F72-4278-A747-A2C2-7E0DB227ECB4}" type="presOf" srcId="{84ADB93C-0FED-C942-80B1-C13315F02482}" destId="{BEEFD249-C708-1345-9081-D59A63CD39AC}" srcOrd="0" destOrd="1" presId="urn:microsoft.com/office/officeart/2005/8/layout/venn1"/>
    <dgm:cxn modelId="{7A20DC55-52AF-2245-86D7-81E676C3E4DC}" type="presOf" srcId="{CDC25B0D-322F-E040-9CF4-18C548DF376F}" destId="{09408E10-843A-FA46-A47F-84808A9C0E3A}" srcOrd="1" destOrd="1" presId="urn:microsoft.com/office/officeart/2005/8/layout/venn1"/>
    <dgm:cxn modelId="{40DAF0F0-58E5-AD4B-AD7F-19D4BDD04453}" srcId="{59E75FB5-D587-234E-933B-AE7ADBAE2157}" destId="{D8B9FD4A-9CF1-FE41-A3EB-C793151B6F8E}" srcOrd="2" destOrd="0" parTransId="{C5D4C738-DFB7-2047-AB71-0A2215B296FB}" sibTransId="{829027B5-8238-834E-849C-DA5AEADC6D4B}"/>
    <dgm:cxn modelId="{BB963041-0994-4244-B1E1-FF2D42A43C16}" srcId="{D8B9FD4A-9CF1-FE41-A3EB-C793151B6F8E}" destId="{C43B72EB-C60F-994F-BDFE-F70EE6EE01EB}" srcOrd="2" destOrd="0" parTransId="{76149155-DF35-0D4C-B5D8-7C426E2F15F2}" sibTransId="{3B6BDE7A-2CB5-604D-A652-B8EA1CB18613}"/>
    <dgm:cxn modelId="{942673D2-6383-0C48-904F-F7B8846AAAC3}" type="presOf" srcId="{1DA5AABE-ACD1-964F-9611-C798B6D5C236}" destId="{95DBFD0E-24FF-FC44-9B38-9634593BB64D}" srcOrd="0" destOrd="0" presId="urn:microsoft.com/office/officeart/2005/8/layout/venn1"/>
    <dgm:cxn modelId="{1261F44F-4D83-3243-8064-4E59F25B38CB}" type="presOf" srcId="{CDC25B0D-322F-E040-9CF4-18C548DF376F}" destId="{95DBFD0E-24FF-FC44-9B38-9634593BB64D}" srcOrd="0" destOrd="1" presId="urn:microsoft.com/office/officeart/2005/8/layout/venn1"/>
    <dgm:cxn modelId="{A1F678BE-E582-4D4F-8564-F7B9DD4978D8}" type="presOf" srcId="{CFFFA0A2-B135-724A-9E22-540FECFFC638}" destId="{3661E106-E2C7-E84F-8CCB-D397D588A39F}" srcOrd="0" destOrd="2" presId="urn:microsoft.com/office/officeart/2005/8/layout/venn1"/>
    <dgm:cxn modelId="{5BF8EDD8-EC24-CB49-A093-0747C14A4E56}" type="presOf" srcId="{D8B9FD4A-9CF1-FE41-A3EB-C793151B6F8E}" destId="{2A3DAFE7-AC4B-D242-ACFF-41AEA060156D}" srcOrd="1" destOrd="0" presId="urn:microsoft.com/office/officeart/2005/8/layout/venn1"/>
    <dgm:cxn modelId="{1E94B747-8068-8D4A-A7DA-4E67753F57D0}" srcId="{D8B9FD4A-9CF1-FE41-A3EB-C793151B6F8E}" destId="{D0138873-DD38-1C4A-BFE4-6A1AB359D82B}" srcOrd="1" destOrd="0" parTransId="{7D3794CA-CBFE-3E43-8FB4-8528C96F7253}" sibTransId="{5BE70DFA-A5E5-FA49-AA68-7BAD44EDC0F9}"/>
    <dgm:cxn modelId="{FA169A82-DC08-4340-B9FD-48402C82BE4E}" type="presOf" srcId="{CFFFA0A2-B135-724A-9E22-540FECFFC638}" destId="{1B68F230-7855-0143-8281-58BC10B7FAFE}" srcOrd="1" destOrd="2" presId="urn:microsoft.com/office/officeart/2005/8/layout/venn1"/>
    <dgm:cxn modelId="{BBF65211-501B-0A41-BE67-DF882D2785F8}" type="presOf" srcId="{1DA5AABE-ACD1-964F-9611-C798B6D5C236}" destId="{09408E10-843A-FA46-A47F-84808A9C0E3A}" srcOrd="1" destOrd="0" presId="urn:microsoft.com/office/officeart/2005/8/layout/venn1"/>
    <dgm:cxn modelId="{2685F239-FE8C-2D42-89B5-037CA4222481}" type="presOf" srcId="{C70D801D-6FCD-664F-84C3-F78559E4319E}" destId="{BEEFD249-C708-1345-9081-D59A63CD39AC}" srcOrd="0" destOrd="4" presId="urn:microsoft.com/office/officeart/2005/8/layout/venn1"/>
    <dgm:cxn modelId="{54B4C582-356E-BF4B-9580-2CCA8C6DA8F1}" type="presParOf" srcId="{A426CA3F-BD75-2D4E-8436-7CC69A3791E2}" destId="{3661E106-E2C7-E84F-8CCB-D397D588A39F}" srcOrd="0" destOrd="0" presId="urn:microsoft.com/office/officeart/2005/8/layout/venn1"/>
    <dgm:cxn modelId="{4BD3A460-E5D0-CF49-A0ED-59C981725F1E}" type="presParOf" srcId="{A426CA3F-BD75-2D4E-8436-7CC69A3791E2}" destId="{1B68F230-7855-0143-8281-58BC10B7FAFE}" srcOrd="1" destOrd="0" presId="urn:microsoft.com/office/officeart/2005/8/layout/venn1"/>
    <dgm:cxn modelId="{D03A7316-878B-E846-85B4-ADE9DA6F4253}" type="presParOf" srcId="{A426CA3F-BD75-2D4E-8436-7CC69A3791E2}" destId="{95DBFD0E-24FF-FC44-9B38-9634593BB64D}" srcOrd="2" destOrd="0" presId="urn:microsoft.com/office/officeart/2005/8/layout/venn1"/>
    <dgm:cxn modelId="{1C7DEE4F-91A4-AC43-BEAF-6E7E67DA966E}" type="presParOf" srcId="{A426CA3F-BD75-2D4E-8436-7CC69A3791E2}" destId="{09408E10-843A-FA46-A47F-84808A9C0E3A}" srcOrd="3" destOrd="0" presId="urn:microsoft.com/office/officeart/2005/8/layout/venn1"/>
    <dgm:cxn modelId="{3E4BB8E9-C56B-8E47-B50D-FD9E75311E74}" type="presParOf" srcId="{A426CA3F-BD75-2D4E-8436-7CC69A3791E2}" destId="{BEEFD249-C708-1345-9081-D59A63CD39AC}" srcOrd="4" destOrd="0" presId="urn:microsoft.com/office/officeart/2005/8/layout/venn1"/>
    <dgm:cxn modelId="{DDC8A57D-3548-7C4E-9B5B-A10D028C9C98}" type="presParOf" srcId="{A426CA3F-BD75-2D4E-8436-7CC69A3791E2}" destId="{2A3DAFE7-AC4B-D242-ACFF-41AEA060156D}"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1E106-E2C7-E84F-8CCB-D397D588A39F}">
      <dsp:nvSpPr>
        <dsp:cNvPr id="0" name=""/>
        <dsp:cNvSpPr/>
      </dsp:nvSpPr>
      <dsp:spPr>
        <a:xfrm>
          <a:off x="1452073" y="189092"/>
          <a:ext cx="3538848" cy="3538848"/>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200150">
            <a:lnSpc>
              <a:spcPct val="90000"/>
            </a:lnSpc>
            <a:spcBef>
              <a:spcPct val="0"/>
            </a:spcBef>
            <a:spcAft>
              <a:spcPct val="35000"/>
            </a:spcAft>
          </a:pPr>
          <a:r>
            <a:rPr lang="en-US" sz="2700" kern="1200" dirty="0" smtClean="0"/>
            <a:t>Calorimeter</a:t>
          </a:r>
          <a:endParaRPr lang="en-US" sz="2700" kern="1200" dirty="0"/>
        </a:p>
        <a:p>
          <a:pPr marL="228600" lvl="1" indent="-228600" algn="l" defTabSz="933450">
            <a:lnSpc>
              <a:spcPct val="90000"/>
            </a:lnSpc>
            <a:spcBef>
              <a:spcPct val="0"/>
            </a:spcBef>
            <a:spcAft>
              <a:spcPct val="15000"/>
            </a:spcAft>
            <a:buChar char="••"/>
          </a:pPr>
          <a:r>
            <a:rPr lang="en-US" sz="2100" kern="1200" dirty="0" smtClean="0"/>
            <a:t>High dynamic range</a:t>
          </a:r>
          <a:endParaRPr lang="en-US" sz="2100" kern="1200" dirty="0"/>
        </a:p>
        <a:p>
          <a:pPr marL="228600" lvl="1" indent="-228600" algn="l" defTabSz="933450">
            <a:lnSpc>
              <a:spcPct val="90000"/>
            </a:lnSpc>
            <a:spcBef>
              <a:spcPct val="0"/>
            </a:spcBef>
            <a:spcAft>
              <a:spcPct val="15000"/>
            </a:spcAft>
            <a:buChar char="••"/>
          </a:pPr>
          <a:r>
            <a:rPr lang="en-US" sz="2100" kern="1200" dirty="0" smtClean="0"/>
            <a:t>Triggering capability</a:t>
          </a:r>
          <a:endParaRPr lang="en-US" sz="2100" kern="1200" dirty="0"/>
        </a:p>
      </dsp:txBody>
      <dsp:txXfrm>
        <a:off x="1923919" y="808390"/>
        <a:ext cx="2595155" cy="1592481"/>
      </dsp:txXfrm>
    </dsp:sp>
    <dsp:sp modelId="{95DBFD0E-24FF-FC44-9B38-9634593BB64D}">
      <dsp:nvSpPr>
        <dsp:cNvPr id="0" name=""/>
        <dsp:cNvSpPr/>
      </dsp:nvSpPr>
      <dsp:spPr>
        <a:xfrm>
          <a:off x="2671324" y="2285506"/>
          <a:ext cx="3538848" cy="3538848"/>
        </a:xfrm>
        <a:prstGeom prst="ellipse">
          <a:avLst/>
        </a:prstGeom>
        <a:solidFill>
          <a:schemeClr val="accent2">
            <a:alpha val="50000"/>
            <a:hueOff val="-7200000"/>
            <a:satOff val="-30002"/>
            <a:lumOff val="25001"/>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200150">
            <a:lnSpc>
              <a:spcPct val="90000"/>
            </a:lnSpc>
            <a:spcBef>
              <a:spcPct val="0"/>
            </a:spcBef>
            <a:spcAft>
              <a:spcPct val="35000"/>
            </a:spcAft>
          </a:pPr>
          <a:r>
            <a:rPr lang="en-US" sz="2700" kern="1200" dirty="0" smtClean="0"/>
            <a:t>      Pixel</a:t>
          </a:r>
          <a:endParaRPr lang="en-US" sz="2700" kern="1200" dirty="0"/>
        </a:p>
        <a:p>
          <a:pPr marL="228600" lvl="1" indent="-136525" algn="l" defTabSz="933450">
            <a:lnSpc>
              <a:spcPct val="90000"/>
            </a:lnSpc>
            <a:spcBef>
              <a:spcPct val="0"/>
            </a:spcBef>
            <a:spcAft>
              <a:spcPct val="15000"/>
            </a:spcAft>
            <a:buChar char="••"/>
            <a:tabLst>
              <a:tab pos="0" algn="l"/>
            </a:tabLst>
          </a:pPr>
          <a:r>
            <a:rPr lang="en-US" sz="2100" kern="1200" dirty="0" smtClean="0"/>
            <a:t>Radiation</a:t>
          </a:r>
          <a:endParaRPr lang="en-US" sz="2100" kern="1200" dirty="0"/>
        </a:p>
        <a:p>
          <a:pPr marL="228600" lvl="1" indent="-136525" algn="l" defTabSz="933450">
            <a:lnSpc>
              <a:spcPct val="90000"/>
            </a:lnSpc>
            <a:spcBef>
              <a:spcPct val="0"/>
            </a:spcBef>
            <a:spcAft>
              <a:spcPct val="15000"/>
            </a:spcAft>
            <a:buChar char="••"/>
          </a:pPr>
          <a:r>
            <a:rPr lang="en-US" sz="2100" kern="1200" dirty="0" smtClean="0"/>
            <a:t>MIP sensitivity</a:t>
          </a:r>
          <a:endParaRPr lang="en-US" sz="2100" kern="1200" dirty="0"/>
        </a:p>
        <a:p>
          <a:pPr marL="228600" lvl="1" indent="-136525" algn="l" defTabSz="933450">
            <a:lnSpc>
              <a:spcPct val="90000"/>
            </a:lnSpc>
            <a:spcBef>
              <a:spcPct val="0"/>
            </a:spcBef>
            <a:spcAft>
              <a:spcPct val="15000"/>
            </a:spcAft>
            <a:buChar char="••"/>
          </a:pPr>
          <a:r>
            <a:rPr lang="en-US" sz="2100" kern="1200" dirty="0" smtClean="0"/>
            <a:t>Space constraints</a:t>
          </a:r>
          <a:endParaRPr lang="en-US" sz="2100" kern="1200" dirty="0"/>
        </a:p>
      </dsp:txBody>
      <dsp:txXfrm>
        <a:off x="3753622" y="3199708"/>
        <a:ext cx="2123308" cy="1946366"/>
      </dsp:txXfrm>
    </dsp:sp>
    <dsp:sp modelId="{BEEFD249-C708-1345-9081-D59A63CD39AC}">
      <dsp:nvSpPr>
        <dsp:cNvPr id="0" name=""/>
        <dsp:cNvSpPr/>
      </dsp:nvSpPr>
      <dsp:spPr>
        <a:xfrm>
          <a:off x="255895" y="2285506"/>
          <a:ext cx="3538848" cy="3538848"/>
        </a:xfrm>
        <a:prstGeom prst="ellipse">
          <a:avLst/>
        </a:prstGeom>
        <a:solidFill>
          <a:schemeClr val="accent2">
            <a:alpha val="50000"/>
            <a:hueOff val="-14400000"/>
            <a:satOff val="-60003"/>
            <a:lumOff val="50001"/>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200150">
            <a:lnSpc>
              <a:spcPct val="90000"/>
            </a:lnSpc>
            <a:spcBef>
              <a:spcPct val="0"/>
            </a:spcBef>
            <a:spcAft>
              <a:spcPct val="35000"/>
            </a:spcAft>
          </a:pPr>
          <a:r>
            <a:rPr lang="en-US" sz="2700" kern="1200" dirty="0" smtClean="0"/>
            <a:t>Tracker</a:t>
          </a:r>
          <a:endParaRPr lang="en-US" sz="2700" kern="1200" dirty="0"/>
        </a:p>
        <a:p>
          <a:pPr marL="184150" lvl="1" indent="-184150" algn="l" defTabSz="933450">
            <a:lnSpc>
              <a:spcPct val="90000"/>
            </a:lnSpc>
            <a:spcBef>
              <a:spcPct val="0"/>
            </a:spcBef>
            <a:spcAft>
              <a:spcPct val="15000"/>
            </a:spcAft>
            <a:buChar char="••"/>
          </a:pPr>
          <a:r>
            <a:rPr lang="en-US" sz="2100" kern="1200" dirty="0" smtClean="0"/>
            <a:t>#readout channels</a:t>
          </a:r>
          <a:endParaRPr lang="en-US" sz="2100" kern="1200" dirty="0"/>
        </a:p>
        <a:p>
          <a:pPr marL="184150" lvl="1" indent="-184150" algn="l" defTabSz="933450">
            <a:lnSpc>
              <a:spcPct val="90000"/>
            </a:lnSpc>
            <a:spcBef>
              <a:spcPct val="0"/>
            </a:spcBef>
            <a:spcAft>
              <a:spcPct val="15000"/>
            </a:spcAft>
            <a:buChar char="••"/>
          </a:pPr>
          <a:r>
            <a:rPr lang="en-US" sz="2100" kern="1200" dirty="0" smtClean="0"/>
            <a:t>MIP sensitivity</a:t>
          </a:r>
          <a:endParaRPr lang="en-US" sz="2100" kern="1200" dirty="0"/>
        </a:p>
        <a:p>
          <a:pPr marL="184150" lvl="1" indent="-184150" algn="l" defTabSz="933450">
            <a:lnSpc>
              <a:spcPct val="90000"/>
            </a:lnSpc>
            <a:spcBef>
              <a:spcPct val="0"/>
            </a:spcBef>
            <a:spcAft>
              <a:spcPct val="15000"/>
            </a:spcAft>
            <a:buChar char="••"/>
          </a:pPr>
          <a:r>
            <a:rPr lang="en-US" sz="2100" kern="1200" dirty="0" smtClean="0"/>
            <a:t>Physical size</a:t>
          </a:r>
          <a:endParaRPr lang="en-US" sz="2100" kern="1200" dirty="0"/>
        </a:p>
        <a:p>
          <a:pPr marL="184150" lvl="1" indent="-184150" algn="l" defTabSz="933450">
            <a:lnSpc>
              <a:spcPct val="90000"/>
            </a:lnSpc>
            <a:spcBef>
              <a:spcPct val="0"/>
            </a:spcBef>
            <a:spcAft>
              <a:spcPct val="15000"/>
            </a:spcAft>
            <a:buChar char="••"/>
          </a:pPr>
          <a:r>
            <a:rPr lang="en-US" sz="2100" kern="1200" dirty="0" smtClean="0"/>
            <a:t>Low power</a:t>
          </a:r>
          <a:endParaRPr lang="en-US" sz="2100" kern="1200" dirty="0"/>
        </a:p>
      </dsp:txBody>
      <dsp:txXfrm>
        <a:off x="589137" y="3199708"/>
        <a:ext cx="2123308" cy="194636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DE2AB7-83C5-1642-BEF4-C9CFEA8BC0FC}" type="datetimeFigureOut">
              <a:rPr lang="en-US" smtClean="0"/>
              <a:t>17/09/18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C9E1D47-A096-3841-88C8-97FE7633AB84}" type="slidenum">
              <a:rPr lang="en-US" smtClean="0"/>
              <a:t>‹#›</a:t>
            </a:fld>
            <a:endParaRPr lang="en-US"/>
          </a:p>
        </p:txBody>
      </p:sp>
    </p:spTree>
    <p:extLst>
      <p:ext uri="{BB962C8B-B14F-4D97-AF65-F5344CB8AC3E}">
        <p14:creationId xmlns:p14="http://schemas.microsoft.com/office/powerpoint/2010/main" val="29063310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201F7A-B06A-7E4A-A3FA-54AC01910729}" type="datetimeFigureOut">
              <a:rPr lang="en-US" smtClean="0"/>
              <a:t>17/09/18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1DFF97-CE13-B940-94D0-A5194745B022}" type="slidenum">
              <a:rPr lang="en-US" smtClean="0"/>
              <a:t>‹#›</a:t>
            </a:fld>
            <a:endParaRPr lang="en-US"/>
          </a:p>
        </p:txBody>
      </p:sp>
    </p:spTree>
    <p:extLst>
      <p:ext uri="{BB962C8B-B14F-4D97-AF65-F5344CB8AC3E}">
        <p14:creationId xmlns:p14="http://schemas.microsoft.com/office/powerpoint/2010/main" val="40749780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5" name="Footer Placeholder 4"/>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2399671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6" name="Footer Placeholder 5"/>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448552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5" name="Footer Placeholder 4"/>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3144425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0713" y="193675"/>
            <a:ext cx="1981200" cy="62896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22350" y="193675"/>
            <a:ext cx="5795963" cy="6289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5" name="Footer Placeholder 4"/>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1198599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22350" y="193675"/>
            <a:ext cx="7180263" cy="5222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58863" y="820738"/>
            <a:ext cx="3870325" cy="5662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81588" y="820738"/>
            <a:ext cx="3870325" cy="2754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81588" y="3727450"/>
            <a:ext cx="3870325" cy="2755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14300" y="6575425"/>
            <a:ext cx="3074988" cy="296863"/>
          </a:xfrm>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a:xfrm>
            <a:off x="6070600" y="6570663"/>
            <a:ext cx="2971800" cy="287337"/>
          </a:xfrm>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4124671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22350" y="193675"/>
            <a:ext cx="7180263" cy="5222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58863" y="820738"/>
            <a:ext cx="3870325" cy="2754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058863" y="3727450"/>
            <a:ext cx="3870325" cy="2755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081588" y="820738"/>
            <a:ext cx="3870325" cy="5662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14300" y="6575425"/>
            <a:ext cx="3074988" cy="296863"/>
          </a:xfrm>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a:xfrm>
            <a:off x="6070600" y="6570663"/>
            <a:ext cx="2971800" cy="287337"/>
          </a:xfrm>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2927486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022350" y="193675"/>
            <a:ext cx="7180263" cy="522288"/>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58863" y="820738"/>
            <a:ext cx="7893050" cy="2754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58863" y="3727450"/>
            <a:ext cx="7893050" cy="2755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4300" y="6575425"/>
            <a:ext cx="3074988" cy="296863"/>
          </a:xfrm>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6" name="Footer Placeholder 5"/>
          <p:cNvSpPr>
            <a:spLocks noGrp="1"/>
          </p:cNvSpPr>
          <p:nvPr>
            <p:ph type="ftr" sz="quarter" idx="11"/>
          </p:nvPr>
        </p:nvSpPr>
        <p:spPr>
          <a:xfrm>
            <a:off x="6070600" y="6570663"/>
            <a:ext cx="2971800" cy="287337"/>
          </a:xfrm>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1333825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22350" y="193675"/>
            <a:ext cx="7180263" cy="5222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58863" y="820738"/>
            <a:ext cx="3870325" cy="2754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81588" y="820738"/>
            <a:ext cx="3870325" cy="2754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058863" y="3727450"/>
            <a:ext cx="3870325" cy="2755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081588" y="3727450"/>
            <a:ext cx="3870325" cy="2755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14300" y="6575425"/>
            <a:ext cx="3074988" cy="296863"/>
          </a:xfrm>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8" name="Footer Placeholder 7"/>
          <p:cNvSpPr>
            <a:spLocks noGrp="1"/>
          </p:cNvSpPr>
          <p:nvPr>
            <p:ph type="ftr" sz="quarter" idx="11"/>
          </p:nvPr>
        </p:nvSpPr>
        <p:spPr>
          <a:xfrm>
            <a:off x="6070600" y="6570663"/>
            <a:ext cx="2971800" cy="287337"/>
          </a:xfrm>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2835388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mpty">
    <p:bg>
      <p:bgPr>
        <a:blipFill dpi="0" rotWithShape="0">
          <a:blip r:embed="rId2">
            <a:alphaModFix amt="0"/>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337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93" y="0"/>
            <a:ext cx="8947149" cy="752475"/>
          </a:xfrm>
        </p:spPr>
        <p:txBody>
          <a:bodyPr/>
          <a:lstStyle>
            <a:lvl1pPr algn="l">
              <a:lnSpc>
                <a:spcPct val="90000"/>
              </a:lnSpc>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a:xfrm>
            <a:off x="6179452" y="6500115"/>
            <a:ext cx="2971800" cy="287337"/>
          </a:xfrm>
        </p:spPr>
        <p:txBody>
          <a:bodyPr/>
          <a:lstStyle>
            <a:lvl1pPr>
              <a:defRPr/>
            </a:lvl1pPr>
          </a:lstStyle>
          <a:p>
            <a:r>
              <a:rPr lang="en-GB" dirty="0"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3337829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94767" y="2910114"/>
            <a:ext cx="7772400" cy="1362075"/>
          </a:xfrm>
        </p:spPr>
        <p:txBody>
          <a:bodyPr anchor="t"/>
          <a:lstStyle>
            <a:lvl1pPr algn="l">
              <a:defRPr sz="4000" b="1" cap="all"/>
            </a:lvl1p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6"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42544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80500" cy="748165"/>
          </a:xfrm>
        </p:spPr>
        <p:txBody>
          <a:bodyPr/>
          <a:lstStyle>
            <a:lvl1pPr algn="l">
              <a:lnSpc>
                <a:spcPct val="90000"/>
              </a:lnSpc>
              <a:defRPr sz="2800"/>
            </a:lvl1pPr>
          </a:lstStyle>
          <a:p>
            <a:r>
              <a:rPr lang="en-US" smtClean="0"/>
              <a:t>Click to edit Master title style</a:t>
            </a:r>
            <a:endParaRPr lang="en-US"/>
          </a:p>
        </p:txBody>
      </p:sp>
      <p:sp>
        <p:nvSpPr>
          <p:cNvPr id="3" name="Content Placeholder 2"/>
          <p:cNvSpPr>
            <a:spLocks noGrp="1"/>
          </p:cNvSpPr>
          <p:nvPr>
            <p:ph sz="half" idx="1"/>
          </p:nvPr>
        </p:nvSpPr>
        <p:spPr>
          <a:xfrm>
            <a:off x="-11214" y="748166"/>
            <a:ext cx="4632453" cy="57351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1240" y="748165"/>
            <a:ext cx="4522761" cy="573518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6" name="Footer Placeholder 5"/>
          <p:cNvSpPr>
            <a:spLocks noGrp="1"/>
          </p:cNvSpPr>
          <p:nvPr>
            <p:ph type="ftr" sz="quarter" idx="11"/>
          </p:nvPr>
        </p:nvSpPr>
        <p:spPr>
          <a:xfrm>
            <a:off x="6179452" y="6523631"/>
            <a:ext cx="2971800" cy="287337"/>
          </a:xfrm>
        </p:spPr>
        <p:txBody>
          <a:bodyPr/>
          <a:lstStyle>
            <a:lvl1pPr>
              <a:defRPr/>
            </a:lvl1pPr>
          </a:lstStyle>
          <a:p>
            <a:r>
              <a:rPr lang="en-GB" dirty="0"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7"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3266139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8" name="Footer Placeholder 7"/>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791756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269134" cy="729011"/>
          </a:xfrm>
        </p:spPr>
        <p:txBody>
          <a:bodyPr/>
          <a:lstStyle>
            <a:lvl1pPr algn="l">
              <a:lnSpc>
                <a:spcPct val="90000"/>
              </a:lnSpc>
              <a:defRPr sz="2800"/>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1121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3" name="Footer Placeholder 2"/>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4"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350347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6" name="Footer Placeholder 5"/>
          <p:cNvSpPr>
            <a:spLocks noGrp="1"/>
          </p:cNvSpPr>
          <p:nvPr>
            <p:ph type="ftr" sz="quarter" idx="11"/>
          </p:nvPr>
        </p:nvSpPr>
        <p:spPr/>
        <p:txBody>
          <a:bodyPr/>
          <a:lstStyle>
            <a:lvl1pPr>
              <a:defRPr/>
            </a:lvl1p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36913360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jpeg"/><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a:alphaModFix amt="0"/>
          </a:blip>
          <a:srcRect/>
          <a:stretch>
            <a:fillRect/>
          </a:stretch>
        </a:blip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bwMode="auto">
          <a:xfrm>
            <a:off x="1022350" y="193675"/>
            <a:ext cx="7180263" cy="52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8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dirty="0"/>
              <a:t>Click to edit title</a:t>
            </a:r>
          </a:p>
        </p:txBody>
      </p:sp>
      <p:sp>
        <p:nvSpPr>
          <p:cNvPr id="48131" name="Rectangle 3"/>
          <p:cNvSpPr>
            <a:spLocks noGrp="1" noChangeArrowheads="1"/>
          </p:cNvSpPr>
          <p:nvPr>
            <p:ph type="body" idx="1"/>
          </p:nvPr>
        </p:nvSpPr>
        <p:spPr bwMode="auto">
          <a:xfrm>
            <a:off x="0" y="752475"/>
            <a:ext cx="9144000" cy="5730875"/>
          </a:xfrm>
          <a:prstGeom prst="rect">
            <a:avLst/>
          </a:prstGeom>
          <a:noFill/>
          <a:ln w="6350">
            <a:solidFill>
              <a:srgbClr val="000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8132" name="Rectangle 4"/>
          <p:cNvSpPr>
            <a:spLocks noGrp="1" noChangeArrowheads="1"/>
          </p:cNvSpPr>
          <p:nvPr>
            <p:ph type="dt" sz="half" idx="2"/>
          </p:nvPr>
        </p:nvSpPr>
        <p:spPr bwMode="auto">
          <a:xfrm>
            <a:off x="0" y="6522359"/>
            <a:ext cx="4621240" cy="33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8133" name="Rectangle 5"/>
          <p:cNvSpPr>
            <a:spLocks noGrp="1" noChangeArrowheads="1"/>
          </p:cNvSpPr>
          <p:nvPr>
            <p:ph type="ftr" sz="quarter" idx="3"/>
          </p:nvPr>
        </p:nvSpPr>
        <p:spPr bwMode="auto">
          <a:xfrm>
            <a:off x="6179452" y="6491044"/>
            <a:ext cx="29718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r>
              <a:rPr lang="en-GB" smtClean="0">
                <a:solidFill>
                  <a:srgbClr val="000000"/>
                </a:solidFill>
                <a:latin typeface="Times New Roman" charset="0"/>
                <a:ea typeface="ＭＳ Ｐゴシック" charset="0"/>
              </a:rPr>
              <a:t>D. Barney (CERN)</a:t>
            </a:r>
            <a:endParaRPr lang="en-GB" dirty="0">
              <a:solidFill>
                <a:srgbClr val="000000"/>
              </a:solidFill>
              <a:latin typeface="Times New Roman" charset="0"/>
              <a:ea typeface="ＭＳ Ｐゴシック" charset="0"/>
            </a:endParaRPr>
          </a:p>
        </p:txBody>
      </p:sp>
      <p:sp>
        <p:nvSpPr>
          <p:cNvPr id="2" name="Rectangle 1"/>
          <p:cNvSpPr/>
          <p:nvPr userDrawn="1"/>
        </p:nvSpPr>
        <p:spPr bwMode="auto">
          <a:xfrm>
            <a:off x="0" y="0"/>
            <a:ext cx="9144000" cy="739095"/>
          </a:xfrm>
          <a:prstGeom prst="rect">
            <a:avLst/>
          </a:prstGeom>
          <a:gradFill flip="none" rotWithShape="1">
            <a:gsLst>
              <a:gs pos="0">
                <a:srgbClr val="0568FE"/>
              </a:gs>
              <a:gs pos="100000">
                <a:srgbClr val="FFFFFF"/>
              </a:gs>
            </a:gsLst>
            <a:lin ang="10800000" scaled="0"/>
            <a:tileRect/>
          </a:gra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pic>
        <p:nvPicPr>
          <p:cNvPr id="4" name="Picture 3" descr="400px-Cern_Logo_black.svg.png"/>
          <p:cNvPicPr>
            <a:picLocks noChangeAspect="1"/>
          </p:cNvPicPr>
          <p:nvPr userDrawn="1"/>
        </p:nvPicPr>
        <p:blipFill>
          <a:blip r:embed="rId19"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403455" y="16388"/>
            <a:ext cx="715963" cy="715963"/>
          </a:xfrm>
          <a:prstGeom prst="rect">
            <a:avLst/>
          </a:prstGeom>
        </p:spPr>
      </p:pic>
      <p:sp>
        <p:nvSpPr>
          <p:cNvPr id="3" name="Slide Number Placeholder 2"/>
          <p:cNvSpPr>
            <a:spLocks noGrp="1"/>
          </p:cNvSpPr>
          <p:nvPr>
            <p:ph type="sldNum" sz="quarter" idx="4"/>
          </p:nvPr>
        </p:nvSpPr>
        <p:spPr>
          <a:xfrm>
            <a:off x="4727071" y="6483350"/>
            <a:ext cx="7643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DDF9-8E64-0A4D-BCFC-391FBF5816D5}" type="slidenum">
              <a:rPr lang="en-US" smtClean="0"/>
              <a:t>‹#›</a:t>
            </a:fld>
            <a:endParaRPr lang="en-US"/>
          </a:p>
        </p:txBody>
      </p:sp>
    </p:spTree>
    <p:extLst>
      <p:ext uri="{BB962C8B-B14F-4D97-AF65-F5344CB8AC3E}">
        <p14:creationId xmlns:p14="http://schemas.microsoft.com/office/powerpoint/2010/main" val="2808677539"/>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Lst>
  <p:timing>
    <p:tnLst>
      <p:par>
        <p:cTn xmlns:p14="http://schemas.microsoft.com/office/powerpoint/2010/main" id="1" dur="indefinite" restart="never" nodeType="tmRoot"/>
      </p:par>
    </p:tnLst>
  </p:timing>
  <p:hf hdr="0"/>
  <p:txStyles>
    <p:titleStyle>
      <a:lvl1pPr algn="ctr" rtl="0" fontAlgn="base">
        <a:spcBef>
          <a:spcPct val="0"/>
        </a:spcBef>
        <a:spcAft>
          <a:spcPct val="0"/>
        </a:spcAft>
        <a:defRPr sz="3200">
          <a:solidFill>
            <a:srgbClr val="840008"/>
          </a:solidFill>
          <a:latin typeface="Arial Black"/>
          <a:ea typeface="+mj-ea"/>
          <a:cs typeface="Arial Black"/>
        </a:defRPr>
      </a:lvl1pPr>
      <a:lvl2pPr algn="ctr" rtl="0" fontAlgn="base">
        <a:spcBef>
          <a:spcPct val="0"/>
        </a:spcBef>
        <a:spcAft>
          <a:spcPct val="0"/>
        </a:spcAft>
        <a:defRPr sz="3200">
          <a:solidFill>
            <a:schemeClr val="tx2"/>
          </a:solidFill>
          <a:latin typeface="Arial Unicode MS" charset="0"/>
          <a:ea typeface="ＭＳ Ｐゴシック" charset="0"/>
        </a:defRPr>
      </a:lvl2pPr>
      <a:lvl3pPr algn="ctr" rtl="0" fontAlgn="base">
        <a:spcBef>
          <a:spcPct val="0"/>
        </a:spcBef>
        <a:spcAft>
          <a:spcPct val="0"/>
        </a:spcAft>
        <a:defRPr sz="3200">
          <a:solidFill>
            <a:schemeClr val="tx2"/>
          </a:solidFill>
          <a:latin typeface="Arial Unicode MS" charset="0"/>
          <a:ea typeface="ＭＳ Ｐゴシック" charset="0"/>
        </a:defRPr>
      </a:lvl3pPr>
      <a:lvl4pPr algn="ctr" rtl="0" fontAlgn="base">
        <a:spcBef>
          <a:spcPct val="0"/>
        </a:spcBef>
        <a:spcAft>
          <a:spcPct val="0"/>
        </a:spcAft>
        <a:defRPr sz="3200">
          <a:solidFill>
            <a:schemeClr val="tx2"/>
          </a:solidFill>
          <a:latin typeface="Arial Unicode MS" charset="0"/>
          <a:ea typeface="ＭＳ Ｐゴシック" charset="0"/>
        </a:defRPr>
      </a:lvl4pPr>
      <a:lvl5pPr algn="ctr" rtl="0" fontAlgn="base">
        <a:spcBef>
          <a:spcPct val="0"/>
        </a:spcBef>
        <a:spcAft>
          <a:spcPct val="0"/>
        </a:spcAft>
        <a:defRPr sz="3200">
          <a:solidFill>
            <a:schemeClr val="tx2"/>
          </a:solidFill>
          <a:latin typeface="Arial Unicode MS" charset="0"/>
          <a:ea typeface="ＭＳ Ｐゴシック" charset="0"/>
        </a:defRPr>
      </a:lvl5pPr>
      <a:lvl6pPr marL="457200" algn="ctr" rtl="0" fontAlgn="base">
        <a:spcBef>
          <a:spcPct val="0"/>
        </a:spcBef>
        <a:spcAft>
          <a:spcPct val="0"/>
        </a:spcAft>
        <a:defRPr sz="3200">
          <a:solidFill>
            <a:schemeClr val="tx2"/>
          </a:solidFill>
          <a:latin typeface="Arial Unicode MS" charset="0"/>
          <a:ea typeface="ＭＳ Ｐゴシック" charset="0"/>
        </a:defRPr>
      </a:lvl6pPr>
      <a:lvl7pPr marL="914400" algn="ctr" rtl="0" fontAlgn="base">
        <a:spcBef>
          <a:spcPct val="0"/>
        </a:spcBef>
        <a:spcAft>
          <a:spcPct val="0"/>
        </a:spcAft>
        <a:defRPr sz="3200">
          <a:solidFill>
            <a:schemeClr val="tx2"/>
          </a:solidFill>
          <a:latin typeface="Arial Unicode MS" charset="0"/>
          <a:ea typeface="ＭＳ Ｐゴシック" charset="0"/>
        </a:defRPr>
      </a:lvl7pPr>
      <a:lvl8pPr marL="1371600" algn="ctr" rtl="0" fontAlgn="base">
        <a:spcBef>
          <a:spcPct val="0"/>
        </a:spcBef>
        <a:spcAft>
          <a:spcPct val="0"/>
        </a:spcAft>
        <a:defRPr sz="3200">
          <a:solidFill>
            <a:schemeClr val="tx2"/>
          </a:solidFill>
          <a:latin typeface="Arial Unicode MS" charset="0"/>
          <a:ea typeface="ＭＳ Ｐゴシック" charset="0"/>
        </a:defRPr>
      </a:lvl8pPr>
      <a:lvl9pPr marL="1828800" algn="ctr" rtl="0" fontAlgn="base">
        <a:spcBef>
          <a:spcPct val="0"/>
        </a:spcBef>
        <a:spcAft>
          <a:spcPct val="0"/>
        </a:spcAft>
        <a:defRPr sz="3200">
          <a:solidFill>
            <a:schemeClr val="tx2"/>
          </a:solidFill>
          <a:latin typeface="Arial Unicode MS" charset="0"/>
          <a:ea typeface="ＭＳ Ｐゴシック" charset="0"/>
        </a:defRPr>
      </a:lvl9pPr>
    </p:titleStyle>
    <p:bodyStyle>
      <a:lvl1pPr marL="174625" indent="-174625" algn="l" rtl="0" fontAlgn="base">
        <a:spcBef>
          <a:spcPct val="20000"/>
        </a:spcBef>
        <a:spcAft>
          <a:spcPct val="0"/>
        </a:spcAft>
        <a:buChar char="•"/>
        <a:defRPr sz="2400" b="1">
          <a:solidFill>
            <a:schemeClr val="tx1"/>
          </a:solidFill>
          <a:latin typeface="+mn-lt"/>
          <a:ea typeface="+mn-ea"/>
          <a:cs typeface="+mn-cs"/>
        </a:defRPr>
      </a:lvl1pPr>
      <a:lvl2pPr marL="357188" indent="-173038" algn="l" rtl="0" fontAlgn="base">
        <a:spcBef>
          <a:spcPct val="20000"/>
        </a:spcBef>
        <a:spcAft>
          <a:spcPct val="0"/>
        </a:spcAft>
        <a:buChar char="–"/>
        <a:defRPr sz="2000">
          <a:solidFill>
            <a:schemeClr val="accent2"/>
          </a:solidFill>
          <a:latin typeface="+mn-lt"/>
          <a:ea typeface="+mn-ea"/>
        </a:defRPr>
      </a:lvl2pPr>
      <a:lvl3pPr marL="715963" indent="-173038" algn="l" rtl="0" fontAlgn="base">
        <a:spcBef>
          <a:spcPct val="20000"/>
        </a:spcBef>
        <a:spcAft>
          <a:spcPct val="0"/>
        </a:spcAft>
        <a:buChar char="•"/>
        <a:defRPr sz="1800">
          <a:solidFill>
            <a:srgbClr val="3366FF"/>
          </a:solidFill>
          <a:latin typeface="+mn-lt"/>
          <a:ea typeface="+mn-ea"/>
        </a:defRPr>
      </a:lvl3pPr>
      <a:lvl4pPr marL="1073150" indent="-173038" algn="l" rtl="0" fontAlgn="base">
        <a:spcBef>
          <a:spcPct val="20000"/>
        </a:spcBef>
        <a:spcAft>
          <a:spcPct val="0"/>
        </a:spcAft>
        <a:buChar char="–"/>
        <a:defRPr sz="1600">
          <a:solidFill>
            <a:schemeClr val="tx1"/>
          </a:solidFill>
          <a:latin typeface="+mn-lt"/>
          <a:ea typeface="+mn-ea"/>
        </a:defRPr>
      </a:lvl4pPr>
      <a:lvl5pPr marL="1431925" indent="-173038"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jpeg"/><Relationship Id="rId3" Type="http://schemas.openxmlformats.org/officeDocument/2006/relationships/image" Target="../media/image19.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tiff"/></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 Id="rId3"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 Id="rId3" Type="http://schemas.openxmlformats.org/officeDocument/2006/relationships/image" Target="../media/image35.jpe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3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indico.cern.ch/event/608587/contributions/2614093/" TargetMode="External"/><Relationship Id="rId4" Type="http://schemas.openxmlformats.org/officeDocument/2006/relationships/hyperlink" Target="https://indico.cern.ch/event/697988/contributions/3055911/" TargetMode="External"/><Relationship Id="rId5" Type="http://schemas.openxmlformats.org/officeDocument/2006/relationships/hyperlink" Target="https://indico.cern.ch/event/120853/contributions/1333791/" TargetMode="External"/><Relationship Id="rId1" Type="http://schemas.openxmlformats.org/officeDocument/2006/relationships/slideLayout" Target="../slideLayouts/slideLayout7.xml"/><Relationship Id="rId2" Type="http://schemas.openxmlformats.org/officeDocument/2006/relationships/hyperlink" Target="https://indico.cern.ch/event/489996/contributions/2210898/"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 Id="rId3"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 Id="rId3"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 Id="rId3" Type="http://schemas.openxmlformats.org/officeDocument/2006/relationships/image" Target="../media/image5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 Id="rId3" Type="http://schemas.openxmlformats.org/officeDocument/2006/relationships/image" Target="../media/image5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g"/><Relationship Id="rId3" Type="http://schemas.openxmlformats.org/officeDocument/2006/relationships/image" Target="../media/image6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tiff"/><Relationship Id="rId3" Type="http://schemas.openxmlformats.org/officeDocument/2006/relationships/image" Target="../media/image6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png"/><Relationship Id="rId3" Type="http://schemas.openxmlformats.org/officeDocument/2006/relationships/image" Target="../media/image7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 Id="rId3" Type="http://schemas.openxmlformats.org/officeDocument/2006/relationships/image" Target="../media/image72.png"/></Relationships>
</file>

<file path=ppt/slides/_rels/slide55.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jpeg"/><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6.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png"/><Relationship Id="rId3" Type="http://schemas.openxmlformats.org/officeDocument/2006/relationships/image" Target="../media/image7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 Id="rId3" Type="http://schemas.openxmlformats.org/officeDocument/2006/relationships/image" Target="../media/image8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7.xml"/><Relationship Id="rId2" Type="http://schemas.openxmlformats.org/officeDocument/2006/relationships/image" Target="../media/image81.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1" Type="http://schemas.openxmlformats.org/officeDocument/2006/relationships/slideLayout" Target="../slideLayouts/slideLayout7.xml"/><Relationship Id="rId2" Type="http://schemas.openxmlformats.org/officeDocument/2006/relationships/image" Target="../media/image8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0.png"/><Relationship Id="rId3" Type="http://schemas.openxmlformats.org/officeDocument/2006/relationships/image" Target="../media/image9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 Id="rId3" Type="http://schemas.openxmlformats.org/officeDocument/2006/relationships/image" Target="../media/image20.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7.xml"/><Relationship Id="rId2" Type="http://schemas.openxmlformats.org/officeDocument/2006/relationships/image" Target="../media/image9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9.png"/><Relationship Id="rId3" Type="http://schemas.openxmlformats.org/officeDocument/2006/relationships/image" Target="../media/image100.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1.png"/><Relationship Id="rId3" Type="http://schemas.openxmlformats.org/officeDocument/2006/relationships/image" Target="../media/image102.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 Id="rId3" Type="http://schemas.openxmlformats.org/officeDocument/2006/relationships/image" Target="../media/image1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5.png"/><Relationship Id="rId3" Type="http://schemas.openxmlformats.org/officeDocument/2006/relationships/image" Target="../media/image106.png"/></Relationships>
</file>

<file path=ppt/slides/_rels/slide81.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ng"/><Relationship Id="rId1" Type="http://schemas.openxmlformats.org/officeDocument/2006/relationships/slideLayout" Target="../slideLayouts/slideLayout7.xml"/><Relationship Id="rId2" Type="http://schemas.openxmlformats.org/officeDocument/2006/relationships/image" Target="../media/image107.png"/></Relationships>
</file>

<file path=ppt/slides/_rels/slide82.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1" Type="http://schemas.openxmlformats.org/officeDocument/2006/relationships/slideLayout" Target="../slideLayouts/slideLayout7.xml"/><Relationship Id="rId2" Type="http://schemas.openxmlformats.org/officeDocument/2006/relationships/image" Target="../media/image11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4.jpeg"/></Relationships>
</file>

<file path=ppt/slides/_rels/slide84.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png"/><Relationship Id="rId1" Type="http://schemas.openxmlformats.org/officeDocument/2006/relationships/slideLayout" Target="../slideLayouts/slideLayout7.xml"/><Relationship Id="rId2" Type="http://schemas.openxmlformats.org/officeDocument/2006/relationships/image" Target="../media/image1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563" y="2106025"/>
            <a:ext cx="8254579" cy="1515410"/>
          </a:xfrm>
        </p:spPr>
        <p:txBody>
          <a:bodyPr/>
          <a:lstStyle/>
          <a:p>
            <a:pPr>
              <a:lnSpc>
                <a:spcPct val="90000"/>
              </a:lnSpc>
            </a:pPr>
            <a:r>
              <a:rPr lang="en-US" sz="5400" dirty="0" smtClean="0">
                <a:solidFill>
                  <a:srgbClr val="840008"/>
                </a:solidFill>
                <a:latin typeface="Arial Black"/>
                <a:cs typeface="Arial Black"/>
              </a:rPr>
              <a:t>CMS High-Granularity Calorimeter (HGCAL)</a:t>
            </a:r>
            <a:endParaRPr lang="en-US" sz="2000" dirty="0">
              <a:solidFill>
                <a:srgbClr val="840008"/>
              </a:solidFill>
              <a:latin typeface="Arial Black"/>
              <a:cs typeface="Arial Black"/>
            </a:endParaRPr>
          </a:p>
        </p:txBody>
      </p:sp>
      <p:sp>
        <p:nvSpPr>
          <p:cNvPr id="11" name="TextBox 10"/>
          <p:cNvSpPr txBox="1"/>
          <p:nvPr/>
        </p:nvSpPr>
        <p:spPr>
          <a:xfrm>
            <a:off x="1339239" y="5488002"/>
            <a:ext cx="6192734" cy="369332"/>
          </a:xfrm>
          <a:prstGeom prst="rect">
            <a:avLst/>
          </a:prstGeom>
          <a:noFill/>
        </p:spPr>
        <p:txBody>
          <a:bodyPr wrap="none" rtlCol="0">
            <a:spAutoFit/>
          </a:bodyPr>
          <a:lstStyle/>
          <a:p>
            <a:pPr algn="r"/>
            <a:r>
              <a:rPr lang="en-US" b="1" dirty="0" smtClean="0">
                <a:solidFill>
                  <a:srgbClr val="000000"/>
                </a:solidFill>
                <a:latin typeface="Times New Roman"/>
                <a:ea typeface="ＭＳ Ｐゴシック"/>
              </a:rPr>
              <a:t>TWEPP Seminar, 20 September 2018, David Barney (CERN)</a:t>
            </a:r>
            <a:endParaRPr lang="en-US" b="1" dirty="0">
              <a:solidFill>
                <a:srgbClr val="000000"/>
              </a:solidFill>
              <a:latin typeface="Times New Roman"/>
              <a:ea typeface="ＭＳ Ｐゴシック"/>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1"/>
            <a:ext cx="719007" cy="719007"/>
          </a:xfrm>
          <a:prstGeom prst="rect">
            <a:avLst/>
          </a:prstGeom>
        </p:spPr>
      </p:pic>
    </p:spTree>
    <p:extLst>
      <p:ext uri="{BB962C8B-B14F-4D97-AF65-F5344CB8AC3E}">
        <p14:creationId xmlns:p14="http://schemas.microsoft.com/office/powerpoint/2010/main" val="23052598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81517" y="3281655"/>
            <a:ext cx="8176813" cy="2424432"/>
          </a:xfrm>
          <a:prstGeom prst="rect">
            <a:avLst/>
          </a:prstGeom>
        </p:spPr>
      </p:pic>
      <p:sp>
        <p:nvSpPr>
          <p:cNvPr id="2" name="Title 1"/>
          <p:cNvSpPr>
            <a:spLocks noGrp="1"/>
          </p:cNvSpPr>
          <p:nvPr>
            <p:ph type="title"/>
          </p:nvPr>
        </p:nvSpPr>
        <p:spPr/>
        <p:txBody>
          <a:bodyPr/>
          <a:lstStyle/>
          <a:p>
            <a:r>
              <a:rPr lang="en-US" sz="2400" dirty="0" smtClean="0"/>
              <a:t>Particle flow technique: make best use </a:t>
            </a:r>
            <a:br>
              <a:rPr lang="en-US" sz="2400" dirty="0" smtClean="0"/>
            </a:br>
            <a:r>
              <a:rPr lang="en-US" sz="2400" dirty="0" smtClean="0"/>
              <a:t>of all detectors to measure jet energies</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3" name="Slide Number Placeholder 2"/>
          <p:cNvSpPr>
            <a:spLocks noGrp="1"/>
          </p:cNvSpPr>
          <p:nvPr>
            <p:ph type="sldNum" sz="quarter" idx="4"/>
          </p:nvPr>
        </p:nvSpPr>
        <p:spPr/>
        <p:txBody>
          <a:bodyPr/>
          <a:lstStyle/>
          <a:p>
            <a:fld id="{261CDDF9-8E64-0A4D-BCFC-391FBF5816D5}" type="slidenum">
              <a:rPr lang="en-US" smtClean="0"/>
              <a:t>10</a:t>
            </a:fld>
            <a:endParaRPr lang="en-US"/>
          </a:p>
        </p:txBody>
      </p:sp>
      <p:sp>
        <p:nvSpPr>
          <p:cNvPr id="13" name="TextBox 12"/>
          <p:cNvSpPr txBox="1"/>
          <p:nvPr/>
        </p:nvSpPr>
        <p:spPr>
          <a:xfrm>
            <a:off x="1752001" y="1212939"/>
            <a:ext cx="5474658" cy="1631216"/>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ysClr val="windowText" lastClr="000000"/>
                </a:solidFill>
                <a:effectLst/>
                <a:uLnTx/>
                <a:uFillTx/>
                <a:latin typeface="Calibri"/>
                <a:ea typeface="+mn-ea"/>
                <a:cs typeface="+mn-cs"/>
              </a:rPr>
              <a:t>Idea: for each individual particle in a jet, use detector with best energy/momentum resolution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Calibri"/>
                <a:ea typeface="+mn-ea"/>
                <a:cs typeface="+mn-cs"/>
              </a:rPr>
              <a:t> </a:t>
            </a:r>
            <a:r>
              <a:rPr kumimoji="0" lang="en-US" sz="2000" b="0" i="0" u="none" strike="noStrike" kern="0" cap="none" spc="0" normalizeH="0" baseline="0" noProof="0" dirty="0" smtClean="0">
                <a:ln>
                  <a:noFill/>
                </a:ln>
                <a:solidFill>
                  <a:sysClr val="windowText" lastClr="000000"/>
                </a:solidFill>
                <a:effectLst/>
                <a:uLnTx/>
                <a:uFillTx/>
                <a:latin typeface="Calibri"/>
                <a:ea typeface="+mn-ea"/>
                <a:cs typeface="+mn-cs"/>
              </a:rPr>
              <a:t>  Charged tracks = Tracker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Calibri"/>
                <a:ea typeface="+mn-ea"/>
                <a:cs typeface="+mn-cs"/>
              </a:rPr>
              <a:t> </a:t>
            </a:r>
            <a:r>
              <a:rPr kumimoji="0" lang="en-US" sz="2000" b="0" i="0" u="none" strike="noStrike" kern="0" cap="none" spc="0" normalizeH="0" baseline="0" noProof="0" dirty="0" smtClean="0">
                <a:ln>
                  <a:noFill/>
                </a:ln>
                <a:solidFill>
                  <a:sysClr val="windowText" lastClr="000000"/>
                </a:solidFill>
                <a:effectLst/>
                <a:uLnTx/>
                <a:uFillTx/>
                <a:latin typeface="Calibri"/>
                <a:ea typeface="+mn-ea"/>
                <a:cs typeface="+mn-cs"/>
              </a:rPr>
              <a:t>  e/photons = ECAL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Calibri"/>
                <a:ea typeface="+mn-ea"/>
                <a:cs typeface="+mn-cs"/>
              </a:rPr>
              <a:t> </a:t>
            </a:r>
            <a:r>
              <a:rPr kumimoji="0" lang="en-US" sz="2000" b="0" i="0" u="none" strike="noStrike" kern="0" cap="none" spc="0" normalizeH="0" baseline="0" noProof="0" dirty="0" smtClean="0">
                <a:ln>
                  <a:noFill/>
                </a:ln>
                <a:solidFill>
                  <a:sysClr val="windowText" lastClr="000000"/>
                </a:solidFill>
                <a:effectLst/>
                <a:uLnTx/>
                <a:uFillTx/>
                <a:latin typeface="Calibri"/>
                <a:ea typeface="+mn-ea"/>
                <a:cs typeface="+mn-cs"/>
              </a:rPr>
              <a:t>  Neutral hadrons (only 10%) = HCAL  </a:t>
            </a:r>
          </a:p>
        </p:txBody>
      </p:sp>
    </p:spTree>
    <p:extLst>
      <p:ext uri="{BB962C8B-B14F-4D97-AF65-F5344CB8AC3E}">
        <p14:creationId xmlns:p14="http://schemas.microsoft.com/office/powerpoint/2010/main" val="213960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Particle flow already used in </a:t>
            </a:r>
            <a:r>
              <a:rPr lang="en-US" sz="2400" dirty="0" smtClean="0"/>
              <a:t>Aleph, Delphi </a:t>
            </a:r>
            <a:r>
              <a:rPr lang="en-US" sz="2400" dirty="0"/>
              <a:t>&amp; CMS </a:t>
            </a:r>
            <a:r>
              <a:rPr lang="en-US" sz="2400" dirty="0" smtClean="0"/>
              <a:t>(all </a:t>
            </a:r>
            <a:r>
              <a:rPr lang="en-US" sz="2400" dirty="0"/>
              <a:t>have relatively low resolution HCALs)</a:t>
            </a:r>
          </a:p>
        </p:txBody>
      </p:sp>
      <p:sp>
        <p:nvSpPr>
          <p:cNvPr id="9" name="Date Placeholder 8"/>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10" name="Footer Placeholder 9"/>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11</a:t>
            </a:fld>
            <a:endParaRPr lang="en-US"/>
          </a:p>
        </p:txBody>
      </p:sp>
      <p:pic>
        <p:nvPicPr>
          <p:cNvPr id="4" name="Picture 2"/>
          <p:cNvPicPr>
            <a:picLocks noChangeAspect="1" noChangeArrowheads="1"/>
          </p:cNvPicPr>
          <p:nvPr/>
        </p:nvPicPr>
        <p:blipFill>
          <a:blip r:embed="rId2" cstate="email"/>
          <a:srcRect/>
          <a:stretch>
            <a:fillRect/>
          </a:stretch>
        </p:blipFill>
        <p:spPr bwMode="auto">
          <a:xfrm>
            <a:off x="4554252" y="1879310"/>
            <a:ext cx="4546327" cy="3246470"/>
          </a:xfrm>
          <a:prstGeom prst="rect">
            <a:avLst/>
          </a:prstGeom>
          <a:noFill/>
          <a:ln w="9525">
            <a:noFill/>
            <a:miter lim="800000"/>
            <a:headEnd/>
            <a:tailEnd/>
          </a:ln>
        </p:spPr>
      </p:pic>
      <p:sp>
        <p:nvSpPr>
          <p:cNvPr id="5" name="TextBox 4"/>
          <p:cNvSpPr txBox="1"/>
          <p:nvPr/>
        </p:nvSpPr>
        <p:spPr>
          <a:xfrm>
            <a:off x="1456780" y="5431879"/>
            <a:ext cx="6331024"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smtClean="0"/>
              <a:t>Measurement of jets in </a:t>
            </a:r>
            <a:r>
              <a:rPr lang="en-US" sz="2400" b="1" dirty="0" smtClean="0"/>
              <a:t>CMS</a:t>
            </a:r>
            <a:r>
              <a:rPr lang="en-US" sz="2400" dirty="0" smtClean="0"/>
              <a:t> is </a:t>
            </a:r>
            <a:r>
              <a:rPr lang="en-US" sz="2400" b="1" dirty="0" smtClean="0"/>
              <a:t>enhanced greatly </a:t>
            </a:r>
            <a:br>
              <a:rPr lang="en-US" sz="2400" b="1" dirty="0" smtClean="0"/>
            </a:br>
            <a:r>
              <a:rPr lang="en-US" sz="2400" dirty="0" smtClean="0"/>
              <a:t>by the use of particle flow techniques</a:t>
            </a:r>
            <a:endParaRPr lang="en-US" sz="2400" dirty="0"/>
          </a:p>
        </p:txBody>
      </p:sp>
      <p:pic>
        <p:nvPicPr>
          <p:cNvPr id="6" name="Picture 5"/>
          <p:cNvPicPr>
            <a:picLocks noChangeAspect="1" noChangeArrowheads="1"/>
          </p:cNvPicPr>
          <p:nvPr/>
        </p:nvPicPr>
        <p:blipFill>
          <a:blip r:embed="rId3" cstate="email"/>
          <a:srcRect/>
          <a:stretch>
            <a:fillRect/>
          </a:stretch>
        </p:blipFill>
        <p:spPr bwMode="auto">
          <a:xfrm>
            <a:off x="1" y="1879309"/>
            <a:ext cx="4214052" cy="3246471"/>
          </a:xfrm>
          <a:prstGeom prst="rect">
            <a:avLst/>
          </a:prstGeom>
          <a:noFill/>
          <a:ln w="9525">
            <a:noFill/>
            <a:miter lim="800000"/>
            <a:headEnd/>
            <a:tailEnd/>
          </a:ln>
        </p:spPr>
      </p:pic>
      <p:sp>
        <p:nvSpPr>
          <p:cNvPr id="7" name="TextBox 6"/>
          <p:cNvSpPr txBox="1"/>
          <p:nvPr/>
        </p:nvSpPr>
        <p:spPr>
          <a:xfrm>
            <a:off x="506777" y="1479200"/>
            <a:ext cx="3549344" cy="400110"/>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2000" dirty="0" smtClean="0"/>
              <a:t>Simulation: jet energy resolution</a:t>
            </a:r>
            <a:endParaRPr lang="en-US" sz="2000" dirty="0"/>
          </a:p>
        </p:txBody>
      </p:sp>
      <p:sp>
        <p:nvSpPr>
          <p:cNvPr id="8" name="TextBox 7"/>
          <p:cNvSpPr txBox="1"/>
          <p:nvPr/>
        </p:nvSpPr>
        <p:spPr>
          <a:xfrm>
            <a:off x="4890513" y="1479200"/>
            <a:ext cx="3478085" cy="400110"/>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2000" dirty="0" smtClean="0"/>
              <a:t>Data: Missing energy resolution</a:t>
            </a:r>
            <a:endParaRPr lang="en-US" sz="2000" dirty="0"/>
          </a:p>
        </p:txBody>
      </p:sp>
    </p:spTree>
    <p:extLst>
      <p:ext uri="{BB962C8B-B14F-4D97-AF65-F5344CB8AC3E}">
        <p14:creationId xmlns:p14="http://schemas.microsoft.com/office/powerpoint/2010/main" val="35676847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861725" cy="729011"/>
          </a:xfrm>
        </p:spPr>
        <p:txBody>
          <a:bodyPr/>
          <a:lstStyle/>
          <a:p>
            <a:r>
              <a:rPr lang="en-US" sz="2400" dirty="0" smtClean="0"/>
              <a:t>The previous generation of calorimeters could “see” showers! Can we do this again?</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grpSp>
        <p:nvGrpSpPr>
          <p:cNvPr id="6" name="Group 5"/>
          <p:cNvGrpSpPr/>
          <p:nvPr/>
        </p:nvGrpSpPr>
        <p:grpSpPr>
          <a:xfrm>
            <a:off x="861923" y="1008994"/>
            <a:ext cx="8117966" cy="5427774"/>
            <a:chOff x="393579" y="997155"/>
            <a:chExt cx="8117966" cy="5427774"/>
          </a:xfrm>
        </p:grpSpPr>
        <p:sp>
          <p:nvSpPr>
            <p:cNvPr id="7" name="object 8"/>
            <p:cNvSpPr/>
            <p:nvPr/>
          </p:nvSpPr>
          <p:spPr>
            <a:xfrm>
              <a:off x="393579" y="1289050"/>
              <a:ext cx="7928611" cy="4341876"/>
            </a:xfrm>
            <a:prstGeom prst="rect">
              <a:avLst/>
            </a:prstGeom>
            <a:blipFill>
              <a:blip r:embed="rId2" cstate="print"/>
              <a:stretch>
                <a:fillRect/>
              </a:stretch>
            </a:blipFill>
          </p:spPr>
          <p:txBody>
            <a:bodyPr wrap="square" lIns="0" tIns="0" rIns="0" bIns="0" rtlCol="0"/>
            <a:lstStyle/>
            <a:p>
              <a:endParaRPr/>
            </a:p>
          </p:txBody>
        </p:sp>
        <p:sp>
          <p:nvSpPr>
            <p:cNvPr id="8" name="object 9"/>
            <p:cNvSpPr/>
            <p:nvPr/>
          </p:nvSpPr>
          <p:spPr>
            <a:xfrm>
              <a:off x="1206500" y="5632450"/>
              <a:ext cx="7165847" cy="792479"/>
            </a:xfrm>
            <a:prstGeom prst="rect">
              <a:avLst/>
            </a:prstGeom>
            <a:blipFill>
              <a:blip r:embed="rId3" cstate="print"/>
              <a:stretch>
                <a:fillRect/>
              </a:stretch>
            </a:blipFill>
          </p:spPr>
          <p:txBody>
            <a:bodyPr wrap="square" lIns="0" tIns="0" rIns="0" bIns="0" rtlCol="0"/>
            <a:lstStyle/>
            <a:p>
              <a:endParaRPr/>
            </a:p>
          </p:txBody>
        </p:sp>
        <p:sp>
          <p:nvSpPr>
            <p:cNvPr id="9" name="object 10"/>
            <p:cNvSpPr/>
            <p:nvPr/>
          </p:nvSpPr>
          <p:spPr>
            <a:xfrm>
              <a:off x="6705993" y="1225550"/>
              <a:ext cx="952500" cy="965200"/>
            </a:xfrm>
            <a:custGeom>
              <a:avLst/>
              <a:gdLst/>
              <a:ahLst/>
              <a:cxnLst/>
              <a:rect l="l" t="t" r="r" b="b"/>
              <a:pathLst>
                <a:path w="952500" h="965200">
                  <a:moveTo>
                    <a:pt x="476250" y="0"/>
                  </a:moveTo>
                  <a:lnTo>
                    <a:pt x="437105" y="1596"/>
                  </a:lnTo>
                  <a:lnTo>
                    <a:pt x="398847" y="6304"/>
                  </a:lnTo>
                  <a:lnTo>
                    <a:pt x="325477" y="24560"/>
                  </a:lnTo>
                  <a:lnTo>
                    <a:pt x="257109" y="53780"/>
                  </a:lnTo>
                  <a:lnTo>
                    <a:pt x="194712" y="92976"/>
                  </a:lnTo>
                  <a:lnTo>
                    <a:pt x="139255" y="141160"/>
                  </a:lnTo>
                  <a:lnTo>
                    <a:pt x="91708" y="197345"/>
                  </a:lnTo>
                  <a:lnTo>
                    <a:pt x="53039" y="260544"/>
                  </a:lnTo>
                  <a:lnTo>
                    <a:pt x="24219" y="329769"/>
                  </a:lnTo>
                  <a:lnTo>
                    <a:pt x="6216" y="404032"/>
                  </a:lnTo>
                  <a:lnTo>
                    <a:pt x="1574" y="442744"/>
                  </a:lnTo>
                  <a:lnTo>
                    <a:pt x="0" y="482346"/>
                  </a:lnTo>
                  <a:lnTo>
                    <a:pt x="1574" y="521947"/>
                  </a:lnTo>
                  <a:lnTo>
                    <a:pt x="6216" y="560659"/>
                  </a:lnTo>
                  <a:lnTo>
                    <a:pt x="13805" y="598359"/>
                  </a:lnTo>
                  <a:lnTo>
                    <a:pt x="37338" y="670226"/>
                  </a:lnTo>
                  <a:lnTo>
                    <a:pt x="71203" y="736561"/>
                  </a:lnTo>
                  <a:lnTo>
                    <a:pt x="114432" y="796377"/>
                  </a:lnTo>
                  <a:lnTo>
                    <a:pt x="166055" y="848685"/>
                  </a:lnTo>
                  <a:lnTo>
                    <a:pt x="225103" y="892498"/>
                  </a:lnTo>
                  <a:lnTo>
                    <a:pt x="290607" y="926830"/>
                  </a:lnTo>
                  <a:lnTo>
                    <a:pt x="361597" y="950691"/>
                  </a:lnTo>
                  <a:lnTo>
                    <a:pt x="437105" y="963095"/>
                  </a:lnTo>
                  <a:lnTo>
                    <a:pt x="476250" y="964692"/>
                  </a:lnTo>
                  <a:lnTo>
                    <a:pt x="515291" y="963095"/>
                  </a:lnTo>
                  <a:lnTo>
                    <a:pt x="553467" y="958387"/>
                  </a:lnTo>
                  <a:lnTo>
                    <a:pt x="626729" y="940131"/>
                  </a:lnTo>
                  <a:lnTo>
                    <a:pt x="695054" y="910911"/>
                  </a:lnTo>
                  <a:lnTo>
                    <a:pt x="757458" y="871715"/>
                  </a:lnTo>
                  <a:lnTo>
                    <a:pt x="812958" y="823531"/>
                  </a:lnTo>
                  <a:lnTo>
                    <a:pt x="860572" y="767346"/>
                  </a:lnTo>
                  <a:lnTo>
                    <a:pt x="899316" y="704147"/>
                  </a:lnTo>
                  <a:lnTo>
                    <a:pt x="928207" y="634922"/>
                  </a:lnTo>
                  <a:lnTo>
                    <a:pt x="946263" y="560659"/>
                  </a:lnTo>
                  <a:lnTo>
                    <a:pt x="950920" y="521947"/>
                  </a:lnTo>
                  <a:lnTo>
                    <a:pt x="952500" y="482346"/>
                  </a:lnTo>
                  <a:lnTo>
                    <a:pt x="950920" y="442744"/>
                  </a:lnTo>
                  <a:lnTo>
                    <a:pt x="946263" y="404032"/>
                  </a:lnTo>
                  <a:lnTo>
                    <a:pt x="938651" y="366332"/>
                  </a:lnTo>
                  <a:lnTo>
                    <a:pt x="915054" y="294465"/>
                  </a:lnTo>
                  <a:lnTo>
                    <a:pt x="881114" y="228130"/>
                  </a:lnTo>
                  <a:lnTo>
                    <a:pt x="837812" y="168314"/>
                  </a:lnTo>
                  <a:lnTo>
                    <a:pt x="786133" y="116006"/>
                  </a:lnTo>
                  <a:lnTo>
                    <a:pt x="727058" y="72193"/>
                  </a:lnTo>
                  <a:lnTo>
                    <a:pt x="661570" y="37861"/>
                  </a:lnTo>
                  <a:lnTo>
                    <a:pt x="590654" y="14000"/>
                  </a:lnTo>
                  <a:lnTo>
                    <a:pt x="515291" y="1596"/>
                  </a:lnTo>
                  <a:lnTo>
                    <a:pt x="476250" y="0"/>
                  </a:lnTo>
                  <a:close/>
                </a:path>
              </a:pathLst>
            </a:custGeom>
            <a:ln w="19050">
              <a:solidFill>
                <a:srgbClr val="FF0000"/>
              </a:solidFill>
            </a:ln>
          </p:spPr>
          <p:txBody>
            <a:bodyPr wrap="square" lIns="0" tIns="0" rIns="0" bIns="0" rtlCol="0"/>
            <a:lstStyle/>
            <a:p>
              <a:endParaRPr/>
            </a:p>
          </p:txBody>
        </p:sp>
        <p:sp>
          <p:nvSpPr>
            <p:cNvPr id="10" name="object 11"/>
            <p:cNvSpPr txBox="1"/>
            <p:nvPr/>
          </p:nvSpPr>
          <p:spPr>
            <a:xfrm>
              <a:off x="5950337" y="1008994"/>
              <a:ext cx="1875155" cy="231140"/>
            </a:xfrm>
            <a:prstGeom prst="rect">
              <a:avLst/>
            </a:prstGeom>
          </p:spPr>
          <p:txBody>
            <a:bodyPr vert="horz" wrap="square" lIns="0" tIns="0" rIns="0" bIns="0" rtlCol="0">
              <a:spAutoFit/>
            </a:bodyPr>
            <a:lstStyle/>
            <a:p>
              <a:pPr marL="12700">
                <a:lnSpc>
                  <a:spcPts val="2140"/>
                </a:lnSpc>
              </a:pPr>
              <a:r>
                <a:rPr sz="1800" spc="-65" dirty="0">
                  <a:solidFill>
                    <a:srgbClr val="FF0000"/>
                  </a:solidFill>
                  <a:latin typeface="Times New Roman"/>
                  <a:cs typeface="Times New Roman"/>
                </a:rPr>
                <a:t>γ </a:t>
              </a:r>
              <a:r>
                <a:rPr sz="1800" spc="-5" dirty="0">
                  <a:solidFill>
                    <a:srgbClr val="FF0000"/>
                  </a:solidFill>
                  <a:latin typeface="Times New Roman"/>
                  <a:cs typeface="Times New Roman"/>
                </a:rPr>
                <a:t> </a:t>
              </a:r>
              <a:r>
                <a:rPr sz="1800" spc="-15" dirty="0">
                  <a:solidFill>
                    <a:srgbClr val="FF0000"/>
                  </a:solidFill>
                  <a:latin typeface="Arial"/>
                  <a:cs typeface="Arial"/>
                </a:rPr>
                <a:t>+</a:t>
              </a:r>
              <a:r>
                <a:rPr sz="1800" dirty="0">
                  <a:solidFill>
                    <a:srgbClr val="FF0000"/>
                  </a:solidFill>
                  <a:latin typeface="Arial"/>
                  <a:cs typeface="Arial"/>
                </a:rPr>
                <a:t> </a:t>
              </a:r>
              <a:r>
                <a:rPr sz="1800" spc="-5" dirty="0">
                  <a:solidFill>
                    <a:srgbClr val="FF0000"/>
                  </a:solidFill>
                  <a:latin typeface="Arial"/>
                  <a:cs typeface="Arial"/>
                </a:rPr>
                <a:t> Coul</a:t>
              </a:r>
              <a:r>
                <a:rPr sz="1800" dirty="0">
                  <a:solidFill>
                    <a:srgbClr val="FF0000"/>
                  </a:solidFill>
                  <a:latin typeface="Arial"/>
                  <a:cs typeface="Arial"/>
                </a:rPr>
                <a:t>.</a:t>
              </a:r>
              <a:r>
                <a:rPr sz="1800" spc="-5" dirty="0">
                  <a:solidFill>
                    <a:srgbClr val="FF0000"/>
                  </a:solidFill>
                  <a:latin typeface="Arial"/>
                  <a:cs typeface="Arial"/>
                </a:rPr>
                <a:t> </a:t>
              </a:r>
              <a:r>
                <a:rPr sz="1800" dirty="0">
                  <a:solidFill>
                    <a:srgbClr val="FF0000"/>
                  </a:solidFill>
                  <a:latin typeface="Arial"/>
                  <a:cs typeface="Arial"/>
                </a:rPr>
                <a:t>Field </a:t>
              </a:r>
              <a:r>
                <a:rPr sz="1800" spc="-40" dirty="0">
                  <a:solidFill>
                    <a:srgbClr val="FF0000"/>
                  </a:solidFill>
                  <a:latin typeface="Times New Roman"/>
                  <a:cs typeface="Times New Roman"/>
                </a:rPr>
                <a:t>→</a:t>
              </a:r>
              <a:endParaRPr sz="1800">
                <a:latin typeface="Times New Roman"/>
                <a:cs typeface="Times New Roman"/>
              </a:endParaRPr>
            </a:p>
          </p:txBody>
        </p:sp>
        <p:sp>
          <p:nvSpPr>
            <p:cNvPr id="11" name="object 12"/>
            <p:cNvSpPr txBox="1"/>
            <p:nvPr/>
          </p:nvSpPr>
          <p:spPr>
            <a:xfrm>
              <a:off x="8028311" y="997155"/>
              <a:ext cx="483234" cy="255904"/>
            </a:xfrm>
            <a:prstGeom prst="rect">
              <a:avLst/>
            </a:prstGeom>
          </p:spPr>
          <p:txBody>
            <a:bodyPr vert="horz" wrap="square" lIns="0" tIns="0" rIns="0" bIns="0" rtlCol="0">
              <a:spAutoFit/>
            </a:bodyPr>
            <a:lstStyle/>
            <a:p>
              <a:pPr marL="12700">
                <a:lnSpc>
                  <a:spcPct val="100000"/>
                </a:lnSpc>
              </a:pPr>
              <a:r>
                <a:rPr sz="2700" baseline="-15432" dirty="0">
                  <a:solidFill>
                    <a:srgbClr val="FF0000"/>
                  </a:solidFill>
                  <a:latin typeface="Arial"/>
                  <a:cs typeface="Arial"/>
                </a:rPr>
                <a:t>e</a:t>
              </a:r>
              <a:r>
                <a:rPr sz="1200" spc="-10" dirty="0">
                  <a:solidFill>
                    <a:srgbClr val="FF0000"/>
                  </a:solidFill>
                  <a:latin typeface="Arial"/>
                  <a:cs typeface="Arial"/>
                </a:rPr>
                <a:t>+</a:t>
              </a:r>
              <a:r>
                <a:rPr sz="1200" spc="165" dirty="0">
                  <a:solidFill>
                    <a:srgbClr val="FF0000"/>
                  </a:solidFill>
                  <a:latin typeface="Arial"/>
                  <a:cs typeface="Arial"/>
                </a:rPr>
                <a:t> </a:t>
              </a:r>
              <a:r>
                <a:rPr sz="2700" baseline="-15432" dirty="0">
                  <a:solidFill>
                    <a:srgbClr val="FF0000"/>
                  </a:solidFill>
                  <a:latin typeface="Arial"/>
                  <a:cs typeface="Arial"/>
                </a:rPr>
                <a:t>e</a:t>
              </a:r>
              <a:r>
                <a:rPr sz="1200" dirty="0">
                  <a:solidFill>
                    <a:srgbClr val="FF0000"/>
                  </a:solidFill>
                  <a:latin typeface="Arial"/>
                  <a:cs typeface="Arial"/>
                </a:rPr>
                <a:t>-</a:t>
              </a:r>
              <a:endParaRPr sz="1200">
                <a:latin typeface="Arial"/>
                <a:cs typeface="Arial"/>
              </a:endParaRPr>
            </a:p>
          </p:txBody>
        </p:sp>
      </p:grpSp>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320" y="3659390"/>
            <a:ext cx="1691040" cy="2254719"/>
          </a:xfrm>
          <a:prstGeom prst="rect">
            <a:avLst/>
          </a:prstGeom>
        </p:spPr>
      </p:pic>
      <p:sp>
        <p:nvSpPr>
          <p:cNvPr id="5" name="Slide Number Placeholder 4"/>
          <p:cNvSpPr>
            <a:spLocks noGrp="1"/>
          </p:cNvSpPr>
          <p:nvPr>
            <p:ph type="sldNum" sz="quarter" idx="4"/>
          </p:nvPr>
        </p:nvSpPr>
        <p:spPr/>
        <p:txBody>
          <a:bodyPr/>
          <a:lstStyle/>
          <a:p>
            <a:fld id="{261CDDF9-8E64-0A4D-BCFC-391FBF5816D5}" type="slidenum">
              <a:rPr lang="en-US" smtClean="0"/>
              <a:t>12</a:t>
            </a:fld>
            <a:endParaRPr lang="en-US"/>
          </a:p>
        </p:txBody>
      </p:sp>
    </p:spTree>
    <p:extLst>
      <p:ext uri="{BB962C8B-B14F-4D97-AF65-F5344CB8AC3E}">
        <p14:creationId xmlns:p14="http://schemas.microsoft.com/office/powerpoint/2010/main" val="202711644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HGCAL has the potential to visualize </a:t>
            </a:r>
            <a:r>
              <a:rPr lang="en-US" sz="2400" dirty="0" smtClean="0"/>
              <a:t/>
            </a:r>
            <a:br>
              <a:rPr lang="en-US" sz="2400" dirty="0" smtClean="0"/>
            </a:br>
            <a:r>
              <a:rPr lang="en-US" sz="2400" dirty="0" smtClean="0"/>
              <a:t>individual </a:t>
            </a:r>
            <a:r>
              <a:rPr lang="en-US" sz="2400" dirty="0"/>
              <a:t>components of showers</a:t>
            </a:r>
          </a:p>
        </p:txBody>
      </p:sp>
      <p:sp>
        <p:nvSpPr>
          <p:cNvPr id="6" name="Date Placeholder 5"/>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13</a:t>
            </a:fld>
            <a:endParaRPr lang="en-US"/>
          </a:p>
        </p:txBody>
      </p:sp>
      <p:pic>
        <p:nvPicPr>
          <p:cNvPr id="4" name="Content Placeholder 8" descr="HGCRECO_LindseyGray_24112015_p5.pdf"/>
          <p:cNvPicPr>
            <a:picLocks noChangeAspect="1"/>
          </p:cNvPicPr>
          <p:nvPr/>
        </p:nvPicPr>
        <p:blipFill>
          <a:blip r:embed="rId2" cstate="print">
            <a:extLst>
              <a:ext uri="{28A0092B-C50C-407E-A947-70E740481C1C}">
                <a14:useLocalDpi xmlns:a14="http://schemas.microsoft.com/office/drawing/2010/main"/>
              </a:ext>
            </a:extLst>
          </a:blip>
          <a:srcRect l="-4998" r="-4998"/>
          <a:stretch>
            <a:fillRect/>
          </a:stretch>
        </p:blipFill>
        <p:spPr>
          <a:xfrm>
            <a:off x="285513" y="795329"/>
            <a:ext cx="8404906" cy="5730875"/>
          </a:xfrm>
          <a:prstGeom prst="rect">
            <a:avLst/>
          </a:prstGeom>
        </p:spPr>
      </p:pic>
      <p:sp>
        <p:nvSpPr>
          <p:cNvPr id="5" name="TextBox 4"/>
          <p:cNvSpPr txBox="1"/>
          <p:nvPr/>
        </p:nvSpPr>
        <p:spPr>
          <a:xfrm>
            <a:off x="1920633" y="941092"/>
            <a:ext cx="5160337"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Simulation of 140 pileup events in CMS</a:t>
            </a:r>
            <a:endParaRPr lang="en-US" sz="2400" dirty="0"/>
          </a:p>
        </p:txBody>
      </p:sp>
    </p:spTree>
    <p:extLst>
      <p:ext uri="{BB962C8B-B14F-4D97-AF65-F5344CB8AC3E}">
        <p14:creationId xmlns:p14="http://schemas.microsoft.com/office/powerpoint/2010/main" val="200895054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For best results: high granularity in 3D – separation of individual particle showers</a:t>
            </a:r>
          </a:p>
        </p:txBody>
      </p:sp>
      <p:sp>
        <p:nvSpPr>
          <p:cNvPr id="6" name="Date Placeholder 5"/>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14</a:t>
            </a:fld>
            <a:endParaRPr lang="en-US"/>
          </a:p>
        </p:txBody>
      </p:sp>
      <p:pic>
        <p:nvPicPr>
          <p:cNvPr id="4" name="Picture 3"/>
          <p:cNvPicPr>
            <a:picLocks noChangeAspect="1"/>
          </p:cNvPicPr>
          <p:nvPr/>
        </p:nvPicPr>
        <p:blipFill>
          <a:blip r:embed="rId2"/>
          <a:stretch>
            <a:fillRect/>
          </a:stretch>
        </p:blipFill>
        <p:spPr>
          <a:xfrm>
            <a:off x="5516363" y="1734139"/>
            <a:ext cx="3520381" cy="3481802"/>
          </a:xfrm>
          <a:prstGeom prst="rect">
            <a:avLst/>
          </a:prstGeom>
        </p:spPr>
      </p:pic>
      <p:sp>
        <p:nvSpPr>
          <p:cNvPr id="5" name="TextBox 4"/>
          <p:cNvSpPr txBox="1"/>
          <p:nvPr/>
        </p:nvSpPr>
        <p:spPr>
          <a:xfrm>
            <a:off x="98645" y="947669"/>
            <a:ext cx="5482049" cy="532453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2800" b="1" dirty="0" smtClean="0"/>
              <a:t>For a Particle-Flow Calorimeter:</a:t>
            </a:r>
          </a:p>
          <a:p>
            <a:pPr marL="285750" indent="-285750">
              <a:buFont typeface="Arial"/>
              <a:buChar char="•"/>
            </a:pPr>
            <a:r>
              <a:rPr lang="en-US" sz="2400" b="1" dirty="0" smtClean="0"/>
              <a:t>Granularity</a:t>
            </a:r>
            <a:r>
              <a:rPr lang="en-US" sz="2400" dirty="0" smtClean="0"/>
              <a:t> is more important than energy resolution</a:t>
            </a:r>
          </a:p>
          <a:p>
            <a:pPr marL="285750" indent="-285750">
              <a:buFont typeface="Arial"/>
              <a:buChar char="•"/>
            </a:pPr>
            <a:endParaRPr lang="en-US" sz="2400" dirty="0" smtClean="0"/>
          </a:p>
          <a:p>
            <a:pPr marL="285750" indent="-285750">
              <a:buFont typeface="Arial"/>
              <a:buChar char="•"/>
            </a:pPr>
            <a:r>
              <a:rPr lang="en-US" sz="2400" dirty="0" smtClean="0"/>
              <a:t>Lateral granularity should be </a:t>
            </a:r>
            <a:r>
              <a:rPr lang="en-US" sz="2400" b="1" dirty="0" smtClean="0"/>
              <a:t>below Molière radius</a:t>
            </a:r>
            <a:r>
              <a:rPr lang="en-US" sz="2400" dirty="0" smtClean="0"/>
              <a:t> in ECAL and HCAL</a:t>
            </a:r>
          </a:p>
          <a:p>
            <a:pPr marL="285750" indent="-285750">
              <a:buFont typeface="Arial"/>
              <a:buChar char="•"/>
            </a:pPr>
            <a:endParaRPr lang="en-US" sz="2400" dirty="0" smtClean="0"/>
          </a:p>
          <a:p>
            <a:pPr marL="285750" indent="-285750">
              <a:buFont typeface="Arial"/>
              <a:buChar char="•"/>
            </a:pPr>
            <a:r>
              <a:rPr lang="en-US" sz="2400" dirty="0" smtClean="0"/>
              <a:t>In particular in the ECAL: small Molière radius to provide </a:t>
            </a:r>
            <a:r>
              <a:rPr lang="en-US" sz="2400" b="1" dirty="0" smtClean="0"/>
              <a:t>good two-shower separation </a:t>
            </a:r>
            <a:r>
              <a:rPr lang="en-US" sz="2400" dirty="0" smtClean="0"/>
              <a:t>(particularly in high pileup environment)</a:t>
            </a:r>
            <a:br>
              <a:rPr lang="en-US" sz="2400" dirty="0" smtClean="0"/>
            </a:br>
            <a:r>
              <a:rPr lang="en-US" sz="2400" dirty="0" smtClean="0">
                <a:sym typeface="Wingdings"/>
              </a:rPr>
              <a:t> dense absorbers and thin sensors</a:t>
            </a:r>
          </a:p>
          <a:p>
            <a:pPr marL="285750" indent="-285750">
              <a:buFont typeface="Arial"/>
              <a:buChar char="•"/>
            </a:pPr>
            <a:endParaRPr lang="en-US" sz="2400" b="1" dirty="0" smtClean="0">
              <a:sym typeface="Wingdings"/>
            </a:endParaRPr>
          </a:p>
          <a:p>
            <a:pPr marL="285750" indent="-285750">
              <a:buFont typeface="Arial"/>
              <a:buChar char="•"/>
            </a:pPr>
            <a:r>
              <a:rPr lang="en-US" sz="2400" b="1" dirty="0" smtClean="0">
                <a:sym typeface="Wingdings"/>
              </a:rPr>
              <a:t>Sophisticated software </a:t>
            </a:r>
            <a:r>
              <a:rPr lang="en-US" sz="2400" dirty="0" smtClean="0">
                <a:sym typeface="Wingdings"/>
              </a:rPr>
              <a:t>needed!</a:t>
            </a:r>
            <a:endParaRPr lang="en-US" sz="2400" dirty="0"/>
          </a:p>
        </p:txBody>
      </p:sp>
    </p:spTree>
    <p:extLst>
      <p:ext uri="{BB962C8B-B14F-4D97-AF65-F5344CB8AC3E}">
        <p14:creationId xmlns:p14="http://schemas.microsoft.com/office/powerpoint/2010/main" val="12485800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563" y="2097660"/>
            <a:ext cx="8282592" cy="1362075"/>
          </a:xfrm>
        </p:spPr>
        <p:txBody>
          <a:bodyPr/>
          <a:lstStyle/>
          <a:p>
            <a:r>
              <a:rPr lang="en-US" sz="4800" cap="none" dirty="0" smtClean="0">
                <a:latin typeface="Apple Chancery"/>
                <a:cs typeface="Apple Chancery"/>
              </a:rPr>
              <a:t>Main Course</a:t>
            </a:r>
            <a:r>
              <a:rPr lang="en-US" cap="none" dirty="0" smtClean="0"/>
              <a:t/>
            </a:r>
            <a:br>
              <a:rPr lang="en-US" cap="none" dirty="0" smtClean="0"/>
            </a:br>
            <a:r>
              <a:rPr lang="en-US" sz="3600" cap="none" dirty="0" smtClean="0">
                <a:latin typeface="+mn-lt"/>
              </a:rPr>
              <a:t>The CMS HGCAL design &amp; prototyping</a:t>
            </a:r>
            <a:endParaRPr lang="en-US" sz="3600" cap="none" dirty="0">
              <a:latin typeface="+mn-lt"/>
            </a:endParaRPr>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15</a:t>
            </a:fld>
            <a:endParaRPr lang="en-US"/>
          </a:p>
        </p:txBody>
      </p:sp>
    </p:spTree>
    <p:extLst>
      <p:ext uri="{BB962C8B-B14F-4D97-AF65-F5344CB8AC3E}">
        <p14:creationId xmlns:p14="http://schemas.microsoft.com/office/powerpoint/2010/main" val="223304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16</a:t>
            </a:fld>
            <a:endParaRPr lang="en-US"/>
          </a:p>
        </p:txBody>
      </p:sp>
      <p:sp>
        <p:nvSpPr>
          <p:cNvPr id="7" name="TextBox 6"/>
          <p:cNvSpPr txBox="1"/>
          <p:nvPr/>
        </p:nvSpPr>
        <p:spPr>
          <a:xfrm>
            <a:off x="310315" y="1606231"/>
            <a:ext cx="7789312" cy="830997"/>
          </a:xfrm>
          <a:prstGeom prst="rect">
            <a:avLst/>
          </a:prstGeom>
          <a:noFill/>
        </p:spPr>
        <p:txBody>
          <a:bodyPr wrap="none" rtlCol="0">
            <a:spAutoFit/>
          </a:bodyPr>
          <a:lstStyle/>
          <a:p>
            <a:r>
              <a:rPr lang="en-US" sz="2400" dirty="0" smtClean="0"/>
              <a:t>A wise person once said (about the HGCAL): </a:t>
            </a:r>
          </a:p>
          <a:p>
            <a:r>
              <a:rPr lang="en-US" sz="2400" dirty="0"/>
              <a:t> </a:t>
            </a:r>
            <a:r>
              <a:rPr lang="en-US" sz="2400" dirty="0" smtClean="0"/>
              <a:t>      “</a:t>
            </a:r>
            <a:r>
              <a:rPr lang="en-US" sz="2400" b="1" dirty="0" smtClean="0"/>
              <a:t>there are no show-stoppers; it is all just engineering</a:t>
            </a:r>
            <a:r>
              <a:rPr lang="en-US" sz="2400" dirty="0" smtClean="0"/>
              <a:t>”</a:t>
            </a:r>
            <a:endParaRPr lang="en-US" sz="2400" dirty="0"/>
          </a:p>
        </p:txBody>
      </p:sp>
      <p:sp>
        <p:nvSpPr>
          <p:cNvPr id="8" name="TextBox 7"/>
          <p:cNvSpPr txBox="1"/>
          <p:nvPr/>
        </p:nvSpPr>
        <p:spPr>
          <a:xfrm>
            <a:off x="826065" y="4037238"/>
            <a:ext cx="8187508" cy="1200328"/>
          </a:xfrm>
          <a:prstGeom prst="rect">
            <a:avLst/>
          </a:prstGeom>
          <a:noFill/>
        </p:spPr>
        <p:txBody>
          <a:bodyPr wrap="none" rtlCol="0">
            <a:spAutoFit/>
          </a:bodyPr>
          <a:lstStyle/>
          <a:p>
            <a:r>
              <a:rPr lang="en-US" sz="2400" dirty="0" smtClean="0"/>
              <a:t>Another person responded: </a:t>
            </a:r>
          </a:p>
          <a:p>
            <a:r>
              <a:rPr lang="en-US" sz="2400" dirty="0"/>
              <a:t> </a:t>
            </a:r>
            <a:r>
              <a:rPr lang="en-US" sz="2400" dirty="0" smtClean="0"/>
              <a:t>      “</a:t>
            </a:r>
            <a:r>
              <a:rPr lang="en-US" sz="2400" b="1" dirty="0" smtClean="0"/>
              <a:t>HGCAL is perhaps the most challenging </a:t>
            </a:r>
          </a:p>
          <a:p>
            <a:r>
              <a:rPr lang="en-US" sz="2400" b="1" dirty="0"/>
              <a:t> </a:t>
            </a:r>
            <a:r>
              <a:rPr lang="en-US" sz="2400" b="1" dirty="0" smtClean="0"/>
              <a:t>        engineering project ever undertaken in particle physics</a:t>
            </a:r>
            <a:r>
              <a:rPr lang="en-US" sz="2400" dirty="0" smtClean="0"/>
              <a:t>”</a:t>
            </a:r>
            <a:endParaRPr lang="en-US" sz="2400" dirty="0"/>
          </a:p>
        </p:txBody>
      </p:sp>
    </p:spTree>
    <p:extLst>
      <p:ext uri="{BB962C8B-B14F-4D97-AF65-F5344CB8AC3E}">
        <p14:creationId xmlns:p14="http://schemas.microsoft.com/office/powerpoint/2010/main" val="10884952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t>Overall mechanical design of HGCAL heavily constrained by present </a:t>
            </a:r>
            <a:r>
              <a:rPr lang="en-US" sz="2400" dirty="0" err="1" smtClean="0"/>
              <a:t>endcap</a:t>
            </a:r>
            <a:r>
              <a:rPr lang="en-US" sz="2400" dirty="0" smtClean="0"/>
              <a:t> calorimeters</a:t>
            </a:r>
            <a:endParaRPr lang="en-US" sz="2400" dirty="0"/>
          </a:p>
        </p:txBody>
      </p:sp>
      <p:sp>
        <p:nvSpPr>
          <p:cNvPr id="5" name="Date Placeholder 4"/>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6" name="Footer Placeholder 5"/>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pic>
        <p:nvPicPr>
          <p:cNvPr id="9" name="Content Placeholder 8" descr="CMSinCavernHighlightingEndcap.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bwMode="auto">
          <a:xfrm flipH="1">
            <a:off x="126991" y="1346401"/>
            <a:ext cx="4004006" cy="4533186"/>
          </a:xfrm>
          <a:prstGeom prst="rect">
            <a:avLst/>
          </a:prstGeom>
          <a:noFill/>
          <a:ln w="6350">
            <a:solidFill>
              <a:srgbClr val="000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pic>
      <p:sp>
        <p:nvSpPr>
          <p:cNvPr id="2" name="Slide Number Placeholder 1"/>
          <p:cNvSpPr>
            <a:spLocks noGrp="1"/>
          </p:cNvSpPr>
          <p:nvPr>
            <p:ph type="sldNum" sz="quarter" idx="4"/>
          </p:nvPr>
        </p:nvSpPr>
        <p:spPr/>
        <p:txBody>
          <a:bodyPr/>
          <a:lstStyle/>
          <a:p>
            <a:fld id="{261CDDF9-8E64-0A4D-BCFC-391FBF5816D5}" type="slidenum">
              <a:rPr lang="en-US" smtClean="0"/>
              <a:t>17</a:t>
            </a:fld>
            <a:endParaRPr lang="en-US"/>
          </a:p>
        </p:txBody>
      </p:sp>
      <p:grpSp>
        <p:nvGrpSpPr>
          <p:cNvPr id="22" name="Group 21"/>
          <p:cNvGrpSpPr/>
          <p:nvPr/>
        </p:nvGrpSpPr>
        <p:grpSpPr>
          <a:xfrm>
            <a:off x="4932096" y="1231120"/>
            <a:ext cx="4211904" cy="4648467"/>
            <a:chOff x="4143826" y="1175305"/>
            <a:chExt cx="4811883" cy="5310634"/>
          </a:xfrm>
        </p:grpSpPr>
        <p:pic>
          <p:nvPicPr>
            <p:cNvPr id="20" name="Picture 1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143826" y="1175305"/>
              <a:ext cx="4811883" cy="5310634"/>
            </a:xfrm>
            <a:prstGeom prst="rect">
              <a:avLst/>
            </a:prstGeom>
          </p:spPr>
        </p:pic>
        <p:sp>
          <p:nvSpPr>
            <p:cNvPr id="21" name="Rectangle 20"/>
            <p:cNvSpPr/>
            <p:nvPr/>
          </p:nvSpPr>
          <p:spPr bwMode="auto">
            <a:xfrm>
              <a:off x="4143826" y="1834359"/>
              <a:ext cx="583245" cy="1449528"/>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grpSp>
      <p:sp>
        <p:nvSpPr>
          <p:cNvPr id="23" name="TextBox 22"/>
          <p:cNvSpPr txBox="1"/>
          <p:nvPr/>
        </p:nvSpPr>
        <p:spPr>
          <a:xfrm>
            <a:off x="436194" y="915274"/>
            <a:ext cx="3319276"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Present CMS </a:t>
            </a:r>
            <a:r>
              <a:rPr lang="en-US" dirty="0" err="1" smtClean="0"/>
              <a:t>endcap</a:t>
            </a:r>
            <a:r>
              <a:rPr lang="en-US" dirty="0" smtClean="0"/>
              <a:t> calorimeters</a:t>
            </a:r>
            <a:endParaRPr lang="en-US" dirty="0"/>
          </a:p>
        </p:txBody>
      </p:sp>
      <p:sp>
        <p:nvSpPr>
          <p:cNvPr id="24" name="TextBox 23"/>
          <p:cNvSpPr txBox="1"/>
          <p:nvPr/>
        </p:nvSpPr>
        <p:spPr>
          <a:xfrm>
            <a:off x="6179452" y="915274"/>
            <a:ext cx="163378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HGCAL design</a:t>
            </a:r>
            <a:endParaRPr lang="en-US" dirty="0"/>
          </a:p>
        </p:txBody>
      </p:sp>
      <p:cxnSp>
        <p:nvCxnSpPr>
          <p:cNvPr id="26" name="Straight Arrow Connector 25"/>
          <p:cNvCxnSpPr/>
          <p:nvPr/>
        </p:nvCxnSpPr>
        <p:spPr bwMode="auto">
          <a:xfrm>
            <a:off x="4297776" y="3506466"/>
            <a:ext cx="962189" cy="12827"/>
          </a:xfrm>
          <a:prstGeom prst="straightConnector1">
            <a:avLst/>
          </a:prstGeom>
          <a:solidFill>
            <a:schemeClr val="accent1"/>
          </a:solidFill>
          <a:ln w="381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7" name="TextBox 26"/>
          <p:cNvSpPr txBox="1"/>
          <p:nvPr/>
        </p:nvSpPr>
        <p:spPr>
          <a:xfrm>
            <a:off x="727583" y="5969381"/>
            <a:ext cx="7787314"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smtClean="0"/>
              <a:t>Concept: </a:t>
            </a:r>
            <a:r>
              <a:rPr lang="en-US" sz="2000" b="1" dirty="0" smtClean="0"/>
              <a:t>remove</a:t>
            </a:r>
            <a:r>
              <a:rPr lang="en-US" sz="2000" dirty="0" smtClean="0"/>
              <a:t> complete </a:t>
            </a:r>
            <a:r>
              <a:rPr lang="en-US" sz="2000" dirty="0" err="1" smtClean="0"/>
              <a:t>endcap</a:t>
            </a:r>
            <a:r>
              <a:rPr lang="en-US" sz="2000" dirty="0" smtClean="0"/>
              <a:t> </a:t>
            </a:r>
            <a:r>
              <a:rPr lang="en-US" sz="2000" dirty="0" err="1" smtClean="0"/>
              <a:t>calo</a:t>
            </a:r>
            <a:r>
              <a:rPr lang="en-US" sz="2000" dirty="0" smtClean="0"/>
              <a:t>. system and </a:t>
            </a:r>
            <a:r>
              <a:rPr lang="en-US" sz="2000" b="1" dirty="0" smtClean="0"/>
              <a:t>replace</a:t>
            </a:r>
            <a:r>
              <a:rPr lang="en-US" sz="2000" dirty="0" smtClean="0"/>
              <a:t> with HGCAL</a:t>
            </a:r>
            <a:endParaRPr lang="en-US" sz="2000" dirty="0"/>
          </a:p>
        </p:txBody>
      </p:sp>
    </p:spTree>
    <p:extLst>
      <p:ext uri="{BB962C8B-B14F-4D97-AF65-F5344CB8AC3E}">
        <p14:creationId xmlns:p14="http://schemas.microsoft.com/office/powerpoint/2010/main" val="12065434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Overall design of HGCAL driven by </a:t>
            </a:r>
            <a:br>
              <a:rPr lang="en-US" sz="2400" dirty="0" smtClean="0"/>
            </a:br>
            <a:r>
              <a:rPr lang="en-US" sz="2400" dirty="0" smtClean="0"/>
              <a:t>need for radiation-hard segmented sensors</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18</a:t>
            </a:fld>
            <a:endParaRPr lang="en-US"/>
          </a:p>
        </p:txBody>
      </p:sp>
      <p:sp>
        <p:nvSpPr>
          <p:cNvPr id="7" name="Rectangle 6"/>
          <p:cNvSpPr/>
          <p:nvPr/>
        </p:nvSpPr>
        <p:spPr>
          <a:xfrm>
            <a:off x="256614" y="2814270"/>
            <a:ext cx="8735888"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2400" b="1" dirty="0" smtClean="0">
                <a:solidFill>
                  <a:schemeClr val="tx1"/>
                </a:solidFill>
              </a:rPr>
              <a:t>Look for proven and adequately radiation-hard active materials </a:t>
            </a:r>
          </a:p>
          <a:p>
            <a:pPr algn="ctr"/>
            <a:r>
              <a:rPr lang="en-US" sz="2400" dirty="0" smtClean="0">
                <a:solidFill>
                  <a:schemeClr val="tx1"/>
                </a:solidFill>
              </a:rPr>
              <a:t>To build </a:t>
            </a:r>
            <a:r>
              <a:rPr lang="en-US" sz="2400" dirty="0">
                <a:solidFill>
                  <a:schemeClr val="tx1"/>
                </a:solidFill>
              </a:rPr>
              <a:t>a </a:t>
            </a:r>
            <a:r>
              <a:rPr lang="en-US" sz="2400" dirty="0" smtClean="0">
                <a:solidFill>
                  <a:schemeClr val="tx1"/>
                </a:solidFill>
              </a:rPr>
              <a:t>dense </a:t>
            </a:r>
            <a:r>
              <a:rPr lang="en-US" sz="2400" dirty="0" err="1" smtClean="0">
                <a:solidFill>
                  <a:schemeClr val="tx1"/>
                </a:solidFill>
              </a:rPr>
              <a:t>e.m</a:t>
            </a:r>
            <a:r>
              <a:rPr lang="en-US" sz="2400" dirty="0">
                <a:solidFill>
                  <a:schemeClr val="tx1"/>
                </a:solidFill>
              </a:rPr>
              <a:t>./hadronic </a:t>
            </a:r>
            <a:r>
              <a:rPr lang="en-US" sz="2400" dirty="0" smtClean="0">
                <a:solidFill>
                  <a:schemeClr val="tx1"/>
                </a:solidFill>
              </a:rPr>
              <a:t>calorimeter with a good energy resolution, small R</a:t>
            </a:r>
            <a:r>
              <a:rPr lang="en-US" sz="2400" baseline="-25000" dirty="0" smtClean="0">
                <a:solidFill>
                  <a:schemeClr val="tx1"/>
                </a:solidFill>
              </a:rPr>
              <a:t>M</a:t>
            </a:r>
            <a:r>
              <a:rPr lang="en-US" sz="2400" dirty="0" smtClean="0">
                <a:solidFill>
                  <a:schemeClr val="tx1"/>
                </a:solidFill>
              </a:rPr>
              <a:t>, good two-shower </a:t>
            </a:r>
            <a:r>
              <a:rPr lang="en-US" sz="2400" dirty="0">
                <a:solidFill>
                  <a:schemeClr val="tx1"/>
                </a:solidFill>
              </a:rPr>
              <a:t>separation (</a:t>
            </a:r>
            <a:r>
              <a:rPr lang="en-US" sz="2400" dirty="0" err="1" smtClean="0">
                <a:solidFill>
                  <a:schemeClr val="tx1"/>
                </a:solidFill>
              </a:rPr>
              <a:t>e.m</a:t>
            </a:r>
            <a:r>
              <a:rPr lang="en-US" sz="2400" dirty="0" smtClean="0">
                <a:solidFill>
                  <a:schemeClr val="tx1"/>
                </a:solidFill>
              </a:rPr>
              <a:t>. and hadronic), with high lateral and longitudinal readout granularity</a:t>
            </a:r>
          </a:p>
        </p:txBody>
      </p:sp>
      <p:sp>
        <p:nvSpPr>
          <p:cNvPr id="8" name="Rectangle 7"/>
          <p:cNvSpPr/>
          <p:nvPr/>
        </p:nvSpPr>
        <p:spPr>
          <a:xfrm>
            <a:off x="457551" y="4678685"/>
            <a:ext cx="8310604" cy="181588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2400" b="1" dirty="0" smtClean="0">
                <a:solidFill>
                  <a:srgbClr val="2D2DB9"/>
                </a:solidFill>
              </a:rPr>
              <a:t>A </a:t>
            </a:r>
            <a:r>
              <a:rPr lang="en-US" sz="2400" b="1" dirty="0" smtClean="0">
                <a:solidFill>
                  <a:srgbClr val="0000FF"/>
                </a:solidFill>
              </a:rPr>
              <a:t>silicon</a:t>
            </a:r>
            <a:r>
              <a:rPr lang="en-US" sz="2800" b="1" dirty="0" smtClean="0">
                <a:solidFill>
                  <a:srgbClr val="0000FF"/>
                </a:solidFill>
              </a:rPr>
              <a:t>-</a:t>
            </a:r>
            <a:r>
              <a:rPr lang="en-US" sz="2400" b="1" dirty="0" smtClean="0">
                <a:solidFill>
                  <a:srgbClr val="0000FF"/>
                </a:solidFill>
              </a:rPr>
              <a:t>sensor-based </a:t>
            </a:r>
            <a:r>
              <a:rPr lang="en-US" sz="2400" b="1" dirty="0" smtClean="0">
                <a:solidFill>
                  <a:srgbClr val="000090"/>
                </a:solidFill>
              </a:rPr>
              <a:t>sampling calorimeter</a:t>
            </a:r>
          </a:p>
          <a:p>
            <a:pPr algn="ctr"/>
            <a:r>
              <a:rPr lang="en-US" dirty="0" smtClean="0">
                <a:solidFill>
                  <a:schemeClr val="tx1"/>
                </a:solidFill>
              </a:rPr>
              <a:t>(absorber materials – W, </a:t>
            </a:r>
            <a:r>
              <a:rPr lang="en-US" dirty="0" err="1" smtClean="0">
                <a:solidFill>
                  <a:schemeClr val="tx1"/>
                </a:solidFill>
              </a:rPr>
              <a:t>Pb</a:t>
            </a:r>
            <a:r>
              <a:rPr lang="en-US" dirty="0" smtClean="0">
                <a:solidFill>
                  <a:schemeClr val="tx1"/>
                </a:solidFill>
              </a:rPr>
              <a:t>, Cu, Stainless Steel)</a:t>
            </a:r>
          </a:p>
          <a:p>
            <a:pPr algn="ctr"/>
            <a:r>
              <a:rPr lang="en-US" sz="2400" dirty="0" smtClean="0">
                <a:solidFill>
                  <a:srgbClr val="000000"/>
                </a:solidFill>
              </a:rPr>
              <a:t>followed by </a:t>
            </a:r>
            <a:r>
              <a:rPr lang="en-US" sz="2400" b="1" dirty="0" smtClean="0">
                <a:solidFill>
                  <a:srgbClr val="0000FF"/>
                </a:solidFill>
              </a:rPr>
              <a:t>plastic scintillator tiles with direct </a:t>
            </a:r>
            <a:r>
              <a:rPr lang="en-US" sz="2400" b="1" dirty="0" err="1" smtClean="0">
                <a:solidFill>
                  <a:srgbClr val="0000FF"/>
                </a:solidFill>
              </a:rPr>
              <a:t>SiPM</a:t>
            </a:r>
            <a:r>
              <a:rPr lang="en-US" sz="2400" b="1" dirty="0" smtClean="0">
                <a:solidFill>
                  <a:srgbClr val="0000FF"/>
                </a:solidFill>
              </a:rPr>
              <a:t> readout</a:t>
            </a:r>
            <a:r>
              <a:rPr lang="en-US" sz="2400" dirty="0" smtClean="0">
                <a:solidFill>
                  <a:srgbClr val="0000FF"/>
                </a:solidFill>
              </a:rPr>
              <a:t> </a:t>
            </a:r>
            <a:r>
              <a:rPr lang="en-US" sz="2400" dirty="0" smtClean="0">
                <a:solidFill>
                  <a:srgbClr val="000000"/>
                </a:solidFill>
              </a:rPr>
              <a:t>for the lower radiation level region</a:t>
            </a:r>
          </a:p>
          <a:p>
            <a:pPr algn="ctr"/>
            <a:r>
              <a:rPr lang="en-US" dirty="0" smtClean="0">
                <a:solidFill>
                  <a:srgbClr val="000000"/>
                </a:solidFill>
              </a:rPr>
              <a:t>(absorber material SS)</a:t>
            </a:r>
            <a:endParaRPr lang="en-US" dirty="0">
              <a:solidFill>
                <a:srgbClr val="000000"/>
              </a:solidFill>
            </a:endParaRPr>
          </a:p>
        </p:txBody>
      </p:sp>
      <p:cxnSp>
        <p:nvCxnSpPr>
          <p:cNvPr id="10" name="Straight Arrow Connector 9"/>
          <p:cNvCxnSpPr/>
          <p:nvPr/>
        </p:nvCxnSpPr>
        <p:spPr bwMode="auto">
          <a:xfrm>
            <a:off x="4621240" y="4398459"/>
            <a:ext cx="0" cy="280226"/>
          </a:xfrm>
          <a:prstGeom prst="straightConnector1">
            <a:avLst/>
          </a:prstGeom>
          <a:solidFill>
            <a:schemeClr val="accent1"/>
          </a:solidFill>
          <a:ln w="381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 name="TextBox 2"/>
          <p:cNvSpPr txBox="1"/>
          <p:nvPr/>
        </p:nvSpPr>
        <p:spPr>
          <a:xfrm>
            <a:off x="205432" y="943198"/>
            <a:ext cx="8824422"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400" b="1" dirty="0" smtClean="0">
                <a:solidFill>
                  <a:srgbClr val="000090"/>
                </a:solidFill>
              </a:rPr>
              <a:t>To </a:t>
            </a:r>
            <a:r>
              <a:rPr lang="en-US" sz="2400" b="1" dirty="0" err="1" smtClean="0">
                <a:solidFill>
                  <a:srgbClr val="000090"/>
                </a:solidFill>
              </a:rPr>
              <a:t>realise</a:t>
            </a:r>
            <a:r>
              <a:rPr lang="en-US" sz="2400" b="1" dirty="0" smtClean="0">
                <a:solidFill>
                  <a:srgbClr val="000090"/>
                </a:solidFill>
              </a:rPr>
              <a:t> a high-granularity calorimeter, we need</a:t>
            </a:r>
            <a:r>
              <a:rPr lang="en-US" sz="2400" b="1" dirty="0" smtClean="0"/>
              <a:t>: </a:t>
            </a:r>
            <a:r>
              <a:rPr lang="en-US" sz="2400" dirty="0" smtClean="0"/>
              <a:t/>
            </a:r>
            <a:br>
              <a:rPr lang="en-US" sz="2400" dirty="0" smtClean="0"/>
            </a:br>
            <a:r>
              <a:rPr lang="en-US" sz="2400" b="1" dirty="0" smtClean="0"/>
              <a:t>low cost/area active material(s)</a:t>
            </a:r>
            <a:r>
              <a:rPr lang="en-US" sz="2400" dirty="0" smtClean="0"/>
              <a:t>, radiation-tolerant on-detector electronics, high-bandwidth data transmission, powerful FPGAs for off-detector electronics</a:t>
            </a:r>
            <a:endParaRPr lang="en-US" sz="2400" dirty="0"/>
          </a:p>
        </p:txBody>
      </p:sp>
      <p:sp>
        <p:nvSpPr>
          <p:cNvPr id="20" name="Freeform 19"/>
          <p:cNvSpPr/>
          <p:nvPr/>
        </p:nvSpPr>
        <p:spPr>
          <a:xfrm>
            <a:off x="102600" y="1530765"/>
            <a:ext cx="523671" cy="1530764"/>
          </a:xfrm>
          <a:custGeom>
            <a:avLst/>
            <a:gdLst>
              <a:gd name="connsiteX0" fmla="*/ 401896 w 401896"/>
              <a:gd name="connsiteY0" fmla="*/ 0 h 1530764"/>
              <a:gd name="connsiteX1" fmla="*/ 1778 w 401896"/>
              <a:gd name="connsiteY1" fmla="*/ 974123 h 1530764"/>
              <a:gd name="connsiteX2" fmla="*/ 245328 w 401896"/>
              <a:gd name="connsiteY2" fmla="*/ 1530764 h 1530764"/>
            </a:gdLst>
            <a:ahLst/>
            <a:cxnLst>
              <a:cxn ang="0">
                <a:pos x="connsiteX0" y="connsiteY0"/>
              </a:cxn>
              <a:cxn ang="0">
                <a:pos x="connsiteX1" y="connsiteY1"/>
              </a:cxn>
              <a:cxn ang="0">
                <a:pos x="connsiteX2" y="connsiteY2"/>
              </a:cxn>
            </a:cxnLst>
            <a:rect l="l" t="t" r="r" b="b"/>
            <a:pathLst>
              <a:path w="401896" h="1530764">
                <a:moveTo>
                  <a:pt x="401896" y="0"/>
                </a:moveTo>
                <a:cubicBezTo>
                  <a:pt x="214884" y="359498"/>
                  <a:pt x="27873" y="718996"/>
                  <a:pt x="1778" y="974123"/>
                </a:cubicBezTo>
                <a:cubicBezTo>
                  <a:pt x="-24317" y="1229250"/>
                  <a:pt x="245328" y="1530764"/>
                  <a:pt x="245328" y="1530764"/>
                </a:cubicBezTo>
              </a:path>
            </a:pathLst>
          </a:custGeom>
          <a:ln w="28575" cmpd="sng">
            <a:solidFill>
              <a:srgbClr val="000000"/>
            </a:solidFill>
            <a:headEnd type="none"/>
            <a:tailEnd type="arrow"/>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Tree>
    <p:extLst>
      <p:ext uri="{BB962C8B-B14F-4D97-AF65-F5344CB8AC3E}">
        <p14:creationId xmlns:p14="http://schemas.microsoft.com/office/powerpoint/2010/main" val="2085873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9"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dissolv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dissolve">
                                      <p:cBhvr>
                                        <p:cTn id="14" dur="500"/>
                                        <p:tgtEl>
                                          <p:spTgt spid="10"/>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Granularity is driven by calibration requirements and energy resolution target</a:t>
            </a:r>
            <a:endParaRPr lang="en-US" sz="2400" dirty="0"/>
          </a:p>
        </p:txBody>
      </p:sp>
      <p:sp>
        <p:nvSpPr>
          <p:cNvPr id="3" name="Content Placeholder 2"/>
          <p:cNvSpPr>
            <a:spLocks noGrp="1"/>
          </p:cNvSpPr>
          <p:nvPr>
            <p:ph idx="1"/>
          </p:nvPr>
        </p:nvSpPr>
        <p:spPr/>
        <p:txBody>
          <a:bodyPr/>
          <a:lstStyle/>
          <a:p>
            <a:pPr marL="0" indent="0">
              <a:buNone/>
            </a:pPr>
            <a:endParaRPr lang="en-US" b="0" dirty="0" smtClean="0"/>
          </a:p>
          <a:p>
            <a:pPr marL="0" indent="0">
              <a:buNone/>
            </a:pPr>
            <a:endParaRPr lang="en-US" b="0" dirty="0"/>
          </a:p>
          <a:p>
            <a:pPr marL="0" indent="0">
              <a:buNone/>
            </a:pPr>
            <a:r>
              <a:rPr lang="en-US" dirty="0" smtClean="0"/>
              <a:t>Calibration</a:t>
            </a:r>
            <a:r>
              <a:rPr lang="en-US" b="0" dirty="0" smtClean="0"/>
              <a:t> of Silicon sensors and scintillator tiles is </a:t>
            </a:r>
            <a:r>
              <a:rPr lang="en-US" dirty="0" smtClean="0"/>
              <a:t>with MIPs</a:t>
            </a:r>
            <a:br>
              <a:rPr lang="en-US" dirty="0" smtClean="0"/>
            </a:br>
            <a:r>
              <a:rPr lang="en-US" b="0" dirty="0" smtClean="0">
                <a:sym typeface="Wingdings"/>
              </a:rPr>
              <a:t> need </a:t>
            </a:r>
            <a:r>
              <a:rPr lang="en-US" dirty="0" smtClean="0">
                <a:sym typeface="Wingdings"/>
              </a:rPr>
              <a:t>good S/N for MIPs </a:t>
            </a:r>
            <a:r>
              <a:rPr lang="en-US" b="0" dirty="0" smtClean="0">
                <a:sym typeface="Wingdings"/>
              </a:rPr>
              <a:t>after 3ab</a:t>
            </a:r>
            <a:r>
              <a:rPr lang="en-US" b="0" baseline="30000" dirty="0" smtClean="0">
                <a:sym typeface="Wingdings"/>
              </a:rPr>
              <a:t>-1</a:t>
            </a:r>
            <a:br>
              <a:rPr lang="en-US" b="0" baseline="30000" dirty="0" smtClean="0">
                <a:sym typeface="Wingdings"/>
              </a:rPr>
            </a:br>
            <a:r>
              <a:rPr lang="en-US" b="0" dirty="0" smtClean="0">
                <a:sym typeface="Wingdings"/>
              </a:rPr>
              <a:t>    low-capacitance </a:t>
            </a:r>
            <a:r>
              <a:rPr lang="en-US" dirty="0" smtClean="0">
                <a:sym typeface="Wingdings"/>
              </a:rPr>
              <a:t>Si cells </a:t>
            </a:r>
            <a:r>
              <a:rPr lang="en-US" b="0" dirty="0" smtClean="0">
                <a:sym typeface="Wingdings"/>
              </a:rPr>
              <a:t> </a:t>
            </a:r>
            <a:r>
              <a:rPr lang="en-US" dirty="0" smtClean="0">
                <a:sym typeface="Wingdings"/>
              </a:rPr>
              <a:t>small area </a:t>
            </a:r>
            <a:r>
              <a:rPr lang="en-US" b="0" dirty="0" smtClean="0">
                <a:sym typeface="Wingdings"/>
              </a:rPr>
              <a:t>(0.5—1.1cm</a:t>
            </a:r>
            <a:r>
              <a:rPr lang="en-US" b="0" baseline="30000" dirty="0" smtClean="0">
                <a:sym typeface="Wingdings"/>
              </a:rPr>
              <a:t>2</a:t>
            </a:r>
            <a:r>
              <a:rPr lang="en-US" b="0" dirty="0" smtClean="0">
                <a:sym typeface="Wingdings"/>
              </a:rPr>
              <a:t>)</a:t>
            </a:r>
            <a:br>
              <a:rPr lang="en-US" b="0" dirty="0" smtClean="0">
                <a:sym typeface="Wingdings"/>
              </a:rPr>
            </a:br>
            <a:r>
              <a:rPr lang="en-US" b="0" dirty="0" smtClean="0">
                <a:sym typeface="Wingdings"/>
              </a:rPr>
              <a:t>    </a:t>
            </a:r>
            <a:r>
              <a:rPr lang="en-US" dirty="0" err="1" smtClean="0">
                <a:sym typeface="Wingdings"/>
              </a:rPr>
              <a:t>Scint</a:t>
            </a:r>
            <a:r>
              <a:rPr lang="en-US" dirty="0" smtClean="0">
                <a:sym typeface="Wingdings"/>
              </a:rPr>
              <a:t>. cells with small area </a:t>
            </a:r>
            <a:r>
              <a:rPr lang="en-US" b="0" dirty="0" smtClean="0">
                <a:sym typeface="Wingdings"/>
              </a:rPr>
              <a:t>for high-efficiency light collection</a:t>
            </a:r>
          </a:p>
          <a:p>
            <a:pPr marL="0" indent="0">
              <a:buNone/>
            </a:pPr>
            <a:endParaRPr lang="en-US" b="0" dirty="0">
              <a:sym typeface="Wingdings"/>
            </a:endParaRPr>
          </a:p>
          <a:p>
            <a:pPr marL="0" indent="0">
              <a:buNone/>
            </a:pPr>
            <a:r>
              <a:rPr lang="en-US" dirty="0" smtClean="0">
                <a:sym typeface="Wingdings"/>
              </a:rPr>
              <a:t>Fine longitudinal sampling </a:t>
            </a:r>
            <a:r>
              <a:rPr lang="en-US" b="0" dirty="0" smtClean="0">
                <a:sym typeface="Wingdings"/>
              </a:rPr>
              <a:t>needed to provide </a:t>
            </a:r>
            <a:r>
              <a:rPr lang="en-US" dirty="0" smtClean="0">
                <a:sym typeface="Wingdings"/>
              </a:rPr>
              <a:t>good energy resolution </a:t>
            </a:r>
            <a:r>
              <a:rPr lang="en-US" b="0" dirty="0" smtClean="0">
                <a:sym typeface="Wingdings"/>
              </a:rPr>
              <a:t>(minimize sampling term) especially with thin active layers </a:t>
            </a:r>
            <a:br>
              <a:rPr lang="en-US" b="0" dirty="0" smtClean="0">
                <a:sym typeface="Wingdings"/>
              </a:rPr>
            </a:br>
            <a:r>
              <a:rPr lang="en-US" b="0" dirty="0" smtClean="0">
                <a:sym typeface="Wingdings"/>
              </a:rPr>
              <a:t>(e.g. 100-300</a:t>
            </a:r>
            <a:r>
              <a:rPr lang="en-US" b="0" dirty="0" smtClean="0">
                <a:latin typeface="Symbol" charset="2"/>
                <a:cs typeface="Symbol" charset="2"/>
                <a:sym typeface="Wingdings"/>
              </a:rPr>
              <a:t>m</a:t>
            </a:r>
            <a:r>
              <a:rPr lang="en-US" b="0" dirty="0" smtClean="0">
                <a:sym typeface="Wingdings"/>
              </a:rPr>
              <a:t>m silicon sensors)</a:t>
            </a:r>
          </a:p>
          <a:p>
            <a:pPr marL="0" indent="0">
              <a:buNone/>
            </a:pPr>
            <a:endParaRPr lang="en-US" b="0" dirty="0">
              <a:sym typeface="Wingdings"/>
            </a:endParaRPr>
          </a:p>
          <a:p>
            <a:pPr marL="0" indent="0">
              <a:buNone/>
            </a:pPr>
            <a:endParaRPr lang="en-US" b="0" dirty="0" smtClean="0">
              <a:sym typeface="Wingdings"/>
            </a:endParaRPr>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19</a:t>
            </a:fld>
            <a:endParaRPr lang="en-US"/>
          </a:p>
        </p:txBody>
      </p:sp>
    </p:spTree>
    <p:extLst>
      <p:ext uri="{BB962C8B-B14F-4D97-AF65-F5344CB8AC3E}">
        <p14:creationId xmlns:p14="http://schemas.microsoft.com/office/powerpoint/2010/main" val="408130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380413" y="6483350"/>
            <a:ext cx="763587" cy="365125"/>
          </a:xfrm>
        </p:spPr>
        <p:txBody>
          <a:bodyPr/>
          <a:lstStyle/>
          <a:p>
            <a:fld id="{261CDDF9-8E64-0A4D-BCFC-391FBF5816D5}" type="slidenum">
              <a:rPr lang="en-US" smtClean="0"/>
              <a:t>2</a:t>
            </a:fld>
            <a:endParaRPr lang="en-US"/>
          </a:p>
        </p:txBody>
      </p:sp>
      <p:sp>
        <p:nvSpPr>
          <p:cNvPr id="4" name="Date Placeholder 3"/>
          <p:cNvSpPr>
            <a:spLocks noGrp="1"/>
          </p:cNvSpPr>
          <p:nvPr>
            <p:ph type="dt" sz="half" idx="4294967295"/>
          </p:nvPr>
        </p:nvSpPr>
        <p:spPr>
          <a:xfrm>
            <a:off x="0" y="6523038"/>
            <a:ext cx="4621213" cy="331787"/>
          </a:xfrm>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4294967295"/>
          </p:nvPr>
        </p:nvSpPr>
        <p:spPr>
          <a:xfrm>
            <a:off x="6172200" y="6491288"/>
            <a:ext cx="2971800" cy="287337"/>
          </a:xfrm>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7" name="TextBox 6"/>
          <p:cNvSpPr txBox="1"/>
          <p:nvPr/>
        </p:nvSpPr>
        <p:spPr>
          <a:xfrm>
            <a:off x="2390466" y="860004"/>
            <a:ext cx="4407422" cy="5416868"/>
          </a:xfrm>
          <a:prstGeom prst="rect">
            <a:avLst/>
          </a:prstGeom>
          <a:effectLst>
            <a:outerShdw blurRad="40000" dist="20000" dir="5400000" rotWithShape="0">
              <a:srgbClr val="000000">
                <a:alpha val="38000"/>
              </a:srgbClr>
            </a:outerShdw>
          </a:effectLst>
          <a:scene3d>
            <a:camera prst="orthographicFront"/>
            <a:lightRig rig="threePt" dir="t"/>
          </a:scene3d>
          <a:sp3d>
            <a:bevelT w="114300" prst="artDeco"/>
          </a:sp3d>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800" b="1" dirty="0">
                <a:latin typeface="Apple Chancery"/>
                <a:cs typeface="Apple Chancery"/>
              </a:rPr>
              <a:t>T</a:t>
            </a:r>
            <a:r>
              <a:rPr lang="en-US" sz="2800" b="1" dirty="0" smtClean="0">
                <a:latin typeface="Apple Chancery"/>
                <a:cs typeface="Apple Chancery"/>
              </a:rPr>
              <a:t>oday’s Tasting menu</a:t>
            </a:r>
            <a:endParaRPr lang="en-US" sz="2000" b="1" dirty="0" smtClean="0">
              <a:latin typeface="Apple Chancery"/>
              <a:cs typeface="Apple Chancery"/>
            </a:endParaRPr>
          </a:p>
          <a:p>
            <a:pPr algn="ctr"/>
            <a:endParaRPr lang="en-US" sz="1400" dirty="0"/>
          </a:p>
          <a:p>
            <a:pPr algn="ctr"/>
            <a:r>
              <a:rPr lang="en-US" sz="2400" b="1" dirty="0" smtClean="0">
                <a:latin typeface="Apple Chancery"/>
                <a:cs typeface="Apple Chancery"/>
              </a:rPr>
              <a:t>Appetizer</a:t>
            </a:r>
          </a:p>
          <a:p>
            <a:pPr algn="ctr"/>
            <a:r>
              <a:rPr lang="en-US" dirty="0" smtClean="0"/>
              <a:t>Motivation for upgrading </a:t>
            </a:r>
            <a:br>
              <a:rPr lang="en-US" dirty="0" smtClean="0"/>
            </a:br>
            <a:r>
              <a:rPr lang="en-US" dirty="0" smtClean="0"/>
              <a:t>CMS </a:t>
            </a:r>
            <a:r>
              <a:rPr lang="en-US" dirty="0" err="1" smtClean="0"/>
              <a:t>endcap</a:t>
            </a:r>
            <a:r>
              <a:rPr lang="en-US" dirty="0" smtClean="0"/>
              <a:t> calorimeters</a:t>
            </a:r>
          </a:p>
          <a:p>
            <a:pPr algn="ctr"/>
            <a:endParaRPr lang="en-US" dirty="0"/>
          </a:p>
          <a:p>
            <a:pPr algn="ctr"/>
            <a:r>
              <a:rPr lang="en-US" sz="2400" b="1" dirty="0" smtClean="0">
                <a:latin typeface="Apple Chancery"/>
                <a:cs typeface="Apple Chancery"/>
              </a:rPr>
              <a:t>Starter</a:t>
            </a:r>
            <a:endParaRPr lang="en-US" b="1" dirty="0" smtClean="0">
              <a:latin typeface="Apple Chancery"/>
              <a:cs typeface="Apple Chancery"/>
            </a:endParaRPr>
          </a:p>
          <a:p>
            <a:pPr algn="ctr"/>
            <a:r>
              <a:rPr lang="en-US" dirty="0" smtClean="0"/>
              <a:t>The choice of high granularity</a:t>
            </a:r>
          </a:p>
          <a:p>
            <a:pPr algn="ctr"/>
            <a:endParaRPr lang="en-US" sz="1200" dirty="0" smtClean="0"/>
          </a:p>
          <a:p>
            <a:pPr algn="ctr"/>
            <a:r>
              <a:rPr lang="en-US" sz="2400" b="1" dirty="0" smtClean="0">
                <a:latin typeface="Apple Chancery"/>
                <a:cs typeface="Apple Chancery"/>
              </a:rPr>
              <a:t>Main Course</a:t>
            </a:r>
          </a:p>
          <a:p>
            <a:pPr algn="ctr"/>
            <a:r>
              <a:rPr lang="en-US" dirty="0" smtClean="0"/>
              <a:t>The CMS HGCAL design and </a:t>
            </a:r>
            <a:r>
              <a:rPr lang="en-US" dirty="0" smtClean="0"/>
              <a:t>prototyping</a:t>
            </a:r>
            <a:br>
              <a:rPr lang="en-US" dirty="0" smtClean="0"/>
            </a:br>
            <a:r>
              <a:rPr lang="en-US" dirty="0" smtClean="0"/>
              <a:t>with a side order of electronics challenges</a:t>
            </a:r>
            <a:endParaRPr lang="en-US" dirty="0" smtClean="0"/>
          </a:p>
          <a:p>
            <a:pPr algn="ctr"/>
            <a:endParaRPr lang="en-US" sz="1400" dirty="0" smtClean="0"/>
          </a:p>
          <a:p>
            <a:pPr algn="ctr"/>
            <a:r>
              <a:rPr lang="en-US" sz="2400" b="1" dirty="0" smtClean="0">
                <a:latin typeface="Apple Chancery"/>
                <a:cs typeface="Apple Chancery"/>
              </a:rPr>
              <a:t>Dessert</a:t>
            </a:r>
            <a:endParaRPr lang="en-US" sz="2000" b="1" dirty="0" smtClean="0">
              <a:latin typeface="Apple Chancery"/>
              <a:cs typeface="Apple Chancery"/>
            </a:endParaRPr>
          </a:p>
          <a:p>
            <a:pPr algn="ctr"/>
            <a:r>
              <a:rPr lang="en-US" dirty="0" smtClean="0"/>
              <a:t>Measured HGCAL performance</a:t>
            </a:r>
          </a:p>
          <a:p>
            <a:pPr algn="ctr"/>
            <a:endParaRPr lang="en-US" sz="1400" dirty="0" smtClean="0"/>
          </a:p>
          <a:p>
            <a:pPr algn="ctr"/>
            <a:r>
              <a:rPr lang="en-US" sz="2400" b="1" dirty="0" smtClean="0">
                <a:latin typeface="Apple Chancery"/>
                <a:cs typeface="Apple Chancery"/>
              </a:rPr>
              <a:t>After-seminar mints</a:t>
            </a:r>
            <a:endParaRPr lang="en-US" sz="2000" b="1" dirty="0" smtClean="0">
              <a:latin typeface="Apple Chancery"/>
              <a:cs typeface="Apple Chancery"/>
            </a:endParaRPr>
          </a:p>
          <a:p>
            <a:pPr algn="ctr"/>
            <a:r>
              <a:rPr lang="en-US" dirty="0" smtClean="0"/>
              <a:t>Status and challenges ahead</a:t>
            </a:r>
            <a:endParaRPr lang="en-US" dirty="0"/>
          </a:p>
        </p:txBody>
      </p:sp>
    </p:spTree>
    <p:extLst>
      <p:ext uri="{BB962C8B-B14F-4D97-AF65-F5344CB8AC3E}">
        <p14:creationId xmlns:p14="http://schemas.microsoft.com/office/powerpoint/2010/main" val="11918423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CMS HGCAL: a sampling calorimeter with unprecedented number of readout channels</a:t>
            </a:r>
          </a:p>
        </p:txBody>
      </p:sp>
      <p:sp>
        <p:nvSpPr>
          <p:cNvPr id="12" name="Date Placeholder 11"/>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13" name="Footer Placeholder 12"/>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20</a:t>
            </a:fld>
            <a:endParaRPr lang="en-US"/>
          </a:p>
        </p:txBody>
      </p:sp>
      <p:pic>
        <p:nvPicPr>
          <p:cNvPr id="4" name="Picture 3" descr="EndcapParameterDrawing_311017DB_simplifie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01880" y="930824"/>
            <a:ext cx="4469250" cy="4732936"/>
          </a:xfrm>
          <a:prstGeom prst="rect">
            <a:avLst/>
          </a:prstGeom>
        </p:spPr>
      </p:pic>
      <p:sp>
        <p:nvSpPr>
          <p:cNvPr id="5" name="TextBox 4"/>
          <p:cNvSpPr txBox="1"/>
          <p:nvPr/>
        </p:nvSpPr>
        <p:spPr>
          <a:xfrm>
            <a:off x="86525" y="966654"/>
            <a:ext cx="4455066" cy="1477328"/>
          </a:xfrm>
          <a:prstGeom prst="rect">
            <a:avLst/>
          </a:prstGeom>
          <a:noFill/>
          <a:ln>
            <a:solidFill>
              <a:srgbClr val="000000"/>
            </a:solidFill>
          </a:ln>
        </p:spPr>
        <p:txBody>
          <a:bodyPr wrap="none" rtlCol="0">
            <a:spAutoFit/>
          </a:bodyPr>
          <a:lstStyle/>
          <a:p>
            <a:r>
              <a:rPr lang="en-US" b="1" u="sng" dirty="0" smtClean="0"/>
              <a:t>Active Elements:</a:t>
            </a:r>
          </a:p>
          <a:p>
            <a:pPr marL="177800" indent="-177800">
              <a:buFont typeface="Arial"/>
              <a:buChar char="•"/>
            </a:pPr>
            <a:r>
              <a:rPr lang="en-US" dirty="0" smtClean="0"/>
              <a:t>Hexagonal modules based on Si sensors</a:t>
            </a:r>
            <a:br>
              <a:rPr lang="en-US" dirty="0" smtClean="0"/>
            </a:br>
            <a:r>
              <a:rPr lang="en-US" dirty="0" smtClean="0"/>
              <a:t>in CE-E and high-radiation regions of CE-H</a:t>
            </a:r>
          </a:p>
          <a:p>
            <a:pPr marL="177800" indent="-177800">
              <a:buFont typeface="Arial"/>
              <a:buChar char="•"/>
            </a:pPr>
            <a:r>
              <a:rPr lang="en-US" dirty="0" smtClean="0"/>
              <a:t>Scintillating tiles with </a:t>
            </a:r>
            <a:r>
              <a:rPr lang="en-US" dirty="0" err="1" smtClean="0"/>
              <a:t>SiPM</a:t>
            </a:r>
            <a:r>
              <a:rPr lang="en-US" dirty="0" smtClean="0"/>
              <a:t> readout in</a:t>
            </a:r>
            <a:br>
              <a:rPr lang="en-US" dirty="0" smtClean="0"/>
            </a:br>
            <a:r>
              <a:rPr lang="en-US" dirty="0" smtClean="0"/>
              <a:t>low-radiation regions of CE-H</a:t>
            </a:r>
            <a:endParaRPr lang="en-US" dirty="0"/>
          </a:p>
        </p:txBody>
      </p:sp>
      <p:sp>
        <p:nvSpPr>
          <p:cNvPr id="6" name="TextBox 5"/>
          <p:cNvSpPr txBox="1"/>
          <p:nvPr/>
        </p:nvSpPr>
        <p:spPr>
          <a:xfrm>
            <a:off x="98370" y="2599760"/>
            <a:ext cx="4039628" cy="3139321"/>
          </a:xfrm>
          <a:prstGeom prst="rect">
            <a:avLst/>
          </a:prstGeom>
          <a:noFill/>
          <a:ln>
            <a:solidFill>
              <a:srgbClr val="000000"/>
            </a:solidFill>
          </a:ln>
        </p:spPr>
        <p:txBody>
          <a:bodyPr wrap="square" rtlCol="0">
            <a:spAutoFit/>
          </a:bodyPr>
          <a:lstStyle/>
          <a:p>
            <a:r>
              <a:rPr lang="en-US" b="1" u="sng" dirty="0" smtClean="0"/>
              <a:t>Key Parameters:</a:t>
            </a:r>
          </a:p>
          <a:p>
            <a:pPr marL="177800" indent="-177800">
              <a:buFont typeface="Arial"/>
              <a:buChar char="•"/>
            </a:pPr>
            <a:r>
              <a:rPr lang="en-US" dirty="0" smtClean="0"/>
              <a:t>HGCAL covers 1.5 &lt; </a:t>
            </a:r>
            <a:r>
              <a:rPr lang="en-US" dirty="0" smtClean="0">
                <a:latin typeface="Symbol" charset="2"/>
                <a:cs typeface="Symbol" charset="2"/>
              </a:rPr>
              <a:t>h</a:t>
            </a:r>
            <a:r>
              <a:rPr lang="en-US" dirty="0" smtClean="0"/>
              <a:t> &lt; 3.0</a:t>
            </a:r>
          </a:p>
          <a:p>
            <a:pPr marL="177800" indent="-177800">
              <a:buFont typeface="Arial"/>
              <a:buChar char="•"/>
            </a:pPr>
            <a:r>
              <a:rPr lang="en-US" b="1" dirty="0" smtClean="0"/>
              <a:t>Full system maintained at -30</a:t>
            </a:r>
            <a:r>
              <a:rPr lang="en-US" b="1" baseline="30000" dirty="0" smtClean="0"/>
              <a:t>o</a:t>
            </a:r>
            <a:r>
              <a:rPr lang="en-US" b="1" dirty="0" smtClean="0"/>
              <a:t>C</a:t>
            </a:r>
          </a:p>
          <a:p>
            <a:pPr marL="177800" indent="-177800">
              <a:buFont typeface="Arial"/>
              <a:buChar char="•"/>
            </a:pPr>
            <a:r>
              <a:rPr lang="en-US" b="1" dirty="0" smtClean="0"/>
              <a:t>~600m</a:t>
            </a:r>
            <a:r>
              <a:rPr lang="en-US" b="1" baseline="30000" dirty="0" smtClean="0"/>
              <a:t>2</a:t>
            </a:r>
            <a:r>
              <a:rPr lang="en-US" b="1" dirty="0" smtClean="0"/>
              <a:t> </a:t>
            </a:r>
            <a:r>
              <a:rPr lang="en-US" dirty="0" smtClean="0"/>
              <a:t>of silicon sensors</a:t>
            </a:r>
          </a:p>
          <a:p>
            <a:pPr marL="177800" indent="-177800">
              <a:buFont typeface="Arial"/>
              <a:buChar char="•"/>
            </a:pPr>
            <a:r>
              <a:rPr lang="en-US" b="1" dirty="0" smtClean="0"/>
              <a:t>~500m</a:t>
            </a:r>
            <a:r>
              <a:rPr lang="en-US" b="1" baseline="30000" dirty="0" smtClean="0"/>
              <a:t>2</a:t>
            </a:r>
            <a:r>
              <a:rPr lang="en-US" b="1" dirty="0" smtClean="0"/>
              <a:t> </a:t>
            </a:r>
            <a:r>
              <a:rPr lang="en-US" dirty="0" smtClean="0"/>
              <a:t>of scintillators</a:t>
            </a:r>
          </a:p>
          <a:p>
            <a:pPr marL="177800" indent="-177800">
              <a:buFont typeface="Arial"/>
              <a:buChar char="•"/>
            </a:pPr>
            <a:r>
              <a:rPr lang="en-US" dirty="0" smtClean="0"/>
              <a:t>6M </a:t>
            </a:r>
            <a:r>
              <a:rPr lang="en-US" dirty="0"/>
              <a:t>S</a:t>
            </a:r>
            <a:r>
              <a:rPr lang="en-US" dirty="0" smtClean="0"/>
              <a:t>i channels, 0.5 or 1.1 cm</a:t>
            </a:r>
            <a:r>
              <a:rPr lang="en-US" baseline="30000" dirty="0" smtClean="0"/>
              <a:t>2</a:t>
            </a:r>
            <a:r>
              <a:rPr lang="en-US" dirty="0" smtClean="0"/>
              <a:t> cell size</a:t>
            </a:r>
          </a:p>
          <a:p>
            <a:pPr marL="355600" lvl="1" indent="-177800">
              <a:buFont typeface="Arial"/>
              <a:buChar char="•"/>
            </a:pPr>
            <a:r>
              <a:rPr lang="en-US" dirty="0" smtClean="0"/>
              <a:t>Data readout from all layers</a:t>
            </a:r>
          </a:p>
          <a:p>
            <a:pPr marL="355600" lvl="1" indent="-177800">
              <a:buFont typeface="Arial"/>
              <a:buChar char="•"/>
            </a:pPr>
            <a:r>
              <a:rPr lang="en-US" dirty="0" smtClean="0"/>
              <a:t>Trigger readout from alternate layers </a:t>
            </a:r>
            <a:br>
              <a:rPr lang="en-US" dirty="0" smtClean="0"/>
            </a:br>
            <a:r>
              <a:rPr lang="en-US" dirty="0" smtClean="0"/>
              <a:t>in CE-E and all layers in CE-H</a:t>
            </a:r>
          </a:p>
          <a:p>
            <a:pPr marL="177800" indent="-177800">
              <a:buFont typeface="Arial"/>
              <a:buChar char="•"/>
            </a:pPr>
            <a:r>
              <a:rPr lang="en-US" dirty="0" smtClean="0"/>
              <a:t>~27000 </a:t>
            </a:r>
            <a:r>
              <a:rPr lang="en-US" dirty="0"/>
              <a:t>S</a:t>
            </a:r>
            <a:r>
              <a:rPr lang="en-US" dirty="0" smtClean="0"/>
              <a:t>i </a:t>
            </a:r>
            <a:r>
              <a:rPr lang="en-US" dirty="0" smtClean="0"/>
              <a:t>modules</a:t>
            </a:r>
          </a:p>
          <a:p>
            <a:pPr marL="177800" indent="-177800">
              <a:buFont typeface="Arial"/>
              <a:buChar char="•"/>
            </a:pPr>
            <a:r>
              <a:rPr lang="en-US" smtClean="0"/>
              <a:t>~110 </a:t>
            </a:r>
            <a:r>
              <a:rPr lang="en-US" dirty="0" smtClean="0"/>
              <a:t>kW per </a:t>
            </a:r>
            <a:r>
              <a:rPr lang="en-US" dirty="0" err="1" smtClean="0"/>
              <a:t>endcap</a:t>
            </a:r>
            <a:endParaRPr lang="en-US" dirty="0" smtClean="0"/>
          </a:p>
        </p:txBody>
      </p:sp>
      <p:sp>
        <p:nvSpPr>
          <p:cNvPr id="7" name="TextBox 6"/>
          <p:cNvSpPr txBox="1"/>
          <p:nvPr/>
        </p:nvSpPr>
        <p:spPr>
          <a:xfrm>
            <a:off x="0" y="5867933"/>
            <a:ext cx="9144000" cy="677108"/>
          </a:xfrm>
          <a:prstGeom prst="rect">
            <a:avLst/>
          </a:prstGeom>
          <a:noFill/>
        </p:spPr>
        <p:txBody>
          <a:bodyPr wrap="square" rtlCol="0">
            <a:spAutoFit/>
          </a:bodyPr>
          <a:lstStyle/>
          <a:p>
            <a:r>
              <a:rPr lang="en-US" sz="1900" dirty="0" smtClean="0"/>
              <a:t>Electromagnetic calorimeter (C</a:t>
            </a:r>
            <a:r>
              <a:rPr lang="en-US" sz="1900" b="1" dirty="0" smtClean="0"/>
              <a:t>E-E</a:t>
            </a:r>
            <a:r>
              <a:rPr lang="en-US" sz="1900" dirty="0" smtClean="0"/>
              <a:t>)</a:t>
            </a:r>
            <a:r>
              <a:rPr lang="en-US" sz="1900" dirty="0"/>
              <a:t>:</a:t>
            </a:r>
            <a:r>
              <a:rPr lang="en-US" sz="1900" dirty="0" smtClean="0"/>
              <a:t> </a:t>
            </a:r>
            <a:r>
              <a:rPr lang="en-US" sz="1900" b="1" dirty="0" smtClean="0">
                <a:solidFill>
                  <a:srgbClr val="008000"/>
                </a:solidFill>
              </a:rPr>
              <a:t>Si</a:t>
            </a:r>
            <a:r>
              <a:rPr lang="en-US" sz="1900" dirty="0" smtClean="0"/>
              <a:t>, Cu/</a:t>
            </a:r>
            <a:r>
              <a:rPr lang="en-US" sz="1900" dirty="0" err="1" smtClean="0"/>
              <a:t>CuW</a:t>
            </a:r>
            <a:r>
              <a:rPr lang="en-US" sz="1900" dirty="0" smtClean="0"/>
              <a:t>/</a:t>
            </a:r>
            <a:r>
              <a:rPr lang="en-US" sz="1900" dirty="0" err="1" smtClean="0"/>
              <a:t>Pb</a:t>
            </a:r>
            <a:r>
              <a:rPr lang="en-US" sz="1900" dirty="0" smtClean="0"/>
              <a:t> absorbers, 28 layers, 26 X</a:t>
            </a:r>
            <a:r>
              <a:rPr lang="en-US" sz="1900" baseline="-25000" dirty="0" smtClean="0"/>
              <a:t>0</a:t>
            </a:r>
            <a:r>
              <a:rPr lang="en-US" sz="1900" dirty="0" smtClean="0"/>
              <a:t> &amp; ~1.7</a:t>
            </a:r>
            <a:r>
              <a:rPr lang="en-US" sz="1900" dirty="0" smtClean="0">
                <a:latin typeface="Symbol" charset="2"/>
                <a:cs typeface="Symbol" charset="2"/>
              </a:rPr>
              <a:t>l</a:t>
            </a:r>
            <a:endParaRPr lang="en-US" sz="1900" dirty="0" smtClean="0"/>
          </a:p>
          <a:p>
            <a:r>
              <a:rPr lang="en-US" sz="1900" dirty="0" smtClean="0"/>
              <a:t>Hadronic calorimeter (</a:t>
            </a:r>
            <a:r>
              <a:rPr lang="en-US" sz="1900" b="1" dirty="0" smtClean="0"/>
              <a:t>CE-H</a:t>
            </a:r>
            <a:r>
              <a:rPr lang="en-US" sz="1900" dirty="0" smtClean="0"/>
              <a:t>): </a:t>
            </a:r>
            <a:r>
              <a:rPr lang="en-US" sz="1900" b="1" dirty="0" smtClean="0">
                <a:solidFill>
                  <a:srgbClr val="008000"/>
                </a:solidFill>
              </a:rPr>
              <a:t>Si</a:t>
            </a:r>
            <a:r>
              <a:rPr lang="en-US" sz="1900" dirty="0" smtClean="0"/>
              <a:t> &amp; </a:t>
            </a:r>
            <a:r>
              <a:rPr lang="en-US" sz="1900" b="1" dirty="0" smtClean="0">
                <a:solidFill>
                  <a:srgbClr val="0000FF"/>
                </a:solidFill>
              </a:rPr>
              <a:t>scintillator</a:t>
            </a:r>
            <a:r>
              <a:rPr lang="en-US" sz="1900" dirty="0" smtClean="0"/>
              <a:t>, steel absorbers, 24 layers, ~9.0</a:t>
            </a:r>
            <a:r>
              <a:rPr lang="en-US" sz="1900" dirty="0" smtClean="0">
                <a:latin typeface="Symbol" charset="2"/>
                <a:cs typeface="Symbol" charset="2"/>
              </a:rPr>
              <a:t>l</a:t>
            </a:r>
            <a:endParaRPr lang="en-US" sz="1900" dirty="0">
              <a:latin typeface="Symbol" charset="2"/>
              <a:cs typeface="Symbol" charset="2"/>
            </a:endParaRPr>
          </a:p>
        </p:txBody>
      </p:sp>
      <p:cxnSp>
        <p:nvCxnSpPr>
          <p:cNvPr id="8" name="Straight Arrow Connector 7"/>
          <p:cNvCxnSpPr/>
          <p:nvPr/>
        </p:nvCxnSpPr>
        <p:spPr>
          <a:xfrm flipH="1">
            <a:off x="8979194" y="930824"/>
            <a:ext cx="1" cy="473293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4279199" y="5794537"/>
            <a:ext cx="4336559"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191250" y="5491160"/>
            <a:ext cx="703249" cy="369332"/>
          </a:xfrm>
          <a:prstGeom prst="rect">
            <a:avLst/>
          </a:prstGeom>
          <a:noFill/>
        </p:spPr>
        <p:txBody>
          <a:bodyPr wrap="square" rtlCol="0">
            <a:spAutoFit/>
          </a:bodyPr>
          <a:lstStyle/>
          <a:p>
            <a:r>
              <a:rPr lang="en-US" dirty="0" smtClean="0"/>
              <a:t>~2m</a:t>
            </a:r>
            <a:endParaRPr lang="en-US" dirty="0"/>
          </a:p>
        </p:txBody>
      </p:sp>
      <p:sp>
        <p:nvSpPr>
          <p:cNvPr id="11" name="TextBox 10"/>
          <p:cNvSpPr txBox="1"/>
          <p:nvPr/>
        </p:nvSpPr>
        <p:spPr>
          <a:xfrm rot="16200000">
            <a:off x="8355812" y="2735000"/>
            <a:ext cx="915825" cy="369332"/>
          </a:xfrm>
          <a:prstGeom prst="rect">
            <a:avLst/>
          </a:prstGeom>
          <a:noFill/>
        </p:spPr>
        <p:txBody>
          <a:bodyPr wrap="square" rtlCol="0">
            <a:spAutoFit/>
          </a:bodyPr>
          <a:lstStyle/>
          <a:p>
            <a:r>
              <a:rPr lang="en-US" dirty="0" smtClean="0"/>
              <a:t>~2.3m</a:t>
            </a:r>
            <a:endParaRPr lang="en-US" dirty="0"/>
          </a:p>
        </p:txBody>
      </p:sp>
    </p:spTree>
    <p:extLst>
      <p:ext uri="{BB962C8B-B14F-4D97-AF65-F5344CB8AC3E}">
        <p14:creationId xmlns:p14="http://schemas.microsoft.com/office/powerpoint/2010/main" val="1090253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t>~600m</a:t>
            </a:r>
            <a:r>
              <a:rPr lang="en-US" sz="2400" baseline="30000" dirty="0" smtClean="0"/>
              <a:t>2</a:t>
            </a:r>
            <a:r>
              <a:rPr lang="en-US" sz="2400" dirty="0" smtClean="0"/>
              <a:t> of silicon sensors (3x CMS tracker) in radiation field peaking at ~10</a:t>
            </a:r>
            <a:r>
              <a:rPr lang="en-US" sz="2400" baseline="30000" dirty="0" smtClean="0"/>
              <a:t>16</a:t>
            </a:r>
            <a:r>
              <a:rPr lang="en-US" sz="2400" dirty="0" smtClean="0"/>
              <a:t>n/cm</a:t>
            </a:r>
            <a:r>
              <a:rPr lang="en-US" sz="2400" baseline="30000" dirty="0" smtClean="0"/>
              <a:t>2</a:t>
            </a:r>
            <a:endParaRPr lang="en-US" sz="2400" baseline="30000" dirty="0"/>
          </a:p>
        </p:txBody>
      </p:sp>
      <p:sp>
        <p:nvSpPr>
          <p:cNvPr id="8" name="Content Placeholder 7"/>
          <p:cNvSpPr>
            <a:spLocks noGrp="1"/>
          </p:cNvSpPr>
          <p:nvPr>
            <p:ph idx="1"/>
          </p:nvPr>
        </p:nvSpPr>
        <p:spPr>
          <a:xfrm>
            <a:off x="359216" y="752475"/>
            <a:ext cx="8784783" cy="5730875"/>
          </a:xfrm>
          <a:ln>
            <a:noFill/>
          </a:ln>
        </p:spPr>
        <p:txBody>
          <a:bodyPr/>
          <a:lstStyle/>
          <a:p>
            <a:pPr marL="0" indent="0">
              <a:buNone/>
            </a:pPr>
            <a:r>
              <a:rPr lang="en-US" dirty="0" smtClean="0"/>
              <a:t>Planar p-type DC</a:t>
            </a:r>
            <a:r>
              <a:rPr lang="en-US" dirty="0"/>
              <a:t>-coupled sensor pads</a:t>
            </a:r>
          </a:p>
          <a:p>
            <a:r>
              <a:rPr lang="en-US" sz="2000" b="0" dirty="0" smtClean="0"/>
              <a:t>simplifies </a:t>
            </a:r>
            <a:r>
              <a:rPr lang="en-US" sz="2000" b="0" dirty="0"/>
              <a:t>production technology</a:t>
            </a:r>
          </a:p>
          <a:p>
            <a:r>
              <a:rPr lang="en-US" sz="2000" b="0" dirty="0"/>
              <a:t>( consider n-type sensors for </a:t>
            </a:r>
            <a:r>
              <a:rPr lang="en-US" sz="2000" b="0" dirty="0" smtClean="0"/>
              <a:t>300</a:t>
            </a:r>
            <a:r>
              <a:rPr lang="en-US" sz="2000" dirty="0">
                <a:latin typeface="Symbol" charset="2"/>
                <a:cs typeface="Symbol" charset="2"/>
              </a:rPr>
              <a:t>m</a:t>
            </a:r>
            <a:r>
              <a:rPr lang="en-US" sz="2000" b="0" dirty="0" smtClean="0"/>
              <a:t>m </a:t>
            </a:r>
            <a:r>
              <a:rPr lang="en-US" sz="2000" b="0" dirty="0"/>
              <a:t>sensors in lower radiation region of HGCAL )</a:t>
            </a:r>
          </a:p>
          <a:p>
            <a:pPr lvl="1"/>
            <a:endParaRPr lang="en-US" sz="500" dirty="0"/>
          </a:p>
          <a:p>
            <a:pPr marL="0" indent="0">
              <a:buNone/>
            </a:pPr>
            <a:r>
              <a:rPr lang="en-US" dirty="0" smtClean="0"/>
              <a:t>Hexagonal sensor geometry preferred to square</a:t>
            </a:r>
            <a:endParaRPr lang="en-US" dirty="0"/>
          </a:p>
          <a:p>
            <a:r>
              <a:rPr lang="en-US" sz="2000" b="0" dirty="0" smtClean="0"/>
              <a:t>makes </a:t>
            </a:r>
            <a:r>
              <a:rPr lang="en-US" sz="2000" b="0" dirty="0"/>
              <a:t>most efficient use of </a:t>
            </a:r>
            <a:r>
              <a:rPr lang="en-US" sz="2000" b="0" dirty="0" smtClean="0"/>
              <a:t>circular sensor </a:t>
            </a:r>
            <a:r>
              <a:rPr lang="en-US" sz="2000" b="0" dirty="0"/>
              <a:t>wafer</a:t>
            </a:r>
          </a:p>
          <a:p>
            <a:r>
              <a:rPr lang="en-US" sz="2000" b="0" dirty="0" smtClean="0"/>
              <a:t>reduces </a:t>
            </a:r>
            <a:r>
              <a:rPr lang="en-US" sz="2000" b="0" dirty="0"/>
              <a:t>number of sensors produced &amp; assembled into modules ( factor ~ 1.3 )</a:t>
            </a:r>
          </a:p>
          <a:p>
            <a:pPr lvl="1"/>
            <a:endParaRPr lang="en-US" sz="400" dirty="0"/>
          </a:p>
          <a:p>
            <a:pPr marL="0" indent="0">
              <a:buNone/>
            </a:pPr>
            <a:r>
              <a:rPr lang="en-US" dirty="0"/>
              <a:t>8</a:t>
            </a:r>
            <a:r>
              <a:rPr lang="en-US" dirty="0" smtClean="0"/>
              <a:t>” wafers preferable to 6”</a:t>
            </a:r>
            <a:endParaRPr lang="en-US" dirty="0"/>
          </a:p>
          <a:p>
            <a:r>
              <a:rPr lang="en-US" sz="2000" b="0" dirty="0" smtClean="0"/>
              <a:t>reduces </a:t>
            </a:r>
            <a:r>
              <a:rPr lang="en-US" sz="2000" b="0" dirty="0"/>
              <a:t>number of sensors produced &amp; assembled into modules ( factor ~ 1.8 )</a:t>
            </a:r>
          </a:p>
          <a:p>
            <a:pPr lvl="1"/>
            <a:endParaRPr lang="en-US" sz="400" dirty="0"/>
          </a:p>
          <a:p>
            <a:pPr marL="0" indent="0">
              <a:buNone/>
            </a:pPr>
            <a:r>
              <a:rPr lang="en-US" dirty="0" smtClean="0"/>
              <a:t>300</a:t>
            </a:r>
            <a:r>
              <a:rPr lang="en-US" dirty="0" smtClean="0">
                <a:latin typeface="Symbol" charset="2"/>
                <a:cs typeface="Symbol" charset="2"/>
              </a:rPr>
              <a:t>m</a:t>
            </a:r>
            <a:r>
              <a:rPr lang="en-US" dirty="0" smtClean="0"/>
              <a:t>m</a:t>
            </a:r>
            <a:r>
              <a:rPr lang="en-US" dirty="0"/>
              <a:t>, </a:t>
            </a:r>
            <a:r>
              <a:rPr lang="en-US" dirty="0" smtClean="0"/>
              <a:t>200</a:t>
            </a:r>
            <a:r>
              <a:rPr lang="en-US" dirty="0">
                <a:latin typeface="Symbol" charset="2"/>
                <a:cs typeface="Symbol" charset="2"/>
              </a:rPr>
              <a:t>m</a:t>
            </a:r>
            <a:r>
              <a:rPr lang="en-US" dirty="0" smtClean="0"/>
              <a:t>m </a:t>
            </a:r>
            <a:r>
              <a:rPr lang="en-US" dirty="0"/>
              <a:t>and </a:t>
            </a:r>
            <a:r>
              <a:rPr lang="en-US" dirty="0" smtClean="0"/>
              <a:t>120</a:t>
            </a:r>
            <a:r>
              <a:rPr lang="en-US" dirty="0">
                <a:latin typeface="Symbol" charset="2"/>
                <a:cs typeface="Symbol" charset="2"/>
              </a:rPr>
              <a:t>m</a:t>
            </a:r>
            <a:r>
              <a:rPr lang="en-US" dirty="0" smtClean="0"/>
              <a:t>m </a:t>
            </a:r>
            <a:r>
              <a:rPr lang="en-US" dirty="0"/>
              <a:t>active sensor </a:t>
            </a:r>
            <a:r>
              <a:rPr lang="en-US" dirty="0" smtClean="0"/>
              <a:t>thicknesses</a:t>
            </a:r>
            <a:endParaRPr lang="en-US" dirty="0"/>
          </a:p>
          <a:p>
            <a:r>
              <a:rPr lang="en-US" sz="2000" b="0" dirty="0"/>
              <a:t>match sensor thickness (and granularity) to radiation field for optimal performance </a:t>
            </a:r>
          </a:p>
          <a:p>
            <a:endParaRPr lang="en-US" sz="500" b="0" dirty="0"/>
          </a:p>
          <a:p>
            <a:pPr marL="0" indent="0">
              <a:buNone/>
            </a:pPr>
            <a:r>
              <a:rPr lang="en-US" dirty="0"/>
              <a:t>Simple, rugged module design &amp; automated module assembly</a:t>
            </a:r>
          </a:p>
          <a:p>
            <a:r>
              <a:rPr lang="en-US" sz="2000" b="0" dirty="0"/>
              <a:t>provide high volume, high rate, reproducible module production &amp; </a:t>
            </a:r>
            <a:r>
              <a:rPr lang="en-US" sz="2000" b="0" dirty="0" smtClean="0"/>
              <a:t>handling</a:t>
            </a:r>
            <a:endParaRPr lang="en-US" sz="2000" b="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21</a:t>
            </a:fld>
            <a:endParaRPr lang="en-US"/>
          </a:p>
        </p:txBody>
      </p:sp>
    </p:spTree>
    <p:extLst>
      <p:ext uri="{BB962C8B-B14F-4D97-AF65-F5344CB8AC3E}">
        <p14:creationId xmlns:p14="http://schemas.microsoft.com/office/powerpoint/2010/main" val="266717526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2406" y="0"/>
            <a:ext cx="8585953" cy="729011"/>
          </a:xfrm>
        </p:spPr>
        <p:txBody>
          <a:bodyPr/>
          <a:lstStyle/>
          <a:p>
            <a:r>
              <a:rPr lang="en-US" sz="2300" dirty="0" smtClean="0"/>
              <a:t>Thinner sensors: less decrease in charge collection </a:t>
            </a:r>
            <a:r>
              <a:rPr lang="en-US" sz="2300" dirty="0"/>
              <a:t>efficiency </a:t>
            </a:r>
            <a:r>
              <a:rPr lang="en-US" sz="2300" dirty="0" err="1"/>
              <a:t>vs</a:t>
            </a:r>
            <a:r>
              <a:rPr lang="en-US" sz="2300" dirty="0"/>
              <a:t> </a:t>
            </a:r>
            <a:r>
              <a:rPr lang="en-US" sz="2300" dirty="0" smtClean="0"/>
              <a:t>fluence than thicker sensors</a:t>
            </a:r>
            <a:endParaRPr lang="en-US" sz="2300" dirty="0"/>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22</a:t>
            </a:fld>
            <a:endParaRPr lang="en-US"/>
          </a:p>
        </p:txBody>
      </p:sp>
      <p:pic>
        <p:nvPicPr>
          <p:cNvPr id="6" name="Picture 5"/>
          <p:cNvPicPr>
            <a:picLocks noChangeAspect="1"/>
          </p:cNvPicPr>
          <p:nvPr/>
        </p:nvPicPr>
        <p:blipFill>
          <a:blip r:embed="rId2"/>
          <a:stretch>
            <a:fillRect/>
          </a:stretch>
        </p:blipFill>
        <p:spPr>
          <a:xfrm>
            <a:off x="564924" y="975621"/>
            <a:ext cx="7914468" cy="5507729"/>
          </a:xfrm>
          <a:prstGeom prst="rect">
            <a:avLst/>
          </a:prstGeom>
        </p:spPr>
      </p:pic>
      <p:grpSp>
        <p:nvGrpSpPr>
          <p:cNvPr id="10" name="Group 9"/>
          <p:cNvGrpSpPr/>
          <p:nvPr/>
        </p:nvGrpSpPr>
        <p:grpSpPr>
          <a:xfrm>
            <a:off x="1590819" y="3591751"/>
            <a:ext cx="3207296" cy="2180706"/>
            <a:chOff x="1590819" y="3591751"/>
            <a:chExt cx="3207296" cy="2180706"/>
          </a:xfrm>
        </p:grpSpPr>
        <p:cxnSp>
          <p:nvCxnSpPr>
            <p:cNvPr id="8" name="Straight Connector 7"/>
            <p:cNvCxnSpPr/>
            <p:nvPr/>
          </p:nvCxnSpPr>
          <p:spPr bwMode="auto">
            <a:xfrm>
              <a:off x="1590819" y="3591751"/>
              <a:ext cx="1603648" cy="1090353"/>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Connector 8"/>
            <p:cNvCxnSpPr/>
            <p:nvPr/>
          </p:nvCxnSpPr>
          <p:spPr bwMode="auto">
            <a:xfrm>
              <a:off x="3194467" y="4682104"/>
              <a:ext cx="1603648" cy="1090353"/>
            </a:xfrm>
            <a:prstGeom prst="line">
              <a:avLst/>
            </a:prstGeom>
            <a:solidFill>
              <a:schemeClr val="accent1"/>
            </a:solidFill>
            <a:ln w="12700" cap="flat" cmpd="sng" algn="ctr">
              <a:solidFill>
                <a:schemeClr val="tx1"/>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1" name="Group 10"/>
          <p:cNvGrpSpPr/>
          <p:nvPr/>
        </p:nvGrpSpPr>
        <p:grpSpPr>
          <a:xfrm>
            <a:off x="3887751" y="4597675"/>
            <a:ext cx="3207296" cy="1090353"/>
            <a:chOff x="1590819" y="3591751"/>
            <a:chExt cx="3207296" cy="2180706"/>
          </a:xfrm>
        </p:grpSpPr>
        <p:cxnSp>
          <p:nvCxnSpPr>
            <p:cNvPr id="12" name="Straight Connector 11"/>
            <p:cNvCxnSpPr/>
            <p:nvPr/>
          </p:nvCxnSpPr>
          <p:spPr bwMode="auto">
            <a:xfrm>
              <a:off x="1590819" y="3591751"/>
              <a:ext cx="1603648" cy="1090353"/>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Connector 12"/>
            <p:cNvCxnSpPr/>
            <p:nvPr/>
          </p:nvCxnSpPr>
          <p:spPr bwMode="auto">
            <a:xfrm>
              <a:off x="3194467" y="4682104"/>
              <a:ext cx="1603648" cy="1090353"/>
            </a:xfrm>
            <a:prstGeom prst="line">
              <a:avLst/>
            </a:prstGeom>
            <a:solidFill>
              <a:schemeClr val="accent1"/>
            </a:solidFill>
            <a:ln w="12700" cap="flat" cmpd="sng" algn="ctr">
              <a:solidFill>
                <a:schemeClr val="tx1"/>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18" name="Straight Connector 17"/>
          <p:cNvCxnSpPr/>
          <p:nvPr/>
        </p:nvCxnSpPr>
        <p:spPr bwMode="auto">
          <a:xfrm>
            <a:off x="6286300" y="4989969"/>
            <a:ext cx="1680622" cy="38483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40146733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Hexagonal silicon sensors are divided (mostly) into hexagonal cells, with some special cells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23</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3376" y="1126360"/>
            <a:ext cx="5101198" cy="4616747"/>
          </a:xfrm>
          <a:prstGeom prst="rect">
            <a:avLst/>
          </a:prstGeom>
        </p:spPr>
      </p:pic>
      <p:pic>
        <p:nvPicPr>
          <p:cNvPr id="7" name="Picture 6" descr="HGC1011_CV_HEX.pdf"/>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5935831" y="602071"/>
            <a:ext cx="2817429" cy="3220730"/>
          </a:xfrm>
          <a:prstGeom prst="rect">
            <a:avLst/>
          </a:prstGeom>
        </p:spPr>
      </p:pic>
      <p:pic>
        <p:nvPicPr>
          <p:cNvPr id="8" name="Picture 7" descr="HGC1011_IV_HEX.pdf"/>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5935830" y="3464272"/>
            <a:ext cx="2817429" cy="3220730"/>
          </a:xfrm>
          <a:prstGeom prst="rect">
            <a:avLst/>
          </a:prstGeom>
        </p:spPr>
      </p:pic>
      <p:sp>
        <p:nvSpPr>
          <p:cNvPr id="9" name="TextBox 8"/>
          <p:cNvSpPr txBox="1"/>
          <p:nvPr/>
        </p:nvSpPr>
        <p:spPr>
          <a:xfrm>
            <a:off x="5302897" y="803721"/>
            <a:ext cx="152750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~55pF per cell</a:t>
            </a:r>
            <a:endParaRPr lang="en-US" dirty="0"/>
          </a:p>
        </p:txBody>
      </p:sp>
      <p:sp>
        <p:nvSpPr>
          <p:cNvPr id="10" name="TextBox 9"/>
          <p:cNvSpPr txBox="1"/>
          <p:nvPr/>
        </p:nvSpPr>
        <p:spPr>
          <a:xfrm>
            <a:off x="5302897" y="3459842"/>
            <a:ext cx="1555384"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O(</a:t>
            </a:r>
            <a:r>
              <a:rPr lang="en-US" dirty="0" err="1" smtClean="0"/>
              <a:t>nA</a:t>
            </a:r>
            <a:r>
              <a:rPr lang="en-US" dirty="0" smtClean="0"/>
              <a:t>) per cell</a:t>
            </a:r>
            <a:br>
              <a:rPr lang="en-US" dirty="0" smtClean="0"/>
            </a:br>
            <a:r>
              <a:rPr lang="en-US" sz="1400" dirty="0" smtClean="0"/>
              <a:t>(before irradiation)</a:t>
            </a:r>
            <a:endParaRPr lang="en-US" dirty="0"/>
          </a:p>
        </p:txBody>
      </p:sp>
      <p:sp>
        <p:nvSpPr>
          <p:cNvPr id="11" name="TextBox 10"/>
          <p:cNvSpPr txBox="1"/>
          <p:nvPr/>
        </p:nvSpPr>
        <p:spPr>
          <a:xfrm>
            <a:off x="1652783" y="859757"/>
            <a:ext cx="1992853"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6” prototype sensor</a:t>
            </a:r>
            <a:endParaRPr lang="en-US" dirty="0"/>
          </a:p>
        </p:txBody>
      </p:sp>
      <p:sp>
        <p:nvSpPr>
          <p:cNvPr id="12" name="TextBox 11"/>
          <p:cNvSpPr txBox="1"/>
          <p:nvPr/>
        </p:nvSpPr>
        <p:spPr>
          <a:xfrm>
            <a:off x="83088" y="5981802"/>
            <a:ext cx="5209521"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Prototype 6” and 8” sensors made by three producers</a:t>
            </a:r>
            <a:endParaRPr lang="en-US" dirty="0"/>
          </a:p>
        </p:txBody>
      </p:sp>
    </p:spTree>
    <p:extLst>
      <p:ext uri="{BB962C8B-B14F-4D97-AF65-F5344CB8AC3E}">
        <p14:creationId xmlns:p14="http://schemas.microsoft.com/office/powerpoint/2010/main" val="16861711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23410" y="1045997"/>
            <a:ext cx="3141299" cy="2725255"/>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0921" y="938138"/>
            <a:ext cx="3299566" cy="2879809"/>
          </a:xfrm>
          <a:prstGeom prst="rect">
            <a:avLst/>
          </a:prstGeom>
        </p:spPr>
      </p:pic>
      <p:sp>
        <p:nvSpPr>
          <p:cNvPr id="2" name="Title 1"/>
          <p:cNvSpPr>
            <a:spLocks noGrp="1"/>
          </p:cNvSpPr>
          <p:nvPr>
            <p:ph type="title"/>
          </p:nvPr>
        </p:nvSpPr>
        <p:spPr/>
        <p:txBody>
          <a:bodyPr/>
          <a:lstStyle/>
          <a:p>
            <a:r>
              <a:rPr lang="en-US" sz="2400" dirty="0" smtClean="0"/>
              <a:t>8” silicon sensors will be hexagonal, </a:t>
            </a:r>
            <a:r>
              <a:rPr lang="en-US" sz="2400" dirty="0"/>
              <a:t>divided with 3-fold </a:t>
            </a:r>
            <a:r>
              <a:rPr lang="en-US" sz="2400" dirty="0" smtClean="0"/>
              <a:t>symmetry into hexagonal cells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24</a:t>
            </a:fld>
            <a:endParaRPr lang="en-US"/>
          </a:p>
        </p:txBody>
      </p:sp>
      <p:pic>
        <p:nvPicPr>
          <p:cNvPr id="6" name="Inhaltsplatzhalter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bwMode="auto">
          <a:xfrm>
            <a:off x="613327" y="3771252"/>
            <a:ext cx="3094577" cy="2666423"/>
          </a:xfrm>
          <a:prstGeom prst="rect">
            <a:avLst/>
          </a:prstGeom>
          <a:noFill/>
          <a:ln w="6350">
            <a:solidFill>
              <a:srgbClr val="000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pic>
      <p:pic>
        <p:nvPicPr>
          <p:cNvPr id="8" name="Grafik 13"/>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46452" y="3843260"/>
            <a:ext cx="3979082" cy="2520280"/>
          </a:xfrm>
          <a:prstGeom prst="rect">
            <a:avLst/>
          </a:prstGeom>
        </p:spPr>
      </p:pic>
      <p:sp>
        <p:nvSpPr>
          <p:cNvPr id="13" name="TextBox 12"/>
          <p:cNvSpPr txBox="1"/>
          <p:nvPr/>
        </p:nvSpPr>
        <p:spPr>
          <a:xfrm>
            <a:off x="1031128" y="740804"/>
            <a:ext cx="166557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192 cells/sensor</a:t>
            </a:r>
            <a:endParaRPr lang="en-US" dirty="0"/>
          </a:p>
        </p:txBody>
      </p:sp>
      <p:sp>
        <p:nvSpPr>
          <p:cNvPr id="14" name="TextBox 13"/>
          <p:cNvSpPr txBox="1"/>
          <p:nvPr/>
        </p:nvSpPr>
        <p:spPr>
          <a:xfrm>
            <a:off x="4037995" y="750143"/>
            <a:ext cx="166557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432 cells/sensor</a:t>
            </a:r>
            <a:endParaRPr lang="en-US" dirty="0"/>
          </a:p>
        </p:txBody>
      </p:sp>
      <p:sp>
        <p:nvSpPr>
          <p:cNvPr id="15" name="TextBox 14"/>
          <p:cNvSpPr txBox="1"/>
          <p:nvPr/>
        </p:nvSpPr>
        <p:spPr>
          <a:xfrm>
            <a:off x="6535594" y="801736"/>
            <a:ext cx="2505814" cy="3016211"/>
          </a:xfrm>
          <a:prstGeom prst="rect">
            <a:avLst/>
          </a:prstGeom>
          <a:noFill/>
        </p:spPr>
        <p:txBody>
          <a:bodyPr wrap="none" rtlCol="0">
            <a:spAutoFit/>
          </a:bodyPr>
          <a:lstStyle/>
          <a:p>
            <a:r>
              <a:rPr lang="en-US" sz="2800" b="1" dirty="0"/>
              <a:t>⌀</a:t>
            </a:r>
            <a:r>
              <a:rPr lang="en-US" sz="2800" dirty="0" smtClean="0"/>
              <a:t> </a:t>
            </a:r>
            <a:r>
              <a:rPr lang="en-US" dirty="0" smtClean="0"/>
              <a:t>~ 190mm</a:t>
            </a:r>
          </a:p>
          <a:p>
            <a:endParaRPr lang="en-US" dirty="0"/>
          </a:p>
          <a:p>
            <a:r>
              <a:rPr lang="en-US" dirty="0" smtClean="0"/>
              <a:t>All cells have C~65pF</a:t>
            </a:r>
          </a:p>
          <a:p>
            <a:endParaRPr lang="en-US" dirty="0"/>
          </a:p>
          <a:p>
            <a:r>
              <a:rPr lang="en-US" dirty="0" err="1" smtClean="0"/>
              <a:t>Coloured</a:t>
            </a:r>
            <a:r>
              <a:rPr lang="en-US" dirty="0" smtClean="0"/>
              <a:t> groupings</a:t>
            </a:r>
            <a:br>
              <a:rPr lang="en-US" dirty="0" smtClean="0"/>
            </a:br>
            <a:r>
              <a:rPr lang="en-US" dirty="0" smtClean="0"/>
              <a:t>of cells represent</a:t>
            </a:r>
            <a:br>
              <a:rPr lang="en-US" dirty="0" smtClean="0"/>
            </a:br>
            <a:r>
              <a:rPr lang="en-US" b="1" dirty="0" smtClean="0"/>
              <a:t>trigger readout </a:t>
            </a:r>
            <a:r>
              <a:rPr lang="en-US" b="1" dirty="0" smtClean="0"/>
              <a:t>units</a:t>
            </a:r>
            <a:br>
              <a:rPr lang="en-US" b="1" dirty="0" smtClean="0"/>
            </a:br>
            <a:r>
              <a:rPr lang="en-US" dirty="0" smtClean="0"/>
              <a:t>~4.5cm</a:t>
            </a:r>
            <a:r>
              <a:rPr lang="en-US" baseline="30000" dirty="0" smtClean="0"/>
              <a:t>2</a:t>
            </a:r>
            <a:r>
              <a:rPr lang="en-US" dirty="0" smtClean="0"/>
              <a:t> (half the area of </a:t>
            </a:r>
            <a:br>
              <a:rPr lang="en-US" dirty="0" smtClean="0"/>
            </a:br>
            <a:r>
              <a:rPr lang="en-US" dirty="0" smtClean="0"/>
              <a:t>a single crystal in the </a:t>
            </a:r>
            <a:br>
              <a:rPr lang="en-US" dirty="0" smtClean="0"/>
            </a:br>
            <a:r>
              <a:rPr lang="en-US" dirty="0" smtClean="0"/>
              <a:t>present ECAL </a:t>
            </a:r>
            <a:r>
              <a:rPr lang="en-US" dirty="0" err="1" smtClean="0"/>
              <a:t>endcap</a:t>
            </a:r>
            <a:r>
              <a:rPr lang="en-US" dirty="0" smtClean="0"/>
              <a:t>)</a:t>
            </a:r>
            <a:endParaRPr lang="en-US" baseline="30000" dirty="0"/>
          </a:p>
        </p:txBody>
      </p:sp>
    </p:spTree>
    <p:extLst>
      <p:ext uri="{BB962C8B-B14F-4D97-AF65-F5344CB8AC3E}">
        <p14:creationId xmlns:p14="http://schemas.microsoft.com/office/powerpoint/2010/main" val="362975227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Silicon modules are glued assemblies, made with standardized gantry, wire-bonders etc.</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25</a:t>
            </a:fld>
            <a:endParaRPr lang="en-US"/>
          </a:p>
        </p:txBody>
      </p:sp>
      <p:pic>
        <p:nvPicPr>
          <p:cNvPr id="7" name="Picture 6" descr="Hexaplate.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82334" y="1670394"/>
            <a:ext cx="4593639" cy="3689935"/>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7741" y="1904142"/>
            <a:ext cx="4344368" cy="3385450"/>
          </a:xfrm>
          <a:prstGeom prst="rect">
            <a:avLst/>
          </a:prstGeom>
        </p:spPr>
      </p:pic>
      <p:sp>
        <p:nvSpPr>
          <p:cNvPr id="15" name="TextBox 14"/>
          <p:cNvSpPr txBox="1"/>
          <p:nvPr/>
        </p:nvSpPr>
        <p:spPr>
          <a:xfrm>
            <a:off x="672318" y="4547875"/>
            <a:ext cx="1082348" cy="369332"/>
          </a:xfrm>
          <a:prstGeom prst="rect">
            <a:avLst/>
          </a:prstGeom>
          <a:noFill/>
        </p:spPr>
        <p:txBody>
          <a:bodyPr wrap="none" rtlCol="0">
            <a:spAutoFit/>
          </a:bodyPr>
          <a:lstStyle/>
          <a:p>
            <a:r>
              <a:rPr lang="en-US" dirty="0" smtClean="0">
                <a:solidFill>
                  <a:schemeClr val="bg1"/>
                </a:solidFill>
              </a:rPr>
              <a:t>Baseplate</a:t>
            </a:r>
            <a:endParaRPr lang="en-US" dirty="0">
              <a:solidFill>
                <a:schemeClr val="bg1"/>
              </a:solidFill>
            </a:endParaRPr>
          </a:p>
        </p:txBody>
      </p:sp>
      <p:sp>
        <p:nvSpPr>
          <p:cNvPr id="17" name="TextBox 16"/>
          <p:cNvSpPr txBox="1"/>
          <p:nvPr/>
        </p:nvSpPr>
        <p:spPr>
          <a:xfrm>
            <a:off x="675310" y="3897158"/>
            <a:ext cx="864339" cy="369332"/>
          </a:xfrm>
          <a:prstGeom prst="rect">
            <a:avLst/>
          </a:prstGeom>
          <a:noFill/>
        </p:spPr>
        <p:txBody>
          <a:bodyPr wrap="none" rtlCol="0">
            <a:spAutoFit/>
          </a:bodyPr>
          <a:lstStyle/>
          <a:p>
            <a:r>
              <a:rPr lang="en-US" dirty="0" smtClean="0">
                <a:solidFill>
                  <a:schemeClr val="bg1"/>
                </a:solidFill>
              </a:rPr>
              <a:t>Kapton</a:t>
            </a:r>
            <a:endParaRPr lang="en-US" dirty="0">
              <a:solidFill>
                <a:schemeClr val="bg1"/>
              </a:solidFill>
            </a:endParaRPr>
          </a:p>
        </p:txBody>
      </p:sp>
      <p:sp>
        <p:nvSpPr>
          <p:cNvPr id="18" name="TextBox 17"/>
          <p:cNvSpPr txBox="1"/>
          <p:nvPr/>
        </p:nvSpPr>
        <p:spPr>
          <a:xfrm>
            <a:off x="672318" y="3355523"/>
            <a:ext cx="838729" cy="369332"/>
          </a:xfrm>
          <a:prstGeom prst="rect">
            <a:avLst/>
          </a:prstGeom>
          <a:noFill/>
        </p:spPr>
        <p:txBody>
          <a:bodyPr wrap="none" rtlCol="0">
            <a:spAutoFit/>
          </a:bodyPr>
          <a:lstStyle/>
          <a:p>
            <a:r>
              <a:rPr lang="en-US" dirty="0" smtClean="0">
                <a:solidFill>
                  <a:schemeClr val="bg1"/>
                </a:solidFill>
              </a:rPr>
              <a:t>Silicon</a:t>
            </a:r>
            <a:endParaRPr lang="en-US" dirty="0">
              <a:solidFill>
                <a:schemeClr val="bg1"/>
              </a:solidFill>
            </a:endParaRPr>
          </a:p>
        </p:txBody>
      </p:sp>
      <p:sp>
        <p:nvSpPr>
          <p:cNvPr id="19" name="TextBox 18"/>
          <p:cNvSpPr txBox="1"/>
          <p:nvPr/>
        </p:nvSpPr>
        <p:spPr>
          <a:xfrm>
            <a:off x="675310" y="2561746"/>
            <a:ext cx="620971" cy="369332"/>
          </a:xfrm>
          <a:prstGeom prst="rect">
            <a:avLst/>
          </a:prstGeom>
          <a:noFill/>
        </p:spPr>
        <p:txBody>
          <a:bodyPr wrap="none" rtlCol="0">
            <a:spAutoFit/>
          </a:bodyPr>
          <a:lstStyle/>
          <a:p>
            <a:r>
              <a:rPr lang="en-US" dirty="0" smtClean="0">
                <a:solidFill>
                  <a:schemeClr val="bg1"/>
                </a:solidFill>
              </a:rPr>
              <a:t>PCB</a:t>
            </a:r>
            <a:endParaRPr lang="en-US" dirty="0">
              <a:solidFill>
                <a:schemeClr val="bg1"/>
              </a:solidFill>
            </a:endParaRPr>
          </a:p>
        </p:txBody>
      </p:sp>
      <p:sp>
        <p:nvSpPr>
          <p:cNvPr id="20" name="TextBox 19"/>
          <p:cNvSpPr txBox="1"/>
          <p:nvPr/>
        </p:nvSpPr>
        <p:spPr>
          <a:xfrm>
            <a:off x="4727071" y="1068278"/>
            <a:ext cx="4134465"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Automated gantry @ UCSB </a:t>
            </a:r>
            <a:br>
              <a:rPr lang="en-US" dirty="0" smtClean="0"/>
            </a:br>
            <a:r>
              <a:rPr lang="en-US" dirty="0" smtClean="0"/>
              <a:t>used previously for CMS tracker assembly</a:t>
            </a:r>
            <a:endParaRPr lang="en-US" dirty="0"/>
          </a:p>
        </p:txBody>
      </p:sp>
      <p:sp>
        <p:nvSpPr>
          <p:cNvPr id="6" name="TextBox 5"/>
          <p:cNvSpPr txBox="1"/>
          <p:nvPr/>
        </p:nvSpPr>
        <p:spPr>
          <a:xfrm>
            <a:off x="1873515" y="5722973"/>
            <a:ext cx="5707111"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smtClean="0"/>
              <a:t>~60 modules already made and used for test purposes. </a:t>
            </a:r>
          </a:p>
          <a:p>
            <a:r>
              <a:rPr lang="en-US" sz="2000" dirty="0" smtClean="0"/>
              <a:t>Another ~60 being made at UCSB now</a:t>
            </a:r>
            <a:endParaRPr lang="en-US" sz="2000" dirty="0"/>
          </a:p>
        </p:txBody>
      </p:sp>
    </p:spTree>
    <p:extLst>
      <p:ext uri="{BB962C8B-B14F-4D97-AF65-F5344CB8AC3E}">
        <p14:creationId xmlns:p14="http://schemas.microsoft.com/office/powerpoint/2010/main" val="12239084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HGCAL will include 27000 modules based on </a:t>
            </a:r>
            <a:br>
              <a:rPr lang="en-US" sz="2400" dirty="0" smtClean="0"/>
            </a:br>
            <a:r>
              <a:rPr lang="en-US" sz="2400" dirty="0" smtClean="0"/>
              <a:t>hexagonal silicon sensors with 0.5-1cm</a:t>
            </a:r>
            <a:r>
              <a:rPr lang="en-US" sz="2400" baseline="30000" dirty="0" smtClean="0"/>
              <a:t>2</a:t>
            </a:r>
            <a:r>
              <a:rPr lang="en-US" sz="2400" dirty="0" smtClean="0"/>
              <a:t> cells</a:t>
            </a:r>
            <a:endParaRPr lang="en-US" sz="2400" dirty="0"/>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26</a:t>
            </a:fld>
            <a:endParaRPr lang="en-US"/>
          </a:p>
        </p:txBody>
      </p:sp>
      <p:sp>
        <p:nvSpPr>
          <p:cNvPr id="6" name="TextBox 5"/>
          <p:cNvSpPr txBox="1"/>
          <p:nvPr/>
        </p:nvSpPr>
        <p:spPr>
          <a:xfrm>
            <a:off x="174638" y="1093316"/>
            <a:ext cx="7814113"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smtClean="0"/>
              <a:t>Silicon sensor glued to baseplate and PCB containing front-end electronics</a:t>
            </a:r>
            <a:endParaRPr lang="en-US" sz="2000" dirty="0"/>
          </a:p>
        </p:txBody>
      </p:sp>
      <p:pic>
        <p:nvPicPr>
          <p:cNvPr id="8" name="Picture 7" descr="IMG_6575.JPG"/>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a:xfrm>
            <a:off x="166778" y="1686063"/>
            <a:ext cx="5675392" cy="4400213"/>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241610" y="3660273"/>
            <a:ext cx="2710394" cy="2617445"/>
          </a:xfrm>
          <a:prstGeom prst="rect">
            <a:avLst/>
          </a:prstGeom>
        </p:spPr>
      </p:pic>
      <p:sp>
        <p:nvSpPr>
          <p:cNvPr id="11" name="Rectangle 10"/>
          <p:cNvSpPr/>
          <p:nvPr/>
        </p:nvSpPr>
        <p:spPr>
          <a:xfrm>
            <a:off x="3711279" y="4097552"/>
            <a:ext cx="370416" cy="359834"/>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a:stCxn id="11" idx="3"/>
            <a:endCxn id="10" idx="1"/>
          </p:cNvCxnSpPr>
          <p:nvPr/>
        </p:nvCxnSpPr>
        <p:spPr>
          <a:xfrm>
            <a:off x="4081695" y="4277469"/>
            <a:ext cx="2159915" cy="6915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992091" y="3013942"/>
            <a:ext cx="3083445" cy="646331"/>
          </a:xfrm>
          <a:prstGeom prst="rect">
            <a:avLst/>
          </a:prstGeom>
          <a:noFill/>
        </p:spPr>
        <p:txBody>
          <a:bodyPr wrap="square" rtlCol="0">
            <a:spAutoFit/>
          </a:bodyPr>
          <a:lstStyle/>
          <a:p>
            <a:pPr algn="ctr"/>
            <a:r>
              <a:rPr lang="en-US" dirty="0" smtClean="0"/>
              <a:t>Wire bonding from PCB to silicon through stepped holes</a:t>
            </a:r>
            <a:endParaRPr lang="en-US" dirty="0"/>
          </a:p>
        </p:txBody>
      </p:sp>
      <p:sp>
        <p:nvSpPr>
          <p:cNvPr id="4" name="Date Placeholder 3"/>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50537745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Silicon modules are arranged in hexagonal matrices to cover </a:t>
            </a:r>
            <a:r>
              <a:rPr lang="en-US" sz="2400" dirty="0" err="1" smtClean="0"/>
              <a:t>fiducial</a:t>
            </a:r>
            <a:r>
              <a:rPr lang="en-US" sz="2400" dirty="0" smtClean="0"/>
              <a:t> area of HGCAL</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27</a:t>
            </a:fld>
            <a:endParaRPr lang="en-US"/>
          </a:p>
        </p:txBody>
      </p:sp>
      <p:pic>
        <p:nvPicPr>
          <p:cNvPr id="7" name="Picture 6"/>
          <p:cNvPicPr>
            <a:picLocks noChangeAspect="1"/>
          </p:cNvPicPr>
          <p:nvPr/>
        </p:nvPicPr>
        <p:blipFill>
          <a:blip r:embed="rId2"/>
          <a:stretch>
            <a:fillRect/>
          </a:stretch>
        </p:blipFill>
        <p:spPr>
          <a:xfrm>
            <a:off x="577313" y="965834"/>
            <a:ext cx="7866078" cy="5517516"/>
          </a:xfrm>
          <a:prstGeom prst="rect">
            <a:avLst/>
          </a:prstGeom>
        </p:spPr>
      </p:pic>
      <p:sp>
        <p:nvSpPr>
          <p:cNvPr id="9" name="TextBox 8"/>
          <p:cNvSpPr txBox="1"/>
          <p:nvPr/>
        </p:nvSpPr>
        <p:spPr>
          <a:xfrm>
            <a:off x="2553967" y="1269941"/>
            <a:ext cx="434433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7 hexagonal modules for 2017 beam test</a:t>
            </a:r>
            <a:endParaRPr lang="en-US" sz="2000" dirty="0"/>
          </a:p>
        </p:txBody>
      </p:sp>
    </p:spTree>
    <p:extLst>
      <p:ext uri="{BB962C8B-B14F-4D97-AF65-F5344CB8AC3E}">
        <p14:creationId xmlns:p14="http://schemas.microsoft.com/office/powerpoint/2010/main" val="192888445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HGCAL will </a:t>
            </a:r>
            <a:r>
              <a:rPr lang="en-US" sz="2400" dirty="0" smtClean="0"/>
              <a:t>also include 500m</a:t>
            </a:r>
            <a:r>
              <a:rPr lang="en-US" sz="2400" baseline="30000" dirty="0" smtClean="0"/>
              <a:t>2</a:t>
            </a:r>
            <a:r>
              <a:rPr lang="en-US" sz="2400" dirty="0" smtClean="0"/>
              <a:t> of </a:t>
            </a:r>
            <a:br>
              <a:rPr lang="en-US" sz="2400" dirty="0" smtClean="0"/>
            </a:br>
            <a:r>
              <a:rPr lang="en-US" sz="2400" dirty="0" smtClean="0"/>
              <a:t>scintillator tiles with on-tile </a:t>
            </a:r>
            <a:r>
              <a:rPr lang="en-US" sz="2400" dirty="0" err="1" smtClean="0"/>
              <a:t>SiPM</a:t>
            </a:r>
            <a:r>
              <a:rPr lang="en-US" sz="2400" dirty="0" smtClean="0"/>
              <a:t> readout</a:t>
            </a:r>
            <a:endParaRPr lang="en-US" sz="2400" dirty="0"/>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28</a:t>
            </a:fld>
            <a:endParaRPr lang="en-US"/>
          </a:p>
        </p:txBody>
      </p:sp>
      <p:sp>
        <p:nvSpPr>
          <p:cNvPr id="4" name="TextBox 3"/>
          <p:cNvSpPr txBox="1"/>
          <p:nvPr/>
        </p:nvSpPr>
        <p:spPr>
          <a:xfrm>
            <a:off x="178764" y="5113680"/>
            <a:ext cx="5158176"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smtClean="0"/>
              <a:t>For first beam tests, modified CALICE AHCAL used for rear hadron calorimeter: </a:t>
            </a:r>
            <a:br>
              <a:rPr lang="en-US" sz="2000" dirty="0" smtClean="0"/>
            </a:br>
            <a:r>
              <a:rPr lang="en-US" sz="2000" dirty="0" smtClean="0"/>
              <a:t>3x3cm</a:t>
            </a:r>
            <a:r>
              <a:rPr lang="en-US" sz="2000" baseline="30000" dirty="0" smtClean="0"/>
              <a:t>2</a:t>
            </a:r>
            <a:r>
              <a:rPr lang="en-US" sz="2000" dirty="0" smtClean="0"/>
              <a:t> scintillator tiles + direct </a:t>
            </a:r>
            <a:r>
              <a:rPr lang="en-US" sz="2000" dirty="0" err="1" smtClean="0"/>
              <a:t>SiPM</a:t>
            </a:r>
            <a:r>
              <a:rPr lang="en-US" sz="2000" dirty="0" smtClean="0"/>
              <a:t> readout</a:t>
            </a:r>
            <a:endParaRPr lang="en-US" sz="2000" dirty="0"/>
          </a:p>
        </p:txBody>
      </p:sp>
      <p:pic>
        <p:nvPicPr>
          <p:cNvPr id="5" name="Picture 4" descr="Straight_View_backsid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8763" y="1040118"/>
            <a:ext cx="5970899" cy="3796465"/>
          </a:xfrm>
          <a:prstGeom prst="rect">
            <a:avLst/>
          </a:prstGeom>
        </p:spPr>
      </p:pic>
      <p:pic>
        <p:nvPicPr>
          <p:cNvPr id="7" name="Picture 6" descr="Tile_5_corrected.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71586" y="3077331"/>
            <a:ext cx="3450630" cy="3420835"/>
          </a:xfrm>
          <a:prstGeom prst="rect">
            <a:avLst/>
          </a:prstGeom>
        </p:spPr>
      </p:pic>
      <p:sp>
        <p:nvSpPr>
          <p:cNvPr id="6" name="Date Placeholder 5"/>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8" name="Footer Placeholder 7"/>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9" name="TextBox 8"/>
          <p:cNvSpPr txBox="1"/>
          <p:nvPr/>
        </p:nvSpPr>
        <p:spPr>
          <a:xfrm>
            <a:off x="6179452" y="937393"/>
            <a:ext cx="2868836"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err="1" smtClean="0"/>
              <a:t>SiPMs</a:t>
            </a:r>
            <a:r>
              <a:rPr lang="en-US" dirty="0" smtClean="0"/>
              <a:t> already used successfully in e.g. CMS HCAL Phase 1 upgrade</a:t>
            </a:r>
          </a:p>
          <a:p>
            <a:endParaRPr lang="en-US" sz="1100" dirty="0"/>
          </a:p>
          <a:p>
            <a:r>
              <a:rPr lang="en-US" dirty="0" smtClean="0"/>
              <a:t>Tile boards or “</a:t>
            </a:r>
            <a:r>
              <a:rPr lang="en-US" dirty="0" err="1" smtClean="0"/>
              <a:t>megatiles</a:t>
            </a:r>
            <a:r>
              <a:rPr lang="en-US" dirty="0" smtClean="0"/>
              <a:t>” limited in size by CTE of different components</a:t>
            </a:r>
            <a:endParaRPr lang="en-US" dirty="0"/>
          </a:p>
        </p:txBody>
      </p:sp>
    </p:spTree>
    <p:extLst>
      <p:ext uri="{BB962C8B-B14F-4D97-AF65-F5344CB8AC3E}">
        <p14:creationId xmlns:p14="http://schemas.microsoft.com/office/powerpoint/2010/main" val="244321365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Automated assembly already used for </a:t>
            </a:r>
            <a:br>
              <a:rPr lang="en-US" sz="2400" dirty="0" smtClean="0"/>
            </a:br>
            <a:r>
              <a:rPr lang="en-US" sz="2400" dirty="0" smtClean="0"/>
              <a:t>CALICE prototypes: 28000 tiles on 158 boards</a:t>
            </a:r>
            <a:r>
              <a:rPr lang="en-US" dirty="0" smtClean="0"/>
              <a:t> </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29</a:t>
            </a:fld>
            <a:endParaRPr lang="en-US"/>
          </a:p>
        </p:txBody>
      </p:sp>
      <p:pic>
        <p:nvPicPr>
          <p:cNvPr id="6" name="Picture 5" descr="PastedGraphic-1.pd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690" y="2137043"/>
            <a:ext cx="4593723" cy="3441234"/>
          </a:xfrm>
          <a:prstGeom prst="rect">
            <a:avLst/>
          </a:prstGeom>
        </p:spPr>
      </p:pic>
      <p:sp>
        <p:nvSpPr>
          <p:cNvPr id="8" name="TextBox 7"/>
          <p:cNvSpPr txBox="1"/>
          <p:nvPr/>
        </p:nvSpPr>
        <p:spPr>
          <a:xfrm>
            <a:off x="665919" y="6114018"/>
            <a:ext cx="7417415"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30 x 30 x 3 mm</a:t>
            </a:r>
            <a:r>
              <a:rPr lang="en-US" baseline="30000" dirty="0" smtClean="0"/>
              <a:t>3</a:t>
            </a:r>
            <a:r>
              <a:rPr lang="en-US" dirty="0" smtClean="0"/>
              <a:t> tiles, automatically wrapped and placed by “gantry” machine</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741510"/>
            <a:ext cx="9144000" cy="1227431"/>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727071" y="2003371"/>
            <a:ext cx="4301786" cy="1984616"/>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727071" y="4055458"/>
            <a:ext cx="4367499" cy="1874613"/>
          </a:xfrm>
          <a:prstGeom prst="rect">
            <a:avLst/>
          </a:prstGeom>
        </p:spPr>
      </p:pic>
    </p:spTree>
    <p:extLst>
      <p:ext uri="{BB962C8B-B14F-4D97-AF65-F5344CB8AC3E}">
        <p14:creationId xmlns:p14="http://schemas.microsoft.com/office/powerpoint/2010/main" val="14652501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767" y="2097660"/>
            <a:ext cx="8073388" cy="1362075"/>
          </a:xfrm>
        </p:spPr>
        <p:txBody>
          <a:bodyPr/>
          <a:lstStyle/>
          <a:p>
            <a:r>
              <a:rPr lang="en-US" sz="4800" cap="none" dirty="0" smtClean="0">
                <a:latin typeface="Apple Chancery"/>
                <a:cs typeface="Apple Chancery"/>
              </a:rPr>
              <a:t>Appetizer</a:t>
            </a:r>
            <a:r>
              <a:rPr lang="en-US" cap="none" dirty="0" smtClean="0"/>
              <a:t> </a:t>
            </a:r>
            <a:br>
              <a:rPr lang="en-US" cap="none" dirty="0" smtClean="0"/>
            </a:br>
            <a:r>
              <a:rPr lang="en-US" sz="3600" cap="none" dirty="0">
                <a:latin typeface="+mn-lt"/>
              </a:rPr>
              <a:t>M</a:t>
            </a:r>
            <a:r>
              <a:rPr lang="en-US" sz="3600" cap="none" dirty="0" smtClean="0">
                <a:latin typeface="+mn-lt"/>
              </a:rPr>
              <a:t>otivation for upgrading CMS </a:t>
            </a:r>
            <a:br>
              <a:rPr lang="en-US" sz="3600" cap="none" dirty="0" smtClean="0">
                <a:latin typeface="+mn-lt"/>
              </a:rPr>
            </a:br>
            <a:r>
              <a:rPr lang="en-US" sz="3600" cap="none" dirty="0" err="1" smtClean="0">
                <a:latin typeface="+mn-lt"/>
              </a:rPr>
              <a:t>endcap</a:t>
            </a:r>
            <a:r>
              <a:rPr lang="en-US" sz="3600" cap="none" dirty="0" smtClean="0">
                <a:latin typeface="+mn-lt"/>
              </a:rPr>
              <a:t> calorimeters for HL-LHC</a:t>
            </a:r>
            <a:endParaRPr lang="en-US" sz="3600" cap="none" dirty="0">
              <a:latin typeface="+mn-lt"/>
            </a:endParaRPr>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a:t>
            </a:fld>
            <a:endParaRPr lang="en-US"/>
          </a:p>
        </p:txBody>
      </p:sp>
    </p:spTree>
    <p:extLst>
      <p:ext uri="{BB962C8B-B14F-4D97-AF65-F5344CB8AC3E}">
        <p14:creationId xmlns:p14="http://schemas.microsoft.com/office/powerpoint/2010/main" val="26632440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06" y="0"/>
            <a:ext cx="8425775" cy="729011"/>
          </a:xfrm>
        </p:spPr>
        <p:txBody>
          <a:bodyPr/>
          <a:lstStyle/>
          <a:p>
            <a:r>
              <a:rPr lang="en-US" sz="2400" dirty="0" smtClean="0"/>
              <a:t>HGCAL Electronics: combining </a:t>
            </a:r>
            <a:r>
              <a:rPr lang="en-US" sz="2400" dirty="0" smtClean="0"/>
              <a:t>some of the </a:t>
            </a:r>
            <a:r>
              <a:rPr lang="en-US" sz="2400" dirty="0" smtClean="0"/>
              <a:t>most challenging aspects from other detector types!</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30</a:t>
            </a:fld>
            <a:endParaRPr lang="en-US"/>
          </a:p>
        </p:txBody>
      </p:sp>
      <p:graphicFrame>
        <p:nvGraphicFramePr>
          <p:cNvPr id="8" name="Diagram 7"/>
          <p:cNvGraphicFramePr/>
          <p:nvPr>
            <p:extLst>
              <p:ext uri="{D42A27DB-BD31-4B8C-83A1-F6EECF244321}">
                <p14:modId xmlns:p14="http://schemas.microsoft.com/office/powerpoint/2010/main" val="1194502403"/>
              </p:ext>
            </p:extLst>
          </p:nvPr>
        </p:nvGraphicFramePr>
        <p:xfrm>
          <a:off x="68641" y="729012"/>
          <a:ext cx="6442995" cy="5898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5491399" y="1962589"/>
            <a:ext cx="3365024" cy="830997"/>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And full-scale production</a:t>
            </a:r>
            <a:br>
              <a:rPr lang="en-US" sz="2400" dirty="0" smtClean="0"/>
            </a:br>
            <a:r>
              <a:rPr lang="en-US" sz="2400" dirty="0" smtClean="0"/>
              <a:t>must start in ~2021!</a:t>
            </a:r>
            <a:endParaRPr lang="en-US" sz="2400" dirty="0"/>
          </a:p>
        </p:txBody>
      </p:sp>
      <p:sp>
        <p:nvSpPr>
          <p:cNvPr id="11" name="Rectangle 10"/>
          <p:cNvSpPr/>
          <p:nvPr/>
        </p:nvSpPr>
        <p:spPr>
          <a:xfrm>
            <a:off x="2480348" y="3683155"/>
            <a:ext cx="1689485" cy="584776"/>
          </a:xfrm>
          <a:prstGeom prst="rect">
            <a:avLst/>
          </a:prstGeom>
          <a:noFill/>
        </p:spPr>
        <p:txBody>
          <a:bodyPr wrap="none" lIns="91440" tIns="45720" rIns="91440" bIns="45720">
            <a:spAutoFit/>
          </a:bodyPr>
          <a:lstStyle/>
          <a:p>
            <a:pPr algn="ctr"/>
            <a:r>
              <a:rPr lang="en-US" sz="32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HGCAL</a:t>
            </a:r>
            <a:endPar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654975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06" y="0"/>
            <a:ext cx="7790776" cy="729011"/>
          </a:xfrm>
        </p:spPr>
        <p:txBody>
          <a:bodyPr/>
          <a:lstStyle/>
          <a:p>
            <a:r>
              <a:rPr lang="en-US" sz="2400" dirty="0" smtClean="0"/>
              <a:t>On-detector control/readout is a mixture of </a:t>
            </a:r>
            <a:br>
              <a:rPr lang="en-US" sz="2400" dirty="0" smtClean="0"/>
            </a:br>
            <a:r>
              <a:rPr lang="en-US" sz="2400" dirty="0" smtClean="0"/>
              <a:t>ASICs and “generic” developments</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31</a:t>
            </a:fld>
            <a:endParaRPr lang="en-US"/>
          </a:p>
        </p:txBody>
      </p:sp>
      <p:pic>
        <p:nvPicPr>
          <p:cNvPr id="8" name="Picture 7"/>
          <p:cNvPicPr>
            <a:picLocks noChangeAspect="1"/>
          </p:cNvPicPr>
          <p:nvPr/>
        </p:nvPicPr>
        <p:blipFill>
          <a:blip r:embed="rId2"/>
          <a:stretch>
            <a:fillRect/>
          </a:stretch>
        </p:blipFill>
        <p:spPr>
          <a:xfrm>
            <a:off x="1107644" y="1130848"/>
            <a:ext cx="6611571" cy="5438043"/>
          </a:xfrm>
          <a:prstGeom prst="rect">
            <a:avLst/>
          </a:prstGeom>
        </p:spPr>
      </p:pic>
      <p:sp>
        <p:nvSpPr>
          <p:cNvPr id="9" name="Rounded Rectangle 8"/>
          <p:cNvSpPr/>
          <p:nvPr/>
        </p:nvSpPr>
        <p:spPr bwMode="auto">
          <a:xfrm>
            <a:off x="2044797" y="3277842"/>
            <a:ext cx="2913381" cy="1344751"/>
          </a:xfrm>
          <a:prstGeom prst="roundRect">
            <a:avLst/>
          </a:prstGeom>
          <a:noFill/>
          <a:ln w="38100" cap="flat" cmpd="sng" algn="ctr">
            <a:solidFill>
              <a:srgbClr val="008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0" name="Rounded Rectangle 9"/>
          <p:cNvSpPr/>
          <p:nvPr/>
        </p:nvSpPr>
        <p:spPr bwMode="auto">
          <a:xfrm>
            <a:off x="2259567" y="5338204"/>
            <a:ext cx="961789" cy="443940"/>
          </a:xfrm>
          <a:prstGeom prst="roundRect">
            <a:avLst/>
          </a:prstGeom>
          <a:noFill/>
          <a:ln w="38100" cap="flat" cmpd="sng" algn="ctr">
            <a:solidFill>
              <a:srgbClr val="008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1" name="TextBox 10"/>
          <p:cNvSpPr txBox="1"/>
          <p:nvPr/>
        </p:nvSpPr>
        <p:spPr>
          <a:xfrm>
            <a:off x="213751" y="4328879"/>
            <a:ext cx="170480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b="1" dirty="0" smtClean="0"/>
              <a:t>HGCAL ASICs</a:t>
            </a:r>
          </a:p>
        </p:txBody>
      </p:sp>
      <p:cxnSp>
        <p:nvCxnSpPr>
          <p:cNvPr id="13" name="Straight Connector 12"/>
          <p:cNvCxnSpPr>
            <a:stCxn id="9" idx="1"/>
            <a:endCxn id="11" idx="0"/>
          </p:cNvCxnSpPr>
          <p:nvPr/>
        </p:nvCxnSpPr>
        <p:spPr bwMode="auto">
          <a:xfrm flipH="1">
            <a:off x="1066152" y="3950218"/>
            <a:ext cx="978645" cy="378661"/>
          </a:xfrm>
          <a:prstGeom prst="line">
            <a:avLst/>
          </a:prstGeom>
          <a:solidFill>
            <a:schemeClr val="accent1"/>
          </a:solidFill>
          <a:ln w="28575" cap="flat" cmpd="sng" algn="ctr">
            <a:solidFill>
              <a:srgbClr val="008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5" name="Straight Connector 14"/>
          <p:cNvCxnSpPr>
            <a:stCxn id="11" idx="2"/>
            <a:endCxn id="10" idx="1"/>
          </p:cNvCxnSpPr>
          <p:nvPr/>
        </p:nvCxnSpPr>
        <p:spPr bwMode="auto">
          <a:xfrm>
            <a:off x="1066152" y="4698211"/>
            <a:ext cx="1193415" cy="861963"/>
          </a:xfrm>
          <a:prstGeom prst="line">
            <a:avLst/>
          </a:prstGeom>
          <a:solidFill>
            <a:schemeClr val="accent1"/>
          </a:solidFill>
          <a:ln w="28575" cap="flat" cmpd="sng" algn="ctr">
            <a:solidFill>
              <a:srgbClr val="008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 name="Rounded Rectangle 19"/>
          <p:cNvSpPr/>
          <p:nvPr/>
        </p:nvSpPr>
        <p:spPr bwMode="auto">
          <a:xfrm>
            <a:off x="2505343" y="1487823"/>
            <a:ext cx="1603099" cy="538653"/>
          </a:xfrm>
          <a:prstGeom prst="roundRect">
            <a:avLst/>
          </a:prstGeom>
          <a:noFill/>
          <a:ln w="38100" cap="flat" cmpd="sng" algn="ctr">
            <a:solidFill>
              <a:srgbClr val="FF66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1" name="Rounded Rectangle 20"/>
          <p:cNvSpPr/>
          <p:nvPr/>
        </p:nvSpPr>
        <p:spPr bwMode="auto">
          <a:xfrm>
            <a:off x="5384369" y="2312599"/>
            <a:ext cx="1898911" cy="797149"/>
          </a:xfrm>
          <a:prstGeom prst="roundRect">
            <a:avLst/>
          </a:prstGeom>
          <a:noFill/>
          <a:ln w="38100" cap="flat" cmpd="sng" algn="ctr">
            <a:solidFill>
              <a:srgbClr val="FF66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2" name="Rounded Rectangle 21"/>
          <p:cNvSpPr/>
          <p:nvPr/>
        </p:nvSpPr>
        <p:spPr bwMode="auto">
          <a:xfrm>
            <a:off x="5910280" y="3299503"/>
            <a:ext cx="766045" cy="797149"/>
          </a:xfrm>
          <a:prstGeom prst="roundRect">
            <a:avLst/>
          </a:prstGeom>
          <a:noFill/>
          <a:ln w="38100" cap="flat" cmpd="sng" algn="ctr">
            <a:solidFill>
              <a:srgbClr val="FF66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3" name="TextBox 22"/>
          <p:cNvSpPr txBox="1"/>
          <p:nvPr/>
        </p:nvSpPr>
        <p:spPr>
          <a:xfrm>
            <a:off x="4108442" y="807682"/>
            <a:ext cx="2024563" cy="646331"/>
          </a:xfrm>
          <a:prstGeom prst="rect">
            <a:avLst/>
          </a:prstGeom>
          <a:solidFill>
            <a:srgbClr val="FFB224"/>
          </a:solidFill>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b="1" dirty="0" smtClean="0"/>
              <a:t>Phase-II “generic”</a:t>
            </a:r>
          </a:p>
          <a:p>
            <a:r>
              <a:rPr lang="en-US" b="1" dirty="0"/>
              <a:t>d</a:t>
            </a:r>
            <a:r>
              <a:rPr lang="en-US" b="1" dirty="0" smtClean="0"/>
              <a:t>evelopments</a:t>
            </a:r>
            <a:endParaRPr lang="en-US" b="1" dirty="0"/>
          </a:p>
        </p:txBody>
      </p:sp>
      <p:cxnSp>
        <p:nvCxnSpPr>
          <p:cNvPr id="25" name="Straight Connector 24"/>
          <p:cNvCxnSpPr>
            <a:stCxn id="23" idx="1"/>
          </p:cNvCxnSpPr>
          <p:nvPr/>
        </p:nvCxnSpPr>
        <p:spPr bwMode="auto">
          <a:xfrm flipH="1">
            <a:off x="3520164" y="1130848"/>
            <a:ext cx="588278" cy="356975"/>
          </a:xfrm>
          <a:prstGeom prst="line">
            <a:avLst/>
          </a:prstGeom>
          <a:solidFill>
            <a:schemeClr val="accent1"/>
          </a:solidFill>
          <a:ln w="28575" cap="flat" cmpd="sng" algn="ctr">
            <a:solidFill>
              <a:srgbClr val="FF66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 name="Straight Connector 26"/>
          <p:cNvCxnSpPr>
            <a:stCxn id="23" idx="2"/>
          </p:cNvCxnSpPr>
          <p:nvPr/>
        </p:nvCxnSpPr>
        <p:spPr bwMode="auto">
          <a:xfrm>
            <a:off x="5120724" y="1454013"/>
            <a:ext cx="789556" cy="858586"/>
          </a:xfrm>
          <a:prstGeom prst="line">
            <a:avLst/>
          </a:prstGeom>
          <a:solidFill>
            <a:schemeClr val="accent1"/>
          </a:solidFill>
          <a:ln w="28575" cap="flat" cmpd="sng" algn="ctr">
            <a:solidFill>
              <a:srgbClr val="FF66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8" name="TextBox 27"/>
          <p:cNvSpPr txBox="1"/>
          <p:nvPr/>
        </p:nvSpPr>
        <p:spPr>
          <a:xfrm>
            <a:off x="4898806" y="4928515"/>
            <a:ext cx="2074206" cy="52322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400" b="1" dirty="0" smtClean="0"/>
              <a:t>Compression connectors </a:t>
            </a:r>
          </a:p>
          <a:p>
            <a:r>
              <a:rPr lang="en-US" sz="1400" b="1" dirty="0" smtClean="0"/>
              <a:t>join the 2 PCBs</a:t>
            </a:r>
            <a:endParaRPr lang="en-US" sz="1400" b="1" dirty="0"/>
          </a:p>
        </p:txBody>
      </p:sp>
      <p:sp>
        <p:nvSpPr>
          <p:cNvPr id="2" name="Rectangle 1"/>
          <p:cNvSpPr/>
          <p:nvPr/>
        </p:nvSpPr>
        <p:spPr bwMode="auto">
          <a:xfrm>
            <a:off x="6326919" y="5782144"/>
            <a:ext cx="956361" cy="313856"/>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4" name="Rectangle 23"/>
          <p:cNvSpPr/>
          <p:nvPr/>
        </p:nvSpPr>
        <p:spPr bwMode="auto">
          <a:xfrm>
            <a:off x="6442369" y="1234753"/>
            <a:ext cx="956361" cy="313856"/>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6" name="Rectangle 25"/>
          <p:cNvSpPr/>
          <p:nvPr/>
        </p:nvSpPr>
        <p:spPr bwMode="auto">
          <a:xfrm>
            <a:off x="2777810" y="5805234"/>
            <a:ext cx="956361" cy="313856"/>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29" name="Rectangle 28"/>
          <p:cNvSpPr/>
          <p:nvPr/>
        </p:nvSpPr>
        <p:spPr bwMode="auto">
          <a:xfrm>
            <a:off x="2224931" y="3521375"/>
            <a:ext cx="135609" cy="859834"/>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 name="TextBox 2"/>
          <p:cNvSpPr txBox="1"/>
          <p:nvPr/>
        </p:nvSpPr>
        <p:spPr>
          <a:xfrm>
            <a:off x="7354472" y="5315114"/>
            <a:ext cx="1410087" cy="400110"/>
          </a:xfrm>
          <a:prstGeom prst="rect">
            <a:avLst/>
          </a:prstGeom>
          <a:noFill/>
        </p:spPr>
        <p:txBody>
          <a:bodyPr wrap="none" rtlCol="0">
            <a:spAutoFit/>
          </a:bodyPr>
          <a:lstStyle/>
          <a:p>
            <a:r>
              <a:rPr lang="en-US" sz="2000" b="1" dirty="0" err="1" smtClean="0">
                <a:solidFill>
                  <a:srgbClr val="FF0000"/>
                </a:solidFill>
              </a:rPr>
              <a:t>Hexaboard</a:t>
            </a:r>
            <a:endParaRPr lang="en-US" sz="2000" b="1" dirty="0">
              <a:solidFill>
                <a:srgbClr val="FF0000"/>
              </a:solidFill>
            </a:endParaRPr>
          </a:p>
        </p:txBody>
      </p:sp>
      <p:sp>
        <p:nvSpPr>
          <p:cNvPr id="30" name="TextBox 29"/>
          <p:cNvSpPr txBox="1"/>
          <p:nvPr/>
        </p:nvSpPr>
        <p:spPr>
          <a:xfrm>
            <a:off x="7319837" y="2877732"/>
            <a:ext cx="1666316" cy="400110"/>
          </a:xfrm>
          <a:prstGeom prst="rect">
            <a:avLst/>
          </a:prstGeom>
          <a:noFill/>
        </p:spPr>
        <p:txBody>
          <a:bodyPr wrap="none" rtlCol="0">
            <a:spAutoFit/>
          </a:bodyPr>
          <a:lstStyle/>
          <a:p>
            <a:r>
              <a:rPr lang="en-US" sz="2000" b="1" dirty="0" smtClean="0">
                <a:solidFill>
                  <a:srgbClr val="0000FF"/>
                </a:solidFill>
              </a:rPr>
              <a:t>Motherboard</a:t>
            </a:r>
            <a:endParaRPr lang="en-US" sz="2000" b="1" dirty="0">
              <a:solidFill>
                <a:srgbClr val="0000FF"/>
              </a:solidFill>
            </a:endParaRPr>
          </a:p>
        </p:txBody>
      </p:sp>
      <p:sp>
        <p:nvSpPr>
          <p:cNvPr id="12" name="TextBox 11"/>
          <p:cNvSpPr txBox="1"/>
          <p:nvPr/>
        </p:nvSpPr>
        <p:spPr>
          <a:xfrm>
            <a:off x="2079432" y="5770823"/>
            <a:ext cx="1338828" cy="400110"/>
          </a:xfrm>
          <a:prstGeom prst="rect">
            <a:avLst/>
          </a:prstGeom>
          <a:noFill/>
        </p:spPr>
        <p:txBody>
          <a:bodyPr wrap="none" rtlCol="0">
            <a:spAutoFit/>
          </a:bodyPr>
          <a:lstStyle/>
          <a:p>
            <a:r>
              <a:rPr lang="en-US" sz="2000" b="1" dirty="0" smtClean="0">
                <a:solidFill>
                  <a:srgbClr val="008000"/>
                </a:solidFill>
              </a:rPr>
              <a:t>HGCROC</a:t>
            </a:r>
            <a:endParaRPr lang="en-US" sz="2000" b="1" dirty="0">
              <a:solidFill>
                <a:srgbClr val="008000"/>
              </a:solidFill>
            </a:endParaRPr>
          </a:p>
        </p:txBody>
      </p:sp>
      <p:sp>
        <p:nvSpPr>
          <p:cNvPr id="31" name="TextBox 30"/>
          <p:cNvSpPr txBox="1"/>
          <p:nvPr/>
        </p:nvSpPr>
        <p:spPr>
          <a:xfrm>
            <a:off x="2604635" y="3773253"/>
            <a:ext cx="1765878" cy="400110"/>
          </a:xfrm>
          <a:prstGeom prst="rect">
            <a:avLst/>
          </a:prstGeom>
          <a:noFill/>
        </p:spPr>
        <p:txBody>
          <a:bodyPr wrap="none" rtlCol="0">
            <a:spAutoFit/>
          </a:bodyPr>
          <a:lstStyle/>
          <a:p>
            <a:r>
              <a:rPr lang="en-US" sz="2000" b="1" dirty="0" smtClean="0">
                <a:solidFill>
                  <a:srgbClr val="008000"/>
                </a:solidFill>
              </a:rPr>
              <a:t>Concentrators</a:t>
            </a:r>
            <a:endParaRPr lang="en-US" sz="2000" b="1" dirty="0">
              <a:solidFill>
                <a:srgbClr val="008000"/>
              </a:solidFill>
            </a:endParaRPr>
          </a:p>
        </p:txBody>
      </p:sp>
    </p:spTree>
    <p:extLst>
      <p:ext uri="{BB962C8B-B14F-4D97-AF65-F5344CB8AC3E}">
        <p14:creationId xmlns:p14="http://schemas.microsoft.com/office/powerpoint/2010/main" val="411713874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 front-end ASIC is particularly challenging </a:t>
            </a:r>
            <a:br>
              <a:rPr lang="en-US" sz="2400" dirty="0" smtClean="0"/>
            </a:br>
            <a:r>
              <a:rPr lang="en-US" sz="2400" dirty="0" smtClean="0"/>
              <a:t>in the compact &amp; mixed-technology HGCAL</a:t>
            </a:r>
            <a:endParaRPr lang="en-US" sz="2400" dirty="0"/>
          </a:p>
        </p:txBody>
      </p:sp>
      <p:sp>
        <p:nvSpPr>
          <p:cNvPr id="6" name="Content Placeholder 5"/>
          <p:cNvSpPr>
            <a:spLocks noGrp="1"/>
          </p:cNvSpPr>
          <p:nvPr>
            <p:ph idx="1"/>
          </p:nvPr>
        </p:nvSpPr>
        <p:spPr>
          <a:xfrm>
            <a:off x="0" y="752475"/>
            <a:ext cx="9144000" cy="5084543"/>
          </a:xfrm>
        </p:spPr>
        <p:txBody>
          <a:bodyPr/>
          <a:lstStyle/>
          <a:p>
            <a:r>
              <a:rPr lang="en-US" sz="2000" dirty="0" smtClean="0"/>
              <a:t>Compatibility with –</a:t>
            </a:r>
            <a:r>
              <a:rPr lang="en-US" sz="2000" dirty="0" err="1" smtClean="0"/>
              <a:t>ve</a:t>
            </a:r>
            <a:r>
              <a:rPr lang="en-US" sz="2000" dirty="0" smtClean="0"/>
              <a:t> &amp; +</a:t>
            </a:r>
            <a:r>
              <a:rPr lang="en-US" sz="2000" dirty="0" err="1" smtClean="0"/>
              <a:t>ve</a:t>
            </a:r>
            <a:r>
              <a:rPr lang="en-US" sz="2000" dirty="0" smtClean="0"/>
              <a:t> inputs </a:t>
            </a:r>
            <a:r>
              <a:rPr lang="en-US" sz="2000" b="0" dirty="0" smtClean="0"/>
              <a:t>for n-on-p and p-on-n silicon and </a:t>
            </a:r>
            <a:r>
              <a:rPr lang="en-US" sz="2000" b="0" dirty="0" err="1" smtClean="0"/>
              <a:t>SiPMs</a:t>
            </a:r>
            <a:endParaRPr lang="en-US" sz="2000" b="0" dirty="0" smtClean="0"/>
          </a:p>
          <a:p>
            <a:r>
              <a:rPr lang="en-US" sz="2000" dirty="0" smtClean="0"/>
              <a:t>Low noise* </a:t>
            </a:r>
            <a:r>
              <a:rPr lang="en-US" sz="2000" b="0" dirty="0" smtClean="0"/>
              <a:t>(&lt;2500e</a:t>
            </a:r>
            <a:r>
              <a:rPr lang="en-US" sz="2000" b="0" baseline="30000" dirty="0" smtClean="0"/>
              <a:t>-</a:t>
            </a:r>
            <a:r>
              <a:rPr lang="en-US" sz="2000" b="0" dirty="0" smtClean="0"/>
              <a:t>) despite ~65pF silicon cell capacitance</a:t>
            </a:r>
            <a:endParaRPr lang="en-US" sz="2000" b="0" baseline="30000" dirty="0" smtClean="0"/>
          </a:p>
          <a:p>
            <a:pPr lvl="1"/>
            <a:r>
              <a:rPr lang="en-US" sz="1800" dirty="0" smtClean="0"/>
              <a:t>Measure </a:t>
            </a:r>
            <a:r>
              <a:rPr lang="en-US" sz="1800" b="1" dirty="0" smtClean="0"/>
              <a:t>MIPs</a:t>
            </a:r>
            <a:r>
              <a:rPr lang="en-US" sz="1800" dirty="0" smtClean="0"/>
              <a:t> (~3.5fC in 300</a:t>
            </a:r>
            <a:r>
              <a:rPr lang="en-US" sz="1800" dirty="0" smtClean="0">
                <a:latin typeface="Symbol" charset="2"/>
                <a:cs typeface="Symbol" charset="2"/>
              </a:rPr>
              <a:t>m</a:t>
            </a:r>
            <a:r>
              <a:rPr lang="en-US" sz="1800" dirty="0" smtClean="0"/>
              <a:t>m silicon) </a:t>
            </a:r>
            <a:r>
              <a:rPr lang="en-US" sz="1800" b="1" dirty="0" smtClean="0"/>
              <a:t>with S/N &gt; 3 </a:t>
            </a:r>
            <a:r>
              <a:rPr lang="en-US" sz="1800" dirty="0" smtClean="0"/>
              <a:t>for whole lifetime of HL-LHC</a:t>
            </a:r>
          </a:p>
          <a:p>
            <a:r>
              <a:rPr lang="en-US" sz="2000" dirty="0"/>
              <a:t>High dynamic range </a:t>
            </a:r>
            <a:r>
              <a:rPr lang="en-US" sz="2000" b="0" dirty="0"/>
              <a:t>(~0.2fC </a:t>
            </a:r>
            <a:r>
              <a:rPr lang="en-US" sz="2000" b="0" dirty="0">
                <a:sym typeface="Wingdings"/>
              </a:rPr>
              <a:t> 10pC, i.e. 16-bits)</a:t>
            </a:r>
            <a:endParaRPr lang="en-US" sz="2200" b="0" dirty="0" smtClean="0"/>
          </a:p>
          <a:p>
            <a:pPr marL="184150" lvl="1" indent="0">
              <a:buNone/>
            </a:pPr>
            <a:r>
              <a:rPr lang="en-US" sz="1800" dirty="0" smtClean="0">
                <a:sym typeface="Wingdings"/>
              </a:rPr>
              <a:t> </a:t>
            </a:r>
            <a:r>
              <a:rPr lang="en-US" sz="1800" dirty="0" smtClean="0"/>
              <a:t>Use 130nm CMOS with 1.5V supply</a:t>
            </a:r>
          </a:p>
          <a:p>
            <a:pPr lvl="1"/>
            <a:r>
              <a:rPr lang="en-US" sz="1800" dirty="0" smtClean="0"/>
              <a:t>Integral linearity better than 1% over full range</a:t>
            </a:r>
          </a:p>
          <a:p>
            <a:r>
              <a:rPr lang="en-US" sz="2000" b="0" dirty="0" smtClean="0"/>
              <a:t>Provide timing information to </a:t>
            </a:r>
            <a:r>
              <a:rPr lang="en-US" sz="2000" dirty="0" smtClean="0"/>
              <a:t>&lt; 100ps for signals above </a:t>
            </a:r>
            <a:r>
              <a:rPr lang="en-US" sz="2000" dirty="0" smtClean="0"/>
              <a:t>tens of </a:t>
            </a:r>
            <a:r>
              <a:rPr lang="en-US" sz="2000" dirty="0" err="1" smtClean="0"/>
              <a:t>fC</a:t>
            </a:r>
            <a:endParaRPr lang="en-US" sz="2000" dirty="0" smtClean="0"/>
          </a:p>
          <a:p>
            <a:pPr lvl="1"/>
            <a:r>
              <a:rPr lang="en-US" sz="1800" dirty="0" smtClean="0"/>
              <a:t>Need clock distribution jitter 10-15ps (same specs as for other CMS detector upgrades)</a:t>
            </a:r>
          </a:p>
          <a:p>
            <a:r>
              <a:rPr lang="en-US" sz="2000" dirty="0"/>
              <a:t>F</a:t>
            </a:r>
            <a:r>
              <a:rPr lang="en-US" sz="2000" dirty="0" smtClean="0"/>
              <a:t>ast shaping time </a:t>
            </a:r>
            <a:r>
              <a:rPr lang="en-US" sz="2000" b="0" dirty="0" smtClean="0"/>
              <a:t>(&lt;20ns) to minimize out-of-time pileup</a:t>
            </a:r>
          </a:p>
          <a:p>
            <a:r>
              <a:rPr lang="en-US" sz="2000" b="0" dirty="0" smtClean="0"/>
              <a:t>On-detector </a:t>
            </a:r>
            <a:r>
              <a:rPr lang="en-US" sz="2000" dirty="0" smtClean="0"/>
              <a:t>digitization, linearization and zero suppression</a:t>
            </a:r>
          </a:p>
          <a:p>
            <a:r>
              <a:rPr lang="en-US" sz="2000" b="0" dirty="0"/>
              <a:t>C</a:t>
            </a:r>
            <a:r>
              <a:rPr lang="en-US" sz="2000" b="0" dirty="0" smtClean="0"/>
              <a:t>reation of </a:t>
            </a:r>
            <a:r>
              <a:rPr lang="en-US" sz="2000" dirty="0" smtClean="0"/>
              <a:t>trigger sums</a:t>
            </a:r>
          </a:p>
          <a:p>
            <a:r>
              <a:rPr lang="en-US" sz="2000" b="0" dirty="0" smtClean="0"/>
              <a:t>Buffering of data to accommodate </a:t>
            </a:r>
            <a:r>
              <a:rPr lang="en-US" sz="2000" dirty="0" smtClean="0"/>
              <a:t>12.5</a:t>
            </a:r>
            <a:r>
              <a:rPr lang="en-US" sz="2000" dirty="0" smtClean="0">
                <a:latin typeface="Symbol" charset="2"/>
                <a:cs typeface="Symbol" charset="2"/>
              </a:rPr>
              <a:t>m</a:t>
            </a:r>
            <a:r>
              <a:rPr lang="en-US" sz="2000" dirty="0" smtClean="0"/>
              <a:t>s L1 latency</a:t>
            </a:r>
          </a:p>
          <a:p>
            <a:r>
              <a:rPr lang="en-US" sz="2000" dirty="0" smtClean="0"/>
              <a:t>&lt;20mW per channel </a:t>
            </a:r>
            <a:r>
              <a:rPr lang="en-US" sz="2000" b="0" dirty="0" smtClean="0"/>
              <a:t>(</a:t>
            </a:r>
            <a:r>
              <a:rPr lang="en-US" sz="2000" b="0" dirty="0"/>
              <a:t>~</a:t>
            </a:r>
            <a:r>
              <a:rPr lang="en-US" sz="2000" b="0" dirty="0" smtClean="0"/>
              <a:t>limited by cooling power) include </a:t>
            </a:r>
            <a:r>
              <a:rPr lang="en-US" sz="2000" b="0" dirty="0" err="1" smtClean="0"/>
              <a:t>I</a:t>
            </a:r>
            <a:r>
              <a:rPr lang="en-US" sz="2000" b="0" baseline="-25000" dirty="0" err="1" smtClean="0"/>
              <a:t>leakage</a:t>
            </a:r>
            <a:r>
              <a:rPr lang="en-US" sz="2000" b="0" dirty="0" smtClean="0"/>
              <a:t> compensation</a:t>
            </a:r>
          </a:p>
          <a:p>
            <a:r>
              <a:rPr lang="en-US" sz="2000" b="0" dirty="0" smtClean="0"/>
              <a:t>High radiation resistance (</a:t>
            </a:r>
            <a:r>
              <a:rPr lang="en-US" sz="2000" dirty="0"/>
              <a:t>~</a:t>
            </a:r>
            <a:r>
              <a:rPr lang="en-US" sz="2000" dirty="0" smtClean="0"/>
              <a:t>2MGy and 10</a:t>
            </a:r>
            <a:r>
              <a:rPr lang="en-US" sz="2000" baseline="30000" dirty="0" smtClean="0"/>
              <a:t>16</a:t>
            </a:r>
            <a:r>
              <a:rPr lang="en-US" sz="2000" dirty="0" smtClean="0"/>
              <a:t> </a:t>
            </a:r>
            <a:r>
              <a:rPr lang="en-US" sz="2000" dirty="0" err="1" smtClean="0"/>
              <a:t>n</a:t>
            </a:r>
            <a:r>
              <a:rPr lang="en-US" sz="2000" baseline="-25000" dirty="0" err="1" smtClean="0"/>
              <a:t>eq</a:t>
            </a:r>
            <a:r>
              <a:rPr lang="en-US" sz="2000" dirty="0" smtClean="0"/>
              <a:t>/cm</a:t>
            </a:r>
            <a:r>
              <a:rPr lang="en-US" sz="2000" baseline="30000" dirty="0" smtClean="0"/>
              <a:t>2</a:t>
            </a:r>
            <a:r>
              <a:rPr lang="en-US" sz="2000" dirty="0" smtClean="0"/>
              <a:t> &amp; SEU robustness</a:t>
            </a:r>
            <a:r>
              <a:rPr lang="en-US" sz="2000" b="0" dirty="0" smtClean="0"/>
              <a:t>)</a:t>
            </a:r>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32</a:t>
            </a:fld>
            <a:endParaRPr lang="en-US"/>
          </a:p>
        </p:txBody>
      </p:sp>
      <p:sp>
        <p:nvSpPr>
          <p:cNvPr id="7" name="TextBox 6"/>
          <p:cNvSpPr txBox="1"/>
          <p:nvPr/>
        </p:nvSpPr>
        <p:spPr>
          <a:xfrm>
            <a:off x="2993" y="5937583"/>
            <a:ext cx="6654486" cy="584776"/>
          </a:xfrm>
          <a:prstGeom prst="rect">
            <a:avLst/>
          </a:prstGeom>
          <a:noFill/>
        </p:spPr>
        <p:txBody>
          <a:bodyPr wrap="none" rtlCol="0">
            <a:spAutoFit/>
          </a:bodyPr>
          <a:lstStyle/>
          <a:p>
            <a:r>
              <a:rPr lang="en-US" sz="1600" dirty="0" smtClean="0"/>
              <a:t>*want S/N ~8 at beginning of HL-LHC for 1 MIP in 120</a:t>
            </a:r>
            <a:r>
              <a:rPr lang="en-US" sz="1600" dirty="0" smtClean="0">
                <a:latin typeface="Symbol" charset="2"/>
                <a:cs typeface="Symbol" charset="2"/>
              </a:rPr>
              <a:t>m</a:t>
            </a:r>
            <a:r>
              <a:rPr lang="en-US" sz="1600" dirty="0" smtClean="0"/>
              <a:t>m silicon ~ 1.5fC; </a:t>
            </a:r>
            <a:br>
              <a:rPr lang="en-US" sz="1600" dirty="0" smtClean="0"/>
            </a:br>
            <a:r>
              <a:rPr lang="en-US" sz="1600" dirty="0" smtClean="0"/>
              <a:t>upper limit from 1.5TeV photon shower producing ~6000 MIPs in a single cell</a:t>
            </a:r>
            <a:endParaRPr lang="en-US" sz="1600" dirty="0"/>
          </a:p>
        </p:txBody>
      </p:sp>
    </p:spTree>
    <p:extLst>
      <p:ext uri="{BB962C8B-B14F-4D97-AF65-F5344CB8AC3E}">
        <p14:creationId xmlns:p14="http://schemas.microsoft.com/office/powerpoint/2010/main" val="134280000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414229" cy="729011"/>
          </a:xfrm>
        </p:spPr>
        <p:txBody>
          <a:bodyPr/>
          <a:lstStyle/>
          <a:p>
            <a:r>
              <a:rPr lang="en-US" sz="2400" dirty="0" smtClean="0"/>
              <a:t>HGCROC ASIC: a significant evolution from </a:t>
            </a:r>
            <a:br>
              <a:rPr lang="en-US" sz="2400" dirty="0" smtClean="0"/>
            </a:br>
            <a:r>
              <a:rPr lang="en-US" sz="2400" dirty="0" smtClean="0"/>
              <a:t>the Skiroc2 ASIC developed for CALICE</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33</a:t>
            </a:fld>
            <a:endParaRPr lang="en-US"/>
          </a:p>
        </p:txBody>
      </p:sp>
      <p:sp>
        <p:nvSpPr>
          <p:cNvPr id="7" name="TextBox 6"/>
          <p:cNvSpPr txBox="1"/>
          <p:nvPr/>
        </p:nvSpPr>
        <p:spPr>
          <a:xfrm>
            <a:off x="138544" y="3232658"/>
            <a:ext cx="9009272" cy="369332"/>
          </a:xfrm>
          <a:prstGeom prst="rect">
            <a:avLst/>
          </a:prstGeom>
          <a:noFill/>
        </p:spPr>
        <p:txBody>
          <a:bodyPr wrap="none" rtlCol="0">
            <a:spAutoFit/>
          </a:bodyPr>
          <a:lstStyle/>
          <a:p>
            <a:r>
              <a:rPr lang="en-US" b="1" dirty="0" smtClean="0">
                <a:solidFill>
                  <a:schemeClr val="accent1"/>
                </a:solidFill>
              </a:rPr>
              <a:t>Skiroc2</a:t>
            </a:r>
            <a:r>
              <a:rPr lang="en-US" dirty="0" smtClean="0">
                <a:sym typeface="Wingdings"/>
              </a:rPr>
              <a:t></a:t>
            </a:r>
            <a:r>
              <a:rPr lang="en-US" b="1" dirty="0" smtClean="0">
                <a:solidFill>
                  <a:srgbClr val="008000"/>
                </a:solidFill>
                <a:sym typeface="Wingdings"/>
              </a:rPr>
              <a:t>Skiroc2-CMS  </a:t>
            </a:r>
            <a:r>
              <a:rPr lang="en-US" dirty="0" smtClean="0">
                <a:sym typeface="Wingdings"/>
              </a:rPr>
              <a:t>  </a:t>
            </a:r>
            <a:r>
              <a:rPr lang="en-US" b="1" dirty="0" smtClean="0">
                <a:solidFill>
                  <a:srgbClr val="138EF0"/>
                </a:solidFill>
                <a:sym typeface="Wingdings"/>
              </a:rPr>
              <a:t>TV1</a:t>
            </a:r>
            <a:r>
              <a:rPr lang="en-US" dirty="0" smtClean="0">
                <a:sym typeface="Wingdings"/>
              </a:rPr>
              <a:t></a:t>
            </a:r>
            <a:r>
              <a:rPr lang="en-US" b="1" dirty="0" smtClean="0">
                <a:solidFill>
                  <a:srgbClr val="0000FF"/>
                </a:solidFill>
                <a:sym typeface="Wingdings"/>
              </a:rPr>
              <a:t>TV2</a:t>
            </a:r>
            <a:r>
              <a:rPr lang="en-US" dirty="0" smtClean="0">
                <a:sym typeface="Wingdings"/>
              </a:rPr>
              <a:t>    </a:t>
            </a:r>
            <a:r>
              <a:rPr lang="en-US" b="1" dirty="0" smtClean="0">
                <a:solidFill>
                  <a:srgbClr val="FFB224"/>
                </a:solidFill>
                <a:sym typeface="Wingdings"/>
              </a:rPr>
              <a:t>HGCROC-V1</a:t>
            </a:r>
            <a:r>
              <a:rPr lang="en-US" dirty="0" smtClean="0">
                <a:sym typeface="Wingdings"/>
              </a:rPr>
              <a:t></a:t>
            </a:r>
            <a:r>
              <a:rPr lang="en-US" b="1" dirty="0" smtClean="0">
                <a:solidFill>
                  <a:srgbClr val="FF6600"/>
                </a:solidFill>
                <a:sym typeface="Wingdings"/>
              </a:rPr>
              <a:t>HGCROC_DV1</a:t>
            </a:r>
            <a:r>
              <a:rPr lang="en-US" dirty="0" smtClean="0">
                <a:sym typeface="Wingdings"/>
              </a:rPr>
              <a:t></a:t>
            </a:r>
            <a:r>
              <a:rPr lang="en-US" b="1" dirty="0" smtClean="0">
                <a:solidFill>
                  <a:srgbClr val="FF0000"/>
                </a:solidFill>
                <a:sym typeface="Wingdings"/>
              </a:rPr>
              <a:t>HGCROC</a:t>
            </a:r>
            <a:endParaRPr lang="en-US" b="1" dirty="0">
              <a:solidFill>
                <a:srgbClr val="FF0000"/>
              </a:solidFill>
            </a:endParaRPr>
          </a:p>
        </p:txBody>
      </p:sp>
      <p:cxnSp>
        <p:nvCxnSpPr>
          <p:cNvPr id="9" name="Straight Connector 8"/>
          <p:cNvCxnSpPr/>
          <p:nvPr/>
        </p:nvCxnSpPr>
        <p:spPr bwMode="auto">
          <a:xfrm>
            <a:off x="2724727" y="1339273"/>
            <a:ext cx="0" cy="4710545"/>
          </a:xfrm>
          <a:prstGeom prst="line">
            <a:avLst/>
          </a:prstGeom>
          <a:solidFill>
            <a:schemeClr val="accent1"/>
          </a:solidFill>
          <a:ln w="12700" cap="flat" cmpd="sng" algn="ctr">
            <a:solidFill>
              <a:schemeClr val="tx1"/>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TextBox 9"/>
          <p:cNvSpPr txBox="1"/>
          <p:nvPr/>
        </p:nvSpPr>
        <p:spPr>
          <a:xfrm>
            <a:off x="230909" y="1396944"/>
            <a:ext cx="2228273" cy="46166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2400" dirty="0" smtClean="0"/>
              <a:t>AMS 350nm</a:t>
            </a:r>
            <a:endParaRPr lang="en-US" sz="2400" dirty="0"/>
          </a:p>
        </p:txBody>
      </p:sp>
      <p:sp>
        <p:nvSpPr>
          <p:cNvPr id="11" name="TextBox 10"/>
          <p:cNvSpPr txBox="1"/>
          <p:nvPr/>
        </p:nvSpPr>
        <p:spPr>
          <a:xfrm>
            <a:off x="3059545" y="1385399"/>
            <a:ext cx="579581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400" dirty="0" smtClean="0"/>
              <a:t>Commercial 130nm CMOS</a:t>
            </a:r>
            <a:endParaRPr lang="en-US" sz="2400" dirty="0"/>
          </a:p>
        </p:txBody>
      </p:sp>
      <p:cxnSp>
        <p:nvCxnSpPr>
          <p:cNvPr id="12" name="Straight Connector 11"/>
          <p:cNvCxnSpPr/>
          <p:nvPr/>
        </p:nvCxnSpPr>
        <p:spPr bwMode="auto">
          <a:xfrm>
            <a:off x="4285673" y="2239818"/>
            <a:ext cx="0" cy="3810000"/>
          </a:xfrm>
          <a:prstGeom prst="line">
            <a:avLst/>
          </a:prstGeom>
          <a:solidFill>
            <a:schemeClr val="accent1"/>
          </a:solidFill>
          <a:ln w="12700" cap="flat" cmpd="sng" algn="ctr">
            <a:solidFill>
              <a:schemeClr val="tx1"/>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TextBox 12"/>
          <p:cNvSpPr txBox="1"/>
          <p:nvPr/>
        </p:nvSpPr>
        <p:spPr>
          <a:xfrm>
            <a:off x="2962428" y="2366826"/>
            <a:ext cx="1045428" cy="646331"/>
          </a:xfrm>
          <a:prstGeom prst="rect">
            <a:avLst/>
          </a:prstGeom>
          <a:noFill/>
        </p:spPr>
        <p:txBody>
          <a:bodyPr wrap="none" rtlCol="0">
            <a:spAutoFit/>
          </a:bodyPr>
          <a:lstStyle/>
          <a:p>
            <a:pPr algn="ctr"/>
            <a:r>
              <a:rPr lang="en-US" b="1" i="1" dirty="0" smtClean="0"/>
              <a:t>Test</a:t>
            </a:r>
            <a:br>
              <a:rPr lang="en-US" b="1" i="1" dirty="0" smtClean="0"/>
            </a:br>
            <a:r>
              <a:rPr lang="en-US" b="1" i="1" dirty="0" smtClean="0"/>
              <a:t>Vehicles</a:t>
            </a:r>
            <a:endParaRPr lang="en-US" b="1" i="1" dirty="0"/>
          </a:p>
        </p:txBody>
      </p:sp>
      <p:sp>
        <p:nvSpPr>
          <p:cNvPr id="17" name="TextBox 16"/>
          <p:cNvSpPr txBox="1"/>
          <p:nvPr/>
        </p:nvSpPr>
        <p:spPr>
          <a:xfrm>
            <a:off x="1416575" y="3960073"/>
            <a:ext cx="1217087" cy="738664"/>
          </a:xfrm>
          <a:prstGeom prst="rect">
            <a:avLst/>
          </a:prstGeom>
          <a:noFill/>
        </p:spPr>
        <p:txBody>
          <a:bodyPr wrap="none" rtlCol="0">
            <a:spAutoFit/>
          </a:bodyPr>
          <a:lstStyle/>
          <a:p>
            <a:pPr algn="ctr"/>
            <a:r>
              <a:rPr lang="en-US" sz="1400" b="1" dirty="0" smtClean="0"/>
              <a:t>TWEPP 2016</a:t>
            </a:r>
            <a:br>
              <a:rPr lang="en-US" sz="1400" b="1" dirty="0" smtClean="0"/>
            </a:br>
            <a:r>
              <a:rPr lang="en-US" sz="1400" dirty="0" smtClean="0"/>
              <a:t>C. de la </a:t>
            </a:r>
            <a:r>
              <a:rPr lang="en-US" sz="1400" dirty="0" err="1" smtClean="0"/>
              <a:t>Taille</a:t>
            </a:r>
            <a:r>
              <a:rPr lang="en-US" sz="1400" dirty="0" smtClean="0"/>
              <a:t/>
            </a:r>
            <a:br>
              <a:rPr lang="en-US" sz="1400" dirty="0" smtClean="0"/>
            </a:br>
            <a:r>
              <a:rPr lang="en-US" sz="1400" dirty="0" smtClean="0">
                <a:hlinkClick r:id="rId2"/>
              </a:rPr>
              <a:t>Link</a:t>
            </a:r>
            <a:endParaRPr lang="en-US" sz="1400" dirty="0"/>
          </a:p>
        </p:txBody>
      </p:sp>
      <p:sp>
        <p:nvSpPr>
          <p:cNvPr id="18" name="TextBox 17"/>
          <p:cNvSpPr txBox="1"/>
          <p:nvPr/>
        </p:nvSpPr>
        <p:spPr>
          <a:xfrm>
            <a:off x="2901478" y="3960073"/>
            <a:ext cx="1223412" cy="738664"/>
          </a:xfrm>
          <a:prstGeom prst="rect">
            <a:avLst/>
          </a:prstGeom>
          <a:noFill/>
        </p:spPr>
        <p:txBody>
          <a:bodyPr wrap="none" rtlCol="0">
            <a:spAutoFit/>
          </a:bodyPr>
          <a:lstStyle/>
          <a:p>
            <a:pPr algn="ctr"/>
            <a:r>
              <a:rPr lang="en-US" sz="1400" b="1" dirty="0" smtClean="0"/>
              <a:t>TWEPP 2017</a:t>
            </a:r>
            <a:r>
              <a:rPr lang="en-US" sz="1400" dirty="0" smtClean="0"/>
              <a:t/>
            </a:r>
            <a:br>
              <a:rPr lang="en-US" sz="1400" dirty="0" smtClean="0"/>
            </a:br>
            <a:r>
              <a:rPr lang="en-US" sz="1400" dirty="0" smtClean="0"/>
              <a:t>D. </a:t>
            </a:r>
            <a:r>
              <a:rPr lang="en-US" sz="1400" dirty="0" err="1" smtClean="0"/>
              <a:t>Thienpont</a:t>
            </a:r>
            <a:r>
              <a:rPr lang="en-US" sz="1400" dirty="0" smtClean="0"/>
              <a:t/>
            </a:r>
            <a:br>
              <a:rPr lang="en-US" sz="1400" dirty="0" smtClean="0"/>
            </a:br>
            <a:r>
              <a:rPr lang="en-US" sz="1400" dirty="0" smtClean="0">
                <a:hlinkClick r:id="rId3"/>
              </a:rPr>
              <a:t>Link</a:t>
            </a:r>
            <a:endParaRPr lang="en-US" sz="1400" dirty="0"/>
          </a:p>
        </p:txBody>
      </p:sp>
      <p:sp>
        <p:nvSpPr>
          <p:cNvPr id="19" name="TextBox 18"/>
          <p:cNvSpPr txBox="1"/>
          <p:nvPr/>
        </p:nvSpPr>
        <p:spPr>
          <a:xfrm>
            <a:off x="4593885" y="3960073"/>
            <a:ext cx="1217087" cy="738664"/>
          </a:xfrm>
          <a:prstGeom prst="rect">
            <a:avLst/>
          </a:prstGeom>
          <a:noFill/>
        </p:spPr>
        <p:txBody>
          <a:bodyPr wrap="none" rtlCol="0">
            <a:spAutoFit/>
          </a:bodyPr>
          <a:lstStyle/>
          <a:p>
            <a:pPr algn="ctr"/>
            <a:r>
              <a:rPr lang="en-US" sz="1400" b="1" dirty="0" smtClean="0"/>
              <a:t>TWEPP 2018</a:t>
            </a:r>
            <a:br>
              <a:rPr lang="en-US" sz="1400" b="1" dirty="0" smtClean="0"/>
            </a:br>
            <a:r>
              <a:rPr lang="en-US" sz="1400" dirty="0" smtClean="0"/>
              <a:t>C. de la </a:t>
            </a:r>
            <a:r>
              <a:rPr lang="en-US" sz="1400" dirty="0" err="1" smtClean="0"/>
              <a:t>Taille</a:t>
            </a:r>
            <a:r>
              <a:rPr lang="en-US" sz="1400" dirty="0" smtClean="0"/>
              <a:t/>
            </a:r>
            <a:br>
              <a:rPr lang="en-US" sz="1400" dirty="0" smtClean="0"/>
            </a:br>
            <a:r>
              <a:rPr lang="en-US" sz="1400" dirty="0" smtClean="0">
                <a:hlinkClick r:id="rId4"/>
              </a:rPr>
              <a:t>Link</a:t>
            </a:r>
            <a:endParaRPr lang="en-US" sz="1400" dirty="0"/>
          </a:p>
        </p:txBody>
      </p:sp>
      <p:sp>
        <p:nvSpPr>
          <p:cNvPr id="20" name="TextBox 19"/>
          <p:cNvSpPr txBox="1"/>
          <p:nvPr/>
        </p:nvSpPr>
        <p:spPr>
          <a:xfrm>
            <a:off x="-77874" y="3960073"/>
            <a:ext cx="1533756" cy="738664"/>
          </a:xfrm>
          <a:prstGeom prst="rect">
            <a:avLst/>
          </a:prstGeom>
          <a:noFill/>
        </p:spPr>
        <p:txBody>
          <a:bodyPr wrap="none" rtlCol="0">
            <a:spAutoFit/>
          </a:bodyPr>
          <a:lstStyle/>
          <a:p>
            <a:pPr algn="ctr"/>
            <a:r>
              <a:rPr lang="en-US" sz="1400" b="1" dirty="0" smtClean="0"/>
              <a:t>TWEPP 2011</a:t>
            </a:r>
            <a:br>
              <a:rPr lang="en-US" sz="1400" b="1" dirty="0" smtClean="0"/>
            </a:br>
            <a:r>
              <a:rPr lang="en-US" sz="1400" dirty="0" smtClean="0"/>
              <a:t>N. Seguin-Moreau</a:t>
            </a:r>
          </a:p>
          <a:p>
            <a:pPr algn="ctr"/>
            <a:r>
              <a:rPr lang="en-US" sz="1400" dirty="0" smtClean="0">
                <a:hlinkClick r:id="rId5"/>
              </a:rPr>
              <a:t>Link</a:t>
            </a:r>
            <a:endParaRPr lang="en-US" sz="1400" dirty="0"/>
          </a:p>
        </p:txBody>
      </p:sp>
    </p:spTree>
    <p:extLst>
      <p:ext uri="{BB962C8B-B14F-4D97-AF65-F5344CB8AC3E}">
        <p14:creationId xmlns:p14="http://schemas.microsoft.com/office/powerpoint/2010/main" val="11162377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564321" cy="729011"/>
          </a:xfrm>
        </p:spPr>
        <p:txBody>
          <a:bodyPr/>
          <a:lstStyle/>
          <a:p>
            <a:r>
              <a:rPr lang="en-US" sz="2400" dirty="0" smtClean="0"/>
              <a:t>HGCROC: includes on-chip ADC, and TDCs for </a:t>
            </a:r>
            <a:r>
              <a:rPr lang="en-US" sz="2400" dirty="0" err="1" smtClean="0"/>
              <a:t>ToT</a:t>
            </a:r>
            <a:r>
              <a:rPr lang="en-US" sz="2400" dirty="0" smtClean="0"/>
              <a:t> (low power high dynamic range) &amp; </a:t>
            </a:r>
            <a:r>
              <a:rPr lang="en-US" sz="2400" dirty="0" err="1" smtClean="0"/>
              <a:t>ToA</a:t>
            </a:r>
            <a:r>
              <a:rPr lang="en-US" sz="2400" dirty="0" smtClean="0"/>
              <a:t> (timing)</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34</a:t>
            </a:fld>
            <a:endParaRPr lang="en-US"/>
          </a:p>
        </p:txBody>
      </p:sp>
      <p:pic>
        <p:nvPicPr>
          <p:cNvPr id="11" name="Picture 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10216" y="874694"/>
            <a:ext cx="8564321" cy="4728637"/>
          </a:xfrm>
          <a:prstGeom prst="rect">
            <a:avLst/>
          </a:prstGeom>
        </p:spPr>
      </p:pic>
      <p:sp>
        <p:nvSpPr>
          <p:cNvPr id="9" name="TextBox 8"/>
          <p:cNvSpPr txBox="1"/>
          <p:nvPr/>
        </p:nvSpPr>
        <p:spPr>
          <a:xfrm>
            <a:off x="453517" y="5592866"/>
            <a:ext cx="7928469"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Skiroc2-CMS ASIC (2016) already had some of these features, </a:t>
            </a:r>
            <a:r>
              <a:rPr lang="en-US" dirty="0" err="1" smtClean="0"/>
              <a:t>inc.</a:t>
            </a:r>
            <a:r>
              <a:rPr lang="en-US" dirty="0" smtClean="0"/>
              <a:t> </a:t>
            </a:r>
            <a:r>
              <a:rPr lang="en-US" dirty="0" err="1" smtClean="0"/>
              <a:t>ToT</a:t>
            </a:r>
            <a:r>
              <a:rPr lang="en-US" dirty="0" smtClean="0"/>
              <a:t> &amp; </a:t>
            </a:r>
            <a:r>
              <a:rPr lang="en-US" dirty="0" err="1" smtClean="0"/>
              <a:t>ToA</a:t>
            </a:r>
            <a:endParaRPr lang="en-US" dirty="0" smtClean="0"/>
          </a:p>
          <a:p>
            <a:r>
              <a:rPr lang="en-US" dirty="0" smtClean="0"/>
              <a:t>First simplified HGCAL ASIC (HGCROC-V1) in 130nm CMOS being tested now</a:t>
            </a:r>
            <a:endParaRPr lang="en-US" dirty="0"/>
          </a:p>
        </p:txBody>
      </p:sp>
      <p:sp>
        <p:nvSpPr>
          <p:cNvPr id="13" name="TextBox 12"/>
          <p:cNvSpPr txBox="1"/>
          <p:nvPr/>
        </p:nvSpPr>
        <p:spPr>
          <a:xfrm>
            <a:off x="3470800" y="6306371"/>
            <a:ext cx="2300880"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1400" b="1" dirty="0" smtClean="0"/>
              <a:t>See talk from C. de la </a:t>
            </a:r>
            <a:r>
              <a:rPr lang="en-US" sz="1400" b="1" dirty="0" err="1" smtClean="0"/>
              <a:t>Taille</a:t>
            </a:r>
            <a:endParaRPr lang="en-US" sz="1400" b="1" dirty="0"/>
          </a:p>
        </p:txBody>
      </p:sp>
      <p:sp>
        <p:nvSpPr>
          <p:cNvPr id="14" name="Rounded Rectangle 13"/>
          <p:cNvSpPr/>
          <p:nvPr/>
        </p:nvSpPr>
        <p:spPr bwMode="auto">
          <a:xfrm>
            <a:off x="522787" y="5921090"/>
            <a:ext cx="7691897" cy="277272"/>
          </a:xfrm>
          <a:prstGeom prst="roundRect">
            <a:avLst/>
          </a:prstGeom>
          <a:noFill/>
          <a:ln w="38100" cap="flat" cmpd="sng" algn="ctr">
            <a:solidFill>
              <a:schemeClr val="tx1">
                <a:lumMod val="50000"/>
                <a:lumOff val="50000"/>
              </a:schemeClr>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5" name="TextBox 14"/>
          <p:cNvSpPr txBox="1"/>
          <p:nvPr/>
        </p:nvSpPr>
        <p:spPr>
          <a:xfrm>
            <a:off x="4621240" y="4977643"/>
            <a:ext cx="245004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err="1" smtClean="0"/>
              <a:t>ToT</a:t>
            </a:r>
            <a:r>
              <a:rPr lang="en-US" dirty="0" smtClean="0"/>
              <a:t>: TDC for Q &gt; 50 </a:t>
            </a:r>
            <a:r>
              <a:rPr lang="en-US" dirty="0" err="1" smtClean="0"/>
              <a:t>fC</a:t>
            </a:r>
            <a:endParaRPr lang="en-US" dirty="0"/>
          </a:p>
        </p:txBody>
      </p:sp>
      <p:sp>
        <p:nvSpPr>
          <p:cNvPr id="17" name="TextBox 16"/>
          <p:cNvSpPr txBox="1"/>
          <p:nvPr/>
        </p:nvSpPr>
        <p:spPr>
          <a:xfrm>
            <a:off x="7183188" y="2693954"/>
            <a:ext cx="1231752"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ADC for </a:t>
            </a:r>
            <a:br>
              <a:rPr lang="en-US" dirty="0" smtClean="0"/>
            </a:br>
            <a:r>
              <a:rPr lang="en-US" dirty="0" smtClean="0"/>
              <a:t>Q &lt; 150 </a:t>
            </a:r>
            <a:r>
              <a:rPr lang="en-US" dirty="0" err="1" smtClean="0"/>
              <a:t>fC</a:t>
            </a:r>
            <a:endParaRPr lang="en-US" dirty="0"/>
          </a:p>
        </p:txBody>
      </p:sp>
      <p:sp>
        <p:nvSpPr>
          <p:cNvPr id="18" name="TextBox 17"/>
          <p:cNvSpPr txBox="1"/>
          <p:nvPr/>
        </p:nvSpPr>
        <p:spPr>
          <a:xfrm>
            <a:off x="7464723" y="1189981"/>
            <a:ext cx="1497863"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err="1" smtClean="0"/>
              <a:t>ToA</a:t>
            </a:r>
            <a:r>
              <a:rPr lang="en-US" dirty="0" smtClean="0"/>
              <a:t>: TDC for </a:t>
            </a:r>
            <a:br>
              <a:rPr lang="en-US" dirty="0" smtClean="0"/>
            </a:br>
            <a:r>
              <a:rPr lang="en-US" dirty="0" err="1" smtClean="0">
                <a:latin typeface="Symbol" charset="2"/>
                <a:cs typeface="Symbol" charset="2"/>
              </a:rPr>
              <a:t>D</a:t>
            </a:r>
            <a:r>
              <a:rPr lang="en-US" dirty="0" err="1" smtClean="0"/>
              <a:t>t</a:t>
            </a:r>
            <a:r>
              <a:rPr lang="en-US" dirty="0" smtClean="0"/>
              <a:t> </a:t>
            </a:r>
            <a:r>
              <a:rPr lang="en-US" dirty="0"/>
              <a:t>&lt;</a:t>
            </a:r>
            <a:r>
              <a:rPr lang="en-US" dirty="0" smtClean="0"/>
              <a:t> 100 </a:t>
            </a:r>
            <a:r>
              <a:rPr lang="en-US" dirty="0" err="1" smtClean="0"/>
              <a:t>ps</a:t>
            </a:r>
            <a:endParaRPr lang="en-US" dirty="0"/>
          </a:p>
        </p:txBody>
      </p:sp>
    </p:spTree>
    <p:extLst>
      <p:ext uri="{BB962C8B-B14F-4D97-AF65-F5344CB8AC3E}">
        <p14:creationId xmlns:p14="http://schemas.microsoft.com/office/powerpoint/2010/main" val="1849088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 </a:t>
            </a:r>
            <a:r>
              <a:rPr lang="en-US" sz="2400" dirty="0" err="1" smtClean="0"/>
              <a:t>Hexaboard</a:t>
            </a:r>
            <a:r>
              <a:rPr lang="en-US" sz="2400" dirty="0" smtClean="0"/>
              <a:t> front-end PCB is very challenging, partly due to the bonding holes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35</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9491" y="936824"/>
            <a:ext cx="4897844" cy="5149273"/>
          </a:xfrm>
          <a:prstGeom prst="rect">
            <a:avLst/>
          </a:prstGeom>
          <a:noFill/>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22455" y="3291617"/>
            <a:ext cx="3713283" cy="3058383"/>
          </a:xfrm>
          <a:prstGeom prst="rect">
            <a:avLst/>
          </a:prstGeom>
          <a:ln w="38100" cmpd="sng">
            <a:solidFill>
              <a:schemeClr val="tx1"/>
            </a:solidFill>
          </a:ln>
        </p:spPr>
      </p:pic>
      <p:sp>
        <p:nvSpPr>
          <p:cNvPr id="8" name="Rectangle 7"/>
          <p:cNvSpPr/>
          <p:nvPr/>
        </p:nvSpPr>
        <p:spPr bwMode="auto">
          <a:xfrm>
            <a:off x="2921001" y="4040909"/>
            <a:ext cx="1254217" cy="1073727"/>
          </a:xfrm>
          <a:prstGeom prst="rect">
            <a:avLst/>
          </a:prstGeom>
          <a:noFill/>
          <a:ln w="381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cxnSp>
        <p:nvCxnSpPr>
          <p:cNvPr id="10" name="Straight Connector 9"/>
          <p:cNvCxnSpPr/>
          <p:nvPr/>
        </p:nvCxnSpPr>
        <p:spPr bwMode="auto">
          <a:xfrm>
            <a:off x="2921001" y="5114636"/>
            <a:ext cx="2401454" cy="1235364"/>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Connector 11"/>
          <p:cNvCxnSpPr/>
          <p:nvPr/>
        </p:nvCxnSpPr>
        <p:spPr bwMode="auto">
          <a:xfrm flipV="1">
            <a:off x="2921001" y="3291617"/>
            <a:ext cx="6114737" cy="749292"/>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7" name="TextBox 16"/>
          <p:cNvSpPr txBox="1"/>
          <p:nvPr/>
        </p:nvSpPr>
        <p:spPr>
          <a:xfrm>
            <a:off x="5322455" y="1685636"/>
            <a:ext cx="3690859" cy="1477328"/>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Stepped holes for wire-bonding to Si</a:t>
            </a:r>
            <a:br>
              <a:rPr lang="en-US" dirty="0" smtClean="0"/>
            </a:br>
            <a:r>
              <a:rPr lang="en-US" dirty="0" smtClean="0"/>
              <a:t>are not trivial to manufacture</a:t>
            </a:r>
          </a:p>
          <a:p>
            <a:endParaRPr lang="en-US" dirty="0" smtClean="0"/>
          </a:p>
          <a:p>
            <a:r>
              <a:rPr lang="en-US" dirty="0" smtClean="0"/>
              <a:t>Exploring use of embedded </a:t>
            </a:r>
            <a:r>
              <a:rPr lang="en-US" dirty="0" err="1" smtClean="0"/>
              <a:t>vias</a:t>
            </a:r>
            <a:r>
              <a:rPr lang="en-US" dirty="0" smtClean="0"/>
              <a:t/>
            </a:r>
            <a:br>
              <a:rPr lang="en-US" dirty="0" smtClean="0"/>
            </a:br>
            <a:r>
              <a:rPr lang="en-US" dirty="0" smtClean="0"/>
              <a:t>to ease the layout – but increased cost</a:t>
            </a:r>
            <a:endParaRPr lang="en-US" dirty="0"/>
          </a:p>
        </p:txBody>
      </p:sp>
      <p:sp>
        <p:nvSpPr>
          <p:cNvPr id="19" name="TextBox 18"/>
          <p:cNvSpPr txBox="1"/>
          <p:nvPr/>
        </p:nvSpPr>
        <p:spPr>
          <a:xfrm>
            <a:off x="31777" y="6119208"/>
            <a:ext cx="4896668"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6” </a:t>
            </a:r>
            <a:r>
              <a:rPr lang="en-US" dirty="0" err="1" smtClean="0"/>
              <a:t>hexaboard</a:t>
            </a:r>
            <a:r>
              <a:rPr lang="en-US" dirty="0" smtClean="0"/>
              <a:t> for 4xSkiroc2-CMS, 128 Si channels</a:t>
            </a:r>
            <a:endParaRPr lang="en-US" dirty="0"/>
          </a:p>
        </p:txBody>
      </p:sp>
      <p:sp>
        <p:nvSpPr>
          <p:cNvPr id="20" name="TextBox 19"/>
          <p:cNvSpPr txBox="1"/>
          <p:nvPr/>
        </p:nvSpPr>
        <p:spPr>
          <a:xfrm>
            <a:off x="31777" y="790033"/>
            <a:ext cx="1954381" cy="646331"/>
          </a:xfrm>
          <a:prstGeom prst="rect">
            <a:avLst/>
          </a:prstGeom>
          <a:noFill/>
        </p:spPr>
        <p:txBody>
          <a:bodyPr wrap="none" rtlCol="0">
            <a:spAutoFit/>
          </a:bodyPr>
          <a:lstStyle/>
          <a:p>
            <a:r>
              <a:rPr lang="en-US" dirty="0" smtClean="0"/>
              <a:t>FPGA for control </a:t>
            </a:r>
            <a:br>
              <a:rPr lang="en-US" dirty="0" smtClean="0"/>
            </a:br>
            <a:r>
              <a:rPr lang="en-US" dirty="0" smtClean="0"/>
              <a:t>&amp; data aggregation</a:t>
            </a:r>
            <a:endParaRPr lang="en-US" dirty="0"/>
          </a:p>
        </p:txBody>
      </p:sp>
      <p:sp>
        <p:nvSpPr>
          <p:cNvPr id="21" name="TextBox 20"/>
          <p:cNvSpPr txBox="1"/>
          <p:nvPr/>
        </p:nvSpPr>
        <p:spPr>
          <a:xfrm>
            <a:off x="4156364" y="821375"/>
            <a:ext cx="3685624" cy="769441"/>
          </a:xfrm>
          <a:prstGeom prst="rect">
            <a:avLst/>
          </a:prstGeom>
          <a:noFill/>
        </p:spPr>
        <p:txBody>
          <a:bodyPr wrap="none" rtlCol="0">
            <a:spAutoFit/>
          </a:bodyPr>
          <a:lstStyle/>
          <a:p>
            <a:r>
              <a:rPr lang="en-US" dirty="0" err="1">
                <a:latin typeface="Symbol" charset="2"/>
                <a:cs typeface="Symbol" charset="2"/>
              </a:rPr>
              <a:t>m</a:t>
            </a:r>
            <a:r>
              <a:rPr lang="en-US" dirty="0" err="1" smtClean="0"/>
              <a:t>HDMI</a:t>
            </a:r>
            <a:r>
              <a:rPr lang="en-US" dirty="0" smtClean="0"/>
              <a:t> for powering, control &amp; data</a:t>
            </a:r>
          </a:p>
          <a:p>
            <a:endParaRPr lang="en-US" sz="800" dirty="0"/>
          </a:p>
          <a:p>
            <a:r>
              <a:rPr lang="en-US" dirty="0" smtClean="0"/>
              <a:t>         </a:t>
            </a:r>
            <a:r>
              <a:rPr lang="en-US" dirty="0" err="1">
                <a:latin typeface="Symbol" charset="2"/>
                <a:cs typeface="Symbol" charset="2"/>
              </a:rPr>
              <a:t>m</a:t>
            </a:r>
            <a:r>
              <a:rPr lang="en-US" dirty="0" err="1" smtClean="0"/>
              <a:t>USB</a:t>
            </a:r>
            <a:r>
              <a:rPr lang="en-US" dirty="0" smtClean="0"/>
              <a:t> for FPGA programming</a:t>
            </a:r>
            <a:endParaRPr lang="en-US" dirty="0"/>
          </a:p>
        </p:txBody>
      </p:sp>
      <p:cxnSp>
        <p:nvCxnSpPr>
          <p:cNvPr id="25" name="Straight Arrow Connector 24"/>
          <p:cNvCxnSpPr>
            <a:stCxn id="20" idx="2"/>
          </p:cNvCxnSpPr>
          <p:nvPr/>
        </p:nvCxnSpPr>
        <p:spPr bwMode="auto">
          <a:xfrm>
            <a:off x="1008968" y="1436364"/>
            <a:ext cx="1773487" cy="154452"/>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 name="Straight Arrow Connector 26"/>
          <p:cNvCxnSpPr/>
          <p:nvPr/>
        </p:nvCxnSpPr>
        <p:spPr bwMode="auto">
          <a:xfrm flipH="1">
            <a:off x="3359727" y="1050636"/>
            <a:ext cx="796637" cy="207819"/>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Straight Arrow Connector 27"/>
          <p:cNvCxnSpPr/>
          <p:nvPr/>
        </p:nvCxnSpPr>
        <p:spPr bwMode="auto">
          <a:xfrm flipH="1">
            <a:off x="4421909" y="1443181"/>
            <a:ext cx="305163" cy="473364"/>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5635635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Hexaboard</a:t>
            </a:r>
            <a:r>
              <a:rPr lang="en-US" dirty="0" smtClean="0"/>
              <a:t> is evolving to final size and components, but complexity persists</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36</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624" y="1350816"/>
            <a:ext cx="3832212" cy="4121739"/>
          </a:xfrm>
          <a:prstGeom prst="rect">
            <a:avLst/>
          </a:prstGeom>
          <a:ln>
            <a:noFill/>
          </a:ln>
          <a:effectLst/>
        </p:spPr>
      </p:pic>
      <p:sp>
        <p:nvSpPr>
          <p:cNvPr id="7" name="TextBox 6"/>
          <p:cNvSpPr txBox="1"/>
          <p:nvPr/>
        </p:nvSpPr>
        <p:spPr>
          <a:xfrm>
            <a:off x="98804" y="5519099"/>
            <a:ext cx="3628555" cy="646331"/>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a:t>8</a:t>
            </a:r>
            <a:r>
              <a:rPr lang="en-US" dirty="0" smtClean="0"/>
              <a:t>” </a:t>
            </a:r>
            <a:r>
              <a:rPr lang="en-US" dirty="0" err="1" smtClean="0"/>
              <a:t>hexaboard</a:t>
            </a:r>
            <a:r>
              <a:rPr lang="en-US" dirty="0" smtClean="0"/>
              <a:t> for 4xSkiroc2-CMS, </a:t>
            </a:r>
            <a:br>
              <a:rPr lang="en-US" dirty="0" smtClean="0"/>
            </a:br>
            <a:r>
              <a:rPr lang="en-US" dirty="0" smtClean="0"/>
              <a:t>192 Si channels (due soon @ CERN)</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61490" y="1246911"/>
            <a:ext cx="4727531" cy="4260275"/>
          </a:xfrm>
          <a:prstGeom prst="rect">
            <a:avLst/>
          </a:prstGeom>
        </p:spPr>
      </p:pic>
      <p:sp>
        <p:nvSpPr>
          <p:cNvPr id="9" name="Rectangle 8"/>
          <p:cNvSpPr/>
          <p:nvPr/>
        </p:nvSpPr>
        <p:spPr bwMode="auto">
          <a:xfrm rot="1811495">
            <a:off x="8629166" y="1859773"/>
            <a:ext cx="572680" cy="404091"/>
          </a:xfrm>
          <a:prstGeom prst="rect">
            <a:avLst/>
          </a:prstGeom>
          <a:solidFill>
            <a:srgbClr val="FFFFFF"/>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0" name="TextBox 9"/>
          <p:cNvSpPr txBox="1"/>
          <p:nvPr/>
        </p:nvSpPr>
        <p:spPr>
          <a:xfrm>
            <a:off x="4699979" y="5510020"/>
            <a:ext cx="4322630"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8</a:t>
            </a:r>
            <a:r>
              <a:rPr lang="en-US" dirty="0" smtClean="0"/>
              <a:t>” </a:t>
            </a:r>
            <a:r>
              <a:rPr lang="en-US" dirty="0" err="1" smtClean="0"/>
              <a:t>hexaboard</a:t>
            </a:r>
            <a:r>
              <a:rPr lang="en-US" dirty="0" smtClean="0"/>
              <a:t> for 4 or 6xHGCROC, </a:t>
            </a:r>
            <a:br>
              <a:rPr lang="en-US" dirty="0" smtClean="0"/>
            </a:br>
            <a:r>
              <a:rPr lang="en-US" b="1" dirty="0" smtClean="0"/>
              <a:t>192 or 432 Si channels</a:t>
            </a:r>
            <a:r>
              <a:rPr lang="en-US" dirty="0" smtClean="0"/>
              <a:t>. Holes will be ovals.</a:t>
            </a:r>
            <a:endParaRPr lang="en-US" dirty="0"/>
          </a:p>
        </p:txBody>
      </p:sp>
    </p:spTree>
    <p:extLst>
      <p:ext uri="{BB962C8B-B14F-4D97-AF65-F5344CB8AC3E}">
        <p14:creationId xmlns:p14="http://schemas.microsoft.com/office/powerpoint/2010/main" val="35978097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Motherboard connects to 2-5 </a:t>
            </a:r>
            <a:r>
              <a:rPr lang="en-US" dirty="0" err="1" smtClean="0"/>
              <a:t>hexaboards</a:t>
            </a:r>
            <a:r>
              <a:rPr lang="en-US" dirty="0" smtClean="0"/>
              <a:t> &amp; contains electrical/optical interfaces</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37</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41" y="2955634"/>
            <a:ext cx="9151252" cy="3328580"/>
          </a:xfrm>
          <a:prstGeom prst="rect">
            <a:avLst/>
          </a:prstGeom>
        </p:spPr>
      </p:pic>
      <p:sp>
        <p:nvSpPr>
          <p:cNvPr id="7" name="TextBox 6"/>
          <p:cNvSpPr txBox="1"/>
          <p:nvPr/>
        </p:nvSpPr>
        <p:spPr>
          <a:xfrm>
            <a:off x="51227" y="4009760"/>
            <a:ext cx="1133806"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LV &amp; bias</a:t>
            </a:r>
            <a:endParaRPr lang="en-US" dirty="0"/>
          </a:p>
        </p:txBody>
      </p:sp>
      <p:sp>
        <p:nvSpPr>
          <p:cNvPr id="10" name="TextBox 9"/>
          <p:cNvSpPr txBox="1"/>
          <p:nvPr/>
        </p:nvSpPr>
        <p:spPr>
          <a:xfrm>
            <a:off x="646545" y="785098"/>
            <a:ext cx="7624996" cy="2585323"/>
          </a:xfrm>
          <a:prstGeom prst="rect">
            <a:avLst/>
          </a:prstGeom>
          <a:noFill/>
        </p:spPr>
        <p:txBody>
          <a:bodyPr wrap="square" rtlCol="0">
            <a:spAutoFit/>
          </a:bodyPr>
          <a:lstStyle/>
          <a:p>
            <a:r>
              <a:rPr lang="en-US" b="1" dirty="0" smtClean="0"/>
              <a:t>Motherboard functionality:</a:t>
            </a:r>
          </a:p>
          <a:p>
            <a:pPr marL="285750" indent="-285750">
              <a:buFont typeface="Arial"/>
              <a:buChar char="•"/>
            </a:pPr>
            <a:r>
              <a:rPr lang="en-US" dirty="0" smtClean="0"/>
              <a:t>Aggregates, formats &amp; serializes the data (read at the L1 trigger frequency of up to 750kHz) in the </a:t>
            </a:r>
            <a:r>
              <a:rPr lang="en-US" b="1" dirty="0" smtClean="0"/>
              <a:t>data concentrator ASIC</a:t>
            </a:r>
          </a:p>
          <a:p>
            <a:pPr marL="285750" indent="-285750">
              <a:buFont typeface="Arial"/>
              <a:buChar char="•"/>
            </a:pPr>
            <a:r>
              <a:rPr lang="en-US" dirty="0" smtClean="0"/>
              <a:t>Selects trigger sums of interest, aggregates, formats and stores these data in a 12-bunch-crossing FIFO in the </a:t>
            </a:r>
            <a:r>
              <a:rPr lang="en-US" b="1" dirty="0" smtClean="0"/>
              <a:t>trigger concentrator ASIC</a:t>
            </a:r>
          </a:p>
          <a:p>
            <a:pPr marL="285750" indent="-285750">
              <a:buFont typeface="Arial"/>
              <a:buChar char="•"/>
            </a:pPr>
            <a:r>
              <a:rPr lang="en-US" dirty="0" smtClean="0"/>
              <a:t>Interfaces concentrators to </a:t>
            </a:r>
            <a:r>
              <a:rPr lang="en-US" b="1" dirty="0" err="1" smtClean="0"/>
              <a:t>lpGBT</a:t>
            </a:r>
            <a:r>
              <a:rPr lang="en-US" dirty="0" smtClean="0"/>
              <a:t> </a:t>
            </a:r>
            <a:r>
              <a:rPr lang="en-US" dirty="0" smtClean="0">
                <a:sym typeface="Wingdings"/>
              </a:rPr>
              <a:t></a:t>
            </a:r>
            <a:r>
              <a:rPr lang="en-US" dirty="0" smtClean="0"/>
              <a:t> </a:t>
            </a:r>
            <a:r>
              <a:rPr lang="en-US" b="1" dirty="0" smtClean="0"/>
              <a:t>VTCRX+ </a:t>
            </a:r>
            <a:r>
              <a:rPr lang="en-US" dirty="0" smtClean="0"/>
              <a:t>for data/trigger transmission</a:t>
            </a:r>
            <a:endParaRPr lang="en-US" b="1" dirty="0" smtClean="0"/>
          </a:p>
          <a:p>
            <a:pPr marL="285750" indent="-285750">
              <a:buFont typeface="Arial"/>
              <a:buChar char="•"/>
            </a:pPr>
            <a:r>
              <a:rPr lang="en-US" dirty="0" smtClean="0"/>
              <a:t>Receives and distributes fast control signals</a:t>
            </a:r>
          </a:p>
          <a:p>
            <a:pPr marL="285750" indent="-285750">
              <a:buFont typeface="Arial"/>
              <a:buChar char="•"/>
            </a:pPr>
            <a:r>
              <a:rPr lang="en-US" dirty="0" smtClean="0"/>
              <a:t>Take input from on-detector environmental sensors and transmits outside</a:t>
            </a:r>
          </a:p>
          <a:p>
            <a:pPr marL="285750" indent="-285750">
              <a:buFont typeface="Arial"/>
              <a:buChar char="•"/>
            </a:pPr>
            <a:r>
              <a:rPr lang="en-US" dirty="0" smtClean="0"/>
              <a:t>Distributes power to detector modules – LV &amp; bias</a:t>
            </a:r>
            <a:endParaRPr lang="en-US" dirty="0"/>
          </a:p>
        </p:txBody>
      </p:sp>
    </p:spTree>
    <p:extLst>
      <p:ext uri="{BB962C8B-B14F-4D97-AF65-F5344CB8AC3E}">
        <p14:creationId xmlns:p14="http://schemas.microsoft.com/office/powerpoint/2010/main" val="19145266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Motherboard connects to 2-5 </a:t>
            </a:r>
            <a:r>
              <a:rPr lang="en-US" dirty="0" err="1" smtClean="0"/>
              <a:t>hexaboards</a:t>
            </a:r>
            <a:r>
              <a:rPr lang="en-US" dirty="0" smtClean="0"/>
              <a:t> &amp; contains electrical/optical interfaces</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38</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02239" y="2332193"/>
            <a:ext cx="7114214" cy="4007947"/>
          </a:xfrm>
          <a:prstGeom prst="rect">
            <a:avLst/>
          </a:prstGeom>
        </p:spPr>
      </p:pic>
      <p:sp>
        <p:nvSpPr>
          <p:cNvPr id="11" name="TextBox 10"/>
          <p:cNvSpPr txBox="1"/>
          <p:nvPr/>
        </p:nvSpPr>
        <p:spPr>
          <a:xfrm>
            <a:off x="368926" y="1466272"/>
            <a:ext cx="8622848" cy="40011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000" dirty="0" smtClean="0"/>
              <a:t>In TDR: </a:t>
            </a:r>
            <a:r>
              <a:rPr lang="en-US" sz="2000" b="1" dirty="0" smtClean="0"/>
              <a:t>Vertical space </a:t>
            </a:r>
            <a:r>
              <a:rPr lang="en-US" sz="2000" dirty="0" smtClean="0"/>
              <a:t>between </a:t>
            </a:r>
            <a:r>
              <a:rPr lang="en-US" sz="2000" dirty="0" err="1" smtClean="0"/>
              <a:t>hexaboard</a:t>
            </a:r>
            <a:r>
              <a:rPr lang="en-US" sz="2000" dirty="0" smtClean="0"/>
              <a:t> and motherboard </a:t>
            </a:r>
            <a:r>
              <a:rPr lang="en-US" sz="2000" b="1" dirty="0" smtClean="0"/>
              <a:t>~1.6mm </a:t>
            </a:r>
            <a:r>
              <a:rPr lang="en-US" sz="2000" dirty="0" smtClean="0"/>
              <a:t>maximum!</a:t>
            </a:r>
            <a:endParaRPr lang="en-US" sz="2000" dirty="0"/>
          </a:p>
        </p:txBody>
      </p:sp>
    </p:spTree>
    <p:extLst>
      <p:ext uri="{BB962C8B-B14F-4D97-AF65-F5344CB8AC3E}">
        <p14:creationId xmlns:p14="http://schemas.microsoft.com/office/powerpoint/2010/main" val="5884816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Preshower</a:t>
            </a:r>
            <a:r>
              <a:rPr lang="en-US" sz="2400" dirty="0" smtClean="0"/>
              <a:t> is a compact device, with one layer requiring ~5cm for absorber, cooling</a:t>
            </a:r>
            <a:r>
              <a:rPr lang="en-US" sz="2400" dirty="0"/>
              <a:t> </a:t>
            </a:r>
            <a:r>
              <a:rPr lang="en-US" sz="2400" dirty="0" smtClean="0"/>
              <a:t>&amp; modules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39</a:t>
            </a:fld>
            <a:endParaRPr lang="en-US"/>
          </a:p>
        </p:txBody>
      </p:sp>
      <p:pic>
        <p:nvPicPr>
          <p:cNvPr id="6" name="Picture 5" descr="8185439518_a32ff0c679_k.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9920" y="822246"/>
            <a:ext cx="8602640" cy="5733693"/>
          </a:xfrm>
          <a:prstGeom prst="rect">
            <a:avLst/>
          </a:prstGeom>
        </p:spPr>
      </p:pic>
      <p:sp>
        <p:nvSpPr>
          <p:cNvPr id="7" name="TextBox 6"/>
          <p:cNvSpPr txBox="1"/>
          <p:nvPr/>
        </p:nvSpPr>
        <p:spPr>
          <a:xfrm rot="489303">
            <a:off x="2512443" y="4782075"/>
            <a:ext cx="1338828" cy="400110"/>
          </a:xfrm>
          <a:prstGeom prst="rect">
            <a:avLst/>
          </a:prstGeom>
          <a:noFill/>
        </p:spPr>
        <p:txBody>
          <a:bodyPr wrap="none" rtlCol="0">
            <a:spAutoFit/>
          </a:bodyPr>
          <a:lstStyle/>
          <a:p>
            <a:r>
              <a:rPr lang="en-US" sz="2000" b="1" dirty="0" smtClean="0">
                <a:solidFill>
                  <a:srgbClr val="FFFF00"/>
                </a:solidFill>
              </a:rPr>
              <a:t>Baseplates</a:t>
            </a:r>
            <a:endParaRPr lang="en-US" sz="2000" b="1" dirty="0">
              <a:solidFill>
                <a:srgbClr val="FFFF00"/>
              </a:solidFill>
            </a:endParaRPr>
          </a:p>
        </p:txBody>
      </p:sp>
      <p:sp>
        <p:nvSpPr>
          <p:cNvPr id="8" name="TextBox 7"/>
          <p:cNvSpPr txBox="1"/>
          <p:nvPr/>
        </p:nvSpPr>
        <p:spPr>
          <a:xfrm rot="827701">
            <a:off x="2639157" y="4245248"/>
            <a:ext cx="925804" cy="400110"/>
          </a:xfrm>
          <a:prstGeom prst="rect">
            <a:avLst/>
          </a:prstGeom>
          <a:noFill/>
        </p:spPr>
        <p:txBody>
          <a:bodyPr wrap="none" rtlCol="0">
            <a:spAutoFit/>
          </a:bodyPr>
          <a:lstStyle/>
          <a:p>
            <a:r>
              <a:rPr lang="en-US" sz="2000" b="1" dirty="0" smtClean="0">
                <a:solidFill>
                  <a:srgbClr val="FFFF00"/>
                </a:solidFill>
              </a:rPr>
              <a:t>Silicon</a:t>
            </a:r>
            <a:endParaRPr lang="en-US" sz="2000" b="1" dirty="0">
              <a:solidFill>
                <a:srgbClr val="FFFF00"/>
              </a:solidFill>
            </a:endParaRPr>
          </a:p>
        </p:txBody>
      </p:sp>
      <p:sp>
        <p:nvSpPr>
          <p:cNvPr id="9" name="TextBox 8"/>
          <p:cNvSpPr txBox="1"/>
          <p:nvPr/>
        </p:nvSpPr>
        <p:spPr>
          <a:xfrm rot="489303">
            <a:off x="2075133" y="3172820"/>
            <a:ext cx="1666316" cy="400110"/>
          </a:xfrm>
          <a:prstGeom prst="rect">
            <a:avLst/>
          </a:prstGeom>
          <a:noFill/>
        </p:spPr>
        <p:txBody>
          <a:bodyPr wrap="none" rtlCol="0">
            <a:spAutoFit/>
          </a:bodyPr>
          <a:lstStyle/>
          <a:p>
            <a:r>
              <a:rPr lang="en-US" sz="2000" b="1" dirty="0" smtClean="0">
                <a:solidFill>
                  <a:srgbClr val="FFFF00"/>
                </a:solidFill>
              </a:rPr>
              <a:t>Motherboard</a:t>
            </a:r>
            <a:endParaRPr lang="en-US" sz="2000" b="1" dirty="0">
              <a:solidFill>
                <a:srgbClr val="FFFF00"/>
              </a:solidFill>
            </a:endParaRPr>
          </a:p>
        </p:txBody>
      </p:sp>
      <p:cxnSp>
        <p:nvCxnSpPr>
          <p:cNvPr id="11" name="Straight Arrow Connector 10"/>
          <p:cNvCxnSpPr/>
          <p:nvPr/>
        </p:nvCxnSpPr>
        <p:spPr bwMode="auto">
          <a:xfrm flipH="1">
            <a:off x="5884381" y="3540352"/>
            <a:ext cx="295071" cy="2013946"/>
          </a:xfrm>
          <a:prstGeom prst="straightConnector1">
            <a:avLst/>
          </a:prstGeom>
          <a:solidFill>
            <a:schemeClr val="accent1"/>
          </a:solidFill>
          <a:ln w="38100" cap="flat" cmpd="sng" algn="ctr">
            <a:solidFill>
              <a:srgbClr val="FFFF00"/>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 name="TextBox 11"/>
          <p:cNvSpPr txBox="1"/>
          <p:nvPr/>
        </p:nvSpPr>
        <p:spPr>
          <a:xfrm rot="16602941">
            <a:off x="5672569" y="4571919"/>
            <a:ext cx="966130" cy="400110"/>
          </a:xfrm>
          <a:prstGeom prst="rect">
            <a:avLst/>
          </a:prstGeom>
          <a:noFill/>
        </p:spPr>
        <p:txBody>
          <a:bodyPr wrap="none" rtlCol="0">
            <a:spAutoFit/>
          </a:bodyPr>
          <a:lstStyle/>
          <a:p>
            <a:r>
              <a:rPr lang="en-US" sz="2000" b="1" dirty="0" smtClean="0">
                <a:solidFill>
                  <a:srgbClr val="FFFF00"/>
                </a:solidFill>
              </a:rPr>
              <a:t>~2.5cm</a:t>
            </a:r>
            <a:endParaRPr lang="en-US" sz="2000" b="1" dirty="0">
              <a:solidFill>
                <a:srgbClr val="FFFF00"/>
              </a:solidFill>
            </a:endParaRPr>
          </a:p>
        </p:txBody>
      </p:sp>
      <p:sp>
        <p:nvSpPr>
          <p:cNvPr id="13" name="TextBox 12"/>
          <p:cNvSpPr txBox="1"/>
          <p:nvPr/>
        </p:nvSpPr>
        <p:spPr>
          <a:xfrm>
            <a:off x="474680" y="5426110"/>
            <a:ext cx="4491234" cy="400110"/>
          </a:xfrm>
          <a:prstGeom prst="rect">
            <a:avLst/>
          </a:prstGeom>
          <a:noFill/>
        </p:spPr>
        <p:txBody>
          <a:bodyPr wrap="none" rtlCol="0">
            <a:spAutoFit/>
          </a:bodyPr>
          <a:lstStyle/>
          <a:p>
            <a:r>
              <a:rPr lang="en-US" sz="2000" b="1" dirty="0" smtClean="0">
                <a:solidFill>
                  <a:srgbClr val="FFFF00"/>
                </a:solidFill>
              </a:rPr>
              <a:t>+2.5cm for cooling screen and absorber</a:t>
            </a:r>
            <a:endParaRPr lang="en-US" sz="2000" b="1" dirty="0">
              <a:solidFill>
                <a:srgbClr val="FFFF00"/>
              </a:solidFill>
            </a:endParaRPr>
          </a:p>
        </p:txBody>
      </p:sp>
    </p:spTree>
    <p:extLst>
      <p:ext uri="{BB962C8B-B14F-4D97-AF65-F5344CB8AC3E}">
        <p14:creationId xmlns:p14="http://schemas.microsoft.com/office/powerpoint/2010/main" val="3598857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2400" dirty="0" smtClean="0"/>
              <a:t>Luminosity provided by HL-LHC </a:t>
            </a:r>
            <a:br>
              <a:rPr lang="en-US" sz="2400" dirty="0" smtClean="0"/>
            </a:br>
            <a:r>
              <a:rPr lang="en-US" sz="2400" dirty="0" smtClean="0"/>
              <a:t>opens new doorways to physics</a:t>
            </a:r>
            <a:endParaRPr lang="en-US" sz="2400" dirty="0"/>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a:t>
            </a:fld>
            <a:endParaRPr lang="en-US"/>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252" y="1036579"/>
            <a:ext cx="9144000" cy="2825479"/>
          </a:xfrm>
          <a:prstGeom prst="rect">
            <a:avLst/>
          </a:prstGeom>
        </p:spPr>
      </p:pic>
      <p:sp>
        <p:nvSpPr>
          <p:cNvPr id="10" name="TextBox 9"/>
          <p:cNvSpPr txBox="1"/>
          <p:nvPr/>
        </p:nvSpPr>
        <p:spPr>
          <a:xfrm>
            <a:off x="63280" y="4090286"/>
            <a:ext cx="9003685" cy="1754327"/>
          </a:xfrm>
          <a:prstGeom prst="rect">
            <a:avLst/>
          </a:prstGeom>
          <a:noFill/>
        </p:spPr>
        <p:txBody>
          <a:bodyPr wrap="square" rtlCol="0">
            <a:spAutoFit/>
          </a:bodyPr>
          <a:lstStyle/>
          <a:p>
            <a:r>
              <a:rPr lang="en-US" b="1" dirty="0" smtClean="0"/>
              <a:t>HL-LHC</a:t>
            </a:r>
            <a:r>
              <a:rPr lang="en-US" dirty="0" smtClean="0"/>
              <a:t>: </a:t>
            </a:r>
            <a:r>
              <a:rPr lang="en-US" dirty="0" err="1" smtClean="0"/>
              <a:t>levelled</a:t>
            </a:r>
            <a:r>
              <a:rPr lang="en-US" dirty="0" smtClean="0"/>
              <a:t> </a:t>
            </a:r>
            <a:r>
              <a:rPr lang="en-US" b="1" dirty="0" smtClean="0">
                <a:latin typeface="Apple Chancery"/>
                <a:cs typeface="Apple Chancery"/>
              </a:rPr>
              <a:t>L</a:t>
            </a:r>
            <a:r>
              <a:rPr lang="en-US" b="1" dirty="0" smtClean="0"/>
              <a:t> = 5x10</a:t>
            </a:r>
            <a:r>
              <a:rPr lang="en-US" b="1" baseline="30000" dirty="0" smtClean="0"/>
              <a:t>34</a:t>
            </a:r>
            <a:r>
              <a:rPr lang="en-US" b="1" dirty="0" smtClean="0"/>
              <a:t>cm</a:t>
            </a:r>
            <a:r>
              <a:rPr lang="en-US" b="1" baseline="30000" dirty="0" smtClean="0"/>
              <a:t>-2</a:t>
            </a:r>
            <a:r>
              <a:rPr lang="en-US" b="1" dirty="0" smtClean="0"/>
              <a:t>s</a:t>
            </a:r>
            <a:r>
              <a:rPr lang="en-US" b="1" baseline="30000" dirty="0" smtClean="0"/>
              <a:t>-1</a:t>
            </a:r>
            <a:r>
              <a:rPr lang="en-US" b="1" dirty="0" smtClean="0"/>
              <a:t> and pileup 140</a:t>
            </a:r>
            <a:r>
              <a:rPr lang="en-US" dirty="0" smtClean="0"/>
              <a:t>, with potential for 50% higher </a:t>
            </a:r>
            <a:r>
              <a:rPr lang="en-US" dirty="0" smtClean="0">
                <a:latin typeface="Apple Chancery"/>
                <a:cs typeface="Apple Chancery"/>
              </a:rPr>
              <a:t>L </a:t>
            </a:r>
            <a:r>
              <a:rPr lang="en-US" dirty="0" smtClean="0"/>
              <a:t>&amp; pileup</a:t>
            </a:r>
          </a:p>
          <a:p>
            <a:endParaRPr lang="en-US" dirty="0"/>
          </a:p>
          <a:p>
            <a:r>
              <a:rPr lang="en-US" dirty="0" smtClean="0"/>
              <a:t>Physics reach will include SM &amp; Higgs, with searches for BSM including reactions </a:t>
            </a:r>
            <a:br>
              <a:rPr lang="en-US" dirty="0" smtClean="0"/>
            </a:br>
            <a:r>
              <a:rPr lang="en-US" dirty="0" smtClean="0"/>
              <a:t>initiated by Vector Boson Fusion (</a:t>
            </a:r>
            <a:r>
              <a:rPr lang="en-US" b="1" dirty="0" smtClean="0"/>
              <a:t>VBF</a:t>
            </a:r>
            <a:r>
              <a:rPr lang="en-US" dirty="0" smtClean="0"/>
              <a:t>) and including </a:t>
            </a:r>
            <a:r>
              <a:rPr lang="en-US" b="1" dirty="0" smtClean="0"/>
              <a:t>highly-boosted objects </a:t>
            </a:r>
            <a:r>
              <a:rPr lang="en-US" dirty="0" smtClean="0"/>
              <a:t/>
            </a:r>
            <a:br>
              <a:rPr lang="en-US" dirty="0" smtClean="0"/>
            </a:br>
            <a:r>
              <a:rPr lang="en-US" dirty="0" smtClean="0">
                <a:sym typeface="Wingdings"/>
              </a:rPr>
              <a:t> Narrow (</a:t>
            </a:r>
            <a:r>
              <a:rPr lang="en-US" dirty="0" smtClean="0">
                <a:latin typeface="Symbol" charset="2"/>
                <a:cs typeface="Symbol" charset="2"/>
                <a:sym typeface="Wingdings"/>
              </a:rPr>
              <a:t>t</a:t>
            </a:r>
            <a:r>
              <a:rPr lang="en-US" dirty="0" smtClean="0">
                <a:sym typeface="Wingdings"/>
              </a:rPr>
              <a:t>) jets or merged (hadronic decays of W, Z) jets</a:t>
            </a:r>
          </a:p>
          <a:p>
            <a:r>
              <a:rPr lang="en-US" dirty="0" smtClean="0">
                <a:sym typeface="Wingdings"/>
              </a:rPr>
              <a:t> Ideally </a:t>
            </a:r>
            <a:r>
              <a:rPr lang="en-US" b="1" dirty="0" smtClean="0">
                <a:sym typeface="Wingdings"/>
              </a:rPr>
              <a:t>want to trigger on these narrow VBF &amp; merged jets</a:t>
            </a:r>
            <a:endParaRPr lang="en-US" b="1" dirty="0"/>
          </a:p>
        </p:txBody>
      </p:sp>
      <p:sp>
        <p:nvSpPr>
          <p:cNvPr id="11" name="TextBox 10"/>
          <p:cNvSpPr txBox="1"/>
          <p:nvPr/>
        </p:nvSpPr>
        <p:spPr>
          <a:xfrm>
            <a:off x="1195233" y="6004690"/>
            <a:ext cx="6840008"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Good </a:t>
            </a:r>
            <a:r>
              <a:rPr lang="en-US" sz="2000" b="1" dirty="0" smtClean="0"/>
              <a:t>jet identification and measurement</a:t>
            </a:r>
            <a:r>
              <a:rPr lang="en-US" sz="2000" dirty="0" smtClean="0"/>
              <a:t>: crucial for HL-LHC</a:t>
            </a:r>
            <a:endParaRPr lang="en-US" sz="2000" dirty="0"/>
          </a:p>
        </p:txBody>
      </p:sp>
    </p:spTree>
    <p:extLst>
      <p:ext uri="{BB962C8B-B14F-4D97-AF65-F5344CB8AC3E}">
        <p14:creationId xmlns:p14="http://schemas.microsoft.com/office/powerpoint/2010/main" val="360543331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t>“dummy” cassette being assembled with PCBs containing only connectors and heat loads</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40</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3672667"/>
            <a:ext cx="9144000" cy="2531927"/>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4225" y="952094"/>
            <a:ext cx="2752342" cy="2402376"/>
          </a:xfrm>
          <a:prstGeom prst="rect">
            <a:avLst/>
          </a:prstGeom>
        </p:spPr>
      </p:pic>
      <p:sp>
        <p:nvSpPr>
          <p:cNvPr id="11" name="TextBox 10"/>
          <p:cNvSpPr txBox="1"/>
          <p:nvPr/>
        </p:nvSpPr>
        <p:spPr>
          <a:xfrm>
            <a:off x="3014858" y="1539190"/>
            <a:ext cx="6026509"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8” hexagonal PCBs glued to silicon and baseplates </a:t>
            </a:r>
            <a:r>
              <a:rPr lang="en-US" dirty="0" smtClean="0">
                <a:sym typeface="Wingdings"/>
              </a:rPr>
              <a:t> </a:t>
            </a:r>
            <a:r>
              <a:rPr lang="en-US" b="1" dirty="0" smtClean="0">
                <a:sym typeface="Wingdings"/>
              </a:rPr>
              <a:t>modules</a:t>
            </a:r>
            <a:r>
              <a:rPr lang="en-US" dirty="0" smtClean="0">
                <a:sym typeface="Wingdings"/>
              </a:rPr>
              <a:t/>
            </a:r>
            <a:br>
              <a:rPr lang="en-US" dirty="0" smtClean="0">
                <a:sym typeface="Wingdings"/>
              </a:rPr>
            </a:br>
            <a:r>
              <a:rPr lang="en-US" dirty="0" smtClean="0">
                <a:sym typeface="Wingdings"/>
              </a:rPr>
              <a:t>3 modules connected to a single “</a:t>
            </a:r>
            <a:r>
              <a:rPr lang="en-US" b="1" dirty="0" smtClean="0">
                <a:sym typeface="Wingdings"/>
              </a:rPr>
              <a:t>motherboard</a:t>
            </a:r>
            <a:r>
              <a:rPr lang="en-US" dirty="0" smtClean="0">
                <a:sym typeface="Wingdings"/>
              </a:rPr>
              <a:t>” providing power, data concentrator and optical links </a:t>
            </a:r>
            <a:endParaRPr lang="en-US" dirty="0"/>
          </a:p>
        </p:txBody>
      </p:sp>
    </p:spTree>
    <p:extLst>
      <p:ext uri="{BB962C8B-B14F-4D97-AF65-F5344CB8AC3E}">
        <p14:creationId xmlns:p14="http://schemas.microsoft.com/office/powerpoint/2010/main" val="396117795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Layout of motherboard puts the active elements in the lowest radiation region possible</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41</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65132" y="807359"/>
            <a:ext cx="6574398" cy="5715000"/>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8005530">
            <a:off x="-466561" y="2478265"/>
            <a:ext cx="5234513" cy="1903947"/>
          </a:xfrm>
          <a:prstGeom prst="rect">
            <a:avLst/>
          </a:prstGeom>
        </p:spPr>
      </p:pic>
      <p:cxnSp>
        <p:nvCxnSpPr>
          <p:cNvPr id="9" name="Straight Connector 8"/>
          <p:cNvCxnSpPr/>
          <p:nvPr/>
        </p:nvCxnSpPr>
        <p:spPr bwMode="auto">
          <a:xfrm flipH="1">
            <a:off x="1651000" y="5218545"/>
            <a:ext cx="1766455" cy="184728"/>
          </a:xfrm>
          <a:prstGeom prst="line">
            <a:avLst/>
          </a:prstGeom>
          <a:solidFill>
            <a:schemeClr val="accent1"/>
          </a:solidFill>
          <a:ln w="28575" cap="flat" cmpd="sng" algn="ctr">
            <a:solidFill>
              <a:schemeClr val="bg2"/>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9"/>
          <p:cNvCxnSpPr/>
          <p:nvPr/>
        </p:nvCxnSpPr>
        <p:spPr bwMode="auto">
          <a:xfrm flipH="1" flipV="1">
            <a:off x="3569856" y="2020455"/>
            <a:ext cx="401780" cy="2205181"/>
          </a:xfrm>
          <a:prstGeom prst="line">
            <a:avLst/>
          </a:prstGeom>
          <a:solidFill>
            <a:schemeClr val="accent1"/>
          </a:solidFill>
          <a:ln w="28575" cap="flat" cmpd="sng" algn="ctr">
            <a:solidFill>
              <a:schemeClr val="bg2"/>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4433232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448866" cy="729011"/>
          </a:xfrm>
        </p:spPr>
        <p:txBody>
          <a:bodyPr/>
          <a:lstStyle/>
          <a:p>
            <a:r>
              <a:rPr lang="en-US" sz="2400" dirty="0" smtClean="0"/>
              <a:t>Baseline powering scheme places DC-DC converters behind CE-H, outside the cold volume</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42</a:t>
            </a:fld>
            <a:endParaRPr lang="en-US"/>
          </a:p>
        </p:txBody>
      </p:sp>
      <p:pic>
        <p:nvPicPr>
          <p:cNvPr id="6" name="Picture 5" descr="EndcapParameterDrawing_311017DB_simplifie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82023" y="1438824"/>
            <a:ext cx="4469250" cy="4732936"/>
          </a:xfrm>
          <a:prstGeom prst="rect">
            <a:avLst/>
          </a:prstGeom>
        </p:spPr>
      </p:pic>
      <p:sp>
        <p:nvSpPr>
          <p:cNvPr id="7" name="Rectangle 6"/>
          <p:cNvSpPr/>
          <p:nvPr/>
        </p:nvSpPr>
        <p:spPr bwMode="auto">
          <a:xfrm>
            <a:off x="8451273" y="1438824"/>
            <a:ext cx="279226" cy="1124267"/>
          </a:xfrm>
          <a:prstGeom prst="rect">
            <a:avLst/>
          </a:prstGeom>
          <a:solidFill>
            <a:srgbClr val="FF66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8" name="TextBox 7"/>
          <p:cNvSpPr txBox="1"/>
          <p:nvPr/>
        </p:nvSpPr>
        <p:spPr>
          <a:xfrm rot="5400000">
            <a:off x="8137137" y="1801091"/>
            <a:ext cx="928334" cy="369332"/>
          </a:xfrm>
          <a:prstGeom prst="rect">
            <a:avLst/>
          </a:prstGeom>
          <a:noFill/>
        </p:spPr>
        <p:txBody>
          <a:bodyPr wrap="none" rtlCol="0">
            <a:spAutoFit/>
          </a:bodyPr>
          <a:lstStyle/>
          <a:p>
            <a:r>
              <a:rPr lang="en-US" b="1" dirty="0" smtClean="0"/>
              <a:t>DC-DC</a:t>
            </a:r>
            <a:endParaRPr lang="en-US" b="1" dirty="0"/>
          </a:p>
        </p:txBody>
      </p:sp>
      <p:sp>
        <p:nvSpPr>
          <p:cNvPr id="14" name="Freeform 13"/>
          <p:cNvSpPr/>
          <p:nvPr/>
        </p:nvSpPr>
        <p:spPr>
          <a:xfrm>
            <a:off x="4701135" y="1385455"/>
            <a:ext cx="3775364" cy="3729181"/>
          </a:xfrm>
          <a:custGeom>
            <a:avLst/>
            <a:gdLst>
              <a:gd name="connsiteX0" fmla="*/ 3775364 w 3775364"/>
              <a:gd name="connsiteY0" fmla="*/ 57727 h 3729181"/>
              <a:gd name="connsiteX1" fmla="*/ 3405909 w 3775364"/>
              <a:gd name="connsiteY1" fmla="*/ 0 h 3729181"/>
              <a:gd name="connsiteX2" fmla="*/ 3336637 w 3775364"/>
              <a:gd name="connsiteY2" fmla="*/ 173181 h 3729181"/>
              <a:gd name="connsiteX3" fmla="*/ 2320637 w 3775364"/>
              <a:gd name="connsiteY3" fmla="*/ 196272 h 3729181"/>
              <a:gd name="connsiteX4" fmla="*/ 1073728 w 3775364"/>
              <a:gd name="connsiteY4" fmla="*/ 1881909 h 3729181"/>
              <a:gd name="connsiteX5" fmla="*/ 11546 w 3775364"/>
              <a:gd name="connsiteY5" fmla="*/ 2262909 h 3729181"/>
              <a:gd name="connsiteX6" fmla="*/ 0 w 3775364"/>
              <a:gd name="connsiteY6" fmla="*/ 3729181 h 372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5364" h="3729181">
                <a:moveTo>
                  <a:pt x="3775364" y="57727"/>
                </a:moveTo>
                <a:lnTo>
                  <a:pt x="3405909" y="0"/>
                </a:lnTo>
                <a:lnTo>
                  <a:pt x="3336637" y="173181"/>
                </a:lnTo>
                <a:lnTo>
                  <a:pt x="2320637" y="196272"/>
                </a:lnTo>
                <a:lnTo>
                  <a:pt x="1073728" y="1881909"/>
                </a:lnTo>
                <a:lnTo>
                  <a:pt x="11546" y="2262909"/>
                </a:lnTo>
                <a:cubicBezTo>
                  <a:pt x="7697" y="2751666"/>
                  <a:pt x="3849" y="3240424"/>
                  <a:pt x="0" y="3729181"/>
                </a:cubicBezTo>
              </a:path>
            </a:pathLst>
          </a:custGeom>
          <a:ln w="38100" cmpd="sng">
            <a:solidFill>
              <a:srgbClr val="FF6600"/>
            </a:solid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5" name="Rectangle 14"/>
          <p:cNvSpPr/>
          <p:nvPr/>
        </p:nvSpPr>
        <p:spPr bwMode="auto">
          <a:xfrm>
            <a:off x="4551043" y="4687453"/>
            <a:ext cx="283991" cy="554182"/>
          </a:xfrm>
          <a:prstGeom prst="rect">
            <a:avLst/>
          </a:prstGeom>
          <a:solidFill>
            <a:srgbClr val="FF00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6" name="TextBox 15"/>
          <p:cNvSpPr txBox="1"/>
          <p:nvPr/>
        </p:nvSpPr>
        <p:spPr>
          <a:xfrm rot="5400000">
            <a:off x="4365654" y="4772255"/>
            <a:ext cx="684878" cy="369332"/>
          </a:xfrm>
          <a:prstGeom prst="rect">
            <a:avLst/>
          </a:prstGeom>
          <a:noFill/>
        </p:spPr>
        <p:txBody>
          <a:bodyPr wrap="none" rtlCol="0">
            <a:spAutoFit/>
          </a:bodyPr>
          <a:lstStyle/>
          <a:p>
            <a:r>
              <a:rPr lang="en-US" b="1" dirty="0" smtClean="0"/>
              <a:t>LDO</a:t>
            </a:r>
            <a:endParaRPr lang="en-US" b="1" dirty="0"/>
          </a:p>
        </p:txBody>
      </p:sp>
      <p:sp>
        <p:nvSpPr>
          <p:cNvPr id="17" name="TextBox 16"/>
          <p:cNvSpPr txBox="1"/>
          <p:nvPr/>
        </p:nvSpPr>
        <p:spPr>
          <a:xfrm>
            <a:off x="869621" y="1281373"/>
            <a:ext cx="5096267" cy="1631216"/>
          </a:xfrm>
          <a:prstGeom prst="rect">
            <a:avLst/>
          </a:prstGeom>
          <a:noFill/>
        </p:spPr>
        <p:txBody>
          <a:bodyPr wrap="none" rtlCol="0">
            <a:spAutoFit/>
          </a:bodyPr>
          <a:lstStyle/>
          <a:p>
            <a:pPr marL="285750" indent="-285750">
              <a:buFont typeface="Arial"/>
              <a:buChar char="•"/>
            </a:pPr>
            <a:r>
              <a:rPr lang="en-US" sz="2000" dirty="0" smtClean="0"/>
              <a:t>DC-DC need to withstand ~10</a:t>
            </a:r>
            <a:r>
              <a:rPr lang="en-US" sz="2000" baseline="30000" dirty="0" smtClean="0"/>
              <a:t>14</a:t>
            </a:r>
            <a:r>
              <a:rPr lang="en-US" sz="2000" dirty="0" smtClean="0"/>
              <a:t>n/cm</a:t>
            </a:r>
            <a:r>
              <a:rPr lang="en-US" sz="2000" baseline="30000" dirty="0" smtClean="0"/>
              <a:t>2</a:t>
            </a:r>
          </a:p>
          <a:p>
            <a:pPr marL="285750" indent="-285750">
              <a:buFont typeface="Arial"/>
              <a:buChar char="•"/>
            </a:pPr>
            <a:r>
              <a:rPr lang="en-US" sz="2000" dirty="0" smtClean="0"/>
              <a:t>Can potentially replace them in LS4, LS5</a:t>
            </a:r>
            <a:r>
              <a:rPr lang="is-IS" sz="2000" dirty="0" smtClean="0"/>
              <a:t>…</a:t>
            </a:r>
          </a:p>
          <a:p>
            <a:pPr marL="285750" indent="-285750">
              <a:buFont typeface="Arial"/>
              <a:buChar char="•"/>
            </a:pPr>
            <a:r>
              <a:rPr lang="is-IS" sz="2000" dirty="0" smtClean="0"/>
              <a:t>Most heat dissipation outside of cold volume</a:t>
            </a:r>
          </a:p>
          <a:p>
            <a:pPr marL="285750" indent="-285750">
              <a:buFont typeface="Arial"/>
              <a:buChar char="•"/>
            </a:pPr>
            <a:endParaRPr lang="is-IS" sz="2000" dirty="0"/>
          </a:p>
          <a:p>
            <a:pPr marL="285750" indent="-285750">
              <a:buFont typeface="Arial"/>
              <a:buChar char="•"/>
            </a:pPr>
            <a:r>
              <a:rPr lang="is-IS" sz="2000" dirty="0" smtClean="0"/>
              <a:t>Significant copper inside cold volume</a:t>
            </a:r>
          </a:p>
        </p:txBody>
      </p:sp>
      <p:sp>
        <p:nvSpPr>
          <p:cNvPr id="18" name="TextBox 17"/>
          <p:cNvSpPr txBox="1"/>
          <p:nvPr/>
        </p:nvSpPr>
        <p:spPr>
          <a:xfrm>
            <a:off x="389384" y="1419872"/>
            <a:ext cx="573970" cy="646331"/>
          </a:xfrm>
          <a:prstGeom prst="rect">
            <a:avLst/>
          </a:prstGeom>
          <a:noFill/>
        </p:spPr>
        <p:txBody>
          <a:bodyPr wrap="none" rtlCol="0">
            <a:spAutoFit/>
          </a:bodyPr>
          <a:lstStyle/>
          <a:p>
            <a:r>
              <a:rPr lang="en-US" sz="3600" dirty="0" smtClean="0">
                <a:sym typeface="Wingdings"/>
              </a:rPr>
              <a:t></a:t>
            </a:r>
            <a:endParaRPr lang="en-US" sz="3600" dirty="0"/>
          </a:p>
        </p:txBody>
      </p:sp>
      <p:sp>
        <p:nvSpPr>
          <p:cNvPr id="19" name="TextBox 18"/>
          <p:cNvSpPr txBox="1"/>
          <p:nvPr/>
        </p:nvSpPr>
        <p:spPr>
          <a:xfrm>
            <a:off x="389384" y="2380645"/>
            <a:ext cx="573970" cy="646331"/>
          </a:xfrm>
          <a:prstGeom prst="rect">
            <a:avLst/>
          </a:prstGeom>
          <a:noFill/>
        </p:spPr>
        <p:txBody>
          <a:bodyPr wrap="none" rtlCol="0">
            <a:spAutoFit/>
          </a:bodyPr>
          <a:lstStyle/>
          <a:p>
            <a:r>
              <a:rPr lang="en-US" sz="3600" dirty="0" smtClean="0">
                <a:sym typeface="Wingdings"/>
              </a:rPr>
              <a:t></a:t>
            </a:r>
            <a:endParaRPr lang="en-US" sz="3600" dirty="0"/>
          </a:p>
        </p:txBody>
      </p:sp>
    </p:spTree>
    <p:extLst>
      <p:ext uri="{BB962C8B-B14F-4D97-AF65-F5344CB8AC3E}">
        <p14:creationId xmlns:p14="http://schemas.microsoft.com/office/powerpoint/2010/main" val="25626546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Alternative is to place e.g. modified version of FEASTMP modules on the cassettes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43</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4728" y="1204115"/>
            <a:ext cx="3586018" cy="2979503"/>
          </a:xfrm>
          <a:prstGeom prst="rect">
            <a:avLst/>
          </a:prstGeom>
        </p:spPr>
      </p:pic>
      <p:sp>
        <p:nvSpPr>
          <p:cNvPr id="7" name="Rectangle 6"/>
          <p:cNvSpPr/>
          <p:nvPr/>
        </p:nvSpPr>
        <p:spPr bwMode="auto">
          <a:xfrm>
            <a:off x="184728" y="5645522"/>
            <a:ext cx="3586018" cy="196273"/>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6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ea typeface="ＭＳ Ｐゴシック" charset="0"/>
              </a:rPr>
              <a:t>Receiving PCB</a:t>
            </a:r>
            <a:endParaRPr kumimoji="0" lang="en-US" sz="1400" b="0" i="0" u="none" strike="noStrike" cap="none" normalizeH="0" baseline="0" dirty="0">
              <a:ln>
                <a:noFill/>
              </a:ln>
              <a:solidFill>
                <a:schemeClr val="tx1"/>
              </a:solidFill>
              <a:effectLst/>
              <a:latin typeface="Times New Roman" charset="0"/>
              <a:ea typeface="ＭＳ Ｐゴシック" charset="0"/>
            </a:endParaRPr>
          </a:p>
        </p:txBody>
      </p:sp>
      <p:grpSp>
        <p:nvGrpSpPr>
          <p:cNvPr id="12" name="Group 11"/>
          <p:cNvGrpSpPr/>
          <p:nvPr/>
        </p:nvGrpSpPr>
        <p:grpSpPr>
          <a:xfrm>
            <a:off x="780474" y="4422640"/>
            <a:ext cx="2358287" cy="1222882"/>
            <a:chOff x="3770746" y="4745182"/>
            <a:chExt cx="2358287" cy="706585"/>
          </a:xfrm>
        </p:grpSpPr>
        <p:sp>
          <p:nvSpPr>
            <p:cNvPr id="8" name="Rectangle 7"/>
            <p:cNvSpPr/>
            <p:nvPr/>
          </p:nvSpPr>
          <p:spPr bwMode="auto">
            <a:xfrm>
              <a:off x="4860636" y="4745182"/>
              <a:ext cx="981364" cy="531091"/>
            </a:xfrm>
            <a:prstGeom prst="rect">
              <a:avLst/>
            </a:prstGeom>
            <a:ln>
              <a:headEnd type="none" w="sm" len="sm"/>
              <a:tailEnd type="none" w="sm" len="sm"/>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9" name="Rectangle 8"/>
            <p:cNvSpPr/>
            <p:nvPr/>
          </p:nvSpPr>
          <p:spPr bwMode="auto">
            <a:xfrm>
              <a:off x="4167909" y="5126182"/>
              <a:ext cx="233218" cy="150091"/>
            </a:xfrm>
            <a:prstGeom prst="rect">
              <a:avLst/>
            </a:prstGeom>
            <a:ln>
              <a:headEnd type="none" w="sm" len="sm"/>
              <a:tailEnd type="none" w="sm" len="sm"/>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0" name="Rectangle 9"/>
            <p:cNvSpPr/>
            <p:nvPr/>
          </p:nvSpPr>
          <p:spPr bwMode="auto">
            <a:xfrm>
              <a:off x="3770746" y="5264728"/>
              <a:ext cx="2358287" cy="92364"/>
            </a:xfrm>
            <a:prstGeom prst="rect">
              <a:avLst/>
            </a:prstGeom>
            <a:ln>
              <a:headEnd type="none" w="sm" len="sm"/>
              <a:tailEnd type="none" w="sm" len="sm"/>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1" name="Rectangle 10"/>
            <p:cNvSpPr/>
            <p:nvPr/>
          </p:nvSpPr>
          <p:spPr bwMode="auto">
            <a:xfrm>
              <a:off x="4287638" y="5359403"/>
              <a:ext cx="1554362" cy="92364"/>
            </a:xfrm>
            <a:prstGeom prst="rect">
              <a:avLst/>
            </a:prstGeom>
            <a:solidFill>
              <a:schemeClr val="accent2">
                <a:lumMod val="60000"/>
                <a:lumOff val="40000"/>
              </a:schemeClr>
            </a:solidFill>
            <a:ln>
              <a:headEnd type="none" w="sm" len="sm"/>
              <a:tailEnd type="none" w="sm" len="sm"/>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grpSp>
      <p:cxnSp>
        <p:nvCxnSpPr>
          <p:cNvPr id="14" name="Straight Arrow Connector 13"/>
          <p:cNvCxnSpPr/>
          <p:nvPr/>
        </p:nvCxnSpPr>
        <p:spPr bwMode="auto">
          <a:xfrm flipV="1">
            <a:off x="3278909" y="4422641"/>
            <a:ext cx="0" cy="1222881"/>
          </a:xfrm>
          <a:prstGeom prst="straightConnector1">
            <a:avLst/>
          </a:prstGeom>
          <a:solidFill>
            <a:schemeClr val="accent1"/>
          </a:solidFill>
          <a:ln w="127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 name="TextBox 14"/>
          <p:cNvSpPr txBox="1"/>
          <p:nvPr/>
        </p:nvSpPr>
        <p:spPr>
          <a:xfrm>
            <a:off x="3278909" y="4780550"/>
            <a:ext cx="838691" cy="369332"/>
          </a:xfrm>
          <a:prstGeom prst="rect">
            <a:avLst/>
          </a:prstGeom>
          <a:noFill/>
        </p:spPr>
        <p:txBody>
          <a:bodyPr wrap="none" rtlCol="0">
            <a:spAutoFit/>
          </a:bodyPr>
          <a:lstStyle/>
          <a:p>
            <a:r>
              <a:rPr lang="en-US" dirty="0" smtClean="0"/>
              <a:t>9.4mm</a:t>
            </a:r>
            <a:endParaRPr lang="en-US" dirty="0"/>
          </a:p>
        </p:txBody>
      </p:sp>
      <p:sp>
        <p:nvSpPr>
          <p:cNvPr id="16" name="TextBox 15"/>
          <p:cNvSpPr txBox="1"/>
          <p:nvPr/>
        </p:nvSpPr>
        <p:spPr>
          <a:xfrm>
            <a:off x="1085271" y="840056"/>
            <a:ext cx="1723549" cy="369332"/>
          </a:xfrm>
          <a:prstGeom prst="rect">
            <a:avLst/>
          </a:prstGeom>
          <a:noFill/>
        </p:spPr>
        <p:txBody>
          <a:bodyPr wrap="none" rtlCol="0">
            <a:spAutoFit/>
          </a:bodyPr>
          <a:lstStyle/>
          <a:p>
            <a:r>
              <a:rPr lang="en-US" dirty="0" smtClean="0"/>
              <a:t>FEASTMP-CLP</a:t>
            </a:r>
            <a:endParaRPr lang="en-US" dirty="0"/>
          </a:p>
        </p:txBody>
      </p:sp>
      <p:sp>
        <p:nvSpPr>
          <p:cNvPr id="17" name="Rectangle 16"/>
          <p:cNvSpPr/>
          <p:nvPr/>
        </p:nvSpPr>
        <p:spPr bwMode="auto">
          <a:xfrm>
            <a:off x="5321801" y="5645522"/>
            <a:ext cx="3586018" cy="196273"/>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6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Times New Roman" charset="0"/>
                <a:ea typeface="ＭＳ Ｐゴシック" charset="0"/>
              </a:rPr>
              <a:t>Hexaboard</a:t>
            </a:r>
            <a:endParaRPr kumimoji="0" lang="en-US" sz="1400" b="0" i="0" u="none" strike="noStrike" cap="none" normalizeH="0" baseline="0" dirty="0">
              <a:ln>
                <a:noFill/>
              </a:ln>
              <a:solidFill>
                <a:schemeClr val="tx1"/>
              </a:solidFill>
              <a:effectLst/>
              <a:latin typeface="Times New Roman" charset="0"/>
              <a:ea typeface="ＭＳ Ｐゴシック" charset="0"/>
            </a:endParaRPr>
          </a:p>
        </p:txBody>
      </p:sp>
      <p:sp>
        <p:nvSpPr>
          <p:cNvPr id="18" name="Rectangle 17"/>
          <p:cNvSpPr/>
          <p:nvPr/>
        </p:nvSpPr>
        <p:spPr bwMode="auto">
          <a:xfrm>
            <a:off x="5321801" y="5048536"/>
            <a:ext cx="3586018" cy="196273"/>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6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ea typeface="ＭＳ Ｐゴシック" charset="0"/>
              </a:rPr>
              <a:t>Motherboard</a:t>
            </a:r>
            <a:endParaRPr kumimoji="0" lang="en-US" sz="1400" b="0" i="0" u="none" strike="noStrike" cap="none" normalizeH="0" baseline="0" dirty="0">
              <a:ln>
                <a:noFill/>
              </a:ln>
              <a:solidFill>
                <a:schemeClr val="tx1"/>
              </a:solidFill>
              <a:effectLst/>
              <a:latin typeface="Times New Roman" charset="0"/>
              <a:ea typeface="ＭＳ Ｐゴシック" charset="0"/>
            </a:endParaRPr>
          </a:p>
        </p:txBody>
      </p:sp>
      <p:cxnSp>
        <p:nvCxnSpPr>
          <p:cNvPr id="19" name="Straight Arrow Connector 18"/>
          <p:cNvCxnSpPr/>
          <p:nvPr/>
        </p:nvCxnSpPr>
        <p:spPr bwMode="auto">
          <a:xfrm flipV="1">
            <a:off x="5319479" y="5244809"/>
            <a:ext cx="0" cy="400714"/>
          </a:xfrm>
          <a:prstGeom prst="straightConnector1">
            <a:avLst/>
          </a:prstGeom>
          <a:solidFill>
            <a:schemeClr val="accent1"/>
          </a:solidFill>
          <a:ln w="127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 name="TextBox 24"/>
          <p:cNvSpPr txBox="1"/>
          <p:nvPr/>
        </p:nvSpPr>
        <p:spPr>
          <a:xfrm>
            <a:off x="4553469" y="5236216"/>
            <a:ext cx="787395" cy="369332"/>
          </a:xfrm>
          <a:prstGeom prst="rect">
            <a:avLst/>
          </a:prstGeom>
          <a:noFill/>
        </p:spPr>
        <p:txBody>
          <a:bodyPr wrap="none" rtlCol="0">
            <a:spAutoFit/>
          </a:bodyPr>
          <a:lstStyle/>
          <a:p>
            <a:r>
              <a:rPr lang="en-US" dirty="0" smtClean="0"/>
              <a:t>~3mm</a:t>
            </a:r>
            <a:endParaRPr lang="en-US" dirty="0"/>
          </a:p>
        </p:txBody>
      </p:sp>
      <p:sp>
        <p:nvSpPr>
          <p:cNvPr id="26" name="Rectangle 25"/>
          <p:cNvSpPr/>
          <p:nvPr/>
        </p:nvSpPr>
        <p:spPr bwMode="auto">
          <a:xfrm>
            <a:off x="6231583" y="5244809"/>
            <a:ext cx="196273" cy="400714"/>
          </a:xfrm>
          <a:prstGeom prst="rect">
            <a:avLst/>
          </a:prstGeom>
          <a:solidFill>
            <a:schemeClr val="tx1"/>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0" name="Rectangle 29"/>
          <p:cNvSpPr/>
          <p:nvPr/>
        </p:nvSpPr>
        <p:spPr bwMode="auto">
          <a:xfrm>
            <a:off x="7588742" y="5244809"/>
            <a:ext cx="196273" cy="400714"/>
          </a:xfrm>
          <a:prstGeom prst="rect">
            <a:avLst/>
          </a:prstGeom>
          <a:solidFill>
            <a:schemeClr val="tx1"/>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1" name="Rectangle 30"/>
          <p:cNvSpPr/>
          <p:nvPr/>
        </p:nvSpPr>
        <p:spPr bwMode="auto">
          <a:xfrm>
            <a:off x="5620561" y="5485668"/>
            <a:ext cx="523614" cy="159854"/>
          </a:xfrm>
          <a:prstGeom prst="rect">
            <a:avLst/>
          </a:prstGeom>
          <a:solidFill>
            <a:srgbClr val="FF66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2" name="Rectangle 31"/>
          <p:cNvSpPr/>
          <p:nvPr/>
        </p:nvSpPr>
        <p:spPr bwMode="auto">
          <a:xfrm>
            <a:off x="7903544" y="5485668"/>
            <a:ext cx="523614" cy="159854"/>
          </a:xfrm>
          <a:prstGeom prst="rect">
            <a:avLst/>
          </a:prstGeom>
          <a:solidFill>
            <a:srgbClr val="FF66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3" name="Rectangle 32"/>
          <p:cNvSpPr/>
          <p:nvPr/>
        </p:nvSpPr>
        <p:spPr bwMode="auto">
          <a:xfrm>
            <a:off x="5456122" y="5244809"/>
            <a:ext cx="496786" cy="148109"/>
          </a:xfrm>
          <a:prstGeom prst="rect">
            <a:avLst/>
          </a:prstGeom>
          <a:solidFill>
            <a:srgbClr val="FF00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4" name="Rectangle 33"/>
          <p:cNvSpPr/>
          <p:nvPr/>
        </p:nvSpPr>
        <p:spPr bwMode="auto">
          <a:xfrm>
            <a:off x="6528412" y="5243166"/>
            <a:ext cx="496786" cy="148109"/>
          </a:xfrm>
          <a:prstGeom prst="rect">
            <a:avLst/>
          </a:prstGeom>
          <a:solidFill>
            <a:srgbClr val="FF00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5" name="Rectangle 34"/>
          <p:cNvSpPr/>
          <p:nvPr/>
        </p:nvSpPr>
        <p:spPr bwMode="auto">
          <a:xfrm>
            <a:off x="8035843" y="5243166"/>
            <a:ext cx="688604" cy="148109"/>
          </a:xfrm>
          <a:prstGeom prst="rect">
            <a:avLst/>
          </a:prstGeom>
          <a:solidFill>
            <a:srgbClr val="FF000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36" name="TextBox 35"/>
          <p:cNvSpPr txBox="1"/>
          <p:nvPr/>
        </p:nvSpPr>
        <p:spPr>
          <a:xfrm>
            <a:off x="5091785" y="4621002"/>
            <a:ext cx="3866826" cy="369332"/>
          </a:xfrm>
          <a:prstGeom prst="rect">
            <a:avLst/>
          </a:prstGeom>
          <a:noFill/>
        </p:spPr>
        <p:txBody>
          <a:bodyPr wrap="none" rtlCol="0">
            <a:spAutoFit/>
          </a:bodyPr>
          <a:lstStyle/>
          <a:p>
            <a:r>
              <a:rPr lang="en-US" dirty="0"/>
              <a:t>E</a:t>
            </a:r>
            <a:r>
              <a:rPr lang="en-US" dirty="0" smtClean="0"/>
              <a:t>ven if TDR gap (1.6mm) is doubled</a:t>
            </a:r>
            <a:r>
              <a:rPr lang="is-IS" dirty="0" smtClean="0"/>
              <a:t>…</a:t>
            </a:r>
            <a:endParaRPr lang="en-US" dirty="0"/>
          </a:p>
        </p:txBody>
      </p:sp>
      <p:sp>
        <p:nvSpPr>
          <p:cNvPr id="37" name="TextBox 36"/>
          <p:cNvSpPr txBox="1"/>
          <p:nvPr/>
        </p:nvSpPr>
        <p:spPr>
          <a:xfrm>
            <a:off x="6380777" y="6072425"/>
            <a:ext cx="1633781" cy="369332"/>
          </a:xfrm>
          <a:prstGeom prst="rect">
            <a:avLst/>
          </a:prstGeom>
          <a:noFill/>
        </p:spPr>
        <p:txBody>
          <a:bodyPr wrap="none" rtlCol="0">
            <a:spAutoFit/>
          </a:bodyPr>
          <a:lstStyle/>
          <a:p>
            <a:r>
              <a:rPr lang="en-US" dirty="0" smtClean="0"/>
              <a:t>HGCAL design</a:t>
            </a:r>
            <a:endParaRPr lang="en-US" dirty="0"/>
          </a:p>
        </p:txBody>
      </p:sp>
      <p:sp>
        <p:nvSpPr>
          <p:cNvPr id="38" name="Rectangle 37"/>
          <p:cNvSpPr/>
          <p:nvPr/>
        </p:nvSpPr>
        <p:spPr bwMode="auto">
          <a:xfrm>
            <a:off x="5335661" y="5844102"/>
            <a:ext cx="3586018" cy="196273"/>
          </a:xfrm>
          <a:prstGeom prst="rect">
            <a:avLst/>
          </a:prstGeom>
          <a:solidFill>
            <a:schemeClr val="bg1">
              <a:lumMod val="75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6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ea typeface="ＭＳ Ｐゴシック" charset="0"/>
              </a:rPr>
              <a:t>Silicon</a:t>
            </a:r>
            <a:endParaRPr kumimoji="0" lang="en-US" sz="1400" b="0" i="0" u="none" strike="noStrike" cap="none" normalizeH="0" baseline="0" dirty="0">
              <a:ln>
                <a:noFill/>
              </a:ln>
              <a:solidFill>
                <a:schemeClr val="tx1"/>
              </a:solidFill>
              <a:effectLst/>
              <a:latin typeface="Times New Roman" charset="0"/>
              <a:ea typeface="ＭＳ Ｐゴシック" charset="0"/>
            </a:endParaRPr>
          </a:p>
        </p:txBody>
      </p:sp>
      <p:sp>
        <p:nvSpPr>
          <p:cNvPr id="39" name="TextBox 38"/>
          <p:cNvSpPr txBox="1"/>
          <p:nvPr/>
        </p:nvSpPr>
        <p:spPr>
          <a:xfrm>
            <a:off x="4117600" y="1573570"/>
            <a:ext cx="4627946" cy="1692771"/>
          </a:xfrm>
          <a:prstGeom prst="rect">
            <a:avLst/>
          </a:prstGeom>
          <a:noFill/>
        </p:spPr>
        <p:txBody>
          <a:bodyPr wrap="square" rtlCol="0">
            <a:spAutoFit/>
          </a:bodyPr>
          <a:lstStyle/>
          <a:p>
            <a:r>
              <a:rPr lang="en-US" sz="2400" dirty="0" smtClean="0"/>
              <a:t>Present versions of FEASTMP are:</a:t>
            </a:r>
          </a:p>
          <a:p>
            <a:pPr marL="285750" indent="-285750">
              <a:buFont typeface="Arial"/>
              <a:buChar char="•"/>
            </a:pPr>
            <a:r>
              <a:rPr lang="en-US" sz="2000" b="1" dirty="0" smtClean="0"/>
              <a:t>too tall </a:t>
            </a:r>
            <a:r>
              <a:rPr lang="en-US" sz="2000" dirty="0" smtClean="0"/>
              <a:t>to fit in the gap</a:t>
            </a:r>
          </a:p>
          <a:p>
            <a:pPr marL="285750" indent="-285750">
              <a:buFont typeface="Arial"/>
              <a:buChar char="•"/>
            </a:pPr>
            <a:r>
              <a:rPr lang="en-US" sz="2000" b="1" dirty="0" smtClean="0"/>
              <a:t>not sufficiently radiation tolerant</a:t>
            </a:r>
            <a:r>
              <a:rPr lang="en-US" sz="2000" dirty="0" smtClean="0"/>
              <a:t/>
            </a:r>
            <a:br>
              <a:rPr lang="en-US" sz="2000" dirty="0" smtClean="0"/>
            </a:br>
            <a:r>
              <a:rPr lang="en-US" sz="2000" dirty="0" smtClean="0"/>
              <a:t>(~2-3x10</a:t>
            </a:r>
            <a:r>
              <a:rPr lang="en-US" sz="2000" baseline="30000" dirty="0" smtClean="0"/>
              <a:t>15</a:t>
            </a:r>
            <a:r>
              <a:rPr lang="en-US" sz="2000" dirty="0" smtClean="0"/>
              <a:t>n/cm</a:t>
            </a:r>
            <a:r>
              <a:rPr lang="en-US" sz="2000" baseline="30000" dirty="0" smtClean="0"/>
              <a:t>2</a:t>
            </a:r>
            <a:r>
              <a:rPr lang="en-US" sz="2000" dirty="0" smtClean="0"/>
              <a:t> at 2</a:t>
            </a:r>
            <a:r>
              <a:rPr lang="en-US" sz="2000" baseline="30000" dirty="0" smtClean="0"/>
              <a:t>nd</a:t>
            </a:r>
            <a:r>
              <a:rPr lang="en-US" sz="2000" dirty="0" smtClean="0"/>
              <a:t> module from inner edge of HGCAL)</a:t>
            </a:r>
            <a:endParaRPr lang="en-US" sz="2000" dirty="0"/>
          </a:p>
        </p:txBody>
      </p:sp>
    </p:spTree>
    <p:extLst>
      <p:ext uri="{BB962C8B-B14F-4D97-AF65-F5344CB8AC3E}">
        <p14:creationId xmlns:p14="http://schemas.microsoft.com/office/powerpoint/2010/main" val="42209229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on-detector electro/optical </a:t>
            </a:r>
            <a:br>
              <a:rPr lang="en-US" dirty="0" smtClean="0"/>
            </a:br>
            <a:r>
              <a:rPr lang="en-US" dirty="0" smtClean="0"/>
              <a:t>components in numbers</a:t>
            </a:r>
            <a:endParaRPr lang="en-US"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44</a:t>
            </a:fld>
            <a:endParaRPr lang="en-US"/>
          </a:p>
        </p:txBody>
      </p:sp>
      <p:pic>
        <p:nvPicPr>
          <p:cNvPr id="7" name="Picture 6"/>
          <p:cNvPicPr>
            <a:picLocks noChangeAspect="1"/>
          </p:cNvPicPr>
          <p:nvPr/>
        </p:nvPicPr>
        <p:blipFill>
          <a:blip r:embed="rId2"/>
          <a:stretch>
            <a:fillRect/>
          </a:stretch>
        </p:blipFill>
        <p:spPr>
          <a:xfrm>
            <a:off x="0" y="2260600"/>
            <a:ext cx="9144000" cy="2321305"/>
          </a:xfrm>
          <a:prstGeom prst="rect">
            <a:avLst/>
          </a:prstGeom>
        </p:spPr>
      </p:pic>
      <p:sp>
        <p:nvSpPr>
          <p:cNvPr id="8" name="TextBox 7"/>
          <p:cNvSpPr txBox="1"/>
          <p:nvPr/>
        </p:nvSpPr>
        <p:spPr>
          <a:xfrm>
            <a:off x="2170545" y="4976091"/>
            <a:ext cx="5008953" cy="1015663"/>
          </a:xfrm>
          <a:prstGeom prst="rect">
            <a:avLst/>
          </a:prstGeom>
          <a:noFill/>
        </p:spPr>
        <p:txBody>
          <a:bodyPr wrap="none" rtlCol="0">
            <a:spAutoFit/>
          </a:bodyPr>
          <a:lstStyle/>
          <a:p>
            <a:r>
              <a:rPr lang="en-US" sz="2000" dirty="0" smtClean="0"/>
              <a:t>#</a:t>
            </a:r>
            <a:r>
              <a:rPr lang="en-US" sz="2000" dirty="0" err="1" smtClean="0"/>
              <a:t>lpGBT</a:t>
            </a:r>
            <a:r>
              <a:rPr lang="en-US" sz="2000" dirty="0"/>
              <a:t> </a:t>
            </a:r>
            <a:r>
              <a:rPr lang="en-US" sz="2000" dirty="0" smtClean="0"/>
              <a:t>= #motherboards</a:t>
            </a:r>
          </a:p>
          <a:p>
            <a:r>
              <a:rPr lang="en-US" sz="2000" dirty="0" smtClean="0"/>
              <a:t>#data concentrator ASICs = #data/control links</a:t>
            </a:r>
          </a:p>
          <a:p>
            <a:r>
              <a:rPr lang="en-US" sz="2000" dirty="0" smtClean="0"/>
              <a:t>#trigger concentrator ASICs = #trigger links</a:t>
            </a:r>
            <a:endParaRPr lang="en-US" sz="2000" dirty="0"/>
          </a:p>
        </p:txBody>
      </p:sp>
    </p:spTree>
    <p:extLst>
      <p:ext uri="{BB962C8B-B14F-4D97-AF65-F5344CB8AC3E}">
        <p14:creationId xmlns:p14="http://schemas.microsoft.com/office/powerpoint/2010/main" val="28573733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~1 million trigger cells (TC) in HGCAL, </a:t>
            </a:r>
            <a:br>
              <a:rPr lang="en-US" sz="2400" dirty="0" smtClean="0"/>
            </a:br>
            <a:r>
              <a:rPr lang="en-US" sz="2400" dirty="0" smtClean="0"/>
              <a:t>c.f. &lt;10000 in present CMS </a:t>
            </a:r>
            <a:r>
              <a:rPr lang="en-US" sz="2400" dirty="0" err="1" smtClean="0"/>
              <a:t>endcap</a:t>
            </a:r>
            <a:r>
              <a:rPr lang="en-US" sz="2400" dirty="0" smtClean="0"/>
              <a:t> calorimeters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45</a:t>
            </a:fld>
            <a:endParaRPr lang="en-US"/>
          </a:p>
        </p:txBody>
      </p:sp>
      <p:grpSp>
        <p:nvGrpSpPr>
          <p:cNvPr id="15" name="Group 14"/>
          <p:cNvGrpSpPr/>
          <p:nvPr/>
        </p:nvGrpSpPr>
        <p:grpSpPr>
          <a:xfrm>
            <a:off x="72505" y="2475741"/>
            <a:ext cx="8994997" cy="3654895"/>
            <a:chOff x="72505" y="1885322"/>
            <a:chExt cx="8994997" cy="4618319"/>
          </a:xfrm>
        </p:grpSpPr>
        <p:pic>
          <p:nvPicPr>
            <p:cNvPr id="6" name="Picture 5"/>
            <p:cNvPicPr>
              <a:picLocks noChangeAspect="1"/>
            </p:cNvPicPr>
            <p:nvPr/>
          </p:nvPicPr>
          <p:blipFill>
            <a:blip r:embed="rId2"/>
            <a:stretch>
              <a:fillRect/>
            </a:stretch>
          </p:blipFill>
          <p:spPr>
            <a:xfrm>
              <a:off x="2043586" y="2162739"/>
              <a:ext cx="7023916" cy="425109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505" y="3492890"/>
              <a:ext cx="1971081" cy="1720328"/>
            </a:xfrm>
            <a:prstGeom prst="rect">
              <a:avLst/>
            </a:prstGeom>
          </p:spPr>
        </p:pic>
        <p:sp>
          <p:nvSpPr>
            <p:cNvPr id="9" name="Rounded Rectangle 8"/>
            <p:cNvSpPr/>
            <p:nvPr/>
          </p:nvSpPr>
          <p:spPr bwMode="auto">
            <a:xfrm>
              <a:off x="72505" y="2155042"/>
              <a:ext cx="3041326" cy="4348599"/>
            </a:xfrm>
            <a:prstGeom prst="roundRect">
              <a:avLst/>
            </a:prstGeom>
            <a:noFill/>
            <a:ln w="28575" cap="flat" cmpd="sng" algn="ctr">
              <a:solidFill>
                <a:srgbClr val="FF0000"/>
              </a:solidFill>
              <a:prstDash val="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0" name="TextBox 9"/>
            <p:cNvSpPr txBox="1"/>
            <p:nvPr/>
          </p:nvSpPr>
          <p:spPr>
            <a:xfrm>
              <a:off x="573658" y="1990957"/>
              <a:ext cx="2146742" cy="423470"/>
            </a:xfrm>
            <a:prstGeom prst="rect">
              <a:avLst/>
            </a:prstGeom>
            <a:solidFill>
              <a:srgbClr val="FF0000">
                <a:alpha val="34000"/>
              </a:srgbClr>
            </a:solidFill>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b="1" dirty="0" smtClean="0">
                  <a:solidFill>
                    <a:schemeClr val="tx1"/>
                  </a:solidFill>
                </a:rPr>
                <a:t>On-detector </a:t>
              </a:r>
              <a:r>
                <a:rPr lang="en-US" b="1" dirty="0"/>
                <a:t>1</a:t>
              </a:r>
              <a:r>
                <a:rPr lang="en-US" b="1" dirty="0" smtClean="0"/>
                <a:t>.5</a:t>
              </a:r>
              <a:r>
                <a:rPr lang="en-US" b="1" dirty="0" smtClean="0">
                  <a:latin typeface="Symbol" charset="2"/>
                  <a:cs typeface="Symbol" charset="2"/>
                </a:rPr>
                <a:t>m</a:t>
              </a:r>
              <a:r>
                <a:rPr lang="en-US" b="1" dirty="0" smtClean="0"/>
                <a:t>sec</a:t>
              </a:r>
              <a:endParaRPr lang="en-US" b="1" dirty="0"/>
            </a:p>
          </p:txBody>
        </p:sp>
        <p:sp>
          <p:nvSpPr>
            <p:cNvPr id="11" name="Rounded Rectangle 10"/>
            <p:cNvSpPr/>
            <p:nvPr/>
          </p:nvSpPr>
          <p:spPr bwMode="auto">
            <a:xfrm>
              <a:off x="3214062" y="2179162"/>
              <a:ext cx="4646566" cy="4324479"/>
            </a:xfrm>
            <a:prstGeom prst="roundRect">
              <a:avLst/>
            </a:prstGeom>
            <a:noFill/>
            <a:ln w="28575" cap="flat" cmpd="sng" algn="ctr">
              <a:solidFill>
                <a:srgbClr val="FF0000"/>
              </a:solidFill>
              <a:prstDash val="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2" name="TextBox 11"/>
            <p:cNvSpPr txBox="1"/>
            <p:nvPr/>
          </p:nvSpPr>
          <p:spPr>
            <a:xfrm>
              <a:off x="4621960" y="1885322"/>
              <a:ext cx="2171989" cy="423470"/>
            </a:xfrm>
            <a:prstGeom prst="rect">
              <a:avLst/>
            </a:prstGeom>
            <a:solidFill>
              <a:srgbClr val="FF0000">
                <a:alpha val="34000"/>
              </a:srgbClr>
            </a:solidFill>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b="1" dirty="0" smtClean="0">
                  <a:solidFill>
                    <a:schemeClr val="tx1"/>
                  </a:solidFill>
                </a:rPr>
                <a:t>Off-detector </a:t>
              </a:r>
              <a:r>
                <a:rPr lang="en-US" b="1" dirty="0" smtClean="0"/>
                <a:t>3.5</a:t>
              </a:r>
              <a:r>
                <a:rPr lang="en-US" b="1" dirty="0" smtClean="0">
                  <a:latin typeface="Symbol" charset="2"/>
                  <a:cs typeface="Symbol" charset="2"/>
                </a:rPr>
                <a:t>m</a:t>
              </a:r>
              <a:r>
                <a:rPr lang="en-US" b="1" dirty="0" smtClean="0"/>
                <a:t>sec</a:t>
              </a:r>
              <a:endParaRPr lang="en-US" b="1" dirty="0"/>
            </a:p>
          </p:txBody>
        </p:sp>
        <p:sp>
          <p:nvSpPr>
            <p:cNvPr id="13" name="TextBox 12"/>
            <p:cNvSpPr txBox="1"/>
            <p:nvPr/>
          </p:nvSpPr>
          <p:spPr>
            <a:xfrm>
              <a:off x="5018858" y="4890052"/>
              <a:ext cx="1428772" cy="646331"/>
            </a:xfrm>
            <a:prstGeom prst="rect">
              <a:avLst/>
            </a:prstGeom>
            <a:noFill/>
          </p:spPr>
          <p:txBody>
            <a:bodyPr wrap="none" rtlCol="0">
              <a:spAutoFit/>
            </a:bodyPr>
            <a:lstStyle/>
            <a:p>
              <a:pPr algn="ctr"/>
              <a:r>
                <a:rPr lang="en-US" b="1" dirty="0" smtClean="0"/>
                <a:t>Time</a:t>
              </a:r>
            </a:p>
            <a:p>
              <a:pPr algn="ctr"/>
              <a:r>
                <a:rPr lang="en-US" b="1" dirty="0" smtClean="0"/>
                <a:t>multiplexing</a:t>
              </a:r>
              <a:endParaRPr lang="en-US" b="1" dirty="0"/>
            </a:p>
          </p:txBody>
        </p:sp>
      </p:grpSp>
      <p:pic>
        <p:nvPicPr>
          <p:cNvPr id="14" name="Picture 13"/>
          <p:cNvPicPr>
            <a:picLocks noChangeAspect="1"/>
          </p:cNvPicPr>
          <p:nvPr/>
        </p:nvPicPr>
        <p:blipFill>
          <a:blip r:embed="rId4"/>
          <a:stretch>
            <a:fillRect/>
          </a:stretch>
        </p:blipFill>
        <p:spPr>
          <a:xfrm>
            <a:off x="85334" y="793151"/>
            <a:ext cx="8874587" cy="1734115"/>
          </a:xfrm>
          <a:prstGeom prst="rect">
            <a:avLst/>
          </a:prstGeom>
        </p:spPr>
      </p:pic>
      <p:sp>
        <p:nvSpPr>
          <p:cNvPr id="18" name="TextBox 17"/>
          <p:cNvSpPr txBox="1"/>
          <p:nvPr/>
        </p:nvSpPr>
        <p:spPr>
          <a:xfrm>
            <a:off x="8155520" y="4915224"/>
            <a:ext cx="943212" cy="923330"/>
          </a:xfrm>
          <a:prstGeom prst="rect">
            <a:avLst/>
          </a:prstGeom>
          <a:noFill/>
        </p:spPr>
        <p:txBody>
          <a:bodyPr wrap="none" rtlCol="0">
            <a:spAutoFit/>
          </a:bodyPr>
          <a:lstStyle/>
          <a:p>
            <a:r>
              <a:rPr lang="en-US" dirty="0" smtClean="0"/>
              <a:t>TK+</a:t>
            </a:r>
            <a:br>
              <a:rPr lang="en-US" dirty="0" smtClean="0"/>
            </a:br>
            <a:r>
              <a:rPr lang="en-US" dirty="0" smtClean="0"/>
              <a:t>CALO+</a:t>
            </a:r>
            <a:br>
              <a:rPr lang="en-US" dirty="0" smtClean="0"/>
            </a:br>
            <a:r>
              <a:rPr lang="en-US" dirty="0" smtClean="0"/>
              <a:t>MUON</a:t>
            </a:r>
            <a:endParaRPr lang="en-US" dirty="0"/>
          </a:p>
        </p:txBody>
      </p:sp>
      <p:sp>
        <p:nvSpPr>
          <p:cNvPr id="7" name="TextBox 6"/>
          <p:cNvSpPr txBox="1"/>
          <p:nvPr/>
        </p:nvSpPr>
        <p:spPr>
          <a:xfrm>
            <a:off x="85334" y="6176118"/>
            <a:ext cx="6942926"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Presently exploring </a:t>
            </a:r>
            <a:r>
              <a:rPr lang="en-US" b="1" dirty="0" smtClean="0"/>
              <a:t>Serenity ATCA board </a:t>
            </a:r>
            <a:r>
              <a:rPr lang="en-US" dirty="0" smtClean="0"/>
              <a:t>for Trigger &amp; DAQ back-end</a:t>
            </a:r>
            <a:endParaRPr lang="en-US" dirty="0"/>
          </a:p>
        </p:txBody>
      </p:sp>
      <p:sp>
        <p:nvSpPr>
          <p:cNvPr id="17" name="TextBox 16"/>
          <p:cNvSpPr txBox="1"/>
          <p:nvPr/>
        </p:nvSpPr>
        <p:spPr>
          <a:xfrm>
            <a:off x="7018372" y="6205589"/>
            <a:ext cx="1831877"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1400" b="1" dirty="0" smtClean="0"/>
              <a:t>See talk from A. Rose</a:t>
            </a:r>
            <a:endParaRPr lang="en-US" sz="1400" b="1" dirty="0"/>
          </a:p>
        </p:txBody>
      </p:sp>
    </p:spTree>
    <p:extLst>
      <p:ext uri="{BB962C8B-B14F-4D97-AF65-F5344CB8AC3E}">
        <p14:creationId xmlns:p14="http://schemas.microsoft.com/office/powerpoint/2010/main" val="17940684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Putting it all together</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46</a:t>
            </a:fld>
            <a:endParaRPr lang="en-US"/>
          </a:p>
        </p:txBody>
      </p:sp>
    </p:spTree>
    <p:extLst>
      <p:ext uri="{BB962C8B-B14F-4D97-AF65-F5344CB8AC3E}">
        <p14:creationId xmlns:p14="http://schemas.microsoft.com/office/powerpoint/2010/main" val="27435718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CE-E cassettes are self-supporting sandwich structures with </a:t>
            </a:r>
            <a:r>
              <a:rPr lang="en-US" sz="2400" dirty="0" err="1" smtClean="0"/>
              <a:t>Pb</a:t>
            </a:r>
            <a:r>
              <a:rPr lang="en-US" sz="2400" dirty="0" smtClean="0"/>
              <a:t>, Cu and Cu/W as absorbers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47</a:t>
            </a:fld>
            <a:endParaRPr lang="en-US"/>
          </a:p>
        </p:txBody>
      </p:sp>
      <p:grpSp>
        <p:nvGrpSpPr>
          <p:cNvPr id="9" name="Group 8"/>
          <p:cNvGrpSpPr/>
          <p:nvPr/>
        </p:nvGrpSpPr>
        <p:grpSpPr>
          <a:xfrm>
            <a:off x="-346666" y="845110"/>
            <a:ext cx="7024307" cy="2149302"/>
            <a:chOff x="3040516" y="127373"/>
            <a:chExt cx="6023130" cy="1842961"/>
          </a:xfrm>
        </p:grpSpPr>
        <p:sp>
          <p:nvSpPr>
            <p:cNvPr id="10" name="object 2"/>
            <p:cNvSpPr txBox="1"/>
            <p:nvPr/>
          </p:nvSpPr>
          <p:spPr>
            <a:xfrm>
              <a:off x="3040516" y="127373"/>
              <a:ext cx="1526006" cy="475586"/>
            </a:xfrm>
            <a:prstGeom prst="rect">
              <a:avLst/>
            </a:prstGeom>
          </p:spPr>
          <p:txBody>
            <a:bodyPr vert="horz" wrap="square" lIns="0" tIns="0" rIns="0" bIns="0" rtlCol="0">
              <a:spAutoFit/>
            </a:bodyPr>
            <a:lstStyle/>
            <a:p>
              <a:pPr marL="12700" algn="r">
                <a:lnSpc>
                  <a:spcPct val="100000"/>
                </a:lnSpc>
              </a:pPr>
              <a:r>
                <a:rPr sz="1200" b="1" spc="-5" dirty="0">
                  <a:solidFill>
                    <a:srgbClr val="858885"/>
                  </a:solidFill>
                  <a:latin typeface="Myriad Pro"/>
                  <a:cs typeface="Myriad Pro"/>
                </a:rPr>
                <a:t>S</a:t>
              </a:r>
              <a:r>
                <a:rPr sz="1200" b="1" dirty="0">
                  <a:solidFill>
                    <a:srgbClr val="858885"/>
                  </a:solidFill>
                  <a:latin typeface="Myriad Pro"/>
                  <a:cs typeface="Myriad Pro"/>
                </a:rPr>
                <a:t>tainless-s</a:t>
              </a:r>
              <a:r>
                <a:rPr sz="1200" b="1" spc="-5" dirty="0">
                  <a:solidFill>
                    <a:srgbClr val="858885"/>
                  </a:solidFill>
                  <a:latin typeface="Myriad Pro"/>
                  <a:cs typeface="Myriad Pro"/>
                </a:rPr>
                <a:t>t</a:t>
              </a:r>
              <a:r>
                <a:rPr sz="1200" b="1" dirty="0">
                  <a:solidFill>
                    <a:srgbClr val="858885"/>
                  </a:solidFill>
                  <a:latin typeface="Myriad Pro"/>
                  <a:cs typeface="Myriad Pro"/>
                </a:rPr>
                <a:t>eel clad</a:t>
              </a:r>
              <a:endParaRPr sz="1200" dirty="0">
                <a:latin typeface="Myriad Pro"/>
                <a:cs typeface="Myriad Pro"/>
              </a:endParaRPr>
            </a:p>
            <a:p>
              <a:pPr marL="12700" marR="5080" indent="389890" algn="r">
                <a:lnSpc>
                  <a:spcPct val="100000"/>
                </a:lnSpc>
                <a:spcBef>
                  <a:spcPts val="5"/>
                </a:spcBef>
              </a:pPr>
              <a:r>
                <a:rPr sz="1200" b="1" dirty="0">
                  <a:latin typeface="Myriad Pro"/>
                  <a:cs typeface="Myriad Pro"/>
                </a:rPr>
                <a:t>Pb </a:t>
              </a:r>
              <a:r>
                <a:rPr sz="1200" b="1" dirty="0" smtClean="0">
                  <a:latin typeface="Myriad Pro"/>
                  <a:cs typeface="Myriad Pro"/>
                </a:rPr>
                <a:t>abso</a:t>
              </a:r>
              <a:r>
                <a:rPr sz="1200" b="1" spc="-5" dirty="0" smtClean="0">
                  <a:latin typeface="Myriad Pro"/>
                  <a:cs typeface="Myriad Pro"/>
                </a:rPr>
                <a:t>r</a:t>
              </a:r>
              <a:r>
                <a:rPr sz="1200" b="1" dirty="0" smtClean="0">
                  <a:latin typeface="Myriad Pro"/>
                  <a:cs typeface="Myriad Pro"/>
                </a:rPr>
                <a:t>ber</a:t>
              </a:r>
              <a:r>
                <a:rPr lang="en-US" sz="1200" b="1" dirty="0" smtClean="0">
                  <a:latin typeface="Myriad Pro"/>
                  <a:cs typeface="Myriad Pro"/>
                </a:rPr>
                <a:t> 2.1mm</a:t>
              </a:r>
              <a:r>
                <a:rPr sz="1200" b="1" dirty="0" smtClean="0">
                  <a:latin typeface="Myriad Pro"/>
                  <a:cs typeface="Myriad Pro"/>
                </a:rPr>
                <a:t> </a:t>
              </a:r>
              <a:r>
                <a:rPr sz="1200" b="1" spc="-5" dirty="0">
                  <a:solidFill>
                    <a:srgbClr val="858885"/>
                  </a:solidFill>
                  <a:latin typeface="Myriad Pro"/>
                  <a:cs typeface="Myriad Pro"/>
                </a:rPr>
                <a:t>S</a:t>
              </a:r>
              <a:r>
                <a:rPr sz="1200" b="1" dirty="0">
                  <a:solidFill>
                    <a:srgbClr val="858885"/>
                  </a:solidFill>
                  <a:latin typeface="Myriad Pro"/>
                  <a:cs typeface="Myriad Pro"/>
                </a:rPr>
                <a:t>tainless-s</a:t>
              </a:r>
              <a:r>
                <a:rPr sz="1200" b="1" spc="-5" dirty="0">
                  <a:solidFill>
                    <a:srgbClr val="858885"/>
                  </a:solidFill>
                  <a:latin typeface="Myriad Pro"/>
                  <a:cs typeface="Myriad Pro"/>
                </a:rPr>
                <a:t>t</a:t>
              </a:r>
              <a:r>
                <a:rPr sz="1200" b="1" dirty="0">
                  <a:solidFill>
                    <a:srgbClr val="858885"/>
                  </a:solidFill>
                  <a:latin typeface="Myriad Pro"/>
                  <a:cs typeface="Myriad Pro"/>
                </a:rPr>
                <a:t>eel clad</a:t>
              </a:r>
              <a:endParaRPr sz="1200" dirty="0">
                <a:latin typeface="Myriad Pro"/>
                <a:cs typeface="Myriad Pro"/>
              </a:endParaRPr>
            </a:p>
          </p:txBody>
        </p:sp>
        <p:sp>
          <p:nvSpPr>
            <p:cNvPr id="11" name="object 3"/>
            <p:cNvSpPr txBox="1"/>
            <p:nvPr/>
          </p:nvSpPr>
          <p:spPr>
            <a:xfrm>
              <a:off x="3040516" y="893107"/>
              <a:ext cx="1525817" cy="792827"/>
            </a:xfrm>
            <a:prstGeom prst="rect">
              <a:avLst/>
            </a:prstGeom>
          </p:spPr>
          <p:txBody>
            <a:bodyPr vert="horz" wrap="square" lIns="0" tIns="0" rIns="0" bIns="0" rtlCol="0">
              <a:spAutoFit/>
            </a:bodyPr>
            <a:lstStyle/>
            <a:p>
              <a:pPr marL="12700" algn="r">
                <a:lnSpc>
                  <a:spcPct val="100000"/>
                </a:lnSpc>
              </a:pPr>
              <a:r>
                <a:rPr sz="1200" b="1" dirty="0">
                  <a:solidFill>
                    <a:srgbClr val="07B50B"/>
                  </a:solidFill>
                  <a:latin typeface="Myriad Pro"/>
                  <a:cs typeface="Myriad Pro"/>
                </a:rPr>
                <a:t>PCB mothe</a:t>
              </a:r>
              <a:r>
                <a:rPr sz="1200" b="1" spc="-5" dirty="0">
                  <a:solidFill>
                    <a:srgbClr val="07B50B"/>
                  </a:solidFill>
                  <a:latin typeface="Myriad Pro"/>
                  <a:cs typeface="Myriad Pro"/>
                </a:rPr>
                <a:t>r</a:t>
              </a:r>
              <a:r>
                <a:rPr sz="1200" b="1" dirty="0">
                  <a:solidFill>
                    <a:srgbClr val="07B50B"/>
                  </a:solidFill>
                  <a:latin typeface="Myriad Pro"/>
                  <a:cs typeface="Myriad Pro"/>
                </a:rPr>
                <a:t>boa</a:t>
              </a:r>
              <a:r>
                <a:rPr sz="1200" b="1" spc="-10" dirty="0">
                  <a:solidFill>
                    <a:srgbClr val="07B50B"/>
                  </a:solidFill>
                  <a:latin typeface="Myriad Pro"/>
                  <a:cs typeface="Myriad Pro"/>
                </a:rPr>
                <a:t>r</a:t>
              </a:r>
              <a:r>
                <a:rPr sz="1200" b="1" dirty="0">
                  <a:solidFill>
                    <a:srgbClr val="07B50B"/>
                  </a:solidFill>
                  <a:latin typeface="Myriad Pro"/>
                  <a:cs typeface="Myriad Pro"/>
                </a:rPr>
                <a:t>d</a:t>
              </a:r>
              <a:endParaRPr sz="1200" dirty="0">
                <a:latin typeface="Myriad Pro"/>
                <a:cs typeface="Myriad Pro"/>
              </a:endParaRPr>
            </a:p>
            <a:p>
              <a:pPr marL="31750" marR="5080" indent="445134" algn="r">
                <a:lnSpc>
                  <a:spcPct val="100000"/>
                </a:lnSpc>
                <a:spcBef>
                  <a:spcPts val="5"/>
                </a:spcBef>
              </a:pPr>
              <a:r>
                <a:rPr sz="1200" b="1" dirty="0">
                  <a:solidFill>
                    <a:srgbClr val="FF0024"/>
                  </a:solidFill>
                  <a:latin typeface="Myriad Pro"/>
                  <a:cs typeface="Myriad Pro"/>
                </a:rPr>
                <a:t>ASICs e</a:t>
              </a:r>
              <a:r>
                <a:rPr sz="1200" b="1" spc="-5" dirty="0">
                  <a:solidFill>
                    <a:srgbClr val="FF0024"/>
                  </a:solidFill>
                  <a:latin typeface="Myriad Pro"/>
                  <a:cs typeface="Myriad Pro"/>
                </a:rPr>
                <a:t>t</a:t>
              </a:r>
              <a:r>
                <a:rPr sz="1200" b="1" spc="-10" dirty="0">
                  <a:solidFill>
                    <a:srgbClr val="FF0024"/>
                  </a:solidFill>
                  <a:latin typeface="Myriad Pro"/>
                  <a:cs typeface="Myriad Pro"/>
                </a:rPr>
                <a:t>c</a:t>
              </a:r>
              <a:r>
                <a:rPr sz="1200" b="1" dirty="0">
                  <a:solidFill>
                    <a:srgbClr val="FF0024"/>
                  </a:solidFill>
                  <a:latin typeface="Myriad Pro"/>
                  <a:cs typeface="Myriad Pro"/>
                </a:rPr>
                <a:t>. </a:t>
              </a:r>
              <a:r>
                <a:rPr sz="1200" b="1" dirty="0">
                  <a:solidFill>
                    <a:srgbClr val="07B50B"/>
                  </a:solidFill>
                  <a:latin typeface="Myriad Pro"/>
                  <a:cs typeface="Myriad Pro"/>
                </a:rPr>
                <a:t>PCB sensor boa</a:t>
              </a:r>
              <a:r>
                <a:rPr sz="1200" b="1" spc="-10" dirty="0">
                  <a:solidFill>
                    <a:srgbClr val="07B50B"/>
                  </a:solidFill>
                  <a:latin typeface="Myriad Pro"/>
                  <a:cs typeface="Myriad Pro"/>
                </a:rPr>
                <a:t>r</a:t>
              </a:r>
              <a:r>
                <a:rPr sz="1200" b="1" dirty="0">
                  <a:solidFill>
                    <a:srgbClr val="07B50B"/>
                  </a:solidFill>
                  <a:latin typeface="Myriad Pro"/>
                  <a:cs typeface="Myriad Pro"/>
                </a:rPr>
                <a:t>d</a:t>
              </a:r>
              <a:endParaRPr sz="1200" dirty="0">
                <a:latin typeface="Myriad Pro"/>
                <a:cs typeface="Myriad Pro"/>
              </a:endParaRPr>
            </a:p>
            <a:p>
              <a:pPr marL="182245" marR="5080" indent="466090" algn="r">
                <a:lnSpc>
                  <a:spcPct val="100000"/>
                </a:lnSpc>
                <a:spcBef>
                  <a:spcPts val="5"/>
                </a:spcBef>
              </a:pPr>
              <a:r>
                <a:rPr sz="1200" b="1" dirty="0">
                  <a:solidFill>
                    <a:srgbClr val="0600FF"/>
                  </a:solidFill>
                  <a:latin typeface="Myriad Pro"/>
                  <a:cs typeface="Myriad Pro"/>
                </a:rPr>
                <a:t>Sili</a:t>
              </a:r>
              <a:r>
                <a:rPr sz="1200" b="1" spc="-15" dirty="0">
                  <a:solidFill>
                    <a:srgbClr val="0600FF"/>
                  </a:solidFill>
                  <a:latin typeface="Myriad Pro"/>
                  <a:cs typeface="Myriad Pro"/>
                </a:rPr>
                <a:t>c</a:t>
              </a:r>
              <a:r>
                <a:rPr sz="1200" b="1" dirty="0">
                  <a:solidFill>
                    <a:srgbClr val="0600FF"/>
                  </a:solidFill>
                  <a:latin typeface="Myriad Pro"/>
                  <a:cs typeface="Myriad Pro"/>
                </a:rPr>
                <a:t>on </a:t>
              </a:r>
              <a:endParaRPr lang="en-US" sz="1200" b="1" dirty="0" smtClean="0">
                <a:solidFill>
                  <a:srgbClr val="0600FF"/>
                </a:solidFill>
                <a:latin typeface="Myriad Pro"/>
                <a:cs typeface="Myriad Pro"/>
              </a:endParaRPr>
            </a:p>
            <a:p>
              <a:pPr marL="182245" marR="5080" indent="466090" algn="r">
                <a:lnSpc>
                  <a:spcPct val="100000"/>
                </a:lnSpc>
                <a:spcBef>
                  <a:spcPts val="5"/>
                </a:spcBef>
              </a:pPr>
              <a:r>
                <a:rPr sz="1200" b="1" spc="-20" dirty="0" smtClean="0">
                  <a:solidFill>
                    <a:srgbClr val="7E4103"/>
                  </a:solidFill>
                  <a:latin typeface="Myriad Pro"/>
                  <a:cs typeface="Myriad Pro"/>
                </a:rPr>
                <a:t>C</a:t>
              </a:r>
              <a:r>
                <a:rPr sz="1200" b="1" dirty="0" smtClean="0">
                  <a:solidFill>
                    <a:srgbClr val="7E4103"/>
                  </a:solidFill>
                  <a:latin typeface="Myriad Pro"/>
                  <a:cs typeface="Myriad Pro"/>
                </a:rPr>
                <a:t>uW </a:t>
              </a:r>
              <a:r>
                <a:rPr sz="1200" b="1" dirty="0">
                  <a:solidFill>
                    <a:srgbClr val="7E4103"/>
                  </a:solidFill>
                  <a:latin typeface="Myriad Pro"/>
                  <a:cs typeface="Myriad Pro"/>
                </a:rPr>
                <a:t>basepl</a:t>
              </a:r>
              <a:r>
                <a:rPr sz="1200" b="1" spc="-10" dirty="0">
                  <a:solidFill>
                    <a:srgbClr val="7E4103"/>
                  </a:solidFill>
                  <a:latin typeface="Myriad Pro"/>
                  <a:cs typeface="Myriad Pro"/>
                </a:rPr>
                <a:t>a</a:t>
              </a:r>
              <a:r>
                <a:rPr sz="1200" b="1" spc="-5" dirty="0">
                  <a:solidFill>
                    <a:srgbClr val="7E4103"/>
                  </a:solidFill>
                  <a:latin typeface="Myriad Pro"/>
                  <a:cs typeface="Myriad Pro"/>
                </a:rPr>
                <a:t>t</a:t>
              </a:r>
              <a:r>
                <a:rPr sz="1200" b="1" dirty="0">
                  <a:solidFill>
                    <a:srgbClr val="7E4103"/>
                  </a:solidFill>
                  <a:latin typeface="Myriad Pro"/>
                  <a:cs typeface="Myriad Pro"/>
                </a:rPr>
                <a:t>e</a:t>
              </a:r>
              <a:endParaRPr sz="1200" dirty="0">
                <a:latin typeface="Myriad Pro"/>
                <a:cs typeface="Myriad Pro"/>
              </a:endParaRPr>
            </a:p>
          </p:txBody>
        </p:sp>
        <p:sp>
          <p:nvSpPr>
            <p:cNvPr id="12" name="object 4"/>
            <p:cNvSpPr txBox="1"/>
            <p:nvPr/>
          </p:nvSpPr>
          <p:spPr>
            <a:xfrm>
              <a:off x="3219208" y="1811988"/>
              <a:ext cx="1347488" cy="158346"/>
            </a:xfrm>
            <a:prstGeom prst="rect">
              <a:avLst/>
            </a:prstGeom>
          </p:spPr>
          <p:txBody>
            <a:bodyPr vert="horz" wrap="square" lIns="0" tIns="0" rIns="0" bIns="0" rtlCol="0">
              <a:spAutoFit/>
            </a:bodyPr>
            <a:lstStyle/>
            <a:p>
              <a:pPr marL="12700" algn="r">
                <a:lnSpc>
                  <a:spcPct val="100000"/>
                </a:lnSpc>
              </a:pPr>
              <a:r>
                <a:rPr sz="1200" b="1" spc="-20" dirty="0">
                  <a:solidFill>
                    <a:srgbClr val="FF8500"/>
                  </a:solidFill>
                  <a:latin typeface="Myriad Pro"/>
                  <a:cs typeface="Myriad Pro"/>
                </a:rPr>
                <a:t>C</a:t>
              </a:r>
              <a:r>
                <a:rPr sz="1200" b="1" dirty="0">
                  <a:solidFill>
                    <a:srgbClr val="FF8500"/>
                  </a:solidFill>
                  <a:latin typeface="Myriad Pro"/>
                  <a:cs typeface="Myriad Pro"/>
                </a:rPr>
                <a:t>u </a:t>
              </a:r>
              <a:r>
                <a:rPr sz="1200" b="1" spc="-15" dirty="0">
                  <a:solidFill>
                    <a:srgbClr val="FF8500"/>
                  </a:solidFill>
                  <a:latin typeface="Myriad Pro"/>
                  <a:cs typeface="Myriad Pro"/>
                </a:rPr>
                <a:t>c</a:t>
              </a:r>
              <a:r>
                <a:rPr sz="1200" b="1" dirty="0">
                  <a:solidFill>
                    <a:srgbClr val="FF8500"/>
                  </a:solidFill>
                  <a:latin typeface="Myriad Pro"/>
                  <a:cs typeface="Myriad Pro"/>
                </a:rPr>
                <a:t>ooling pl</a:t>
              </a:r>
              <a:r>
                <a:rPr sz="1200" b="1" spc="-10" dirty="0">
                  <a:solidFill>
                    <a:srgbClr val="FF8500"/>
                  </a:solidFill>
                  <a:latin typeface="Myriad Pro"/>
                  <a:cs typeface="Myriad Pro"/>
                </a:rPr>
                <a:t>a</a:t>
              </a:r>
              <a:r>
                <a:rPr sz="1200" b="1" spc="-5" dirty="0">
                  <a:solidFill>
                    <a:srgbClr val="FF8500"/>
                  </a:solidFill>
                  <a:latin typeface="Myriad Pro"/>
                  <a:cs typeface="Myriad Pro"/>
                </a:rPr>
                <a:t>t</a:t>
              </a:r>
              <a:r>
                <a:rPr sz="1200" b="1" dirty="0">
                  <a:solidFill>
                    <a:srgbClr val="FF8500"/>
                  </a:solidFill>
                  <a:latin typeface="Myriad Pro"/>
                  <a:cs typeface="Myriad Pro"/>
                </a:rPr>
                <a:t>e</a:t>
              </a:r>
              <a:endParaRPr sz="1200" dirty="0">
                <a:latin typeface="Myriad Pro"/>
                <a:cs typeface="Myriad Pro"/>
              </a:endParaRPr>
            </a:p>
          </p:txBody>
        </p:sp>
        <p:sp>
          <p:nvSpPr>
            <p:cNvPr id="13" name="object 5"/>
            <p:cNvSpPr/>
            <p:nvPr/>
          </p:nvSpPr>
          <p:spPr>
            <a:xfrm>
              <a:off x="5272608" y="1307706"/>
              <a:ext cx="2929255" cy="353060"/>
            </a:xfrm>
            <a:custGeom>
              <a:avLst/>
              <a:gdLst/>
              <a:ahLst/>
              <a:cxnLst/>
              <a:rect l="l" t="t" r="r" b="b"/>
              <a:pathLst>
                <a:path w="2929254" h="353060">
                  <a:moveTo>
                    <a:pt x="2929204" y="352742"/>
                  </a:moveTo>
                  <a:lnTo>
                    <a:pt x="0" y="352742"/>
                  </a:lnTo>
                  <a:lnTo>
                    <a:pt x="0" y="0"/>
                  </a:lnTo>
                  <a:lnTo>
                    <a:pt x="2929204" y="0"/>
                  </a:lnTo>
                  <a:lnTo>
                    <a:pt x="2929204" y="352742"/>
                  </a:lnTo>
                  <a:close/>
                </a:path>
              </a:pathLst>
            </a:custGeom>
            <a:solidFill>
              <a:srgbClr val="FF8500"/>
            </a:solidFill>
          </p:spPr>
          <p:txBody>
            <a:bodyPr wrap="square" lIns="0" tIns="0" rIns="0" bIns="0" rtlCol="0"/>
            <a:lstStyle/>
            <a:p>
              <a:endParaRPr/>
            </a:p>
          </p:txBody>
        </p:sp>
        <p:sp>
          <p:nvSpPr>
            <p:cNvPr id="14" name="object 6"/>
            <p:cNvSpPr/>
            <p:nvPr/>
          </p:nvSpPr>
          <p:spPr>
            <a:xfrm>
              <a:off x="5272608" y="1242517"/>
              <a:ext cx="2929255" cy="65405"/>
            </a:xfrm>
            <a:custGeom>
              <a:avLst/>
              <a:gdLst/>
              <a:ahLst/>
              <a:cxnLst/>
              <a:rect l="l" t="t" r="r" b="b"/>
              <a:pathLst>
                <a:path w="2929254" h="65405">
                  <a:moveTo>
                    <a:pt x="2929204" y="0"/>
                  </a:moveTo>
                  <a:lnTo>
                    <a:pt x="0" y="0"/>
                  </a:lnTo>
                  <a:lnTo>
                    <a:pt x="0" y="65189"/>
                  </a:lnTo>
                  <a:lnTo>
                    <a:pt x="2929204" y="65189"/>
                  </a:lnTo>
                  <a:lnTo>
                    <a:pt x="2929204" y="0"/>
                  </a:lnTo>
                  <a:close/>
                </a:path>
              </a:pathLst>
            </a:custGeom>
            <a:solidFill>
              <a:srgbClr val="7E4103"/>
            </a:solidFill>
          </p:spPr>
          <p:txBody>
            <a:bodyPr wrap="square" lIns="0" tIns="0" rIns="0" bIns="0" rtlCol="0"/>
            <a:lstStyle/>
            <a:p>
              <a:endParaRPr/>
            </a:p>
          </p:txBody>
        </p:sp>
        <p:sp>
          <p:nvSpPr>
            <p:cNvPr id="15" name="object 7"/>
            <p:cNvSpPr/>
            <p:nvPr/>
          </p:nvSpPr>
          <p:spPr>
            <a:xfrm>
              <a:off x="5272608" y="1218742"/>
              <a:ext cx="2929255" cy="24765"/>
            </a:xfrm>
            <a:custGeom>
              <a:avLst/>
              <a:gdLst/>
              <a:ahLst/>
              <a:cxnLst/>
              <a:rect l="l" t="t" r="r" b="b"/>
              <a:pathLst>
                <a:path w="2929254" h="24765">
                  <a:moveTo>
                    <a:pt x="0" y="24409"/>
                  </a:moveTo>
                  <a:lnTo>
                    <a:pt x="2929204" y="24409"/>
                  </a:lnTo>
                  <a:lnTo>
                    <a:pt x="2929204" y="0"/>
                  </a:lnTo>
                  <a:lnTo>
                    <a:pt x="0" y="0"/>
                  </a:lnTo>
                  <a:lnTo>
                    <a:pt x="0" y="24409"/>
                  </a:lnTo>
                  <a:close/>
                </a:path>
              </a:pathLst>
            </a:custGeom>
            <a:solidFill>
              <a:srgbClr val="0600FF"/>
            </a:solidFill>
          </p:spPr>
          <p:txBody>
            <a:bodyPr wrap="square" lIns="0" tIns="0" rIns="0" bIns="0" rtlCol="0"/>
            <a:lstStyle/>
            <a:p>
              <a:endParaRPr/>
            </a:p>
          </p:txBody>
        </p:sp>
        <p:sp>
          <p:nvSpPr>
            <p:cNvPr id="16" name="object 8"/>
            <p:cNvSpPr/>
            <p:nvPr/>
          </p:nvSpPr>
          <p:spPr>
            <a:xfrm>
              <a:off x="5272608" y="1186357"/>
              <a:ext cx="2929255" cy="33655"/>
            </a:xfrm>
            <a:custGeom>
              <a:avLst/>
              <a:gdLst/>
              <a:ahLst/>
              <a:cxnLst/>
              <a:rect l="l" t="t" r="r" b="b"/>
              <a:pathLst>
                <a:path w="2929254" h="33655">
                  <a:moveTo>
                    <a:pt x="0" y="33654"/>
                  </a:moveTo>
                  <a:lnTo>
                    <a:pt x="2929204" y="33654"/>
                  </a:lnTo>
                  <a:lnTo>
                    <a:pt x="2929204" y="0"/>
                  </a:lnTo>
                  <a:lnTo>
                    <a:pt x="0" y="0"/>
                  </a:lnTo>
                  <a:lnTo>
                    <a:pt x="0" y="33654"/>
                  </a:lnTo>
                  <a:close/>
                </a:path>
              </a:pathLst>
            </a:custGeom>
            <a:solidFill>
              <a:srgbClr val="07B50B"/>
            </a:solidFill>
          </p:spPr>
          <p:txBody>
            <a:bodyPr wrap="square" lIns="0" tIns="0" rIns="0" bIns="0" rtlCol="0"/>
            <a:lstStyle/>
            <a:p>
              <a:endParaRPr/>
            </a:p>
          </p:txBody>
        </p:sp>
        <p:sp>
          <p:nvSpPr>
            <p:cNvPr id="17" name="object 9"/>
            <p:cNvSpPr/>
            <p:nvPr/>
          </p:nvSpPr>
          <p:spPr>
            <a:xfrm>
              <a:off x="5272608" y="1122229"/>
              <a:ext cx="2929255" cy="0"/>
            </a:xfrm>
            <a:custGeom>
              <a:avLst/>
              <a:gdLst/>
              <a:ahLst/>
              <a:cxnLst/>
              <a:rect l="l" t="t" r="r" b="b"/>
              <a:pathLst>
                <a:path w="2929254">
                  <a:moveTo>
                    <a:pt x="0" y="0"/>
                  </a:moveTo>
                  <a:lnTo>
                    <a:pt x="2929204" y="0"/>
                  </a:lnTo>
                </a:path>
              </a:pathLst>
            </a:custGeom>
            <a:ln w="33642">
              <a:solidFill>
                <a:srgbClr val="07B50B"/>
              </a:solidFill>
            </a:ln>
          </p:spPr>
          <p:txBody>
            <a:bodyPr wrap="square" lIns="0" tIns="0" rIns="0" bIns="0" rtlCol="0"/>
            <a:lstStyle/>
            <a:p>
              <a:endParaRPr/>
            </a:p>
          </p:txBody>
        </p:sp>
        <p:sp>
          <p:nvSpPr>
            <p:cNvPr id="18" name="object 10"/>
            <p:cNvSpPr/>
            <p:nvPr/>
          </p:nvSpPr>
          <p:spPr>
            <a:xfrm>
              <a:off x="5272608" y="1163866"/>
              <a:ext cx="429895" cy="0"/>
            </a:xfrm>
            <a:custGeom>
              <a:avLst/>
              <a:gdLst/>
              <a:ahLst/>
              <a:cxnLst/>
              <a:rect l="l" t="t" r="r" b="b"/>
              <a:pathLst>
                <a:path w="429895">
                  <a:moveTo>
                    <a:pt x="0" y="0"/>
                  </a:moveTo>
                  <a:lnTo>
                    <a:pt x="429590" y="0"/>
                  </a:lnTo>
                </a:path>
              </a:pathLst>
            </a:custGeom>
            <a:ln w="52146">
              <a:solidFill>
                <a:srgbClr val="FF0024"/>
              </a:solidFill>
            </a:ln>
          </p:spPr>
          <p:txBody>
            <a:bodyPr wrap="square" lIns="0" tIns="0" rIns="0" bIns="0" rtlCol="0"/>
            <a:lstStyle/>
            <a:p>
              <a:endParaRPr/>
            </a:p>
          </p:txBody>
        </p:sp>
        <p:sp>
          <p:nvSpPr>
            <p:cNvPr id="19" name="object 11"/>
            <p:cNvSpPr/>
            <p:nvPr/>
          </p:nvSpPr>
          <p:spPr>
            <a:xfrm>
              <a:off x="5933503" y="1176585"/>
              <a:ext cx="213360" cy="0"/>
            </a:xfrm>
            <a:custGeom>
              <a:avLst/>
              <a:gdLst/>
              <a:ahLst/>
              <a:cxnLst/>
              <a:rect l="l" t="t" r="r" b="b"/>
              <a:pathLst>
                <a:path w="213360">
                  <a:moveTo>
                    <a:pt x="0" y="0"/>
                  </a:moveTo>
                  <a:lnTo>
                    <a:pt x="212826" y="0"/>
                  </a:lnTo>
                </a:path>
              </a:pathLst>
            </a:custGeom>
            <a:ln w="26708">
              <a:solidFill>
                <a:srgbClr val="FF0024"/>
              </a:solidFill>
            </a:ln>
          </p:spPr>
          <p:txBody>
            <a:bodyPr wrap="square" lIns="0" tIns="0" rIns="0" bIns="0" rtlCol="0"/>
            <a:lstStyle/>
            <a:p>
              <a:endParaRPr/>
            </a:p>
          </p:txBody>
        </p:sp>
        <p:sp>
          <p:nvSpPr>
            <p:cNvPr id="20" name="object 12"/>
            <p:cNvSpPr/>
            <p:nvPr/>
          </p:nvSpPr>
          <p:spPr>
            <a:xfrm>
              <a:off x="6460921" y="1163866"/>
              <a:ext cx="437515" cy="0"/>
            </a:xfrm>
            <a:custGeom>
              <a:avLst/>
              <a:gdLst/>
              <a:ahLst/>
              <a:cxnLst/>
              <a:rect l="l" t="t" r="r" b="b"/>
              <a:pathLst>
                <a:path w="437515">
                  <a:moveTo>
                    <a:pt x="0" y="0"/>
                  </a:moveTo>
                  <a:lnTo>
                    <a:pt x="437184" y="0"/>
                  </a:lnTo>
                </a:path>
              </a:pathLst>
            </a:custGeom>
            <a:ln w="52146">
              <a:solidFill>
                <a:srgbClr val="FF0024"/>
              </a:solidFill>
            </a:ln>
          </p:spPr>
          <p:txBody>
            <a:bodyPr wrap="square" lIns="0" tIns="0" rIns="0" bIns="0" rtlCol="0"/>
            <a:lstStyle/>
            <a:p>
              <a:endParaRPr/>
            </a:p>
          </p:txBody>
        </p:sp>
        <p:sp>
          <p:nvSpPr>
            <p:cNvPr id="21" name="object 13"/>
            <p:cNvSpPr/>
            <p:nvPr/>
          </p:nvSpPr>
          <p:spPr>
            <a:xfrm>
              <a:off x="6986016" y="1176585"/>
              <a:ext cx="213360" cy="0"/>
            </a:xfrm>
            <a:custGeom>
              <a:avLst/>
              <a:gdLst/>
              <a:ahLst/>
              <a:cxnLst/>
              <a:rect l="l" t="t" r="r" b="b"/>
              <a:pathLst>
                <a:path w="213359">
                  <a:moveTo>
                    <a:pt x="0" y="0"/>
                  </a:moveTo>
                  <a:lnTo>
                    <a:pt x="212801" y="0"/>
                  </a:lnTo>
                </a:path>
              </a:pathLst>
            </a:custGeom>
            <a:ln w="26708">
              <a:solidFill>
                <a:srgbClr val="FF0024"/>
              </a:solidFill>
            </a:ln>
          </p:spPr>
          <p:txBody>
            <a:bodyPr wrap="square" lIns="0" tIns="0" rIns="0" bIns="0" rtlCol="0"/>
            <a:lstStyle/>
            <a:p>
              <a:endParaRPr/>
            </a:p>
          </p:txBody>
        </p:sp>
        <p:sp>
          <p:nvSpPr>
            <p:cNvPr id="22" name="object 14"/>
            <p:cNvSpPr/>
            <p:nvPr/>
          </p:nvSpPr>
          <p:spPr>
            <a:xfrm>
              <a:off x="7499540" y="1163866"/>
              <a:ext cx="448945" cy="0"/>
            </a:xfrm>
            <a:custGeom>
              <a:avLst/>
              <a:gdLst/>
              <a:ahLst/>
              <a:cxnLst/>
              <a:rect l="l" t="t" r="r" b="b"/>
              <a:pathLst>
                <a:path w="448945">
                  <a:moveTo>
                    <a:pt x="0" y="0"/>
                  </a:moveTo>
                  <a:lnTo>
                    <a:pt x="448741" y="0"/>
                  </a:lnTo>
                </a:path>
              </a:pathLst>
            </a:custGeom>
            <a:ln w="52146">
              <a:solidFill>
                <a:srgbClr val="FF0024"/>
              </a:solidFill>
            </a:ln>
          </p:spPr>
          <p:txBody>
            <a:bodyPr wrap="square" lIns="0" tIns="0" rIns="0" bIns="0" rtlCol="0"/>
            <a:lstStyle/>
            <a:p>
              <a:endParaRPr/>
            </a:p>
          </p:txBody>
        </p:sp>
        <p:sp>
          <p:nvSpPr>
            <p:cNvPr id="23" name="object 15"/>
            <p:cNvSpPr/>
            <p:nvPr/>
          </p:nvSpPr>
          <p:spPr>
            <a:xfrm>
              <a:off x="7988998" y="1176585"/>
              <a:ext cx="213360" cy="0"/>
            </a:xfrm>
            <a:custGeom>
              <a:avLst/>
              <a:gdLst/>
              <a:ahLst/>
              <a:cxnLst/>
              <a:rect l="l" t="t" r="r" b="b"/>
              <a:pathLst>
                <a:path w="213359">
                  <a:moveTo>
                    <a:pt x="0" y="0"/>
                  </a:moveTo>
                  <a:lnTo>
                    <a:pt x="212813" y="0"/>
                  </a:lnTo>
                </a:path>
              </a:pathLst>
            </a:custGeom>
            <a:ln w="26708">
              <a:solidFill>
                <a:srgbClr val="FF0024"/>
              </a:solidFill>
            </a:ln>
          </p:spPr>
          <p:txBody>
            <a:bodyPr wrap="square" lIns="0" tIns="0" rIns="0" bIns="0" rtlCol="0"/>
            <a:lstStyle/>
            <a:p>
              <a:endParaRPr/>
            </a:p>
          </p:txBody>
        </p:sp>
        <p:sp>
          <p:nvSpPr>
            <p:cNvPr id="24" name="object 16"/>
            <p:cNvSpPr/>
            <p:nvPr/>
          </p:nvSpPr>
          <p:spPr>
            <a:xfrm>
              <a:off x="5272608" y="1060450"/>
              <a:ext cx="2929255" cy="19685"/>
            </a:xfrm>
            <a:custGeom>
              <a:avLst/>
              <a:gdLst/>
              <a:ahLst/>
              <a:cxnLst/>
              <a:rect l="l" t="t" r="r" b="b"/>
              <a:pathLst>
                <a:path w="2929254" h="19684">
                  <a:moveTo>
                    <a:pt x="0" y="19494"/>
                  </a:moveTo>
                  <a:lnTo>
                    <a:pt x="2929204" y="19494"/>
                  </a:lnTo>
                  <a:lnTo>
                    <a:pt x="2929204" y="0"/>
                  </a:lnTo>
                  <a:lnTo>
                    <a:pt x="0" y="0"/>
                  </a:lnTo>
                  <a:lnTo>
                    <a:pt x="0" y="19494"/>
                  </a:lnTo>
                  <a:close/>
                </a:path>
              </a:pathLst>
            </a:custGeom>
            <a:solidFill>
              <a:srgbClr val="858885"/>
            </a:solidFill>
          </p:spPr>
          <p:txBody>
            <a:bodyPr wrap="square" lIns="0" tIns="0" rIns="0" bIns="0" rtlCol="0"/>
            <a:lstStyle/>
            <a:p>
              <a:endParaRPr/>
            </a:p>
          </p:txBody>
        </p:sp>
        <p:sp>
          <p:nvSpPr>
            <p:cNvPr id="25" name="object 17"/>
            <p:cNvSpPr/>
            <p:nvPr/>
          </p:nvSpPr>
          <p:spPr>
            <a:xfrm>
              <a:off x="5272608" y="1017987"/>
              <a:ext cx="2929255" cy="0"/>
            </a:xfrm>
            <a:custGeom>
              <a:avLst/>
              <a:gdLst/>
              <a:ahLst/>
              <a:cxnLst/>
              <a:rect l="l" t="t" r="r" b="b"/>
              <a:pathLst>
                <a:path w="2929254">
                  <a:moveTo>
                    <a:pt x="0" y="0"/>
                  </a:moveTo>
                  <a:lnTo>
                    <a:pt x="2929204" y="0"/>
                  </a:lnTo>
                </a:path>
              </a:pathLst>
            </a:custGeom>
            <a:ln w="19494">
              <a:solidFill>
                <a:srgbClr val="858885"/>
              </a:solidFill>
            </a:ln>
          </p:spPr>
          <p:txBody>
            <a:bodyPr wrap="square" lIns="0" tIns="0" rIns="0" bIns="0" rtlCol="0"/>
            <a:lstStyle/>
            <a:p>
              <a:endParaRPr/>
            </a:p>
          </p:txBody>
        </p:sp>
        <p:sp>
          <p:nvSpPr>
            <p:cNvPr id="26" name="object 18"/>
            <p:cNvSpPr/>
            <p:nvPr/>
          </p:nvSpPr>
          <p:spPr>
            <a:xfrm>
              <a:off x="5272608" y="1026464"/>
              <a:ext cx="2929255" cy="35560"/>
            </a:xfrm>
            <a:custGeom>
              <a:avLst/>
              <a:gdLst/>
              <a:ahLst/>
              <a:cxnLst/>
              <a:rect l="l" t="t" r="r" b="b"/>
              <a:pathLst>
                <a:path w="2929254" h="35559">
                  <a:moveTo>
                    <a:pt x="0" y="35255"/>
                  </a:moveTo>
                  <a:lnTo>
                    <a:pt x="2929204" y="35255"/>
                  </a:lnTo>
                  <a:lnTo>
                    <a:pt x="2929204" y="0"/>
                  </a:lnTo>
                  <a:lnTo>
                    <a:pt x="0" y="0"/>
                  </a:lnTo>
                  <a:lnTo>
                    <a:pt x="0" y="35255"/>
                  </a:lnTo>
                  <a:close/>
                </a:path>
              </a:pathLst>
            </a:custGeom>
            <a:solidFill>
              <a:srgbClr val="000000"/>
            </a:solidFill>
          </p:spPr>
          <p:txBody>
            <a:bodyPr wrap="square" lIns="0" tIns="0" rIns="0" bIns="0" rtlCol="0"/>
            <a:lstStyle/>
            <a:p>
              <a:endParaRPr/>
            </a:p>
          </p:txBody>
        </p:sp>
        <p:sp>
          <p:nvSpPr>
            <p:cNvPr id="27" name="object 19"/>
            <p:cNvSpPr/>
            <p:nvPr/>
          </p:nvSpPr>
          <p:spPr>
            <a:xfrm>
              <a:off x="5272633" y="1660448"/>
              <a:ext cx="2929255" cy="65405"/>
            </a:xfrm>
            <a:custGeom>
              <a:avLst/>
              <a:gdLst/>
              <a:ahLst/>
              <a:cxnLst/>
              <a:rect l="l" t="t" r="r" b="b"/>
              <a:pathLst>
                <a:path w="2929254" h="65405">
                  <a:moveTo>
                    <a:pt x="2929191" y="0"/>
                  </a:moveTo>
                  <a:lnTo>
                    <a:pt x="0" y="0"/>
                  </a:lnTo>
                  <a:lnTo>
                    <a:pt x="0" y="65176"/>
                  </a:lnTo>
                  <a:lnTo>
                    <a:pt x="2929191" y="65189"/>
                  </a:lnTo>
                  <a:lnTo>
                    <a:pt x="2929191" y="0"/>
                  </a:lnTo>
                  <a:close/>
                </a:path>
              </a:pathLst>
            </a:custGeom>
            <a:solidFill>
              <a:srgbClr val="7E4103"/>
            </a:solidFill>
          </p:spPr>
          <p:txBody>
            <a:bodyPr wrap="square" lIns="0" tIns="0" rIns="0" bIns="0" rtlCol="0"/>
            <a:lstStyle/>
            <a:p>
              <a:endParaRPr/>
            </a:p>
          </p:txBody>
        </p:sp>
        <p:sp>
          <p:nvSpPr>
            <p:cNvPr id="28" name="object 20"/>
            <p:cNvSpPr/>
            <p:nvPr/>
          </p:nvSpPr>
          <p:spPr>
            <a:xfrm>
              <a:off x="5272633" y="1737203"/>
              <a:ext cx="2929255" cy="0"/>
            </a:xfrm>
            <a:custGeom>
              <a:avLst/>
              <a:gdLst/>
              <a:ahLst/>
              <a:cxnLst/>
              <a:rect l="l" t="t" r="r" b="b"/>
              <a:pathLst>
                <a:path w="2929254">
                  <a:moveTo>
                    <a:pt x="0" y="0"/>
                  </a:moveTo>
                  <a:lnTo>
                    <a:pt x="2929191" y="0"/>
                  </a:lnTo>
                </a:path>
              </a:pathLst>
            </a:custGeom>
            <a:ln w="24422">
              <a:solidFill>
                <a:srgbClr val="0600FF"/>
              </a:solidFill>
            </a:ln>
          </p:spPr>
          <p:txBody>
            <a:bodyPr wrap="square" lIns="0" tIns="0" rIns="0" bIns="0" rtlCol="0"/>
            <a:lstStyle/>
            <a:p>
              <a:endParaRPr/>
            </a:p>
          </p:txBody>
        </p:sp>
        <p:sp>
          <p:nvSpPr>
            <p:cNvPr id="29" name="object 21"/>
            <p:cNvSpPr/>
            <p:nvPr/>
          </p:nvSpPr>
          <p:spPr>
            <a:xfrm>
              <a:off x="5272633" y="1764963"/>
              <a:ext cx="2929255" cy="0"/>
            </a:xfrm>
            <a:custGeom>
              <a:avLst/>
              <a:gdLst/>
              <a:ahLst/>
              <a:cxnLst/>
              <a:rect l="l" t="t" r="r" b="b"/>
              <a:pathLst>
                <a:path w="2929254">
                  <a:moveTo>
                    <a:pt x="0" y="0"/>
                  </a:moveTo>
                  <a:lnTo>
                    <a:pt x="2929191" y="0"/>
                  </a:lnTo>
                </a:path>
              </a:pathLst>
            </a:custGeom>
            <a:ln w="33667">
              <a:solidFill>
                <a:srgbClr val="07B50B"/>
              </a:solidFill>
            </a:ln>
          </p:spPr>
          <p:txBody>
            <a:bodyPr wrap="square" lIns="0" tIns="0" rIns="0" bIns="0" rtlCol="0"/>
            <a:lstStyle/>
            <a:p>
              <a:endParaRPr/>
            </a:p>
          </p:txBody>
        </p:sp>
        <p:sp>
          <p:nvSpPr>
            <p:cNvPr id="30" name="object 22"/>
            <p:cNvSpPr/>
            <p:nvPr/>
          </p:nvSpPr>
          <p:spPr>
            <a:xfrm>
              <a:off x="5272633" y="1845925"/>
              <a:ext cx="2929255" cy="0"/>
            </a:xfrm>
            <a:custGeom>
              <a:avLst/>
              <a:gdLst/>
              <a:ahLst/>
              <a:cxnLst/>
              <a:rect l="l" t="t" r="r" b="b"/>
              <a:pathLst>
                <a:path w="2929254">
                  <a:moveTo>
                    <a:pt x="0" y="0"/>
                  </a:moveTo>
                  <a:lnTo>
                    <a:pt x="2929191" y="0"/>
                  </a:lnTo>
                </a:path>
              </a:pathLst>
            </a:custGeom>
            <a:ln w="33655">
              <a:solidFill>
                <a:srgbClr val="07B50B"/>
              </a:solidFill>
            </a:ln>
          </p:spPr>
          <p:txBody>
            <a:bodyPr wrap="square" lIns="0" tIns="0" rIns="0" bIns="0" rtlCol="0"/>
            <a:lstStyle/>
            <a:p>
              <a:endParaRPr/>
            </a:p>
          </p:txBody>
        </p:sp>
        <p:sp>
          <p:nvSpPr>
            <p:cNvPr id="31" name="object 23"/>
            <p:cNvSpPr/>
            <p:nvPr/>
          </p:nvSpPr>
          <p:spPr>
            <a:xfrm>
              <a:off x="7772238" y="1804294"/>
              <a:ext cx="429895" cy="0"/>
            </a:xfrm>
            <a:custGeom>
              <a:avLst/>
              <a:gdLst/>
              <a:ahLst/>
              <a:cxnLst/>
              <a:rect l="l" t="t" r="r" b="b"/>
              <a:pathLst>
                <a:path w="429895">
                  <a:moveTo>
                    <a:pt x="0" y="0"/>
                  </a:moveTo>
                  <a:lnTo>
                    <a:pt x="429586" y="0"/>
                  </a:lnTo>
                </a:path>
              </a:pathLst>
            </a:custGeom>
            <a:ln w="52156">
              <a:solidFill>
                <a:srgbClr val="FF0024"/>
              </a:solidFill>
            </a:ln>
          </p:spPr>
          <p:txBody>
            <a:bodyPr wrap="square" lIns="0" tIns="0" rIns="0" bIns="0" rtlCol="0"/>
            <a:lstStyle/>
            <a:p>
              <a:endParaRPr/>
            </a:p>
          </p:txBody>
        </p:sp>
        <p:sp>
          <p:nvSpPr>
            <p:cNvPr id="32" name="object 24"/>
            <p:cNvSpPr/>
            <p:nvPr/>
          </p:nvSpPr>
          <p:spPr>
            <a:xfrm>
              <a:off x="7328098" y="1791574"/>
              <a:ext cx="213360" cy="0"/>
            </a:xfrm>
            <a:custGeom>
              <a:avLst/>
              <a:gdLst/>
              <a:ahLst/>
              <a:cxnLst/>
              <a:rect l="l" t="t" r="r" b="b"/>
              <a:pathLst>
                <a:path w="213359">
                  <a:moveTo>
                    <a:pt x="0" y="0"/>
                  </a:moveTo>
                  <a:lnTo>
                    <a:pt x="212826" y="0"/>
                  </a:lnTo>
                </a:path>
              </a:pathLst>
            </a:custGeom>
            <a:ln w="26708">
              <a:solidFill>
                <a:srgbClr val="FF0024"/>
              </a:solidFill>
            </a:ln>
          </p:spPr>
          <p:txBody>
            <a:bodyPr wrap="square" lIns="0" tIns="0" rIns="0" bIns="0" rtlCol="0"/>
            <a:lstStyle/>
            <a:p>
              <a:endParaRPr/>
            </a:p>
          </p:txBody>
        </p:sp>
        <p:sp>
          <p:nvSpPr>
            <p:cNvPr id="33" name="object 25"/>
            <p:cNvSpPr/>
            <p:nvPr/>
          </p:nvSpPr>
          <p:spPr>
            <a:xfrm>
              <a:off x="6576304" y="1804296"/>
              <a:ext cx="437515" cy="0"/>
            </a:xfrm>
            <a:custGeom>
              <a:avLst/>
              <a:gdLst/>
              <a:ahLst/>
              <a:cxnLst/>
              <a:rect l="l" t="t" r="r" b="b"/>
              <a:pathLst>
                <a:path w="437515">
                  <a:moveTo>
                    <a:pt x="0" y="0"/>
                  </a:moveTo>
                  <a:lnTo>
                    <a:pt x="437222" y="0"/>
                  </a:lnTo>
                </a:path>
              </a:pathLst>
            </a:custGeom>
            <a:ln w="52151">
              <a:solidFill>
                <a:srgbClr val="FF0024"/>
              </a:solidFill>
            </a:ln>
          </p:spPr>
          <p:txBody>
            <a:bodyPr wrap="square" lIns="0" tIns="0" rIns="0" bIns="0" rtlCol="0"/>
            <a:lstStyle/>
            <a:p>
              <a:endParaRPr/>
            </a:p>
          </p:txBody>
        </p:sp>
        <p:sp>
          <p:nvSpPr>
            <p:cNvPr id="34" name="object 26"/>
            <p:cNvSpPr/>
            <p:nvPr/>
          </p:nvSpPr>
          <p:spPr>
            <a:xfrm>
              <a:off x="6275616" y="1791569"/>
              <a:ext cx="213360" cy="0"/>
            </a:xfrm>
            <a:custGeom>
              <a:avLst/>
              <a:gdLst/>
              <a:ahLst/>
              <a:cxnLst/>
              <a:rect l="l" t="t" r="r" b="b"/>
              <a:pathLst>
                <a:path w="213360">
                  <a:moveTo>
                    <a:pt x="0" y="0"/>
                  </a:moveTo>
                  <a:lnTo>
                    <a:pt x="212813" y="0"/>
                  </a:lnTo>
                </a:path>
              </a:pathLst>
            </a:custGeom>
            <a:ln w="26708">
              <a:solidFill>
                <a:srgbClr val="FF0024"/>
              </a:solidFill>
            </a:ln>
          </p:spPr>
          <p:txBody>
            <a:bodyPr wrap="square" lIns="0" tIns="0" rIns="0" bIns="0" rtlCol="0"/>
            <a:lstStyle/>
            <a:p>
              <a:endParaRPr/>
            </a:p>
          </p:txBody>
        </p:sp>
        <p:sp>
          <p:nvSpPr>
            <p:cNvPr id="35" name="object 27"/>
            <p:cNvSpPr/>
            <p:nvPr/>
          </p:nvSpPr>
          <p:spPr>
            <a:xfrm>
              <a:off x="5526162" y="1804294"/>
              <a:ext cx="448945" cy="0"/>
            </a:xfrm>
            <a:custGeom>
              <a:avLst/>
              <a:gdLst/>
              <a:ahLst/>
              <a:cxnLst/>
              <a:rect l="l" t="t" r="r" b="b"/>
              <a:pathLst>
                <a:path w="448945">
                  <a:moveTo>
                    <a:pt x="0" y="0"/>
                  </a:moveTo>
                  <a:lnTo>
                    <a:pt x="448730" y="0"/>
                  </a:lnTo>
                </a:path>
              </a:pathLst>
            </a:custGeom>
            <a:ln w="52156">
              <a:solidFill>
                <a:srgbClr val="FF0024"/>
              </a:solidFill>
            </a:ln>
          </p:spPr>
          <p:txBody>
            <a:bodyPr wrap="square" lIns="0" tIns="0" rIns="0" bIns="0" rtlCol="0"/>
            <a:lstStyle/>
            <a:p>
              <a:endParaRPr/>
            </a:p>
          </p:txBody>
        </p:sp>
        <p:sp>
          <p:nvSpPr>
            <p:cNvPr id="36" name="object 28"/>
            <p:cNvSpPr/>
            <p:nvPr/>
          </p:nvSpPr>
          <p:spPr>
            <a:xfrm>
              <a:off x="5272633" y="1791568"/>
              <a:ext cx="213360" cy="0"/>
            </a:xfrm>
            <a:custGeom>
              <a:avLst/>
              <a:gdLst/>
              <a:ahLst/>
              <a:cxnLst/>
              <a:rect l="l" t="t" r="r" b="b"/>
              <a:pathLst>
                <a:path w="213360">
                  <a:moveTo>
                    <a:pt x="0" y="0"/>
                  </a:moveTo>
                  <a:lnTo>
                    <a:pt x="212801" y="0"/>
                  </a:lnTo>
                </a:path>
              </a:pathLst>
            </a:custGeom>
            <a:ln w="26720">
              <a:solidFill>
                <a:srgbClr val="FF0024"/>
              </a:solidFill>
            </a:ln>
          </p:spPr>
          <p:txBody>
            <a:bodyPr wrap="square" lIns="0" tIns="0" rIns="0" bIns="0" rtlCol="0"/>
            <a:lstStyle/>
            <a:p>
              <a:endParaRPr/>
            </a:p>
          </p:txBody>
        </p:sp>
        <p:sp>
          <p:nvSpPr>
            <p:cNvPr id="37" name="object 29"/>
            <p:cNvSpPr/>
            <p:nvPr/>
          </p:nvSpPr>
          <p:spPr>
            <a:xfrm>
              <a:off x="5272633" y="1897959"/>
              <a:ext cx="2929255" cy="0"/>
            </a:xfrm>
            <a:custGeom>
              <a:avLst/>
              <a:gdLst/>
              <a:ahLst/>
              <a:cxnLst/>
              <a:rect l="l" t="t" r="r" b="b"/>
              <a:pathLst>
                <a:path w="2929254">
                  <a:moveTo>
                    <a:pt x="0" y="0"/>
                  </a:moveTo>
                  <a:lnTo>
                    <a:pt x="2929191" y="0"/>
                  </a:lnTo>
                </a:path>
              </a:pathLst>
            </a:custGeom>
            <a:ln w="19507">
              <a:solidFill>
                <a:srgbClr val="858885"/>
              </a:solidFill>
            </a:ln>
          </p:spPr>
          <p:txBody>
            <a:bodyPr wrap="square" lIns="0" tIns="0" rIns="0" bIns="0" rtlCol="0"/>
            <a:lstStyle/>
            <a:p>
              <a:endParaRPr/>
            </a:p>
          </p:txBody>
        </p:sp>
        <p:sp>
          <p:nvSpPr>
            <p:cNvPr id="38" name="object 30"/>
            <p:cNvSpPr/>
            <p:nvPr/>
          </p:nvSpPr>
          <p:spPr>
            <a:xfrm>
              <a:off x="5272633" y="1940425"/>
              <a:ext cx="2929255" cy="19685"/>
            </a:xfrm>
            <a:custGeom>
              <a:avLst/>
              <a:gdLst/>
              <a:ahLst/>
              <a:cxnLst/>
              <a:rect l="l" t="t" r="r" b="b"/>
              <a:pathLst>
                <a:path w="2929254" h="19685">
                  <a:moveTo>
                    <a:pt x="0" y="19494"/>
                  </a:moveTo>
                  <a:lnTo>
                    <a:pt x="2929191" y="19494"/>
                  </a:lnTo>
                  <a:lnTo>
                    <a:pt x="2929191" y="0"/>
                  </a:lnTo>
                  <a:lnTo>
                    <a:pt x="0" y="0"/>
                  </a:lnTo>
                  <a:lnTo>
                    <a:pt x="0" y="19494"/>
                  </a:lnTo>
                  <a:close/>
                </a:path>
              </a:pathLst>
            </a:custGeom>
            <a:solidFill>
              <a:srgbClr val="858885"/>
            </a:solidFill>
          </p:spPr>
          <p:txBody>
            <a:bodyPr wrap="square" lIns="0" tIns="0" rIns="0" bIns="0" rtlCol="0"/>
            <a:lstStyle/>
            <a:p>
              <a:endParaRPr/>
            </a:p>
          </p:txBody>
        </p:sp>
        <p:sp>
          <p:nvSpPr>
            <p:cNvPr id="39" name="object 31"/>
            <p:cNvSpPr/>
            <p:nvPr/>
          </p:nvSpPr>
          <p:spPr>
            <a:xfrm>
              <a:off x="5272633" y="1906442"/>
              <a:ext cx="2929255" cy="35560"/>
            </a:xfrm>
            <a:custGeom>
              <a:avLst/>
              <a:gdLst/>
              <a:ahLst/>
              <a:cxnLst/>
              <a:rect l="l" t="t" r="r" b="b"/>
              <a:pathLst>
                <a:path w="2929254" h="35560">
                  <a:moveTo>
                    <a:pt x="0" y="35280"/>
                  </a:moveTo>
                  <a:lnTo>
                    <a:pt x="2929191" y="35280"/>
                  </a:lnTo>
                  <a:lnTo>
                    <a:pt x="2929191" y="0"/>
                  </a:lnTo>
                  <a:lnTo>
                    <a:pt x="0" y="0"/>
                  </a:lnTo>
                  <a:lnTo>
                    <a:pt x="0" y="35280"/>
                  </a:lnTo>
                  <a:close/>
                </a:path>
              </a:pathLst>
            </a:custGeom>
            <a:solidFill>
              <a:srgbClr val="000000"/>
            </a:solidFill>
          </p:spPr>
          <p:txBody>
            <a:bodyPr wrap="square" lIns="0" tIns="0" rIns="0" bIns="0" rtlCol="0"/>
            <a:lstStyle/>
            <a:p>
              <a:endParaRPr/>
            </a:p>
          </p:txBody>
        </p:sp>
        <p:sp>
          <p:nvSpPr>
            <p:cNvPr id="40" name="object 32"/>
            <p:cNvSpPr/>
            <p:nvPr/>
          </p:nvSpPr>
          <p:spPr>
            <a:xfrm>
              <a:off x="5565875" y="1438131"/>
              <a:ext cx="92710" cy="92710"/>
            </a:xfrm>
            <a:custGeom>
              <a:avLst/>
              <a:gdLst/>
              <a:ahLst/>
              <a:cxnLst/>
              <a:rect l="l" t="t" r="r" b="b"/>
              <a:pathLst>
                <a:path w="92710" h="92709">
                  <a:moveTo>
                    <a:pt x="40617" y="0"/>
                  </a:moveTo>
                  <a:lnTo>
                    <a:pt x="7613" y="21315"/>
                  </a:lnTo>
                  <a:lnTo>
                    <a:pt x="0" y="49983"/>
                  </a:lnTo>
                  <a:lnTo>
                    <a:pt x="3285" y="63462"/>
                  </a:lnTo>
                  <a:lnTo>
                    <a:pt x="10317" y="75067"/>
                  </a:lnTo>
                  <a:lnTo>
                    <a:pt x="20539" y="84150"/>
                  </a:lnTo>
                  <a:lnTo>
                    <a:pt x="33395" y="90062"/>
                  </a:lnTo>
                  <a:lnTo>
                    <a:pt x="48330" y="92157"/>
                  </a:lnTo>
                  <a:lnTo>
                    <a:pt x="62329" y="89283"/>
                  </a:lnTo>
                  <a:lnTo>
                    <a:pt x="74426" y="82531"/>
                  </a:lnTo>
                  <a:lnTo>
                    <a:pt x="83926" y="72595"/>
                  </a:lnTo>
                  <a:lnTo>
                    <a:pt x="90135" y="60172"/>
                  </a:lnTo>
                  <a:lnTo>
                    <a:pt x="92359" y="45957"/>
                  </a:lnTo>
                  <a:lnTo>
                    <a:pt x="91884" y="39326"/>
                  </a:lnTo>
                  <a:lnTo>
                    <a:pt x="69955" y="7259"/>
                  </a:lnTo>
                  <a:lnTo>
                    <a:pt x="40617" y="0"/>
                  </a:lnTo>
                  <a:close/>
                </a:path>
              </a:pathLst>
            </a:custGeom>
            <a:solidFill>
              <a:srgbClr val="FFFFFF"/>
            </a:solidFill>
          </p:spPr>
          <p:txBody>
            <a:bodyPr wrap="square" lIns="0" tIns="0" rIns="0" bIns="0" rtlCol="0"/>
            <a:lstStyle/>
            <a:p>
              <a:endParaRPr/>
            </a:p>
          </p:txBody>
        </p:sp>
        <p:sp>
          <p:nvSpPr>
            <p:cNvPr id="41" name="object 33"/>
            <p:cNvSpPr/>
            <p:nvPr/>
          </p:nvSpPr>
          <p:spPr>
            <a:xfrm>
              <a:off x="5565875" y="1438131"/>
              <a:ext cx="92710" cy="92710"/>
            </a:xfrm>
            <a:custGeom>
              <a:avLst/>
              <a:gdLst/>
              <a:ahLst/>
              <a:cxnLst/>
              <a:rect l="l" t="t" r="r" b="b"/>
              <a:pathLst>
                <a:path w="92710" h="92709">
                  <a:moveTo>
                    <a:pt x="92359" y="45957"/>
                  </a:moveTo>
                  <a:lnTo>
                    <a:pt x="74426" y="82531"/>
                  </a:lnTo>
                  <a:lnTo>
                    <a:pt x="48330" y="92157"/>
                  </a:lnTo>
                  <a:lnTo>
                    <a:pt x="33395" y="90062"/>
                  </a:lnTo>
                  <a:lnTo>
                    <a:pt x="20539" y="84150"/>
                  </a:lnTo>
                  <a:lnTo>
                    <a:pt x="10317" y="75067"/>
                  </a:lnTo>
                  <a:lnTo>
                    <a:pt x="3285" y="63462"/>
                  </a:lnTo>
                  <a:lnTo>
                    <a:pt x="0" y="49983"/>
                  </a:lnTo>
                  <a:lnTo>
                    <a:pt x="1957" y="34506"/>
                  </a:lnTo>
                  <a:lnTo>
                    <a:pt x="7613" y="21315"/>
                  </a:lnTo>
                  <a:lnTo>
                    <a:pt x="16352" y="10865"/>
                  </a:lnTo>
                  <a:lnTo>
                    <a:pt x="27559" y="3608"/>
                  </a:lnTo>
                  <a:lnTo>
                    <a:pt x="40617" y="0"/>
                  </a:lnTo>
                  <a:lnTo>
                    <a:pt x="56506" y="1825"/>
                  </a:lnTo>
                  <a:lnTo>
                    <a:pt x="88021" y="26599"/>
                  </a:lnTo>
                  <a:lnTo>
                    <a:pt x="92359" y="45957"/>
                  </a:lnTo>
                  <a:close/>
                </a:path>
              </a:pathLst>
            </a:custGeom>
            <a:ln w="3175">
              <a:solidFill>
                <a:srgbClr val="000000"/>
              </a:solidFill>
            </a:ln>
          </p:spPr>
          <p:txBody>
            <a:bodyPr wrap="square" lIns="0" tIns="0" rIns="0" bIns="0" rtlCol="0"/>
            <a:lstStyle/>
            <a:p>
              <a:endParaRPr/>
            </a:p>
          </p:txBody>
        </p:sp>
        <p:sp>
          <p:nvSpPr>
            <p:cNvPr id="42" name="object 34"/>
            <p:cNvSpPr/>
            <p:nvPr/>
          </p:nvSpPr>
          <p:spPr>
            <a:xfrm>
              <a:off x="7812000" y="1438129"/>
              <a:ext cx="92710" cy="92710"/>
            </a:xfrm>
            <a:custGeom>
              <a:avLst/>
              <a:gdLst/>
              <a:ahLst/>
              <a:cxnLst/>
              <a:rect l="l" t="t" r="r" b="b"/>
              <a:pathLst>
                <a:path w="92709" h="92709">
                  <a:moveTo>
                    <a:pt x="40625" y="0"/>
                  </a:moveTo>
                  <a:lnTo>
                    <a:pt x="7617" y="21309"/>
                  </a:lnTo>
                  <a:lnTo>
                    <a:pt x="0" y="49974"/>
                  </a:lnTo>
                  <a:lnTo>
                    <a:pt x="3283" y="63456"/>
                  </a:lnTo>
                  <a:lnTo>
                    <a:pt x="10313" y="75064"/>
                  </a:lnTo>
                  <a:lnTo>
                    <a:pt x="20533" y="84149"/>
                  </a:lnTo>
                  <a:lnTo>
                    <a:pt x="33387" y="90064"/>
                  </a:lnTo>
                  <a:lnTo>
                    <a:pt x="48317" y="92159"/>
                  </a:lnTo>
                  <a:lnTo>
                    <a:pt x="62312" y="89285"/>
                  </a:lnTo>
                  <a:lnTo>
                    <a:pt x="74408" y="82533"/>
                  </a:lnTo>
                  <a:lnTo>
                    <a:pt x="83910" y="72597"/>
                  </a:lnTo>
                  <a:lnTo>
                    <a:pt x="90122" y="60174"/>
                  </a:lnTo>
                  <a:lnTo>
                    <a:pt x="92347" y="45959"/>
                  </a:lnTo>
                  <a:lnTo>
                    <a:pt x="91874" y="39344"/>
                  </a:lnTo>
                  <a:lnTo>
                    <a:pt x="69948" y="7264"/>
                  </a:lnTo>
                  <a:lnTo>
                    <a:pt x="40625" y="0"/>
                  </a:lnTo>
                  <a:close/>
                </a:path>
              </a:pathLst>
            </a:custGeom>
            <a:solidFill>
              <a:srgbClr val="FFFFFF"/>
            </a:solidFill>
          </p:spPr>
          <p:txBody>
            <a:bodyPr wrap="square" lIns="0" tIns="0" rIns="0" bIns="0" rtlCol="0"/>
            <a:lstStyle/>
            <a:p>
              <a:endParaRPr/>
            </a:p>
          </p:txBody>
        </p:sp>
        <p:sp>
          <p:nvSpPr>
            <p:cNvPr id="43" name="object 35"/>
            <p:cNvSpPr/>
            <p:nvPr/>
          </p:nvSpPr>
          <p:spPr>
            <a:xfrm>
              <a:off x="7812000" y="1438129"/>
              <a:ext cx="92710" cy="92710"/>
            </a:xfrm>
            <a:custGeom>
              <a:avLst/>
              <a:gdLst/>
              <a:ahLst/>
              <a:cxnLst/>
              <a:rect l="l" t="t" r="r" b="b"/>
              <a:pathLst>
                <a:path w="92709" h="92709">
                  <a:moveTo>
                    <a:pt x="92347" y="45959"/>
                  </a:moveTo>
                  <a:lnTo>
                    <a:pt x="74408" y="82533"/>
                  </a:lnTo>
                  <a:lnTo>
                    <a:pt x="48317" y="92159"/>
                  </a:lnTo>
                  <a:lnTo>
                    <a:pt x="33387" y="90064"/>
                  </a:lnTo>
                  <a:lnTo>
                    <a:pt x="20533" y="84149"/>
                  </a:lnTo>
                  <a:lnTo>
                    <a:pt x="10313" y="75064"/>
                  </a:lnTo>
                  <a:lnTo>
                    <a:pt x="3283" y="63456"/>
                  </a:lnTo>
                  <a:lnTo>
                    <a:pt x="0" y="49974"/>
                  </a:lnTo>
                  <a:lnTo>
                    <a:pt x="1959" y="34498"/>
                  </a:lnTo>
                  <a:lnTo>
                    <a:pt x="7617" y="21309"/>
                  </a:lnTo>
                  <a:lnTo>
                    <a:pt x="16358" y="10859"/>
                  </a:lnTo>
                  <a:lnTo>
                    <a:pt x="27566" y="3605"/>
                  </a:lnTo>
                  <a:lnTo>
                    <a:pt x="40625" y="0"/>
                  </a:lnTo>
                  <a:lnTo>
                    <a:pt x="56504" y="1827"/>
                  </a:lnTo>
                  <a:lnTo>
                    <a:pt x="88013" y="26612"/>
                  </a:lnTo>
                  <a:lnTo>
                    <a:pt x="92347" y="45959"/>
                  </a:lnTo>
                  <a:close/>
                </a:path>
              </a:pathLst>
            </a:custGeom>
            <a:ln w="3175">
              <a:solidFill>
                <a:srgbClr val="000002"/>
              </a:solidFill>
            </a:ln>
          </p:spPr>
          <p:txBody>
            <a:bodyPr wrap="square" lIns="0" tIns="0" rIns="0" bIns="0" rtlCol="0"/>
            <a:lstStyle/>
            <a:p>
              <a:endParaRPr/>
            </a:p>
          </p:txBody>
        </p:sp>
        <p:sp>
          <p:nvSpPr>
            <p:cNvPr id="44" name="object 36"/>
            <p:cNvSpPr/>
            <p:nvPr/>
          </p:nvSpPr>
          <p:spPr>
            <a:xfrm>
              <a:off x="4589087" y="214468"/>
              <a:ext cx="664845" cy="803910"/>
            </a:xfrm>
            <a:custGeom>
              <a:avLst/>
              <a:gdLst/>
              <a:ahLst/>
              <a:cxnLst/>
              <a:rect l="l" t="t" r="r" b="b"/>
              <a:pathLst>
                <a:path w="664845" h="803910">
                  <a:moveTo>
                    <a:pt x="664743" y="803516"/>
                  </a:moveTo>
                  <a:lnTo>
                    <a:pt x="0" y="0"/>
                  </a:lnTo>
                </a:path>
              </a:pathLst>
            </a:custGeom>
            <a:ln w="6350">
              <a:solidFill>
                <a:srgbClr val="000002"/>
              </a:solidFill>
            </a:ln>
          </p:spPr>
          <p:txBody>
            <a:bodyPr wrap="square" lIns="0" tIns="0" rIns="0" bIns="0" rtlCol="0"/>
            <a:lstStyle/>
            <a:p>
              <a:endParaRPr/>
            </a:p>
          </p:txBody>
        </p:sp>
        <p:sp>
          <p:nvSpPr>
            <p:cNvPr id="45" name="object 37"/>
            <p:cNvSpPr/>
            <p:nvPr/>
          </p:nvSpPr>
          <p:spPr>
            <a:xfrm>
              <a:off x="4589087" y="361002"/>
              <a:ext cx="664845" cy="683260"/>
            </a:xfrm>
            <a:custGeom>
              <a:avLst/>
              <a:gdLst/>
              <a:ahLst/>
              <a:cxnLst/>
              <a:rect l="l" t="t" r="r" b="b"/>
              <a:pathLst>
                <a:path w="664845" h="683260">
                  <a:moveTo>
                    <a:pt x="664743" y="683082"/>
                  </a:moveTo>
                  <a:lnTo>
                    <a:pt x="0" y="0"/>
                  </a:lnTo>
                </a:path>
              </a:pathLst>
            </a:custGeom>
            <a:ln w="6350">
              <a:solidFill>
                <a:srgbClr val="000002"/>
              </a:solidFill>
            </a:ln>
          </p:spPr>
          <p:txBody>
            <a:bodyPr wrap="square" lIns="0" tIns="0" rIns="0" bIns="0" rtlCol="0"/>
            <a:lstStyle/>
            <a:p>
              <a:endParaRPr/>
            </a:p>
          </p:txBody>
        </p:sp>
        <p:sp>
          <p:nvSpPr>
            <p:cNvPr id="46" name="object 38"/>
            <p:cNvSpPr/>
            <p:nvPr/>
          </p:nvSpPr>
          <p:spPr>
            <a:xfrm>
              <a:off x="4589087" y="514681"/>
              <a:ext cx="664845" cy="555625"/>
            </a:xfrm>
            <a:custGeom>
              <a:avLst/>
              <a:gdLst/>
              <a:ahLst/>
              <a:cxnLst/>
              <a:rect l="l" t="t" r="r" b="b"/>
              <a:pathLst>
                <a:path w="664845" h="555625">
                  <a:moveTo>
                    <a:pt x="664743" y="555510"/>
                  </a:moveTo>
                  <a:lnTo>
                    <a:pt x="0" y="0"/>
                  </a:lnTo>
                </a:path>
              </a:pathLst>
            </a:custGeom>
            <a:ln w="6350">
              <a:solidFill>
                <a:srgbClr val="000002"/>
              </a:solidFill>
            </a:ln>
          </p:spPr>
          <p:txBody>
            <a:bodyPr wrap="square" lIns="0" tIns="0" rIns="0" bIns="0" rtlCol="0"/>
            <a:lstStyle/>
            <a:p>
              <a:endParaRPr/>
            </a:p>
          </p:txBody>
        </p:sp>
        <p:sp>
          <p:nvSpPr>
            <p:cNvPr id="47" name="object 39"/>
            <p:cNvSpPr/>
            <p:nvPr/>
          </p:nvSpPr>
          <p:spPr>
            <a:xfrm>
              <a:off x="4589087" y="975699"/>
              <a:ext cx="664845" cy="146685"/>
            </a:xfrm>
            <a:custGeom>
              <a:avLst/>
              <a:gdLst/>
              <a:ahLst/>
              <a:cxnLst/>
              <a:rect l="l" t="t" r="r" b="b"/>
              <a:pathLst>
                <a:path w="664845" h="146684">
                  <a:moveTo>
                    <a:pt x="664743" y="146532"/>
                  </a:moveTo>
                  <a:lnTo>
                    <a:pt x="0" y="0"/>
                  </a:lnTo>
                </a:path>
              </a:pathLst>
            </a:custGeom>
            <a:ln w="6349">
              <a:solidFill>
                <a:srgbClr val="000002"/>
              </a:solidFill>
            </a:ln>
          </p:spPr>
          <p:txBody>
            <a:bodyPr wrap="square" lIns="0" tIns="0" rIns="0" bIns="0" rtlCol="0"/>
            <a:lstStyle/>
            <a:p>
              <a:endParaRPr/>
            </a:p>
          </p:txBody>
        </p:sp>
        <p:sp>
          <p:nvSpPr>
            <p:cNvPr id="48" name="object 40"/>
            <p:cNvSpPr/>
            <p:nvPr/>
          </p:nvSpPr>
          <p:spPr>
            <a:xfrm>
              <a:off x="4589087" y="1122230"/>
              <a:ext cx="664845" cy="41910"/>
            </a:xfrm>
            <a:custGeom>
              <a:avLst/>
              <a:gdLst/>
              <a:ahLst/>
              <a:cxnLst/>
              <a:rect l="l" t="t" r="r" b="b"/>
              <a:pathLst>
                <a:path w="664845" h="41909">
                  <a:moveTo>
                    <a:pt x="664743" y="41630"/>
                  </a:moveTo>
                  <a:lnTo>
                    <a:pt x="0" y="0"/>
                  </a:lnTo>
                </a:path>
              </a:pathLst>
            </a:custGeom>
            <a:ln w="6349">
              <a:solidFill>
                <a:srgbClr val="000002"/>
              </a:solidFill>
            </a:ln>
          </p:spPr>
          <p:txBody>
            <a:bodyPr wrap="square" lIns="0" tIns="0" rIns="0" bIns="0" rtlCol="0"/>
            <a:lstStyle/>
            <a:p>
              <a:endParaRPr/>
            </a:p>
          </p:txBody>
        </p:sp>
        <p:sp>
          <p:nvSpPr>
            <p:cNvPr id="49" name="object 41"/>
            <p:cNvSpPr/>
            <p:nvPr/>
          </p:nvSpPr>
          <p:spPr>
            <a:xfrm>
              <a:off x="4589087" y="1203189"/>
              <a:ext cx="664845" cy="72390"/>
            </a:xfrm>
            <a:custGeom>
              <a:avLst/>
              <a:gdLst/>
              <a:ahLst/>
              <a:cxnLst/>
              <a:rect l="l" t="t" r="r" b="b"/>
              <a:pathLst>
                <a:path w="664845" h="72390">
                  <a:moveTo>
                    <a:pt x="664743" y="0"/>
                  </a:moveTo>
                  <a:lnTo>
                    <a:pt x="0" y="71932"/>
                  </a:lnTo>
                </a:path>
              </a:pathLst>
            </a:custGeom>
            <a:ln w="6350">
              <a:solidFill>
                <a:srgbClr val="000002"/>
              </a:solidFill>
            </a:ln>
          </p:spPr>
          <p:txBody>
            <a:bodyPr wrap="square" lIns="0" tIns="0" rIns="0" bIns="0" rtlCol="0"/>
            <a:lstStyle/>
            <a:p>
              <a:endParaRPr/>
            </a:p>
          </p:txBody>
        </p:sp>
        <p:sp>
          <p:nvSpPr>
            <p:cNvPr id="50" name="object 42"/>
            <p:cNvSpPr/>
            <p:nvPr/>
          </p:nvSpPr>
          <p:spPr>
            <a:xfrm>
              <a:off x="4589087" y="1230951"/>
              <a:ext cx="664845" cy="207010"/>
            </a:xfrm>
            <a:custGeom>
              <a:avLst/>
              <a:gdLst/>
              <a:ahLst/>
              <a:cxnLst/>
              <a:rect l="l" t="t" r="r" b="b"/>
              <a:pathLst>
                <a:path w="664845" h="207009">
                  <a:moveTo>
                    <a:pt x="664743" y="0"/>
                  </a:moveTo>
                  <a:lnTo>
                    <a:pt x="0" y="206857"/>
                  </a:lnTo>
                </a:path>
              </a:pathLst>
            </a:custGeom>
            <a:ln w="6350">
              <a:solidFill>
                <a:srgbClr val="000002"/>
              </a:solidFill>
            </a:ln>
          </p:spPr>
          <p:txBody>
            <a:bodyPr wrap="square" lIns="0" tIns="0" rIns="0" bIns="0" rtlCol="0"/>
            <a:lstStyle/>
            <a:p>
              <a:endParaRPr/>
            </a:p>
          </p:txBody>
        </p:sp>
        <p:sp>
          <p:nvSpPr>
            <p:cNvPr id="51" name="object 43"/>
            <p:cNvSpPr/>
            <p:nvPr/>
          </p:nvSpPr>
          <p:spPr>
            <a:xfrm>
              <a:off x="4589087" y="1275115"/>
              <a:ext cx="664845" cy="311785"/>
            </a:xfrm>
            <a:custGeom>
              <a:avLst/>
              <a:gdLst/>
              <a:ahLst/>
              <a:cxnLst/>
              <a:rect l="l" t="t" r="r" b="b"/>
              <a:pathLst>
                <a:path w="664845" h="311784">
                  <a:moveTo>
                    <a:pt x="664743" y="0"/>
                  </a:moveTo>
                  <a:lnTo>
                    <a:pt x="0" y="311708"/>
                  </a:lnTo>
                </a:path>
              </a:pathLst>
            </a:custGeom>
            <a:ln w="6350">
              <a:solidFill>
                <a:srgbClr val="000002"/>
              </a:solidFill>
            </a:ln>
          </p:spPr>
          <p:txBody>
            <a:bodyPr wrap="square" lIns="0" tIns="0" rIns="0" bIns="0" rtlCol="0"/>
            <a:lstStyle/>
            <a:p>
              <a:endParaRPr/>
            </a:p>
          </p:txBody>
        </p:sp>
        <p:sp>
          <p:nvSpPr>
            <p:cNvPr id="52" name="object 44"/>
            <p:cNvSpPr/>
            <p:nvPr/>
          </p:nvSpPr>
          <p:spPr>
            <a:xfrm>
              <a:off x="4589087" y="1484082"/>
              <a:ext cx="664845" cy="405130"/>
            </a:xfrm>
            <a:custGeom>
              <a:avLst/>
              <a:gdLst/>
              <a:ahLst/>
              <a:cxnLst/>
              <a:rect l="l" t="t" r="r" b="b"/>
              <a:pathLst>
                <a:path w="664845" h="405130">
                  <a:moveTo>
                    <a:pt x="664743" y="0"/>
                  </a:moveTo>
                  <a:lnTo>
                    <a:pt x="0" y="404837"/>
                  </a:lnTo>
                </a:path>
              </a:pathLst>
            </a:custGeom>
            <a:ln w="6350">
              <a:solidFill>
                <a:srgbClr val="000002"/>
              </a:solidFill>
            </a:ln>
          </p:spPr>
          <p:txBody>
            <a:bodyPr wrap="square" lIns="0" tIns="0" rIns="0" bIns="0" rtlCol="0"/>
            <a:lstStyle/>
            <a:p>
              <a:endParaRPr/>
            </a:p>
          </p:txBody>
        </p:sp>
        <p:sp>
          <p:nvSpPr>
            <p:cNvPr id="53" name="object 45"/>
            <p:cNvSpPr/>
            <p:nvPr/>
          </p:nvSpPr>
          <p:spPr>
            <a:xfrm>
              <a:off x="8326063" y="1047192"/>
              <a:ext cx="16510" cy="873760"/>
            </a:xfrm>
            <a:custGeom>
              <a:avLst/>
              <a:gdLst/>
              <a:ahLst/>
              <a:cxnLst/>
              <a:rect l="l" t="t" r="r" b="b"/>
              <a:pathLst>
                <a:path w="16509" h="873760">
                  <a:moveTo>
                    <a:pt x="16433" y="0"/>
                  </a:moveTo>
                  <a:lnTo>
                    <a:pt x="0" y="873772"/>
                  </a:lnTo>
                </a:path>
              </a:pathLst>
            </a:custGeom>
            <a:ln w="6349">
              <a:solidFill>
                <a:srgbClr val="000002"/>
              </a:solidFill>
            </a:ln>
          </p:spPr>
          <p:txBody>
            <a:bodyPr wrap="square" lIns="0" tIns="0" rIns="0" bIns="0" rtlCol="0"/>
            <a:lstStyle/>
            <a:p>
              <a:endParaRPr/>
            </a:p>
          </p:txBody>
        </p:sp>
        <p:sp>
          <p:nvSpPr>
            <p:cNvPr id="54" name="object 46"/>
            <p:cNvSpPr/>
            <p:nvPr/>
          </p:nvSpPr>
          <p:spPr>
            <a:xfrm>
              <a:off x="8318673" y="1008875"/>
              <a:ext cx="53975" cy="55244"/>
            </a:xfrm>
            <a:custGeom>
              <a:avLst/>
              <a:gdLst/>
              <a:ahLst/>
              <a:cxnLst/>
              <a:rect l="l" t="t" r="r" b="b"/>
              <a:pathLst>
                <a:path w="53975" h="55244">
                  <a:moveTo>
                    <a:pt x="45450" y="43345"/>
                  </a:moveTo>
                  <a:lnTo>
                    <a:pt x="23731" y="43345"/>
                  </a:lnTo>
                  <a:lnTo>
                    <a:pt x="53716" y="54825"/>
                  </a:lnTo>
                  <a:lnTo>
                    <a:pt x="46594" y="45229"/>
                  </a:lnTo>
                  <a:lnTo>
                    <a:pt x="45450" y="43345"/>
                  </a:lnTo>
                  <a:close/>
                </a:path>
                <a:path w="53975" h="55244">
                  <a:moveTo>
                    <a:pt x="24544" y="0"/>
                  </a:moveTo>
                  <a:lnTo>
                    <a:pt x="19664" y="11407"/>
                  </a:lnTo>
                  <a:lnTo>
                    <a:pt x="13801" y="23225"/>
                  </a:lnTo>
                  <a:lnTo>
                    <a:pt x="7173" y="34799"/>
                  </a:lnTo>
                  <a:lnTo>
                    <a:pt x="0" y="45474"/>
                  </a:lnTo>
                  <a:lnTo>
                    <a:pt x="23731" y="43345"/>
                  </a:lnTo>
                  <a:lnTo>
                    <a:pt x="45450" y="43345"/>
                  </a:lnTo>
                  <a:lnTo>
                    <a:pt x="39879" y="34164"/>
                  </a:lnTo>
                  <a:lnTo>
                    <a:pt x="33766" y="22293"/>
                  </a:lnTo>
                  <a:lnTo>
                    <a:pt x="28449" y="10278"/>
                  </a:lnTo>
                  <a:lnTo>
                    <a:pt x="24544" y="0"/>
                  </a:lnTo>
                  <a:close/>
                </a:path>
              </a:pathLst>
            </a:custGeom>
            <a:solidFill>
              <a:srgbClr val="000002"/>
            </a:solidFill>
          </p:spPr>
          <p:txBody>
            <a:bodyPr wrap="square" lIns="0" tIns="0" rIns="0" bIns="0" rtlCol="0"/>
            <a:lstStyle/>
            <a:p>
              <a:endParaRPr/>
            </a:p>
          </p:txBody>
        </p:sp>
        <p:sp>
          <p:nvSpPr>
            <p:cNvPr id="55" name="object 47"/>
            <p:cNvSpPr/>
            <p:nvPr/>
          </p:nvSpPr>
          <p:spPr>
            <a:xfrm>
              <a:off x="8302531" y="1905589"/>
              <a:ext cx="54610" cy="53975"/>
            </a:xfrm>
            <a:custGeom>
              <a:avLst/>
              <a:gdLst/>
              <a:ahLst/>
              <a:cxnLst/>
              <a:rect l="l" t="t" r="r" b="b"/>
              <a:pathLst>
                <a:path w="54609" h="53975">
                  <a:moveTo>
                    <a:pt x="0" y="7327"/>
                  </a:moveTo>
                  <a:lnTo>
                    <a:pt x="6766" y="18266"/>
                  </a:lnTo>
                  <a:lnTo>
                    <a:pt x="12955" y="30081"/>
                  </a:lnTo>
                  <a:lnTo>
                    <a:pt x="18370" y="42112"/>
                  </a:lnTo>
                  <a:lnTo>
                    <a:pt x="22815" y="53695"/>
                  </a:lnTo>
                  <a:lnTo>
                    <a:pt x="27103" y="43572"/>
                  </a:lnTo>
                  <a:lnTo>
                    <a:pt x="32867" y="31766"/>
                  </a:lnTo>
                  <a:lnTo>
                    <a:pt x="39422" y="20133"/>
                  </a:lnTo>
                  <a:lnTo>
                    <a:pt x="45871" y="10350"/>
                  </a:lnTo>
                  <a:lnTo>
                    <a:pt x="23628" y="10350"/>
                  </a:lnTo>
                  <a:lnTo>
                    <a:pt x="0" y="7327"/>
                  </a:lnTo>
                  <a:close/>
                </a:path>
                <a:path w="54609" h="53975">
                  <a:moveTo>
                    <a:pt x="54019" y="0"/>
                  </a:moveTo>
                  <a:lnTo>
                    <a:pt x="23628" y="10350"/>
                  </a:lnTo>
                  <a:lnTo>
                    <a:pt x="45871" y="10350"/>
                  </a:lnTo>
                  <a:lnTo>
                    <a:pt x="46547" y="9326"/>
                  </a:lnTo>
                  <a:lnTo>
                    <a:pt x="54019" y="0"/>
                  </a:lnTo>
                  <a:close/>
                </a:path>
              </a:pathLst>
            </a:custGeom>
            <a:solidFill>
              <a:srgbClr val="000002"/>
            </a:solidFill>
          </p:spPr>
          <p:txBody>
            <a:bodyPr wrap="square" lIns="0" tIns="0" rIns="0" bIns="0" rtlCol="0"/>
            <a:lstStyle/>
            <a:p>
              <a:endParaRPr/>
            </a:p>
          </p:txBody>
        </p:sp>
        <p:sp>
          <p:nvSpPr>
            <p:cNvPr id="56" name="object 48"/>
            <p:cNvSpPr txBox="1"/>
            <p:nvPr/>
          </p:nvSpPr>
          <p:spPr>
            <a:xfrm>
              <a:off x="8393086" y="1371453"/>
              <a:ext cx="670560" cy="203200"/>
            </a:xfrm>
            <a:prstGeom prst="rect">
              <a:avLst/>
            </a:prstGeom>
          </p:spPr>
          <p:txBody>
            <a:bodyPr vert="horz" wrap="square" lIns="0" tIns="0" rIns="0" bIns="0" rtlCol="0">
              <a:spAutoFit/>
            </a:bodyPr>
            <a:lstStyle/>
            <a:p>
              <a:pPr marL="12700">
                <a:lnSpc>
                  <a:spcPct val="100000"/>
                </a:lnSpc>
              </a:pPr>
              <a:r>
                <a:rPr sz="1400" b="1" dirty="0">
                  <a:latin typeface="Myriad Pro"/>
                  <a:cs typeface="Myriad Pro"/>
                </a:rPr>
                <a:t>~24 mm</a:t>
              </a:r>
              <a:endParaRPr sz="1400">
                <a:latin typeface="Myriad Pro"/>
                <a:cs typeface="Myriad Pro"/>
              </a:endParaRPr>
            </a:p>
          </p:txBody>
        </p:sp>
      </p:grpSp>
      <p:pic>
        <p:nvPicPr>
          <p:cNvPr id="59" name="Picture 5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0602" y="3219097"/>
            <a:ext cx="4522760" cy="3264253"/>
          </a:xfrm>
          <a:prstGeom prst="rect">
            <a:avLst/>
          </a:prstGeom>
        </p:spPr>
      </p:pic>
      <p:pic>
        <p:nvPicPr>
          <p:cNvPr id="61" name="Picture 60" descr="P1-4-2-3_Plane26_Cassette_dav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80874" y="2389635"/>
            <a:ext cx="3063126" cy="4177312"/>
          </a:xfrm>
          <a:prstGeom prst="rect">
            <a:avLst/>
          </a:prstGeom>
        </p:spPr>
      </p:pic>
      <p:sp>
        <p:nvSpPr>
          <p:cNvPr id="62" name="TextBox 61"/>
          <p:cNvSpPr txBox="1"/>
          <p:nvPr/>
        </p:nvSpPr>
        <p:spPr>
          <a:xfrm>
            <a:off x="2480916" y="992532"/>
            <a:ext cx="496475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Modules placed on both sides of Cu cooling plane and “closed” with steel-wrapped </a:t>
            </a:r>
            <a:r>
              <a:rPr lang="en-US" dirty="0" err="1" smtClean="0"/>
              <a:t>Pb</a:t>
            </a:r>
            <a:r>
              <a:rPr lang="en-US" dirty="0" smtClean="0"/>
              <a:t> plates</a:t>
            </a:r>
            <a:endParaRPr lang="en-US" dirty="0"/>
          </a:p>
        </p:txBody>
      </p:sp>
    </p:spTree>
    <p:extLst>
      <p:ext uri="{BB962C8B-B14F-4D97-AF65-F5344CB8AC3E}">
        <p14:creationId xmlns:p14="http://schemas.microsoft.com/office/powerpoint/2010/main" val="394210572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thumb_IMG_2779_1024.jpg"/>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509116" y="-53676"/>
            <a:ext cx="5582644" cy="7443525"/>
          </a:xfrm>
          <a:prstGeom prst="rect">
            <a:avLst/>
          </a:prstGeom>
        </p:spPr>
      </p:pic>
      <p:sp>
        <p:nvSpPr>
          <p:cNvPr id="2" name="Title 1"/>
          <p:cNvSpPr>
            <a:spLocks noGrp="1"/>
          </p:cNvSpPr>
          <p:nvPr>
            <p:ph type="title"/>
          </p:nvPr>
        </p:nvSpPr>
        <p:spPr>
          <a:xfrm>
            <a:off x="2407" y="0"/>
            <a:ext cx="8400708" cy="729011"/>
          </a:xfrm>
        </p:spPr>
        <p:txBody>
          <a:bodyPr/>
          <a:lstStyle/>
          <a:p>
            <a:r>
              <a:rPr lang="en-US" sz="2400" dirty="0" smtClean="0"/>
              <a:t>Dummy cassette is installed in a cold box to study heat-transfer characteristics – works well!</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48</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3754" y="3512365"/>
            <a:ext cx="4191560" cy="2683406"/>
          </a:xfrm>
          <a:prstGeom prst="rect">
            <a:avLst/>
          </a:prstGeom>
        </p:spPr>
      </p:pic>
      <p:sp>
        <p:nvSpPr>
          <p:cNvPr id="8" name="TextBox 7"/>
          <p:cNvSpPr txBox="1"/>
          <p:nvPr/>
        </p:nvSpPr>
        <p:spPr>
          <a:xfrm>
            <a:off x="3009786" y="876765"/>
            <a:ext cx="1977524" cy="707886"/>
          </a:xfrm>
          <a:prstGeom prst="rect">
            <a:avLst/>
          </a:prstGeom>
          <a:noFill/>
        </p:spPr>
        <p:txBody>
          <a:bodyPr wrap="none" rtlCol="0">
            <a:spAutoFit/>
          </a:bodyPr>
          <a:lstStyle/>
          <a:p>
            <a:r>
              <a:rPr lang="en-US" sz="4000" dirty="0" smtClean="0">
                <a:solidFill>
                  <a:srgbClr val="FFFF00"/>
                </a:solidFill>
              </a:rPr>
              <a:t>@FNAL</a:t>
            </a:r>
            <a:endParaRPr lang="en-US" sz="4000" dirty="0">
              <a:solidFill>
                <a:srgbClr val="FFFF00"/>
              </a:solidFill>
            </a:endParaRPr>
          </a:p>
        </p:txBody>
      </p:sp>
    </p:spTree>
    <p:extLst>
      <p:ext uri="{BB962C8B-B14F-4D97-AF65-F5344CB8AC3E}">
        <p14:creationId xmlns:p14="http://schemas.microsoft.com/office/powerpoint/2010/main" val="2647659114"/>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382900" cy="729011"/>
          </a:xfrm>
        </p:spPr>
        <p:txBody>
          <a:bodyPr/>
          <a:lstStyle/>
          <a:p>
            <a:r>
              <a:rPr lang="en-US" sz="2400" dirty="0" smtClean="0"/>
              <a:t>CE-H cassettes: some have all silicon (a la CE-E); some have mixture of Si and </a:t>
            </a:r>
            <a:r>
              <a:rPr lang="en-US" sz="2400" dirty="0" err="1" smtClean="0"/>
              <a:t>scint</a:t>
            </a:r>
            <a:r>
              <a:rPr lang="en-US" sz="2400" dirty="0" smtClean="0"/>
              <a:t>/</a:t>
            </a:r>
            <a:r>
              <a:rPr lang="en-US" sz="2400" dirty="0" err="1" smtClean="0"/>
              <a:t>SiPM</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49</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94544" y="1086252"/>
            <a:ext cx="6318810" cy="5307800"/>
          </a:xfrm>
          <a:prstGeom prst="rect">
            <a:avLst/>
          </a:prstGeom>
        </p:spPr>
      </p:pic>
      <p:sp>
        <p:nvSpPr>
          <p:cNvPr id="8" name="Rounded Rectangle 7"/>
          <p:cNvSpPr/>
          <p:nvPr/>
        </p:nvSpPr>
        <p:spPr bwMode="auto">
          <a:xfrm>
            <a:off x="2195699" y="3626335"/>
            <a:ext cx="4612853" cy="2702344"/>
          </a:xfrm>
          <a:prstGeom prst="round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9" name="Rounded Rectangle 8"/>
          <p:cNvSpPr/>
          <p:nvPr/>
        </p:nvSpPr>
        <p:spPr bwMode="auto">
          <a:xfrm>
            <a:off x="1395648" y="1163940"/>
            <a:ext cx="6299990" cy="2537107"/>
          </a:xfrm>
          <a:prstGeom prst="round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10" name="TextBox 9"/>
          <p:cNvSpPr txBox="1"/>
          <p:nvPr/>
        </p:nvSpPr>
        <p:spPr>
          <a:xfrm>
            <a:off x="1616757" y="1263684"/>
            <a:ext cx="1982183"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Scintillator + </a:t>
            </a:r>
            <a:r>
              <a:rPr lang="en-US" dirty="0" err="1" smtClean="0"/>
              <a:t>SiPM</a:t>
            </a:r>
            <a:endParaRPr lang="en-US" dirty="0"/>
          </a:p>
        </p:txBody>
      </p:sp>
      <p:sp>
        <p:nvSpPr>
          <p:cNvPr id="11" name="TextBox 10"/>
          <p:cNvSpPr txBox="1"/>
          <p:nvPr/>
        </p:nvSpPr>
        <p:spPr>
          <a:xfrm>
            <a:off x="2450813" y="5767850"/>
            <a:ext cx="838729"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Silicon</a:t>
            </a:r>
            <a:endParaRPr lang="en-US" dirty="0"/>
          </a:p>
        </p:txBody>
      </p:sp>
    </p:spTree>
    <p:extLst>
      <p:ext uri="{BB962C8B-B14F-4D97-AF65-F5344CB8AC3E}">
        <p14:creationId xmlns:p14="http://schemas.microsoft.com/office/powerpoint/2010/main" val="3727604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618804" cy="729011"/>
          </a:xfrm>
        </p:spPr>
        <p:txBody>
          <a:bodyPr>
            <a:noAutofit/>
          </a:bodyPr>
          <a:lstStyle/>
          <a:p>
            <a:r>
              <a:rPr lang="en-US" sz="2400" dirty="0" smtClean="0"/>
              <a:t>Existing CMS </a:t>
            </a:r>
            <a:r>
              <a:rPr lang="en-US" sz="2400" dirty="0" err="1" smtClean="0"/>
              <a:t>endcap</a:t>
            </a:r>
            <a:r>
              <a:rPr lang="en-US" sz="2400" dirty="0" smtClean="0"/>
              <a:t> calorimeters cannot cope with the expected radiation or pileup @ HL-LHC</a:t>
            </a:r>
            <a:endParaRPr lang="en-US" sz="2400" dirty="0"/>
          </a:p>
        </p:txBody>
      </p:sp>
      <p:sp>
        <p:nvSpPr>
          <p:cNvPr id="4" name="Date Placeholder 3"/>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6" name="Footer Placeholder 5"/>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5</a:t>
            </a:fld>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7458" y="843032"/>
            <a:ext cx="4979576" cy="3043769"/>
          </a:xfrm>
          <a:prstGeom prst="rect">
            <a:avLst/>
          </a:prstGeom>
        </p:spPr>
      </p:pic>
      <p:sp>
        <p:nvSpPr>
          <p:cNvPr id="11" name="Rectangle 10"/>
          <p:cNvSpPr/>
          <p:nvPr/>
        </p:nvSpPr>
        <p:spPr>
          <a:xfrm>
            <a:off x="297458" y="3806707"/>
            <a:ext cx="1498736" cy="800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241395" y="3829591"/>
            <a:ext cx="1498736" cy="800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528981" y="1369576"/>
            <a:ext cx="3538045" cy="175432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800" b="1" dirty="0" smtClean="0">
                <a:solidFill>
                  <a:srgbClr val="FF0000"/>
                </a:solidFill>
              </a:rPr>
              <a:t>CMS @ HL-LHC:</a:t>
            </a:r>
            <a:br>
              <a:rPr lang="en-US" sz="2800" b="1" dirty="0" smtClean="0">
                <a:solidFill>
                  <a:srgbClr val="FF0000"/>
                </a:solidFill>
              </a:rPr>
            </a:br>
            <a:r>
              <a:rPr lang="en-US" sz="2000" dirty="0" smtClean="0"/>
              <a:t>~</a:t>
            </a:r>
            <a:r>
              <a:rPr lang="en-US" sz="2000" b="1" dirty="0" smtClean="0"/>
              <a:t>10</a:t>
            </a:r>
            <a:r>
              <a:rPr lang="en-US" sz="2000" b="1" baseline="30000" dirty="0" smtClean="0"/>
              <a:t>16</a:t>
            </a:r>
            <a:r>
              <a:rPr lang="en-US" sz="2000" dirty="0" smtClean="0"/>
              <a:t> 1 MeV </a:t>
            </a:r>
            <a:r>
              <a:rPr lang="en-US" sz="2000" dirty="0" err="1" smtClean="0"/>
              <a:t>n</a:t>
            </a:r>
            <a:r>
              <a:rPr lang="en-US" sz="2000" baseline="-25000" dirty="0" err="1" smtClean="0"/>
              <a:t>eq</a:t>
            </a:r>
            <a:r>
              <a:rPr lang="en-US" sz="2000" dirty="0" smtClean="0"/>
              <a:t> cm</a:t>
            </a:r>
            <a:r>
              <a:rPr lang="en-US" sz="2000" baseline="30000" dirty="0" smtClean="0"/>
              <a:t>-2 </a:t>
            </a:r>
            <a:r>
              <a:rPr lang="en-US" sz="2000" dirty="0" smtClean="0"/>
              <a:t>@ 3ab</a:t>
            </a:r>
            <a:r>
              <a:rPr lang="en-US" sz="2000" baseline="30000" dirty="0" smtClean="0"/>
              <a:t>-1</a:t>
            </a:r>
          </a:p>
          <a:p>
            <a:r>
              <a:rPr lang="en-US" sz="2000" dirty="0"/>
              <a:t>i</a:t>
            </a:r>
            <a:r>
              <a:rPr lang="en-US" sz="2000" dirty="0" smtClean="0"/>
              <a:t>n forward calorimeters, </a:t>
            </a:r>
            <a:br>
              <a:rPr lang="en-US" sz="2000" dirty="0" smtClean="0"/>
            </a:br>
            <a:r>
              <a:rPr lang="en-US" sz="2000" dirty="0" smtClean="0"/>
              <a:t>with </a:t>
            </a:r>
            <a:r>
              <a:rPr lang="en-US" sz="2000" b="1" dirty="0" smtClean="0"/>
              <a:t>pileup ~200</a:t>
            </a:r>
            <a:br>
              <a:rPr lang="en-US" sz="2000" b="1" dirty="0" smtClean="0"/>
            </a:br>
            <a:r>
              <a:rPr lang="en-US" sz="2000" dirty="0" smtClean="0"/>
              <a:t>And up to </a:t>
            </a:r>
            <a:r>
              <a:rPr lang="en-US" sz="2000" b="1" dirty="0" smtClean="0"/>
              <a:t>2 </a:t>
            </a:r>
            <a:r>
              <a:rPr lang="en-US" sz="2000" b="1" dirty="0" err="1" smtClean="0"/>
              <a:t>MGy</a:t>
            </a:r>
            <a:r>
              <a:rPr lang="en-US" sz="2000" dirty="0" smtClean="0"/>
              <a:t> absorbed dose</a:t>
            </a:r>
          </a:p>
        </p:txBody>
      </p:sp>
      <p:sp>
        <p:nvSpPr>
          <p:cNvPr id="14" name="Oval 13"/>
          <p:cNvSpPr/>
          <p:nvPr/>
        </p:nvSpPr>
        <p:spPr>
          <a:xfrm>
            <a:off x="1647464" y="2960005"/>
            <a:ext cx="675003" cy="451868"/>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cxnSp>
        <p:nvCxnSpPr>
          <p:cNvPr id="17" name="Straight Connector 16"/>
          <p:cNvCxnSpPr>
            <a:stCxn id="13" idx="1"/>
            <a:endCxn id="14" idx="6"/>
          </p:cNvCxnSpPr>
          <p:nvPr/>
        </p:nvCxnSpPr>
        <p:spPr>
          <a:xfrm flipH="1">
            <a:off x="2322467" y="2246740"/>
            <a:ext cx="3206514" cy="93919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7" name="Picture 6" descr="78vertices.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8080" y="4096832"/>
            <a:ext cx="4342057" cy="2218423"/>
          </a:xfrm>
          <a:prstGeom prst="rect">
            <a:avLst/>
          </a:prstGeom>
        </p:spPr>
      </p:pic>
      <p:pic>
        <p:nvPicPr>
          <p:cNvPr id="9" name="Picture 8" descr="78vertices_closeup.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10088" y="3579975"/>
            <a:ext cx="3781792" cy="2660386"/>
          </a:xfrm>
          <a:prstGeom prst="rect">
            <a:avLst/>
          </a:prstGeom>
        </p:spPr>
      </p:pic>
      <p:sp>
        <p:nvSpPr>
          <p:cNvPr id="19" name="Oval 18"/>
          <p:cNvSpPr/>
          <p:nvPr/>
        </p:nvSpPr>
        <p:spPr>
          <a:xfrm>
            <a:off x="2082319" y="4968109"/>
            <a:ext cx="532614" cy="379826"/>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cxnSp>
        <p:nvCxnSpPr>
          <p:cNvPr id="20" name="Straight Connector 19"/>
          <p:cNvCxnSpPr>
            <a:endCxn id="19" idx="6"/>
          </p:cNvCxnSpPr>
          <p:nvPr/>
        </p:nvCxnSpPr>
        <p:spPr>
          <a:xfrm flipH="1">
            <a:off x="2614933" y="4314410"/>
            <a:ext cx="2495155" cy="8436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809900" y="6106879"/>
            <a:ext cx="5844268"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78 pileup events in 2012. Expect </a:t>
            </a:r>
            <a:r>
              <a:rPr lang="en-US" sz="2000" b="1" dirty="0" smtClean="0"/>
              <a:t>140-200 @ HL-LHC</a:t>
            </a:r>
            <a:endParaRPr lang="en-US" sz="2000" b="1" dirty="0"/>
          </a:p>
        </p:txBody>
      </p:sp>
    </p:spTree>
    <p:extLst>
      <p:ext uri="{BB962C8B-B14F-4D97-AF65-F5344CB8AC3E}">
        <p14:creationId xmlns:p14="http://schemas.microsoft.com/office/powerpoint/2010/main" val="271601034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Wedge-shaped “Cassettes” containing arrays of silicon modules or </a:t>
            </a:r>
            <a:r>
              <a:rPr lang="en-US" sz="2400" dirty="0" err="1"/>
              <a:t>silicon+scintillator</a:t>
            </a:r>
            <a:r>
              <a:rPr lang="en-US" sz="2400" dirty="0"/>
              <a:t>/</a:t>
            </a:r>
            <a:r>
              <a:rPr lang="en-US" sz="2400" dirty="0" err="1"/>
              <a:t>SiPM</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50</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07" y="1081197"/>
            <a:ext cx="4772456" cy="421663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34196" y="1128829"/>
            <a:ext cx="4409804" cy="4361412"/>
          </a:xfrm>
          <a:prstGeom prst="rect">
            <a:avLst/>
          </a:prstGeom>
        </p:spPr>
      </p:pic>
      <p:sp>
        <p:nvSpPr>
          <p:cNvPr id="8" name="TextBox 7"/>
          <p:cNvSpPr txBox="1"/>
          <p:nvPr/>
        </p:nvSpPr>
        <p:spPr>
          <a:xfrm>
            <a:off x="320730" y="5310656"/>
            <a:ext cx="4192900"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Silicon-only layer (in CE-E) showing</a:t>
            </a:r>
            <a:br>
              <a:rPr lang="en-US" dirty="0" smtClean="0"/>
            </a:br>
            <a:r>
              <a:rPr lang="en-US" dirty="0" smtClean="0"/>
              <a:t>“cassettes” and different sensor thicknesses</a:t>
            </a:r>
            <a:endParaRPr lang="en-US" dirty="0"/>
          </a:p>
        </p:txBody>
      </p:sp>
      <p:sp>
        <p:nvSpPr>
          <p:cNvPr id="9" name="TextBox 8"/>
          <p:cNvSpPr txBox="1"/>
          <p:nvPr/>
        </p:nvSpPr>
        <p:spPr>
          <a:xfrm>
            <a:off x="4951100" y="5463056"/>
            <a:ext cx="370936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Mixed layer (in CE-H) with silicon at</a:t>
            </a:r>
            <a:br>
              <a:rPr lang="en-US" dirty="0" smtClean="0"/>
            </a:br>
            <a:r>
              <a:rPr lang="en-US" dirty="0" smtClean="0"/>
              <a:t>high </a:t>
            </a:r>
            <a:r>
              <a:rPr lang="en-US" dirty="0" smtClean="0">
                <a:latin typeface="Symbol" charset="2"/>
                <a:cs typeface="Symbol" charset="2"/>
              </a:rPr>
              <a:t>h </a:t>
            </a:r>
            <a:r>
              <a:rPr lang="en-US" dirty="0" smtClean="0"/>
              <a:t>and </a:t>
            </a:r>
            <a:r>
              <a:rPr lang="en-US" dirty="0" err="1" smtClean="0"/>
              <a:t>scintillator+SiPM</a:t>
            </a:r>
            <a:r>
              <a:rPr lang="en-US" dirty="0" smtClean="0"/>
              <a:t> at low </a:t>
            </a:r>
            <a:r>
              <a:rPr lang="en-US" dirty="0" smtClean="0">
                <a:latin typeface="Symbol" charset="2"/>
                <a:cs typeface="Symbol" charset="2"/>
              </a:rPr>
              <a:t>h</a:t>
            </a:r>
            <a:endParaRPr lang="en-US" dirty="0">
              <a:latin typeface="Symbol" charset="2"/>
              <a:cs typeface="Symbol" charset="2"/>
            </a:endParaRPr>
          </a:p>
        </p:txBody>
      </p:sp>
    </p:spTree>
    <p:extLst>
      <p:ext uri="{BB962C8B-B14F-4D97-AF65-F5344CB8AC3E}">
        <p14:creationId xmlns:p14="http://schemas.microsoft.com/office/powerpoint/2010/main" val="337120799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Assembling CE-E: self-supporting cassettes </a:t>
            </a:r>
            <a:br>
              <a:rPr lang="en-US" sz="2400" dirty="0" smtClean="0"/>
            </a:br>
            <a:r>
              <a:rPr lang="en-US" sz="2400" dirty="0" smtClean="0"/>
              <a:t>are assembled horizontally</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51</a:t>
            </a:fld>
            <a:endParaRPr lang="en-US"/>
          </a:p>
        </p:txBody>
      </p:sp>
      <p:pic>
        <p:nvPicPr>
          <p:cNvPr id="12" name="Picture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26231" y="1025687"/>
            <a:ext cx="8107509" cy="5329170"/>
          </a:xfrm>
          <a:prstGeom prst="rect">
            <a:avLst/>
          </a:prstGeom>
        </p:spPr>
      </p:pic>
      <p:sp>
        <p:nvSpPr>
          <p:cNvPr id="13" name="TextBox 12"/>
          <p:cNvSpPr txBox="1"/>
          <p:nvPr/>
        </p:nvSpPr>
        <p:spPr>
          <a:xfrm>
            <a:off x="114463" y="1386208"/>
            <a:ext cx="2059177"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600" dirty="0" smtClean="0"/>
              <a:t>Cassette installation</a:t>
            </a:r>
            <a:br>
              <a:rPr lang="en-US" sz="1600" dirty="0" smtClean="0"/>
            </a:br>
            <a:r>
              <a:rPr lang="en-US" sz="1600" dirty="0" smtClean="0"/>
              <a:t>onto CE-E back flange</a:t>
            </a:r>
            <a:endParaRPr lang="en-US" sz="1600" dirty="0"/>
          </a:p>
        </p:txBody>
      </p:sp>
      <p:sp>
        <p:nvSpPr>
          <p:cNvPr id="14" name="Rectangle 13"/>
          <p:cNvSpPr/>
          <p:nvPr/>
        </p:nvSpPr>
        <p:spPr bwMode="auto">
          <a:xfrm>
            <a:off x="4491462" y="1025687"/>
            <a:ext cx="2044969" cy="945297"/>
          </a:xfrm>
          <a:prstGeom prst="rect">
            <a:avLst/>
          </a:prstGeom>
          <a:solidFill>
            <a:schemeClr val="bg1"/>
          </a:solidFill>
          <a:ln w="12700" cap="flat" cmpd="sng" algn="ctr">
            <a:solidFill>
              <a:schemeClr val="bg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Tree>
    <p:extLst>
      <p:ext uri="{BB962C8B-B14F-4D97-AF65-F5344CB8AC3E}">
        <p14:creationId xmlns:p14="http://schemas.microsoft.com/office/powerpoint/2010/main" val="2713219555"/>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CE-H is assembled in two steps: absorber material, followed by insertion of cassettes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52</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68411" y="841079"/>
            <a:ext cx="2969962" cy="2848602"/>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61902" y="841080"/>
            <a:ext cx="3939557" cy="284860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90134" y="3721769"/>
            <a:ext cx="5621548" cy="2800590"/>
          </a:xfrm>
          <a:prstGeom prst="rect">
            <a:avLst/>
          </a:prstGeom>
        </p:spPr>
      </p:pic>
    </p:spTree>
    <p:extLst>
      <p:ext uri="{BB962C8B-B14F-4D97-AF65-F5344CB8AC3E}">
        <p14:creationId xmlns:p14="http://schemas.microsoft.com/office/powerpoint/2010/main" val="424112179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Final assembly steps: attach CE-E to CE-H, </a:t>
            </a:r>
            <a:br>
              <a:rPr lang="en-US" sz="2400" dirty="0" smtClean="0"/>
            </a:br>
            <a:r>
              <a:rPr lang="en-US" sz="2400" dirty="0" smtClean="0"/>
              <a:t>then rotate whole CE to vertical for lowering</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53</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59147" y="2111404"/>
            <a:ext cx="3494943" cy="328912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9487" y="1708953"/>
            <a:ext cx="4307584" cy="3691577"/>
          </a:xfrm>
          <a:prstGeom prst="rect">
            <a:avLst/>
          </a:prstGeom>
        </p:spPr>
      </p:pic>
    </p:spTree>
    <p:extLst>
      <p:ext uri="{BB962C8B-B14F-4D97-AF65-F5344CB8AC3E}">
        <p14:creationId xmlns:p14="http://schemas.microsoft.com/office/powerpoint/2010/main" val="199251226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There are two options for removing the </a:t>
            </a:r>
            <a:br>
              <a:rPr lang="en-US" sz="2400" dirty="0" smtClean="0"/>
            </a:br>
            <a:r>
              <a:rPr lang="en-US" sz="2400" dirty="0" smtClean="0"/>
              <a:t>existing endcaps and lowering the new ones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54</a:t>
            </a:fld>
            <a:endParaRPr lang="en-US"/>
          </a:p>
        </p:txBody>
      </p:sp>
      <p:pic>
        <p:nvPicPr>
          <p:cNvPr id="6" name="Content Placeholder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828" y="2778541"/>
            <a:ext cx="4293132" cy="30099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Content Placeholder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88356" y="2778541"/>
            <a:ext cx="4532585" cy="30099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94828" y="1257517"/>
            <a:ext cx="4087469"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Crawler crane (rented)</a:t>
            </a:r>
            <a:endParaRPr lang="en-US" b="1" dirty="0"/>
          </a:p>
          <a:p>
            <a:pPr marL="285750" indent="-285750">
              <a:buFont typeface="Arial"/>
              <a:buChar char="•"/>
            </a:pPr>
            <a:r>
              <a:rPr lang="en-US" dirty="0" smtClean="0"/>
              <a:t>~1400 </a:t>
            </a:r>
            <a:r>
              <a:rPr lang="en-US" dirty="0" err="1" smtClean="0"/>
              <a:t>tonnes</a:t>
            </a:r>
            <a:r>
              <a:rPr lang="en-US" dirty="0" smtClean="0"/>
              <a:t>, transported in 75 trucks!</a:t>
            </a:r>
          </a:p>
          <a:p>
            <a:pPr marL="285750" indent="-285750">
              <a:buFont typeface="Arial"/>
              <a:buChar char="•"/>
            </a:pPr>
            <a:r>
              <a:rPr lang="en-US" dirty="0" smtClean="0"/>
              <a:t>Needs large roof openings</a:t>
            </a:r>
          </a:p>
          <a:p>
            <a:pPr marL="285750" indent="-285750">
              <a:buFont typeface="Arial"/>
              <a:buChar char="•"/>
            </a:pPr>
            <a:r>
              <a:rPr lang="en-US" dirty="0" smtClean="0"/>
              <a:t>Can move around the site</a:t>
            </a:r>
            <a:endParaRPr lang="en-US" dirty="0"/>
          </a:p>
        </p:txBody>
      </p:sp>
      <p:sp>
        <p:nvSpPr>
          <p:cNvPr id="9" name="TextBox 8"/>
          <p:cNvSpPr txBox="1"/>
          <p:nvPr/>
        </p:nvSpPr>
        <p:spPr>
          <a:xfrm>
            <a:off x="4488357" y="1257517"/>
            <a:ext cx="4457216"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Linear winch crane (custom made)</a:t>
            </a:r>
          </a:p>
          <a:p>
            <a:pPr marL="285750" indent="-285750">
              <a:buFont typeface="Arial"/>
              <a:buChar char="•"/>
            </a:pPr>
            <a:r>
              <a:rPr lang="en-US" dirty="0" smtClean="0"/>
              <a:t>Similar in principle to original CMS crane</a:t>
            </a:r>
          </a:p>
          <a:p>
            <a:pPr marL="285750" indent="-285750">
              <a:buFont typeface="Arial"/>
              <a:buChar char="•"/>
            </a:pPr>
            <a:r>
              <a:rPr lang="en-US" dirty="0" smtClean="0"/>
              <a:t>Calorimeter can be rotated in this system</a:t>
            </a:r>
            <a:br>
              <a:rPr lang="en-US" dirty="0" smtClean="0"/>
            </a:br>
            <a:r>
              <a:rPr lang="en-US" dirty="0" smtClean="0"/>
              <a:t>(no need for separate rotating table)</a:t>
            </a:r>
            <a:endParaRPr lang="en-US" dirty="0"/>
          </a:p>
        </p:txBody>
      </p:sp>
    </p:spTree>
    <p:extLst>
      <p:ext uri="{BB962C8B-B14F-4D97-AF65-F5344CB8AC3E}">
        <p14:creationId xmlns:p14="http://schemas.microsoft.com/office/powerpoint/2010/main" val="125901579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1"/>
          <p:cNvPicPr>
            <a:picLocks noChangeAspect="1"/>
          </p:cNvPicPr>
          <p:nvPr/>
        </p:nvPicPr>
        <p:blipFill rotWithShape="1">
          <a:blip r:embed="rId2" cstate="print">
            <a:extLst>
              <a:ext uri="{28A0092B-C50C-407E-A947-70E740481C1C}">
                <a14:useLocalDpi xmlns:a14="http://schemas.microsoft.com/office/drawing/2010/main"/>
              </a:ext>
            </a:extLst>
          </a:blip>
          <a:srcRect l="19593" r="13545"/>
          <a:stretch/>
        </p:blipFill>
        <p:spPr>
          <a:xfrm>
            <a:off x="2408" y="729011"/>
            <a:ext cx="3310850" cy="2794278"/>
          </a:xfrm>
          <a:prstGeom prst="rect">
            <a:avLst/>
          </a:prstGeom>
          <a:ln>
            <a:solidFill>
              <a:srgbClr val="000000"/>
            </a:solidFill>
          </a:ln>
        </p:spPr>
      </p:pic>
      <p:sp>
        <p:nvSpPr>
          <p:cNvPr id="2" name="Title 1"/>
          <p:cNvSpPr>
            <a:spLocks noGrp="1"/>
          </p:cNvSpPr>
          <p:nvPr>
            <p:ph type="title"/>
          </p:nvPr>
        </p:nvSpPr>
        <p:spPr/>
        <p:txBody>
          <a:bodyPr/>
          <a:lstStyle/>
          <a:p>
            <a:r>
              <a:rPr lang="en-US" sz="2400" dirty="0" smtClean="0"/>
              <a:t>Linear winch crane can also rotate the endcaps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55</a:t>
            </a:fld>
            <a:endParaRPr lang="en-US"/>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l="14272" r="15260"/>
          <a:stretch/>
        </p:blipFill>
        <p:spPr>
          <a:xfrm>
            <a:off x="2876535" y="2419290"/>
            <a:ext cx="3489410" cy="2794278"/>
          </a:xfrm>
          <a:prstGeom prst="rect">
            <a:avLst/>
          </a:prstGeom>
          <a:ln>
            <a:solidFill>
              <a:schemeClr val="tx1"/>
            </a:solidFill>
          </a:ln>
        </p:spPr>
      </p:pic>
      <p:pic>
        <p:nvPicPr>
          <p:cNvPr id="7" name="Content Placeholder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834452" y="3638161"/>
            <a:ext cx="3235800" cy="2852883"/>
          </a:xfrm>
          <a:prstGeom prst="rect">
            <a:avLst/>
          </a:prstGeom>
          <a:ln>
            <a:solidFill>
              <a:srgbClr val="000000"/>
            </a:solidFill>
          </a:ln>
        </p:spPr>
      </p:pic>
    </p:spTree>
    <p:extLst>
      <p:ext uri="{BB962C8B-B14F-4D97-AF65-F5344CB8AC3E}">
        <p14:creationId xmlns:p14="http://schemas.microsoft.com/office/powerpoint/2010/main" val="403958267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563" y="2097660"/>
            <a:ext cx="8282592" cy="1362075"/>
          </a:xfrm>
        </p:spPr>
        <p:txBody>
          <a:bodyPr/>
          <a:lstStyle/>
          <a:p>
            <a:r>
              <a:rPr lang="en-US" sz="4800" cap="none" dirty="0" smtClean="0">
                <a:latin typeface="Apple Chancery"/>
                <a:cs typeface="Apple Chancery"/>
              </a:rPr>
              <a:t>Dessert</a:t>
            </a:r>
            <a:r>
              <a:rPr lang="en-US" cap="none" dirty="0" smtClean="0"/>
              <a:t/>
            </a:r>
            <a:br>
              <a:rPr lang="en-US" cap="none" dirty="0" smtClean="0"/>
            </a:br>
            <a:r>
              <a:rPr lang="en-US" sz="3600" cap="none" dirty="0" smtClean="0">
                <a:latin typeface="+mn-lt"/>
              </a:rPr>
              <a:t>Measured HGCAL performance</a:t>
            </a:r>
            <a:endParaRPr lang="en-US" sz="3600" cap="none" dirty="0">
              <a:latin typeface="+mn-lt"/>
            </a:endParaRPr>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56</a:t>
            </a:fld>
            <a:endParaRPr lang="en-US"/>
          </a:p>
        </p:txBody>
      </p:sp>
    </p:spTree>
    <p:extLst>
      <p:ext uri="{BB962C8B-B14F-4D97-AF65-F5344CB8AC3E}">
        <p14:creationId xmlns:p14="http://schemas.microsoft.com/office/powerpoint/2010/main" val="5115702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Prototype silicon modules + CALICE AHCAL tested at CERN in 2017; more in 2018</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57</a:t>
            </a:fld>
            <a:endParaRPr lang="en-US"/>
          </a:p>
        </p:txBody>
      </p:sp>
      <p:pic>
        <p:nvPicPr>
          <p:cNvPr id="6" name="Picture 5" descr="2017completesetup.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03817" y="921392"/>
            <a:ext cx="7393568" cy="5545176"/>
          </a:xfrm>
          <a:prstGeom prst="rect">
            <a:avLst/>
          </a:prstGeom>
        </p:spPr>
      </p:pic>
      <p:sp>
        <p:nvSpPr>
          <p:cNvPr id="7" name="TextBox 6"/>
          <p:cNvSpPr txBox="1"/>
          <p:nvPr/>
        </p:nvSpPr>
        <p:spPr>
          <a:xfrm>
            <a:off x="1487293" y="2367445"/>
            <a:ext cx="1576273" cy="40011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sz="2000" dirty="0" smtClean="0"/>
              <a:t>Si + </a:t>
            </a:r>
            <a:r>
              <a:rPr lang="en-US" sz="2000" dirty="0" err="1" smtClean="0"/>
              <a:t>Pb</a:t>
            </a:r>
            <a:r>
              <a:rPr lang="en-US" sz="2000" dirty="0" smtClean="0"/>
              <a:t> CE-E</a:t>
            </a:r>
            <a:endParaRPr lang="en-US" sz="2000" dirty="0"/>
          </a:p>
        </p:txBody>
      </p:sp>
      <p:sp>
        <p:nvSpPr>
          <p:cNvPr id="8" name="TextBox 7"/>
          <p:cNvSpPr txBox="1"/>
          <p:nvPr/>
        </p:nvSpPr>
        <p:spPr>
          <a:xfrm>
            <a:off x="3401561" y="2367445"/>
            <a:ext cx="2210432"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dirty="0" smtClean="0"/>
              <a:t>Si + SS front CE-H</a:t>
            </a:r>
            <a:endParaRPr lang="en-US" sz="2000" dirty="0"/>
          </a:p>
        </p:txBody>
      </p:sp>
      <p:sp>
        <p:nvSpPr>
          <p:cNvPr id="9" name="TextBox 8"/>
          <p:cNvSpPr txBox="1"/>
          <p:nvPr/>
        </p:nvSpPr>
        <p:spPr>
          <a:xfrm>
            <a:off x="6048039" y="2355647"/>
            <a:ext cx="2094486"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dirty="0" smtClean="0"/>
              <a:t>CALICE AHCAL</a:t>
            </a:r>
            <a:endParaRPr lang="en-US" sz="2000" dirty="0"/>
          </a:p>
        </p:txBody>
      </p:sp>
      <p:sp>
        <p:nvSpPr>
          <p:cNvPr id="10" name="TextBox 9"/>
          <p:cNvSpPr txBox="1"/>
          <p:nvPr/>
        </p:nvSpPr>
        <p:spPr>
          <a:xfrm>
            <a:off x="2732107" y="5804008"/>
            <a:ext cx="3315932"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Nearly 2 </a:t>
            </a:r>
            <a:r>
              <a:rPr lang="en-US" sz="2400" dirty="0" err="1" smtClean="0"/>
              <a:t>tonnes</a:t>
            </a:r>
            <a:r>
              <a:rPr lang="en-US" sz="2400" dirty="0" smtClean="0"/>
              <a:t>, 3m long</a:t>
            </a:r>
            <a:endParaRPr lang="en-US" sz="2400" dirty="0"/>
          </a:p>
        </p:txBody>
      </p:sp>
      <p:cxnSp>
        <p:nvCxnSpPr>
          <p:cNvPr id="12" name="Straight Arrow Connector 11"/>
          <p:cNvCxnSpPr/>
          <p:nvPr/>
        </p:nvCxnSpPr>
        <p:spPr bwMode="auto">
          <a:xfrm>
            <a:off x="372046" y="3861133"/>
            <a:ext cx="2569491" cy="0"/>
          </a:xfrm>
          <a:prstGeom prst="straightConnector1">
            <a:avLst/>
          </a:prstGeom>
          <a:solidFill>
            <a:schemeClr val="accent1"/>
          </a:solidFill>
          <a:ln w="38100" cap="flat" cmpd="sng" algn="ctr">
            <a:solidFill>
              <a:srgbClr val="FF0000"/>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TextBox 12"/>
          <p:cNvSpPr txBox="1"/>
          <p:nvPr/>
        </p:nvSpPr>
        <p:spPr>
          <a:xfrm>
            <a:off x="372046" y="3991864"/>
            <a:ext cx="2788043" cy="40011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000" b="1" dirty="0" smtClean="0">
                <a:solidFill>
                  <a:srgbClr val="FF0000"/>
                </a:solidFill>
              </a:rPr>
              <a:t>Electrons, </a:t>
            </a:r>
            <a:r>
              <a:rPr lang="en-US" sz="2000" b="1" dirty="0" err="1" smtClean="0">
                <a:solidFill>
                  <a:srgbClr val="FF0000"/>
                </a:solidFill>
              </a:rPr>
              <a:t>pions</a:t>
            </a:r>
            <a:r>
              <a:rPr lang="en-US" sz="2000" b="1" dirty="0" smtClean="0">
                <a:solidFill>
                  <a:srgbClr val="FF0000"/>
                </a:solidFill>
              </a:rPr>
              <a:t>, </a:t>
            </a:r>
            <a:r>
              <a:rPr lang="en-US" sz="2000" b="1" dirty="0" err="1" smtClean="0">
                <a:solidFill>
                  <a:srgbClr val="FF0000"/>
                </a:solidFill>
              </a:rPr>
              <a:t>muons</a:t>
            </a:r>
            <a:endParaRPr lang="en-US" sz="2000" b="1" dirty="0">
              <a:solidFill>
                <a:srgbClr val="FF0000"/>
              </a:solidFill>
            </a:endParaRPr>
          </a:p>
        </p:txBody>
      </p:sp>
    </p:spTree>
    <p:extLst>
      <p:ext uri="{BB962C8B-B14F-4D97-AF65-F5344CB8AC3E}">
        <p14:creationId xmlns:p14="http://schemas.microsoft.com/office/powerpoint/2010/main" val="245824912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Beam tests in 2016 &amp; 2017 validated basic design; good stability; MIPs seen in all parts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58</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79056" y="3370226"/>
            <a:ext cx="7884368" cy="2882220"/>
          </a:xfrm>
          <a:prstGeom prst="rect">
            <a:avLst/>
          </a:prstGeom>
        </p:spPr>
      </p:pic>
      <p:pic>
        <p:nvPicPr>
          <p:cNvPr id="7" name="Picture 6"/>
          <p:cNvPicPr>
            <a:picLocks noChangeAspect="1"/>
          </p:cNvPicPr>
          <p:nvPr/>
        </p:nvPicPr>
        <p:blipFill>
          <a:blip r:embed="rId3"/>
          <a:stretch>
            <a:fillRect/>
          </a:stretch>
        </p:blipFill>
        <p:spPr>
          <a:xfrm>
            <a:off x="1088184" y="767495"/>
            <a:ext cx="7200800" cy="2541459"/>
          </a:xfrm>
          <a:prstGeom prst="rect">
            <a:avLst/>
          </a:prstGeom>
        </p:spPr>
      </p:pic>
      <p:sp>
        <p:nvSpPr>
          <p:cNvPr id="8" name="TextBox 7"/>
          <p:cNvSpPr txBox="1"/>
          <p:nvPr/>
        </p:nvSpPr>
        <p:spPr>
          <a:xfrm>
            <a:off x="333558" y="6175478"/>
            <a:ext cx="8428584"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err="1" smtClean="0"/>
              <a:t>Mips</a:t>
            </a:r>
            <a:r>
              <a:rPr lang="en-US" dirty="0" smtClean="0"/>
              <a:t> (for calibration) seen from </a:t>
            </a:r>
            <a:r>
              <a:rPr lang="en-US" dirty="0" err="1" smtClean="0"/>
              <a:t>muons</a:t>
            </a:r>
            <a:r>
              <a:rPr lang="en-US" dirty="0" smtClean="0"/>
              <a:t> and also single particles within hadronic showers</a:t>
            </a:r>
            <a:endParaRPr lang="en-US" dirty="0"/>
          </a:p>
        </p:txBody>
      </p:sp>
      <p:sp>
        <p:nvSpPr>
          <p:cNvPr id="9" name="TextBox 8"/>
          <p:cNvSpPr txBox="1"/>
          <p:nvPr/>
        </p:nvSpPr>
        <p:spPr>
          <a:xfrm>
            <a:off x="1315604" y="3390667"/>
            <a:ext cx="1296774" cy="523220"/>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2800" dirty="0" smtClean="0"/>
              <a:t>S/N ~ 8</a:t>
            </a:r>
            <a:endParaRPr lang="en-US" sz="2800" dirty="0"/>
          </a:p>
        </p:txBody>
      </p:sp>
    </p:spTree>
    <p:extLst>
      <p:ext uri="{BB962C8B-B14F-4D97-AF65-F5344CB8AC3E}">
        <p14:creationId xmlns:p14="http://schemas.microsoft.com/office/powerpoint/2010/main" val="217456273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Beam tests in 2016 &amp; 2017 validated basic design; good comparison to </a:t>
            </a:r>
            <a:r>
              <a:rPr lang="en-US" sz="2400" dirty="0" smtClean="0"/>
              <a:t>simulation</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59</a:t>
            </a:fld>
            <a:endParaRPr lang="en-US"/>
          </a:p>
        </p:txBody>
      </p:sp>
      <p:pic>
        <p:nvPicPr>
          <p:cNvPr id="6" name="Picture 5"/>
          <p:cNvPicPr>
            <a:picLocks noChangeAspect="1"/>
          </p:cNvPicPr>
          <p:nvPr/>
        </p:nvPicPr>
        <p:blipFill>
          <a:blip r:embed="rId2"/>
          <a:stretch>
            <a:fillRect/>
          </a:stretch>
        </p:blipFill>
        <p:spPr>
          <a:xfrm>
            <a:off x="24287" y="825614"/>
            <a:ext cx="4436427" cy="3852912"/>
          </a:xfrm>
          <a:prstGeom prst="rect">
            <a:avLst/>
          </a:prstGeom>
        </p:spPr>
      </p:pic>
      <p:pic>
        <p:nvPicPr>
          <p:cNvPr id="7" name="Picture 6"/>
          <p:cNvPicPr>
            <a:picLocks noChangeAspect="1"/>
          </p:cNvPicPr>
          <p:nvPr/>
        </p:nvPicPr>
        <p:blipFill>
          <a:blip r:embed="rId3"/>
          <a:stretch>
            <a:fillRect/>
          </a:stretch>
        </p:blipFill>
        <p:spPr>
          <a:xfrm>
            <a:off x="4345150" y="918318"/>
            <a:ext cx="4619338" cy="3573388"/>
          </a:xfrm>
          <a:prstGeom prst="rect">
            <a:avLst/>
          </a:prstGeom>
        </p:spPr>
      </p:pic>
      <p:sp>
        <p:nvSpPr>
          <p:cNvPr id="8" name="Rectangle 7"/>
          <p:cNvSpPr/>
          <p:nvPr/>
        </p:nvSpPr>
        <p:spPr>
          <a:xfrm>
            <a:off x="270548" y="4714046"/>
            <a:ext cx="86409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2000" dirty="0" smtClean="0">
                <a:solidFill>
                  <a:srgbClr val="000090"/>
                </a:solidFill>
              </a:rPr>
              <a:t>Distributions from electrons and </a:t>
            </a:r>
            <a:r>
              <a:rPr lang="en-US" sz="2000" dirty="0" err="1" smtClean="0">
                <a:solidFill>
                  <a:srgbClr val="000090"/>
                </a:solidFill>
              </a:rPr>
              <a:t>pions</a:t>
            </a:r>
            <a:r>
              <a:rPr lang="en-US" sz="2000" dirty="0" smtClean="0">
                <a:solidFill>
                  <a:srgbClr val="000090"/>
                </a:solidFill>
              </a:rPr>
              <a:t> match those predicted by simulation (to within 5%) demonstrating accuracy and scalability</a:t>
            </a:r>
          </a:p>
          <a:p>
            <a:pPr algn="ctr"/>
            <a:r>
              <a:rPr lang="en-US" sz="2000" dirty="0" smtClean="0">
                <a:solidFill>
                  <a:srgbClr val="000090"/>
                </a:solidFill>
              </a:rPr>
              <a:t>First indications that HGCAL performance is as expected from simulation</a:t>
            </a:r>
          </a:p>
          <a:p>
            <a:pPr algn="ctr"/>
            <a:r>
              <a:rPr lang="en-US" sz="2000" dirty="0" smtClean="0">
                <a:solidFill>
                  <a:srgbClr val="000090"/>
                </a:solidFill>
              </a:rPr>
              <a:t>More test beam data will be taken in a few weeks @ CERN</a:t>
            </a:r>
            <a:endParaRPr lang="en-US" sz="2000" dirty="0">
              <a:solidFill>
                <a:srgbClr val="000090"/>
              </a:solidFill>
            </a:endParaRPr>
          </a:p>
        </p:txBody>
      </p:sp>
      <p:sp>
        <p:nvSpPr>
          <p:cNvPr id="9" name="TextBox 8"/>
          <p:cNvSpPr txBox="1"/>
          <p:nvPr/>
        </p:nvSpPr>
        <p:spPr>
          <a:xfrm>
            <a:off x="5234306" y="2232017"/>
            <a:ext cx="2753729" cy="40011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000" dirty="0" smtClean="0"/>
              <a:t>Transverse shower shape</a:t>
            </a:r>
            <a:endParaRPr lang="en-US" sz="2000" dirty="0"/>
          </a:p>
        </p:txBody>
      </p:sp>
      <p:sp>
        <p:nvSpPr>
          <p:cNvPr id="10" name="TextBox 9"/>
          <p:cNvSpPr txBox="1"/>
          <p:nvPr/>
        </p:nvSpPr>
        <p:spPr>
          <a:xfrm>
            <a:off x="1191563" y="2232017"/>
            <a:ext cx="2900629" cy="40011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000" dirty="0" smtClean="0"/>
              <a:t>Electron energy resolution</a:t>
            </a:r>
            <a:endParaRPr lang="en-US" sz="2000" dirty="0"/>
          </a:p>
        </p:txBody>
      </p:sp>
    </p:spTree>
    <p:extLst>
      <p:ext uri="{BB962C8B-B14F-4D97-AF65-F5344CB8AC3E}">
        <p14:creationId xmlns:p14="http://schemas.microsoft.com/office/powerpoint/2010/main" val="8921585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CMS will replace its </a:t>
            </a:r>
            <a:r>
              <a:rPr lang="en-US" sz="2400" dirty="0" err="1" smtClean="0"/>
              <a:t>endcap</a:t>
            </a:r>
            <a:r>
              <a:rPr lang="en-US" sz="2400" dirty="0" smtClean="0"/>
              <a:t> calorimeters </a:t>
            </a:r>
            <a:br>
              <a:rPr lang="en-US" sz="2400" dirty="0" smtClean="0"/>
            </a:br>
            <a:r>
              <a:rPr lang="en-US" sz="2400" dirty="0" smtClean="0"/>
              <a:t>for HL-LHC: the High Granularity Calorimeter</a:t>
            </a:r>
            <a:endParaRPr lang="en-US" sz="2400" dirty="0"/>
          </a:p>
        </p:txBody>
      </p:sp>
      <p:sp>
        <p:nvSpPr>
          <p:cNvPr id="6" name="Date Placeholder 5"/>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6</a:t>
            </a:fld>
            <a:endParaRPr lang="en-US"/>
          </a:p>
        </p:txBody>
      </p:sp>
      <p:pic>
        <p:nvPicPr>
          <p:cNvPr id="4" name="Picture 3" descr="cms_full_HGCAL.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3959" y="839400"/>
            <a:ext cx="8423234" cy="5645676"/>
          </a:xfrm>
          <a:prstGeom prst="rect">
            <a:avLst/>
          </a:prstGeom>
        </p:spPr>
      </p:pic>
    </p:spTree>
    <p:extLst>
      <p:ext uri="{BB962C8B-B14F-4D97-AF65-F5344CB8AC3E}">
        <p14:creationId xmlns:p14="http://schemas.microsoft.com/office/powerpoint/2010/main" val="107324273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2018 beam test @ CERN featured 28-layer CE-E section</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60</a:t>
            </a:fld>
            <a:endParaRPr lang="en-US"/>
          </a:p>
        </p:txBody>
      </p:sp>
      <p:pic>
        <p:nvPicPr>
          <p:cNvPr id="6" name="Picture 5" descr="IMG_7489.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6568" y="869988"/>
            <a:ext cx="4197692" cy="314826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6568" y="4018257"/>
            <a:ext cx="6464949" cy="2561770"/>
          </a:xfrm>
          <a:prstGeom prst="rect">
            <a:avLst/>
          </a:prstGeom>
        </p:spPr>
      </p:pic>
      <p:sp>
        <p:nvSpPr>
          <p:cNvPr id="8" name="TextBox 7"/>
          <p:cNvSpPr txBox="1"/>
          <p:nvPr/>
        </p:nvSpPr>
        <p:spPr>
          <a:xfrm>
            <a:off x="6778081" y="4296578"/>
            <a:ext cx="2139761"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100 GeV electrons: occupancy plots for all 28 layers (last 3 layers are noisy)</a:t>
            </a:r>
            <a:endParaRPr lang="en-US" dirty="0"/>
          </a:p>
        </p:txBody>
      </p:sp>
      <p:sp>
        <p:nvSpPr>
          <p:cNvPr id="9" name="Rectangle 8"/>
          <p:cNvSpPr/>
          <p:nvPr/>
        </p:nvSpPr>
        <p:spPr bwMode="auto">
          <a:xfrm>
            <a:off x="922011" y="6001294"/>
            <a:ext cx="5699506" cy="578733"/>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pic>
        <p:nvPicPr>
          <p:cNvPr id="10" name="Content Placeholder 3"/>
          <p:cNvPicPr>
            <a:picLocks noChangeAspect="1"/>
          </p:cNvPicPr>
          <p:nvPr/>
        </p:nvPicPr>
        <p:blipFill rotWithShape="1">
          <a:blip r:embed="rId4" cstate="print">
            <a:extLst>
              <a:ext uri="{28A0092B-C50C-407E-A947-70E740481C1C}">
                <a14:useLocalDpi xmlns:a14="http://schemas.microsoft.com/office/drawing/2010/main"/>
              </a:ext>
            </a:extLst>
          </a:blip>
          <a:srcRect l="-1164"/>
          <a:stretch/>
        </p:blipFill>
        <p:spPr>
          <a:xfrm>
            <a:off x="4770099" y="1279327"/>
            <a:ext cx="3839074" cy="2686745"/>
          </a:xfrm>
          <a:prstGeom prst="rect">
            <a:avLst/>
          </a:prstGeom>
        </p:spPr>
      </p:pic>
      <p:sp>
        <p:nvSpPr>
          <p:cNvPr id="11" name="TextBox 10"/>
          <p:cNvSpPr txBox="1"/>
          <p:nvPr/>
        </p:nvSpPr>
        <p:spPr>
          <a:xfrm>
            <a:off x="5054987" y="869988"/>
            <a:ext cx="344618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MIP distribution from online DQM</a:t>
            </a:r>
            <a:endParaRPr lang="en-US" dirty="0"/>
          </a:p>
        </p:txBody>
      </p:sp>
    </p:spTree>
    <p:extLst>
      <p:ext uri="{BB962C8B-B14F-4D97-AF65-F5344CB8AC3E}">
        <p14:creationId xmlns:p14="http://schemas.microsoft.com/office/powerpoint/2010/main" val="361621043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Silicon sensors also have good intrinsic timing resolution that does not degrade with radiation</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61</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6387" y="1399035"/>
            <a:ext cx="5695489" cy="4907383"/>
          </a:xfrm>
          <a:prstGeom prst="rect">
            <a:avLst/>
          </a:prstGeom>
        </p:spPr>
      </p:pic>
      <p:cxnSp>
        <p:nvCxnSpPr>
          <p:cNvPr id="8" name="Straight Connector 7"/>
          <p:cNvCxnSpPr/>
          <p:nvPr/>
        </p:nvCxnSpPr>
        <p:spPr bwMode="auto">
          <a:xfrm flipH="1">
            <a:off x="1193114" y="5336325"/>
            <a:ext cx="6273470" cy="0"/>
          </a:xfrm>
          <a:prstGeom prst="line">
            <a:avLst/>
          </a:prstGeom>
          <a:solidFill>
            <a:schemeClr val="accent1"/>
          </a:solidFill>
          <a:ln w="28575" cap="flat" cmpd="sng" algn="ctr">
            <a:solidFill>
              <a:srgbClr val="FF0000"/>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TextBox 9"/>
          <p:cNvSpPr txBox="1"/>
          <p:nvPr/>
        </p:nvSpPr>
        <p:spPr>
          <a:xfrm>
            <a:off x="5759634" y="4925841"/>
            <a:ext cx="2469571" cy="400110"/>
          </a:xfrm>
          <a:prstGeom prst="rect">
            <a:avLst/>
          </a:prstGeom>
          <a:noFill/>
        </p:spPr>
        <p:txBody>
          <a:bodyPr wrap="none" rtlCol="0">
            <a:spAutoFit/>
          </a:bodyPr>
          <a:lstStyle/>
          <a:p>
            <a:r>
              <a:rPr lang="en-US" sz="2000" b="1" dirty="0" smtClean="0">
                <a:solidFill>
                  <a:srgbClr val="FF0000"/>
                </a:solidFill>
              </a:rPr>
              <a:t>Constant term ~20ps</a:t>
            </a:r>
            <a:endParaRPr lang="en-US" sz="2000" b="1" dirty="0">
              <a:solidFill>
                <a:srgbClr val="FF0000"/>
              </a:solidFill>
            </a:endParaRPr>
          </a:p>
        </p:txBody>
      </p:sp>
      <p:cxnSp>
        <p:nvCxnSpPr>
          <p:cNvPr id="12" name="Straight Connector 11"/>
          <p:cNvCxnSpPr/>
          <p:nvPr/>
        </p:nvCxnSpPr>
        <p:spPr bwMode="auto">
          <a:xfrm flipH="1" flipV="1">
            <a:off x="3194132" y="1245099"/>
            <a:ext cx="25991" cy="4360605"/>
          </a:xfrm>
          <a:prstGeom prst="line">
            <a:avLst/>
          </a:prstGeom>
          <a:solidFill>
            <a:schemeClr val="accent1"/>
          </a:solidFill>
          <a:ln w="28575" cap="flat" cmpd="sng" algn="ctr">
            <a:solidFill>
              <a:srgbClr val="0000FF"/>
            </a:solidFill>
            <a:prstDash val="dot"/>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TextBox 12"/>
          <p:cNvSpPr txBox="1"/>
          <p:nvPr/>
        </p:nvSpPr>
        <p:spPr>
          <a:xfrm>
            <a:off x="1205947" y="936420"/>
            <a:ext cx="4633082" cy="400110"/>
          </a:xfrm>
          <a:prstGeom prst="rect">
            <a:avLst/>
          </a:prstGeom>
          <a:noFill/>
        </p:spPr>
        <p:txBody>
          <a:bodyPr wrap="none" rtlCol="0">
            <a:spAutoFit/>
          </a:bodyPr>
          <a:lstStyle/>
          <a:p>
            <a:r>
              <a:rPr lang="en-US" sz="2000" b="1" dirty="0" smtClean="0">
                <a:solidFill>
                  <a:srgbClr val="0000FF"/>
                </a:solidFill>
              </a:rPr>
              <a:t>~10 MIPs at 0 fb</a:t>
            </a:r>
            <a:r>
              <a:rPr lang="en-US" sz="2000" b="1" baseline="30000" dirty="0" smtClean="0">
                <a:solidFill>
                  <a:srgbClr val="0000FF"/>
                </a:solidFill>
              </a:rPr>
              <a:t>-1</a:t>
            </a:r>
            <a:r>
              <a:rPr lang="en-US" sz="2000" b="1" dirty="0" smtClean="0">
                <a:solidFill>
                  <a:srgbClr val="0000FF"/>
                </a:solidFill>
              </a:rPr>
              <a:t>; ~20 MIPs at 3000 fb</a:t>
            </a:r>
            <a:r>
              <a:rPr lang="en-US" sz="2000" b="1" baseline="30000" dirty="0" smtClean="0">
                <a:solidFill>
                  <a:srgbClr val="0000FF"/>
                </a:solidFill>
              </a:rPr>
              <a:t>-1</a:t>
            </a:r>
            <a:endParaRPr lang="en-US" sz="2000" b="1" baseline="30000" dirty="0">
              <a:solidFill>
                <a:srgbClr val="0000FF"/>
              </a:solidFill>
            </a:endParaRPr>
          </a:p>
        </p:txBody>
      </p:sp>
      <p:sp>
        <p:nvSpPr>
          <p:cNvPr id="14" name="TextBox 13"/>
          <p:cNvSpPr txBox="1"/>
          <p:nvPr/>
        </p:nvSpPr>
        <p:spPr>
          <a:xfrm>
            <a:off x="6041876" y="2629674"/>
            <a:ext cx="2656310"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smtClean="0"/>
              <a:t>Can look at shower evolution in 5D</a:t>
            </a:r>
            <a:br>
              <a:rPr lang="en-US" sz="2400" dirty="0" smtClean="0"/>
            </a:br>
            <a:r>
              <a:rPr lang="en-US" sz="2400" dirty="0" smtClean="0"/>
              <a:t>(energy, X, Y, Z, t)</a:t>
            </a:r>
            <a:br>
              <a:rPr lang="en-US" sz="2400" dirty="0" smtClean="0"/>
            </a:br>
            <a:r>
              <a:rPr lang="en-US" sz="2400" dirty="0" smtClean="0">
                <a:sym typeface="Wingdings"/>
              </a:rPr>
              <a:t> Particle Flow</a:t>
            </a:r>
            <a:endParaRPr lang="en-US" sz="2400" dirty="0"/>
          </a:p>
        </p:txBody>
      </p:sp>
    </p:spTree>
    <p:extLst>
      <p:ext uri="{BB962C8B-B14F-4D97-AF65-F5344CB8AC3E}">
        <p14:creationId xmlns:p14="http://schemas.microsoft.com/office/powerpoint/2010/main" val="1355782656"/>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HGCAL TDR was submitted in Nov. 2017</a:t>
            </a:r>
            <a:br>
              <a:rPr lang="en-US" sz="2400" dirty="0" smtClean="0"/>
            </a:br>
            <a:r>
              <a:rPr lang="en-US" sz="2400" dirty="0" smtClean="0"/>
              <a:t>R&amp;D continues; construction starts in 2020</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62</a:t>
            </a:fld>
            <a:endParaRPr lang="en-US"/>
          </a:p>
        </p:txBody>
      </p:sp>
      <p:pic>
        <p:nvPicPr>
          <p:cNvPr id="6" name="Picture 5"/>
          <p:cNvPicPr>
            <a:picLocks noChangeAspect="1"/>
          </p:cNvPicPr>
          <p:nvPr/>
        </p:nvPicPr>
        <p:blipFill>
          <a:blip r:embed="rId2"/>
          <a:stretch>
            <a:fillRect/>
          </a:stretch>
        </p:blipFill>
        <p:spPr>
          <a:xfrm>
            <a:off x="1544258" y="789103"/>
            <a:ext cx="4069487" cy="5733256"/>
          </a:xfrm>
          <a:prstGeom prst="rect">
            <a:avLst/>
          </a:prstGeom>
        </p:spPr>
      </p:pic>
      <p:sp>
        <p:nvSpPr>
          <p:cNvPr id="7" name="TextBox 6"/>
          <p:cNvSpPr txBox="1"/>
          <p:nvPr/>
        </p:nvSpPr>
        <p:spPr>
          <a:xfrm>
            <a:off x="6032847" y="5593798"/>
            <a:ext cx="2527254"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CMS-TDR-17-007</a:t>
            </a:r>
            <a:endParaRPr lang="en-US" sz="2400" dirty="0"/>
          </a:p>
        </p:txBody>
      </p:sp>
      <p:sp>
        <p:nvSpPr>
          <p:cNvPr id="8" name="TextBox 7"/>
          <p:cNvSpPr txBox="1"/>
          <p:nvPr/>
        </p:nvSpPr>
        <p:spPr>
          <a:xfrm rot="19860798">
            <a:off x="-135407" y="3325050"/>
            <a:ext cx="8429711" cy="923330"/>
          </a:xfrm>
          <a:prstGeom prst="rect">
            <a:avLst/>
          </a:prstGeom>
          <a:noFill/>
        </p:spPr>
        <p:txBody>
          <a:bodyPr wrap="none" rtlCol="0">
            <a:spAutoFit/>
          </a:bodyPr>
          <a:lstStyle/>
          <a:p>
            <a:r>
              <a:rPr lang="en-US" sz="5400" dirty="0" smtClean="0"/>
              <a:t>Approved on 18</a:t>
            </a:r>
            <a:r>
              <a:rPr lang="en-US" sz="5400" baseline="30000" dirty="0" smtClean="0"/>
              <a:t>th</a:t>
            </a:r>
            <a:r>
              <a:rPr lang="en-US" sz="5400" dirty="0" smtClean="0"/>
              <a:t> April 2018!</a:t>
            </a:r>
            <a:endParaRPr lang="en-US" sz="5400" dirty="0"/>
          </a:p>
        </p:txBody>
      </p:sp>
    </p:spTree>
    <p:extLst>
      <p:ext uri="{BB962C8B-B14F-4D97-AF65-F5344CB8AC3E}">
        <p14:creationId xmlns:p14="http://schemas.microsoft.com/office/powerpoint/2010/main" val="2680628442"/>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563" y="2097660"/>
            <a:ext cx="8282592" cy="1362075"/>
          </a:xfrm>
        </p:spPr>
        <p:txBody>
          <a:bodyPr/>
          <a:lstStyle/>
          <a:p>
            <a:r>
              <a:rPr lang="en-US" sz="4800" cap="none" dirty="0" smtClean="0">
                <a:latin typeface="Apple Chancery"/>
                <a:cs typeface="Apple Chancery"/>
              </a:rPr>
              <a:t>A Little Extra</a:t>
            </a:r>
            <a:r>
              <a:rPr lang="en-US" cap="none" dirty="0" smtClean="0"/>
              <a:t/>
            </a:r>
            <a:br>
              <a:rPr lang="en-US" cap="none" dirty="0" smtClean="0"/>
            </a:br>
            <a:r>
              <a:rPr lang="en-US" sz="3600" cap="none" dirty="0" smtClean="0">
                <a:latin typeface="+mn-lt"/>
              </a:rPr>
              <a:t>Challenges ahead</a:t>
            </a:r>
            <a:endParaRPr lang="en-US" sz="3600" cap="none" dirty="0">
              <a:latin typeface="+mn-lt"/>
            </a:endParaRPr>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63</a:t>
            </a:fld>
            <a:endParaRPr lang="en-US"/>
          </a:p>
        </p:txBody>
      </p:sp>
    </p:spTree>
    <p:extLst>
      <p:ext uri="{BB962C8B-B14F-4D97-AF65-F5344CB8AC3E}">
        <p14:creationId xmlns:p14="http://schemas.microsoft.com/office/powerpoint/2010/main" val="1256262952"/>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z="2400" dirty="0" smtClean="0"/>
              <a:t>With the approval of the TDR (18</a:t>
            </a:r>
            <a:r>
              <a:rPr lang="en-US" sz="2400" baseline="30000" dirty="0" smtClean="0"/>
              <a:t>th</a:t>
            </a:r>
            <a:r>
              <a:rPr lang="en-US" sz="2400" dirty="0" smtClean="0"/>
              <a:t> April 2018) </a:t>
            </a:r>
            <a:br>
              <a:rPr lang="en-US" sz="2400" dirty="0" smtClean="0"/>
            </a:br>
            <a:r>
              <a:rPr lang="en-US" sz="2400" dirty="0" smtClean="0"/>
              <a:t>we are entering a phase transition</a:t>
            </a:r>
            <a:endParaRPr lang="en-US" sz="2400" dirty="0"/>
          </a:p>
        </p:txBody>
      </p:sp>
      <p:sp>
        <p:nvSpPr>
          <p:cNvPr id="11" name="Content Placeholder 10"/>
          <p:cNvSpPr>
            <a:spLocks noGrp="1"/>
          </p:cNvSpPr>
          <p:nvPr>
            <p:ph idx="1"/>
          </p:nvPr>
        </p:nvSpPr>
        <p:spPr/>
        <p:txBody>
          <a:bodyPr/>
          <a:lstStyle/>
          <a:p>
            <a:endParaRPr lang="en-US" dirty="0" smtClean="0"/>
          </a:p>
          <a:p>
            <a:pPr marL="0" indent="0">
              <a:buNone/>
            </a:pPr>
            <a:endParaRPr lang="en-US" dirty="0" smtClean="0"/>
          </a:p>
          <a:p>
            <a:r>
              <a:rPr lang="en-US" dirty="0" smtClean="0"/>
              <a:t>Finalization </a:t>
            </a:r>
            <a:r>
              <a:rPr lang="en-US" dirty="0"/>
              <a:t>of design, prototyping towards final systems (2 years)</a:t>
            </a:r>
          </a:p>
          <a:p>
            <a:r>
              <a:rPr lang="en-US" dirty="0"/>
              <a:t>EDR </a:t>
            </a:r>
            <a:r>
              <a:rPr lang="en-US" dirty="0" smtClean="0"/>
              <a:t>(~May/June 2020) and ESRs</a:t>
            </a:r>
          </a:p>
          <a:p>
            <a:pPr lvl="1"/>
            <a:r>
              <a:rPr lang="en-US" dirty="0" smtClean="0"/>
              <a:t>This is a </a:t>
            </a:r>
            <a:r>
              <a:rPr lang="en-US" b="1" dirty="0" smtClean="0"/>
              <a:t>much</a:t>
            </a:r>
            <a:r>
              <a:rPr lang="en-US" dirty="0" smtClean="0"/>
              <a:t> faster timescale than the original LHC-experiment construction phase</a:t>
            </a:r>
            <a:endParaRPr lang="en-US" dirty="0"/>
          </a:p>
          <a:p>
            <a:r>
              <a:rPr lang="en-US" dirty="0"/>
              <a:t>Market Surveys, orders, preproduction, qualification of final components</a:t>
            </a:r>
          </a:p>
          <a:p>
            <a:r>
              <a:rPr lang="en-US" dirty="0">
                <a:solidFill>
                  <a:srgbClr val="FF0000"/>
                </a:solidFill>
              </a:rPr>
              <a:t>Production starts in </a:t>
            </a:r>
            <a:r>
              <a:rPr lang="en-US" dirty="0" smtClean="0">
                <a:solidFill>
                  <a:srgbClr val="FF0000"/>
                </a:solidFill>
              </a:rPr>
              <a:t>&lt;3 </a:t>
            </a:r>
            <a:r>
              <a:rPr lang="en-US" dirty="0">
                <a:solidFill>
                  <a:srgbClr val="FF0000"/>
                </a:solidFill>
              </a:rPr>
              <a:t>years </a:t>
            </a:r>
            <a:r>
              <a:rPr lang="en-US" dirty="0"/>
              <a:t>! </a:t>
            </a:r>
          </a:p>
          <a:p>
            <a:endParaRPr lang="en-US" dirty="0"/>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64</a:t>
            </a:fld>
            <a:endParaRPr lang="en-US"/>
          </a:p>
        </p:txBody>
      </p:sp>
    </p:spTree>
    <p:extLst>
      <p:ext uri="{BB962C8B-B14F-4D97-AF65-F5344CB8AC3E}">
        <p14:creationId xmlns:p14="http://schemas.microsoft.com/office/powerpoint/2010/main" val="140613704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smtClean="0"/>
              <a:t>Synoptic view of HGCAL: ~5 years to finalize design, produce components, assemble, install</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65</a:t>
            </a:fld>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4040" y="1628800"/>
            <a:ext cx="9023448" cy="4263827"/>
          </a:xfrm>
          <a:prstGeom prst="rect">
            <a:avLst/>
          </a:prstGeom>
        </p:spPr>
      </p:pic>
    </p:spTree>
    <p:extLst>
      <p:ext uri="{BB962C8B-B14F-4D97-AF65-F5344CB8AC3E}">
        <p14:creationId xmlns:p14="http://schemas.microsoft.com/office/powerpoint/2010/main" val="4294443352"/>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94767" y="1729967"/>
            <a:ext cx="7772400" cy="4234906"/>
          </a:xfrm>
        </p:spPr>
        <p:txBody>
          <a:bodyPr/>
          <a:lstStyle/>
          <a:p>
            <a:r>
              <a:rPr lang="en-US" sz="2800" cap="none" dirty="0" smtClean="0"/>
              <a:t>Highly-granular calorimeters, such as HGCAL, will provide much more information than any previous calorimeter. </a:t>
            </a:r>
            <a:br>
              <a:rPr lang="en-US" sz="2800" cap="none" dirty="0" smtClean="0"/>
            </a:br>
            <a:r>
              <a:rPr lang="en-US" sz="2800" cap="none" dirty="0"/>
              <a:t/>
            </a:r>
            <a:br>
              <a:rPr lang="en-US" sz="2800" cap="none" dirty="0"/>
            </a:br>
            <a:r>
              <a:rPr lang="en-US" sz="2800" cap="none" dirty="0" smtClean="0"/>
              <a:t>Building and exploiting the HGCAL  brings major technological challenges. An exciting time for detector and software development!</a:t>
            </a:r>
            <a:endParaRPr lang="en-US" sz="2800" cap="none"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66</a:t>
            </a:fld>
            <a:endParaRPr lang="en-US"/>
          </a:p>
        </p:txBody>
      </p:sp>
    </p:spTree>
    <p:extLst>
      <p:ext uri="{BB962C8B-B14F-4D97-AF65-F5344CB8AC3E}">
        <p14:creationId xmlns:p14="http://schemas.microsoft.com/office/powerpoint/2010/main" val="296415335"/>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backup</a:t>
            </a:r>
            <a:endParaRPr lang="en-US" dirty="0"/>
          </a:p>
        </p:txBody>
      </p:sp>
      <p:sp>
        <p:nvSpPr>
          <p:cNvPr id="5" name="Date Placeholder 4"/>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6" name="Footer Placeholder 5"/>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7" name="Slide Number Placeholder 6"/>
          <p:cNvSpPr>
            <a:spLocks noGrp="1"/>
          </p:cNvSpPr>
          <p:nvPr>
            <p:ph type="sldNum" sz="quarter" idx="4"/>
          </p:nvPr>
        </p:nvSpPr>
        <p:spPr/>
        <p:txBody>
          <a:bodyPr/>
          <a:lstStyle/>
          <a:p>
            <a:fld id="{261CDDF9-8E64-0A4D-BCFC-391FBF5816D5}" type="slidenum">
              <a:rPr lang="en-US" smtClean="0"/>
              <a:t>67</a:t>
            </a:fld>
            <a:endParaRPr lang="en-US"/>
          </a:p>
        </p:txBody>
      </p:sp>
    </p:spTree>
    <p:extLst>
      <p:ext uri="{BB962C8B-B14F-4D97-AF65-F5344CB8AC3E}">
        <p14:creationId xmlns:p14="http://schemas.microsoft.com/office/powerpoint/2010/main" val="79898148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87159"/>
            <a:ext cx="8567743" cy="522288"/>
          </a:xfrm>
        </p:spPr>
        <p:txBody>
          <a:bodyPr/>
          <a:lstStyle/>
          <a:p>
            <a:r>
              <a:rPr lang="en-US" sz="2400" dirty="0" smtClean="0"/>
              <a:t>Efficiency of detecting hadronic &amp; </a:t>
            </a:r>
            <a:r>
              <a:rPr lang="en-US" sz="2400" dirty="0" err="1" smtClean="0"/>
              <a:t>em</a:t>
            </a:r>
            <a:r>
              <a:rPr lang="en-US" sz="2400" dirty="0" smtClean="0"/>
              <a:t> components differs from unity: </a:t>
            </a:r>
            <a:r>
              <a:rPr lang="en-US" sz="2400" b="1" dirty="0" smtClean="0"/>
              <a:t>non-compensation </a:t>
            </a:r>
            <a:endParaRPr lang="en-US" sz="2400" b="1"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grpSp>
        <p:nvGrpSpPr>
          <p:cNvPr id="11" name="Group 10"/>
          <p:cNvGrpSpPr/>
          <p:nvPr/>
        </p:nvGrpSpPr>
        <p:grpSpPr>
          <a:xfrm>
            <a:off x="946308" y="914400"/>
            <a:ext cx="3127574" cy="3160467"/>
            <a:chOff x="1042065" y="1375442"/>
            <a:chExt cx="3127574" cy="3160467"/>
          </a:xfrm>
        </p:grpSpPr>
        <p:pic>
          <p:nvPicPr>
            <p:cNvPr id="9" name="Picture 9"/>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flipH="1">
              <a:off x="1042065" y="1375442"/>
              <a:ext cx="3028586" cy="3047711"/>
            </a:xfrm>
            <a:prstGeom prst="rect">
              <a:avLst/>
            </a:prstGeom>
            <a:noFill/>
            <a:ln w="9525">
              <a:noFill/>
              <a:miter lim="800000"/>
              <a:headEnd/>
              <a:tailEnd/>
            </a:ln>
            <a:effectLst/>
          </p:spPr>
        </p:pic>
        <p:sp>
          <p:nvSpPr>
            <p:cNvPr id="10" name="Text Box 10"/>
            <p:cNvSpPr txBox="1">
              <a:spLocks noChangeArrowheads="1"/>
            </p:cNvSpPr>
            <p:nvPr/>
          </p:nvSpPr>
          <p:spPr bwMode="auto">
            <a:xfrm>
              <a:off x="1194608" y="3889578"/>
              <a:ext cx="2975031" cy="646331"/>
            </a:xfrm>
            <a:prstGeom prst="rect">
              <a:avLst/>
            </a:prstGeom>
            <a:noFill/>
            <a:ln w="9525">
              <a:noFill/>
              <a:miter lim="800000"/>
              <a:headEnd/>
              <a:tailEnd/>
            </a:ln>
            <a:effectLst/>
          </p:spPr>
          <p:txBody>
            <a:bodyPr wrap="none">
              <a:spAutoFit/>
            </a:bodyPr>
            <a:lstStyle/>
            <a:p>
              <a:pPr algn="l"/>
              <a:r>
                <a:rPr lang="it-IT" dirty="0">
                  <a:solidFill>
                    <a:srgbClr val="FF0000"/>
                  </a:solidFill>
                </a:rPr>
                <a:t>Electromagnetic component</a:t>
              </a:r>
            </a:p>
            <a:p>
              <a:pPr algn="l"/>
              <a:r>
                <a:rPr lang="it-IT" dirty="0" smtClean="0">
                  <a:solidFill>
                    <a:srgbClr val="0000FF"/>
                  </a:solidFill>
                </a:rPr>
                <a:t>Non-</a:t>
              </a:r>
              <a:r>
                <a:rPr lang="it-IT" dirty="0" err="1" smtClean="0">
                  <a:solidFill>
                    <a:srgbClr val="0000FF"/>
                  </a:solidFill>
                </a:rPr>
                <a:t>em</a:t>
              </a:r>
              <a:r>
                <a:rPr lang="it-IT" dirty="0" smtClean="0">
                  <a:solidFill>
                    <a:srgbClr val="0000FF"/>
                  </a:solidFill>
                </a:rPr>
                <a:t> component (</a:t>
              </a:r>
              <a:r>
                <a:rPr lang="it-IT" dirty="0" err="1" smtClean="0">
                  <a:solidFill>
                    <a:srgbClr val="0000FF"/>
                  </a:solidFill>
                </a:rPr>
                <a:t>charged</a:t>
              </a:r>
              <a:r>
                <a:rPr lang="it-IT" dirty="0" smtClean="0">
                  <a:solidFill>
                    <a:srgbClr val="0000FF"/>
                  </a:solidFill>
                </a:rPr>
                <a:t>)</a:t>
              </a:r>
              <a:endParaRPr lang="it-IT" dirty="0">
                <a:solidFill>
                  <a:srgbClr val="0000FF"/>
                </a:solidFill>
              </a:endParaRPr>
            </a:p>
          </p:txBody>
        </p:sp>
      </p:grpSp>
      <p:pic>
        <p:nvPicPr>
          <p:cNvPr id="13" name="Picture 12" descr="L10_Calorimetry_p56.pdf"/>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81610" y="914401"/>
            <a:ext cx="4095031" cy="2628936"/>
          </a:xfrm>
          <a:prstGeom prst="rect">
            <a:avLst/>
          </a:prstGeom>
        </p:spPr>
      </p:pic>
      <p:sp>
        <p:nvSpPr>
          <p:cNvPr id="14" name="TextBox 13"/>
          <p:cNvSpPr txBox="1"/>
          <p:nvPr/>
        </p:nvSpPr>
        <p:spPr>
          <a:xfrm>
            <a:off x="946308" y="4324824"/>
            <a:ext cx="3996406"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Fraction of </a:t>
            </a:r>
            <a:r>
              <a:rPr lang="en-US" dirty="0" smtClean="0">
                <a:solidFill>
                  <a:srgbClr val="0000FF"/>
                </a:solidFill>
              </a:rPr>
              <a:t>non-</a:t>
            </a:r>
            <a:r>
              <a:rPr lang="en-US" dirty="0" err="1" smtClean="0">
                <a:solidFill>
                  <a:srgbClr val="0000FF"/>
                </a:solidFill>
              </a:rPr>
              <a:t>em</a:t>
            </a:r>
            <a:r>
              <a:rPr lang="en-US" dirty="0" smtClean="0">
                <a:solidFill>
                  <a:srgbClr val="0000FF"/>
                </a:solidFill>
              </a:rPr>
              <a:t> component </a:t>
            </a:r>
            <a:r>
              <a:rPr lang="en-US" dirty="0" smtClean="0"/>
              <a:t>(“</a:t>
            </a:r>
            <a:r>
              <a:rPr lang="en-US" dirty="0" smtClean="0">
                <a:solidFill>
                  <a:srgbClr val="0000FF"/>
                </a:solidFill>
              </a:rPr>
              <a:t>h</a:t>
            </a:r>
            <a:r>
              <a:rPr lang="en-US" dirty="0" smtClean="0"/>
              <a:t>”) detected is far lower than for the </a:t>
            </a:r>
            <a:r>
              <a:rPr lang="en-US" dirty="0" err="1" smtClean="0">
                <a:solidFill>
                  <a:srgbClr val="FF0000"/>
                </a:solidFill>
              </a:rPr>
              <a:t>em</a:t>
            </a:r>
            <a:r>
              <a:rPr lang="en-US" dirty="0" smtClean="0">
                <a:solidFill>
                  <a:srgbClr val="FF0000"/>
                </a:solidFill>
              </a:rPr>
              <a:t>-component</a:t>
            </a:r>
            <a:r>
              <a:rPr lang="en-US" dirty="0" smtClean="0"/>
              <a:t> (“</a:t>
            </a:r>
            <a:r>
              <a:rPr lang="en-US" dirty="0" smtClean="0">
                <a:solidFill>
                  <a:srgbClr val="FF0000"/>
                </a:solidFill>
              </a:rPr>
              <a:t>e</a:t>
            </a:r>
            <a:r>
              <a:rPr lang="en-US" dirty="0" smtClean="0"/>
              <a:t>”): </a:t>
            </a:r>
            <a:r>
              <a:rPr lang="en-US" dirty="0" smtClean="0">
                <a:solidFill>
                  <a:srgbClr val="FF0000"/>
                </a:solidFill>
              </a:rPr>
              <a:t>e</a:t>
            </a:r>
            <a:r>
              <a:rPr lang="en-US" dirty="0" smtClean="0"/>
              <a:t>/</a:t>
            </a:r>
            <a:r>
              <a:rPr lang="en-US" dirty="0" smtClean="0">
                <a:solidFill>
                  <a:srgbClr val="0000FF"/>
                </a:solidFill>
              </a:rPr>
              <a:t>h</a:t>
            </a:r>
            <a:r>
              <a:rPr lang="en-US" dirty="0" smtClean="0"/>
              <a:t> &gt; 1 for most detectors. This leads to:</a:t>
            </a:r>
          </a:p>
          <a:p>
            <a:pPr marL="285750" indent="-285750">
              <a:buFont typeface="Arial"/>
              <a:buChar char="•"/>
            </a:pPr>
            <a:r>
              <a:rPr lang="en-US" dirty="0" smtClean="0"/>
              <a:t>Non-</a:t>
            </a:r>
            <a:r>
              <a:rPr lang="en-US" dirty="0" err="1" smtClean="0"/>
              <a:t>linearities</a:t>
            </a:r>
            <a:endParaRPr lang="en-US" dirty="0" smtClean="0"/>
          </a:p>
          <a:p>
            <a:pPr marL="285750" indent="-285750">
              <a:buFont typeface="Arial"/>
              <a:buChar char="•"/>
            </a:pPr>
            <a:r>
              <a:rPr lang="en-US" dirty="0" smtClean="0"/>
              <a:t>Non-Gaussian response</a:t>
            </a:r>
          </a:p>
          <a:p>
            <a:pPr marL="285750" indent="-285750">
              <a:buFont typeface="Arial"/>
              <a:buChar char="•"/>
            </a:pPr>
            <a:r>
              <a:rPr lang="en-US" dirty="0" smtClean="0"/>
              <a:t>Relatively poor energy resolution</a:t>
            </a:r>
          </a:p>
        </p:txBody>
      </p:sp>
      <p:pic>
        <p:nvPicPr>
          <p:cNvPr id="15" name="Picture 3"/>
          <p:cNvPicPr>
            <a:picLocks noChangeAspect="1" noChangeArrowheads="1"/>
          </p:cNvPicPr>
          <p:nvPr/>
        </p:nvPicPr>
        <p:blipFill>
          <a:blip r:embed="rId4" cstate="email"/>
          <a:srcRect/>
          <a:stretch>
            <a:fillRect/>
          </a:stretch>
        </p:blipFill>
        <p:spPr bwMode="auto">
          <a:xfrm>
            <a:off x="5339669" y="3543337"/>
            <a:ext cx="3336974" cy="2255658"/>
          </a:xfrm>
          <a:prstGeom prst="rect">
            <a:avLst/>
          </a:prstGeom>
          <a:noFill/>
          <a:ln w="9525">
            <a:noFill/>
            <a:miter lim="800000"/>
            <a:headEnd/>
            <a:tailEnd/>
          </a:ln>
        </p:spPr>
      </p:pic>
      <p:sp>
        <p:nvSpPr>
          <p:cNvPr id="16" name="TextBox 15"/>
          <p:cNvSpPr txBox="1"/>
          <p:nvPr/>
        </p:nvSpPr>
        <p:spPr>
          <a:xfrm>
            <a:off x="5339669" y="5798995"/>
            <a:ext cx="3336972"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err="1" smtClean="0"/>
              <a:t>em</a:t>
            </a:r>
            <a:r>
              <a:rPr lang="en-US" sz="1400" dirty="0" smtClean="0"/>
              <a:t> fraction is large &amp; varies with energy &amp; fluctuates with non-Gaussian tails</a:t>
            </a:r>
            <a:endParaRPr lang="en-US" sz="1400" dirty="0"/>
          </a:p>
        </p:txBody>
      </p:sp>
      <p:sp>
        <p:nvSpPr>
          <p:cNvPr id="5" name="Slide Number Placeholder 4"/>
          <p:cNvSpPr>
            <a:spLocks noGrp="1"/>
          </p:cNvSpPr>
          <p:nvPr>
            <p:ph type="sldNum" sz="quarter" idx="4"/>
          </p:nvPr>
        </p:nvSpPr>
        <p:spPr/>
        <p:txBody>
          <a:bodyPr/>
          <a:lstStyle/>
          <a:p>
            <a:fld id="{261CDDF9-8E64-0A4D-BCFC-391FBF5816D5}" type="slidenum">
              <a:rPr lang="en-US" smtClean="0"/>
              <a:t>68</a:t>
            </a:fld>
            <a:endParaRPr lang="en-US"/>
          </a:p>
        </p:txBody>
      </p:sp>
    </p:spTree>
    <p:extLst>
      <p:ext uri="{BB962C8B-B14F-4D97-AF65-F5344CB8AC3E}">
        <p14:creationId xmlns:p14="http://schemas.microsoft.com/office/powerpoint/2010/main" val="7681729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dirty="0" smtClean="0"/>
              <a:t>Hadron showers contain electromagnetic </a:t>
            </a:r>
            <a:br>
              <a:rPr lang="en-US" sz="2400" dirty="0" smtClean="0"/>
            </a:br>
            <a:r>
              <a:rPr lang="en-US" sz="2400" dirty="0" smtClean="0"/>
              <a:t>and hadronic components</a:t>
            </a:r>
            <a:endParaRPr lang="en-US" sz="2400" dirty="0"/>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10" name="Oval 1033"/>
          <p:cNvSpPr>
            <a:spLocks noChangeArrowheads="1"/>
          </p:cNvSpPr>
          <p:nvPr/>
        </p:nvSpPr>
        <p:spPr bwMode="auto">
          <a:xfrm>
            <a:off x="2020609" y="3219840"/>
            <a:ext cx="350838" cy="367606"/>
          </a:xfrm>
          <a:prstGeom prst="ellipse">
            <a:avLst/>
          </a:prstGeom>
          <a:solidFill>
            <a:srgbClr val="FFFF00"/>
          </a:solidFill>
          <a:ln w="9525">
            <a:solidFill>
              <a:schemeClr val="accent2"/>
            </a:solidFill>
            <a:round/>
            <a:headEnd/>
            <a:tailEnd/>
          </a:ln>
          <a:effectLst/>
        </p:spPr>
        <p:txBody>
          <a:bodyPr wrap="none" anchor="ctr"/>
          <a:lstStyle/>
          <a:p>
            <a:endParaRPr lang="en-US"/>
          </a:p>
        </p:txBody>
      </p:sp>
      <p:grpSp>
        <p:nvGrpSpPr>
          <p:cNvPr id="2" name="Group 1"/>
          <p:cNvGrpSpPr/>
          <p:nvPr/>
        </p:nvGrpSpPr>
        <p:grpSpPr>
          <a:xfrm>
            <a:off x="3092285" y="1936251"/>
            <a:ext cx="2784978" cy="1350293"/>
            <a:chOff x="3348865" y="1936251"/>
            <a:chExt cx="2784978" cy="1350293"/>
          </a:xfrm>
        </p:grpSpPr>
        <p:sp>
          <p:nvSpPr>
            <p:cNvPr id="7" name="Freeform 17"/>
            <p:cNvSpPr>
              <a:spLocks/>
            </p:cNvSpPr>
            <p:nvPr/>
          </p:nvSpPr>
          <p:spPr bwMode="auto">
            <a:xfrm rot="19255470">
              <a:off x="3348865" y="2615523"/>
              <a:ext cx="914400" cy="143792"/>
            </a:xfrm>
            <a:custGeom>
              <a:avLst/>
              <a:gdLst>
                <a:gd name="T0" fmla="*/ 0 w 1152"/>
                <a:gd name="T1" fmla="*/ 144 h 144"/>
                <a:gd name="T2" fmla="*/ 144 w 1152"/>
                <a:gd name="T3" fmla="*/ 0 h 144"/>
                <a:gd name="T4" fmla="*/ 288 w 1152"/>
                <a:gd name="T5" fmla="*/ 144 h 144"/>
                <a:gd name="T6" fmla="*/ 432 w 1152"/>
                <a:gd name="T7" fmla="*/ 0 h 144"/>
                <a:gd name="T8" fmla="*/ 576 w 1152"/>
                <a:gd name="T9" fmla="*/ 144 h 144"/>
                <a:gd name="T10" fmla="*/ 720 w 1152"/>
                <a:gd name="T11" fmla="*/ 0 h 144"/>
                <a:gd name="T12" fmla="*/ 864 w 1152"/>
                <a:gd name="T13" fmla="*/ 144 h 144"/>
                <a:gd name="T14" fmla="*/ 1008 w 1152"/>
                <a:gd name="T15" fmla="*/ 0 h 144"/>
                <a:gd name="T16" fmla="*/ 1152 w 1152"/>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144">
                  <a:moveTo>
                    <a:pt x="0" y="144"/>
                  </a:moveTo>
                  <a:cubicBezTo>
                    <a:pt x="48" y="72"/>
                    <a:pt x="96" y="0"/>
                    <a:pt x="144" y="0"/>
                  </a:cubicBezTo>
                  <a:cubicBezTo>
                    <a:pt x="192" y="0"/>
                    <a:pt x="240" y="144"/>
                    <a:pt x="288" y="144"/>
                  </a:cubicBezTo>
                  <a:cubicBezTo>
                    <a:pt x="336" y="144"/>
                    <a:pt x="384" y="0"/>
                    <a:pt x="432" y="0"/>
                  </a:cubicBezTo>
                  <a:cubicBezTo>
                    <a:pt x="480" y="0"/>
                    <a:pt x="528" y="144"/>
                    <a:pt x="576" y="144"/>
                  </a:cubicBezTo>
                  <a:cubicBezTo>
                    <a:pt x="624" y="144"/>
                    <a:pt x="672" y="0"/>
                    <a:pt x="720" y="0"/>
                  </a:cubicBezTo>
                  <a:cubicBezTo>
                    <a:pt x="768" y="0"/>
                    <a:pt x="816" y="144"/>
                    <a:pt x="864" y="144"/>
                  </a:cubicBezTo>
                  <a:cubicBezTo>
                    <a:pt x="912" y="144"/>
                    <a:pt x="960" y="0"/>
                    <a:pt x="1008" y="0"/>
                  </a:cubicBezTo>
                  <a:cubicBezTo>
                    <a:pt x="1056" y="0"/>
                    <a:pt x="1104" y="72"/>
                    <a:pt x="1152" y="144"/>
                  </a:cubicBezTo>
                </a:path>
              </a:pathLst>
            </a:custGeom>
            <a:noFill/>
            <a:ln w="28575" cap="flat" cmpd="sng">
              <a:solidFill>
                <a:schemeClr val="hlink"/>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 name="Line 19"/>
            <p:cNvSpPr>
              <a:spLocks noChangeShapeType="1"/>
            </p:cNvSpPr>
            <p:nvPr/>
          </p:nvSpPr>
          <p:spPr bwMode="auto">
            <a:xfrm flipV="1">
              <a:off x="4188921" y="2343411"/>
              <a:ext cx="803856" cy="109391"/>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 name="Freeform 17"/>
            <p:cNvSpPr>
              <a:spLocks/>
            </p:cNvSpPr>
            <p:nvPr/>
          </p:nvSpPr>
          <p:spPr bwMode="auto">
            <a:xfrm flipV="1">
              <a:off x="3489297" y="3025140"/>
              <a:ext cx="914400" cy="164088"/>
            </a:xfrm>
            <a:custGeom>
              <a:avLst/>
              <a:gdLst>
                <a:gd name="T0" fmla="*/ 0 w 1152"/>
                <a:gd name="T1" fmla="*/ 144 h 144"/>
                <a:gd name="T2" fmla="*/ 144 w 1152"/>
                <a:gd name="T3" fmla="*/ 0 h 144"/>
                <a:gd name="T4" fmla="*/ 288 w 1152"/>
                <a:gd name="T5" fmla="*/ 144 h 144"/>
                <a:gd name="T6" fmla="*/ 432 w 1152"/>
                <a:gd name="T7" fmla="*/ 0 h 144"/>
                <a:gd name="T8" fmla="*/ 576 w 1152"/>
                <a:gd name="T9" fmla="*/ 144 h 144"/>
                <a:gd name="T10" fmla="*/ 720 w 1152"/>
                <a:gd name="T11" fmla="*/ 0 h 144"/>
                <a:gd name="T12" fmla="*/ 864 w 1152"/>
                <a:gd name="T13" fmla="*/ 144 h 144"/>
                <a:gd name="T14" fmla="*/ 1008 w 1152"/>
                <a:gd name="T15" fmla="*/ 0 h 144"/>
                <a:gd name="T16" fmla="*/ 1152 w 1152"/>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144">
                  <a:moveTo>
                    <a:pt x="0" y="144"/>
                  </a:moveTo>
                  <a:cubicBezTo>
                    <a:pt x="48" y="72"/>
                    <a:pt x="96" y="0"/>
                    <a:pt x="144" y="0"/>
                  </a:cubicBezTo>
                  <a:cubicBezTo>
                    <a:pt x="192" y="0"/>
                    <a:pt x="240" y="144"/>
                    <a:pt x="288" y="144"/>
                  </a:cubicBezTo>
                  <a:cubicBezTo>
                    <a:pt x="336" y="144"/>
                    <a:pt x="384" y="0"/>
                    <a:pt x="432" y="0"/>
                  </a:cubicBezTo>
                  <a:cubicBezTo>
                    <a:pt x="480" y="0"/>
                    <a:pt x="528" y="144"/>
                    <a:pt x="576" y="144"/>
                  </a:cubicBezTo>
                  <a:cubicBezTo>
                    <a:pt x="624" y="144"/>
                    <a:pt x="672" y="0"/>
                    <a:pt x="720" y="0"/>
                  </a:cubicBezTo>
                  <a:cubicBezTo>
                    <a:pt x="768" y="0"/>
                    <a:pt x="816" y="144"/>
                    <a:pt x="864" y="144"/>
                  </a:cubicBezTo>
                  <a:cubicBezTo>
                    <a:pt x="912" y="144"/>
                    <a:pt x="960" y="0"/>
                    <a:pt x="1008" y="0"/>
                  </a:cubicBezTo>
                  <a:cubicBezTo>
                    <a:pt x="1056" y="0"/>
                    <a:pt x="1104" y="72"/>
                    <a:pt x="1152" y="144"/>
                  </a:cubicBezTo>
                </a:path>
              </a:pathLst>
            </a:custGeom>
            <a:noFill/>
            <a:ln w="28575" cap="flat" cmpd="sng">
              <a:solidFill>
                <a:schemeClr val="hlink"/>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 name="Line 19"/>
            <p:cNvSpPr>
              <a:spLocks noChangeShapeType="1"/>
            </p:cNvSpPr>
            <p:nvPr/>
          </p:nvSpPr>
          <p:spPr bwMode="auto">
            <a:xfrm flipV="1">
              <a:off x="4188921" y="2035547"/>
              <a:ext cx="638589" cy="417253"/>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 name="Line 19"/>
            <p:cNvSpPr>
              <a:spLocks noChangeShapeType="1"/>
            </p:cNvSpPr>
            <p:nvPr/>
          </p:nvSpPr>
          <p:spPr bwMode="auto">
            <a:xfrm>
              <a:off x="4403697" y="3033836"/>
              <a:ext cx="815233" cy="45309"/>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 name="Line 19"/>
            <p:cNvSpPr>
              <a:spLocks noChangeShapeType="1"/>
            </p:cNvSpPr>
            <p:nvPr/>
          </p:nvSpPr>
          <p:spPr bwMode="auto">
            <a:xfrm flipV="1">
              <a:off x="4394999" y="2661868"/>
              <a:ext cx="750178" cy="371969"/>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2" name="Freeform 17"/>
            <p:cNvSpPr>
              <a:spLocks/>
            </p:cNvSpPr>
            <p:nvPr/>
          </p:nvSpPr>
          <p:spPr bwMode="auto">
            <a:xfrm rot="19255470">
              <a:off x="4840790" y="1936251"/>
              <a:ext cx="914400" cy="143792"/>
            </a:xfrm>
            <a:custGeom>
              <a:avLst/>
              <a:gdLst>
                <a:gd name="T0" fmla="*/ 0 w 1152"/>
                <a:gd name="T1" fmla="*/ 144 h 144"/>
                <a:gd name="T2" fmla="*/ 144 w 1152"/>
                <a:gd name="T3" fmla="*/ 0 h 144"/>
                <a:gd name="T4" fmla="*/ 288 w 1152"/>
                <a:gd name="T5" fmla="*/ 144 h 144"/>
                <a:gd name="T6" fmla="*/ 432 w 1152"/>
                <a:gd name="T7" fmla="*/ 0 h 144"/>
                <a:gd name="T8" fmla="*/ 576 w 1152"/>
                <a:gd name="T9" fmla="*/ 144 h 144"/>
                <a:gd name="T10" fmla="*/ 720 w 1152"/>
                <a:gd name="T11" fmla="*/ 0 h 144"/>
                <a:gd name="T12" fmla="*/ 864 w 1152"/>
                <a:gd name="T13" fmla="*/ 144 h 144"/>
                <a:gd name="T14" fmla="*/ 1008 w 1152"/>
                <a:gd name="T15" fmla="*/ 0 h 144"/>
                <a:gd name="T16" fmla="*/ 1152 w 1152"/>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144">
                  <a:moveTo>
                    <a:pt x="0" y="144"/>
                  </a:moveTo>
                  <a:cubicBezTo>
                    <a:pt x="48" y="72"/>
                    <a:pt x="96" y="0"/>
                    <a:pt x="144" y="0"/>
                  </a:cubicBezTo>
                  <a:cubicBezTo>
                    <a:pt x="192" y="0"/>
                    <a:pt x="240" y="144"/>
                    <a:pt x="288" y="144"/>
                  </a:cubicBezTo>
                  <a:cubicBezTo>
                    <a:pt x="336" y="144"/>
                    <a:pt x="384" y="0"/>
                    <a:pt x="432" y="0"/>
                  </a:cubicBezTo>
                  <a:cubicBezTo>
                    <a:pt x="480" y="0"/>
                    <a:pt x="528" y="144"/>
                    <a:pt x="576" y="144"/>
                  </a:cubicBezTo>
                  <a:cubicBezTo>
                    <a:pt x="624" y="144"/>
                    <a:pt x="672" y="0"/>
                    <a:pt x="720" y="0"/>
                  </a:cubicBezTo>
                  <a:cubicBezTo>
                    <a:pt x="768" y="0"/>
                    <a:pt x="816" y="144"/>
                    <a:pt x="864" y="144"/>
                  </a:cubicBezTo>
                  <a:cubicBezTo>
                    <a:pt x="912" y="144"/>
                    <a:pt x="960" y="0"/>
                    <a:pt x="1008" y="0"/>
                  </a:cubicBezTo>
                  <a:cubicBezTo>
                    <a:pt x="1056" y="0"/>
                    <a:pt x="1104" y="72"/>
                    <a:pt x="1152" y="144"/>
                  </a:cubicBezTo>
                </a:path>
              </a:pathLst>
            </a:custGeom>
            <a:noFill/>
            <a:ln w="28575" cap="flat" cmpd="sng">
              <a:solidFill>
                <a:schemeClr val="hlink"/>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3" name="Line 19"/>
            <p:cNvSpPr>
              <a:spLocks noChangeShapeType="1"/>
            </p:cNvSpPr>
            <p:nvPr/>
          </p:nvSpPr>
          <p:spPr bwMode="auto">
            <a:xfrm>
              <a:off x="4992777" y="2343411"/>
              <a:ext cx="705464" cy="152400"/>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4" name="Line 19"/>
            <p:cNvSpPr>
              <a:spLocks noChangeShapeType="1"/>
            </p:cNvSpPr>
            <p:nvPr/>
          </p:nvSpPr>
          <p:spPr bwMode="auto">
            <a:xfrm flipV="1">
              <a:off x="5218930" y="2780915"/>
              <a:ext cx="803856" cy="300301"/>
            </a:xfrm>
            <a:prstGeom prst="line">
              <a:avLst/>
            </a:prstGeom>
            <a:noFill/>
            <a:ln w="28575">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6" name="Freeform 17"/>
            <p:cNvSpPr>
              <a:spLocks/>
            </p:cNvSpPr>
            <p:nvPr/>
          </p:nvSpPr>
          <p:spPr bwMode="auto">
            <a:xfrm rot="382286" flipV="1">
              <a:off x="5219443" y="3140276"/>
              <a:ext cx="914400" cy="146268"/>
            </a:xfrm>
            <a:custGeom>
              <a:avLst/>
              <a:gdLst>
                <a:gd name="T0" fmla="*/ 0 w 1152"/>
                <a:gd name="T1" fmla="*/ 144 h 144"/>
                <a:gd name="T2" fmla="*/ 144 w 1152"/>
                <a:gd name="T3" fmla="*/ 0 h 144"/>
                <a:gd name="T4" fmla="*/ 288 w 1152"/>
                <a:gd name="T5" fmla="*/ 144 h 144"/>
                <a:gd name="T6" fmla="*/ 432 w 1152"/>
                <a:gd name="T7" fmla="*/ 0 h 144"/>
                <a:gd name="T8" fmla="*/ 576 w 1152"/>
                <a:gd name="T9" fmla="*/ 144 h 144"/>
                <a:gd name="T10" fmla="*/ 720 w 1152"/>
                <a:gd name="T11" fmla="*/ 0 h 144"/>
                <a:gd name="T12" fmla="*/ 864 w 1152"/>
                <a:gd name="T13" fmla="*/ 144 h 144"/>
                <a:gd name="T14" fmla="*/ 1008 w 1152"/>
                <a:gd name="T15" fmla="*/ 0 h 144"/>
                <a:gd name="T16" fmla="*/ 1152 w 1152"/>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144">
                  <a:moveTo>
                    <a:pt x="0" y="144"/>
                  </a:moveTo>
                  <a:cubicBezTo>
                    <a:pt x="48" y="72"/>
                    <a:pt x="96" y="0"/>
                    <a:pt x="144" y="0"/>
                  </a:cubicBezTo>
                  <a:cubicBezTo>
                    <a:pt x="192" y="0"/>
                    <a:pt x="240" y="144"/>
                    <a:pt x="288" y="144"/>
                  </a:cubicBezTo>
                  <a:cubicBezTo>
                    <a:pt x="336" y="144"/>
                    <a:pt x="384" y="0"/>
                    <a:pt x="432" y="0"/>
                  </a:cubicBezTo>
                  <a:cubicBezTo>
                    <a:pt x="480" y="0"/>
                    <a:pt x="528" y="144"/>
                    <a:pt x="576" y="144"/>
                  </a:cubicBezTo>
                  <a:cubicBezTo>
                    <a:pt x="624" y="144"/>
                    <a:pt x="672" y="0"/>
                    <a:pt x="720" y="0"/>
                  </a:cubicBezTo>
                  <a:cubicBezTo>
                    <a:pt x="768" y="0"/>
                    <a:pt x="816" y="144"/>
                    <a:pt x="864" y="144"/>
                  </a:cubicBezTo>
                  <a:cubicBezTo>
                    <a:pt x="912" y="144"/>
                    <a:pt x="960" y="0"/>
                    <a:pt x="1008" y="0"/>
                  </a:cubicBezTo>
                  <a:cubicBezTo>
                    <a:pt x="1056" y="0"/>
                    <a:pt x="1104" y="72"/>
                    <a:pt x="1152" y="144"/>
                  </a:cubicBezTo>
                </a:path>
              </a:pathLst>
            </a:custGeom>
            <a:noFill/>
            <a:ln w="28575" cap="flat" cmpd="sng">
              <a:solidFill>
                <a:schemeClr val="hlink"/>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6" name="Group 5"/>
          <p:cNvGrpSpPr/>
          <p:nvPr/>
        </p:nvGrpSpPr>
        <p:grpSpPr>
          <a:xfrm>
            <a:off x="2222912" y="2780916"/>
            <a:ext cx="2243640" cy="1596626"/>
            <a:chOff x="2479492" y="2780916"/>
            <a:chExt cx="2243640" cy="1596626"/>
          </a:xfrm>
        </p:grpSpPr>
        <p:grpSp>
          <p:nvGrpSpPr>
            <p:cNvPr id="17" name="Group 16"/>
            <p:cNvGrpSpPr/>
            <p:nvPr/>
          </p:nvGrpSpPr>
          <p:grpSpPr>
            <a:xfrm>
              <a:off x="2646232" y="3031425"/>
              <a:ext cx="827896" cy="259648"/>
              <a:chOff x="2576648" y="2674766"/>
              <a:chExt cx="827896" cy="259648"/>
            </a:xfrm>
          </p:grpSpPr>
          <p:cxnSp>
            <p:nvCxnSpPr>
              <p:cNvPr id="14" name="Straight Arrow Connector 13"/>
              <p:cNvCxnSpPr/>
              <p:nvPr/>
            </p:nvCxnSpPr>
            <p:spPr bwMode="auto">
              <a:xfrm flipV="1">
                <a:off x="2576648" y="2797361"/>
                <a:ext cx="450331" cy="137053"/>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 name="Straight Arrow Connector 15"/>
              <p:cNvCxnSpPr/>
              <p:nvPr/>
            </p:nvCxnSpPr>
            <p:spPr bwMode="auto">
              <a:xfrm flipV="1">
                <a:off x="2954213" y="2674766"/>
                <a:ext cx="450331" cy="137053"/>
              </a:xfrm>
              <a:prstGeom prst="straightConnector1">
                <a:avLst/>
              </a:prstGeom>
              <a:solidFill>
                <a:schemeClr val="accent1"/>
              </a:solidFill>
              <a:ln w="12700" cap="flat" cmpd="sng" algn="ctr">
                <a:solidFill>
                  <a:schemeClr val="tx1"/>
                </a:solidFill>
                <a:prstDash val="solid"/>
                <a:round/>
                <a:headEnd type="none" w="sm" len="sm"/>
                <a:tailEnd type="non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7" name="TextBox 26"/>
            <p:cNvSpPr txBox="1"/>
            <p:nvPr/>
          </p:nvSpPr>
          <p:spPr>
            <a:xfrm>
              <a:off x="2792127" y="2780916"/>
              <a:ext cx="410923" cy="400110"/>
            </a:xfrm>
            <a:prstGeom prst="rect">
              <a:avLst/>
            </a:prstGeom>
            <a:noFill/>
          </p:spPr>
          <p:txBody>
            <a:bodyPr wrap="none" rtlCol="0">
              <a:spAutoFit/>
            </a:bodyPr>
            <a:lstStyle/>
            <a:p>
              <a:r>
                <a:rPr lang="en-US" sz="2000" dirty="0" smtClean="0">
                  <a:latin typeface="Symbol" charset="2"/>
                  <a:cs typeface="Symbol" charset="2"/>
                </a:rPr>
                <a:t>p</a:t>
              </a:r>
              <a:r>
                <a:rPr lang="en-US" sz="2000" baseline="30000" dirty="0" smtClean="0"/>
                <a:t>0</a:t>
              </a:r>
              <a:endParaRPr lang="en-US" sz="2000" baseline="30000" dirty="0"/>
            </a:p>
          </p:txBody>
        </p:sp>
        <p:cxnSp>
          <p:nvCxnSpPr>
            <p:cNvPr id="31" name="Straight Arrow Connector 30"/>
            <p:cNvCxnSpPr/>
            <p:nvPr/>
          </p:nvCxnSpPr>
          <p:spPr bwMode="auto">
            <a:xfrm flipV="1">
              <a:off x="2697420" y="3387391"/>
              <a:ext cx="1103701" cy="33659"/>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4" name="Straight Arrow Connector 33"/>
            <p:cNvCxnSpPr/>
            <p:nvPr/>
          </p:nvCxnSpPr>
          <p:spPr bwMode="auto">
            <a:xfrm>
              <a:off x="2697420" y="3508982"/>
              <a:ext cx="2025712" cy="292443"/>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5" name="TextBox 34"/>
            <p:cNvSpPr txBox="1"/>
            <p:nvPr/>
          </p:nvSpPr>
          <p:spPr>
            <a:xfrm>
              <a:off x="3851855" y="3352595"/>
              <a:ext cx="382369" cy="400110"/>
            </a:xfrm>
            <a:prstGeom prst="rect">
              <a:avLst/>
            </a:prstGeom>
            <a:noFill/>
          </p:spPr>
          <p:txBody>
            <a:bodyPr wrap="none" rtlCol="0">
              <a:spAutoFit/>
            </a:bodyPr>
            <a:lstStyle/>
            <a:p>
              <a:r>
                <a:rPr lang="en-US" sz="2000" dirty="0" smtClean="0">
                  <a:latin typeface="Symbol" charset="2"/>
                  <a:cs typeface="Symbol" charset="2"/>
                </a:rPr>
                <a:t>p</a:t>
              </a:r>
              <a:r>
                <a:rPr lang="en-US" sz="2000" baseline="30000" dirty="0" smtClean="0"/>
                <a:t>-</a:t>
              </a:r>
              <a:endParaRPr lang="en-US" sz="2000" baseline="30000" dirty="0"/>
            </a:p>
          </p:txBody>
        </p:sp>
        <p:sp>
          <p:nvSpPr>
            <p:cNvPr id="28" name="Oval 1033"/>
            <p:cNvSpPr>
              <a:spLocks noChangeArrowheads="1"/>
            </p:cNvSpPr>
            <p:nvPr/>
          </p:nvSpPr>
          <p:spPr bwMode="auto">
            <a:xfrm>
              <a:off x="2928119" y="3312887"/>
              <a:ext cx="175419" cy="183803"/>
            </a:xfrm>
            <a:prstGeom prst="ellipse">
              <a:avLst/>
            </a:prstGeom>
            <a:solidFill>
              <a:srgbClr val="FFFF00"/>
            </a:solidFill>
            <a:ln w="9525">
              <a:solidFill>
                <a:schemeClr val="accent2"/>
              </a:solidFill>
              <a:round/>
              <a:headEnd/>
              <a:tailEnd/>
            </a:ln>
            <a:effectLst/>
          </p:spPr>
          <p:txBody>
            <a:bodyPr wrap="none" anchor="ctr"/>
            <a:lstStyle/>
            <a:p>
              <a:endParaRPr lang="en-US"/>
            </a:p>
          </p:txBody>
        </p:sp>
        <p:cxnSp>
          <p:nvCxnSpPr>
            <p:cNvPr id="37" name="Straight Arrow Connector 36"/>
            <p:cNvCxnSpPr/>
            <p:nvPr/>
          </p:nvCxnSpPr>
          <p:spPr bwMode="auto">
            <a:xfrm>
              <a:off x="2646232" y="3573450"/>
              <a:ext cx="1307289" cy="619426"/>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9" name="Oval 1033"/>
            <p:cNvSpPr>
              <a:spLocks noChangeArrowheads="1"/>
            </p:cNvSpPr>
            <p:nvPr/>
          </p:nvSpPr>
          <p:spPr bwMode="auto">
            <a:xfrm>
              <a:off x="3325146" y="3844920"/>
              <a:ext cx="184044" cy="192840"/>
            </a:xfrm>
            <a:prstGeom prst="ellipse">
              <a:avLst/>
            </a:prstGeom>
            <a:solidFill>
              <a:srgbClr val="FFFF00"/>
            </a:solidFill>
            <a:ln w="9525">
              <a:solidFill>
                <a:schemeClr val="accent2"/>
              </a:solidFill>
              <a:round/>
              <a:headEnd/>
              <a:tailEnd/>
            </a:ln>
            <a:effectLst/>
          </p:spPr>
          <p:txBody>
            <a:bodyPr wrap="none" anchor="ctr"/>
            <a:lstStyle/>
            <a:p>
              <a:endParaRPr lang="en-US"/>
            </a:p>
          </p:txBody>
        </p:sp>
        <p:sp>
          <p:nvSpPr>
            <p:cNvPr id="40" name="TextBox 39"/>
            <p:cNvSpPr txBox="1"/>
            <p:nvPr/>
          </p:nvSpPr>
          <p:spPr>
            <a:xfrm rot="1525304">
              <a:off x="2479492" y="4008210"/>
              <a:ext cx="1754732" cy="369332"/>
            </a:xfrm>
            <a:prstGeom prst="rect">
              <a:avLst/>
            </a:prstGeom>
            <a:noFill/>
          </p:spPr>
          <p:txBody>
            <a:bodyPr wrap="none" rtlCol="0">
              <a:spAutoFit/>
            </a:bodyPr>
            <a:lstStyle/>
            <a:p>
              <a:r>
                <a:rPr lang="en-US" dirty="0"/>
                <a:t>n</a:t>
              </a:r>
              <a:r>
                <a:rPr lang="en-US" dirty="0" smtClean="0"/>
                <a:t>uclear fragment</a:t>
              </a:r>
              <a:endParaRPr lang="en-US" dirty="0"/>
            </a:p>
          </p:txBody>
        </p:sp>
        <p:cxnSp>
          <p:nvCxnSpPr>
            <p:cNvPr id="42" name="Straight Arrow Connector 41"/>
            <p:cNvCxnSpPr/>
            <p:nvPr/>
          </p:nvCxnSpPr>
          <p:spPr bwMode="auto">
            <a:xfrm>
              <a:off x="2646232" y="3564751"/>
              <a:ext cx="1587992" cy="393255"/>
            </a:xfrm>
            <a:prstGeom prst="straightConnector1">
              <a:avLst/>
            </a:prstGeom>
            <a:solidFill>
              <a:schemeClr val="accent1"/>
            </a:solidFill>
            <a:ln w="12700" cap="flat" cmpd="sng" algn="ctr">
              <a:solidFill>
                <a:schemeClr val="tx1"/>
              </a:solidFill>
              <a:prstDash val="dot"/>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3" name="TextBox 42"/>
            <p:cNvSpPr txBox="1"/>
            <p:nvPr/>
          </p:nvSpPr>
          <p:spPr>
            <a:xfrm>
              <a:off x="4227562" y="3823544"/>
              <a:ext cx="300082" cy="369332"/>
            </a:xfrm>
            <a:prstGeom prst="rect">
              <a:avLst/>
            </a:prstGeom>
            <a:noFill/>
          </p:spPr>
          <p:txBody>
            <a:bodyPr wrap="none" rtlCol="0">
              <a:spAutoFit/>
            </a:bodyPr>
            <a:lstStyle/>
            <a:p>
              <a:r>
                <a:rPr lang="en-US" dirty="0" smtClean="0"/>
                <a:t>n</a:t>
              </a:r>
              <a:endParaRPr lang="en-US" dirty="0"/>
            </a:p>
          </p:txBody>
        </p:sp>
      </p:grpSp>
      <p:cxnSp>
        <p:nvCxnSpPr>
          <p:cNvPr id="44" name="Straight Arrow Connector 43"/>
          <p:cNvCxnSpPr/>
          <p:nvPr/>
        </p:nvCxnSpPr>
        <p:spPr bwMode="auto">
          <a:xfrm>
            <a:off x="543656" y="3414952"/>
            <a:ext cx="1432007" cy="0"/>
          </a:xfrm>
          <a:prstGeom prst="straightConnector1">
            <a:avLst/>
          </a:prstGeom>
          <a:solidFill>
            <a:schemeClr val="accent1"/>
          </a:solidFill>
          <a:ln w="12700" cap="flat" cmpd="sng" algn="ctr">
            <a:solidFill>
              <a:schemeClr val="tx1"/>
            </a:solidFill>
            <a:prstDash val="dot"/>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6" name="TextBox 45"/>
          <p:cNvSpPr txBox="1"/>
          <p:nvPr/>
        </p:nvSpPr>
        <p:spPr>
          <a:xfrm>
            <a:off x="1009421" y="3097708"/>
            <a:ext cx="300082" cy="369332"/>
          </a:xfrm>
          <a:prstGeom prst="rect">
            <a:avLst/>
          </a:prstGeom>
          <a:noFill/>
        </p:spPr>
        <p:txBody>
          <a:bodyPr wrap="none" rtlCol="0">
            <a:spAutoFit/>
          </a:bodyPr>
          <a:lstStyle/>
          <a:p>
            <a:r>
              <a:rPr lang="en-US" dirty="0" smtClean="0"/>
              <a:t>n</a:t>
            </a:r>
            <a:endParaRPr lang="en-US" dirty="0"/>
          </a:p>
        </p:txBody>
      </p:sp>
      <p:sp>
        <p:nvSpPr>
          <p:cNvPr id="47" name="TextBox 46"/>
          <p:cNvSpPr txBox="1"/>
          <p:nvPr/>
        </p:nvSpPr>
        <p:spPr>
          <a:xfrm rot="16200000">
            <a:off x="5433177" y="2361895"/>
            <a:ext cx="1550049" cy="369332"/>
          </a:xfrm>
          <a:prstGeom prst="rect">
            <a:avLst/>
          </a:prstGeom>
          <a:noFill/>
        </p:spPr>
        <p:txBody>
          <a:bodyPr wrap="none" rtlCol="0">
            <a:spAutoFit/>
          </a:bodyPr>
          <a:lstStyle/>
          <a:p>
            <a:r>
              <a:rPr lang="en-US" dirty="0" err="1" smtClean="0"/>
              <a:t>em</a:t>
            </a:r>
            <a:r>
              <a:rPr lang="en-US" dirty="0" smtClean="0"/>
              <a:t> component</a:t>
            </a:r>
            <a:endParaRPr lang="en-US" dirty="0"/>
          </a:p>
        </p:txBody>
      </p:sp>
      <p:sp>
        <p:nvSpPr>
          <p:cNvPr id="48" name="Right Brace 47"/>
          <p:cNvSpPr/>
          <p:nvPr/>
        </p:nvSpPr>
        <p:spPr bwMode="auto">
          <a:xfrm>
            <a:off x="5844590" y="1646741"/>
            <a:ext cx="265926" cy="1750813"/>
          </a:xfrm>
          <a:prstGeom prst="rightBrace">
            <a:avLst/>
          </a:prstGeom>
          <a:no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49" name="TextBox 48"/>
          <p:cNvSpPr txBox="1"/>
          <p:nvPr/>
        </p:nvSpPr>
        <p:spPr>
          <a:xfrm rot="16200000">
            <a:off x="3973607" y="3985436"/>
            <a:ext cx="1973166" cy="369332"/>
          </a:xfrm>
          <a:prstGeom prst="rect">
            <a:avLst/>
          </a:prstGeom>
          <a:noFill/>
        </p:spPr>
        <p:txBody>
          <a:bodyPr wrap="none" rtlCol="0">
            <a:spAutoFit/>
          </a:bodyPr>
          <a:lstStyle/>
          <a:p>
            <a:r>
              <a:rPr lang="en-US" dirty="0"/>
              <a:t>n</a:t>
            </a:r>
            <a:r>
              <a:rPr lang="en-US" dirty="0" smtClean="0"/>
              <a:t>on-</a:t>
            </a:r>
            <a:r>
              <a:rPr lang="en-US" dirty="0" err="1" smtClean="0"/>
              <a:t>em</a:t>
            </a:r>
            <a:r>
              <a:rPr lang="en-US" dirty="0" smtClean="0"/>
              <a:t> component</a:t>
            </a:r>
            <a:endParaRPr lang="en-US" dirty="0"/>
          </a:p>
        </p:txBody>
      </p:sp>
      <p:sp>
        <p:nvSpPr>
          <p:cNvPr id="50" name="Right Brace 49"/>
          <p:cNvSpPr/>
          <p:nvPr/>
        </p:nvSpPr>
        <p:spPr bwMode="auto">
          <a:xfrm>
            <a:off x="4570930" y="3422769"/>
            <a:ext cx="265926" cy="1540214"/>
          </a:xfrm>
          <a:prstGeom prst="rightBrace">
            <a:avLst/>
          </a:prstGeom>
          <a:no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sp>
        <p:nvSpPr>
          <p:cNvPr id="51" name="TextBox 50"/>
          <p:cNvSpPr txBox="1"/>
          <p:nvPr/>
        </p:nvSpPr>
        <p:spPr>
          <a:xfrm>
            <a:off x="6632407" y="2125885"/>
            <a:ext cx="1931238" cy="923330"/>
          </a:xfrm>
          <a:prstGeom prst="rect">
            <a:avLst/>
          </a:prstGeom>
          <a:noFill/>
        </p:spPr>
        <p:txBody>
          <a:bodyPr wrap="none" rtlCol="0">
            <a:spAutoFit/>
          </a:bodyPr>
          <a:lstStyle/>
          <a:p>
            <a:r>
              <a:rPr lang="en-US" dirty="0" smtClean="0"/>
              <a:t>Electrons, photons</a:t>
            </a:r>
            <a:br>
              <a:rPr lang="en-US" dirty="0" smtClean="0"/>
            </a:br>
            <a:r>
              <a:rPr lang="en-US" dirty="0" smtClean="0">
                <a:latin typeface="Symbol" charset="2"/>
                <a:cs typeface="Symbol" charset="2"/>
              </a:rPr>
              <a:t>p</a:t>
            </a:r>
            <a:r>
              <a:rPr lang="en-US" baseline="30000" dirty="0" smtClean="0"/>
              <a:t>0</a:t>
            </a:r>
            <a:r>
              <a:rPr lang="en-US" dirty="0" smtClean="0"/>
              <a:t> </a:t>
            </a:r>
            <a:r>
              <a:rPr lang="en-US" dirty="0" smtClean="0">
                <a:sym typeface="Wingdings"/>
              </a:rPr>
              <a:t> 2</a:t>
            </a:r>
            <a:r>
              <a:rPr lang="en-US" dirty="0" smtClean="0">
                <a:latin typeface="Symbol" charset="2"/>
                <a:cs typeface="Symbol" charset="2"/>
                <a:sym typeface="Wingdings"/>
              </a:rPr>
              <a:t>g</a:t>
            </a:r>
          </a:p>
          <a:p>
            <a:r>
              <a:rPr lang="en-US" dirty="0" smtClean="0">
                <a:cs typeface="Symbol" charset="2"/>
                <a:sym typeface="Wingdings"/>
              </a:rPr>
              <a:t> </a:t>
            </a:r>
            <a:r>
              <a:rPr lang="en-US" dirty="0" err="1">
                <a:cs typeface="Symbol" charset="2"/>
                <a:sym typeface="Wingdings"/>
              </a:rPr>
              <a:t>e</a:t>
            </a:r>
            <a:r>
              <a:rPr lang="en-US" dirty="0" err="1" smtClean="0">
                <a:cs typeface="Symbol" charset="2"/>
                <a:sym typeface="Wingdings"/>
              </a:rPr>
              <a:t>m</a:t>
            </a:r>
            <a:r>
              <a:rPr lang="en-US" dirty="0" smtClean="0">
                <a:cs typeface="Symbol" charset="2"/>
                <a:sym typeface="Wingdings"/>
              </a:rPr>
              <a:t> sub-shower</a:t>
            </a:r>
          </a:p>
        </p:txBody>
      </p:sp>
      <p:grpSp>
        <p:nvGrpSpPr>
          <p:cNvPr id="9" name="Group 8"/>
          <p:cNvGrpSpPr/>
          <p:nvPr/>
        </p:nvGrpSpPr>
        <p:grpSpPr>
          <a:xfrm>
            <a:off x="5353775" y="3613521"/>
            <a:ext cx="3321542" cy="1201469"/>
            <a:chOff x="5610355" y="3613521"/>
            <a:chExt cx="3321542" cy="1201469"/>
          </a:xfrm>
        </p:grpSpPr>
        <p:sp>
          <p:nvSpPr>
            <p:cNvPr id="55" name="Rounded Rectangle 54"/>
            <p:cNvSpPr/>
            <p:nvPr/>
          </p:nvSpPr>
          <p:spPr bwMode="auto">
            <a:xfrm>
              <a:off x="5610355" y="4192876"/>
              <a:ext cx="1965791" cy="622114"/>
            </a:xfrm>
            <a:prstGeom prst="roundRect">
              <a:avLst/>
            </a:prstGeom>
            <a:solidFill>
              <a:schemeClr val="accent1">
                <a:lumMod val="20000"/>
                <a:lumOff val="80000"/>
                <a:alpha val="35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grpSp>
          <p:nvGrpSpPr>
            <p:cNvPr id="54" name="Group 53"/>
            <p:cNvGrpSpPr/>
            <p:nvPr/>
          </p:nvGrpSpPr>
          <p:grpSpPr>
            <a:xfrm>
              <a:off x="5610355" y="3613521"/>
              <a:ext cx="3321542" cy="1201469"/>
              <a:chOff x="5801711" y="3300357"/>
              <a:chExt cx="3321542" cy="1201469"/>
            </a:xfrm>
          </p:grpSpPr>
          <p:sp>
            <p:nvSpPr>
              <p:cNvPr id="52" name="TextBox 51"/>
              <p:cNvSpPr txBox="1"/>
              <p:nvPr/>
            </p:nvSpPr>
            <p:spPr>
              <a:xfrm>
                <a:off x="5801711" y="3301497"/>
                <a:ext cx="2716584" cy="1200329"/>
              </a:xfrm>
              <a:prstGeom prst="rect">
                <a:avLst/>
              </a:prstGeom>
              <a:noFill/>
            </p:spPr>
            <p:txBody>
              <a:bodyPr wrap="none" rtlCol="0">
                <a:spAutoFit/>
              </a:bodyPr>
              <a:lstStyle/>
              <a:p>
                <a:r>
                  <a:rPr lang="en-US" dirty="0" smtClean="0"/>
                  <a:t>Charged hadrons</a:t>
                </a:r>
              </a:p>
              <a:p>
                <a:r>
                  <a:rPr lang="en-US" dirty="0" smtClean="0"/>
                  <a:t>Nuclear fragments, protons</a:t>
                </a:r>
              </a:p>
              <a:p>
                <a:r>
                  <a:rPr lang="en-US" dirty="0" smtClean="0"/>
                  <a:t>Neutrons, soft </a:t>
                </a:r>
                <a:r>
                  <a:rPr lang="en-US" dirty="0" err="1" smtClean="0">
                    <a:latin typeface="Symbol" charset="2"/>
                    <a:cs typeface="Symbol" charset="2"/>
                  </a:rPr>
                  <a:t>g</a:t>
                </a:r>
                <a:r>
                  <a:rPr lang="en-US" dirty="0" err="1" smtClean="0"/>
                  <a:t>s</a:t>
                </a:r>
                <a:endParaRPr lang="en-US" dirty="0" smtClean="0"/>
              </a:p>
              <a:p>
                <a:r>
                  <a:rPr lang="en-US" dirty="0" smtClean="0"/>
                  <a:t>Breakup of nuclei</a:t>
                </a:r>
                <a:endParaRPr lang="en-US" dirty="0"/>
              </a:p>
            </p:txBody>
          </p:sp>
          <p:sp>
            <p:nvSpPr>
              <p:cNvPr id="53" name="TextBox 52"/>
              <p:cNvSpPr txBox="1"/>
              <p:nvPr/>
            </p:nvSpPr>
            <p:spPr>
              <a:xfrm>
                <a:off x="8361731" y="3300357"/>
                <a:ext cx="761522" cy="1200329"/>
              </a:xfrm>
              <a:prstGeom prst="rect">
                <a:avLst/>
              </a:prstGeom>
              <a:noFill/>
            </p:spPr>
            <p:txBody>
              <a:bodyPr wrap="none" rtlCol="0">
                <a:spAutoFit/>
              </a:bodyPr>
              <a:lstStyle/>
              <a:p>
                <a:r>
                  <a:rPr lang="en-US" dirty="0" smtClean="0"/>
                  <a:t>(20%)</a:t>
                </a:r>
              </a:p>
              <a:p>
                <a:r>
                  <a:rPr lang="en-US" dirty="0" smtClean="0"/>
                  <a:t>(25%)</a:t>
                </a:r>
              </a:p>
              <a:p>
                <a:r>
                  <a:rPr lang="en-US" dirty="0" smtClean="0"/>
                  <a:t>(15%)</a:t>
                </a:r>
              </a:p>
              <a:p>
                <a:r>
                  <a:rPr lang="en-US" dirty="0" smtClean="0"/>
                  <a:t>(40%)</a:t>
                </a:r>
                <a:endParaRPr lang="en-US" dirty="0"/>
              </a:p>
            </p:txBody>
          </p:sp>
        </p:grpSp>
      </p:grpSp>
      <p:cxnSp>
        <p:nvCxnSpPr>
          <p:cNvPr id="57" name="Straight Arrow Connector 56"/>
          <p:cNvCxnSpPr/>
          <p:nvPr/>
        </p:nvCxnSpPr>
        <p:spPr bwMode="auto">
          <a:xfrm flipH="1">
            <a:off x="4271064" y="4814990"/>
            <a:ext cx="1651808" cy="1039377"/>
          </a:xfrm>
          <a:prstGeom prst="straightConnector1">
            <a:avLst/>
          </a:prstGeom>
          <a:solidFill>
            <a:schemeClr val="accent1"/>
          </a:solidFill>
          <a:ln w="12700" cap="flat" cmpd="sng" algn="ctr">
            <a:solidFill>
              <a:schemeClr val="tx1"/>
            </a:solidFill>
            <a:prstDash val="solid"/>
            <a:round/>
            <a:headEnd type="none" w="sm" len="sm"/>
            <a:tailEnd type="non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8" name="TextBox 57"/>
          <p:cNvSpPr txBox="1"/>
          <p:nvPr/>
        </p:nvSpPr>
        <p:spPr>
          <a:xfrm>
            <a:off x="1848388" y="5506407"/>
            <a:ext cx="4716894"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Either not detected or often too slow to be within </a:t>
            </a:r>
            <a:br>
              <a:rPr lang="en-US" dirty="0" smtClean="0"/>
            </a:br>
            <a:r>
              <a:rPr lang="en-US" dirty="0" smtClean="0"/>
              <a:t>detector time window</a:t>
            </a:r>
            <a:r>
              <a:rPr lang="en-US" dirty="0" smtClean="0">
                <a:sym typeface="Wingdings"/>
              </a:rPr>
              <a:t>  invisible energy</a:t>
            </a:r>
            <a:endParaRPr lang="en-US" dirty="0"/>
          </a:p>
        </p:txBody>
      </p:sp>
      <p:sp>
        <p:nvSpPr>
          <p:cNvPr id="60" name="TextBox 59"/>
          <p:cNvSpPr txBox="1"/>
          <p:nvPr/>
        </p:nvSpPr>
        <p:spPr>
          <a:xfrm>
            <a:off x="543656" y="2411583"/>
            <a:ext cx="1415772" cy="369332"/>
          </a:xfrm>
          <a:prstGeom prst="rect">
            <a:avLst/>
          </a:prstGeom>
          <a:noFill/>
        </p:spPr>
        <p:txBody>
          <a:bodyPr wrap="none" rtlCol="0">
            <a:spAutoFit/>
          </a:bodyPr>
          <a:lstStyle/>
          <a:p>
            <a:r>
              <a:rPr lang="en-US" dirty="0" smtClean="0"/>
              <a:t>ABSORBER</a:t>
            </a:r>
            <a:endParaRPr lang="en-US" dirty="0"/>
          </a:p>
        </p:txBody>
      </p:sp>
      <p:sp>
        <p:nvSpPr>
          <p:cNvPr id="11" name="Slide Number Placeholder 10"/>
          <p:cNvSpPr>
            <a:spLocks noGrp="1"/>
          </p:cNvSpPr>
          <p:nvPr>
            <p:ph type="sldNum" sz="quarter" idx="4"/>
          </p:nvPr>
        </p:nvSpPr>
        <p:spPr/>
        <p:txBody>
          <a:bodyPr/>
          <a:lstStyle/>
          <a:p>
            <a:fld id="{261CDDF9-8E64-0A4D-BCFC-391FBF5816D5}" type="slidenum">
              <a:rPr lang="en-US" smtClean="0"/>
              <a:t>69</a:t>
            </a:fld>
            <a:endParaRPr lang="en-US"/>
          </a:p>
        </p:txBody>
      </p:sp>
    </p:spTree>
    <p:extLst>
      <p:ext uri="{BB962C8B-B14F-4D97-AF65-F5344CB8AC3E}">
        <p14:creationId xmlns:p14="http://schemas.microsoft.com/office/powerpoint/2010/main" val="1342635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49" grpId="0"/>
      <p:bldP spid="50" grpId="0" animBg="1"/>
      <p:bldP spid="51" grpId="0"/>
      <p:bldP spid="5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767" y="2097660"/>
            <a:ext cx="8073388" cy="1362075"/>
          </a:xfrm>
        </p:spPr>
        <p:txBody>
          <a:bodyPr/>
          <a:lstStyle/>
          <a:p>
            <a:r>
              <a:rPr lang="en-US" sz="4800" cap="none" dirty="0" smtClean="0">
                <a:latin typeface="Apple Chancery"/>
                <a:cs typeface="Apple Chancery"/>
              </a:rPr>
              <a:t>Starter</a:t>
            </a:r>
            <a:r>
              <a:rPr lang="en-US" cap="none" dirty="0" smtClean="0"/>
              <a:t/>
            </a:r>
            <a:br>
              <a:rPr lang="en-US" cap="none" dirty="0" smtClean="0"/>
            </a:br>
            <a:r>
              <a:rPr lang="en-US" sz="3600" cap="none" dirty="0" smtClean="0">
                <a:latin typeface="+mn-lt"/>
              </a:rPr>
              <a:t>The choice of high granularity</a:t>
            </a:r>
            <a:endParaRPr lang="en-US" sz="3600" cap="none" dirty="0">
              <a:latin typeface="+mn-lt"/>
            </a:endParaRPr>
          </a:p>
        </p:txBody>
      </p:sp>
      <p:sp>
        <p:nvSpPr>
          <p:cNvPr id="3" name="Date Placeholder 2"/>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a:t>
            </a:fld>
            <a:endParaRPr lang="en-US"/>
          </a:p>
        </p:txBody>
      </p:sp>
    </p:spTree>
    <p:extLst>
      <p:ext uri="{BB962C8B-B14F-4D97-AF65-F5344CB8AC3E}">
        <p14:creationId xmlns:p14="http://schemas.microsoft.com/office/powerpoint/2010/main" val="1546606139"/>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Particle flow resolution is clearly </a:t>
            </a:r>
            <a:br>
              <a:rPr lang="en-US" dirty="0" smtClean="0"/>
            </a:br>
            <a:r>
              <a:rPr lang="en-US" dirty="0" smtClean="0"/>
              <a:t>better than calorimeter alone</a:t>
            </a:r>
            <a:endParaRPr lang="en-US" dirty="0"/>
          </a:p>
        </p:txBody>
      </p:sp>
      <p:sp>
        <p:nvSpPr>
          <p:cNvPr id="8" name="Date Placeholder 7"/>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9" name="Footer Placeholder 8"/>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70</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08230" y="1076306"/>
            <a:ext cx="8191471" cy="3493802"/>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08230" y="4615468"/>
            <a:ext cx="8191471" cy="1638201"/>
          </a:xfrm>
          <a:prstGeom prst="rect">
            <a:avLst/>
          </a:prstGeom>
        </p:spPr>
      </p:pic>
      <p:sp>
        <p:nvSpPr>
          <p:cNvPr id="6" name="TextBox 5"/>
          <p:cNvSpPr txBox="1"/>
          <p:nvPr/>
        </p:nvSpPr>
        <p:spPr>
          <a:xfrm>
            <a:off x="283491" y="6063797"/>
            <a:ext cx="5434413" cy="369332"/>
          </a:xfrm>
          <a:prstGeom prst="rect">
            <a:avLst/>
          </a:prstGeom>
          <a:noFill/>
        </p:spPr>
        <p:txBody>
          <a:bodyPr wrap="none" rtlCol="0">
            <a:spAutoFit/>
          </a:bodyPr>
          <a:lstStyle/>
          <a:p>
            <a:r>
              <a:rPr lang="en-US" dirty="0" smtClean="0"/>
              <a:t>(slide shamelessly stolen from </a:t>
            </a:r>
            <a:r>
              <a:rPr lang="en-US" dirty="0" err="1" smtClean="0"/>
              <a:t>Katja</a:t>
            </a:r>
            <a:r>
              <a:rPr lang="en-US" dirty="0" smtClean="0"/>
              <a:t> Kruger from BTTB5)</a:t>
            </a:r>
            <a:endParaRPr lang="en-US" dirty="0"/>
          </a:p>
        </p:txBody>
      </p:sp>
      <p:sp>
        <p:nvSpPr>
          <p:cNvPr id="7" name="TextBox 6"/>
          <p:cNvSpPr txBox="1"/>
          <p:nvPr/>
        </p:nvSpPr>
        <p:spPr>
          <a:xfrm>
            <a:off x="4724578" y="1204139"/>
            <a:ext cx="417184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Simulated ILD calorimeter/PF performance</a:t>
            </a:r>
            <a:endParaRPr lang="en-US" dirty="0"/>
          </a:p>
        </p:txBody>
      </p:sp>
    </p:spTree>
    <p:extLst>
      <p:ext uri="{BB962C8B-B14F-4D97-AF65-F5344CB8AC3E}">
        <p14:creationId xmlns:p14="http://schemas.microsoft.com/office/powerpoint/2010/main" val="6027848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439195" cy="729011"/>
          </a:xfrm>
        </p:spPr>
        <p:txBody>
          <a:bodyPr/>
          <a:lstStyle/>
          <a:p>
            <a:r>
              <a:rPr lang="en-US" sz="2400" dirty="0" smtClean="0"/>
              <a:t>Molière radius of HGCAL is ~28mm, but high granularity </a:t>
            </a:r>
            <a:r>
              <a:rPr lang="en-US" sz="2400" dirty="0" smtClean="0">
                <a:sym typeface="Wingdings"/>
              </a:rPr>
              <a:t> </a:t>
            </a:r>
            <a:r>
              <a:rPr lang="en-US" sz="2400" dirty="0" smtClean="0"/>
              <a:t>much finer details can be resolved</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71</a:t>
            </a:fld>
            <a:endParaRPr lang="en-US"/>
          </a:p>
        </p:txBody>
      </p:sp>
      <p:pic>
        <p:nvPicPr>
          <p:cNvPr id="6" name="Picture 5"/>
          <p:cNvPicPr>
            <a:picLocks noChangeAspect="1"/>
          </p:cNvPicPr>
          <p:nvPr/>
        </p:nvPicPr>
        <p:blipFill>
          <a:blip r:embed="rId2"/>
          <a:stretch>
            <a:fillRect/>
          </a:stretch>
        </p:blipFill>
        <p:spPr>
          <a:xfrm>
            <a:off x="1155354" y="1015790"/>
            <a:ext cx="5024098" cy="5100607"/>
          </a:xfrm>
          <a:prstGeom prst="rect">
            <a:avLst/>
          </a:prstGeom>
        </p:spPr>
      </p:pic>
      <p:sp>
        <p:nvSpPr>
          <p:cNvPr id="7" name="TextBox 6"/>
          <p:cNvSpPr txBox="1"/>
          <p:nvPr/>
        </p:nvSpPr>
        <p:spPr>
          <a:xfrm>
            <a:off x="2571526" y="2172949"/>
            <a:ext cx="1345027" cy="369332"/>
          </a:xfrm>
          <a:prstGeom prst="rect">
            <a:avLst/>
          </a:prstGeom>
          <a:noFill/>
        </p:spPr>
        <p:txBody>
          <a:bodyPr wrap="none" rtlCol="0">
            <a:spAutoFit/>
          </a:bodyPr>
          <a:lstStyle/>
          <a:p>
            <a:r>
              <a:rPr lang="en-US" dirty="0" smtClean="0"/>
              <a:t>Shower max</a:t>
            </a:r>
            <a:endParaRPr lang="en-US" dirty="0"/>
          </a:p>
        </p:txBody>
      </p:sp>
      <p:cxnSp>
        <p:nvCxnSpPr>
          <p:cNvPr id="9" name="Straight Arrow Connector 8"/>
          <p:cNvCxnSpPr/>
          <p:nvPr/>
        </p:nvCxnSpPr>
        <p:spPr bwMode="auto">
          <a:xfrm>
            <a:off x="3244040" y="2542283"/>
            <a:ext cx="0" cy="1128836"/>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TextBox 9"/>
          <p:cNvSpPr txBox="1"/>
          <p:nvPr/>
        </p:nvSpPr>
        <p:spPr>
          <a:xfrm>
            <a:off x="6607029" y="1885669"/>
            <a:ext cx="2399057"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err="1" smtClean="0"/>
              <a:t>Coloured</a:t>
            </a:r>
            <a:r>
              <a:rPr lang="en-US" dirty="0" smtClean="0"/>
              <a:t> rectangles: </a:t>
            </a:r>
            <a:br>
              <a:rPr lang="en-US" dirty="0" smtClean="0"/>
            </a:br>
            <a:r>
              <a:rPr lang="en-US" dirty="0" smtClean="0"/>
              <a:t>= % shower energy deposited in that layer</a:t>
            </a:r>
            <a:endParaRPr lang="en-US" dirty="0"/>
          </a:p>
        </p:txBody>
      </p:sp>
    </p:spTree>
    <p:extLst>
      <p:ext uri="{BB962C8B-B14F-4D97-AF65-F5344CB8AC3E}">
        <p14:creationId xmlns:p14="http://schemas.microsoft.com/office/powerpoint/2010/main" val="21367963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569656" cy="729011"/>
          </a:xfrm>
        </p:spPr>
        <p:txBody>
          <a:bodyPr>
            <a:noAutofit/>
          </a:bodyPr>
          <a:lstStyle/>
          <a:p>
            <a:r>
              <a:rPr lang="en-US" sz="2400" dirty="0" smtClean="0"/>
              <a:t>VBF H</a:t>
            </a:r>
            <a:r>
              <a:rPr lang="en-US" sz="2400" dirty="0" smtClean="0">
                <a:sym typeface="Wingdings"/>
              </a:rPr>
              <a:t></a:t>
            </a:r>
            <a:r>
              <a:rPr lang="en-US" sz="2400" dirty="0" smtClean="0">
                <a:latin typeface="Symbol" charset="2"/>
                <a:cs typeface="Symbol" charset="2"/>
                <a:sym typeface="Wingdings"/>
              </a:rPr>
              <a:t>gg</a:t>
            </a:r>
            <a:r>
              <a:rPr lang="en-US" sz="2400" dirty="0" smtClean="0">
                <a:sym typeface="Wingdings"/>
              </a:rPr>
              <a:t>, with 720 GeV VBF jet (2 charged </a:t>
            </a:r>
            <a:r>
              <a:rPr lang="en-US" sz="2400" dirty="0" smtClean="0">
                <a:latin typeface="Symbol" charset="2"/>
                <a:cs typeface="Symbol" charset="2"/>
                <a:sym typeface="Wingdings"/>
              </a:rPr>
              <a:t>p </a:t>
            </a:r>
            <a:r>
              <a:rPr lang="en-US" sz="2400" dirty="0" smtClean="0">
                <a:sym typeface="Wingdings"/>
              </a:rPr>
              <a:t>+ </a:t>
            </a:r>
            <a:r>
              <a:rPr lang="en-US" sz="2400" dirty="0" smtClean="0">
                <a:latin typeface="Symbol" charset="2"/>
                <a:cs typeface="Symbol" charset="2"/>
                <a:sym typeface="Wingdings"/>
              </a:rPr>
              <a:t>g</a:t>
            </a:r>
            <a:r>
              <a:rPr lang="en-US" sz="2400" dirty="0" smtClean="0">
                <a:sym typeface="Wingdings"/>
              </a:rPr>
              <a:t>) &amp; 175 GeV </a:t>
            </a:r>
            <a:r>
              <a:rPr lang="en-US" sz="2400" dirty="0" smtClean="0">
                <a:latin typeface="Symbol" charset="2"/>
                <a:cs typeface="Symbol" charset="2"/>
                <a:sym typeface="Wingdings"/>
              </a:rPr>
              <a:t>g</a:t>
            </a:r>
            <a:r>
              <a:rPr lang="en-US" sz="2400" dirty="0">
                <a:sym typeface="Wingdings"/>
              </a:rPr>
              <a:t> </a:t>
            </a:r>
            <a:r>
              <a:rPr lang="en-US" sz="2400" dirty="0" smtClean="0">
                <a:sym typeface="Wingdings"/>
              </a:rPr>
              <a:t>incident on CMS </a:t>
            </a:r>
            <a:r>
              <a:rPr lang="en-US" sz="2400" dirty="0" err="1" smtClean="0">
                <a:sym typeface="Wingdings"/>
              </a:rPr>
              <a:t>endcap</a:t>
            </a:r>
            <a:r>
              <a:rPr lang="en-US" sz="2400" dirty="0" smtClean="0">
                <a:sym typeface="Wingdings"/>
              </a:rPr>
              <a:t>; pileup 200</a:t>
            </a:r>
            <a:endParaRPr lang="en-US" sz="2400" dirty="0"/>
          </a:p>
        </p:txBody>
      </p:sp>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72</a:t>
            </a:fld>
            <a:endParaRPr lang="en-US"/>
          </a:p>
        </p:txBody>
      </p:sp>
      <p:sp>
        <p:nvSpPr>
          <p:cNvPr id="5" name="TextBox 4"/>
          <p:cNvSpPr txBox="1"/>
          <p:nvPr/>
        </p:nvSpPr>
        <p:spPr>
          <a:xfrm>
            <a:off x="444499" y="968917"/>
            <a:ext cx="7879080"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Showers from the </a:t>
            </a:r>
            <a:r>
              <a:rPr lang="en-US" b="1" dirty="0" smtClean="0"/>
              <a:t>two photons </a:t>
            </a:r>
            <a:r>
              <a:rPr lang="en-US" dirty="0" smtClean="0"/>
              <a:t>are visible in the layers of the electromagnetic part</a:t>
            </a:r>
            <a:endParaRPr lang="en-US" dirty="0"/>
          </a:p>
        </p:txBody>
      </p:sp>
      <p:pic>
        <p:nvPicPr>
          <p:cNvPr id="6" name="Picture 5"/>
          <p:cNvPicPr>
            <a:picLocks noChangeAspect="1"/>
          </p:cNvPicPr>
          <p:nvPr/>
        </p:nvPicPr>
        <p:blipFill>
          <a:blip r:embed="rId2"/>
          <a:stretch>
            <a:fillRect/>
          </a:stretch>
        </p:blipFill>
        <p:spPr>
          <a:xfrm>
            <a:off x="289999" y="1435289"/>
            <a:ext cx="8210775" cy="5148327"/>
          </a:xfrm>
          <a:prstGeom prst="rect">
            <a:avLst/>
          </a:prstGeom>
        </p:spPr>
      </p:pic>
      <p:sp>
        <p:nvSpPr>
          <p:cNvPr id="7" name="Oval 6"/>
          <p:cNvSpPr/>
          <p:nvPr/>
        </p:nvSpPr>
        <p:spPr>
          <a:xfrm>
            <a:off x="1266215" y="3973655"/>
            <a:ext cx="458541" cy="38612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760578" y="3587161"/>
            <a:ext cx="891928" cy="369332"/>
          </a:xfrm>
          <a:prstGeom prst="rect">
            <a:avLst/>
          </a:prstGeom>
        </p:spPr>
        <p:txBody>
          <a:bodyPr wrap="none">
            <a:spAutoFit/>
          </a:bodyPr>
          <a:lstStyle/>
          <a:p>
            <a:r>
              <a:rPr lang="en-US" dirty="0" smtClean="0">
                <a:solidFill>
                  <a:srgbClr val="FF0000"/>
                </a:solidFill>
                <a:latin typeface="Symbol" charset="2"/>
                <a:cs typeface="Symbol" charset="2"/>
              </a:rPr>
              <a:t>D</a:t>
            </a:r>
            <a:r>
              <a:rPr lang="en-US" dirty="0" smtClean="0">
                <a:solidFill>
                  <a:srgbClr val="FF0000"/>
                </a:solidFill>
              </a:rPr>
              <a:t>R~0.2</a:t>
            </a:r>
            <a:endParaRPr lang="en-US" dirty="0">
              <a:solidFill>
                <a:srgbClr val="FF0000"/>
              </a:solidFill>
            </a:endParaRPr>
          </a:p>
        </p:txBody>
      </p:sp>
      <p:sp>
        <p:nvSpPr>
          <p:cNvPr id="9" name="Rectangle 8"/>
          <p:cNvSpPr/>
          <p:nvPr/>
        </p:nvSpPr>
        <p:spPr>
          <a:xfrm>
            <a:off x="2195736" y="1652039"/>
            <a:ext cx="415498" cy="338554"/>
          </a:xfrm>
          <a:prstGeom prst="rect">
            <a:avLst/>
          </a:prstGeom>
        </p:spPr>
        <p:txBody>
          <a:bodyPr wrap="none">
            <a:spAutoFit/>
          </a:bodyPr>
          <a:lstStyle/>
          <a:p>
            <a:r>
              <a:rPr lang="en-US" sz="1600" dirty="0" smtClean="0"/>
              <a:t>L2</a:t>
            </a:r>
            <a:endParaRPr lang="en-US" sz="1600" dirty="0"/>
          </a:p>
        </p:txBody>
      </p:sp>
      <p:sp>
        <p:nvSpPr>
          <p:cNvPr id="10" name="Rectangle 9"/>
          <p:cNvSpPr/>
          <p:nvPr/>
        </p:nvSpPr>
        <p:spPr>
          <a:xfrm>
            <a:off x="4860032" y="3380231"/>
            <a:ext cx="527007" cy="338554"/>
          </a:xfrm>
          <a:prstGeom prst="rect">
            <a:avLst/>
          </a:prstGeom>
        </p:spPr>
        <p:txBody>
          <a:bodyPr wrap="none">
            <a:spAutoFit/>
          </a:bodyPr>
          <a:lstStyle/>
          <a:p>
            <a:r>
              <a:rPr lang="en-US" sz="1600" dirty="0" smtClean="0"/>
              <a:t>L14</a:t>
            </a:r>
            <a:endParaRPr lang="en-US" sz="1600" dirty="0"/>
          </a:p>
        </p:txBody>
      </p:sp>
      <p:sp>
        <p:nvSpPr>
          <p:cNvPr id="11" name="Rectangle 10"/>
          <p:cNvSpPr/>
          <p:nvPr/>
        </p:nvSpPr>
        <p:spPr>
          <a:xfrm>
            <a:off x="2267744" y="3380231"/>
            <a:ext cx="511879" cy="338554"/>
          </a:xfrm>
          <a:prstGeom prst="rect">
            <a:avLst/>
          </a:prstGeom>
        </p:spPr>
        <p:txBody>
          <a:bodyPr wrap="none">
            <a:spAutoFit/>
          </a:bodyPr>
          <a:lstStyle/>
          <a:p>
            <a:r>
              <a:rPr lang="en-US" sz="1600" dirty="0" smtClean="0"/>
              <a:t>L11</a:t>
            </a:r>
            <a:endParaRPr lang="en-US" sz="1600" dirty="0"/>
          </a:p>
        </p:txBody>
      </p:sp>
      <p:sp>
        <p:nvSpPr>
          <p:cNvPr id="12" name="Rectangle 11"/>
          <p:cNvSpPr/>
          <p:nvPr/>
        </p:nvSpPr>
        <p:spPr>
          <a:xfrm>
            <a:off x="2267744" y="5036415"/>
            <a:ext cx="530915" cy="338554"/>
          </a:xfrm>
          <a:prstGeom prst="rect">
            <a:avLst/>
          </a:prstGeom>
        </p:spPr>
        <p:txBody>
          <a:bodyPr wrap="none">
            <a:spAutoFit/>
          </a:bodyPr>
          <a:lstStyle/>
          <a:p>
            <a:r>
              <a:rPr lang="en-US" sz="1600" dirty="0" smtClean="0"/>
              <a:t>L20</a:t>
            </a:r>
            <a:endParaRPr lang="en-US" sz="1600" dirty="0"/>
          </a:p>
        </p:txBody>
      </p:sp>
      <p:sp>
        <p:nvSpPr>
          <p:cNvPr id="13" name="Rectangle 12"/>
          <p:cNvSpPr/>
          <p:nvPr/>
        </p:nvSpPr>
        <p:spPr>
          <a:xfrm>
            <a:off x="4860032" y="5108423"/>
            <a:ext cx="527007" cy="338554"/>
          </a:xfrm>
          <a:prstGeom prst="rect">
            <a:avLst/>
          </a:prstGeom>
        </p:spPr>
        <p:txBody>
          <a:bodyPr wrap="none">
            <a:spAutoFit/>
          </a:bodyPr>
          <a:lstStyle/>
          <a:p>
            <a:r>
              <a:rPr lang="en-US" sz="1600" dirty="0" smtClean="0"/>
              <a:t>L23</a:t>
            </a:r>
            <a:endParaRPr lang="en-US" sz="1600" dirty="0"/>
          </a:p>
        </p:txBody>
      </p:sp>
      <p:sp>
        <p:nvSpPr>
          <p:cNvPr id="14" name="Rectangle 13"/>
          <p:cNvSpPr/>
          <p:nvPr/>
        </p:nvSpPr>
        <p:spPr>
          <a:xfrm>
            <a:off x="7596336" y="5108423"/>
            <a:ext cx="530915" cy="338554"/>
          </a:xfrm>
          <a:prstGeom prst="rect">
            <a:avLst/>
          </a:prstGeom>
        </p:spPr>
        <p:txBody>
          <a:bodyPr wrap="none">
            <a:spAutoFit/>
          </a:bodyPr>
          <a:lstStyle/>
          <a:p>
            <a:r>
              <a:rPr lang="en-US" sz="1600" dirty="0" smtClean="0"/>
              <a:t>L26</a:t>
            </a:r>
            <a:endParaRPr lang="en-US" sz="1600" dirty="0"/>
          </a:p>
        </p:txBody>
      </p:sp>
      <p:sp>
        <p:nvSpPr>
          <p:cNvPr id="15" name="Rectangle 14"/>
          <p:cNvSpPr/>
          <p:nvPr/>
        </p:nvSpPr>
        <p:spPr>
          <a:xfrm>
            <a:off x="7596336" y="1652039"/>
            <a:ext cx="415498" cy="338554"/>
          </a:xfrm>
          <a:prstGeom prst="rect">
            <a:avLst/>
          </a:prstGeom>
        </p:spPr>
        <p:txBody>
          <a:bodyPr wrap="none">
            <a:spAutoFit/>
          </a:bodyPr>
          <a:lstStyle/>
          <a:p>
            <a:r>
              <a:rPr lang="en-US" sz="1600" dirty="0" smtClean="0"/>
              <a:t>L8</a:t>
            </a:r>
            <a:endParaRPr lang="en-US" sz="1600" dirty="0"/>
          </a:p>
        </p:txBody>
      </p:sp>
      <p:sp>
        <p:nvSpPr>
          <p:cNvPr id="16" name="Rectangle 15"/>
          <p:cNvSpPr/>
          <p:nvPr/>
        </p:nvSpPr>
        <p:spPr>
          <a:xfrm>
            <a:off x="4860032" y="1652039"/>
            <a:ext cx="415498" cy="338554"/>
          </a:xfrm>
          <a:prstGeom prst="rect">
            <a:avLst/>
          </a:prstGeom>
        </p:spPr>
        <p:txBody>
          <a:bodyPr wrap="none">
            <a:spAutoFit/>
          </a:bodyPr>
          <a:lstStyle/>
          <a:p>
            <a:r>
              <a:rPr lang="en-US" sz="1600" dirty="0" smtClean="0"/>
              <a:t>L5</a:t>
            </a:r>
            <a:endParaRPr lang="en-US" sz="1600" dirty="0"/>
          </a:p>
        </p:txBody>
      </p:sp>
      <p:sp>
        <p:nvSpPr>
          <p:cNvPr id="17" name="Rectangle 16"/>
          <p:cNvSpPr/>
          <p:nvPr/>
        </p:nvSpPr>
        <p:spPr>
          <a:xfrm>
            <a:off x="7596336" y="3380231"/>
            <a:ext cx="530915" cy="338554"/>
          </a:xfrm>
          <a:prstGeom prst="rect">
            <a:avLst/>
          </a:prstGeom>
        </p:spPr>
        <p:txBody>
          <a:bodyPr wrap="none">
            <a:spAutoFit/>
          </a:bodyPr>
          <a:lstStyle/>
          <a:p>
            <a:r>
              <a:rPr lang="en-US" sz="1600" dirty="0" smtClean="0"/>
              <a:t>L17</a:t>
            </a:r>
            <a:endParaRPr lang="en-US" sz="1600" dirty="0"/>
          </a:p>
        </p:txBody>
      </p:sp>
      <p:sp>
        <p:nvSpPr>
          <p:cNvPr id="4" name="Date Placeholder 3"/>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18" name="Footer Placeholder 17"/>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37638442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a:prstGeom prst="rect">
            <a:avLst/>
          </a:prstGeom>
        </p:spPr>
        <p:txBody>
          <a:bodyPr/>
          <a:lstStyle/>
          <a:p>
            <a:fld id="{943A03E4-4933-904E-A311-C796E35356B4}" type="slidenum">
              <a:rPr lang="en-US" smtClean="0"/>
              <a:t>73</a:t>
            </a:fld>
            <a:endParaRPr lang="en-US"/>
          </a:p>
        </p:txBody>
      </p:sp>
      <p:sp>
        <p:nvSpPr>
          <p:cNvPr id="5" name="TextBox 4"/>
          <p:cNvSpPr txBox="1"/>
          <p:nvPr/>
        </p:nvSpPr>
        <p:spPr>
          <a:xfrm>
            <a:off x="804321" y="763669"/>
            <a:ext cx="7359970"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Showers from the </a:t>
            </a:r>
            <a:r>
              <a:rPr lang="en-US" b="1" dirty="0" smtClean="0"/>
              <a:t>two </a:t>
            </a:r>
            <a:r>
              <a:rPr lang="en-US" b="1" dirty="0" err="1" smtClean="0"/>
              <a:t>pions</a:t>
            </a:r>
            <a:r>
              <a:rPr lang="en-US" b="1" dirty="0" smtClean="0"/>
              <a:t> become visible </a:t>
            </a:r>
            <a:r>
              <a:rPr lang="en-US" dirty="0" smtClean="0"/>
              <a:t>in the layers of the hadronic part</a:t>
            </a:r>
            <a:endParaRPr lang="en-US" dirty="0"/>
          </a:p>
        </p:txBody>
      </p:sp>
      <p:pic>
        <p:nvPicPr>
          <p:cNvPr id="20" name="Picture 19"/>
          <p:cNvPicPr>
            <a:picLocks noChangeAspect="1"/>
          </p:cNvPicPr>
          <p:nvPr/>
        </p:nvPicPr>
        <p:blipFill>
          <a:blip r:embed="rId2"/>
          <a:stretch>
            <a:fillRect/>
          </a:stretch>
        </p:blipFill>
        <p:spPr>
          <a:xfrm>
            <a:off x="527778" y="1159273"/>
            <a:ext cx="7946448" cy="5462465"/>
          </a:xfrm>
          <a:prstGeom prst="rect">
            <a:avLst/>
          </a:prstGeom>
        </p:spPr>
      </p:pic>
      <p:sp>
        <p:nvSpPr>
          <p:cNvPr id="21" name="Oval 20"/>
          <p:cNvSpPr/>
          <p:nvPr/>
        </p:nvSpPr>
        <p:spPr>
          <a:xfrm>
            <a:off x="1028363" y="2120079"/>
            <a:ext cx="458541" cy="38612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1691680" y="1351544"/>
            <a:ext cx="530915" cy="338554"/>
          </a:xfrm>
          <a:prstGeom prst="rect">
            <a:avLst/>
          </a:prstGeom>
        </p:spPr>
        <p:txBody>
          <a:bodyPr wrap="none">
            <a:spAutoFit/>
          </a:bodyPr>
          <a:lstStyle/>
          <a:p>
            <a:r>
              <a:rPr lang="en-US" sz="1600" dirty="0" smtClean="0"/>
              <a:t>L28</a:t>
            </a:r>
            <a:endParaRPr lang="en-US" sz="1600" dirty="0"/>
          </a:p>
        </p:txBody>
      </p:sp>
      <p:sp>
        <p:nvSpPr>
          <p:cNvPr id="23" name="Rectangle 22"/>
          <p:cNvSpPr/>
          <p:nvPr/>
        </p:nvSpPr>
        <p:spPr>
          <a:xfrm>
            <a:off x="3707904" y="1351544"/>
            <a:ext cx="530915" cy="338554"/>
          </a:xfrm>
          <a:prstGeom prst="rect">
            <a:avLst/>
          </a:prstGeom>
        </p:spPr>
        <p:txBody>
          <a:bodyPr wrap="none">
            <a:spAutoFit/>
          </a:bodyPr>
          <a:lstStyle/>
          <a:p>
            <a:r>
              <a:rPr lang="en-US" sz="1600" dirty="0" smtClean="0"/>
              <a:t>L30</a:t>
            </a:r>
            <a:endParaRPr lang="en-US" sz="1600" dirty="0"/>
          </a:p>
        </p:txBody>
      </p:sp>
      <p:sp>
        <p:nvSpPr>
          <p:cNvPr id="24" name="Rectangle 23"/>
          <p:cNvSpPr/>
          <p:nvPr/>
        </p:nvSpPr>
        <p:spPr>
          <a:xfrm>
            <a:off x="5652120" y="1351544"/>
            <a:ext cx="527007" cy="338554"/>
          </a:xfrm>
          <a:prstGeom prst="rect">
            <a:avLst/>
          </a:prstGeom>
        </p:spPr>
        <p:txBody>
          <a:bodyPr wrap="none">
            <a:spAutoFit/>
          </a:bodyPr>
          <a:lstStyle/>
          <a:p>
            <a:r>
              <a:rPr lang="en-US" sz="1600" dirty="0" smtClean="0"/>
              <a:t>L31</a:t>
            </a:r>
            <a:endParaRPr lang="en-US" sz="1600" dirty="0"/>
          </a:p>
        </p:txBody>
      </p:sp>
      <p:sp>
        <p:nvSpPr>
          <p:cNvPr id="25" name="Rectangle 24"/>
          <p:cNvSpPr/>
          <p:nvPr/>
        </p:nvSpPr>
        <p:spPr>
          <a:xfrm>
            <a:off x="7596336" y="1351544"/>
            <a:ext cx="530915" cy="338554"/>
          </a:xfrm>
          <a:prstGeom prst="rect">
            <a:avLst/>
          </a:prstGeom>
        </p:spPr>
        <p:txBody>
          <a:bodyPr wrap="none">
            <a:spAutoFit/>
          </a:bodyPr>
          <a:lstStyle/>
          <a:p>
            <a:r>
              <a:rPr lang="en-US" sz="1600" dirty="0" smtClean="0"/>
              <a:t>L32</a:t>
            </a:r>
            <a:endParaRPr lang="en-US" sz="1600" dirty="0"/>
          </a:p>
        </p:txBody>
      </p:sp>
      <p:sp>
        <p:nvSpPr>
          <p:cNvPr id="26" name="Rectangle 25"/>
          <p:cNvSpPr/>
          <p:nvPr/>
        </p:nvSpPr>
        <p:spPr>
          <a:xfrm>
            <a:off x="1691680" y="4951944"/>
            <a:ext cx="530915" cy="338554"/>
          </a:xfrm>
          <a:prstGeom prst="rect">
            <a:avLst/>
          </a:prstGeom>
        </p:spPr>
        <p:txBody>
          <a:bodyPr wrap="none">
            <a:spAutoFit/>
          </a:bodyPr>
          <a:lstStyle/>
          <a:p>
            <a:r>
              <a:rPr lang="en-US" sz="1600" dirty="0" smtClean="0"/>
              <a:t>L39</a:t>
            </a:r>
            <a:endParaRPr lang="en-US" sz="1600" dirty="0"/>
          </a:p>
        </p:txBody>
      </p:sp>
      <p:sp>
        <p:nvSpPr>
          <p:cNvPr id="27" name="Rectangle 26"/>
          <p:cNvSpPr/>
          <p:nvPr/>
        </p:nvSpPr>
        <p:spPr>
          <a:xfrm>
            <a:off x="1691680" y="3151744"/>
            <a:ext cx="527007" cy="338554"/>
          </a:xfrm>
          <a:prstGeom prst="rect">
            <a:avLst/>
          </a:prstGeom>
        </p:spPr>
        <p:txBody>
          <a:bodyPr wrap="none">
            <a:spAutoFit/>
          </a:bodyPr>
          <a:lstStyle/>
          <a:p>
            <a:r>
              <a:rPr lang="en-US" sz="1600" dirty="0" smtClean="0"/>
              <a:t>L34</a:t>
            </a:r>
            <a:endParaRPr lang="en-US" sz="1600" dirty="0"/>
          </a:p>
        </p:txBody>
      </p:sp>
      <p:sp>
        <p:nvSpPr>
          <p:cNvPr id="28" name="Rectangle 27"/>
          <p:cNvSpPr/>
          <p:nvPr/>
        </p:nvSpPr>
        <p:spPr>
          <a:xfrm>
            <a:off x="3707904" y="4951944"/>
            <a:ext cx="530915" cy="338554"/>
          </a:xfrm>
          <a:prstGeom prst="rect">
            <a:avLst/>
          </a:prstGeom>
        </p:spPr>
        <p:txBody>
          <a:bodyPr wrap="none">
            <a:spAutoFit/>
          </a:bodyPr>
          <a:lstStyle/>
          <a:p>
            <a:r>
              <a:rPr lang="en-US" sz="1600" dirty="0" smtClean="0"/>
              <a:t>L40</a:t>
            </a:r>
            <a:endParaRPr lang="en-US" sz="1600" dirty="0"/>
          </a:p>
        </p:txBody>
      </p:sp>
      <p:sp>
        <p:nvSpPr>
          <p:cNvPr id="29" name="Rectangle 28"/>
          <p:cNvSpPr/>
          <p:nvPr/>
        </p:nvSpPr>
        <p:spPr>
          <a:xfrm>
            <a:off x="5652120" y="4951944"/>
            <a:ext cx="527007" cy="338554"/>
          </a:xfrm>
          <a:prstGeom prst="rect">
            <a:avLst/>
          </a:prstGeom>
        </p:spPr>
        <p:txBody>
          <a:bodyPr wrap="none">
            <a:spAutoFit/>
          </a:bodyPr>
          <a:lstStyle/>
          <a:p>
            <a:r>
              <a:rPr lang="en-US" sz="1600" dirty="0" smtClean="0"/>
              <a:t>L41</a:t>
            </a:r>
            <a:endParaRPr lang="en-US" sz="1600" dirty="0"/>
          </a:p>
        </p:txBody>
      </p:sp>
      <p:sp>
        <p:nvSpPr>
          <p:cNvPr id="30" name="Rectangle 29"/>
          <p:cNvSpPr/>
          <p:nvPr/>
        </p:nvSpPr>
        <p:spPr>
          <a:xfrm>
            <a:off x="7596336" y="4951944"/>
            <a:ext cx="530915" cy="338554"/>
          </a:xfrm>
          <a:prstGeom prst="rect">
            <a:avLst/>
          </a:prstGeom>
        </p:spPr>
        <p:txBody>
          <a:bodyPr wrap="none">
            <a:spAutoFit/>
          </a:bodyPr>
          <a:lstStyle/>
          <a:p>
            <a:r>
              <a:rPr lang="en-US" sz="1600" dirty="0" smtClean="0"/>
              <a:t>L42</a:t>
            </a:r>
            <a:endParaRPr lang="en-US" sz="1600" dirty="0"/>
          </a:p>
        </p:txBody>
      </p:sp>
      <p:sp>
        <p:nvSpPr>
          <p:cNvPr id="31" name="Rectangle 30"/>
          <p:cNvSpPr/>
          <p:nvPr/>
        </p:nvSpPr>
        <p:spPr>
          <a:xfrm>
            <a:off x="3707904" y="3223752"/>
            <a:ext cx="530915" cy="338554"/>
          </a:xfrm>
          <a:prstGeom prst="rect">
            <a:avLst/>
          </a:prstGeom>
        </p:spPr>
        <p:txBody>
          <a:bodyPr wrap="none">
            <a:spAutoFit/>
          </a:bodyPr>
          <a:lstStyle/>
          <a:p>
            <a:r>
              <a:rPr lang="en-US" sz="1600" dirty="0" smtClean="0"/>
              <a:t>L35</a:t>
            </a:r>
            <a:endParaRPr lang="en-US" sz="1600" dirty="0"/>
          </a:p>
        </p:txBody>
      </p:sp>
      <p:sp>
        <p:nvSpPr>
          <p:cNvPr id="32" name="Rectangle 31"/>
          <p:cNvSpPr/>
          <p:nvPr/>
        </p:nvSpPr>
        <p:spPr>
          <a:xfrm>
            <a:off x="5652120" y="3223752"/>
            <a:ext cx="530915" cy="338554"/>
          </a:xfrm>
          <a:prstGeom prst="rect">
            <a:avLst/>
          </a:prstGeom>
        </p:spPr>
        <p:txBody>
          <a:bodyPr wrap="none">
            <a:spAutoFit/>
          </a:bodyPr>
          <a:lstStyle/>
          <a:p>
            <a:r>
              <a:rPr lang="en-US" sz="1600" dirty="0" smtClean="0"/>
              <a:t>L36</a:t>
            </a:r>
            <a:endParaRPr lang="en-US" sz="1600" dirty="0"/>
          </a:p>
        </p:txBody>
      </p:sp>
      <p:sp>
        <p:nvSpPr>
          <p:cNvPr id="33" name="Rectangle 32"/>
          <p:cNvSpPr/>
          <p:nvPr/>
        </p:nvSpPr>
        <p:spPr>
          <a:xfrm>
            <a:off x="7596336" y="3223752"/>
            <a:ext cx="530915" cy="338554"/>
          </a:xfrm>
          <a:prstGeom prst="rect">
            <a:avLst/>
          </a:prstGeom>
        </p:spPr>
        <p:txBody>
          <a:bodyPr wrap="none">
            <a:spAutoFit/>
          </a:bodyPr>
          <a:lstStyle/>
          <a:p>
            <a:r>
              <a:rPr lang="en-US" sz="1600" dirty="0" smtClean="0"/>
              <a:t>L37</a:t>
            </a:r>
            <a:endParaRPr lang="en-US" sz="1600" dirty="0"/>
          </a:p>
        </p:txBody>
      </p:sp>
      <p:sp>
        <p:nvSpPr>
          <p:cNvPr id="34" name="Rectangle 33"/>
          <p:cNvSpPr/>
          <p:nvPr/>
        </p:nvSpPr>
        <p:spPr>
          <a:xfrm>
            <a:off x="827584" y="1639576"/>
            <a:ext cx="891928" cy="369332"/>
          </a:xfrm>
          <a:prstGeom prst="rect">
            <a:avLst/>
          </a:prstGeom>
        </p:spPr>
        <p:txBody>
          <a:bodyPr wrap="none">
            <a:spAutoFit/>
          </a:bodyPr>
          <a:lstStyle/>
          <a:p>
            <a:r>
              <a:rPr lang="en-US" dirty="0" smtClean="0">
                <a:solidFill>
                  <a:srgbClr val="FF0000"/>
                </a:solidFill>
                <a:latin typeface="Symbol" charset="2"/>
                <a:cs typeface="Symbol" charset="2"/>
              </a:rPr>
              <a:t>D</a:t>
            </a:r>
            <a:r>
              <a:rPr lang="en-US" dirty="0" smtClean="0">
                <a:solidFill>
                  <a:srgbClr val="FF0000"/>
                </a:solidFill>
              </a:rPr>
              <a:t>R~0.2</a:t>
            </a:r>
            <a:endParaRPr lang="en-US" dirty="0">
              <a:solidFill>
                <a:srgbClr val="FF0000"/>
              </a:solidFill>
            </a:endParaRPr>
          </a:p>
        </p:txBody>
      </p:sp>
      <p:sp>
        <p:nvSpPr>
          <p:cNvPr id="4" name="Date Placeholder 3"/>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18" name="Footer Placeholder 4"/>
          <p:cNvSpPr>
            <a:spLocks noGrp="1"/>
          </p:cNvSpPr>
          <p:nvPr>
            <p:ph type="ftr" sz="quarter" idx="11"/>
          </p:nvPr>
        </p:nvSpPr>
        <p:spPr/>
        <p:txBody>
          <a:bodyPr/>
          <a:lstStyle/>
          <a:p>
            <a:r>
              <a:rPr lang="en-US" dirty="0" smtClean="0"/>
              <a:t>D. Barney (CERN)</a:t>
            </a:r>
            <a:endParaRPr lang="en-GB" dirty="0"/>
          </a:p>
        </p:txBody>
      </p:sp>
      <p:sp>
        <p:nvSpPr>
          <p:cNvPr id="6" name="Title 5"/>
          <p:cNvSpPr>
            <a:spLocks noGrp="1"/>
          </p:cNvSpPr>
          <p:nvPr>
            <p:ph type="title"/>
          </p:nvPr>
        </p:nvSpPr>
        <p:spPr>
          <a:xfrm>
            <a:off x="2407" y="0"/>
            <a:ext cx="8560318" cy="729011"/>
          </a:xfrm>
        </p:spPr>
        <p:txBody>
          <a:bodyPr/>
          <a:lstStyle/>
          <a:p>
            <a:r>
              <a:rPr lang="en-US" sz="2400" dirty="0"/>
              <a:t>VBF H</a:t>
            </a:r>
            <a:r>
              <a:rPr lang="en-US" sz="2400" dirty="0">
                <a:sym typeface="Wingdings"/>
              </a:rPr>
              <a:t></a:t>
            </a:r>
            <a:r>
              <a:rPr lang="en-US" sz="2400" dirty="0">
                <a:latin typeface="Symbol" charset="2"/>
                <a:cs typeface="Symbol" charset="2"/>
                <a:sym typeface="Wingdings"/>
              </a:rPr>
              <a:t>gg</a:t>
            </a:r>
            <a:r>
              <a:rPr lang="en-US" sz="2400" dirty="0">
                <a:sym typeface="Wingdings"/>
              </a:rPr>
              <a:t>, with 720 GeV VBF jet (2 charged </a:t>
            </a:r>
            <a:r>
              <a:rPr lang="en-US" sz="2400" dirty="0">
                <a:latin typeface="Symbol" charset="2"/>
                <a:cs typeface="Symbol" charset="2"/>
                <a:sym typeface="Wingdings"/>
              </a:rPr>
              <a:t>p </a:t>
            </a:r>
            <a:r>
              <a:rPr lang="en-US" sz="2400" dirty="0">
                <a:sym typeface="Wingdings"/>
              </a:rPr>
              <a:t>+ </a:t>
            </a:r>
            <a:r>
              <a:rPr lang="en-US" sz="2400" dirty="0">
                <a:latin typeface="Symbol" charset="2"/>
                <a:cs typeface="Symbol" charset="2"/>
                <a:sym typeface="Wingdings"/>
              </a:rPr>
              <a:t>g</a:t>
            </a:r>
            <a:r>
              <a:rPr lang="en-US" sz="2400" dirty="0">
                <a:sym typeface="Wingdings"/>
              </a:rPr>
              <a:t>) &amp; 175 GeV </a:t>
            </a:r>
            <a:r>
              <a:rPr lang="en-US" sz="2400" dirty="0">
                <a:latin typeface="Symbol" charset="2"/>
                <a:cs typeface="Symbol" charset="2"/>
                <a:sym typeface="Wingdings"/>
              </a:rPr>
              <a:t>g</a:t>
            </a:r>
            <a:r>
              <a:rPr lang="en-US" sz="2400" dirty="0">
                <a:sym typeface="Wingdings"/>
              </a:rPr>
              <a:t> incident on CMS </a:t>
            </a:r>
            <a:r>
              <a:rPr lang="en-US" sz="2400" dirty="0" err="1">
                <a:sym typeface="Wingdings"/>
              </a:rPr>
              <a:t>endcap</a:t>
            </a:r>
            <a:r>
              <a:rPr lang="en-US" sz="2400" dirty="0">
                <a:sym typeface="Wingdings"/>
              </a:rPr>
              <a:t>; pileup 200</a:t>
            </a:r>
            <a:endParaRPr lang="en-US" sz="2400" dirty="0"/>
          </a:p>
        </p:txBody>
      </p:sp>
    </p:spTree>
    <p:extLst>
      <p:ext uri="{BB962C8B-B14F-4D97-AF65-F5344CB8AC3E}">
        <p14:creationId xmlns:p14="http://schemas.microsoft.com/office/powerpoint/2010/main" val="15557430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375049" cy="729011"/>
          </a:xfrm>
        </p:spPr>
        <p:txBody>
          <a:bodyPr/>
          <a:lstStyle/>
          <a:p>
            <a:r>
              <a:rPr lang="en-US" sz="2400" dirty="0" smtClean="0"/>
              <a:t>Regions of silicon or silicon + scintillator/</a:t>
            </a:r>
            <a:r>
              <a:rPr lang="en-US" sz="2400" dirty="0" err="1" smtClean="0"/>
              <a:t>SiPM</a:t>
            </a:r>
            <a:r>
              <a:rPr lang="en-US" sz="2400" dirty="0" smtClean="0"/>
              <a:t> governed by radiation field</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74</a:t>
            </a:fld>
            <a:endParaRPr lang="en-US"/>
          </a:p>
        </p:txBody>
      </p:sp>
      <p:pic>
        <p:nvPicPr>
          <p:cNvPr id="6" name="Picture 5"/>
          <p:cNvPicPr>
            <a:picLocks noChangeAspect="1"/>
          </p:cNvPicPr>
          <p:nvPr/>
        </p:nvPicPr>
        <p:blipFill>
          <a:blip r:embed="rId2"/>
          <a:stretch>
            <a:fillRect/>
          </a:stretch>
        </p:blipFill>
        <p:spPr>
          <a:xfrm>
            <a:off x="-17791" y="1383597"/>
            <a:ext cx="4963639" cy="4825376"/>
          </a:xfrm>
          <a:prstGeom prst="rect">
            <a:avLst/>
          </a:prstGeom>
        </p:spPr>
      </p:pic>
      <p:sp>
        <p:nvSpPr>
          <p:cNvPr id="7" name="TextBox 6"/>
          <p:cNvSpPr txBox="1"/>
          <p:nvPr/>
        </p:nvSpPr>
        <p:spPr>
          <a:xfrm>
            <a:off x="2668179" y="874732"/>
            <a:ext cx="351127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Silicon in high-radiation regions</a:t>
            </a:r>
            <a:endParaRPr lang="en-US" sz="2000" dirty="0"/>
          </a:p>
        </p:txBody>
      </p:sp>
      <p:sp>
        <p:nvSpPr>
          <p:cNvPr id="8" name="TextBox 7"/>
          <p:cNvSpPr txBox="1"/>
          <p:nvPr/>
        </p:nvSpPr>
        <p:spPr>
          <a:xfrm rot="1508289">
            <a:off x="1026335" y="4669278"/>
            <a:ext cx="1056750" cy="461665"/>
          </a:xfrm>
          <a:prstGeom prst="rect">
            <a:avLst/>
          </a:prstGeom>
          <a:noFill/>
        </p:spPr>
        <p:txBody>
          <a:bodyPr wrap="none" rtlCol="0">
            <a:spAutoFit/>
          </a:bodyPr>
          <a:lstStyle/>
          <a:p>
            <a:r>
              <a:rPr lang="en-US" sz="2400" dirty="0" smtClean="0">
                <a:solidFill>
                  <a:schemeClr val="bg1"/>
                </a:solidFill>
              </a:rPr>
              <a:t>Silicon</a:t>
            </a:r>
            <a:endParaRPr lang="en-US" sz="2400" dirty="0">
              <a:solidFill>
                <a:schemeClr val="bg1"/>
              </a:solidFill>
            </a:endParaRPr>
          </a:p>
        </p:txBody>
      </p:sp>
      <p:sp>
        <p:nvSpPr>
          <p:cNvPr id="9" name="TextBox 8"/>
          <p:cNvSpPr txBox="1"/>
          <p:nvPr/>
        </p:nvSpPr>
        <p:spPr>
          <a:xfrm rot="1508289">
            <a:off x="2488361" y="3025809"/>
            <a:ext cx="1556836" cy="461665"/>
          </a:xfrm>
          <a:prstGeom prst="rect">
            <a:avLst/>
          </a:prstGeom>
          <a:noFill/>
        </p:spPr>
        <p:txBody>
          <a:bodyPr wrap="none" rtlCol="0">
            <a:spAutoFit/>
          </a:bodyPr>
          <a:lstStyle/>
          <a:p>
            <a:r>
              <a:rPr lang="en-US" sz="2400" dirty="0" smtClean="0">
                <a:solidFill>
                  <a:schemeClr val="bg1"/>
                </a:solidFill>
              </a:rPr>
              <a:t>Scintillator</a:t>
            </a:r>
            <a:endParaRPr lang="en-US" sz="2400" dirty="0">
              <a:solidFill>
                <a:schemeClr val="bg1"/>
              </a:solidFill>
            </a:endParaRPr>
          </a:p>
        </p:txBody>
      </p:sp>
      <p:pic>
        <p:nvPicPr>
          <p:cNvPr id="61" name="Picture 60" descr="EndcapParameterDrawing_311017DB_simplified.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61587" y="1575131"/>
            <a:ext cx="4005439" cy="4241760"/>
          </a:xfrm>
          <a:prstGeom prst="rect">
            <a:avLst/>
          </a:prstGeom>
        </p:spPr>
      </p:pic>
    </p:spTree>
    <p:extLst>
      <p:ext uri="{BB962C8B-B14F-4D97-AF65-F5344CB8AC3E}">
        <p14:creationId xmlns:p14="http://schemas.microsoft.com/office/powerpoint/2010/main" val="4008264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2400" dirty="0" smtClean="0"/>
              <a:t>Full simulated reconstruction and performance of HGCAL is in its infancy</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75</a:t>
            </a:fld>
            <a:endParaRPr lang="en-US"/>
          </a:p>
        </p:txBody>
      </p:sp>
      <p:sp>
        <p:nvSpPr>
          <p:cNvPr id="7" name="Rectangle 6"/>
          <p:cNvSpPr/>
          <p:nvPr/>
        </p:nvSpPr>
        <p:spPr>
          <a:xfrm>
            <a:off x="513442" y="1982692"/>
            <a:ext cx="8188052" cy="3108544"/>
          </a:xfrm>
          <a:prstGeom prst="rect">
            <a:avLst/>
          </a:prstGeom>
        </p:spPr>
        <p:txBody>
          <a:bodyPr wrap="square">
            <a:spAutoFit/>
          </a:bodyPr>
          <a:lstStyle/>
          <a:p>
            <a:r>
              <a:rPr lang="en-US" sz="2800" dirty="0"/>
              <a:t>The detailed implementation of the detector geometry necessarily </a:t>
            </a:r>
            <a:r>
              <a:rPr lang="en-US" sz="2800" b="1" dirty="0"/>
              <a:t>lags behind technical </a:t>
            </a:r>
            <a:r>
              <a:rPr lang="en-US" sz="2800" b="1" dirty="0" smtClean="0"/>
              <a:t>design choices</a:t>
            </a:r>
            <a:r>
              <a:rPr lang="en-US" sz="2800" dirty="0"/>
              <a:t>. In autumn 2016, before the making of many of the important engineering </a:t>
            </a:r>
            <a:r>
              <a:rPr lang="en-US" sz="2800" dirty="0" smtClean="0"/>
              <a:t>decisions that </a:t>
            </a:r>
            <a:r>
              <a:rPr lang="en-US" sz="2800" dirty="0"/>
              <a:t>are described in </a:t>
            </a:r>
            <a:r>
              <a:rPr lang="en-US" sz="2800" dirty="0" smtClean="0"/>
              <a:t>the TDR, </a:t>
            </a:r>
            <a:r>
              <a:rPr lang="en-US" sz="2800" dirty="0"/>
              <a:t>the </a:t>
            </a:r>
            <a:r>
              <a:rPr lang="en-US" sz="2800" b="1" dirty="0"/>
              <a:t>HGCAL geometry implemented in</a:t>
            </a:r>
            <a:r>
              <a:rPr lang="en-US" sz="2800" dirty="0"/>
              <a:t> the CMS </a:t>
            </a:r>
            <a:r>
              <a:rPr lang="en-US" sz="2800" dirty="0" smtClean="0"/>
              <a:t>simulation and </a:t>
            </a:r>
            <a:r>
              <a:rPr lang="en-US" sz="2800" dirty="0"/>
              <a:t>reconstruction software</a:t>
            </a:r>
            <a:r>
              <a:rPr lang="en-US" sz="2800" dirty="0" smtClean="0"/>
              <a:t>, </a:t>
            </a:r>
            <a:r>
              <a:rPr lang="en-US" sz="2800" b="1" dirty="0" smtClean="0"/>
              <a:t>CMSSW</a:t>
            </a:r>
            <a:r>
              <a:rPr lang="en-US" sz="2800" dirty="0"/>
              <a:t>, </a:t>
            </a:r>
            <a:r>
              <a:rPr lang="en-US" sz="2800" b="1" dirty="0"/>
              <a:t>was</a:t>
            </a:r>
            <a:r>
              <a:rPr lang="en-US" sz="2800" dirty="0"/>
              <a:t> </a:t>
            </a:r>
            <a:r>
              <a:rPr lang="en-US" sz="2800" b="1" dirty="0"/>
              <a:t>frozen to allow simulation work to proceed</a:t>
            </a:r>
            <a:r>
              <a:rPr lang="en-US" sz="2800" dirty="0"/>
              <a:t>.</a:t>
            </a:r>
          </a:p>
        </p:txBody>
      </p:sp>
    </p:spTree>
    <p:extLst>
      <p:ext uri="{BB962C8B-B14F-4D97-AF65-F5344CB8AC3E}">
        <p14:creationId xmlns:p14="http://schemas.microsoft.com/office/powerpoint/2010/main" val="955460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t="1276"/>
          <a:stretch/>
        </p:blipFill>
        <p:spPr>
          <a:xfrm>
            <a:off x="1" y="729010"/>
            <a:ext cx="5491398" cy="2978189"/>
          </a:xfrm>
          <a:prstGeom prst="rect">
            <a:avLst/>
          </a:prstGeom>
        </p:spPr>
      </p:pic>
      <p:pic>
        <p:nvPicPr>
          <p:cNvPr id="7" name="Picture 6" descr="OccupancyPlane_8hex.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27156" y="2347453"/>
            <a:ext cx="3816844" cy="3385667"/>
          </a:xfrm>
          <a:prstGeom prst="rect">
            <a:avLst/>
          </a:prstGeom>
        </p:spPr>
      </p:pic>
      <p:sp>
        <p:nvSpPr>
          <p:cNvPr id="2" name="Title 1"/>
          <p:cNvSpPr>
            <a:spLocks noGrp="1"/>
          </p:cNvSpPr>
          <p:nvPr>
            <p:ph type="title"/>
          </p:nvPr>
        </p:nvSpPr>
        <p:spPr/>
        <p:txBody>
          <a:bodyPr/>
          <a:lstStyle/>
          <a:p>
            <a:r>
              <a:rPr lang="en-US" sz="2400" dirty="0" smtClean="0"/>
              <a:t>Occupancy of cells reaches ~70% in a small high-</a:t>
            </a:r>
            <a:r>
              <a:rPr lang="en-US" sz="2400" dirty="0" smtClean="0">
                <a:latin typeface="Symbol" charset="2"/>
                <a:cs typeface="Symbol" charset="2"/>
              </a:rPr>
              <a:t>h</a:t>
            </a:r>
            <a:r>
              <a:rPr lang="en-US" sz="2400" dirty="0" smtClean="0"/>
              <a:t> region, but is &lt;20% for most of HGCAL</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76</a:t>
            </a:fld>
            <a:endParaRPr lang="en-US"/>
          </a:p>
        </p:txBody>
      </p:sp>
      <p:sp>
        <p:nvSpPr>
          <p:cNvPr id="8" name="TextBox 7"/>
          <p:cNvSpPr txBox="1"/>
          <p:nvPr/>
        </p:nvSpPr>
        <p:spPr>
          <a:xfrm rot="1763770">
            <a:off x="6000342" y="2312671"/>
            <a:ext cx="992579" cy="369332"/>
          </a:xfrm>
          <a:prstGeom prst="rect">
            <a:avLst/>
          </a:prstGeom>
          <a:noFill/>
        </p:spPr>
        <p:txBody>
          <a:bodyPr wrap="none" rtlCol="0">
            <a:spAutoFit/>
          </a:bodyPr>
          <a:lstStyle/>
          <a:p>
            <a:r>
              <a:rPr lang="en-US" b="1" dirty="0">
                <a:solidFill>
                  <a:srgbClr val="FF0000"/>
                </a:solidFill>
                <a:latin typeface="Symbol" charset="2"/>
                <a:cs typeface="Symbol" charset="2"/>
              </a:rPr>
              <a:t>h</a:t>
            </a:r>
            <a:r>
              <a:rPr lang="en-US" b="1" dirty="0" smtClean="0">
                <a:solidFill>
                  <a:srgbClr val="FF0000"/>
                </a:solidFill>
              </a:rPr>
              <a:t> = 1.57</a:t>
            </a:r>
            <a:endParaRPr lang="en-US" b="1" dirty="0">
              <a:solidFill>
                <a:srgbClr val="FF0000"/>
              </a:solidFill>
            </a:endParaRPr>
          </a:p>
        </p:txBody>
      </p:sp>
      <p:sp>
        <p:nvSpPr>
          <p:cNvPr id="9" name="TextBox 8"/>
          <p:cNvSpPr txBox="1"/>
          <p:nvPr/>
        </p:nvSpPr>
        <p:spPr>
          <a:xfrm>
            <a:off x="5516904" y="1541254"/>
            <a:ext cx="3583032"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Top num.: avg. cell occ. &gt; 0.5 </a:t>
            </a:r>
            <a:r>
              <a:rPr lang="en-US" dirty="0" err="1" smtClean="0"/>
              <a:t>mip</a:t>
            </a:r>
            <a:endParaRPr lang="en-US" dirty="0" smtClean="0"/>
          </a:p>
          <a:p>
            <a:r>
              <a:rPr lang="en-US" dirty="0" smtClean="0"/>
              <a:t>Bottom: avg. trig. cell occ. &gt; 2 </a:t>
            </a:r>
            <a:r>
              <a:rPr lang="en-US" dirty="0" err="1" smtClean="0"/>
              <a:t>mip</a:t>
            </a:r>
            <a:r>
              <a:rPr lang="en-US" baseline="-25000" dirty="0" err="1"/>
              <a:t>T</a:t>
            </a:r>
            <a:endParaRPr lang="en-US" baseline="-25000" dirty="0"/>
          </a:p>
        </p:txBody>
      </p:sp>
      <p:sp>
        <p:nvSpPr>
          <p:cNvPr id="10" name="TextBox 9"/>
          <p:cNvSpPr txBox="1"/>
          <p:nvPr/>
        </p:nvSpPr>
        <p:spPr>
          <a:xfrm>
            <a:off x="702770" y="920583"/>
            <a:ext cx="2791562"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avg. cell occ. &gt; 0.5 </a:t>
            </a:r>
            <a:r>
              <a:rPr lang="en-US" dirty="0" err="1" smtClean="0"/>
              <a:t>mip</a:t>
            </a:r>
            <a:endParaRPr lang="en-US" dirty="0" smtClean="0"/>
          </a:p>
          <a:p>
            <a:r>
              <a:rPr lang="en-US" dirty="0" smtClean="0"/>
              <a:t>Pileup = 200, </a:t>
            </a:r>
            <a:r>
              <a:rPr lang="en-US" dirty="0" smtClean="0">
                <a:latin typeface="Apple Chancery"/>
                <a:cs typeface="Apple Chancery"/>
              </a:rPr>
              <a:t>L</a:t>
            </a:r>
            <a:r>
              <a:rPr lang="en-US" baseline="-25000" dirty="0" smtClean="0"/>
              <a:t>INT</a:t>
            </a:r>
            <a:r>
              <a:rPr lang="en-US" dirty="0" smtClean="0"/>
              <a:t>=3000fb</a:t>
            </a:r>
            <a:r>
              <a:rPr lang="en-US" baseline="30000" dirty="0" smtClean="0"/>
              <a:t>-1</a:t>
            </a:r>
            <a:endParaRPr lang="en-US" baseline="3000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37" y="3707204"/>
            <a:ext cx="5466002" cy="2904952"/>
          </a:xfrm>
          <a:prstGeom prst="rect">
            <a:avLst/>
          </a:prstGeom>
        </p:spPr>
      </p:pic>
      <p:sp>
        <p:nvSpPr>
          <p:cNvPr id="12" name="TextBox 11"/>
          <p:cNvSpPr txBox="1"/>
          <p:nvPr/>
        </p:nvSpPr>
        <p:spPr>
          <a:xfrm>
            <a:off x="585757" y="3895072"/>
            <a:ext cx="2791562"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avg. </a:t>
            </a:r>
            <a:r>
              <a:rPr lang="en-US" dirty="0" smtClean="0"/>
              <a:t>trig cell </a:t>
            </a:r>
            <a:r>
              <a:rPr lang="en-US" dirty="0"/>
              <a:t>occ. &gt; 2</a:t>
            </a:r>
            <a:r>
              <a:rPr lang="en-US" dirty="0" smtClean="0"/>
              <a:t> </a:t>
            </a:r>
            <a:r>
              <a:rPr lang="en-US" dirty="0" err="1" smtClean="0"/>
              <a:t>mip</a:t>
            </a:r>
            <a:r>
              <a:rPr lang="en-US" baseline="-25000" dirty="0" err="1" smtClean="0"/>
              <a:t>T</a:t>
            </a:r>
            <a:endParaRPr lang="en-US" baseline="-25000" dirty="0" smtClean="0"/>
          </a:p>
          <a:p>
            <a:r>
              <a:rPr lang="en-US" dirty="0" smtClean="0"/>
              <a:t>Pileup = 200, </a:t>
            </a:r>
            <a:r>
              <a:rPr lang="en-US" dirty="0" smtClean="0">
                <a:latin typeface="Apple Chancery"/>
                <a:cs typeface="Apple Chancery"/>
              </a:rPr>
              <a:t>L</a:t>
            </a:r>
            <a:r>
              <a:rPr lang="en-US" baseline="-25000" dirty="0" smtClean="0"/>
              <a:t>INT</a:t>
            </a:r>
            <a:r>
              <a:rPr lang="en-US" dirty="0" smtClean="0"/>
              <a:t>=3000fb</a:t>
            </a:r>
            <a:r>
              <a:rPr lang="en-US" baseline="30000" dirty="0" smtClean="0"/>
              <a:t>-1</a:t>
            </a:r>
            <a:endParaRPr lang="en-US" baseline="30000" dirty="0"/>
          </a:p>
        </p:txBody>
      </p:sp>
      <p:sp>
        <p:nvSpPr>
          <p:cNvPr id="13" name="TextBox 12"/>
          <p:cNvSpPr txBox="1"/>
          <p:nvPr/>
        </p:nvSpPr>
        <p:spPr>
          <a:xfrm>
            <a:off x="5824449" y="5785280"/>
            <a:ext cx="3060829" cy="369332"/>
          </a:xfrm>
          <a:prstGeom prst="rect">
            <a:avLst/>
          </a:prstGeom>
          <a:noFill/>
        </p:spPr>
        <p:txBody>
          <a:bodyPr wrap="none" rtlCol="0">
            <a:spAutoFit/>
          </a:bodyPr>
          <a:lstStyle/>
          <a:p>
            <a:r>
              <a:rPr lang="en-US" dirty="0" err="1" smtClean="0"/>
              <a:t>Colours</a:t>
            </a:r>
            <a:r>
              <a:rPr lang="en-US" dirty="0" smtClean="0"/>
              <a:t> = different thicknesses</a:t>
            </a:r>
            <a:endParaRPr lang="en-US" dirty="0"/>
          </a:p>
        </p:txBody>
      </p:sp>
    </p:spTree>
    <p:extLst>
      <p:ext uri="{BB962C8B-B14F-4D97-AF65-F5344CB8AC3E}">
        <p14:creationId xmlns:p14="http://schemas.microsoft.com/office/powerpoint/2010/main" val="30296879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457602" cy="729011"/>
          </a:xfrm>
        </p:spPr>
        <p:txBody>
          <a:bodyPr/>
          <a:lstStyle/>
          <a:p>
            <a:r>
              <a:rPr lang="en-US" sz="2400" dirty="0" smtClean="0"/>
              <a:t>As an illustration, granularity and timing can mitigate the effects of pileup </a:t>
            </a:r>
            <a:r>
              <a:rPr lang="en-US" sz="2400" dirty="0" smtClean="0">
                <a:sym typeface="Wingdings"/>
              </a:rPr>
              <a:t> 5D detector!</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77</a:t>
            </a:fld>
            <a:endParaRPr lang="en-US"/>
          </a:p>
        </p:txBody>
      </p:sp>
      <p:pic>
        <p:nvPicPr>
          <p:cNvPr id="6" name="Picture 5"/>
          <p:cNvPicPr>
            <a:picLocks noChangeAspect="1"/>
          </p:cNvPicPr>
          <p:nvPr/>
        </p:nvPicPr>
        <p:blipFill>
          <a:blip r:embed="rId2"/>
          <a:stretch>
            <a:fillRect/>
          </a:stretch>
        </p:blipFill>
        <p:spPr>
          <a:xfrm>
            <a:off x="179511" y="2687032"/>
            <a:ext cx="4290477" cy="2808312"/>
          </a:xfrm>
          <a:prstGeom prst="rect">
            <a:avLst/>
          </a:prstGeom>
        </p:spPr>
      </p:pic>
      <p:pic>
        <p:nvPicPr>
          <p:cNvPr id="7" name="Picture 6"/>
          <p:cNvPicPr>
            <a:picLocks noChangeAspect="1"/>
          </p:cNvPicPr>
          <p:nvPr/>
        </p:nvPicPr>
        <p:blipFill>
          <a:blip r:embed="rId3"/>
          <a:stretch>
            <a:fillRect/>
          </a:stretch>
        </p:blipFill>
        <p:spPr>
          <a:xfrm>
            <a:off x="4788024" y="2687031"/>
            <a:ext cx="4320480" cy="2716205"/>
          </a:xfrm>
          <a:prstGeom prst="rect">
            <a:avLst/>
          </a:prstGeom>
        </p:spPr>
      </p:pic>
      <p:sp>
        <p:nvSpPr>
          <p:cNvPr id="8" name="Rectangle 7"/>
          <p:cNvSpPr/>
          <p:nvPr/>
        </p:nvSpPr>
        <p:spPr>
          <a:xfrm>
            <a:off x="1403648" y="2399000"/>
            <a:ext cx="1531677" cy="369332"/>
          </a:xfrm>
          <a:prstGeom prst="rect">
            <a:avLst/>
          </a:prstGeom>
        </p:spPr>
        <p:txBody>
          <a:bodyPr wrap="none">
            <a:spAutoFit/>
          </a:bodyPr>
          <a:lstStyle/>
          <a:p>
            <a:r>
              <a:rPr lang="en-US" sz="1800" dirty="0" smtClean="0">
                <a:solidFill>
                  <a:schemeClr val="accent6"/>
                </a:solidFill>
              </a:rPr>
              <a:t>No timing cut</a:t>
            </a:r>
            <a:endParaRPr lang="en-US" sz="1800" dirty="0"/>
          </a:p>
        </p:txBody>
      </p:sp>
      <p:sp>
        <p:nvSpPr>
          <p:cNvPr id="9" name="Rectangle 8"/>
          <p:cNvSpPr/>
          <p:nvPr/>
        </p:nvSpPr>
        <p:spPr>
          <a:xfrm>
            <a:off x="251520" y="1926882"/>
            <a:ext cx="8784976" cy="400110"/>
          </a:xfrm>
          <a:prstGeom prst="rect">
            <a:avLst/>
          </a:prstGeom>
        </p:spPr>
        <p:txBody>
          <a:bodyPr wrap="square">
            <a:spAutoFit/>
          </a:bodyPr>
          <a:lstStyle/>
          <a:p>
            <a:r>
              <a:rPr lang="en-US" dirty="0" smtClean="0">
                <a:solidFill>
                  <a:srgbClr val="000090"/>
                </a:solidFill>
              </a:rPr>
              <a:t>VBF (</a:t>
            </a:r>
            <a:r>
              <a:rPr lang="en-US" dirty="0" err="1">
                <a:solidFill>
                  <a:srgbClr val="000090"/>
                </a:solidFill>
              </a:rPr>
              <a:t>H</a:t>
            </a:r>
            <a:r>
              <a:rPr lang="en-US" dirty="0" err="1">
                <a:solidFill>
                  <a:srgbClr val="000090"/>
                </a:solidFill>
                <a:latin typeface="Arial" charset="0"/>
                <a:ea typeface="ＭＳ Ｐゴシック" charset="0"/>
                <a:cs typeface="Symbol" charset="0"/>
              </a:rPr>
              <a:t>→</a:t>
            </a:r>
            <a:r>
              <a:rPr lang="en-US" dirty="0" err="1" smtClean="0">
                <a:solidFill>
                  <a:srgbClr val="000090"/>
                </a:solidFill>
                <a:latin typeface="Symbol" charset="2"/>
                <a:ea typeface="ＭＳ Ｐゴシック" charset="0"/>
                <a:cs typeface="Symbol" charset="2"/>
              </a:rPr>
              <a:t>gg</a:t>
            </a:r>
            <a:r>
              <a:rPr lang="en-US" dirty="0" smtClean="0">
                <a:solidFill>
                  <a:srgbClr val="000090"/>
                </a:solidFill>
                <a:latin typeface="Arial" charset="0"/>
                <a:ea typeface="ＭＳ Ｐゴシック" charset="0"/>
                <a:cs typeface="Symbol" charset="0"/>
              </a:rPr>
              <a:t>) event with one photon and one VBF jet in the same quadrant, </a:t>
            </a:r>
            <a:endParaRPr lang="en-US" dirty="0">
              <a:solidFill>
                <a:srgbClr val="000090"/>
              </a:solidFill>
            </a:endParaRPr>
          </a:p>
        </p:txBody>
      </p:sp>
      <p:sp>
        <p:nvSpPr>
          <p:cNvPr id="10" name="Rectangle 9"/>
          <p:cNvSpPr/>
          <p:nvPr/>
        </p:nvSpPr>
        <p:spPr>
          <a:xfrm>
            <a:off x="-36512" y="3479120"/>
            <a:ext cx="290113" cy="400110"/>
          </a:xfrm>
          <a:prstGeom prst="rect">
            <a:avLst/>
          </a:prstGeom>
        </p:spPr>
        <p:txBody>
          <a:bodyPr wrap="none">
            <a:spAutoFit/>
          </a:bodyPr>
          <a:lstStyle/>
          <a:p>
            <a:r>
              <a:rPr lang="en-US" dirty="0">
                <a:solidFill>
                  <a:srgbClr val="000090"/>
                </a:solidFill>
                <a:latin typeface="Symbol" charset="2"/>
                <a:ea typeface="ＭＳ Ｐゴシック" charset="0"/>
                <a:cs typeface="Symbol" charset="2"/>
              </a:rPr>
              <a:t>g</a:t>
            </a:r>
            <a:endParaRPr lang="en-US" dirty="0"/>
          </a:p>
        </p:txBody>
      </p:sp>
      <p:sp>
        <p:nvSpPr>
          <p:cNvPr id="11" name="Rectangle 10"/>
          <p:cNvSpPr/>
          <p:nvPr/>
        </p:nvSpPr>
        <p:spPr>
          <a:xfrm>
            <a:off x="4283968" y="4055184"/>
            <a:ext cx="646418" cy="646331"/>
          </a:xfrm>
          <a:prstGeom prst="rect">
            <a:avLst/>
          </a:prstGeom>
        </p:spPr>
        <p:txBody>
          <a:bodyPr wrap="none">
            <a:spAutoFit/>
          </a:bodyPr>
          <a:lstStyle/>
          <a:p>
            <a:pPr algn="ctr"/>
            <a:r>
              <a:rPr lang="en-US" sz="1800" dirty="0" smtClean="0">
                <a:solidFill>
                  <a:srgbClr val="000090"/>
                </a:solidFill>
              </a:rPr>
              <a:t>VBF</a:t>
            </a:r>
          </a:p>
          <a:p>
            <a:pPr algn="ctr"/>
            <a:r>
              <a:rPr lang="en-US" sz="1800" dirty="0" smtClean="0">
                <a:solidFill>
                  <a:srgbClr val="000090"/>
                </a:solidFill>
              </a:rPr>
              <a:t>jet</a:t>
            </a:r>
            <a:endParaRPr lang="en-US" sz="1800" dirty="0"/>
          </a:p>
        </p:txBody>
      </p:sp>
      <p:cxnSp>
        <p:nvCxnSpPr>
          <p:cNvPr id="12" name="Straight Arrow Connector 11"/>
          <p:cNvCxnSpPr/>
          <p:nvPr/>
        </p:nvCxnSpPr>
        <p:spPr bwMode="auto">
          <a:xfrm>
            <a:off x="8244408" y="4487232"/>
            <a:ext cx="914400" cy="914400"/>
          </a:xfrm>
          <a:prstGeom prst="straightConnector1">
            <a:avLst/>
          </a:prstGeom>
          <a:noFill/>
          <a:ln w="9525" cap="flat" cmpd="sng" algn="ctr">
            <a:noFill/>
            <a:prstDash val="solid"/>
            <a:round/>
            <a:headEnd type="none" w="med" len="med"/>
            <a:tailEnd type="arrow"/>
          </a:ln>
          <a:effectLst/>
        </p:spPr>
      </p:cxnSp>
      <p:cxnSp>
        <p:nvCxnSpPr>
          <p:cNvPr id="13" name="Straight Arrow Connector 12"/>
          <p:cNvCxnSpPr/>
          <p:nvPr/>
        </p:nvCxnSpPr>
        <p:spPr bwMode="auto">
          <a:xfrm flipH="1">
            <a:off x="3059832" y="4343216"/>
            <a:ext cx="1296144" cy="576064"/>
          </a:xfrm>
          <a:prstGeom prst="straightConnector1">
            <a:avLst/>
          </a:prstGeom>
          <a:noFill/>
          <a:ln w="9525" cap="flat" cmpd="sng" algn="ctr">
            <a:solidFill>
              <a:srgbClr val="000000"/>
            </a:solidFill>
            <a:prstDash val="solid"/>
            <a:round/>
            <a:headEnd type="none" w="med" len="med"/>
            <a:tailEnd type="arrow"/>
          </a:ln>
          <a:effectLst/>
        </p:spPr>
      </p:cxnSp>
      <p:cxnSp>
        <p:nvCxnSpPr>
          <p:cNvPr id="14" name="Straight Arrow Connector 13"/>
          <p:cNvCxnSpPr/>
          <p:nvPr/>
        </p:nvCxnSpPr>
        <p:spPr bwMode="auto">
          <a:xfrm>
            <a:off x="251520" y="3767152"/>
            <a:ext cx="2232248" cy="648072"/>
          </a:xfrm>
          <a:prstGeom prst="straightConnector1">
            <a:avLst/>
          </a:prstGeom>
          <a:noFill/>
          <a:ln w="9525" cap="flat" cmpd="sng" algn="ctr">
            <a:solidFill>
              <a:srgbClr val="000000"/>
            </a:solidFill>
            <a:prstDash val="solid"/>
            <a:round/>
            <a:headEnd type="none" w="med" len="med"/>
            <a:tailEnd type="arrow"/>
          </a:ln>
          <a:effectLst/>
        </p:spPr>
      </p:cxnSp>
      <p:sp>
        <p:nvSpPr>
          <p:cNvPr id="15" name="Rectangle 14"/>
          <p:cNvSpPr/>
          <p:nvPr/>
        </p:nvSpPr>
        <p:spPr>
          <a:xfrm>
            <a:off x="5220072" y="2420486"/>
            <a:ext cx="3528392" cy="338554"/>
          </a:xfrm>
          <a:prstGeom prst="rect">
            <a:avLst/>
          </a:prstGeom>
        </p:spPr>
        <p:txBody>
          <a:bodyPr wrap="square">
            <a:spAutoFit/>
          </a:bodyPr>
          <a:lstStyle/>
          <a:p>
            <a:r>
              <a:rPr lang="en-US" sz="1600" dirty="0" smtClean="0">
                <a:solidFill>
                  <a:schemeClr val="accent6"/>
                </a:solidFill>
              </a:rPr>
              <a:t>Cut </a:t>
            </a:r>
            <a:r>
              <a:rPr lang="en-US" sz="1600" dirty="0" err="1" smtClean="0">
                <a:solidFill>
                  <a:schemeClr val="accent6"/>
                </a:solidFill>
                <a:latin typeface="Symbol" charset="2"/>
                <a:cs typeface="Symbol" charset="2"/>
              </a:rPr>
              <a:t>D</a:t>
            </a:r>
            <a:r>
              <a:rPr lang="en-US" sz="1600" dirty="0" err="1" smtClean="0">
                <a:solidFill>
                  <a:schemeClr val="accent6"/>
                </a:solidFill>
              </a:rPr>
              <a:t>t</a:t>
            </a:r>
            <a:r>
              <a:rPr lang="en-US" sz="1600" dirty="0" smtClean="0">
                <a:solidFill>
                  <a:schemeClr val="accent6"/>
                </a:solidFill>
              </a:rPr>
              <a:t> &lt; 90ps   (3</a:t>
            </a:r>
            <a:r>
              <a:rPr lang="en-US" sz="1600" dirty="0" smtClean="0">
                <a:solidFill>
                  <a:schemeClr val="accent6"/>
                </a:solidFill>
                <a:latin typeface="Symbol" charset="2"/>
                <a:cs typeface="Symbol" charset="2"/>
              </a:rPr>
              <a:t>s</a:t>
            </a:r>
            <a:r>
              <a:rPr lang="en-US" sz="1600" dirty="0" smtClean="0">
                <a:solidFill>
                  <a:schemeClr val="accent6"/>
                </a:solidFill>
              </a:rPr>
              <a:t> at 30ps)</a:t>
            </a:r>
            <a:endParaRPr lang="en-US" sz="1600" dirty="0"/>
          </a:p>
        </p:txBody>
      </p:sp>
      <p:sp>
        <p:nvSpPr>
          <p:cNvPr id="16" name="Rectangle 15"/>
          <p:cNvSpPr/>
          <p:nvPr/>
        </p:nvSpPr>
        <p:spPr>
          <a:xfrm>
            <a:off x="709670" y="1084674"/>
            <a:ext cx="7750339"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2000" dirty="0" smtClean="0">
                <a:solidFill>
                  <a:srgbClr val="000090"/>
                </a:solidFill>
              </a:rPr>
              <a:t>Possible due to the choice </a:t>
            </a:r>
            <a:r>
              <a:rPr lang="en-US" sz="2000" dirty="0">
                <a:solidFill>
                  <a:srgbClr val="000090"/>
                </a:solidFill>
              </a:rPr>
              <a:t>of </a:t>
            </a:r>
            <a:r>
              <a:rPr lang="en-US" sz="2000" dirty="0" smtClean="0">
                <a:solidFill>
                  <a:srgbClr val="000090"/>
                </a:solidFill>
              </a:rPr>
              <a:t>CE sampling parameters and electronics</a:t>
            </a:r>
            <a:endParaRPr lang="en-US" sz="2000" dirty="0">
              <a:solidFill>
                <a:srgbClr val="000090"/>
              </a:solidFill>
            </a:endParaRPr>
          </a:p>
        </p:txBody>
      </p:sp>
      <p:sp>
        <p:nvSpPr>
          <p:cNvPr id="17" name="Rectangle 16"/>
          <p:cNvSpPr/>
          <p:nvPr/>
        </p:nvSpPr>
        <p:spPr>
          <a:xfrm>
            <a:off x="1133641" y="5553932"/>
            <a:ext cx="7073415"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dirty="0" smtClean="0">
                <a:solidFill>
                  <a:srgbClr val="000090"/>
                </a:solidFill>
                <a:latin typeface="Arial" charset="0"/>
                <a:ea typeface="ＭＳ Ｐゴシック" charset="0"/>
                <a:cs typeface="Symbol" charset="0"/>
              </a:rPr>
              <a:t>Plots show cells with </a:t>
            </a:r>
            <a:r>
              <a:rPr lang="en-US" dirty="0">
                <a:solidFill>
                  <a:srgbClr val="000090"/>
                </a:solidFill>
                <a:latin typeface="Arial" charset="0"/>
                <a:ea typeface="ＭＳ Ｐゴシック" charset="0"/>
                <a:cs typeface="Symbol" charset="0"/>
              </a:rPr>
              <a:t>Q &gt; 12fC </a:t>
            </a:r>
            <a:r>
              <a:rPr lang="en-US" dirty="0" smtClean="0">
                <a:solidFill>
                  <a:srgbClr val="000090"/>
                </a:solidFill>
                <a:latin typeface="Arial" charset="0"/>
                <a:ea typeface="ＭＳ Ｐゴシック" charset="0"/>
                <a:cs typeface="Symbol" charset="0"/>
              </a:rPr>
              <a:t> (~3.5 MIPs - threshold for timing measurement) </a:t>
            </a:r>
            <a:r>
              <a:rPr lang="en-US" dirty="0">
                <a:solidFill>
                  <a:srgbClr val="000090"/>
                </a:solidFill>
                <a:latin typeface="Arial" charset="0"/>
                <a:ea typeface="ＭＳ Ｐゴシック" charset="0"/>
                <a:cs typeface="Symbol" charset="0"/>
              </a:rPr>
              <a:t>projected to the front </a:t>
            </a:r>
            <a:r>
              <a:rPr lang="en-US" dirty="0" smtClean="0">
                <a:solidFill>
                  <a:srgbClr val="000090"/>
                </a:solidFill>
                <a:latin typeface="Arial" charset="0"/>
                <a:ea typeface="ＭＳ Ｐゴシック" charset="0"/>
                <a:cs typeface="Symbol" charset="0"/>
              </a:rPr>
              <a:t>face of the </a:t>
            </a:r>
            <a:r>
              <a:rPr lang="en-US" dirty="0" err="1" smtClean="0">
                <a:solidFill>
                  <a:srgbClr val="000090"/>
                </a:solidFill>
                <a:latin typeface="Arial" charset="0"/>
                <a:ea typeface="ＭＳ Ｐゴシック" charset="0"/>
                <a:cs typeface="Symbol" charset="0"/>
              </a:rPr>
              <a:t>endcap</a:t>
            </a:r>
            <a:r>
              <a:rPr lang="en-US" dirty="0" smtClean="0">
                <a:solidFill>
                  <a:srgbClr val="000090"/>
                </a:solidFill>
                <a:latin typeface="Arial" charset="0"/>
                <a:ea typeface="ＭＳ Ｐゴシック" charset="0"/>
                <a:cs typeface="Symbol" charset="0"/>
              </a:rPr>
              <a:t> calorimeter.</a:t>
            </a:r>
            <a:r>
              <a:rPr lang="en-US" dirty="0" smtClean="0">
                <a:solidFill>
                  <a:srgbClr val="000090"/>
                </a:solidFill>
              </a:rPr>
              <a:t> </a:t>
            </a:r>
            <a:endParaRPr lang="en-US" dirty="0">
              <a:solidFill>
                <a:srgbClr val="000090"/>
              </a:solidFill>
            </a:endParaRPr>
          </a:p>
        </p:txBody>
      </p:sp>
    </p:spTree>
    <p:extLst>
      <p:ext uri="{BB962C8B-B14F-4D97-AF65-F5344CB8AC3E}">
        <p14:creationId xmlns:p14="http://schemas.microsoft.com/office/powerpoint/2010/main" val="15015787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e/</a:t>
            </a:r>
            <a:r>
              <a:rPr lang="en-US" sz="2400" dirty="0">
                <a:latin typeface="Symbol" charset="2"/>
                <a:cs typeface="Symbol" charset="2"/>
              </a:rPr>
              <a:t>g</a:t>
            </a:r>
            <a:r>
              <a:rPr lang="en-US" sz="2400" dirty="0"/>
              <a:t> reconstructed from single 3D TPG cluster with cuts on transverse &amp; longitudinal profiles</a:t>
            </a:r>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78</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1120" y="1073734"/>
            <a:ext cx="4307522" cy="4341546"/>
          </a:xfrm>
          <a:prstGeom prst="rect">
            <a:avLst/>
          </a:prstGeom>
        </p:spPr>
      </p:pic>
      <p:cxnSp>
        <p:nvCxnSpPr>
          <p:cNvPr id="11" name="Straight Connector 10"/>
          <p:cNvCxnSpPr/>
          <p:nvPr/>
        </p:nvCxnSpPr>
        <p:spPr bwMode="auto">
          <a:xfrm flipV="1">
            <a:off x="1483360" y="1361440"/>
            <a:ext cx="0" cy="3464560"/>
          </a:xfrm>
          <a:prstGeom prst="line">
            <a:avLst/>
          </a:prstGeom>
          <a:solidFill>
            <a:schemeClr val="accent1"/>
          </a:solidFill>
          <a:ln w="28575" cap="flat" cmpd="sng" algn="ctr">
            <a:solidFill>
              <a:srgbClr val="FF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 name="TextBox 11"/>
          <p:cNvSpPr txBox="1"/>
          <p:nvPr/>
        </p:nvSpPr>
        <p:spPr>
          <a:xfrm>
            <a:off x="1564640" y="3251200"/>
            <a:ext cx="1762021" cy="369332"/>
          </a:xfrm>
          <a:prstGeom prst="rect">
            <a:avLst/>
          </a:prstGeom>
          <a:noFill/>
        </p:spPr>
        <p:txBody>
          <a:bodyPr wrap="none" rtlCol="0">
            <a:spAutoFit/>
          </a:bodyPr>
          <a:lstStyle/>
          <a:p>
            <a:r>
              <a:rPr lang="en-US" b="1" dirty="0" smtClean="0">
                <a:solidFill>
                  <a:srgbClr val="FF0000"/>
                </a:solidFill>
              </a:rPr>
              <a:t>L1 E</a:t>
            </a:r>
            <a:r>
              <a:rPr lang="en-US" b="1" baseline="-25000" dirty="0" smtClean="0">
                <a:solidFill>
                  <a:srgbClr val="FF0000"/>
                </a:solidFill>
              </a:rPr>
              <a:t>T</a:t>
            </a:r>
            <a:r>
              <a:rPr lang="en-US" b="1" dirty="0" smtClean="0">
                <a:solidFill>
                  <a:srgbClr val="FF0000"/>
                </a:solidFill>
              </a:rPr>
              <a:t> &gt; 30 GeV</a:t>
            </a:r>
            <a:endParaRPr lang="en-US" b="1" baseline="-25000" dirty="0">
              <a:solidFill>
                <a:srgbClr val="FF0000"/>
              </a:solidFill>
            </a:endParaRPr>
          </a:p>
        </p:txBody>
      </p:sp>
      <p:sp>
        <p:nvSpPr>
          <p:cNvPr id="13" name="TextBox 12"/>
          <p:cNvSpPr txBox="1"/>
          <p:nvPr/>
        </p:nvSpPr>
        <p:spPr>
          <a:xfrm>
            <a:off x="333124" y="5455920"/>
            <a:ext cx="3706007"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Efficiency of HGCAL standalone</a:t>
            </a:r>
            <a:r>
              <a:rPr lang="en-US" dirty="0"/>
              <a:t> </a:t>
            </a:r>
            <a:r>
              <a:rPr lang="en-US" dirty="0" smtClean="0"/>
              <a:t>e/</a:t>
            </a:r>
            <a:r>
              <a:rPr lang="en-US" dirty="0" smtClean="0">
                <a:latin typeface="Symbol" charset="2"/>
                <a:cs typeface="Symbol" charset="2"/>
              </a:rPr>
              <a:t>g</a:t>
            </a:r>
            <a:r>
              <a:rPr lang="en-US" dirty="0" smtClean="0"/>
              <a:t> trigger algorithm &gt;90% @ 40 GeV E</a:t>
            </a:r>
            <a:r>
              <a:rPr lang="en-US" baseline="-25000" dirty="0" smtClean="0"/>
              <a:t>T</a:t>
            </a:r>
            <a:endParaRPr lang="en-US" baseline="-25000" dirty="0"/>
          </a:p>
        </p:txBody>
      </p:sp>
      <p:sp>
        <p:nvSpPr>
          <p:cNvPr id="14" name="TextBox 13"/>
          <p:cNvSpPr txBox="1"/>
          <p:nvPr/>
        </p:nvSpPr>
        <p:spPr>
          <a:xfrm>
            <a:off x="2733040" y="992108"/>
            <a:ext cx="1392140" cy="369332"/>
          </a:xfrm>
          <a:prstGeom prst="rect">
            <a:avLst/>
          </a:prstGeom>
          <a:noFill/>
        </p:spPr>
        <p:txBody>
          <a:bodyPr wrap="none" rtlCol="0">
            <a:spAutoFit/>
          </a:bodyPr>
          <a:lstStyle/>
          <a:p>
            <a:r>
              <a:rPr lang="en-US" dirty="0" smtClean="0"/>
              <a:t>1.7 &lt; </a:t>
            </a:r>
            <a:r>
              <a:rPr lang="en-US" dirty="0" smtClean="0">
                <a:latin typeface="Symbol" charset="2"/>
                <a:cs typeface="Symbol" charset="2"/>
              </a:rPr>
              <a:t>h</a:t>
            </a:r>
            <a:r>
              <a:rPr lang="en-US" dirty="0" smtClean="0"/>
              <a:t> &lt; 2.9</a:t>
            </a:r>
            <a:endParaRPr lang="en-US" dirty="0"/>
          </a:p>
        </p:txBody>
      </p:sp>
      <p:pic>
        <p:nvPicPr>
          <p:cNvPr id="15" name="Picture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55951" y="1151547"/>
            <a:ext cx="4390327" cy="4341546"/>
          </a:xfrm>
          <a:prstGeom prst="rect">
            <a:avLst/>
          </a:prstGeom>
        </p:spPr>
      </p:pic>
      <p:cxnSp>
        <p:nvCxnSpPr>
          <p:cNvPr id="16" name="Straight Connector 15"/>
          <p:cNvCxnSpPr/>
          <p:nvPr/>
        </p:nvCxnSpPr>
        <p:spPr bwMode="auto">
          <a:xfrm flipV="1">
            <a:off x="6209932" y="1361440"/>
            <a:ext cx="0" cy="3556000"/>
          </a:xfrm>
          <a:prstGeom prst="line">
            <a:avLst/>
          </a:prstGeom>
          <a:solidFill>
            <a:schemeClr val="accent1"/>
          </a:solidFill>
          <a:ln w="28575" cap="flat" cmpd="sng" algn="ctr">
            <a:solidFill>
              <a:srgbClr val="FF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8" name="TextBox 17"/>
          <p:cNvSpPr txBox="1"/>
          <p:nvPr/>
        </p:nvSpPr>
        <p:spPr>
          <a:xfrm>
            <a:off x="4389120" y="5472773"/>
            <a:ext cx="4687637"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e/</a:t>
            </a:r>
            <a:r>
              <a:rPr lang="en-US" dirty="0" smtClean="0">
                <a:latin typeface="Symbol" charset="2"/>
                <a:cs typeface="Symbol" charset="2"/>
              </a:rPr>
              <a:t>g</a:t>
            </a:r>
            <a:r>
              <a:rPr lang="en-US" dirty="0" smtClean="0"/>
              <a:t> background trigger rate with E</a:t>
            </a:r>
            <a:r>
              <a:rPr lang="en-US" baseline="-25000" dirty="0" smtClean="0"/>
              <a:t>T</a:t>
            </a:r>
            <a:r>
              <a:rPr lang="en-US" dirty="0" smtClean="0"/>
              <a:t> &gt; 30 GeV</a:t>
            </a:r>
            <a:br>
              <a:rPr lang="en-US" dirty="0" smtClean="0"/>
            </a:br>
            <a:r>
              <a:rPr lang="en-US" dirty="0" smtClean="0"/>
              <a:t>~O(100kHz) before isolation, track matching etc.</a:t>
            </a:r>
            <a:endParaRPr lang="en-US" baseline="-25000" dirty="0"/>
          </a:p>
        </p:txBody>
      </p:sp>
    </p:spTree>
    <p:extLst>
      <p:ext uri="{BB962C8B-B14F-4D97-AF65-F5344CB8AC3E}">
        <p14:creationId xmlns:p14="http://schemas.microsoft.com/office/powerpoint/2010/main" val="8075767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406" y="0"/>
            <a:ext cx="8501514" cy="729011"/>
          </a:xfrm>
        </p:spPr>
        <p:txBody>
          <a:bodyPr/>
          <a:lstStyle/>
          <a:p>
            <a:r>
              <a:rPr lang="en-US" sz="2400" dirty="0" smtClean="0"/>
              <a:t>HGCAL jet trigger based on anti-</a:t>
            </a:r>
            <a:r>
              <a:rPr lang="en-US" sz="2400" dirty="0" err="1" smtClean="0"/>
              <a:t>k</a:t>
            </a:r>
            <a:r>
              <a:rPr lang="en-US" sz="2400" baseline="-25000" dirty="0" err="1" smtClean="0"/>
              <a:t>T</a:t>
            </a:r>
            <a:r>
              <a:rPr lang="en-US" sz="2400" dirty="0" smtClean="0"/>
              <a:t> algorithm, exploiting dense core of jets for pileup mitigation</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79</a:t>
            </a:fld>
            <a:endParaRPr lang="en-US"/>
          </a:p>
        </p:txBody>
      </p:sp>
      <p:sp>
        <p:nvSpPr>
          <p:cNvPr id="6" name="TextBox 5"/>
          <p:cNvSpPr txBox="1"/>
          <p:nvPr/>
        </p:nvSpPr>
        <p:spPr>
          <a:xfrm>
            <a:off x="2406" y="729011"/>
            <a:ext cx="9256335" cy="369332"/>
          </a:xfrm>
          <a:prstGeom prst="rect">
            <a:avLst/>
          </a:prstGeom>
          <a:noFill/>
        </p:spPr>
        <p:txBody>
          <a:bodyPr wrap="none" rtlCol="0">
            <a:spAutoFit/>
          </a:bodyPr>
          <a:lstStyle/>
          <a:p>
            <a:r>
              <a:rPr lang="en-US" dirty="0" smtClean="0"/>
              <a:t>Jet size ~ </a:t>
            </a:r>
            <a:r>
              <a:rPr lang="en-US" dirty="0" smtClean="0">
                <a:latin typeface="Symbol" charset="2"/>
                <a:cs typeface="Symbol" charset="2"/>
              </a:rPr>
              <a:t>D</a:t>
            </a:r>
            <a:r>
              <a:rPr lang="en-US" dirty="0" smtClean="0"/>
              <a:t>R=0.2: good balance between pileup mitigation &amp; minimization of energy fluctuations</a:t>
            </a:r>
            <a:endParaRPr lang="en-US" dirty="0"/>
          </a:p>
        </p:txBody>
      </p:sp>
      <p:grpSp>
        <p:nvGrpSpPr>
          <p:cNvPr id="11" name="Group 10"/>
          <p:cNvGrpSpPr/>
          <p:nvPr/>
        </p:nvGrpSpPr>
        <p:grpSpPr>
          <a:xfrm>
            <a:off x="72870" y="1300185"/>
            <a:ext cx="4464351" cy="4235665"/>
            <a:chOff x="2406" y="1727020"/>
            <a:chExt cx="4464351" cy="4235665"/>
          </a:xfrm>
        </p:grpSpPr>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06" y="1727020"/>
              <a:ext cx="4464351" cy="4235665"/>
            </a:xfrm>
            <a:prstGeom prst="rect">
              <a:avLst/>
            </a:prstGeom>
          </p:spPr>
        </p:pic>
        <p:cxnSp>
          <p:nvCxnSpPr>
            <p:cNvPr id="8" name="Straight Connector 7"/>
            <p:cNvCxnSpPr/>
            <p:nvPr/>
          </p:nvCxnSpPr>
          <p:spPr bwMode="auto">
            <a:xfrm flipV="1">
              <a:off x="1878945" y="1821860"/>
              <a:ext cx="0" cy="3607956"/>
            </a:xfrm>
            <a:prstGeom prst="line">
              <a:avLst/>
            </a:prstGeom>
            <a:solidFill>
              <a:schemeClr val="accent1"/>
            </a:solidFill>
            <a:ln w="28575" cap="flat" cmpd="sng" algn="ctr">
              <a:solidFill>
                <a:srgbClr val="FF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 name="TextBox 8"/>
            <p:cNvSpPr txBox="1"/>
            <p:nvPr/>
          </p:nvSpPr>
          <p:spPr>
            <a:xfrm>
              <a:off x="2105967" y="3313664"/>
              <a:ext cx="1877437" cy="369332"/>
            </a:xfrm>
            <a:prstGeom prst="rect">
              <a:avLst/>
            </a:prstGeom>
            <a:noFill/>
          </p:spPr>
          <p:txBody>
            <a:bodyPr wrap="none" rtlCol="0">
              <a:spAutoFit/>
            </a:bodyPr>
            <a:lstStyle/>
            <a:p>
              <a:r>
                <a:rPr lang="en-US" b="1" dirty="0" smtClean="0">
                  <a:solidFill>
                    <a:srgbClr val="FF0000"/>
                  </a:solidFill>
                </a:rPr>
                <a:t>L1 E</a:t>
              </a:r>
              <a:r>
                <a:rPr lang="en-US" b="1" baseline="-25000" dirty="0" smtClean="0">
                  <a:solidFill>
                    <a:srgbClr val="FF0000"/>
                  </a:solidFill>
                </a:rPr>
                <a:t>T</a:t>
              </a:r>
              <a:r>
                <a:rPr lang="en-US" b="1" dirty="0" smtClean="0">
                  <a:solidFill>
                    <a:srgbClr val="FF0000"/>
                  </a:solidFill>
                </a:rPr>
                <a:t> &gt; 150 GeV</a:t>
              </a:r>
              <a:endParaRPr lang="en-US" b="1" baseline="-25000" dirty="0">
                <a:solidFill>
                  <a:srgbClr val="FF0000"/>
                </a:solidFill>
              </a:endParaRPr>
            </a:p>
          </p:txBody>
        </p:sp>
      </p:grpSp>
      <p:sp>
        <p:nvSpPr>
          <p:cNvPr id="12" name="TextBox 11"/>
          <p:cNvSpPr txBox="1"/>
          <p:nvPr/>
        </p:nvSpPr>
        <p:spPr>
          <a:xfrm>
            <a:off x="458045" y="5528791"/>
            <a:ext cx="3799699"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Efficiency of HGCAL standalone </a:t>
            </a:r>
            <a:r>
              <a:rPr lang="en-US" dirty="0" smtClean="0">
                <a:cs typeface="Symbol" charset="2"/>
              </a:rPr>
              <a:t>jet</a:t>
            </a:r>
            <a:r>
              <a:rPr lang="en-US" dirty="0" smtClean="0"/>
              <a:t> trigger algorithm &gt;90% @ 200 GeV E</a:t>
            </a:r>
            <a:r>
              <a:rPr lang="en-US" baseline="-25000" dirty="0" smtClean="0"/>
              <a:t>T</a:t>
            </a:r>
            <a:br>
              <a:rPr lang="en-US" baseline="-25000" dirty="0" smtClean="0"/>
            </a:br>
            <a:r>
              <a:rPr lang="en-US" dirty="0" smtClean="0"/>
              <a:t>&amp; quite insensitive to pileup</a:t>
            </a:r>
            <a:endParaRPr lang="en-US" baseline="-25000" dirty="0"/>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07518" y="1270575"/>
            <a:ext cx="4438006" cy="4080487"/>
          </a:xfrm>
          <a:prstGeom prst="rect">
            <a:avLst/>
          </a:prstGeom>
        </p:spPr>
      </p:pic>
      <p:cxnSp>
        <p:nvCxnSpPr>
          <p:cNvPr id="14" name="Straight Connector 13"/>
          <p:cNvCxnSpPr/>
          <p:nvPr/>
        </p:nvCxnSpPr>
        <p:spPr bwMode="auto">
          <a:xfrm flipV="1">
            <a:off x="7827381" y="1488720"/>
            <a:ext cx="0" cy="3493439"/>
          </a:xfrm>
          <a:prstGeom prst="line">
            <a:avLst/>
          </a:prstGeom>
          <a:solidFill>
            <a:schemeClr val="accent1"/>
          </a:solidFill>
          <a:ln w="28575" cap="flat" cmpd="sng" algn="ctr">
            <a:solidFill>
              <a:srgbClr val="FF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 name="TextBox 15"/>
          <p:cNvSpPr txBox="1"/>
          <p:nvPr/>
        </p:nvSpPr>
        <p:spPr>
          <a:xfrm>
            <a:off x="4409941" y="5535239"/>
            <a:ext cx="463646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a:t>J</a:t>
            </a:r>
            <a:r>
              <a:rPr lang="en-US" dirty="0" smtClean="0"/>
              <a:t>et background trigger rate with E</a:t>
            </a:r>
            <a:r>
              <a:rPr lang="en-US" baseline="-25000" dirty="0" smtClean="0"/>
              <a:t>T</a:t>
            </a:r>
            <a:r>
              <a:rPr lang="en-US" dirty="0" smtClean="0"/>
              <a:t> &gt; 150 GeV ~O(10kHz) before isolation, track matching etc.</a:t>
            </a:r>
            <a:endParaRPr lang="en-US" baseline="-25000" dirty="0"/>
          </a:p>
        </p:txBody>
      </p:sp>
    </p:spTree>
    <p:extLst>
      <p:ext uri="{BB962C8B-B14F-4D97-AF65-F5344CB8AC3E}">
        <p14:creationId xmlns:p14="http://schemas.microsoft.com/office/powerpoint/2010/main" val="16123205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2400" dirty="0" smtClean="0"/>
              <a:t>Real need to improve jet energy resolution for </a:t>
            </a:r>
            <a:br>
              <a:rPr lang="en-US" sz="2400" dirty="0" smtClean="0"/>
            </a:br>
            <a:r>
              <a:rPr lang="en-US" sz="2400" dirty="0" smtClean="0"/>
              <a:t>the next generation of calorimeters</a:t>
            </a:r>
            <a:endParaRPr lang="en-US" sz="2400" dirty="0"/>
          </a:p>
        </p:txBody>
      </p:sp>
      <p:sp>
        <p:nvSpPr>
          <p:cNvPr id="6" name="Date Placeholder 5"/>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7" name="Footer Placeholder 6"/>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2" name="Slide Number Placeholder 1"/>
          <p:cNvSpPr>
            <a:spLocks noGrp="1"/>
          </p:cNvSpPr>
          <p:nvPr>
            <p:ph type="sldNum" sz="quarter" idx="4"/>
          </p:nvPr>
        </p:nvSpPr>
        <p:spPr/>
        <p:txBody>
          <a:bodyPr/>
          <a:lstStyle/>
          <a:p>
            <a:fld id="{261CDDF9-8E64-0A4D-BCFC-391FBF5816D5}" type="slidenum">
              <a:rPr lang="en-US" smtClean="0"/>
              <a:t>8</a:t>
            </a:fld>
            <a:endParaRPr lang="en-US"/>
          </a:p>
        </p:txBody>
      </p:sp>
      <p:pic>
        <p:nvPicPr>
          <p:cNvPr id="16" name="Picture 15"/>
          <p:cNvPicPr>
            <a:picLocks noChangeAspect="1"/>
          </p:cNvPicPr>
          <p:nvPr/>
        </p:nvPicPr>
        <p:blipFill>
          <a:blip r:embed="rId2"/>
          <a:stretch>
            <a:fillRect/>
          </a:stretch>
        </p:blipFill>
        <p:spPr>
          <a:xfrm>
            <a:off x="771095" y="1825232"/>
            <a:ext cx="3477875" cy="3115043"/>
          </a:xfrm>
          <a:prstGeom prst="rect">
            <a:avLst/>
          </a:prstGeom>
        </p:spPr>
      </p:pic>
      <p:sp>
        <p:nvSpPr>
          <p:cNvPr id="17" name="TextBox 16"/>
          <p:cNvSpPr txBox="1"/>
          <p:nvPr/>
        </p:nvSpPr>
        <p:spPr>
          <a:xfrm>
            <a:off x="4615230" y="2337929"/>
            <a:ext cx="4172987" cy="1477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“Typical” jet: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 </a:t>
            </a:r>
            <a:r>
              <a:rPr kumimoji="0" lang="en-US" sz="1800" b="0" i="0" u="none" strike="noStrike" kern="0" cap="none" spc="0" normalizeH="0" baseline="0" noProof="0" dirty="0" smtClean="0">
                <a:ln>
                  <a:noFill/>
                </a:ln>
                <a:solidFill>
                  <a:sysClr val="windowText" lastClr="000000"/>
                </a:solidFill>
                <a:effectLst/>
                <a:uLnTx/>
                <a:uFillTx/>
              </a:rPr>
              <a:t> ~62% charged particles (mainly hadrons)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 </a:t>
            </a:r>
            <a:r>
              <a:rPr kumimoji="0" lang="en-US" sz="1800" b="0" i="0" u="none" strike="noStrike" kern="0" cap="none" spc="0" normalizeH="0" baseline="0" noProof="0" dirty="0" smtClean="0">
                <a:ln>
                  <a:noFill/>
                </a:ln>
                <a:solidFill>
                  <a:sysClr val="windowText" lastClr="000000"/>
                </a:solidFill>
                <a:effectLst/>
                <a:uLnTx/>
                <a:uFillTx/>
              </a:rPr>
              <a:t> ~27% photons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 </a:t>
            </a:r>
            <a:r>
              <a:rPr kumimoji="0" lang="en-US" sz="1800" b="0" i="0" u="none" strike="noStrike" kern="0" cap="none" spc="0" normalizeH="0" baseline="0" noProof="0" dirty="0" smtClean="0">
                <a:ln>
                  <a:noFill/>
                </a:ln>
                <a:solidFill>
                  <a:sysClr val="windowText" lastClr="000000"/>
                </a:solidFill>
                <a:effectLst/>
                <a:uLnTx/>
                <a:uFillTx/>
              </a:rPr>
              <a:t> ~10% neutral hadrons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 </a:t>
            </a:r>
            <a:r>
              <a:rPr kumimoji="0" lang="en-US" sz="1800" b="0" i="0" u="none" strike="noStrike" kern="0" cap="none" spc="0" normalizeH="0" baseline="0" noProof="0" dirty="0" smtClean="0">
                <a:ln>
                  <a:noFill/>
                </a:ln>
                <a:solidFill>
                  <a:sysClr val="windowText" lastClr="000000"/>
                </a:solidFill>
                <a:effectLst/>
                <a:uLnTx/>
                <a:uFillTx/>
              </a:rPr>
              <a:t> ~1% neutrinos</a:t>
            </a:r>
            <a:endParaRPr kumimoji="0" lang="en-US" sz="1800" b="0" i="0" u="none" strike="noStrike" kern="0" cap="none" spc="0" normalizeH="0" baseline="0" noProof="0" dirty="0">
              <a:ln>
                <a:noFill/>
              </a:ln>
              <a:solidFill>
                <a:sysClr val="windowText" lastClr="000000"/>
              </a:solidFill>
              <a:effectLst/>
              <a:uLnTx/>
              <a:uFillTx/>
            </a:endParaRPr>
          </a:p>
        </p:txBody>
      </p:sp>
      <p:sp>
        <p:nvSpPr>
          <p:cNvPr id="18" name="TextBox 17"/>
          <p:cNvSpPr txBox="1"/>
          <p:nvPr/>
        </p:nvSpPr>
        <p:spPr>
          <a:xfrm>
            <a:off x="181434" y="875049"/>
            <a:ext cx="876554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Multi-jet final states (outgoing quarks, gluons)</a:t>
            </a:r>
            <a:br>
              <a:rPr kumimoji="0" lang="en-US" sz="1800" b="0" i="0" u="none" strike="noStrike" kern="0" cap="none" spc="0" normalizeH="0" baseline="0" noProof="0" dirty="0" smtClean="0">
                <a:ln>
                  <a:noFill/>
                </a:ln>
                <a:solidFill>
                  <a:sysClr val="windowText" lastClr="000000"/>
                </a:solidFill>
                <a:effectLst/>
                <a:uLnTx/>
                <a:uFillTx/>
              </a:rPr>
            </a:br>
            <a:r>
              <a:rPr kumimoji="0" lang="en-US" sz="1800" b="0" i="0" u="none" strike="noStrike" kern="0" cap="none" spc="0" normalizeH="0" baseline="0" noProof="0" dirty="0" smtClean="0">
                <a:ln>
                  <a:noFill/>
                </a:ln>
                <a:solidFill>
                  <a:sysClr val="windowText" lastClr="000000"/>
                </a:solidFill>
                <a:effectLst/>
                <a:uLnTx/>
                <a:uFillTx/>
              </a:rPr>
              <a:t>Missing energy relies upon accurate jet energy measurements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Need to separate heavy bosons (W, Z, H) in hadronic decays</a:t>
            </a:r>
            <a:endParaRPr kumimoji="0" lang="en-US" sz="1800" b="0" i="0" u="none" strike="noStrike" kern="0" cap="none" spc="0" normalizeH="0" baseline="0" noProof="0" dirty="0">
              <a:ln>
                <a:noFill/>
              </a:ln>
              <a:solidFill>
                <a:sysClr val="windowText" lastClr="000000"/>
              </a:solidFill>
              <a:effectLst/>
              <a:uLnTx/>
              <a:uFillTx/>
            </a:endParaRPr>
          </a:p>
        </p:txBody>
      </p:sp>
      <p:sp>
        <p:nvSpPr>
          <p:cNvPr id="19" name="TextBox 18"/>
          <p:cNvSpPr txBox="1"/>
          <p:nvPr/>
        </p:nvSpPr>
        <p:spPr>
          <a:xfrm>
            <a:off x="436573" y="4981036"/>
            <a:ext cx="8357313" cy="830997"/>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Jet reconstruction: </a:t>
            </a:r>
            <a:b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b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   weighted sum of energies in a cone </a:t>
            </a: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sym typeface="Wingdings"/>
              </a:rPr>
              <a:t> energy of original </a:t>
            </a:r>
            <a:r>
              <a:rPr kumimoji="0" lang="en-US" sz="2400" b="0" i="0" u="none" strike="noStrike" kern="0" cap="none" spc="0" normalizeH="0" baseline="0" noProof="0" dirty="0" err="1" smtClean="0">
                <a:ln>
                  <a:noFill/>
                </a:ln>
                <a:solidFill>
                  <a:sysClr val="windowText" lastClr="000000"/>
                </a:solidFill>
                <a:effectLst/>
                <a:uLnTx/>
                <a:uFillTx/>
                <a:latin typeface="Calibri"/>
                <a:ea typeface="+mn-ea"/>
                <a:cs typeface="+mn-cs"/>
                <a:sym typeface="Wingdings"/>
              </a:rPr>
              <a:t>parton</a:t>
            </a:r>
            <a:endParaRPr kumimoji="0" lang="en-US" sz="24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0" name="TextBox 19"/>
          <p:cNvSpPr txBox="1"/>
          <p:nvPr/>
        </p:nvSpPr>
        <p:spPr>
          <a:xfrm>
            <a:off x="436573" y="5864747"/>
            <a:ext cx="8357313" cy="461665"/>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Resolution: driven by </a:t>
            </a:r>
            <a:r>
              <a:rPr kumimoji="0" lang="en-US" sz="2400" b="0" i="0" u="none" strike="noStrike" kern="0" cap="none" spc="0" normalizeH="0" baseline="0" noProof="0" dirty="0">
                <a:ln>
                  <a:noFill/>
                </a:ln>
                <a:solidFill>
                  <a:sysClr val="windowText" lastClr="000000"/>
                </a:solidFill>
                <a:effectLst/>
                <a:uLnTx/>
                <a:uFillTx/>
                <a:latin typeface="Calibri"/>
                <a:ea typeface="+mn-ea"/>
                <a:cs typeface="+mn-cs"/>
              </a:rPr>
              <a:t>c</a:t>
            </a: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alorimeter with worst resolution (HCAL)</a:t>
            </a:r>
            <a:endParaRPr kumimoji="0" lang="en-US" sz="24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885425312"/>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84042" y="2039784"/>
            <a:ext cx="4476962" cy="4075266"/>
          </a:xfrm>
          <a:prstGeom prst="rect">
            <a:avLst/>
          </a:prstGeom>
        </p:spPr>
      </p:pic>
      <p:sp>
        <p:nvSpPr>
          <p:cNvPr id="2" name="Title 1"/>
          <p:cNvSpPr>
            <a:spLocks noGrp="1"/>
          </p:cNvSpPr>
          <p:nvPr>
            <p:ph type="title"/>
          </p:nvPr>
        </p:nvSpPr>
        <p:spPr/>
        <p:txBody>
          <a:bodyPr/>
          <a:lstStyle/>
          <a:p>
            <a:r>
              <a:rPr lang="en-US" sz="2400" dirty="0" smtClean="0"/>
              <a:t>G4 simulation used to predict performance of HGCAL in presence of pileup: E/m resolution</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80</a:t>
            </a:fld>
            <a:endParaRPr lang="en-US"/>
          </a:p>
        </p:txBody>
      </p:sp>
      <p:sp>
        <p:nvSpPr>
          <p:cNvPr id="7" name="TextBox 6"/>
          <p:cNvSpPr txBox="1"/>
          <p:nvPr/>
        </p:nvSpPr>
        <p:spPr>
          <a:xfrm>
            <a:off x="910873" y="1052138"/>
            <a:ext cx="3239013" cy="1015663"/>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Single unconverted </a:t>
            </a:r>
            <a:r>
              <a:rPr lang="en-US" sz="2000" dirty="0" smtClean="0">
                <a:latin typeface="Symbol" charset="2"/>
                <a:cs typeface="Symbol" charset="2"/>
              </a:rPr>
              <a:t>g</a:t>
            </a:r>
            <a:r>
              <a:rPr lang="en-US" sz="2000" dirty="0" smtClean="0"/>
              <a:t> in CE-E</a:t>
            </a:r>
            <a:br>
              <a:rPr lang="en-US" sz="2000" dirty="0" smtClean="0"/>
            </a:br>
            <a:r>
              <a:rPr lang="en-US" sz="2000" dirty="0" smtClean="0"/>
              <a:t>reconstructed in r&lt;2.6cm</a:t>
            </a:r>
            <a:br>
              <a:rPr lang="en-US" sz="2000" dirty="0" smtClean="0"/>
            </a:br>
            <a:r>
              <a:rPr lang="en-US" sz="2000" dirty="0" smtClean="0">
                <a:sym typeface="Wingdings"/>
              </a:rPr>
              <a:t> </a:t>
            </a:r>
            <a:r>
              <a:rPr lang="en-US" sz="2000" b="1" dirty="0" smtClean="0">
                <a:sym typeface="Wingdings"/>
              </a:rPr>
              <a:t>insensitive to pileup</a:t>
            </a:r>
            <a:endParaRPr lang="en-US" sz="2000" b="1" dirty="0"/>
          </a:p>
        </p:txBody>
      </p:sp>
      <p:sp>
        <p:nvSpPr>
          <p:cNvPr id="9" name="TextBox 8"/>
          <p:cNvSpPr txBox="1"/>
          <p:nvPr/>
        </p:nvSpPr>
        <p:spPr>
          <a:xfrm>
            <a:off x="5594031" y="1052138"/>
            <a:ext cx="2671575" cy="1015663"/>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t>H-</a:t>
            </a:r>
            <a:r>
              <a:rPr lang="en-US" sz="2000" dirty="0" err="1" smtClean="0">
                <a:latin typeface="Symbol" charset="2"/>
                <a:cs typeface="Symbol" charset="2"/>
              </a:rPr>
              <a:t>g</a:t>
            </a:r>
            <a:r>
              <a:rPr lang="en-US" sz="2000" dirty="0" err="1">
                <a:latin typeface="Symbol" charset="2"/>
                <a:cs typeface="Symbol" charset="2"/>
              </a:rPr>
              <a:t>g</a:t>
            </a:r>
            <a:r>
              <a:rPr lang="en-US" sz="2000" dirty="0" smtClean="0"/>
              <a:t>, both </a:t>
            </a:r>
            <a:r>
              <a:rPr lang="en-US" sz="2000" dirty="0">
                <a:latin typeface="Symbol" charset="2"/>
                <a:cs typeface="Symbol" charset="2"/>
              </a:rPr>
              <a:t>g</a:t>
            </a:r>
            <a:r>
              <a:rPr lang="en-US" sz="2000" dirty="0" smtClean="0"/>
              <a:t> in HGCAL</a:t>
            </a:r>
            <a:br>
              <a:rPr lang="en-US" sz="2000" dirty="0" smtClean="0"/>
            </a:br>
            <a:r>
              <a:rPr lang="en-US" sz="2000" dirty="0" smtClean="0"/>
              <a:t>(</a:t>
            </a:r>
            <a:r>
              <a:rPr lang="en-US" sz="2000" dirty="0" smtClean="0">
                <a:latin typeface="Symbol" charset="2"/>
                <a:cs typeface="Symbol" charset="2"/>
              </a:rPr>
              <a:t>g</a:t>
            </a:r>
            <a:r>
              <a:rPr lang="en-US" sz="2000" dirty="0" smtClean="0"/>
              <a:t> do not convert in TK)</a:t>
            </a:r>
          </a:p>
          <a:p>
            <a:r>
              <a:rPr lang="en-US" sz="2000" dirty="0" smtClean="0"/>
              <a:t>Pileup 200</a:t>
            </a:r>
            <a:endParaRPr lang="en-US" sz="2000" dirty="0"/>
          </a:p>
        </p:txBody>
      </p:sp>
      <p:sp>
        <p:nvSpPr>
          <p:cNvPr id="10" name="TextBox 9"/>
          <p:cNvSpPr txBox="1"/>
          <p:nvPr/>
        </p:nvSpPr>
        <p:spPr>
          <a:xfrm>
            <a:off x="920441" y="3868882"/>
            <a:ext cx="3229445"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Stochastic term between 24-31%</a:t>
            </a:r>
            <a:endParaRPr lang="en-US" dirty="0"/>
          </a:p>
        </p:txBody>
      </p:sp>
      <p:pic>
        <p:nvPicPr>
          <p:cNvPr id="12" name="Picture 11"/>
          <p:cNvPicPr>
            <a:picLocks noChangeAspect="1"/>
          </p:cNvPicPr>
          <p:nvPr/>
        </p:nvPicPr>
        <p:blipFill>
          <a:blip r:embed="rId3"/>
          <a:stretch>
            <a:fillRect/>
          </a:stretch>
        </p:blipFill>
        <p:spPr>
          <a:xfrm>
            <a:off x="4561004" y="2028143"/>
            <a:ext cx="4368358" cy="4086907"/>
          </a:xfrm>
          <a:prstGeom prst="rect">
            <a:avLst/>
          </a:prstGeom>
        </p:spPr>
      </p:pic>
    </p:spTree>
    <p:extLst>
      <p:ext uri="{BB962C8B-B14F-4D97-AF65-F5344CB8AC3E}">
        <p14:creationId xmlns:p14="http://schemas.microsoft.com/office/powerpoint/2010/main" val="11492875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86774" y="837568"/>
            <a:ext cx="6238998" cy="2189478"/>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8564" y="837568"/>
            <a:ext cx="2964548" cy="2145035"/>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4695" y="3216582"/>
            <a:ext cx="8761077" cy="3266768"/>
          </a:xfrm>
          <a:prstGeom prst="rect">
            <a:avLst/>
          </a:prstGeom>
        </p:spPr>
      </p:pic>
      <p:sp>
        <p:nvSpPr>
          <p:cNvPr id="2" name="Title 1"/>
          <p:cNvSpPr>
            <a:spLocks noGrp="1"/>
          </p:cNvSpPr>
          <p:nvPr>
            <p:ph type="title"/>
          </p:nvPr>
        </p:nvSpPr>
        <p:spPr/>
        <p:txBody>
          <a:bodyPr/>
          <a:lstStyle/>
          <a:p>
            <a:r>
              <a:rPr lang="en-US" sz="2400" dirty="0" smtClean="0"/>
              <a:t>Jet identification greatly improved using shower-shape information from HGCAL</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81</a:t>
            </a:fld>
            <a:endParaRPr lang="en-US"/>
          </a:p>
        </p:txBody>
      </p:sp>
      <p:sp>
        <p:nvSpPr>
          <p:cNvPr id="13" name="Rectangle 12"/>
          <p:cNvSpPr/>
          <p:nvPr/>
        </p:nvSpPr>
        <p:spPr>
          <a:xfrm>
            <a:off x="3563888" y="2781784"/>
            <a:ext cx="2120292" cy="369332"/>
          </a:xfrm>
          <a:prstGeom prst="rect">
            <a:avLst/>
          </a:prstGeom>
        </p:spPr>
        <p:txBody>
          <a:bodyPr wrap="none">
            <a:spAutoFit/>
          </a:bodyPr>
          <a:lstStyle/>
          <a:p>
            <a:r>
              <a:rPr lang="en-US" sz="1800" dirty="0" err="1" smtClean="0">
                <a:solidFill>
                  <a:srgbClr val="000090"/>
                </a:solidFill>
                <a:latin typeface="Symbol" charset="2"/>
                <a:cs typeface="Symbol" charset="2"/>
              </a:rPr>
              <a:t>s</a:t>
            </a:r>
            <a:r>
              <a:rPr lang="en-US" sz="1800" baseline="-25000" dirty="0" err="1" smtClean="0">
                <a:solidFill>
                  <a:srgbClr val="000090"/>
                </a:solidFill>
              </a:rPr>
              <a:t>VV</a:t>
            </a:r>
            <a:r>
              <a:rPr lang="en-US" sz="1800" dirty="0" smtClean="0">
                <a:solidFill>
                  <a:srgbClr val="000090"/>
                </a:solidFill>
              </a:rPr>
              <a:t> – radial spread</a:t>
            </a:r>
            <a:endParaRPr lang="en-US" sz="1800" baseline="-25000" dirty="0">
              <a:solidFill>
                <a:srgbClr val="000090"/>
              </a:solidFill>
            </a:endParaRPr>
          </a:p>
        </p:txBody>
      </p:sp>
      <p:sp>
        <p:nvSpPr>
          <p:cNvPr id="14" name="Rectangle 13"/>
          <p:cNvSpPr/>
          <p:nvPr/>
        </p:nvSpPr>
        <p:spPr>
          <a:xfrm>
            <a:off x="6732240" y="1197608"/>
            <a:ext cx="512530" cy="400110"/>
          </a:xfrm>
          <a:prstGeom prst="rect">
            <a:avLst/>
          </a:prstGeom>
        </p:spPr>
        <p:txBody>
          <a:bodyPr wrap="none">
            <a:spAutoFit/>
          </a:bodyPr>
          <a:lstStyle/>
          <a:p>
            <a:r>
              <a:rPr lang="en-US" dirty="0" smtClean="0">
                <a:latin typeface="Symbol" charset="2"/>
                <a:cs typeface="Symbol" charset="2"/>
              </a:rPr>
              <a:t>Dh</a:t>
            </a:r>
            <a:endParaRPr lang="en-US" baseline="-25000" dirty="0">
              <a:latin typeface="Symbol" charset="2"/>
              <a:cs typeface="Symbol" charset="2"/>
            </a:endParaRPr>
          </a:p>
        </p:txBody>
      </p:sp>
      <p:sp>
        <p:nvSpPr>
          <p:cNvPr id="15" name="Rectangle 14"/>
          <p:cNvSpPr/>
          <p:nvPr/>
        </p:nvSpPr>
        <p:spPr>
          <a:xfrm>
            <a:off x="1547664" y="2349736"/>
            <a:ext cx="1182460" cy="307777"/>
          </a:xfrm>
          <a:prstGeom prst="rect">
            <a:avLst/>
          </a:prstGeom>
        </p:spPr>
        <p:txBody>
          <a:bodyPr wrap="none">
            <a:spAutoFit/>
          </a:bodyPr>
          <a:lstStyle/>
          <a:p>
            <a:r>
              <a:rPr lang="en-US" sz="1400" dirty="0" smtClean="0">
                <a:solidFill>
                  <a:schemeClr val="accent5">
                    <a:lumMod val="50000"/>
                  </a:schemeClr>
                </a:solidFill>
              </a:rPr>
              <a:t>QCD PU200</a:t>
            </a:r>
            <a:endParaRPr lang="en-US" sz="1400" baseline="-25000" dirty="0">
              <a:solidFill>
                <a:schemeClr val="accent5">
                  <a:lumMod val="50000"/>
                </a:schemeClr>
              </a:solidFill>
            </a:endParaRPr>
          </a:p>
        </p:txBody>
      </p:sp>
      <p:sp>
        <p:nvSpPr>
          <p:cNvPr id="16" name="Rectangle 15"/>
          <p:cNvSpPr/>
          <p:nvPr/>
        </p:nvSpPr>
        <p:spPr>
          <a:xfrm>
            <a:off x="683568" y="2349736"/>
            <a:ext cx="494033" cy="307777"/>
          </a:xfrm>
          <a:prstGeom prst="rect">
            <a:avLst/>
          </a:prstGeom>
        </p:spPr>
        <p:txBody>
          <a:bodyPr wrap="none">
            <a:spAutoFit/>
          </a:bodyPr>
          <a:lstStyle/>
          <a:p>
            <a:r>
              <a:rPr lang="en-US" sz="1400" dirty="0" smtClean="0">
                <a:solidFill>
                  <a:srgbClr val="B0A5BD"/>
                </a:solidFill>
              </a:rPr>
              <a:t>Zee</a:t>
            </a:r>
            <a:endParaRPr lang="en-US" sz="1400" baseline="-25000" dirty="0">
              <a:solidFill>
                <a:srgbClr val="B0A5BD"/>
              </a:solidFill>
            </a:endParaRPr>
          </a:p>
        </p:txBody>
      </p:sp>
      <p:sp>
        <p:nvSpPr>
          <p:cNvPr id="17" name="Rectangle 16"/>
          <p:cNvSpPr/>
          <p:nvPr/>
        </p:nvSpPr>
        <p:spPr>
          <a:xfrm>
            <a:off x="4427984" y="2061704"/>
            <a:ext cx="1092867" cy="307777"/>
          </a:xfrm>
          <a:prstGeom prst="rect">
            <a:avLst/>
          </a:prstGeom>
        </p:spPr>
        <p:txBody>
          <a:bodyPr wrap="none">
            <a:spAutoFit/>
          </a:bodyPr>
          <a:lstStyle/>
          <a:p>
            <a:r>
              <a:rPr lang="en-US" sz="1400" dirty="0" smtClean="0">
                <a:solidFill>
                  <a:srgbClr val="800000"/>
                </a:solidFill>
              </a:rPr>
              <a:t>Zee PU200</a:t>
            </a:r>
            <a:endParaRPr lang="en-US" sz="1400" baseline="-25000" dirty="0">
              <a:solidFill>
                <a:srgbClr val="800000"/>
              </a:solidFill>
            </a:endParaRPr>
          </a:p>
        </p:txBody>
      </p:sp>
      <p:sp>
        <p:nvSpPr>
          <p:cNvPr id="18" name="Rectangle 17"/>
          <p:cNvSpPr/>
          <p:nvPr/>
        </p:nvSpPr>
        <p:spPr>
          <a:xfrm>
            <a:off x="14867" y="2781784"/>
            <a:ext cx="3309094" cy="369332"/>
          </a:xfrm>
          <a:prstGeom prst="rect">
            <a:avLst/>
          </a:prstGeom>
        </p:spPr>
        <p:txBody>
          <a:bodyPr wrap="none">
            <a:spAutoFit/>
          </a:bodyPr>
          <a:lstStyle/>
          <a:p>
            <a:r>
              <a:rPr lang="en-US" sz="1800" dirty="0" smtClean="0">
                <a:solidFill>
                  <a:srgbClr val="000090"/>
                </a:solidFill>
                <a:latin typeface="+mn-lt"/>
                <a:cs typeface="Symbol" charset="2"/>
              </a:rPr>
              <a:t>L</a:t>
            </a:r>
            <a:r>
              <a:rPr lang="en-US" sz="1800" baseline="-25000" dirty="0" smtClean="0">
                <a:solidFill>
                  <a:srgbClr val="000090"/>
                </a:solidFill>
              </a:rPr>
              <a:t>10%</a:t>
            </a:r>
            <a:r>
              <a:rPr lang="en-US" sz="1800" dirty="0" smtClean="0">
                <a:solidFill>
                  <a:srgbClr val="000090"/>
                </a:solidFill>
              </a:rPr>
              <a:t> – layer in which </a:t>
            </a:r>
            <a:r>
              <a:rPr lang="en-US" sz="1800" dirty="0" smtClean="0">
                <a:solidFill>
                  <a:srgbClr val="000090"/>
                </a:solidFill>
                <a:latin typeface="Symbol" charset="2"/>
                <a:cs typeface="Symbol" charset="2"/>
              </a:rPr>
              <a:t>S</a:t>
            </a:r>
            <a:r>
              <a:rPr lang="en-US" sz="1800" dirty="0" smtClean="0">
                <a:solidFill>
                  <a:srgbClr val="000090"/>
                </a:solidFill>
              </a:rPr>
              <a:t>E &gt;10%</a:t>
            </a:r>
            <a:endParaRPr lang="en-US" sz="1800" baseline="-25000" dirty="0">
              <a:solidFill>
                <a:srgbClr val="000090"/>
              </a:solidFill>
            </a:endParaRPr>
          </a:p>
        </p:txBody>
      </p:sp>
      <p:sp>
        <p:nvSpPr>
          <p:cNvPr id="19" name="Rectangle 18"/>
          <p:cNvSpPr/>
          <p:nvPr/>
        </p:nvSpPr>
        <p:spPr>
          <a:xfrm>
            <a:off x="6303740" y="2781784"/>
            <a:ext cx="2876772" cy="369332"/>
          </a:xfrm>
          <a:prstGeom prst="rect">
            <a:avLst/>
          </a:prstGeom>
        </p:spPr>
        <p:txBody>
          <a:bodyPr wrap="none">
            <a:spAutoFit/>
          </a:bodyPr>
          <a:lstStyle/>
          <a:p>
            <a:r>
              <a:rPr lang="en-US" sz="1800" dirty="0" smtClean="0">
                <a:solidFill>
                  <a:srgbClr val="000090"/>
                </a:solidFill>
                <a:latin typeface="Symbol" charset="2"/>
                <a:cs typeface="Symbol" charset="2"/>
              </a:rPr>
              <a:t>Dh</a:t>
            </a:r>
            <a:r>
              <a:rPr lang="en-US" sz="1800" dirty="0" smtClean="0">
                <a:solidFill>
                  <a:srgbClr val="000090"/>
                </a:solidFill>
              </a:rPr>
              <a:t> (electron cluster–track)</a:t>
            </a:r>
            <a:endParaRPr lang="en-US" sz="1800" baseline="-25000" dirty="0">
              <a:solidFill>
                <a:srgbClr val="000090"/>
              </a:solidFill>
            </a:endParaRPr>
          </a:p>
        </p:txBody>
      </p:sp>
      <p:sp>
        <p:nvSpPr>
          <p:cNvPr id="20" name="Rectangle 19"/>
          <p:cNvSpPr/>
          <p:nvPr/>
        </p:nvSpPr>
        <p:spPr bwMode="auto">
          <a:xfrm>
            <a:off x="905280" y="5014032"/>
            <a:ext cx="1634908" cy="21602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charset="0"/>
            </a:endParaRPr>
          </a:p>
        </p:txBody>
      </p:sp>
      <p:sp>
        <p:nvSpPr>
          <p:cNvPr id="21" name="Rectangle 20"/>
          <p:cNvSpPr/>
          <p:nvPr/>
        </p:nvSpPr>
        <p:spPr bwMode="auto">
          <a:xfrm>
            <a:off x="5580112" y="5014032"/>
            <a:ext cx="1440160" cy="21602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charset="0"/>
            </a:endParaRPr>
          </a:p>
        </p:txBody>
      </p:sp>
      <p:sp>
        <p:nvSpPr>
          <p:cNvPr id="24" name="TextBox 23"/>
          <p:cNvSpPr txBox="1"/>
          <p:nvPr/>
        </p:nvSpPr>
        <p:spPr>
          <a:xfrm>
            <a:off x="5491745" y="4271619"/>
            <a:ext cx="2487355"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1% </a:t>
            </a:r>
            <a:r>
              <a:rPr lang="en-US" dirty="0" err="1" smtClean="0"/>
              <a:t>bkgnd</a:t>
            </a:r>
            <a:r>
              <a:rPr lang="en-US" dirty="0" smtClean="0"/>
              <a:t> @ 95% signal</a:t>
            </a:r>
            <a:br>
              <a:rPr lang="en-US" dirty="0" smtClean="0"/>
            </a:br>
            <a:r>
              <a:rPr lang="en-US" dirty="0" err="1" smtClean="0"/>
              <a:t>pT</a:t>
            </a:r>
            <a:r>
              <a:rPr lang="en-US" dirty="0" smtClean="0"/>
              <a:t> &gt; 20 GeV</a:t>
            </a:r>
            <a:endParaRPr lang="en-US" dirty="0"/>
          </a:p>
        </p:txBody>
      </p:sp>
      <p:sp>
        <p:nvSpPr>
          <p:cNvPr id="25" name="TextBox 24"/>
          <p:cNvSpPr txBox="1"/>
          <p:nvPr/>
        </p:nvSpPr>
        <p:spPr>
          <a:xfrm>
            <a:off x="961117" y="4259727"/>
            <a:ext cx="2602771"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10% </a:t>
            </a:r>
            <a:r>
              <a:rPr lang="en-US" dirty="0" err="1" smtClean="0"/>
              <a:t>bkgnd</a:t>
            </a:r>
            <a:r>
              <a:rPr lang="en-US" dirty="0" smtClean="0"/>
              <a:t> @ 95% signal</a:t>
            </a:r>
            <a:br>
              <a:rPr lang="en-US" dirty="0" smtClean="0"/>
            </a:br>
            <a:r>
              <a:rPr lang="en-US" dirty="0" smtClean="0"/>
              <a:t>10 &lt; </a:t>
            </a:r>
            <a:r>
              <a:rPr lang="en-US" dirty="0" err="1" smtClean="0"/>
              <a:t>pT</a:t>
            </a:r>
            <a:r>
              <a:rPr lang="en-US" dirty="0" smtClean="0"/>
              <a:t> &lt; 20 GeV</a:t>
            </a:r>
            <a:endParaRPr lang="en-US" dirty="0"/>
          </a:p>
        </p:txBody>
      </p:sp>
      <p:sp>
        <p:nvSpPr>
          <p:cNvPr id="26" name="TextBox 25"/>
          <p:cNvSpPr txBox="1"/>
          <p:nvPr/>
        </p:nvSpPr>
        <p:spPr>
          <a:xfrm>
            <a:off x="98564" y="6247082"/>
            <a:ext cx="2325082" cy="261610"/>
          </a:xfrm>
          <a:prstGeom prst="rect">
            <a:avLst/>
          </a:prstGeom>
          <a:noFill/>
        </p:spPr>
        <p:txBody>
          <a:bodyPr wrap="none" rtlCol="0">
            <a:spAutoFit/>
          </a:bodyPr>
          <a:lstStyle/>
          <a:p>
            <a:r>
              <a:rPr lang="en-US" sz="1100" dirty="0" smtClean="0"/>
              <a:t>*PCA = principle component analysis</a:t>
            </a:r>
            <a:endParaRPr lang="en-US" sz="1100" dirty="0"/>
          </a:p>
        </p:txBody>
      </p:sp>
    </p:spTree>
    <p:extLst>
      <p:ext uri="{BB962C8B-B14F-4D97-AF65-F5344CB8AC3E}">
        <p14:creationId xmlns:p14="http://schemas.microsoft.com/office/powerpoint/2010/main" val="29943700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Longitudinal and transverse shower shapes can also distinguish VBF jets from pileup jets</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82</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07" y="810598"/>
            <a:ext cx="3212372" cy="292659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66147" y="864638"/>
            <a:ext cx="3262734" cy="287255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194" y="3690331"/>
            <a:ext cx="3180585" cy="283202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099545" y="3651322"/>
            <a:ext cx="3206947" cy="2832028"/>
          </a:xfrm>
          <a:prstGeom prst="rect">
            <a:avLst/>
          </a:prstGeom>
        </p:spPr>
      </p:pic>
      <p:sp>
        <p:nvSpPr>
          <p:cNvPr id="10" name="TextBox 9"/>
          <p:cNvSpPr txBox="1"/>
          <p:nvPr/>
        </p:nvSpPr>
        <p:spPr>
          <a:xfrm>
            <a:off x="6306492" y="1342943"/>
            <a:ext cx="2683381" cy="14773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EE/FH/BH refer to names</a:t>
            </a:r>
            <a:br>
              <a:rPr lang="en-US" dirty="0" smtClean="0"/>
            </a:br>
            <a:r>
              <a:rPr lang="en-US" dirty="0" smtClean="0"/>
              <a:t>of parts of HGCAL at time</a:t>
            </a:r>
            <a:br>
              <a:rPr lang="en-US" dirty="0" smtClean="0"/>
            </a:br>
            <a:r>
              <a:rPr lang="en-US" dirty="0" smtClean="0"/>
              <a:t>of TP (2016): simulation</a:t>
            </a:r>
            <a:br>
              <a:rPr lang="en-US" dirty="0" smtClean="0"/>
            </a:br>
            <a:r>
              <a:rPr lang="en-US" dirty="0" smtClean="0"/>
              <a:t>is based on this (not very different) geometry</a:t>
            </a:r>
            <a:endParaRPr lang="en-US" dirty="0"/>
          </a:p>
        </p:txBody>
      </p:sp>
      <p:sp>
        <p:nvSpPr>
          <p:cNvPr id="11" name="TextBox 10"/>
          <p:cNvSpPr txBox="1"/>
          <p:nvPr/>
        </p:nvSpPr>
        <p:spPr>
          <a:xfrm>
            <a:off x="6328881" y="3309542"/>
            <a:ext cx="2660992"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Pileup jets tend to start earlier in the calorimeter and be less collimated than VBF jets</a:t>
            </a:r>
            <a:endParaRPr lang="en-US" b="1" dirty="0"/>
          </a:p>
        </p:txBody>
      </p:sp>
    </p:spTree>
    <p:extLst>
      <p:ext uri="{BB962C8B-B14F-4D97-AF65-F5344CB8AC3E}">
        <p14:creationId xmlns:p14="http://schemas.microsoft.com/office/powerpoint/2010/main" val="15271849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7" y="0"/>
            <a:ext cx="8382900" cy="729011"/>
          </a:xfrm>
        </p:spPr>
        <p:txBody>
          <a:bodyPr>
            <a:noAutofit/>
          </a:bodyPr>
          <a:lstStyle/>
          <a:p>
            <a:r>
              <a:rPr lang="en-US" sz="2400" dirty="0" smtClean="0"/>
              <a:t>Traditional “cylindrical onion” hermetic </a:t>
            </a:r>
            <a:br>
              <a:rPr lang="en-US" sz="2400" dirty="0" smtClean="0"/>
            </a:br>
            <a:r>
              <a:rPr lang="en-US" sz="2400" dirty="0" smtClean="0"/>
              <a:t>particle detector, with distinct dedicated layers</a:t>
            </a:r>
            <a:endParaRPr lang="en-US" sz="2400" dirty="0"/>
          </a:p>
        </p:txBody>
      </p:sp>
      <p:sp>
        <p:nvSpPr>
          <p:cNvPr id="4" name="Slide Number Placeholder 3"/>
          <p:cNvSpPr>
            <a:spLocks noGrp="1"/>
          </p:cNvSpPr>
          <p:nvPr>
            <p:ph type="sldNum" sz="quarter" idx="4294967295"/>
          </p:nvPr>
        </p:nvSpPr>
        <p:spPr>
          <a:xfrm>
            <a:off x="6997932" y="6582020"/>
            <a:ext cx="2133600" cy="272684"/>
          </a:xfrm>
          <a:prstGeom prst="rect">
            <a:avLst/>
          </a:prstGeom>
        </p:spPr>
        <p:txBody>
          <a:bodyPr/>
          <a:lstStyle/>
          <a:p>
            <a:fld id="{943A03E4-4933-904E-A311-C796E35356B4}" type="slidenum">
              <a:rPr lang="en-US" smtClean="0"/>
              <a:t>83</a:t>
            </a:fld>
            <a:endParaRPr lang="en-US"/>
          </a:p>
        </p:txBody>
      </p:sp>
      <p:pic>
        <p:nvPicPr>
          <p:cNvPr id="5" name="Picture 4" descr="IMG_6895.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2533" y="1066874"/>
            <a:ext cx="5274282" cy="5291010"/>
          </a:xfrm>
          <a:prstGeom prst="rect">
            <a:avLst/>
          </a:prstGeom>
        </p:spPr>
      </p:pic>
      <p:sp>
        <p:nvSpPr>
          <p:cNvPr id="7" name="TextBox 6"/>
          <p:cNvSpPr txBox="1"/>
          <p:nvPr/>
        </p:nvSpPr>
        <p:spPr>
          <a:xfrm>
            <a:off x="5662356" y="1823994"/>
            <a:ext cx="3316271" cy="3693319"/>
          </a:xfrm>
          <a:prstGeom prst="rect">
            <a:avLst/>
          </a:prstGeom>
          <a:noFill/>
        </p:spPr>
        <p:txBody>
          <a:bodyPr wrap="square" rtlCol="0">
            <a:spAutoFit/>
          </a:bodyPr>
          <a:lstStyle/>
          <a:p>
            <a:r>
              <a:rPr lang="en-US" b="1" i="1" dirty="0" smtClean="0"/>
              <a:t>Tracker</a:t>
            </a:r>
            <a:r>
              <a:rPr lang="en-US" dirty="0" smtClean="0"/>
              <a:t>: tracking and </a:t>
            </a:r>
            <a:r>
              <a:rPr lang="en-US" dirty="0" err="1" smtClean="0"/>
              <a:t>vertexing</a:t>
            </a:r>
            <a:r>
              <a:rPr lang="en-US" dirty="0"/>
              <a:t>:</a:t>
            </a:r>
            <a:r>
              <a:rPr lang="en-US" dirty="0" smtClean="0"/>
              <a:t> charge identification and momentum measurements</a:t>
            </a:r>
            <a:br>
              <a:rPr lang="en-US" dirty="0" smtClean="0"/>
            </a:br>
            <a:r>
              <a:rPr lang="en-US" dirty="0" smtClean="0"/>
              <a:t/>
            </a:r>
            <a:br>
              <a:rPr lang="en-US" dirty="0" smtClean="0"/>
            </a:br>
            <a:r>
              <a:rPr lang="en-US" b="1" i="1" dirty="0" smtClean="0"/>
              <a:t>Calorimetry</a:t>
            </a:r>
            <a:r>
              <a:rPr lang="en-US" dirty="0" smtClean="0"/>
              <a:t>: energy measurements of charged and neutral particles. Separated into electromagnetic and hadronic sections</a:t>
            </a:r>
          </a:p>
          <a:p>
            <a:endParaRPr lang="en-US" dirty="0"/>
          </a:p>
          <a:p>
            <a:r>
              <a:rPr lang="en-US" b="1" i="1" dirty="0" smtClean="0"/>
              <a:t>B-field</a:t>
            </a:r>
            <a:r>
              <a:rPr lang="en-US" dirty="0" smtClean="0"/>
              <a:t>:</a:t>
            </a:r>
            <a:r>
              <a:rPr lang="en-US" b="1" i="1" dirty="0" smtClean="0"/>
              <a:t> </a:t>
            </a:r>
            <a:r>
              <a:rPr lang="en-US" dirty="0" smtClean="0"/>
              <a:t>to filter particles etc.</a:t>
            </a:r>
          </a:p>
          <a:p>
            <a:endParaRPr lang="en-US" dirty="0" smtClean="0"/>
          </a:p>
          <a:p>
            <a:r>
              <a:rPr lang="en-US" dirty="0" smtClean="0"/>
              <a:t>Dedicated </a:t>
            </a:r>
            <a:r>
              <a:rPr lang="en-US" dirty="0" err="1" smtClean="0"/>
              <a:t>muon</a:t>
            </a:r>
            <a:r>
              <a:rPr lang="en-US" dirty="0" smtClean="0"/>
              <a:t> detectors</a:t>
            </a:r>
            <a:endParaRPr lang="en-US"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6" name="Footer Placeholder 5"/>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Tree>
    <p:extLst>
      <p:ext uri="{BB962C8B-B14F-4D97-AF65-F5344CB8AC3E}">
        <p14:creationId xmlns:p14="http://schemas.microsoft.com/office/powerpoint/2010/main" val="10674245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ECAL also includes a 2-layer silicon-strip-based “</a:t>
            </a:r>
            <a:r>
              <a:rPr lang="en-US" sz="2400" dirty="0" err="1" smtClean="0"/>
              <a:t>Preshower</a:t>
            </a:r>
            <a:r>
              <a:rPr lang="en-US" sz="2400" dirty="0" smtClean="0"/>
              <a:t>” in its endcaps, to aid particle ID</a:t>
            </a:r>
            <a:endParaRPr lang="en-US" sz="2400" dirty="0"/>
          </a:p>
        </p:txBody>
      </p:sp>
      <p:sp>
        <p:nvSpPr>
          <p:cNvPr id="3" name="Date Placeholder 2"/>
          <p:cNvSpPr>
            <a:spLocks noGrp="1"/>
          </p:cNvSpPr>
          <p:nvPr>
            <p:ph type="dt" sz="half" idx="10"/>
          </p:nvPr>
        </p:nvSpPr>
        <p:spPr/>
        <p:txBody>
          <a:bodyPr/>
          <a:lstStyle/>
          <a:p>
            <a:r>
              <a:rPr lang="en-US" smtClean="0">
                <a:solidFill>
                  <a:srgbClr val="000000"/>
                </a:solidFill>
                <a:latin typeface="Times New Roman"/>
                <a:ea typeface="ＭＳ Ｐゴシック"/>
              </a:rPr>
              <a:t>TWEPP Seminar, September 2018</a:t>
            </a:r>
            <a:endParaRPr lang="en-GB" dirty="0">
              <a:solidFill>
                <a:srgbClr val="000000"/>
              </a:solidFill>
              <a:latin typeface="Times New Roman"/>
              <a:ea typeface="ＭＳ Ｐゴシック"/>
            </a:endParaRPr>
          </a:p>
        </p:txBody>
      </p:sp>
      <p:sp>
        <p:nvSpPr>
          <p:cNvPr id="4" name="Footer Placeholder 3"/>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a:solidFill>
                <a:srgbClr val="000000"/>
              </a:solidFill>
              <a:latin typeface="Times New Roman"/>
              <a:ea typeface="ＭＳ Ｐゴシック"/>
            </a:endParaRPr>
          </a:p>
        </p:txBody>
      </p:sp>
      <p:sp>
        <p:nvSpPr>
          <p:cNvPr id="5" name="Slide Number Placeholder 4"/>
          <p:cNvSpPr>
            <a:spLocks noGrp="1"/>
          </p:cNvSpPr>
          <p:nvPr>
            <p:ph type="sldNum" sz="quarter" idx="4"/>
          </p:nvPr>
        </p:nvSpPr>
        <p:spPr/>
        <p:txBody>
          <a:bodyPr/>
          <a:lstStyle/>
          <a:p>
            <a:fld id="{261CDDF9-8E64-0A4D-BCFC-391FBF5816D5}" type="slidenum">
              <a:rPr lang="en-US" smtClean="0"/>
              <a:t>84</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3950" y="1038498"/>
            <a:ext cx="4573122" cy="2311396"/>
          </a:xfrm>
          <a:prstGeom prst="rect">
            <a:avLst/>
          </a:prstGeom>
        </p:spPr>
      </p:pic>
      <p:pic>
        <p:nvPicPr>
          <p:cNvPr id="8" name="Picture 7" descr="8185365929_dc722f74f5_k.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4919506" y="3745683"/>
            <a:ext cx="4070084" cy="272982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19506" y="865162"/>
            <a:ext cx="4095742" cy="2741871"/>
          </a:xfrm>
          <a:prstGeom prst="rect">
            <a:avLst/>
          </a:prstGeom>
        </p:spPr>
      </p:pic>
      <p:sp>
        <p:nvSpPr>
          <p:cNvPr id="10" name="TextBox 9"/>
          <p:cNvSpPr txBox="1"/>
          <p:nvPr/>
        </p:nvSpPr>
        <p:spPr>
          <a:xfrm>
            <a:off x="76976" y="3912443"/>
            <a:ext cx="4765556"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6 x 6cm</a:t>
            </a:r>
            <a:r>
              <a:rPr lang="en-US" baseline="30000" dirty="0" smtClean="0"/>
              <a:t>2</a:t>
            </a:r>
            <a:r>
              <a:rPr lang="en-US" dirty="0" smtClean="0"/>
              <a:t> </a:t>
            </a:r>
            <a:r>
              <a:rPr lang="en-US" b="1" dirty="0" smtClean="0"/>
              <a:t>silicon</a:t>
            </a:r>
            <a:r>
              <a:rPr lang="en-US" dirty="0" smtClean="0"/>
              <a:t> sensor, 32 strips ~ 1cm</a:t>
            </a:r>
            <a:r>
              <a:rPr lang="en-US" baseline="30000" dirty="0" smtClean="0"/>
              <a:t>2</a:t>
            </a:r>
            <a:r>
              <a:rPr lang="en-US" dirty="0" smtClean="0"/>
              <a:t>/strip</a:t>
            </a:r>
          </a:p>
          <a:p>
            <a:r>
              <a:rPr lang="en-US" dirty="0" smtClean="0"/>
              <a:t>4 planes of 1072 sensors = 137000 channels, ~16m</a:t>
            </a:r>
            <a:r>
              <a:rPr lang="en-US" baseline="30000" dirty="0" smtClean="0"/>
              <a:t>2</a:t>
            </a:r>
            <a:r>
              <a:rPr lang="en-US" dirty="0" smtClean="0"/>
              <a:t> total (</a:t>
            </a:r>
            <a:r>
              <a:rPr lang="en-US" b="1" dirty="0" smtClean="0"/>
              <a:t>largest silicon-based calorimeter!</a:t>
            </a:r>
            <a:r>
              <a:rPr lang="en-US" dirty="0" smtClean="0"/>
              <a:t>)</a:t>
            </a:r>
          </a:p>
          <a:p>
            <a:endParaRPr lang="en-US" dirty="0"/>
          </a:p>
          <a:p>
            <a:r>
              <a:rPr lang="en-US" dirty="0" smtClean="0"/>
              <a:t>Used mainly for </a:t>
            </a:r>
            <a:r>
              <a:rPr lang="en-US" dirty="0" smtClean="0">
                <a:latin typeface="Symbol" charset="2"/>
                <a:cs typeface="Symbol" charset="2"/>
              </a:rPr>
              <a:t>p</a:t>
            </a:r>
            <a:r>
              <a:rPr lang="en-US" baseline="30000" dirty="0" smtClean="0"/>
              <a:t>0</a:t>
            </a:r>
            <a:r>
              <a:rPr lang="en-US" dirty="0" smtClean="0"/>
              <a:t> identification, but ID power not as good as foreseen due to upstream TK material</a:t>
            </a:r>
            <a:endParaRPr lang="en-US" dirty="0"/>
          </a:p>
        </p:txBody>
      </p:sp>
    </p:spTree>
    <p:extLst>
      <p:ext uri="{BB962C8B-B14F-4D97-AF65-F5344CB8AC3E}">
        <p14:creationId xmlns:p14="http://schemas.microsoft.com/office/powerpoint/2010/main" val="22418955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Two main approaches for </a:t>
            </a:r>
            <a:br>
              <a:rPr lang="en-US" sz="2400" dirty="0" smtClean="0"/>
            </a:br>
            <a:r>
              <a:rPr lang="en-US" sz="2400" dirty="0" smtClean="0"/>
              <a:t>improving jet energy resolution</a:t>
            </a:r>
            <a:endParaRPr lang="en-US" sz="2400" dirty="0"/>
          </a:p>
        </p:txBody>
      </p:sp>
      <p:sp>
        <p:nvSpPr>
          <p:cNvPr id="4" name="Date Placeholder 3"/>
          <p:cNvSpPr>
            <a:spLocks noGrp="1"/>
          </p:cNvSpPr>
          <p:nvPr>
            <p:ph type="dt" sz="half" idx="10"/>
          </p:nvPr>
        </p:nvSpPr>
        <p:spPr/>
        <p:txBody>
          <a:bodyPr/>
          <a:lstStyle/>
          <a:p>
            <a:pPr defTabSz="914400" fontAlgn="base">
              <a:spcBef>
                <a:spcPct val="0"/>
              </a:spcBef>
              <a:spcAft>
                <a:spcPct val="0"/>
              </a:spcAft>
            </a:pPr>
            <a:r>
              <a:rPr lang="en-US" smtClean="0">
                <a:solidFill>
                  <a:srgbClr val="000000"/>
                </a:solidFill>
                <a:latin typeface="Times New Roman" charset="0"/>
                <a:ea typeface="ＭＳ Ｐゴシック" charset="0"/>
              </a:rPr>
              <a:t>TWEPP Seminar, September 2018</a:t>
            </a:r>
            <a:endParaRPr lang="en-GB" dirty="0">
              <a:solidFill>
                <a:srgbClr val="000000"/>
              </a:solidFill>
              <a:latin typeface="Times New Roman" charset="0"/>
              <a:ea typeface="ＭＳ Ｐゴシック" charset="0"/>
            </a:endParaRPr>
          </a:p>
        </p:txBody>
      </p:sp>
      <p:sp>
        <p:nvSpPr>
          <p:cNvPr id="5" name="Footer Placeholder 4"/>
          <p:cNvSpPr>
            <a:spLocks noGrp="1"/>
          </p:cNvSpPr>
          <p:nvPr>
            <p:ph type="ftr" sz="quarter" idx="11"/>
          </p:nvPr>
        </p:nvSpPr>
        <p:spPr/>
        <p:txBody>
          <a:bodyPr/>
          <a:lstStyle/>
          <a:p>
            <a:r>
              <a:rPr lang="en-GB" smtClean="0">
                <a:solidFill>
                  <a:srgbClr val="000000"/>
                </a:solidFill>
                <a:latin typeface="Times New Roman"/>
                <a:ea typeface="ＭＳ Ｐゴシック"/>
              </a:rPr>
              <a:t>D. Barney (CERN)</a:t>
            </a:r>
            <a:endParaRPr lang="en-GB" dirty="0">
              <a:solidFill>
                <a:srgbClr val="000000"/>
              </a:solidFill>
              <a:latin typeface="Times New Roman"/>
              <a:ea typeface="ＭＳ Ｐゴシック"/>
            </a:endParaRPr>
          </a:p>
        </p:txBody>
      </p:sp>
      <p:sp>
        <p:nvSpPr>
          <p:cNvPr id="6" name="Slide Number Placeholder 5"/>
          <p:cNvSpPr>
            <a:spLocks noGrp="1"/>
          </p:cNvSpPr>
          <p:nvPr>
            <p:ph type="sldNum" sz="quarter" idx="4"/>
          </p:nvPr>
        </p:nvSpPr>
        <p:spPr/>
        <p:txBody>
          <a:bodyPr/>
          <a:lstStyle/>
          <a:p>
            <a:fld id="{261CDDF9-8E64-0A4D-BCFC-391FBF5816D5}" type="slidenum">
              <a:rPr lang="en-US" smtClean="0"/>
              <a:t>9</a:t>
            </a:fld>
            <a:endParaRPr lang="en-US"/>
          </a:p>
        </p:txBody>
      </p:sp>
      <p:sp>
        <p:nvSpPr>
          <p:cNvPr id="12" name="Content Placeholder 4"/>
          <p:cNvSpPr>
            <a:spLocks noGrp="1"/>
          </p:cNvSpPr>
          <p:nvPr>
            <p:ph idx="1"/>
          </p:nvPr>
        </p:nvSpPr>
        <p:spPr>
          <a:xfrm>
            <a:off x="0" y="752475"/>
            <a:ext cx="9144000" cy="5829545"/>
          </a:xfrm>
        </p:spPr>
        <p:txBody>
          <a:bodyPr/>
          <a:lstStyle/>
          <a:p>
            <a:endParaRPr lang="en-US" sz="1800" b="0" dirty="0" smtClean="0"/>
          </a:p>
          <a:p>
            <a:pPr marL="0" indent="0">
              <a:buNone/>
            </a:pPr>
            <a:r>
              <a:rPr lang="en-US" sz="2800" b="0" dirty="0" smtClean="0"/>
              <a:t> Substantial </a:t>
            </a:r>
            <a:r>
              <a:rPr lang="en-US" sz="2800" b="0" dirty="0"/>
              <a:t>improvement of the energy resolution of hadronic </a:t>
            </a:r>
            <a:r>
              <a:rPr lang="en-US" sz="2800" b="0" dirty="0" smtClean="0"/>
              <a:t> </a:t>
            </a:r>
            <a:br>
              <a:rPr lang="en-US" sz="2800" b="0" dirty="0" smtClean="0"/>
            </a:br>
            <a:r>
              <a:rPr lang="en-US" sz="2800" b="0" dirty="0" smtClean="0"/>
              <a:t> calorimeters </a:t>
            </a:r>
            <a:r>
              <a:rPr lang="en-US" sz="2800" b="0" dirty="0"/>
              <a:t>for single hadrons: </a:t>
            </a:r>
            <a:r>
              <a:rPr lang="en-US" sz="2800" b="0" dirty="0" smtClean="0"/>
              <a:t/>
            </a:r>
            <a:br>
              <a:rPr lang="en-US" sz="2800" b="0" dirty="0" smtClean="0"/>
            </a:br>
            <a:r>
              <a:rPr lang="en-US" sz="2800" b="0" dirty="0"/>
              <a:t> </a:t>
            </a:r>
            <a:r>
              <a:rPr lang="en-US" sz="2800" dirty="0" smtClean="0"/>
              <a:t>dual </a:t>
            </a:r>
            <a:r>
              <a:rPr lang="en-US" sz="2800" dirty="0"/>
              <a:t>(or triple!) </a:t>
            </a:r>
            <a:r>
              <a:rPr lang="en-US" sz="2800" dirty="0" smtClean="0"/>
              <a:t>readout, e.g. DREAM</a:t>
            </a:r>
            <a:endParaRPr lang="en-US" sz="2800" dirty="0"/>
          </a:p>
          <a:p>
            <a:endParaRPr lang="en-US" sz="2800" b="0" dirty="0" smtClean="0"/>
          </a:p>
          <a:p>
            <a:pPr marL="0" indent="0">
              <a:buNone/>
            </a:pPr>
            <a:r>
              <a:rPr lang="en-US" sz="2800" b="0" dirty="0" smtClean="0"/>
              <a:t> Precise </a:t>
            </a:r>
            <a:r>
              <a:rPr lang="en-US" sz="2800" b="0" dirty="0"/>
              <a:t>reconstruction of </a:t>
            </a:r>
            <a:r>
              <a:rPr lang="en-US" sz="2800" i="1" dirty="0"/>
              <a:t>each particle within the jet </a:t>
            </a:r>
            <a:r>
              <a:rPr lang="en-US" sz="2800" b="0" dirty="0" smtClean="0"/>
              <a:t/>
            </a:r>
            <a:br>
              <a:rPr lang="en-US" sz="2800" b="0" dirty="0" smtClean="0"/>
            </a:br>
            <a:r>
              <a:rPr lang="en-US" sz="2800" b="0" dirty="0" smtClean="0"/>
              <a:t> </a:t>
            </a:r>
            <a:r>
              <a:rPr lang="en-US" sz="2800" b="0" dirty="0" smtClean="0">
                <a:sym typeface="Wingdings"/>
              </a:rPr>
              <a:t> </a:t>
            </a:r>
            <a:r>
              <a:rPr lang="en-US" sz="2800" b="0" dirty="0">
                <a:sym typeface="Wingdings"/>
              </a:rPr>
              <a:t>reduction of HCAL resolution impact: </a:t>
            </a:r>
            <a:r>
              <a:rPr lang="en-US" sz="2800" b="0" dirty="0" smtClean="0">
                <a:sym typeface="Wingdings"/>
              </a:rPr>
              <a:t/>
            </a:r>
            <a:br>
              <a:rPr lang="en-US" sz="2800" b="0" dirty="0" smtClean="0">
                <a:sym typeface="Wingdings"/>
              </a:rPr>
            </a:br>
            <a:r>
              <a:rPr lang="en-US" sz="2800" b="0" dirty="0" smtClean="0">
                <a:sym typeface="Wingdings"/>
              </a:rPr>
              <a:t> </a:t>
            </a:r>
            <a:r>
              <a:rPr lang="en-US" sz="2800" dirty="0" smtClean="0">
                <a:sym typeface="Wingdings"/>
              </a:rPr>
              <a:t>particle </a:t>
            </a:r>
            <a:r>
              <a:rPr lang="en-US" sz="2800" dirty="0">
                <a:sym typeface="Wingdings"/>
              </a:rPr>
              <a:t>flow algorithms and imaging </a:t>
            </a:r>
            <a:r>
              <a:rPr lang="en-US" sz="2800" dirty="0" smtClean="0">
                <a:sym typeface="Wingdings"/>
              </a:rPr>
              <a:t>calorimeters </a:t>
            </a:r>
            <a:r>
              <a:rPr lang="en-US" sz="2800" b="0" dirty="0" smtClean="0">
                <a:sym typeface="Wingdings"/>
              </a:rPr>
              <a:t/>
            </a:r>
            <a:br>
              <a:rPr lang="en-US" sz="2800" b="0" dirty="0" smtClean="0">
                <a:sym typeface="Wingdings"/>
              </a:rPr>
            </a:br>
            <a:r>
              <a:rPr lang="en-US" sz="2800" b="0" dirty="0" smtClean="0">
                <a:sym typeface="Wingdings"/>
              </a:rPr>
              <a:t> e.g. </a:t>
            </a:r>
            <a:r>
              <a:rPr lang="en-US" sz="2800" dirty="0" smtClean="0">
                <a:sym typeface="Wingdings"/>
              </a:rPr>
              <a:t>CALICE detectors for linear colliders (CLIC, ILC), </a:t>
            </a:r>
            <a:br>
              <a:rPr lang="en-US" sz="2800" dirty="0" smtClean="0">
                <a:sym typeface="Wingdings"/>
              </a:rPr>
            </a:br>
            <a:r>
              <a:rPr lang="en-US" sz="2800" dirty="0" smtClean="0">
                <a:sym typeface="Wingdings"/>
              </a:rPr>
              <a:t>        CMS HGCAL</a:t>
            </a:r>
            <a:endParaRPr lang="en-US" sz="2800" dirty="0"/>
          </a:p>
          <a:p>
            <a:endParaRPr lang="en-US" sz="2800" dirty="0"/>
          </a:p>
        </p:txBody>
      </p:sp>
      <p:sp>
        <p:nvSpPr>
          <p:cNvPr id="14" name="TextBox 13"/>
          <p:cNvSpPr txBox="1"/>
          <p:nvPr/>
        </p:nvSpPr>
        <p:spPr>
          <a:xfrm>
            <a:off x="1224679" y="5421553"/>
            <a:ext cx="6679046" cy="830997"/>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Both techniques aim at separating charged/neutral </a:t>
            </a:r>
            <a:b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br>
            <a:r>
              <a:rPr kumimoji="0" lang="en-US" sz="2400" b="0" i="0" u="none" strike="noStrike" kern="0" cap="none" spc="0" normalizeH="0" baseline="0" noProof="0" dirty="0" smtClean="0">
                <a:ln>
                  <a:noFill/>
                </a:ln>
                <a:solidFill>
                  <a:sysClr val="windowText" lastClr="000000"/>
                </a:solidFill>
                <a:effectLst/>
                <a:uLnTx/>
                <a:uFillTx/>
                <a:latin typeface="Calibri"/>
                <a:ea typeface="+mn-ea"/>
                <a:cs typeface="+mn-cs"/>
              </a:rPr>
              <a:t>&amp; electromagnetic/hadronic components</a:t>
            </a:r>
            <a:endParaRPr kumimoji="0" lang="en-US" sz="24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2805251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CMSpresentatio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C0DFF"/>
      </a:hlink>
      <a:folHlink>
        <a:srgbClr val="130FB2"/>
      </a:folHlink>
    </a:clrScheme>
    <a:fontScheme name="1_CMSpresentation">
      <a:majorFont>
        <a:latin typeface="Arial Unicode MS"/>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Times New Roman" charset="0"/>
            <a:ea typeface="ＭＳ Ｐゴシック" charset="0"/>
          </a:defRPr>
        </a:defPPr>
      </a:lstStyle>
    </a:lnDef>
  </a:objectDefaults>
  <a:extraClrSchemeLst>
    <a:extraClrScheme>
      <a:clrScheme name="1_CMSpresentatio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MSpresentatio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MSpresentatio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MSpresentatio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MS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MS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MS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88042</TotalTime>
  <Words>4495</Words>
  <Application>Microsoft Macintosh PowerPoint</Application>
  <PresentationFormat>On-screen Show (4:3)</PresentationFormat>
  <Paragraphs>732</Paragraphs>
  <Slides>84</Slides>
  <Notes>0</Notes>
  <HiddenSlides>15</HiddenSlides>
  <MMClips>0</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1_CMSpresentation</vt:lpstr>
      <vt:lpstr>CMS High-Granularity Calorimeter (HGCAL)</vt:lpstr>
      <vt:lpstr>PowerPoint Presentation</vt:lpstr>
      <vt:lpstr>Appetizer  Motivation for upgrading CMS  endcap calorimeters for HL-LHC</vt:lpstr>
      <vt:lpstr>Luminosity provided by HL-LHC  opens new doorways to physics</vt:lpstr>
      <vt:lpstr>Existing CMS endcap calorimeters cannot cope with the expected radiation or pileup @ HL-LHC</vt:lpstr>
      <vt:lpstr>CMS will replace its endcap calorimeters  for HL-LHC: the High Granularity Calorimeter</vt:lpstr>
      <vt:lpstr>Starter The choice of high granularity</vt:lpstr>
      <vt:lpstr>Real need to improve jet energy resolution for  the next generation of calorimeters</vt:lpstr>
      <vt:lpstr>Two main approaches for  improving jet energy resolution</vt:lpstr>
      <vt:lpstr>Particle flow technique: make best use  of all detectors to measure jet energies</vt:lpstr>
      <vt:lpstr>Particle flow already used in Aleph, Delphi &amp; CMS (all have relatively low resolution HCALs)</vt:lpstr>
      <vt:lpstr>The previous generation of calorimeters could “see” showers! Can we do this again?</vt:lpstr>
      <vt:lpstr>HGCAL has the potential to visualize  individual components of showers</vt:lpstr>
      <vt:lpstr>For best results: high granularity in 3D – separation of individual particle showers</vt:lpstr>
      <vt:lpstr>Main Course The CMS HGCAL design &amp; prototyping</vt:lpstr>
      <vt:lpstr>PowerPoint Presentation</vt:lpstr>
      <vt:lpstr>Overall mechanical design of HGCAL heavily constrained by present endcap calorimeters</vt:lpstr>
      <vt:lpstr>Overall design of HGCAL driven by  need for radiation-hard segmented sensors</vt:lpstr>
      <vt:lpstr>Granularity is driven by calibration requirements and energy resolution target</vt:lpstr>
      <vt:lpstr>CMS HGCAL: a sampling calorimeter with unprecedented number of readout channels</vt:lpstr>
      <vt:lpstr>~600m2 of silicon sensors (3x CMS tracker) in radiation field peaking at ~1016n/cm2</vt:lpstr>
      <vt:lpstr>Thinner sensors: less decrease in charge collection efficiency vs fluence than thicker sensors</vt:lpstr>
      <vt:lpstr>Hexagonal silicon sensors are divided (mostly) into hexagonal cells, with some special cells</vt:lpstr>
      <vt:lpstr>8” silicon sensors will be hexagonal, divided with 3-fold symmetry into hexagonal cells</vt:lpstr>
      <vt:lpstr>Silicon modules are glued assemblies, made with standardized gantry, wire-bonders etc.</vt:lpstr>
      <vt:lpstr>HGCAL will include 27000 modules based on  hexagonal silicon sensors with 0.5-1cm2 cells</vt:lpstr>
      <vt:lpstr>Silicon modules are arranged in hexagonal matrices to cover fiducial area of HGCAL</vt:lpstr>
      <vt:lpstr>HGCAL will also include 500m2 of  scintillator tiles with on-tile SiPM readout</vt:lpstr>
      <vt:lpstr>Automated assembly already used for  CALICE prototypes: 28000 tiles on 158 boards </vt:lpstr>
      <vt:lpstr>HGCAL Electronics: combining some of the most challenging aspects from other detector types!</vt:lpstr>
      <vt:lpstr>On-detector control/readout is a mixture of  ASICs and “generic” developments</vt:lpstr>
      <vt:lpstr>The front-end ASIC is particularly challenging  in the compact &amp; mixed-technology HGCAL</vt:lpstr>
      <vt:lpstr>HGCROC ASIC: a significant evolution from  the Skiroc2 ASIC developed for CALICE</vt:lpstr>
      <vt:lpstr>HGCROC: includes on-chip ADC, and TDCs for ToT (low power high dynamic range) &amp; ToA (timing)</vt:lpstr>
      <vt:lpstr>The Hexaboard front-end PCB is very challenging, partly due to the bonding holes</vt:lpstr>
      <vt:lpstr>Hexaboard is evolving to final size and components, but complexity persists</vt:lpstr>
      <vt:lpstr>Motherboard connects to 2-5 hexaboards &amp; contains electrical/optical interfaces</vt:lpstr>
      <vt:lpstr>Motherboard connects to 2-5 hexaboards &amp; contains electrical/optical interfaces</vt:lpstr>
      <vt:lpstr>Preshower is a compact device, with one layer requiring ~5cm for absorber, cooling &amp; modules</vt:lpstr>
      <vt:lpstr>“dummy” cassette being assembled with PCBs containing only connectors and heat loads</vt:lpstr>
      <vt:lpstr>Layout of motherboard puts the active elements in the lowest radiation region possible</vt:lpstr>
      <vt:lpstr>Baseline powering scheme places DC-DC converters behind CE-H, outside the cold volume</vt:lpstr>
      <vt:lpstr>Alternative is to place e.g. modified version of FEASTMP modules on the cassettes</vt:lpstr>
      <vt:lpstr>Some on-detector electro/optical  components in numbers</vt:lpstr>
      <vt:lpstr>~1 million trigger cells (TC) in HGCAL,  c.f. &lt;10000 in present CMS endcap calorimeters</vt:lpstr>
      <vt:lpstr>Putting it all together</vt:lpstr>
      <vt:lpstr>CE-E cassettes are self-supporting sandwich structures with Pb, Cu and Cu/W as absorbers</vt:lpstr>
      <vt:lpstr>Dummy cassette is installed in a cold box to study heat-transfer characteristics – works well!</vt:lpstr>
      <vt:lpstr>CE-H cassettes: some have all silicon (a la CE-E); some have mixture of Si and scint/SiPM</vt:lpstr>
      <vt:lpstr>Wedge-shaped “Cassettes” containing arrays of silicon modules or silicon+scintillator/SiPM</vt:lpstr>
      <vt:lpstr>Assembling CE-E: self-supporting cassettes  are assembled horizontally</vt:lpstr>
      <vt:lpstr>CE-H is assembled in two steps: absorber material, followed by insertion of cassettes</vt:lpstr>
      <vt:lpstr>Final assembly steps: attach CE-E to CE-H,  then rotate whole CE to vertical for lowering</vt:lpstr>
      <vt:lpstr>There are two options for removing the  existing endcaps and lowering the new ones</vt:lpstr>
      <vt:lpstr>Linear winch crane can also rotate the endcaps</vt:lpstr>
      <vt:lpstr>Dessert Measured HGCAL performance</vt:lpstr>
      <vt:lpstr>Prototype silicon modules + CALICE AHCAL tested at CERN in 2017; more in 2018</vt:lpstr>
      <vt:lpstr>Beam tests in 2016 &amp; 2017 validated basic design; good stability; MIPs seen in all parts</vt:lpstr>
      <vt:lpstr>Beam tests in 2016 &amp; 2017 validated basic design; good comparison to simulation</vt:lpstr>
      <vt:lpstr>First 2018 beam test @ CERN featured 28-layer CE-E section</vt:lpstr>
      <vt:lpstr>Silicon sensors also have good intrinsic timing resolution that does not degrade with radiation</vt:lpstr>
      <vt:lpstr>HGCAL TDR was submitted in Nov. 2017 R&amp;D continues; construction starts in 2020</vt:lpstr>
      <vt:lpstr>A Little Extra Challenges ahead</vt:lpstr>
      <vt:lpstr>With the approval of the TDR (18th April 2018)  we are entering a phase transition</vt:lpstr>
      <vt:lpstr>Synoptic view of HGCAL: ~5 years to finalize design, produce components, assemble, install</vt:lpstr>
      <vt:lpstr>Highly-granular calorimeters, such as HGCAL, will provide much more information than any previous calorimeter.   Building and exploiting the HGCAL  brings major technological challenges. An exciting time for detector and software development!</vt:lpstr>
      <vt:lpstr>backup</vt:lpstr>
      <vt:lpstr>Efficiency of detecting hadronic &amp; em components differs from unity: non-compensation </vt:lpstr>
      <vt:lpstr>Hadron showers contain electromagnetic  and hadronic components</vt:lpstr>
      <vt:lpstr>Particle flow resolution is clearly  better than calorimeter alone</vt:lpstr>
      <vt:lpstr>Molière radius of HGCAL is ~28mm, but high granularity  much finer details can be resolved</vt:lpstr>
      <vt:lpstr>VBF Hgg, with 720 GeV VBF jet (2 charged p + g) &amp; 175 GeV g incident on CMS endcap; pileup 200</vt:lpstr>
      <vt:lpstr>VBF Hgg, with 720 GeV VBF jet (2 charged p + g) &amp; 175 GeV g incident on CMS endcap; pileup 200</vt:lpstr>
      <vt:lpstr>Regions of silicon or silicon + scintillator/SiPM governed by radiation field</vt:lpstr>
      <vt:lpstr>Full simulated reconstruction and performance of HGCAL is in its infancy</vt:lpstr>
      <vt:lpstr>Occupancy of cells reaches ~70% in a small high-h region, but is &lt;20% for most of HGCAL</vt:lpstr>
      <vt:lpstr>As an illustration, granularity and timing can mitigate the effects of pileup  5D detector!</vt:lpstr>
      <vt:lpstr>e/g reconstructed from single 3D TPG cluster with cuts on transverse &amp; longitudinal profiles</vt:lpstr>
      <vt:lpstr>HGCAL jet trigger based on anti-kT algorithm, exploiting dense core of jets for pileup mitigation</vt:lpstr>
      <vt:lpstr>G4 simulation used to predict performance of HGCAL in presence of pileup: E/m resolution</vt:lpstr>
      <vt:lpstr>Jet identification greatly improved using shower-shape information from HGCAL</vt:lpstr>
      <vt:lpstr>Longitudinal and transverse shower shapes can also distinguish VBF jets from pileup jets</vt:lpstr>
      <vt:lpstr>Traditional “cylindrical onion” hermetic  particle detector, with distinct dedicated layers</vt:lpstr>
      <vt:lpstr>ECAL also includes a 2-layer silicon-strip-based “Preshower” in its endcaps, to aid particle ID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Calorimetry by examples</dc:title>
  <dc:creator>David Barney</dc:creator>
  <cp:lastModifiedBy>David Barney</cp:lastModifiedBy>
  <cp:revision>451</cp:revision>
  <cp:lastPrinted>2018-09-17T15:19:23Z</cp:lastPrinted>
  <dcterms:created xsi:type="dcterms:W3CDTF">2016-04-30T12:36:59Z</dcterms:created>
  <dcterms:modified xsi:type="dcterms:W3CDTF">2018-09-18T08:04:30Z</dcterms:modified>
</cp:coreProperties>
</file>