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6"/>
  </p:notesMasterIdLst>
  <p:handoutMasterIdLst>
    <p:handoutMasterId r:id="rId17"/>
  </p:handoutMasterIdLst>
  <p:sldIdLst>
    <p:sldId id="256" r:id="rId2"/>
    <p:sldId id="265" r:id="rId3"/>
    <p:sldId id="257" r:id="rId4"/>
    <p:sldId id="258" r:id="rId5"/>
    <p:sldId id="259" r:id="rId6"/>
    <p:sldId id="261" r:id="rId7"/>
    <p:sldId id="262" r:id="rId8"/>
    <p:sldId id="260" r:id="rId9"/>
    <p:sldId id="263" r:id="rId10"/>
    <p:sldId id="266" r:id="rId11"/>
    <p:sldId id="267" r:id="rId12"/>
    <p:sldId id="268" r:id="rId13"/>
    <p:sldId id="269" r:id="rId14"/>
    <p:sldId id="264" r:id="rId15"/>
  </p:sldIdLst>
  <p:sldSz cx="9144000" cy="6858000" type="screen4x3"/>
  <p:notesSz cx="6797675" cy="9931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00FF"/>
    <a:srgbClr val="0000CC"/>
    <a:srgbClr val="3333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76E35E2-E85F-4F00-992D-9CBDA76B99D5}" type="datetimeFigureOut">
              <a:rPr lang="en-US" smtClean="0"/>
              <a:pPr/>
              <a:t>1/29/2018</a:t>
            </a:fld>
            <a:endParaRPr lang="en-IN"/>
          </a:p>
        </p:txBody>
      </p:sp>
      <p:sp>
        <p:nvSpPr>
          <p:cNvPr id="4" name="Footer Placeholder 3"/>
          <p:cNvSpPr>
            <a:spLocks noGrp="1"/>
          </p:cNvSpPr>
          <p:nvPr>
            <p:ph type="ftr" sz="quarter" idx="2"/>
          </p:nvPr>
        </p:nvSpPr>
        <p:spPr>
          <a:xfrm>
            <a:off x="0" y="9432925"/>
            <a:ext cx="2946400" cy="496888"/>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49688" y="9432925"/>
            <a:ext cx="2946400" cy="496888"/>
          </a:xfrm>
          <a:prstGeom prst="rect">
            <a:avLst/>
          </a:prstGeom>
        </p:spPr>
        <p:txBody>
          <a:bodyPr vert="horz" lIns="91440" tIns="45720" rIns="91440" bIns="45720" rtlCol="0" anchor="b"/>
          <a:lstStyle>
            <a:lvl1pPr algn="r">
              <a:defRPr sz="1200"/>
            </a:lvl1pPr>
          </a:lstStyle>
          <a:p>
            <a:fld id="{121C81C7-DE1C-411B-8E6A-0A5681F095AD}" type="slidenum">
              <a:rPr lang="en-IN" smtClean="0"/>
              <a:pPr/>
              <a:t>‹#›</a:t>
            </a:fld>
            <a:endParaRPr lang="en-I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D79A02AA-859D-4300-A372-3B6DE74FE393}" type="datetimeFigureOut">
              <a:rPr lang="en-US" smtClean="0"/>
              <a:pPr/>
              <a:t>1/29/2018</a:t>
            </a:fld>
            <a:endParaRPr lang="en-IN"/>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79450" y="4718050"/>
            <a:ext cx="5438775" cy="446881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9432925"/>
            <a:ext cx="2946400" cy="496888"/>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49688" y="9432925"/>
            <a:ext cx="2946400" cy="496888"/>
          </a:xfrm>
          <a:prstGeom prst="rect">
            <a:avLst/>
          </a:prstGeom>
        </p:spPr>
        <p:txBody>
          <a:bodyPr vert="horz" lIns="91440" tIns="45720" rIns="91440" bIns="45720" rtlCol="0" anchor="b"/>
          <a:lstStyle>
            <a:lvl1pPr algn="r">
              <a:defRPr sz="1200"/>
            </a:lvl1pPr>
          </a:lstStyle>
          <a:p>
            <a:fld id="{127E2DE1-8E1E-4A04-9244-C741F7DDFCE4}"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A8C92CA9-B658-4BB6-B0BF-036761DBF62E}" type="datetimeFigureOut">
              <a:rPr lang="en-US" smtClean="0"/>
              <a:pPr/>
              <a:t>1/29/2018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B5EEA15-4576-4F7E-9CC8-517D966CAD74}"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8C92CA9-B658-4BB6-B0BF-036761DBF62E}" type="datetimeFigureOut">
              <a:rPr lang="en-US" smtClean="0"/>
              <a:pPr/>
              <a:t>1/29/2018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B5EEA15-4576-4F7E-9CC8-517D966CAD74}"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8C92CA9-B658-4BB6-B0BF-036761DBF62E}" type="datetimeFigureOut">
              <a:rPr lang="en-US" smtClean="0"/>
              <a:pPr/>
              <a:t>1/29/2018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B5EEA15-4576-4F7E-9CC8-517D966CAD74}"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8C92CA9-B658-4BB6-B0BF-036761DBF62E}" type="datetimeFigureOut">
              <a:rPr lang="en-US" smtClean="0"/>
              <a:pPr/>
              <a:t>1/29/2018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B5EEA15-4576-4F7E-9CC8-517D966CAD74}"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C92CA9-B658-4BB6-B0BF-036761DBF62E}" type="datetimeFigureOut">
              <a:rPr lang="en-US" smtClean="0"/>
              <a:pPr/>
              <a:t>1/29/2018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B5EEA15-4576-4F7E-9CC8-517D966CAD74}"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A8C92CA9-B658-4BB6-B0BF-036761DBF62E}" type="datetimeFigureOut">
              <a:rPr lang="en-US" smtClean="0"/>
              <a:pPr/>
              <a:t>1/29/2018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B5EEA15-4576-4F7E-9CC8-517D966CAD74}"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A8C92CA9-B658-4BB6-B0BF-036761DBF62E}" type="datetimeFigureOut">
              <a:rPr lang="en-US" smtClean="0"/>
              <a:pPr/>
              <a:t>1/29/2018</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EB5EEA15-4576-4F7E-9CC8-517D966CAD74}"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A8C92CA9-B658-4BB6-B0BF-036761DBF62E}" type="datetimeFigureOut">
              <a:rPr lang="en-US" smtClean="0"/>
              <a:pPr/>
              <a:t>1/29/2018</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B5EEA15-4576-4F7E-9CC8-517D966CAD74}"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C92CA9-B658-4BB6-B0BF-036761DBF62E}" type="datetimeFigureOut">
              <a:rPr lang="en-US" smtClean="0"/>
              <a:pPr/>
              <a:t>1/29/2018</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EB5EEA15-4576-4F7E-9CC8-517D966CAD74}"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C92CA9-B658-4BB6-B0BF-036761DBF62E}" type="datetimeFigureOut">
              <a:rPr lang="en-US" smtClean="0"/>
              <a:pPr/>
              <a:t>1/29/2018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B5EEA15-4576-4F7E-9CC8-517D966CAD74}"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C92CA9-B658-4BB6-B0BF-036761DBF62E}" type="datetimeFigureOut">
              <a:rPr lang="en-US" smtClean="0"/>
              <a:pPr/>
              <a:t>1/29/2018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B5EEA15-4576-4F7E-9CC8-517D966CAD74}"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C92CA9-B658-4BB6-B0BF-036761DBF62E}" type="datetimeFigureOut">
              <a:rPr lang="en-US" smtClean="0"/>
              <a:pPr/>
              <a:t>1/29/2018</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5EEA15-4576-4F7E-9CC8-517D966CAD74}"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4282" y="928670"/>
            <a:ext cx="8715436" cy="1957400"/>
          </a:xfrm>
        </p:spPr>
        <p:txBody>
          <a:bodyPr>
            <a:normAutofit fontScale="90000"/>
          </a:bodyPr>
          <a:lstStyle/>
          <a:p>
            <a:r>
              <a:rPr lang="en-IN" b="1" dirty="0" smtClean="0">
                <a:latin typeface="Bookman Old Style" pitchFamily="18" charset="0"/>
              </a:rPr>
              <a:t>Indigenous Development &amp; Manufacturing of Steels for</a:t>
            </a:r>
            <a:br>
              <a:rPr lang="en-IN" b="1" dirty="0" smtClean="0">
                <a:latin typeface="Bookman Old Style" pitchFamily="18" charset="0"/>
              </a:rPr>
            </a:br>
            <a:r>
              <a:rPr lang="en-IN" b="1" dirty="0" smtClean="0">
                <a:latin typeface="Bookman Old Style" pitchFamily="18" charset="0"/>
              </a:rPr>
              <a:t>LBNF-DUNE</a:t>
            </a:r>
            <a:endParaRPr lang="en-IN" b="1" dirty="0">
              <a:latin typeface="Bookman Old Style" pitchFamily="18" charset="0"/>
            </a:endParaRPr>
          </a:p>
        </p:txBody>
      </p:sp>
      <p:sp>
        <p:nvSpPr>
          <p:cNvPr id="3" name="Subtitle 2"/>
          <p:cNvSpPr>
            <a:spLocks noGrp="1"/>
          </p:cNvSpPr>
          <p:nvPr>
            <p:ph type="subTitle" idx="1"/>
          </p:nvPr>
        </p:nvSpPr>
        <p:spPr>
          <a:xfrm>
            <a:off x="214282" y="5072074"/>
            <a:ext cx="8715436" cy="1571636"/>
          </a:xfrm>
        </p:spPr>
        <p:txBody>
          <a:bodyPr>
            <a:noAutofit/>
          </a:bodyPr>
          <a:lstStyle/>
          <a:p>
            <a:pPr>
              <a:spcBef>
                <a:spcPts val="0"/>
              </a:spcBef>
            </a:pPr>
            <a:endParaRPr lang="en-IN" sz="1800" b="1" dirty="0" smtClean="0">
              <a:solidFill>
                <a:schemeClr val="tx1"/>
              </a:solidFill>
            </a:endParaRPr>
          </a:p>
          <a:p>
            <a:pPr>
              <a:spcBef>
                <a:spcPts val="0"/>
              </a:spcBef>
            </a:pPr>
            <a:r>
              <a:rPr lang="en-IN" sz="3000" b="1" dirty="0" smtClean="0">
                <a:solidFill>
                  <a:schemeClr val="tx1"/>
                </a:solidFill>
              </a:rPr>
              <a:t>Indira </a:t>
            </a:r>
            <a:r>
              <a:rPr lang="en-IN" sz="3000" b="1" dirty="0" smtClean="0">
                <a:solidFill>
                  <a:schemeClr val="tx1"/>
                </a:solidFill>
              </a:rPr>
              <a:t>Gandhi </a:t>
            </a:r>
            <a:r>
              <a:rPr lang="en-IN" sz="3000" b="1" dirty="0" err="1" smtClean="0">
                <a:solidFill>
                  <a:schemeClr val="tx1"/>
                </a:solidFill>
              </a:rPr>
              <a:t>Center</a:t>
            </a:r>
            <a:r>
              <a:rPr lang="en-IN" sz="3000" b="1" dirty="0" smtClean="0">
                <a:solidFill>
                  <a:schemeClr val="tx1"/>
                </a:solidFill>
              </a:rPr>
              <a:t> for Atomic Research (IGCAR)</a:t>
            </a:r>
          </a:p>
          <a:p>
            <a:pPr>
              <a:spcBef>
                <a:spcPts val="0"/>
              </a:spcBef>
            </a:pPr>
            <a:r>
              <a:rPr lang="en-IN" sz="2400" b="1" dirty="0" err="1" smtClean="0">
                <a:solidFill>
                  <a:schemeClr val="tx1"/>
                </a:solidFill>
              </a:rPr>
              <a:t>Kalpakkam</a:t>
            </a:r>
            <a:r>
              <a:rPr lang="en-IN" sz="2400" b="1" dirty="0" smtClean="0">
                <a:solidFill>
                  <a:schemeClr val="tx1"/>
                </a:solidFill>
              </a:rPr>
              <a:t> – 603102, </a:t>
            </a:r>
            <a:r>
              <a:rPr lang="en-IN" sz="2400" b="1" dirty="0" err="1" smtClean="0">
                <a:solidFill>
                  <a:schemeClr val="tx1"/>
                </a:solidFill>
              </a:rPr>
              <a:t>Tamilnadu</a:t>
            </a:r>
            <a:r>
              <a:rPr lang="en-IN" sz="2400" b="1" dirty="0" smtClean="0">
                <a:solidFill>
                  <a:schemeClr val="tx1"/>
                </a:solidFill>
              </a:rPr>
              <a:t>, INDIA.</a:t>
            </a:r>
            <a:endParaRPr lang="en-IN" sz="2400" b="1" dirty="0">
              <a:solidFill>
                <a:schemeClr val="tx1"/>
              </a:solidFill>
            </a:endParaRPr>
          </a:p>
        </p:txBody>
      </p:sp>
      <p:pic>
        <p:nvPicPr>
          <p:cNvPr id="4" name="Picture 2" descr="C:\Documents and Settings\dipti.METNET\Desktop\igclogo.png"/>
          <p:cNvPicPr>
            <a:picLocks noChangeAspect="1" noChangeArrowheads="1"/>
          </p:cNvPicPr>
          <p:nvPr/>
        </p:nvPicPr>
        <p:blipFill>
          <a:blip r:embed="rId2" cstate="print"/>
          <a:srcRect/>
          <a:stretch>
            <a:fillRect/>
          </a:stretch>
        </p:blipFill>
        <p:spPr bwMode="auto">
          <a:xfrm>
            <a:off x="1" y="0"/>
            <a:ext cx="914400" cy="91952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73394" y="2940390"/>
          <a:ext cx="9001156" cy="3703320"/>
        </p:xfrm>
        <a:graphic>
          <a:graphicData uri="http://schemas.openxmlformats.org/drawingml/2006/table">
            <a:tbl>
              <a:tblPr/>
              <a:tblGrid>
                <a:gridCol w="2540649"/>
                <a:gridCol w="2529461"/>
                <a:gridCol w="3931046"/>
              </a:tblGrid>
              <a:tr h="271241">
                <a:tc>
                  <a:txBody>
                    <a:bodyPr/>
                    <a:lstStyle/>
                    <a:p>
                      <a:pPr marL="0" marR="0" indent="0" algn="ctr" defTabSz="914400" rtl="0" eaLnBrk="1" fontAlgn="auto" latinLnBrk="0" hangingPunct="1">
                        <a:lnSpc>
                          <a:spcPct val="100000"/>
                        </a:lnSpc>
                        <a:spcBef>
                          <a:spcPts val="600"/>
                        </a:spcBef>
                        <a:spcAft>
                          <a:spcPts val="600"/>
                        </a:spcAft>
                        <a:buClrTx/>
                        <a:buSzTx/>
                        <a:buFontTx/>
                        <a:buNone/>
                        <a:tabLst/>
                        <a:defRPr/>
                      </a:pPr>
                      <a:r>
                        <a:rPr lang="en-GB" sz="2400" b="1" i="0" dirty="0" smtClean="0">
                          <a:latin typeface="+mn-lt"/>
                          <a:ea typeface="Times New Roman"/>
                          <a:cs typeface="Times New Roman"/>
                        </a:rPr>
                        <a:t>Beam Profile / Plate</a:t>
                      </a:r>
                      <a:r>
                        <a:rPr lang="en-GB" sz="2400" b="1" i="0" baseline="0" dirty="0" smtClean="0">
                          <a:latin typeface="+mn-lt"/>
                          <a:ea typeface="Times New Roman"/>
                          <a:cs typeface="Times New Roman"/>
                        </a:rPr>
                        <a:t> Thickness</a:t>
                      </a:r>
                      <a:endParaRPr lang="en-IN" sz="2400" b="1" i="1" dirty="0" smtClean="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indent="0" algn="ctr" defTabSz="914400" rtl="0" eaLnBrk="1" fontAlgn="auto" latinLnBrk="0" hangingPunct="1">
                        <a:lnSpc>
                          <a:spcPct val="100000"/>
                        </a:lnSpc>
                        <a:spcBef>
                          <a:spcPts val="600"/>
                        </a:spcBef>
                        <a:spcAft>
                          <a:spcPts val="600"/>
                        </a:spcAft>
                        <a:buClrTx/>
                        <a:buSzTx/>
                        <a:buFontTx/>
                        <a:buNone/>
                        <a:tabLst/>
                        <a:defRPr/>
                      </a:pPr>
                      <a:r>
                        <a:rPr lang="en-IN" sz="2400" b="1" i="1" dirty="0" smtClean="0">
                          <a:latin typeface="+mn-lt"/>
                          <a:ea typeface="Times New Roman"/>
                          <a:cs typeface="Times New Roman"/>
                        </a:rPr>
                        <a:t>Feasibility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0000"/>
                        </a:lnSpc>
                        <a:spcBef>
                          <a:spcPts val="600"/>
                        </a:spcBef>
                        <a:spcAft>
                          <a:spcPts val="600"/>
                        </a:spcAft>
                      </a:pPr>
                      <a:r>
                        <a:rPr lang="en-IN" sz="2400" b="1" i="0" dirty="0" smtClean="0">
                          <a:latin typeface="+mn-lt"/>
                          <a:ea typeface="Times New Roman"/>
                          <a:cs typeface="Times New Roman"/>
                        </a:rPr>
                        <a:t>Comments</a:t>
                      </a:r>
                      <a:endParaRPr lang="en-IN" sz="2400" b="1" i="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71241">
                <a:tc>
                  <a:txBody>
                    <a:bodyPr/>
                    <a:lstStyle/>
                    <a:p>
                      <a:pPr algn="just">
                        <a:lnSpc>
                          <a:spcPct val="150000"/>
                        </a:lnSpc>
                        <a:spcBef>
                          <a:spcPts val="600"/>
                        </a:spcBef>
                        <a:spcAft>
                          <a:spcPts val="600"/>
                        </a:spcAft>
                      </a:pPr>
                      <a:r>
                        <a:rPr lang="en-GB" sz="2200" b="1" i="0" dirty="0" smtClean="0">
                          <a:solidFill>
                            <a:srgbClr val="0000FF"/>
                          </a:solidFill>
                          <a:latin typeface="+mn-lt"/>
                          <a:ea typeface="Times New Roman"/>
                          <a:cs typeface="Times New Roman"/>
                        </a:rPr>
                        <a:t>Beam - HE600B</a:t>
                      </a:r>
                      <a:endParaRPr lang="en-IN" sz="2200" b="1" i="1" dirty="0">
                        <a:solidFill>
                          <a:srgbClr val="0000FF"/>
                        </a:solidFill>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600"/>
                        </a:spcBef>
                        <a:spcAft>
                          <a:spcPts val="600"/>
                        </a:spcAft>
                      </a:pPr>
                      <a:r>
                        <a:rPr lang="en-IN" sz="2200" b="1" i="1" dirty="0" smtClean="0">
                          <a:solidFill>
                            <a:srgbClr val="0000FF"/>
                          </a:solidFill>
                          <a:latin typeface="+mn-lt"/>
                          <a:ea typeface="Times New Roman"/>
                          <a:cs typeface="Times New Roman"/>
                        </a:rPr>
                        <a:t>Yes</a:t>
                      </a:r>
                      <a:endParaRPr lang="en-IN" sz="2200" b="1" i="1" dirty="0">
                        <a:solidFill>
                          <a:srgbClr val="0000FF"/>
                        </a:solidFill>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Bef>
                          <a:spcPts val="0"/>
                        </a:spcBef>
                        <a:spcAft>
                          <a:spcPts val="0"/>
                        </a:spcAft>
                      </a:pPr>
                      <a:r>
                        <a:rPr lang="en-IN" sz="2200" b="1" i="1" dirty="0" smtClean="0">
                          <a:solidFill>
                            <a:srgbClr val="0000FF"/>
                          </a:solidFill>
                          <a:latin typeface="+mn-lt"/>
                          <a:ea typeface="Times New Roman"/>
                          <a:cs typeface="Times New Roman"/>
                        </a:rPr>
                        <a:t>In regular production</a:t>
                      </a:r>
                      <a:endParaRPr lang="en-IN" sz="2200" b="1" i="1" dirty="0">
                        <a:solidFill>
                          <a:srgbClr val="0000FF"/>
                        </a:solidFill>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241">
                <a:tc>
                  <a:txBody>
                    <a:bodyPr/>
                    <a:lstStyle/>
                    <a:p>
                      <a:pPr algn="just">
                        <a:lnSpc>
                          <a:spcPct val="100000"/>
                        </a:lnSpc>
                        <a:spcBef>
                          <a:spcPts val="600"/>
                        </a:spcBef>
                        <a:spcAft>
                          <a:spcPts val="600"/>
                        </a:spcAft>
                      </a:pPr>
                      <a:r>
                        <a:rPr lang="en-IN" sz="2200" b="1" i="1" dirty="0" smtClean="0">
                          <a:solidFill>
                            <a:srgbClr val="0000FF"/>
                          </a:solidFill>
                          <a:latin typeface="+mn-lt"/>
                          <a:ea typeface="Times New Roman"/>
                          <a:cs typeface="Times New Roman"/>
                        </a:rPr>
                        <a:t>Plates – 12, 25, 30, 35</a:t>
                      </a:r>
                      <a:r>
                        <a:rPr lang="en-IN" sz="2200" b="1" i="1" baseline="0" dirty="0" smtClean="0">
                          <a:solidFill>
                            <a:srgbClr val="0000FF"/>
                          </a:solidFill>
                          <a:latin typeface="+mn-lt"/>
                          <a:ea typeface="Times New Roman"/>
                          <a:cs typeface="Times New Roman"/>
                        </a:rPr>
                        <a:t>, 40 &amp; 45</a:t>
                      </a:r>
                      <a:r>
                        <a:rPr lang="en-IN" sz="2200" b="1" i="1" dirty="0" smtClean="0">
                          <a:solidFill>
                            <a:srgbClr val="0000FF"/>
                          </a:solidFill>
                          <a:latin typeface="+mn-lt"/>
                          <a:ea typeface="Times New Roman"/>
                          <a:cs typeface="Times New Roman"/>
                        </a:rPr>
                        <a:t> mm</a:t>
                      </a:r>
                      <a:endParaRPr lang="en-IN" sz="2200" b="1" i="1" dirty="0">
                        <a:solidFill>
                          <a:srgbClr val="0000FF"/>
                        </a:solidFill>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600"/>
                        </a:spcBef>
                        <a:spcAft>
                          <a:spcPts val="600"/>
                        </a:spcAft>
                      </a:pPr>
                      <a:r>
                        <a:rPr lang="en-IN" sz="2200" b="1" i="1" dirty="0" smtClean="0">
                          <a:solidFill>
                            <a:srgbClr val="0000FF"/>
                          </a:solidFill>
                          <a:latin typeface="+mn-lt"/>
                          <a:ea typeface="Times New Roman"/>
                          <a:cs typeface="Times New Roman"/>
                        </a:rPr>
                        <a:t>Yes</a:t>
                      </a:r>
                      <a:endParaRPr lang="en-IN" sz="2200" b="1" i="1" dirty="0">
                        <a:solidFill>
                          <a:srgbClr val="0000FF"/>
                        </a:solidFill>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en-IN" sz="2200" b="1" i="1" dirty="0" smtClean="0">
                          <a:solidFill>
                            <a:srgbClr val="0000FF"/>
                          </a:solidFill>
                          <a:latin typeface="+mn-lt"/>
                          <a:ea typeface="Times New Roman"/>
                          <a:cs typeface="Times New Roman"/>
                        </a:rPr>
                        <a:t>In regular production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241">
                <a:tc>
                  <a:txBody>
                    <a:bodyPr/>
                    <a:lstStyle/>
                    <a:p>
                      <a:pPr algn="just">
                        <a:lnSpc>
                          <a:spcPct val="150000"/>
                        </a:lnSpc>
                        <a:spcBef>
                          <a:spcPts val="600"/>
                        </a:spcBef>
                        <a:spcAft>
                          <a:spcPts val="600"/>
                        </a:spcAft>
                      </a:pPr>
                      <a:r>
                        <a:rPr lang="en-GB" sz="2200" b="1" i="0" dirty="0" smtClean="0">
                          <a:latin typeface="+mn-lt"/>
                          <a:ea typeface="Times New Roman"/>
                          <a:cs typeface="Times New Roman"/>
                        </a:rPr>
                        <a:t>Beam - HL1100M</a:t>
                      </a:r>
                      <a:endParaRPr lang="en-IN" sz="2200" b="1" i="1"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600"/>
                        </a:spcAft>
                      </a:pPr>
                      <a:r>
                        <a:rPr lang="en-IN" sz="2200" b="1" i="1" dirty="0" smtClean="0">
                          <a:latin typeface="+mn-lt"/>
                          <a:ea typeface="Times New Roman"/>
                          <a:cs typeface="Times New Roman"/>
                        </a:rPr>
                        <a:t>Currently up </a:t>
                      </a:r>
                      <a:r>
                        <a:rPr lang="en-IN" sz="2200" b="1" i="1" dirty="0" smtClean="0">
                          <a:latin typeface="+mn-lt"/>
                          <a:ea typeface="Times New Roman"/>
                          <a:cs typeface="Times New Roman"/>
                        </a:rPr>
                        <a:t>to </a:t>
                      </a:r>
                    </a:p>
                    <a:p>
                      <a:pPr algn="ctr">
                        <a:lnSpc>
                          <a:spcPct val="100000"/>
                        </a:lnSpc>
                        <a:spcBef>
                          <a:spcPts val="600"/>
                        </a:spcBef>
                        <a:spcAft>
                          <a:spcPts val="600"/>
                        </a:spcAft>
                      </a:pPr>
                      <a:r>
                        <a:rPr lang="en-IN" sz="2200" b="1" i="1" dirty="0" smtClean="0">
                          <a:latin typeface="+mn-lt"/>
                          <a:ea typeface="Times New Roman"/>
                          <a:cs typeface="Times New Roman"/>
                        </a:rPr>
                        <a:t>900 </a:t>
                      </a:r>
                      <a:r>
                        <a:rPr lang="en-IN" sz="2200" b="1" i="1" dirty="0" smtClean="0">
                          <a:latin typeface="+mn-lt"/>
                          <a:ea typeface="Times New Roman"/>
                          <a:cs typeface="Times New Roman"/>
                        </a:rPr>
                        <a:t>mm deep x </a:t>
                      </a:r>
                    </a:p>
                    <a:p>
                      <a:pPr algn="ctr">
                        <a:lnSpc>
                          <a:spcPct val="100000"/>
                        </a:lnSpc>
                        <a:spcBef>
                          <a:spcPts val="600"/>
                        </a:spcBef>
                        <a:spcAft>
                          <a:spcPts val="600"/>
                        </a:spcAft>
                      </a:pPr>
                      <a:r>
                        <a:rPr lang="en-IN" sz="2200" b="1" i="1" dirty="0" smtClean="0">
                          <a:latin typeface="+mn-lt"/>
                          <a:ea typeface="Times New Roman"/>
                          <a:cs typeface="Times New Roman"/>
                        </a:rPr>
                        <a:t>300 </a:t>
                      </a:r>
                      <a:r>
                        <a:rPr lang="en-IN" sz="2200" b="1" i="1" dirty="0" smtClean="0">
                          <a:latin typeface="+mn-lt"/>
                          <a:ea typeface="Times New Roman"/>
                          <a:cs typeface="Times New Roman"/>
                        </a:rPr>
                        <a:t>mm flange </a:t>
                      </a:r>
                    </a:p>
                    <a:p>
                      <a:pPr algn="ctr">
                        <a:lnSpc>
                          <a:spcPct val="100000"/>
                        </a:lnSpc>
                        <a:spcBef>
                          <a:spcPts val="600"/>
                        </a:spcBef>
                        <a:spcAft>
                          <a:spcPts val="600"/>
                        </a:spcAft>
                      </a:pPr>
                      <a:r>
                        <a:rPr lang="en-IN" sz="2200" b="1" i="1" dirty="0" smtClean="0">
                          <a:latin typeface="+mn-lt"/>
                          <a:ea typeface="Times New Roman"/>
                          <a:cs typeface="Times New Roman"/>
                        </a:rPr>
                        <a:t>Beams</a:t>
                      </a:r>
                      <a:endParaRPr lang="en-IN" sz="2200" b="1" i="1"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14350" indent="-514350" algn="l">
                        <a:lnSpc>
                          <a:spcPct val="100000"/>
                        </a:lnSpc>
                        <a:spcBef>
                          <a:spcPts val="0"/>
                        </a:spcBef>
                        <a:spcAft>
                          <a:spcPts val="0"/>
                        </a:spcAft>
                        <a:buNone/>
                      </a:pPr>
                      <a:r>
                        <a:rPr lang="en-IN" sz="2200" b="1" i="1" dirty="0" smtClean="0">
                          <a:latin typeface="+mn-lt"/>
                          <a:ea typeface="Times New Roman"/>
                          <a:cs typeface="Times New Roman"/>
                        </a:rPr>
                        <a:t>The JSPL Rail and Universal </a:t>
                      </a:r>
                      <a:endParaRPr lang="en-IN" sz="2200" b="1" i="1" dirty="0" smtClean="0">
                        <a:latin typeface="+mn-lt"/>
                        <a:ea typeface="Times New Roman"/>
                        <a:cs typeface="Times New Roman"/>
                      </a:endParaRPr>
                    </a:p>
                    <a:p>
                      <a:pPr marL="514350" indent="-514350" algn="l">
                        <a:lnSpc>
                          <a:spcPct val="100000"/>
                        </a:lnSpc>
                        <a:spcBef>
                          <a:spcPts val="0"/>
                        </a:spcBef>
                        <a:spcAft>
                          <a:spcPts val="0"/>
                        </a:spcAft>
                        <a:buNone/>
                      </a:pPr>
                      <a:r>
                        <a:rPr lang="en-IN" sz="2200" b="1" i="1" dirty="0" smtClean="0">
                          <a:latin typeface="+mn-lt"/>
                          <a:ea typeface="Times New Roman"/>
                          <a:cs typeface="Times New Roman"/>
                        </a:rPr>
                        <a:t>Beam </a:t>
                      </a:r>
                      <a:r>
                        <a:rPr lang="en-IN" sz="2200" b="1" i="1" dirty="0" smtClean="0">
                          <a:latin typeface="+mn-lt"/>
                          <a:ea typeface="Times New Roman"/>
                          <a:cs typeface="Times New Roman"/>
                        </a:rPr>
                        <a:t>Mill </a:t>
                      </a:r>
                      <a:r>
                        <a:rPr lang="en-IN" sz="2200" b="1" i="1" dirty="0" smtClean="0">
                          <a:latin typeface="+mn-lt"/>
                          <a:ea typeface="Times New Roman"/>
                          <a:cs typeface="Times New Roman"/>
                        </a:rPr>
                        <a:t>(</a:t>
                      </a:r>
                      <a:r>
                        <a:rPr lang="en-IN" sz="2200" b="1" i="1" dirty="0" smtClean="0">
                          <a:latin typeface="+mn-lt"/>
                          <a:ea typeface="Times New Roman"/>
                          <a:cs typeface="Times New Roman"/>
                        </a:rPr>
                        <a:t>RUBM) is rated for </a:t>
                      </a:r>
                      <a:endParaRPr lang="en-IN" sz="2200" b="1" i="1" dirty="0" smtClean="0">
                        <a:latin typeface="+mn-lt"/>
                        <a:ea typeface="Times New Roman"/>
                        <a:cs typeface="Times New Roman"/>
                      </a:endParaRPr>
                    </a:p>
                    <a:p>
                      <a:pPr marL="514350" indent="-514350" algn="l">
                        <a:lnSpc>
                          <a:spcPct val="100000"/>
                        </a:lnSpc>
                        <a:spcBef>
                          <a:spcPts val="0"/>
                        </a:spcBef>
                        <a:spcAft>
                          <a:spcPts val="0"/>
                        </a:spcAft>
                        <a:buNone/>
                      </a:pPr>
                      <a:r>
                        <a:rPr lang="en-IN" sz="2200" b="1" i="1" dirty="0" smtClean="0">
                          <a:latin typeface="+mn-lt"/>
                          <a:ea typeface="Times New Roman"/>
                          <a:cs typeface="Times New Roman"/>
                        </a:rPr>
                        <a:t>profile</a:t>
                      </a:r>
                      <a:r>
                        <a:rPr lang="en-IN" sz="2200" b="1" i="1" baseline="0" dirty="0" smtClean="0">
                          <a:latin typeface="+mn-lt"/>
                          <a:ea typeface="Times New Roman"/>
                          <a:cs typeface="Times New Roman"/>
                        </a:rPr>
                        <a:t> </a:t>
                      </a:r>
                      <a:r>
                        <a:rPr lang="en-IN" sz="2200" b="1" i="1" baseline="0" dirty="0" smtClean="0">
                          <a:latin typeface="+mn-lt"/>
                          <a:ea typeface="Times New Roman"/>
                          <a:cs typeface="Times New Roman"/>
                        </a:rPr>
                        <a:t>rolling up to </a:t>
                      </a:r>
                      <a:r>
                        <a:rPr lang="en-IN" sz="2200" b="1" i="1" baseline="0" dirty="0" smtClean="0">
                          <a:latin typeface="+mn-lt"/>
                          <a:ea typeface="Times New Roman"/>
                          <a:cs typeface="Times New Roman"/>
                        </a:rPr>
                        <a:t>1000 </a:t>
                      </a:r>
                      <a:r>
                        <a:rPr lang="en-IN" sz="2200" b="1" i="1" baseline="0" dirty="0" smtClean="0">
                          <a:latin typeface="+mn-lt"/>
                          <a:ea typeface="Times New Roman"/>
                          <a:cs typeface="Times New Roman"/>
                        </a:rPr>
                        <a:t>mm </a:t>
                      </a:r>
                      <a:endParaRPr lang="en-IN" sz="2200" b="1" i="1" baseline="0" dirty="0" smtClean="0">
                        <a:latin typeface="+mn-lt"/>
                        <a:ea typeface="Times New Roman"/>
                        <a:cs typeface="Times New Roman"/>
                      </a:endParaRPr>
                    </a:p>
                    <a:p>
                      <a:pPr marL="514350" indent="-514350" algn="l">
                        <a:lnSpc>
                          <a:spcPct val="100000"/>
                        </a:lnSpc>
                        <a:spcBef>
                          <a:spcPts val="0"/>
                        </a:spcBef>
                        <a:spcAft>
                          <a:spcPts val="0"/>
                        </a:spcAft>
                        <a:buNone/>
                      </a:pPr>
                      <a:r>
                        <a:rPr lang="en-IN" sz="2200" b="1" i="1" baseline="0" dirty="0" smtClean="0">
                          <a:latin typeface="+mn-lt"/>
                          <a:ea typeface="Times New Roman"/>
                          <a:cs typeface="Times New Roman"/>
                        </a:rPr>
                        <a:t>deep </a:t>
                      </a:r>
                      <a:r>
                        <a:rPr lang="en-IN" sz="2200" b="1" i="1" baseline="0" dirty="0" smtClean="0">
                          <a:latin typeface="+mn-lt"/>
                          <a:ea typeface="Times New Roman"/>
                          <a:cs typeface="Times New Roman"/>
                        </a:rPr>
                        <a:t>x 400 mm flange </a:t>
                      </a:r>
                      <a:r>
                        <a:rPr lang="en-IN" sz="2200" b="1" i="1" baseline="0" dirty="0" smtClean="0">
                          <a:latin typeface="+mn-lt"/>
                          <a:ea typeface="Times New Roman"/>
                          <a:cs typeface="Times New Roman"/>
                        </a:rPr>
                        <a:t>beams</a:t>
                      </a:r>
                      <a:endParaRPr lang="en-IN" sz="2200" b="1" i="1" baseline="0" dirty="0" smtClean="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6"/>
          <p:cNvSpPr/>
          <p:nvPr/>
        </p:nvSpPr>
        <p:spPr>
          <a:xfrm>
            <a:off x="834074" y="-24"/>
            <a:ext cx="8299323" cy="1200329"/>
          </a:xfrm>
          <a:prstGeom prst="rect">
            <a:avLst/>
          </a:prstGeom>
        </p:spPr>
        <p:txBody>
          <a:bodyPr wrap="none">
            <a:spAutoFit/>
          </a:bodyPr>
          <a:lstStyle/>
          <a:p>
            <a:pPr algn="ctr"/>
            <a:r>
              <a:rPr lang="en-IN" sz="3600" b="1" dirty="0" smtClean="0"/>
              <a:t>Indigenous Manufacturing Feasibility at </a:t>
            </a:r>
          </a:p>
          <a:p>
            <a:pPr algn="ctr"/>
            <a:r>
              <a:rPr lang="en-IN" sz="3600" b="1" dirty="0" smtClean="0"/>
              <a:t>RUBM, </a:t>
            </a:r>
            <a:r>
              <a:rPr lang="en-IN" sz="3600" b="1" dirty="0" err="1" smtClean="0"/>
              <a:t>Jindal</a:t>
            </a:r>
            <a:r>
              <a:rPr lang="en-IN" sz="3600" b="1" dirty="0" smtClean="0"/>
              <a:t> Stee</a:t>
            </a:r>
            <a:r>
              <a:rPr lang="en-IN" sz="3600" b="1" dirty="0" smtClean="0"/>
              <a:t>l &amp; power Limited (JSPL)</a:t>
            </a:r>
            <a:endParaRPr lang="en-IN" sz="3600" b="1" dirty="0"/>
          </a:p>
        </p:txBody>
      </p:sp>
      <p:pic>
        <p:nvPicPr>
          <p:cNvPr id="6" name="Picture 2" descr="C:\Documents and Settings\dipti.METNET\Desktop\igclogo.png"/>
          <p:cNvPicPr>
            <a:picLocks noChangeAspect="1" noChangeArrowheads="1"/>
          </p:cNvPicPr>
          <p:nvPr/>
        </p:nvPicPr>
        <p:blipFill>
          <a:blip r:embed="rId2" cstate="print"/>
          <a:srcRect/>
          <a:stretch>
            <a:fillRect/>
          </a:stretch>
        </p:blipFill>
        <p:spPr bwMode="auto">
          <a:xfrm>
            <a:off x="1" y="0"/>
            <a:ext cx="914400" cy="919523"/>
          </a:xfrm>
          <a:prstGeom prst="rect">
            <a:avLst/>
          </a:prstGeom>
          <a:noFill/>
        </p:spPr>
      </p:pic>
      <p:sp>
        <p:nvSpPr>
          <p:cNvPr id="9" name="Rectangle 8"/>
          <p:cNvSpPr/>
          <p:nvPr/>
        </p:nvSpPr>
        <p:spPr>
          <a:xfrm>
            <a:off x="23150" y="1299977"/>
            <a:ext cx="9072594" cy="1200329"/>
          </a:xfrm>
          <a:prstGeom prst="rect">
            <a:avLst/>
          </a:prstGeom>
          <a:ln>
            <a:solidFill>
              <a:schemeClr val="tx1"/>
            </a:solidFill>
          </a:ln>
        </p:spPr>
        <p:txBody>
          <a:bodyPr wrap="square">
            <a:spAutoFit/>
          </a:bodyPr>
          <a:lstStyle/>
          <a:p>
            <a:pPr marL="514350" indent="-514350" algn="just"/>
            <a:r>
              <a:rPr lang="en-IN" b="1" i="1" dirty="0" smtClean="0">
                <a:solidFill>
                  <a:srgbClr val="0000FF"/>
                </a:solidFill>
                <a:latin typeface="Times"/>
                <a:ea typeface="Times New Roman"/>
                <a:cs typeface="Times New Roman"/>
              </a:rPr>
              <a:t>Dr. S. Raju and Utpal Borah from IGCAR visited JSPL, </a:t>
            </a:r>
            <a:r>
              <a:rPr lang="en-IN" b="1" i="1" dirty="0" err="1" smtClean="0">
                <a:solidFill>
                  <a:srgbClr val="0000FF"/>
                </a:solidFill>
                <a:latin typeface="Times"/>
                <a:ea typeface="Times New Roman"/>
                <a:cs typeface="Times New Roman"/>
              </a:rPr>
              <a:t>Raigarh</a:t>
            </a:r>
            <a:r>
              <a:rPr lang="en-IN" b="1" i="1" dirty="0" smtClean="0">
                <a:solidFill>
                  <a:srgbClr val="0000FF"/>
                </a:solidFill>
                <a:latin typeface="Times"/>
                <a:ea typeface="Times New Roman"/>
                <a:cs typeface="Times New Roman"/>
              </a:rPr>
              <a:t> on 17</a:t>
            </a:r>
            <a:r>
              <a:rPr lang="en-IN" b="1" i="1" baseline="30000" dirty="0" smtClean="0">
                <a:solidFill>
                  <a:srgbClr val="0000FF"/>
                </a:solidFill>
                <a:latin typeface="Times"/>
                <a:ea typeface="Times New Roman"/>
                <a:cs typeface="Times New Roman"/>
              </a:rPr>
              <a:t>th</a:t>
            </a:r>
            <a:r>
              <a:rPr lang="en-IN" b="1" i="1" dirty="0" smtClean="0">
                <a:solidFill>
                  <a:srgbClr val="0000FF"/>
                </a:solidFill>
                <a:latin typeface="Times"/>
                <a:ea typeface="Times New Roman"/>
                <a:cs typeface="Times New Roman"/>
              </a:rPr>
              <a:t> and 18</a:t>
            </a:r>
            <a:r>
              <a:rPr lang="en-IN" b="1" i="1" baseline="30000" dirty="0" smtClean="0">
                <a:solidFill>
                  <a:srgbClr val="0000FF"/>
                </a:solidFill>
                <a:latin typeface="Times"/>
                <a:ea typeface="Times New Roman"/>
                <a:cs typeface="Times New Roman"/>
              </a:rPr>
              <a:t>th</a:t>
            </a:r>
            <a:r>
              <a:rPr lang="en-IN" b="1" i="1" dirty="0" smtClean="0">
                <a:solidFill>
                  <a:srgbClr val="0000FF"/>
                </a:solidFill>
                <a:latin typeface="Times"/>
                <a:ea typeface="Times New Roman"/>
                <a:cs typeface="Times New Roman"/>
              </a:rPr>
              <a:t> </a:t>
            </a:r>
          </a:p>
          <a:p>
            <a:pPr marL="514350" indent="-514350" algn="just"/>
            <a:r>
              <a:rPr lang="en-IN" b="1" i="1" dirty="0" smtClean="0">
                <a:solidFill>
                  <a:srgbClr val="0000FF"/>
                </a:solidFill>
                <a:latin typeface="Times"/>
                <a:ea typeface="Times New Roman"/>
                <a:cs typeface="Times New Roman"/>
              </a:rPr>
              <a:t>January 2018 along with officials from HEC, Ranchi to assess feasibility of </a:t>
            </a:r>
          </a:p>
          <a:p>
            <a:pPr marL="514350" indent="-514350" algn="just"/>
            <a:r>
              <a:rPr lang="en-IN" b="1" i="1" dirty="0" smtClean="0">
                <a:solidFill>
                  <a:srgbClr val="0000FF"/>
                </a:solidFill>
                <a:latin typeface="Times"/>
                <a:ea typeface="Times New Roman"/>
                <a:cs typeface="Times New Roman"/>
              </a:rPr>
              <a:t>indigenous manufacturing of LBNF warm vessel components. </a:t>
            </a:r>
            <a:r>
              <a:rPr lang="en-IN" b="1" i="1" dirty="0" smtClean="0">
                <a:solidFill>
                  <a:srgbClr val="008000"/>
                </a:solidFill>
                <a:latin typeface="Times"/>
                <a:ea typeface="Times New Roman"/>
                <a:cs typeface="Times New Roman"/>
              </a:rPr>
              <a:t>Manufacturing the </a:t>
            </a:r>
          </a:p>
          <a:p>
            <a:pPr marL="514350" indent="-514350" algn="just"/>
            <a:r>
              <a:rPr lang="en-IN" b="1" i="1" dirty="0" smtClean="0">
                <a:solidFill>
                  <a:srgbClr val="008000"/>
                </a:solidFill>
                <a:latin typeface="Times"/>
                <a:ea typeface="Times New Roman"/>
                <a:cs typeface="Times New Roman"/>
              </a:rPr>
              <a:t>Alloy S460ML steel, plates and beams up to 900 mm deep are of no concern.</a:t>
            </a:r>
            <a:endParaRPr lang="en-IN" b="1" i="1" dirty="0" smtClean="0">
              <a:solidFill>
                <a:srgbClr val="008000"/>
              </a:solidFill>
              <a:latin typeface="Times"/>
              <a:ea typeface="Times New Roman"/>
              <a:cs typeface="Times New Roman"/>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111518" y="68025"/>
            <a:ext cx="5818068" cy="646331"/>
          </a:xfrm>
          <a:prstGeom prst="rect">
            <a:avLst/>
          </a:prstGeom>
        </p:spPr>
        <p:txBody>
          <a:bodyPr wrap="none">
            <a:spAutoFit/>
          </a:bodyPr>
          <a:lstStyle/>
          <a:p>
            <a:pPr algn="ctr"/>
            <a:r>
              <a:rPr lang="en-IN" sz="3600" b="1" dirty="0" smtClean="0"/>
              <a:t>RUBM in JSPL, </a:t>
            </a:r>
            <a:r>
              <a:rPr lang="en-IN" sz="3600" b="1" dirty="0" err="1" smtClean="0"/>
              <a:t>Raigarh</a:t>
            </a:r>
            <a:r>
              <a:rPr lang="en-IN" sz="3600" b="1" dirty="0" smtClean="0"/>
              <a:t>, INDIA</a:t>
            </a:r>
            <a:endParaRPr lang="en-IN" sz="3600" b="1" dirty="0"/>
          </a:p>
        </p:txBody>
      </p:sp>
      <p:pic>
        <p:nvPicPr>
          <p:cNvPr id="6" name="Picture 2" descr="C:\Documents and Settings\dipti.METNET\Desktop\igclogo.png"/>
          <p:cNvPicPr>
            <a:picLocks noChangeAspect="1" noChangeArrowheads="1"/>
          </p:cNvPicPr>
          <p:nvPr/>
        </p:nvPicPr>
        <p:blipFill>
          <a:blip r:embed="rId2" cstate="print"/>
          <a:srcRect/>
          <a:stretch>
            <a:fillRect/>
          </a:stretch>
        </p:blipFill>
        <p:spPr bwMode="auto">
          <a:xfrm>
            <a:off x="1" y="0"/>
            <a:ext cx="914400" cy="919523"/>
          </a:xfrm>
          <a:prstGeom prst="rect">
            <a:avLst/>
          </a:prstGeom>
          <a:noFill/>
        </p:spPr>
      </p:pic>
      <p:sp>
        <p:nvSpPr>
          <p:cNvPr id="5" name="Rectangle 4"/>
          <p:cNvSpPr/>
          <p:nvPr/>
        </p:nvSpPr>
        <p:spPr>
          <a:xfrm>
            <a:off x="5429256" y="1101182"/>
            <a:ext cx="3643338" cy="2616101"/>
          </a:xfrm>
          <a:prstGeom prst="rect">
            <a:avLst/>
          </a:prstGeom>
          <a:ln>
            <a:solidFill>
              <a:schemeClr val="tx1"/>
            </a:solidFill>
          </a:ln>
        </p:spPr>
        <p:txBody>
          <a:bodyPr wrap="square">
            <a:spAutoFit/>
          </a:bodyPr>
          <a:lstStyle/>
          <a:p>
            <a:pPr marL="514350" indent="-514350">
              <a:spcBef>
                <a:spcPts val="600"/>
              </a:spcBef>
              <a:spcAft>
                <a:spcPts val="600"/>
              </a:spcAft>
              <a:buAutoNum type="romanLcPeriod"/>
            </a:pPr>
            <a:r>
              <a:rPr lang="en-IN" b="1" i="1" dirty="0" smtClean="0">
                <a:latin typeface="Times"/>
                <a:ea typeface="Times New Roman"/>
                <a:cs typeface="Times New Roman"/>
              </a:rPr>
              <a:t>Shape rolling technology is used for beams.</a:t>
            </a:r>
          </a:p>
          <a:p>
            <a:pPr marL="514350" indent="-514350">
              <a:spcBef>
                <a:spcPts val="600"/>
              </a:spcBef>
              <a:spcAft>
                <a:spcPts val="600"/>
              </a:spcAft>
              <a:buAutoNum type="romanLcPeriod"/>
            </a:pPr>
            <a:r>
              <a:rPr lang="en-IN" b="1" i="1" dirty="0" smtClean="0">
                <a:solidFill>
                  <a:srgbClr val="00B050"/>
                </a:solidFill>
                <a:latin typeface="Times"/>
                <a:ea typeface="Times New Roman"/>
                <a:cs typeface="Times New Roman"/>
              </a:rPr>
              <a:t>900 mm deep beams are in regular production </a:t>
            </a:r>
            <a:r>
              <a:rPr lang="en-IN" b="1" i="1" dirty="0" smtClean="0">
                <a:solidFill>
                  <a:srgbClr val="00B050"/>
                </a:solidFill>
                <a:latin typeface="Times"/>
                <a:ea typeface="Times New Roman"/>
                <a:cs typeface="Times New Roman"/>
              </a:rPr>
              <a:t>in </a:t>
            </a:r>
            <a:r>
              <a:rPr lang="en-IN" b="1" i="1" dirty="0" smtClean="0">
                <a:solidFill>
                  <a:srgbClr val="00B050"/>
                </a:solidFill>
                <a:latin typeface="Times"/>
                <a:ea typeface="Times New Roman"/>
                <a:cs typeface="Times New Roman"/>
              </a:rPr>
              <a:t>JSPL</a:t>
            </a:r>
          </a:p>
          <a:p>
            <a:pPr marL="514350" indent="-514350">
              <a:spcBef>
                <a:spcPts val="600"/>
              </a:spcBef>
              <a:spcAft>
                <a:spcPts val="600"/>
              </a:spcAft>
              <a:buAutoNum type="romanLcPeriod"/>
            </a:pPr>
            <a:r>
              <a:rPr lang="en-IN" b="1" i="1" dirty="0" smtClean="0">
                <a:latin typeface="Times"/>
                <a:ea typeface="Times New Roman"/>
                <a:cs typeface="Times New Roman"/>
              </a:rPr>
              <a:t>The rolling mill is capable of rolling up to </a:t>
            </a:r>
            <a:r>
              <a:rPr lang="en-IN" b="1" i="1" dirty="0" smtClean="0">
                <a:latin typeface="Times"/>
                <a:ea typeface="Times New Roman"/>
                <a:cs typeface="Times New Roman"/>
              </a:rPr>
              <a:t>1000 </a:t>
            </a:r>
            <a:r>
              <a:rPr lang="en-IN" b="1" i="1" dirty="0" smtClean="0">
                <a:latin typeface="Times"/>
                <a:ea typeface="Times New Roman"/>
                <a:cs typeface="Times New Roman"/>
              </a:rPr>
              <a:t>mm deep </a:t>
            </a:r>
            <a:r>
              <a:rPr lang="en-IN" b="1" i="1" dirty="0" smtClean="0">
                <a:latin typeface="Times"/>
                <a:ea typeface="Times New Roman"/>
                <a:cs typeface="Times New Roman"/>
              </a:rPr>
              <a:t>x 400 mm flange beams</a:t>
            </a:r>
            <a:endParaRPr lang="en-IN" b="1" i="1" dirty="0" smtClean="0">
              <a:latin typeface="Times"/>
              <a:ea typeface="Times New Roman"/>
              <a:cs typeface="Times New Roman"/>
            </a:endParaRPr>
          </a:p>
        </p:txBody>
      </p:sp>
      <p:pic>
        <p:nvPicPr>
          <p:cNvPr id="8" name="Picture 2"/>
          <p:cNvPicPr>
            <a:picLocks noChangeAspect="1" noChangeArrowheads="1"/>
          </p:cNvPicPr>
          <p:nvPr/>
        </p:nvPicPr>
        <p:blipFill>
          <a:blip r:embed="rId3"/>
          <a:srcRect l="17344" t="17500" r="9062" b="15833"/>
          <a:stretch>
            <a:fillRect/>
          </a:stretch>
        </p:blipFill>
        <p:spPr bwMode="auto">
          <a:xfrm>
            <a:off x="142844" y="1071546"/>
            <a:ext cx="5214974" cy="2657312"/>
          </a:xfrm>
          <a:prstGeom prst="rect">
            <a:avLst/>
          </a:prstGeom>
          <a:noFill/>
          <a:ln w="9525">
            <a:noFill/>
            <a:miter lim="800000"/>
            <a:headEnd/>
            <a:tailEnd/>
          </a:ln>
          <a:effectLst/>
        </p:spPr>
      </p:pic>
      <p:sp>
        <p:nvSpPr>
          <p:cNvPr id="9" name="Rectangle 8"/>
          <p:cNvSpPr/>
          <p:nvPr/>
        </p:nvSpPr>
        <p:spPr>
          <a:xfrm>
            <a:off x="142844" y="4000504"/>
            <a:ext cx="8858312" cy="2769989"/>
          </a:xfrm>
          <a:prstGeom prst="rect">
            <a:avLst/>
          </a:prstGeom>
        </p:spPr>
        <p:txBody>
          <a:bodyPr wrap="square">
            <a:spAutoFit/>
          </a:bodyPr>
          <a:lstStyle/>
          <a:p>
            <a:pPr marL="514350" indent="-514350" algn="just">
              <a:spcBef>
                <a:spcPts val="600"/>
              </a:spcBef>
              <a:spcAft>
                <a:spcPts val="600"/>
              </a:spcAft>
              <a:buFont typeface="+mj-lt"/>
              <a:buAutoNum type="alphaUcPeriod"/>
            </a:pPr>
            <a:r>
              <a:rPr lang="en-IN" b="1" i="1" dirty="0" smtClean="0">
                <a:solidFill>
                  <a:srgbClr val="0000FF"/>
                </a:solidFill>
                <a:latin typeface="Times"/>
                <a:ea typeface="Times New Roman"/>
                <a:cs typeface="Times New Roman"/>
              </a:rPr>
              <a:t>1000 </a:t>
            </a:r>
            <a:r>
              <a:rPr lang="en-IN" b="1" i="1" dirty="0" smtClean="0">
                <a:solidFill>
                  <a:srgbClr val="0000FF"/>
                </a:solidFill>
                <a:latin typeface="Times"/>
                <a:ea typeface="Times New Roman"/>
                <a:cs typeface="Times New Roman"/>
              </a:rPr>
              <a:t>mm </a:t>
            </a:r>
            <a:r>
              <a:rPr lang="en-IN" b="1" i="1" dirty="0" smtClean="0">
                <a:solidFill>
                  <a:srgbClr val="0000FF"/>
                </a:solidFill>
                <a:latin typeface="Times"/>
                <a:ea typeface="Times New Roman"/>
                <a:cs typeface="Times New Roman"/>
              </a:rPr>
              <a:t>deep beams </a:t>
            </a:r>
            <a:r>
              <a:rPr lang="en-IN" b="1" i="1" dirty="0" smtClean="0">
                <a:solidFill>
                  <a:srgbClr val="0000FF"/>
                </a:solidFill>
                <a:latin typeface="Times"/>
                <a:ea typeface="Times New Roman"/>
                <a:cs typeface="Times New Roman"/>
              </a:rPr>
              <a:t>have not yet been manufactured </a:t>
            </a:r>
            <a:r>
              <a:rPr lang="en-IN" b="1" i="1" dirty="0" smtClean="0">
                <a:solidFill>
                  <a:srgbClr val="0000FF"/>
                </a:solidFill>
                <a:latin typeface="Times"/>
                <a:ea typeface="Times New Roman"/>
                <a:cs typeface="Times New Roman"/>
              </a:rPr>
              <a:t>at JSPL as </a:t>
            </a:r>
            <a:r>
              <a:rPr lang="en-IN" b="1" i="1" dirty="0" smtClean="0">
                <a:solidFill>
                  <a:srgbClr val="0000FF"/>
                </a:solidFill>
                <a:latin typeface="Times"/>
                <a:ea typeface="Times New Roman"/>
                <a:cs typeface="Times New Roman"/>
              </a:rPr>
              <a:t>there have been no order </a:t>
            </a:r>
            <a:r>
              <a:rPr lang="en-IN" b="1" i="1" dirty="0" smtClean="0">
                <a:solidFill>
                  <a:srgbClr val="0000FF"/>
                </a:solidFill>
                <a:latin typeface="Times"/>
                <a:ea typeface="Times New Roman"/>
                <a:cs typeface="Times New Roman"/>
              </a:rPr>
              <a:t>yet for this size.</a:t>
            </a:r>
          </a:p>
          <a:p>
            <a:pPr marL="514350" indent="-514350" algn="just">
              <a:spcBef>
                <a:spcPts val="600"/>
              </a:spcBef>
              <a:spcAft>
                <a:spcPts val="600"/>
              </a:spcAft>
              <a:buAutoNum type="alphaUcPeriod"/>
            </a:pPr>
            <a:r>
              <a:rPr lang="en-IN" b="1" i="1" dirty="0" smtClean="0">
                <a:latin typeface="Times"/>
                <a:ea typeface="Times New Roman"/>
                <a:cs typeface="Times New Roman"/>
              </a:rPr>
              <a:t>For manufacturing 1000 mm deep beams new beam blank to be developed with associated backward integration of the continuous casting facility.</a:t>
            </a:r>
          </a:p>
          <a:p>
            <a:pPr marL="514350" indent="-514350" algn="just">
              <a:spcBef>
                <a:spcPts val="600"/>
              </a:spcBef>
              <a:spcAft>
                <a:spcPts val="600"/>
              </a:spcAft>
              <a:buAutoNum type="alphaUcPeriod"/>
            </a:pPr>
            <a:r>
              <a:rPr lang="en-IN" b="1" i="1" dirty="0" smtClean="0">
                <a:solidFill>
                  <a:srgbClr val="0000FF"/>
                </a:solidFill>
                <a:latin typeface="Times"/>
                <a:ea typeface="Times New Roman"/>
                <a:cs typeface="Times New Roman"/>
              </a:rPr>
              <a:t>New rolls and roll pass need to be developed.</a:t>
            </a:r>
          </a:p>
          <a:p>
            <a:pPr marL="514350" indent="-514350" algn="just">
              <a:spcBef>
                <a:spcPts val="600"/>
              </a:spcBef>
              <a:spcAft>
                <a:spcPts val="600"/>
              </a:spcAft>
              <a:buAutoNum type="alphaUcPeriod"/>
            </a:pPr>
            <a:r>
              <a:rPr lang="en-IN" b="1" i="1" dirty="0" smtClean="0">
                <a:solidFill>
                  <a:srgbClr val="FF0000"/>
                </a:solidFill>
                <a:latin typeface="Times"/>
                <a:ea typeface="Times New Roman"/>
                <a:cs typeface="Times New Roman"/>
              </a:rPr>
              <a:t>Query has been sent by JSPL to the RUBM designer/supplier in Germany regarding capability of the mill to manufacture HL1100M beams. Response from the mill supplier is awaited by JSPL.</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2844" y="300062"/>
            <a:ext cx="8858312" cy="6486524"/>
          </a:xfrm>
        </p:spPr>
        <p:txBody>
          <a:bodyPr rtlCol="0">
            <a:normAutofit fontScale="90000"/>
          </a:bodyPr>
          <a:lstStyle/>
          <a:p>
            <a:pPr algn="l" fontAlgn="auto">
              <a:spcAft>
                <a:spcPts val="0"/>
              </a:spcAft>
              <a:defRPr/>
            </a:pPr>
            <a:r>
              <a:rPr lang="en-US" sz="3200" dirty="0" smtClean="0">
                <a:solidFill>
                  <a:srgbClr val="FF0000"/>
                </a:solidFill>
                <a:effectLst>
                  <a:outerShdw blurRad="38100" dist="38100" dir="2700000" algn="tl">
                    <a:srgbClr val="000000">
                      <a:alpha val="43137"/>
                    </a:srgbClr>
                  </a:outerShdw>
                </a:effectLst>
              </a:rPr>
              <a:t>	S460 </a:t>
            </a:r>
            <a:r>
              <a:rPr lang="en-US" sz="3200" dirty="0" smtClean="0">
                <a:solidFill>
                  <a:srgbClr val="FF0000"/>
                </a:solidFill>
                <a:effectLst>
                  <a:outerShdw blurRad="38100" dist="38100" dir="2700000" algn="tl">
                    <a:srgbClr val="000000">
                      <a:alpha val="43137"/>
                    </a:srgbClr>
                  </a:outerShdw>
                </a:effectLst>
              </a:rPr>
              <a:t>ML Steel Chemistry:				</a:t>
            </a:r>
            <a:r>
              <a:rPr lang="en-US" sz="3200" b="1" dirty="0" smtClean="0">
                <a:solidFill>
                  <a:srgbClr val="FF0000"/>
                </a:solidFill>
                <a:effectLst>
                  <a:outerShdw blurRad="38100" dist="38100" dir="2700000" algn="tl">
                    <a:srgbClr val="000000">
                      <a:alpha val="43137"/>
                    </a:srgbClr>
                  </a:outerShdw>
                </a:effectLst>
                <a:sym typeface="Symbol"/>
              </a:rPr>
              <a:t></a:t>
            </a:r>
            <a:br>
              <a:rPr lang="en-US" sz="3200" b="1" dirty="0" smtClean="0">
                <a:solidFill>
                  <a:srgbClr val="FF0000"/>
                </a:solidFill>
                <a:effectLst>
                  <a:outerShdw blurRad="38100" dist="38100" dir="2700000" algn="tl">
                    <a:srgbClr val="000000">
                      <a:alpha val="43137"/>
                    </a:srgbClr>
                  </a:outerShdw>
                </a:effectLst>
                <a:sym typeface="Symbol"/>
              </a:rPr>
            </a:br>
            <a:r>
              <a:rPr lang="en-US" sz="2400" dirty="0" smtClean="0">
                <a:solidFill>
                  <a:srgbClr val="0000FF"/>
                </a:solidFill>
                <a:sym typeface="Symbol"/>
              </a:rPr>
              <a:t>Lead time of about a year for standardization of steel development &amp; beam product rolling out is required. </a:t>
            </a:r>
            <a:r>
              <a:rPr lang="en-US" sz="2400" dirty="0" smtClean="0">
                <a:solidFill>
                  <a:srgbClr val="0000FF"/>
                </a:solidFill>
                <a:sym typeface="Symbol"/>
              </a:rPr>
              <a:t>Backward Integration of production line right from casters, beam blank  making and rolling mill reengineering (HL1100 size only) etc., are needed.  </a:t>
            </a:r>
            <a:r>
              <a:rPr lang="en-US" sz="2400" b="1" dirty="0" smtClean="0">
                <a:solidFill>
                  <a:srgbClr val="0000FF"/>
                </a:solidFill>
                <a:sym typeface="Symbol"/>
              </a:rPr>
              <a:t>JSPL Can Deliver, if commercial terms are worked out</a:t>
            </a:r>
            <a:r>
              <a:rPr lang="en-US" sz="2400" dirty="0" smtClean="0">
                <a:solidFill>
                  <a:srgbClr val="0000FF"/>
                </a:solidFill>
                <a:sym typeface="Symbol"/>
              </a:rPr>
              <a:t>.</a:t>
            </a:r>
            <a:br>
              <a:rPr lang="en-US" sz="2400" dirty="0" smtClean="0">
                <a:solidFill>
                  <a:srgbClr val="0000FF"/>
                </a:solidFill>
                <a:sym typeface="Symbol"/>
              </a:rPr>
            </a:br>
            <a:r>
              <a:rPr lang="en-US" sz="3200" dirty="0" smtClean="0">
                <a:solidFill>
                  <a:srgbClr val="FF0000"/>
                </a:solidFill>
                <a:effectLst>
                  <a:outerShdw blurRad="38100" dist="38100" dir="2700000" algn="tl">
                    <a:srgbClr val="000000">
                      <a:alpha val="43137"/>
                    </a:srgbClr>
                  </a:outerShdw>
                </a:effectLst>
                <a:sym typeface="Symbol"/>
              </a:rPr>
              <a:t>Product </a:t>
            </a:r>
            <a:r>
              <a:rPr lang="en-US" sz="3200" dirty="0" smtClean="0">
                <a:solidFill>
                  <a:srgbClr val="FF0000"/>
                </a:solidFill>
                <a:effectLst>
                  <a:outerShdw blurRad="38100" dist="38100" dir="2700000" algn="tl">
                    <a:srgbClr val="000000">
                      <a:alpha val="43137"/>
                    </a:srgbClr>
                  </a:outerShdw>
                </a:effectLst>
                <a:sym typeface="Symbol"/>
              </a:rPr>
              <a:t>Development					</a:t>
            </a:r>
            <a:r>
              <a:rPr lang="en-US" sz="3200" b="1" dirty="0" smtClean="0">
                <a:solidFill>
                  <a:srgbClr val="FF0000"/>
                </a:solidFill>
                <a:effectLst>
                  <a:outerShdw blurRad="38100" dist="38100" dir="2700000" algn="tl">
                    <a:srgbClr val="000000">
                      <a:alpha val="43137"/>
                    </a:srgbClr>
                  </a:outerShdw>
                </a:effectLst>
                <a:sym typeface="Symbol"/>
              </a:rPr>
              <a:t> </a:t>
            </a:r>
            <a:r>
              <a:rPr lang="en-US" sz="3200" dirty="0" smtClean="0">
                <a:solidFill>
                  <a:srgbClr val="FF0000"/>
                </a:solidFill>
                <a:effectLst>
                  <a:outerShdw blurRad="38100" dist="38100" dir="2700000" algn="tl">
                    <a:srgbClr val="000000">
                      <a:alpha val="43137"/>
                    </a:srgbClr>
                  </a:outerShdw>
                </a:effectLst>
                <a:sym typeface="Symbol"/>
              </a:rPr>
              <a:t> </a:t>
            </a:r>
            <a:r>
              <a:rPr lang="en-US" sz="2400" dirty="0" smtClean="0">
                <a:solidFill>
                  <a:srgbClr val="0000FF"/>
                </a:solidFill>
                <a:sym typeface="Symbol"/>
              </a:rPr>
              <a:t/>
            </a:r>
            <a:br>
              <a:rPr lang="en-US" sz="2400" dirty="0" smtClean="0">
                <a:solidFill>
                  <a:srgbClr val="0000FF"/>
                </a:solidFill>
                <a:sym typeface="Symbol"/>
              </a:rPr>
            </a:br>
            <a:r>
              <a:rPr lang="en-US" sz="2400" b="1" dirty="0" smtClean="0">
                <a:solidFill>
                  <a:srgbClr val="0000FF"/>
                </a:solidFill>
                <a:sym typeface="Symbol"/>
              </a:rPr>
              <a:t>Technology  </a:t>
            </a:r>
            <a:r>
              <a:rPr lang="en-US" sz="2400" b="1" dirty="0" smtClean="0">
                <a:solidFill>
                  <a:srgbClr val="0000FF"/>
                </a:solidFill>
                <a:sym typeface="Symbol"/>
              </a:rPr>
              <a:t>Reengineering Needed: 	For beams deeper than 900 mm, </a:t>
            </a:r>
            <a:br>
              <a:rPr lang="en-US" sz="2400" b="1" dirty="0" smtClean="0">
                <a:solidFill>
                  <a:srgbClr val="0000FF"/>
                </a:solidFill>
                <a:sym typeface="Symbol"/>
              </a:rPr>
            </a:br>
            <a:r>
              <a:rPr lang="en-US" sz="2400" b="1" dirty="0" smtClean="0">
                <a:solidFill>
                  <a:srgbClr val="0000FF"/>
                </a:solidFill>
                <a:sym typeface="Symbol"/>
              </a:rPr>
              <a:t>	</a:t>
            </a:r>
            <a:r>
              <a:rPr lang="en-US" sz="2400" b="1" dirty="0" smtClean="0">
                <a:solidFill>
                  <a:srgbClr val="0000FF"/>
                </a:solidFill>
                <a:sym typeface="Symbol"/>
              </a:rPr>
              <a:t>				if </a:t>
            </a:r>
            <a:r>
              <a:rPr lang="en-US" sz="2400" dirty="0" smtClean="0">
                <a:solidFill>
                  <a:srgbClr val="0000FF"/>
                </a:solidFill>
                <a:sym typeface="Symbol"/>
              </a:rPr>
              <a:t>rolled </a:t>
            </a:r>
            <a:r>
              <a:rPr lang="en-US" sz="2400" dirty="0" smtClean="0">
                <a:solidFill>
                  <a:srgbClr val="0000FF"/>
                </a:solidFill>
                <a:sym typeface="Symbol"/>
              </a:rPr>
              <a:t>product is preferred</a:t>
            </a:r>
            <a:br>
              <a:rPr lang="en-US" sz="2400" dirty="0" smtClean="0">
                <a:solidFill>
                  <a:srgbClr val="0000FF"/>
                </a:solidFill>
                <a:sym typeface="Symbol"/>
              </a:rPr>
            </a:br>
            <a:r>
              <a:rPr lang="en-US" sz="2400" dirty="0" smtClean="0">
                <a:solidFill>
                  <a:srgbClr val="0000FF"/>
                </a:solidFill>
                <a:sym typeface="Symbol"/>
              </a:rPr>
              <a:t/>
            </a:r>
            <a:br>
              <a:rPr lang="en-US" sz="2400" dirty="0" smtClean="0">
                <a:solidFill>
                  <a:srgbClr val="0000FF"/>
                </a:solidFill>
                <a:sym typeface="Symbol"/>
              </a:rPr>
            </a:br>
            <a:r>
              <a:rPr lang="en-US" sz="2400" dirty="0" smtClean="0">
                <a:solidFill>
                  <a:srgbClr val="0000FF"/>
                </a:solidFill>
                <a:sym typeface="Symbol"/>
              </a:rPr>
              <a:t>If </a:t>
            </a:r>
            <a:r>
              <a:rPr lang="en-US" sz="2400" dirty="0" smtClean="0">
                <a:solidFill>
                  <a:srgbClr val="0000FF"/>
                </a:solidFill>
                <a:sym typeface="Symbol"/>
              </a:rPr>
              <a:t>welded beams are acceptable:	</a:t>
            </a:r>
            <a:r>
              <a:rPr lang="en-US" sz="2400" b="1" dirty="0" smtClean="0">
                <a:solidFill>
                  <a:srgbClr val="0000FF"/>
                </a:solidFill>
                <a:sym typeface="Symbol"/>
              </a:rPr>
              <a:t>NOT AN  ISSUE; any shape &amp; 						</a:t>
            </a:r>
            <a:r>
              <a:rPr lang="en-US" sz="2400" b="1" dirty="0" smtClean="0">
                <a:solidFill>
                  <a:srgbClr val="0000FF"/>
                </a:solidFill>
                <a:sym typeface="Symbol"/>
              </a:rPr>
              <a:t>dimension can be fabricated</a:t>
            </a:r>
            <a:r>
              <a:rPr lang="en-US" sz="2400" b="1" dirty="0" smtClean="0">
                <a:solidFill>
                  <a:srgbClr val="0000FF"/>
                </a:solidFill>
                <a:sym typeface="Symbol"/>
              </a:rPr>
              <a:t>	</a:t>
            </a:r>
            <a:r>
              <a:rPr lang="en-US" sz="2400" dirty="0" smtClean="0">
                <a:solidFill>
                  <a:srgbClr val="0000FF"/>
                </a:solidFill>
                <a:sym typeface="Symbol"/>
              </a:rPr>
              <a:t/>
            </a:r>
            <a:br>
              <a:rPr lang="en-US" sz="2400" dirty="0" smtClean="0">
                <a:solidFill>
                  <a:srgbClr val="0000FF"/>
                </a:solidFill>
                <a:sym typeface="Symbol"/>
              </a:rPr>
            </a:br>
            <a:r>
              <a:rPr lang="en-US" sz="2400" dirty="0" smtClean="0">
                <a:solidFill>
                  <a:srgbClr val="0000FF"/>
                </a:solidFill>
                <a:sym typeface="Symbol"/>
              </a:rPr>
              <a:t>					Property equivalence  of 						rolled versus welded products 						certified</a:t>
            </a:r>
            <a:br>
              <a:rPr lang="en-US" sz="2400" dirty="0" smtClean="0">
                <a:solidFill>
                  <a:srgbClr val="0000FF"/>
                </a:solidFill>
                <a:sym typeface="Symbol"/>
              </a:rPr>
            </a:br>
            <a:r>
              <a:rPr lang="en-US" sz="2400" b="1" dirty="0" smtClean="0">
                <a:solidFill>
                  <a:srgbClr val="0000FF"/>
                </a:solidFill>
                <a:sym typeface="Symbol"/>
              </a:rPr>
              <a:t>IMPORTANT Technical Issue with Welded Beams</a:t>
            </a:r>
            <a:r>
              <a:rPr lang="en-US" sz="2400" dirty="0" smtClean="0">
                <a:solidFill>
                  <a:srgbClr val="0000FF"/>
                </a:solidFill>
                <a:sym typeface="Symbol"/>
              </a:rPr>
              <a:t/>
            </a:r>
            <a:br>
              <a:rPr lang="en-US" sz="2400" dirty="0" smtClean="0">
                <a:solidFill>
                  <a:srgbClr val="0000FF"/>
                </a:solidFill>
                <a:sym typeface="Symbol"/>
              </a:rPr>
            </a:br>
            <a:r>
              <a:rPr lang="en-US" sz="2400" dirty="0" smtClean="0">
                <a:solidFill>
                  <a:srgbClr val="0000FF"/>
                </a:solidFill>
                <a:sym typeface="Symbol"/>
              </a:rPr>
              <a:t>Welded beams will have convex curvature ; </a:t>
            </a:r>
            <a:r>
              <a:rPr lang="en-US" sz="2800" dirty="0" smtClean="0">
                <a:solidFill>
                  <a:srgbClr val="FF0000"/>
                </a:solidFill>
                <a:sym typeface="Symbol"/>
              </a:rPr>
              <a:t/>
            </a:r>
            <a:br>
              <a:rPr lang="en-US" sz="2800" dirty="0" smtClean="0">
                <a:solidFill>
                  <a:srgbClr val="FF0000"/>
                </a:solidFill>
                <a:sym typeface="Symbol"/>
              </a:rPr>
            </a:br>
            <a:r>
              <a:rPr lang="en-US" sz="2800" dirty="0" smtClean="0">
                <a:solidFill>
                  <a:srgbClr val="FF0000"/>
                </a:solidFill>
                <a:sym typeface="Symbol"/>
              </a:rPr>
              <a:t>implications in final assembly ?</a:t>
            </a:r>
            <a:endParaRPr lang="en-US" sz="3200" b="1" dirty="0" smtClean="0">
              <a:solidFill>
                <a:srgbClr val="FF0000"/>
              </a:solidFill>
              <a:effectLst>
                <a:outerShdw blurRad="38100" dist="38100" dir="2700000" algn="tl">
                  <a:srgbClr val="000000">
                    <a:alpha val="43137"/>
                  </a:srgbClr>
                </a:outerShdw>
              </a:effectLst>
            </a:endParaRPr>
          </a:p>
        </p:txBody>
      </p:sp>
      <p:grpSp>
        <p:nvGrpSpPr>
          <p:cNvPr id="14" name="Group 13"/>
          <p:cNvGrpSpPr/>
          <p:nvPr/>
        </p:nvGrpSpPr>
        <p:grpSpPr>
          <a:xfrm>
            <a:off x="5143504" y="5500702"/>
            <a:ext cx="3543296" cy="1201737"/>
            <a:chOff x="5143504" y="5500702"/>
            <a:chExt cx="3543296" cy="1201737"/>
          </a:xfrm>
        </p:grpSpPr>
        <p:grpSp>
          <p:nvGrpSpPr>
            <p:cNvPr id="6" name="Group 11"/>
            <p:cNvGrpSpPr>
              <a:grpSpLocks/>
            </p:cNvGrpSpPr>
            <p:nvPr/>
          </p:nvGrpSpPr>
          <p:grpSpPr bwMode="auto">
            <a:xfrm>
              <a:off x="6324600" y="5500702"/>
              <a:ext cx="2362200" cy="1201737"/>
              <a:chOff x="6705600" y="5334000"/>
              <a:chExt cx="2438400" cy="1295400"/>
            </a:xfrm>
          </p:grpSpPr>
          <p:grpSp>
            <p:nvGrpSpPr>
              <p:cNvPr id="7" name="Group 6"/>
              <p:cNvGrpSpPr>
                <a:grpSpLocks/>
              </p:cNvGrpSpPr>
              <p:nvPr/>
            </p:nvGrpSpPr>
            <p:grpSpPr bwMode="auto">
              <a:xfrm>
                <a:off x="6705600" y="5334000"/>
                <a:ext cx="1524000" cy="1295400"/>
                <a:chOff x="6705600" y="5334000"/>
                <a:chExt cx="1524000" cy="1295400"/>
              </a:xfrm>
            </p:grpSpPr>
            <p:sp>
              <p:nvSpPr>
                <p:cNvPr id="10" name="Half Frame 9"/>
                <p:cNvSpPr/>
                <p:nvPr/>
              </p:nvSpPr>
              <p:spPr>
                <a:xfrm>
                  <a:off x="6705600" y="5334000"/>
                  <a:ext cx="1524000" cy="1295400"/>
                </a:xfrm>
                <a:prstGeom prst="halfFram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1" name="Block Arc 10"/>
                <p:cNvSpPr/>
                <p:nvPr/>
              </p:nvSpPr>
              <p:spPr>
                <a:xfrm rot="8577191">
                  <a:off x="7087420" y="5748117"/>
                  <a:ext cx="213032" cy="119786"/>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grpSp>
          <p:cxnSp>
            <p:nvCxnSpPr>
              <p:cNvPr id="8" name="Straight Arrow Connector 7"/>
              <p:cNvCxnSpPr/>
              <p:nvPr/>
            </p:nvCxnSpPr>
            <p:spPr>
              <a:xfrm flipH="1" flipV="1">
                <a:off x="7315200" y="5943198"/>
                <a:ext cx="229419" cy="3045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9"/>
              <p:cNvSpPr txBox="1">
                <a:spLocks noChangeArrowheads="1"/>
              </p:cNvSpPr>
              <p:nvPr/>
            </p:nvSpPr>
            <p:spPr bwMode="auto">
              <a:xfrm>
                <a:off x="7162800" y="6248400"/>
                <a:ext cx="1981200" cy="369332"/>
              </a:xfrm>
              <a:prstGeom prst="rect">
                <a:avLst/>
              </a:prstGeom>
              <a:noFill/>
              <a:ln w="9525">
                <a:noFill/>
                <a:miter lim="800000"/>
                <a:headEnd/>
                <a:tailEnd/>
              </a:ln>
            </p:spPr>
            <p:txBody>
              <a:bodyPr>
                <a:spAutoFit/>
              </a:bodyPr>
              <a:lstStyle/>
              <a:p>
                <a:pPr algn="ctr"/>
                <a:r>
                  <a:rPr lang="en-US">
                    <a:solidFill>
                      <a:srgbClr val="FF0000"/>
                    </a:solidFill>
                    <a:latin typeface="Calibri" pitchFamily="34" charset="0"/>
                  </a:rPr>
                  <a:t>Convex curvature</a:t>
                </a:r>
              </a:p>
            </p:txBody>
          </p:sp>
        </p:grpSp>
        <p:cxnSp>
          <p:nvCxnSpPr>
            <p:cNvPr id="13" name="Straight Arrow Connector 12"/>
            <p:cNvCxnSpPr/>
            <p:nvPr/>
          </p:nvCxnSpPr>
          <p:spPr>
            <a:xfrm flipV="1">
              <a:off x="5143504" y="5929330"/>
              <a:ext cx="1143008" cy="214314"/>
            </a:xfrm>
            <a:prstGeom prst="straightConnector1">
              <a:avLst/>
            </a:prstGeom>
            <a:ln w="38100">
              <a:solidFill>
                <a:schemeClr val="tx1"/>
              </a:solidFill>
              <a:tailEnd type="arrow"/>
            </a:ln>
          </p:spPr>
          <p:style>
            <a:lnRef idx="1">
              <a:schemeClr val="dk1"/>
            </a:lnRef>
            <a:fillRef idx="0">
              <a:schemeClr val="dk1"/>
            </a:fillRef>
            <a:effectRef idx="0">
              <a:schemeClr val="dk1"/>
            </a:effectRef>
            <a:fontRef idx="minor">
              <a:schemeClr val="tx1"/>
            </a:fontRef>
          </p:style>
        </p:cxnSp>
      </p:grpSp>
      <p:pic>
        <p:nvPicPr>
          <p:cNvPr id="15" name="Picture 14" descr="C:\Documents and Settings\dipti.METNET\Desktop\igclogo.png"/>
          <p:cNvPicPr>
            <a:picLocks noChangeAspect="1" noChangeArrowheads="1"/>
          </p:cNvPicPr>
          <p:nvPr/>
        </p:nvPicPr>
        <p:blipFill>
          <a:blip r:embed="rId2" cstate="print"/>
          <a:srcRect/>
          <a:stretch>
            <a:fillRect/>
          </a:stretch>
        </p:blipFill>
        <p:spPr bwMode="auto">
          <a:xfrm>
            <a:off x="1" y="0"/>
            <a:ext cx="914400" cy="919523"/>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42844" y="274638"/>
            <a:ext cx="8786874" cy="6354762"/>
          </a:xfrm>
        </p:spPr>
        <p:txBody>
          <a:bodyPr/>
          <a:lstStyle/>
          <a:p>
            <a:pPr algn="l"/>
            <a:r>
              <a:rPr lang="en-US" sz="3200" b="1" dirty="0" smtClean="0">
                <a:solidFill>
                  <a:srgbClr val="0000FF"/>
                </a:solidFill>
              </a:rPr>
              <a:t>Timeline for delivery can be met, based on the production capacity of JSPL; 12,000 T or upwards is easily </a:t>
            </a:r>
            <a:r>
              <a:rPr lang="en-US" sz="3200" b="1" dirty="0" smtClean="0">
                <a:solidFill>
                  <a:srgbClr val="0000FF"/>
                </a:solidFill>
              </a:rPr>
              <a:t>possible</a:t>
            </a:r>
            <a:br>
              <a:rPr lang="en-US" sz="3200" b="1" dirty="0" smtClean="0">
                <a:solidFill>
                  <a:srgbClr val="0000FF"/>
                </a:solidFill>
              </a:rPr>
            </a:br>
            <a:r>
              <a:rPr lang="en-US" sz="3200" b="1" dirty="0" smtClean="0">
                <a:solidFill>
                  <a:srgbClr val="0000FF"/>
                </a:solidFill>
              </a:rPr>
              <a:t/>
            </a:r>
            <a:br>
              <a:rPr lang="en-US" sz="3200" b="1" dirty="0" smtClean="0">
                <a:solidFill>
                  <a:srgbClr val="0000FF"/>
                </a:solidFill>
              </a:rPr>
            </a:br>
            <a:r>
              <a:rPr lang="en-US" sz="3200" b="1" dirty="0" smtClean="0">
                <a:solidFill>
                  <a:srgbClr val="0000FF"/>
                </a:solidFill>
              </a:rPr>
              <a:t>Comprehensive</a:t>
            </a:r>
            <a:r>
              <a:rPr lang="en-US" sz="3200" b="1" dirty="0" smtClean="0">
                <a:solidFill>
                  <a:srgbClr val="0000FF"/>
                </a:solidFill>
              </a:rPr>
              <a:t>, Q&amp;A; based on ISO standards (equivalent Euro norms); Mechanical and Impact properties at -40</a:t>
            </a:r>
            <a:r>
              <a:rPr lang="en-US" sz="3200" b="1" baseline="30000" dirty="0" smtClean="0">
                <a:solidFill>
                  <a:srgbClr val="0000FF"/>
                </a:solidFill>
              </a:rPr>
              <a:t>o</a:t>
            </a:r>
            <a:r>
              <a:rPr lang="en-US" sz="3200" b="1" dirty="0" smtClean="0">
                <a:solidFill>
                  <a:srgbClr val="0000FF"/>
                </a:solidFill>
              </a:rPr>
              <a:t>C on product possible at JSPL </a:t>
            </a:r>
            <a:r>
              <a:rPr lang="en-US" sz="3200" dirty="0" smtClean="0">
                <a:solidFill>
                  <a:srgbClr val="0000FF"/>
                </a:solidFill>
              </a:rPr>
              <a:t/>
            </a:r>
            <a:br>
              <a:rPr lang="en-US" sz="3200" dirty="0" smtClean="0">
                <a:solidFill>
                  <a:srgbClr val="0000FF"/>
                </a:solidFill>
              </a:rPr>
            </a:br>
            <a:r>
              <a:rPr lang="en-US" sz="3200" dirty="0" smtClean="0">
                <a:solidFill>
                  <a:srgbClr val="0000FF"/>
                </a:solidFill>
              </a:rPr>
              <a:t/>
            </a:r>
            <a:br>
              <a:rPr lang="en-US" sz="3200" dirty="0" smtClean="0">
                <a:solidFill>
                  <a:srgbClr val="0000FF"/>
                </a:solidFill>
              </a:rPr>
            </a:br>
            <a:r>
              <a:rPr lang="en-US" sz="3200" b="1" dirty="0" err="1" smtClean="0">
                <a:solidFill>
                  <a:srgbClr val="0000FF"/>
                </a:solidFill>
              </a:rPr>
              <a:t>JSPL</a:t>
            </a:r>
            <a:r>
              <a:rPr lang="en-US" sz="3200" b="1" dirty="0" smtClean="0">
                <a:solidFill>
                  <a:srgbClr val="0000FF"/>
                </a:solidFill>
              </a:rPr>
              <a:t> has their own shipping &amp; transportation logistics</a:t>
            </a:r>
          </a:p>
        </p:txBody>
      </p:sp>
      <p:pic>
        <p:nvPicPr>
          <p:cNvPr id="5" name="Picture 4" descr="C:\Documents and Settings\dipti.METNET\Desktop\igclogo.png"/>
          <p:cNvPicPr>
            <a:picLocks noChangeAspect="1" noChangeArrowheads="1"/>
          </p:cNvPicPr>
          <p:nvPr/>
        </p:nvPicPr>
        <p:blipFill>
          <a:blip r:embed="rId2" cstate="print"/>
          <a:srcRect/>
          <a:stretch>
            <a:fillRect/>
          </a:stretch>
        </p:blipFill>
        <p:spPr bwMode="auto">
          <a:xfrm>
            <a:off x="1" y="0"/>
            <a:ext cx="914400" cy="919523"/>
          </a:xfrm>
          <a:prstGeom prst="rect">
            <a:avLst/>
          </a:prstGeom>
          <a:noFill/>
        </p:spPr>
      </p:pic>
      <p:sp>
        <p:nvSpPr>
          <p:cNvPr id="6" name="Rectangle 5"/>
          <p:cNvSpPr/>
          <p:nvPr/>
        </p:nvSpPr>
        <p:spPr>
          <a:xfrm>
            <a:off x="3643306" y="68025"/>
            <a:ext cx="2284022" cy="646331"/>
          </a:xfrm>
          <a:prstGeom prst="rect">
            <a:avLst/>
          </a:prstGeom>
        </p:spPr>
        <p:txBody>
          <a:bodyPr wrap="none">
            <a:spAutoFit/>
          </a:bodyPr>
          <a:lstStyle/>
          <a:p>
            <a:pPr algn="ctr"/>
            <a:r>
              <a:rPr lang="en-IN" sz="3600" b="1" dirty="0" smtClean="0"/>
              <a:t>SUMMARY</a:t>
            </a:r>
            <a:endParaRPr lang="en-IN" sz="3600"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43190"/>
            <a:ext cx="8229600" cy="1143000"/>
          </a:xfrm>
        </p:spPr>
        <p:txBody>
          <a:bodyPr>
            <a:noAutofit/>
          </a:bodyPr>
          <a:lstStyle/>
          <a:p>
            <a:pPr algn="r"/>
            <a:r>
              <a:rPr lang="en-IN" sz="8800" b="1" i="1" dirty="0" smtClean="0"/>
              <a:t>Thank You</a:t>
            </a:r>
            <a:endParaRPr lang="en-IN" sz="8800" b="1" i="1" dirty="0"/>
          </a:p>
        </p:txBody>
      </p:sp>
      <p:pic>
        <p:nvPicPr>
          <p:cNvPr id="3" name="Picture 2" descr="C:\Documents and Settings\dipti.METNET\Desktop\igclogo.png"/>
          <p:cNvPicPr>
            <a:picLocks noChangeAspect="1" noChangeArrowheads="1"/>
          </p:cNvPicPr>
          <p:nvPr/>
        </p:nvPicPr>
        <p:blipFill>
          <a:blip r:embed="rId2" cstate="print"/>
          <a:srcRect/>
          <a:stretch>
            <a:fillRect/>
          </a:stretch>
        </p:blipFill>
        <p:spPr bwMode="auto">
          <a:xfrm>
            <a:off x="1" y="0"/>
            <a:ext cx="914400" cy="91952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42876" y="1142984"/>
          <a:ext cx="8858280" cy="5023993"/>
        </p:xfrm>
        <a:graphic>
          <a:graphicData uri="http://schemas.openxmlformats.org/drawingml/2006/table">
            <a:tbl>
              <a:tblPr firstRow="1" bandRow="1">
                <a:tableStyleId>{5C22544A-7EE6-4342-B048-85BDC9FD1C3A}</a:tableStyleId>
              </a:tblPr>
              <a:tblGrid>
                <a:gridCol w="8858280"/>
              </a:tblGrid>
              <a:tr h="370840">
                <a:tc>
                  <a:txBody>
                    <a:bodyPr/>
                    <a:lstStyle/>
                    <a:p>
                      <a:pPr algn="ctr">
                        <a:lnSpc>
                          <a:spcPct val="100000"/>
                        </a:lnSpc>
                      </a:pPr>
                      <a:r>
                        <a:rPr lang="en-IN" sz="4000" b="1" dirty="0" smtClean="0"/>
                        <a:t>Outline of Presentation</a:t>
                      </a:r>
                      <a:endParaRPr lang="en-IN" sz="4000" b="1" dirty="0"/>
                    </a:p>
                  </a:txBody>
                  <a:tcPr/>
                </a:tc>
              </a:tr>
              <a:tr h="370840">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IN" sz="2800" b="1" dirty="0" smtClean="0"/>
                        <a:t>About IGCAR, </a:t>
                      </a:r>
                      <a:r>
                        <a:rPr lang="en-IN" sz="2800" b="1" dirty="0" err="1" smtClean="0"/>
                        <a:t>Kalpakkam</a:t>
                      </a:r>
                      <a:endParaRPr lang="en-IN" sz="2800" b="1" dirty="0" smtClean="0"/>
                    </a:p>
                  </a:txBody>
                  <a:tcPr/>
                </a:tc>
              </a:tr>
              <a:tr h="370840">
                <a:tc>
                  <a:txBody>
                    <a:bodyPr/>
                    <a:lstStyle/>
                    <a:p>
                      <a:pPr>
                        <a:lnSpc>
                          <a:spcPct val="150000"/>
                        </a:lnSpc>
                      </a:pPr>
                      <a:r>
                        <a:rPr lang="en-IN" sz="2800" b="1" dirty="0" smtClean="0"/>
                        <a:t>Long Baseline Neutrino Facility (LBNF) – FNAL</a:t>
                      </a:r>
                      <a:endParaRPr lang="en-IN" sz="2800" b="1" dirty="0"/>
                    </a:p>
                  </a:txBody>
                  <a:tcPr/>
                </a:tc>
              </a:tr>
              <a:tr h="370840">
                <a:tc>
                  <a:txBody>
                    <a:bodyPr/>
                    <a:lstStyle/>
                    <a:p>
                      <a:pPr>
                        <a:lnSpc>
                          <a:spcPct val="150000"/>
                        </a:lnSpc>
                      </a:pPr>
                      <a:r>
                        <a:rPr lang="en-IN" sz="2800" b="1" baseline="0" dirty="0" smtClean="0"/>
                        <a:t>LBNF Cryostat Warm Vessel</a:t>
                      </a:r>
                      <a:endParaRPr lang="en-IN" sz="2800" b="1" dirty="0"/>
                    </a:p>
                  </a:txBody>
                  <a:tcPr/>
                </a:tc>
              </a:tr>
              <a:tr h="370840">
                <a:tc>
                  <a:txBody>
                    <a:bodyPr/>
                    <a:lstStyle/>
                    <a:p>
                      <a:pPr>
                        <a:lnSpc>
                          <a:spcPct val="150000"/>
                        </a:lnSpc>
                      </a:pPr>
                      <a:r>
                        <a:rPr lang="en-IN" sz="2800" b="1" dirty="0" smtClean="0"/>
                        <a:t>Materials for </a:t>
                      </a:r>
                      <a:r>
                        <a:rPr lang="en-IN" sz="2800" b="1" baseline="0" dirty="0" smtClean="0"/>
                        <a:t>LBNF Cryostat Warm Vessel – S460ML</a:t>
                      </a:r>
                      <a:endParaRPr lang="en-IN" sz="2800" b="1" dirty="0"/>
                    </a:p>
                  </a:txBody>
                  <a:tcPr/>
                </a:tc>
              </a:tr>
              <a:tr h="370840">
                <a:tc>
                  <a:txBody>
                    <a:bodyPr/>
                    <a:lstStyle/>
                    <a:p>
                      <a:pPr>
                        <a:lnSpc>
                          <a:spcPct val="150000"/>
                        </a:lnSpc>
                      </a:pPr>
                      <a:r>
                        <a:rPr lang="en-IN" sz="2800" b="1" dirty="0" smtClean="0"/>
                        <a:t>Indigenous Manufacturing</a:t>
                      </a:r>
                      <a:r>
                        <a:rPr lang="en-IN" sz="2800" b="1" baseline="0" dirty="0" smtClean="0"/>
                        <a:t> Feasibility of LBNF Warm Vessel</a:t>
                      </a:r>
                      <a:endParaRPr lang="en-IN" sz="2800" b="1" dirty="0"/>
                    </a:p>
                  </a:txBody>
                  <a:tcPr/>
                </a:tc>
              </a:tr>
              <a:tr h="370840">
                <a:tc>
                  <a:txBody>
                    <a:bodyPr/>
                    <a:lstStyle/>
                    <a:p>
                      <a:pPr>
                        <a:lnSpc>
                          <a:spcPct val="150000"/>
                        </a:lnSpc>
                      </a:pPr>
                      <a:r>
                        <a:rPr lang="en-IN" sz="2800" b="1" dirty="0" smtClean="0"/>
                        <a:t>Summary</a:t>
                      </a:r>
                      <a:endParaRPr lang="en-IN" sz="2800" b="1" dirty="0"/>
                    </a:p>
                  </a:txBody>
                  <a:tcPr/>
                </a:tc>
              </a:tr>
            </a:tbl>
          </a:graphicData>
        </a:graphic>
      </p:graphicFrame>
      <p:pic>
        <p:nvPicPr>
          <p:cNvPr id="3" name="Picture 2" descr="C:\Documents and Settings\dipti.METNET\Desktop\igclogo.png"/>
          <p:cNvPicPr>
            <a:picLocks noChangeAspect="1" noChangeArrowheads="1"/>
          </p:cNvPicPr>
          <p:nvPr/>
        </p:nvPicPr>
        <p:blipFill>
          <a:blip r:embed="rId2" cstate="print"/>
          <a:srcRect/>
          <a:stretch>
            <a:fillRect/>
          </a:stretch>
        </p:blipFill>
        <p:spPr bwMode="auto">
          <a:xfrm>
            <a:off x="1" y="0"/>
            <a:ext cx="914400" cy="91952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500034" y="642918"/>
            <a:ext cx="8429684" cy="6089058"/>
            <a:chOff x="500034" y="714356"/>
            <a:chExt cx="8429684" cy="6089058"/>
          </a:xfrm>
        </p:grpSpPr>
        <p:pic>
          <p:nvPicPr>
            <p:cNvPr id="4" name="Picture 3" descr="scan0001.jpg"/>
            <p:cNvPicPr>
              <a:picLocks noChangeAspect="1"/>
            </p:cNvPicPr>
            <p:nvPr/>
          </p:nvPicPr>
          <p:blipFill>
            <a:blip r:embed="rId2"/>
            <a:srcRect l="55912" t="12438" r="8634" b="52715"/>
            <a:stretch>
              <a:fillRect/>
            </a:stretch>
          </p:blipFill>
          <p:spPr>
            <a:xfrm>
              <a:off x="500034" y="714356"/>
              <a:ext cx="8429684" cy="6089058"/>
            </a:xfrm>
            <a:prstGeom prst="rect">
              <a:avLst/>
            </a:prstGeom>
          </p:spPr>
        </p:pic>
        <p:sp>
          <p:nvSpPr>
            <p:cNvPr id="5" name="Rectangle 4"/>
            <p:cNvSpPr/>
            <p:nvPr/>
          </p:nvSpPr>
          <p:spPr>
            <a:xfrm>
              <a:off x="500034" y="5786454"/>
              <a:ext cx="714380" cy="928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Rectangle 5"/>
            <p:cNvSpPr/>
            <p:nvPr/>
          </p:nvSpPr>
          <p:spPr>
            <a:xfrm>
              <a:off x="7597534" y="5786454"/>
              <a:ext cx="1285884" cy="928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pic>
        <p:nvPicPr>
          <p:cNvPr id="8" name="Picture 2" descr="C:\Documents and Settings\dipti.METNET\Desktop\igclogo.png"/>
          <p:cNvPicPr>
            <a:picLocks noChangeAspect="1" noChangeArrowheads="1"/>
          </p:cNvPicPr>
          <p:nvPr/>
        </p:nvPicPr>
        <p:blipFill>
          <a:blip r:embed="rId3" cstate="print"/>
          <a:srcRect/>
          <a:stretch>
            <a:fillRect/>
          </a:stretch>
        </p:blipFill>
        <p:spPr bwMode="auto">
          <a:xfrm>
            <a:off x="1" y="0"/>
            <a:ext cx="914400" cy="919523"/>
          </a:xfrm>
          <a:prstGeom prst="rect">
            <a:avLst/>
          </a:prstGeom>
          <a:noFill/>
        </p:spPr>
      </p:pic>
      <p:sp>
        <p:nvSpPr>
          <p:cNvPr id="10" name="Rectangle 9"/>
          <p:cNvSpPr/>
          <p:nvPr/>
        </p:nvSpPr>
        <p:spPr>
          <a:xfrm>
            <a:off x="2323995" y="16353"/>
            <a:ext cx="4461927" cy="707886"/>
          </a:xfrm>
          <a:prstGeom prst="rect">
            <a:avLst/>
          </a:prstGeom>
        </p:spPr>
        <p:txBody>
          <a:bodyPr wrap="none">
            <a:spAutoFit/>
          </a:bodyPr>
          <a:lstStyle/>
          <a:p>
            <a:r>
              <a:rPr lang="en-GB" sz="4000" b="1" dirty="0" smtClean="0"/>
              <a:t>LBNF &amp; Its Cryostats</a:t>
            </a:r>
            <a:endParaRPr lang="en-IN" sz="40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an0001.jpg"/>
          <p:cNvPicPr>
            <a:picLocks noChangeAspect="1"/>
          </p:cNvPicPr>
          <p:nvPr/>
        </p:nvPicPr>
        <p:blipFill>
          <a:blip r:embed="rId2"/>
          <a:srcRect l="13932" t="9694" r="57911" b="69239"/>
          <a:stretch>
            <a:fillRect/>
          </a:stretch>
        </p:blipFill>
        <p:spPr>
          <a:xfrm>
            <a:off x="49372" y="785794"/>
            <a:ext cx="4572032" cy="2500330"/>
          </a:xfrm>
          <a:prstGeom prst="rect">
            <a:avLst/>
          </a:prstGeom>
        </p:spPr>
      </p:pic>
      <p:sp>
        <p:nvSpPr>
          <p:cNvPr id="8" name="Rectangle 7"/>
          <p:cNvSpPr/>
          <p:nvPr/>
        </p:nvSpPr>
        <p:spPr>
          <a:xfrm>
            <a:off x="1000100" y="16353"/>
            <a:ext cx="7381893" cy="769441"/>
          </a:xfrm>
          <a:prstGeom prst="rect">
            <a:avLst/>
          </a:prstGeom>
        </p:spPr>
        <p:txBody>
          <a:bodyPr wrap="none">
            <a:spAutoFit/>
          </a:bodyPr>
          <a:lstStyle/>
          <a:p>
            <a:r>
              <a:rPr lang="en-GB" sz="4400" b="1" dirty="0" smtClean="0"/>
              <a:t>LBNF CRYOSTAT – Warm Vessel</a:t>
            </a:r>
            <a:endParaRPr lang="en-IN" sz="4400" b="1" dirty="0"/>
          </a:p>
        </p:txBody>
      </p:sp>
      <p:sp>
        <p:nvSpPr>
          <p:cNvPr id="11265" name="Rectangle 1"/>
          <p:cNvSpPr>
            <a:spLocks noChangeArrowheads="1"/>
          </p:cNvSpPr>
          <p:nvPr/>
        </p:nvSpPr>
        <p:spPr bwMode="auto">
          <a:xfrm>
            <a:off x="115474" y="3475827"/>
            <a:ext cx="8929718" cy="3354765"/>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kumimoji="0" lang="en-GB" sz="20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a:t>
            </a:r>
            <a:r>
              <a:rPr kumimoji="0" lang="en-GB" sz="2400" b="0" i="0" u="none" strike="noStrike" cap="none" normalizeH="0" baseline="0" dirty="0" smtClean="0">
                <a:ln>
                  <a:noFill/>
                </a:ln>
                <a:solidFill>
                  <a:srgbClr val="0000FF"/>
                </a:solidFill>
                <a:effectLst/>
                <a:latin typeface="Verdana" pitchFamily="34" charset="0"/>
                <a:ea typeface="Times New Roman" pitchFamily="18" charset="0"/>
                <a:cs typeface="Times New Roman" pitchFamily="18" charset="0"/>
              </a:rPr>
              <a:t>The </a:t>
            </a:r>
            <a:r>
              <a:rPr kumimoji="0" lang="en-GB" sz="2400" b="1" i="0" u="none" strike="noStrike" cap="none" normalizeH="0" baseline="0" dirty="0" smtClean="0">
                <a:ln>
                  <a:noFill/>
                </a:ln>
                <a:solidFill>
                  <a:srgbClr val="0000FF"/>
                </a:solidFill>
                <a:effectLst/>
                <a:latin typeface="Verdana" pitchFamily="34" charset="0"/>
                <a:ea typeface="Times New Roman" pitchFamily="18" charset="0"/>
                <a:cs typeface="Times New Roman" pitchFamily="18" charset="0"/>
              </a:rPr>
              <a:t>two main components </a:t>
            </a:r>
            <a:r>
              <a:rPr kumimoji="0" lang="en-GB" sz="2400" b="0" i="0" u="none" strike="noStrike" cap="none" normalizeH="0" baseline="0" dirty="0" smtClean="0">
                <a:ln>
                  <a:noFill/>
                </a:ln>
                <a:solidFill>
                  <a:srgbClr val="0000FF"/>
                </a:solidFill>
                <a:effectLst/>
                <a:latin typeface="Verdana" pitchFamily="34" charset="0"/>
                <a:ea typeface="Times New Roman" pitchFamily="18" charset="0"/>
                <a:cs typeface="Times New Roman" pitchFamily="18" charset="0"/>
              </a:rPr>
              <a:t>of the warm structure of the cryostat: </a:t>
            </a:r>
            <a:r>
              <a:rPr kumimoji="0" lang="en-GB" sz="2400" b="1" i="0" u="none" strike="noStrike" cap="none" normalizeH="0" baseline="0" dirty="0" smtClean="0">
                <a:ln>
                  <a:noFill/>
                </a:ln>
                <a:solidFill>
                  <a:srgbClr val="0000FF"/>
                </a:solidFill>
                <a:effectLst/>
                <a:latin typeface="Verdana" pitchFamily="34" charset="0"/>
                <a:ea typeface="Times New Roman" pitchFamily="18" charset="0"/>
                <a:cs typeface="Times New Roman" pitchFamily="18" charset="0"/>
              </a:rPr>
              <a:t>I-beam: HL1100M </a:t>
            </a:r>
            <a:r>
              <a:rPr kumimoji="0" lang="en-GB" sz="2000" b="1" i="0" u="none" strike="noStrike" cap="none" normalizeH="0" baseline="0" dirty="0" smtClean="0">
                <a:ln>
                  <a:noFill/>
                </a:ln>
                <a:solidFill>
                  <a:srgbClr val="0000FF"/>
                </a:solidFill>
                <a:effectLst/>
                <a:latin typeface="Verdana" pitchFamily="34" charset="0"/>
                <a:ea typeface="Times New Roman" pitchFamily="18" charset="0"/>
                <a:cs typeface="Times New Roman" pitchFamily="18" charset="0"/>
              </a:rPr>
              <a:t>and </a:t>
            </a:r>
            <a:r>
              <a:rPr kumimoji="0" lang="en-GB" sz="2400" b="1" i="0" u="none" strike="noStrike" cap="none" normalizeH="0" baseline="0" dirty="0" smtClean="0">
                <a:ln>
                  <a:noFill/>
                </a:ln>
                <a:solidFill>
                  <a:srgbClr val="0000FF"/>
                </a:solidFill>
                <a:effectLst/>
                <a:latin typeface="Verdana" pitchFamily="34" charset="0"/>
                <a:ea typeface="Times New Roman" pitchFamily="18" charset="0"/>
                <a:cs typeface="Times New Roman" pitchFamily="18" charset="0"/>
              </a:rPr>
              <a:t>I-beam: HE600B</a:t>
            </a:r>
            <a:endParaRPr lang="en-GB" sz="2000" dirty="0" smtClean="0">
              <a:solidFill>
                <a:srgbClr val="0000FF"/>
              </a:solidFill>
              <a:latin typeface="Verdana"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tabLst/>
            </a:pPr>
            <a:r>
              <a:rPr kumimoji="0" lang="en-GB" sz="20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a:t>
            </a:r>
            <a:endParaRPr kumimoji="0" lang="en-GB"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lang="en-GB" sz="2000" dirty="0" smtClean="0">
                <a:solidFill>
                  <a:schemeClr val="tx1"/>
                </a:solidFill>
                <a:latin typeface="Verdana" pitchFamily="34" charset="0"/>
                <a:ea typeface="Times New Roman" pitchFamily="18" charset="0"/>
                <a:cs typeface="Times New Roman" pitchFamily="18" charset="0"/>
              </a:rPr>
              <a:t> </a:t>
            </a:r>
            <a:r>
              <a:rPr lang="en-GB" sz="2400" b="1" dirty="0" smtClean="0">
                <a:solidFill>
                  <a:schemeClr val="tx1"/>
                </a:solidFill>
                <a:latin typeface="Verdana" pitchFamily="34" charset="0"/>
                <a:ea typeface="Times New Roman" pitchFamily="18" charset="0"/>
                <a:cs typeface="Times New Roman" pitchFamily="18" charset="0"/>
              </a:rPr>
              <a:t>Standards Applicable:</a:t>
            </a:r>
            <a:r>
              <a:rPr lang="en-GB" sz="2400" dirty="0" smtClean="0">
                <a:solidFill>
                  <a:schemeClr val="tx1"/>
                </a:solidFill>
                <a:latin typeface="Verdana" pitchFamily="34" charset="0"/>
                <a:ea typeface="Times New Roman" pitchFamily="18" charset="0"/>
                <a:cs typeface="Times New Roman" pitchFamily="18" charset="0"/>
              </a:rPr>
              <a:t> </a:t>
            </a:r>
            <a:endParaRPr lang="en-GB" sz="2000" dirty="0" smtClean="0">
              <a:solidFill>
                <a:schemeClr val="tx1"/>
              </a:solidFill>
              <a:latin typeface="Verdana" pitchFamily="34" charset="0"/>
              <a:ea typeface="Times New Roman" pitchFamily="18" charset="0"/>
              <a:cs typeface="Times New Roman" pitchFamily="18" charset="0"/>
            </a:endParaRPr>
          </a:p>
          <a:p>
            <a:pPr lvl="1" algn="just" eaLnBrk="0" fontAlgn="base" hangingPunct="0">
              <a:spcBef>
                <a:spcPct val="0"/>
              </a:spcBef>
              <a:spcAft>
                <a:spcPct val="0"/>
              </a:spcAft>
              <a:buFont typeface="Arial" pitchFamily="34" charset="0"/>
              <a:buChar char="•"/>
            </a:pPr>
            <a:r>
              <a:rPr lang="en-GB" sz="2000" b="1" dirty="0" smtClean="0">
                <a:solidFill>
                  <a:schemeClr val="tx1"/>
                </a:solidFill>
                <a:latin typeface="Verdana" pitchFamily="34" charset="0"/>
                <a:ea typeface="Times New Roman" pitchFamily="18" charset="0"/>
                <a:cs typeface="Times New Roman" pitchFamily="18" charset="0"/>
              </a:rPr>
              <a:t>S</a:t>
            </a:r>
            <a:r>
              <a:rPr kumimoji="0" lang="en-GB" sz="2000" b="1"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ection properties in accordance with EN 10365:2017</a:t>
            </a:r>
            <a:endParaRPr kumimoji="0" lang="en-GB" sz="2000" b="1" i="0" u="none" strike="noStrike" cap="none" normalizeH="0" baseline="0" dirty="0" smtClean="0">
              <a:ln>
                <a:noFill/>
              </a:ln>
              <a:solidFill>
                <a:schemeClr val="tx1"/>
              </a:solidFill>
              <a:effectLst/>
              <a:latin typeface="Arial" pitchFamily="34" charset="0"/>
              <a:cs typeface="Arial" pitchFamily="34" charset="0"/>
            </a:endParaRPr>
          </a:p>
          <a:p>
            <a:pPr lvl="1" algn="just" eaLnBrk="0" fontAlgn="base" hangingPunct="0">
              <a:spcBef>
                <a:spcPct val="0"/>
              </a:spcBef>
              <a:spcAft>
                <a:spcPct val="0"/>
              </a:spcAft>
              <a:buFont typeface="Arial" pitchFamily="34" charset="0"/>
              <a:buChar char="•"/>
            </a:pPr>
            <a:r>
              <a:rPr kumimoji="0" lang="en-GB" sz="2000" b="1"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Steel making process in accordance with EN 10025-1</a:t>
            </a:r>
            <a:endParaRPr kumimoji="0" lang="en-GB" sz="2000" b="1" i="0" u="none" strike="noStrike" cap="none" normalizeH="0" baseline="0" dirty="0" smtClean="0">
              <a:ln>
                <a:noFill/>
              </a:ln>
              <a:solidFill>
                <a:schemeClr val="tx1"/>
              </a:solidFill>
              <a:effectLst/>
              <a:latin typeface="Arial" pitchFamily="34" charset="0"/>
              <a:cs typeface="Arial" pitchFamily="34" charset="0"/>
            </a:endParaRPr>
          </a:p>
          <a:p>
            <a:pPr lvl="1" algn="just" eaLnBrk="0" fontAlgn="base" hangingPunct="0">
              <a:spcBef>
                <a:spcPct val="0"/>
              </a:spcBef>
              <a:spcAft>
                <a:spcPct val="0"/>
              </a:spcAft>
              <a:buFont typeface="Arial" pitchFamily="34" charset="0"/>
              <a:buChar char="•"/>
            </a:pPr>
            <a:r>
              <a:rPr kumimoji="0" lang="en-GB" sz="2000" b="1"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Dimensions in accordance with EN 10365:2017</a:t>
            </a:r>
            <a:endParaRPr kumimoji="0" lang="en-GB" sz="2000" b="1" i="0" u="none" strike="noStrike" cap="none" normalizeH="0" baseline="0" dirty="0" smtClean="0">
              <a:ln>
                <a:noFill/>
              </a:ln>
              <a:solidFill>
                <a:schemeClr val="tx1"/>
              </a:solidFill>
              <a:effectLst/>
              <a:latin typeface="Arial" pitchFamily="34" charset="0"/>
              <a:cs typeface="Arial" pitchFamily="34" charset="0"/>
            </a:endParaRPr>
          </a:p>
          <a:p>
            <a:pPr lvl="1" algn="just" eaLnBrk="0" fontAlgn="base" hangingPunct="0">
              <a:spcBef>
                <a:spcPct val="0"/>
              </a:spcBef>
              <a:spcAft>
                <a:spcPct val="0"/>
              </a:spcAft>
              <a:buFont typeface="Arial" pitchFamily="34" charset="0"/>
              <a:buChar char="•"/>
            </a:pPr>
            <a:r>
              <a:rPr kumimoji="0" lang="en-GB" sz="2000" b="1"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Tolerances in accordance with EN 10034:1993</a:t>
            </a:r>
            <a:endParaRPr kumimoji="0" lang="en-GB" sz="2000" b="1" i="0" u="none" strike="noStrike" cap="none" normalizeH="0" baseline="0" dirty="0" smtClean="0">
              <a:ln>
                <a:noFill/>
              </a:ln>
              <a:solidFill>
                <a:schemeClr val="tx1"/>
              </a:solidFill>
              <a:effectLst/>
              <a:latin typeface="Arial" pitchFamily="34" charset="0"/>
              <a:cs typeface="Arial" pitchFamily="34" charset="0"/>
            </a:endParaRPr>
          </a:p>
          <a:p>
            <a:pPr lvl="1" algn="just" eaLnBrk="0" fontAlgn="base" hangingPunct="0">
              <a:spcBef>
                <a:spcPct val="0"/>
              </a:spcBef>
              <a:spcAft>
                <a:spcPct val="0"/>
              </a:spcAft>
              <a:buFont typeface="Arial" pitchFamily="34" charset="0"/>
              <a:buChar char="•"/>
            </a:pPr>
            <a:r>
              <a:rPr kumimoji="0" lang="en-GB" sz="2000" b="1"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Surface condition in accordance with EN 10163-3:2004, class C, subclass 1</a:t>
            </a:r>
            <a:endParaRPr kumimoji="0" lang="en-GB"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11266" name="Rectangle 2"/>
          <p:cNvSpPr>
            <a:spLocks noChangeArrowheads="1"/>
          </p:cNvSpPr>
          <p:nvPr/>
        </p:nvSpPr>
        <p:spPr bwMode="auto">
          <a:xfrm>
            <a:off x="4598536" y="751344"/>
            <a:ext cx="4500562" cy="2677656"/>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sng"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Alternative: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2400" b="1" i="0" u="none" strike="noStrike" cap="none" normalizeH="0" baseline="0" dirty="0" smtClean="0">
                <a:ln>
                  <a:noFill/>
                </a:ln>
                <a:solidFill>
                  <a:srgbClr val="0000FF"/>
                </a:solidFill>
                <a:effectLst/>
                <a:latin typeface="Verdana" pitchFamily="34" charset="0"/>
                <a:ea typeface="Times New Roman" pitchFamily="18" charset="0"/>
                <a:cs typeface="Times New Roman" pitchFamily="18" charset="0"/>
              </a:rPr>
              <a:t>US section: </a:t>
            </a:r>
          </a:p>
          <a:p>
            <a:pPr marL="0" marR="0" lvl="0" indent="0" algn="l" defTabSz="914400" rtl="0" eaLnBrk="1" fontAlgn="base" latinLnBrk="0" hangingPunct="1">
              <a:lnSpc>
                <a:spcPct val="100000"/>
              </a:lnSpc>
              <a:spcBef>
                <a:spcPct val="0"/>
              </a:spcBef>
              <a:spcAft>
                <a:spcPct val="0"/>
              </a:spcAft>
              <a:buClrTx/>
              <a:buSzTx/>
              <a:tabLst/>
            </a:pPr>
            <a:r>
              <a:rPr kumimoji="0" lang="en-GB" sz="2400" b="1" i="0" u="none" strike="noStrike" cap="none" normalizeH="0" baseline="0" dirty="0" smtClean="0">
                <a:ln>
                  <a:noFill/>
                </a:ln>
                <a:solidFill>
                  <a:srgbClr val="0000FF"/>
                </a:solidFill>
                <a:effectLst/>
                <a:latin typeface="Verdana" pitchFamily="34" charset="0"/>
                <a:ea typeface="Times New Roman" pitchFamily="18" charset="0"/>
                <a:cs typeface="Times New Roman" pitchFamily="18" charset="0"/>
              </a:rPr>
              <a:t>             W 44 x 16 x 290</a:t>
            </a:r>
          </a:p>
          <a:p>
            <a:pPr marL="0" marR="0" lvl="0" indent="0" algn="l" defTabSz="914400" rtl="0" eaLnBrk="1" fontAlgn="base" latinLnBrk="0" hangingPunct="1">
              <a:lnSpc>
                <a:spcPct val="100000"/>
              </a:lnSpc>
              <a:spcBef>
                <a:spcPct val="0"/>
              </a:spcBef>
              <a:spcAft>
                <a:spcPct val="0"/>
              </a:spcAft>
              <a:buClrTx/>
              <a:buSzTx/>
              <a:tabLst/>
            </a:pPr>
            <a:r>
              <a:rPr kumimoji="0" lang="en-GB" sz="2400" b="1"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GB" sz="2400" b="1"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Dimensions, tolerances and surface condition as per ASTM A 6/A 6M – 16.</a:t>
            </a:r>
            <a:r>
              <a:rPr kumimoji="0" lang="en-GB" sz="2400" b="1" i="0" u="none" strike="noStrike" cap="none" normalizeH="0" baseline="0" dirty="0" smtClean="0">
                <a:ln>
                  <a:noFill/>
                </a:ln>
                <a:solidFill>
                  <a:schemeClr val="tx1"/>
                </a:solidFill>
                <a:effectLst/>
                <a:latin typeface="Arial" pitchFamily="34" charset="0"/>
                <a:cs typeface="Arial" pitchFamily="34" charset="0"/>
              </a:rPr>
              <a:t> </a:t>
            </a:r>
          </a:p>
        </p:txBody>
      </p:sp>
      <p:pic>
        <p:nvPicPr>
          <p:cNvPr id="6" name="Picture 2" descr="C:\Documents and Settings\dipti.METNET\Desktop\igclogo.png"/>
          <p:cNvPicPr>
            <a:picLocks noChangeAspect="1" noChangeArrowheads="1"/>
          </p:cNvPicPr>
          <p:nvPr/>
        </p:nvPicPr>
        <p:blipFill>
          <a:blip r:embed="rId3" cstate="print"/>
          <a:srcRect/>
          <a:stretch>
            <a:fillRect/>
          </a:stretch>
        </p:blipFill>
        <p:spPr bwMode="auto">
          <a:xfrm>
            <a:off x="1" y="0"/>
            <a:ext cx="914400" cy="91952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66">
                                            <p:bg/>
                                          </p:spTgt>
                                        </p:tgtEl>
                                        <p:attrNameLst>
                                          <p:attrName>style.visibility</p:attrName>
                                        </p:attrNameLst>
                                      </p:cBhvr>
                                      <p:to>
                                        <p:strVal val="visible"/>
                                      </p:to>
                                    </p:set>
                                    <p:anim calcmode="lin" valueType="num">
                                      <p:cBhvr additive="base">
                                        <p:cTn id="7" dur="500" fill="hold"/>
                                        <p:tgtEl>
                                          <p:spTgt spid="1126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1266">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266">
                                            <p:txEl>
                                              <p:pRg st="0" end="0"/>
                                            </p:txEl>
                                          </p:spTgt>
                                        </p:tgtEl>
                                        <p:attrNameLst>
                                          <p:attrName>style.visibility</p:attrName>
                                        </p:attrNameLst>
                                      </p:cBhvr>
                                      <p:to>
                                        <p:strVal val="visible"/>
                                      </p:to>
                                    </p:set>
                                    <p:anim calcmode="lin" valueType="num">
                                      <p:cBhvr additive="base">
                                        <p:cTn id="11" dur="500" fill="hold"/>
                                        <p:tgtEl>
                                          <p:spTgt spid="1126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266">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266">
                                            <p:txEl>
                                              <p:pRg st="1" end="1"/>
                                            </p:txEl>
                                          </p:spTgt>
                                        </p:tgtEl>
                                        <p:attrNameLst>
                                          <p:attrName>style.visibility</p:attrName>
                                        </p:attrNameLst>
                                      </p:cBhvr>
                                      <p:to>
                                        <p:strVal val="visible"/>
                                      </p:to>
                                    </p:set>
                                    <p:anim calcmode="lin" valueType="num">
                                      <p:cBhvr additive="base">
                                        <p:cTn id="15" dur="500" fill="hold"/>
                                        <p:tgtEl>
                                          <p:spTgt spid="11266">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1266">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266">
                                            <p:txEl>
                                              <p:pRg st="2" end="2"/>
                                            </p:txEl>
                                          </p:spTgt>
                                        </p:tgtEl>
                                        <p:attrNameLst>
                                          <p:attrName>style.visibility</p:attrName>
                                        </p:attrNameLst>
                                      </p:cBhvr>
                                      <p:to>
                                        <p:strVal val="visible"/>
                                      </p:to>
                                    </p:set>
                                    <p:anim calcmode="lin" valueType="num">
                                      <p:cBhvr additive="base">
                                        <p:cTn id="19" dur="500" fill="hold"/>
                                        <p:tgtEl>
                                          <p:spTgt spid="1126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266">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266">
                                            <p:txEl>
                                              <p:pRg st="3" end="3"/>
                                            </p:txEl>
                                          </p:spTgt>
                                        </p:tgtEl>
                                        <p:attrNameLst>
                                          <p:attrName>style.visibility</p:attrName>
                                        </p:attrNameLst>
                                      </p:cBhvr>
                                      <p:to>
                                        <p:strVal val="visible"/>
                                      </p:to>
                                    </p:set>
                                    <p:anim calcmode="lin" valueType="num">
                                      <p:cBhvr additive="base">
                                        <p:cTn id="23" dur="500" fill="hold"/>
                                        <p:tgtEl>
                                          <p:spTgt spid="1126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1266">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1266">
                                            <p:txEl>
                                              <p:pRg st="4" end="4"/>
                                            </p:txEl>
                                          </p:spTgt>
                                        </p:tgtEl>
                                        <p:attrNameLst>
                                          <p:attrName>style.visibility</p:attrName>
                                        </p:attrNameLst>
                                      </p:cBhvr>
                                      <p:to>
                                        <p:strVal val="visible"/>
                                      </p:to>
                                    </p:set>
                                    <p:anim calcmode="lin" valueType="num">
                                      <p:cBhvr additive="base">
                                        <p:cTn id="27" dur="500" fill="hold"/>
                                        <p:tgtEl>
                                          <p:spTgt spid="1126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126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allAtOnce"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an0002.jpg"/>
          <p:cNvPicPr>
            <a:picLocks noChangeAspect="1"/>
          </p:cNvPicPr>
          <p:nvPr/>
        </p:nvPicPr>
        <p:blipFill>
          <a:blip r:embed="rId2"/>
          <a:srcRect l="10457" t="65620" r="53406" b="6763"/>
          <a:stretch>
            <a:fillRect/>
          </a:stretch>
        </p:blipFill>
        <p:spPr>
          <a:xfrm>
            <a:off x="71406" y="1928802"/>
            <a:ext cx="9038772" cy="4896000"/>
          </a:xfrm>
          <a:prstGeom prst="rect">
            <a:avLst/>
          </a:prstGeom>
        </p:spPr>
      </p:pic>
      <p:sp>
        <p:nvSpPr>
          <p:cNvPr id="5" name="Rectangle 4"/>
          <p:cNvSpPr/>
          <p:nvPr/>
        </p:nvSpPr>
        <p:spPr>
          <a:xfrm>
            <a:off x="928662" y="16353"/>
            <a:ext cx="8215338" cy="707886"/>
          </a:xfrm>
          <a:prstGeom prst="rect">
            <a:avLst/>
          </a:prstGeom>
        </p:spPr>
        <p:txBody>
          <a:bodyPr wrap="square">
            <a:spAutoFit/>
          </a:bodyPr>
          <a:lstStyle/>
          <a:p>
            <a:pPr algn="ctr"/>
            <a:r>
              <a:rPr lang="en-GB" sz="3600" b="1" dirty="0" smtClean="0"/>
              <a:t>LBNF CRYOSTAT WARM VESSEL </a:t>
            </a:r>
            <a:r>
              <a:rPr lang="en-GB" sz="4000" b="1" dirty="0" smtClean="0"/>
              <a:t>- Sections</a:t>
            </a:r>
            <a:endParaRPr lang="en-IN" sz="4000" b="1" dirty="0"/>
          </a:p>
        </p:txBody>
      </p:sp>
      <p:pic>
        <p:nvPicPr>
          <p:cNvPr id="6" name="Picture 5" descr="scan0001.jpg"/>
          <p:cNvPicPr>
            <a:picLocks noChangeAspect="1"/>
          </p:cNvPicPr>
          <p:nvPr/>
        </p:nvPicPr>
        <p:blipFill>
          <a:blip r:embed="rId3" cstate="print"/>
          <a:srcRect l="13932" t="9694" r="57911" b="69239"/>
          <a:stretch>
            <a:fillRect/>
          </a:stretch>
        </p:blipFill>
        <p:spPr>
          <a:xfrm>
            <a:off x="3345179" y="632802"/>
            <a:ext cx="2369829" cy="1296000"/>
          </a:xfrm>
          <a:prstGeom prst="rect">
            <a:avLst/>
          </a:prstGeom>
        </p:spPr>
      </p:pic>
      <p:pic>
        <p:nvPicPr>
          <p:cNvPr id="7" name="Picture 2" descr="C:\Documents and Settings\dipti.METNET\Desktop\igclogo.png"/>
          <p:cNvPicPr>
            <a:picLocks noChangeAspect="1" noChangeArrowheads="1"/>
          </p:cNvPicPr>
          <p:nvPr/>
        </p:nvPicPr>
        <p:blipFill>
          <a:blip r:embed="rId4" cstate="print"/>
          <a:srcRect/>
          <a:stretch>
            <a:fillRect/>
          </a:stretch>
        </p:blipFill>
        <p:spPr bwMode="auto">
          <a:xfrm>
            <a:off x="1" y="0"/>
            <a:ext cx="914400" cy="919523"/>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an0004.jpg"/>
          <p:cNvPicPr>
            <a:picLocks noChangeAspect="1"/>
          </p:cNvPicPr>
          <p:nvPr/>
        </p:nvPicPr>
        <p:blipFill>
          <a:blip r:embed="rId2"/>
          <a:srcRect l="11719" t="10281" r="55469" b="58860"/>
          <a:stretch>
            <a:fillRect/>
          </a:stretch>
        </p:blipFill>
        <p:spPr>
          <a:xfrm>
            <a:off x="434150" y="1302213"/>
            <a:ext cx="8291592" cy="5500726"/>
          </a:xfrm>
          <a:prstGeom prst="rect">
            <a:avLst/>
          </a:prstGeom>
        </p:spPr>
      </p:pic>
      <p:sp>
        <p:nvSpPr>
          <p:cNvPr id="5" name="Rectangle 4"/>
          <p:cNvSpPr/>
          <p:nvPr/>
        </p:nvSpPr>
        <p:spPr>
          <a:xfrm>
            <a:off x="1142976" y="5336"/>
            <a:ext cx="7373557" cy="1200329"/>
          </a:xfrm>
          <a:prstGeom prst="rect">
            <a:avLst/>
          </a:prstGeom>
        </p:spPr>
        <p:txBody>
          <a:bodyPr wrap="square">
            <a:spAutoFit/>
          </a:bodyPr>
          <a:lstStyle/>
          <a:p>
            <a:pPr algn="ctr"/>
            <a:r>
              <a:rPr lang="en-GB" sz="3600" b="1" dirty="0" smtClean="0"/>
              <a:t>LBNF CRYOSTAT WARM VESSEL</a:t>
            </a:r>
          </a:p>
          <a:p>
            <a:pPr algn="ctr"/>
            <a:r>
              <a:rPr lang="en-GB" sz="3600" b="1" dirty="0" smtClean="0"/>
              <a:t>- Unit Building Sections</a:t>
            </a:r>
            <a:endParaRPr lang="en-IN" sz="3600" b="1" dirty="0"/>
          </a:p>
        </p:txBody>
      </p:sp>
      <p:pic>
        <p:nvPicPr>
          <p:cNvPr id="6" name="Picture 2" descr="C:\Documents and Settings\dipti.METNET\Desktop\igclogo.png"/>
          <p:cNvPicPr>
            <a:picLocks noChangeAspect="1" noChangeArrowheads="1"/>
          </p:cNvPicPr>
          <p:nvPr/>
        </p:nvPicPr>
        <p:blipFill>
          <a:blip r:embed="rId3" cstate="print"/>
          <a:srcRect/>
          <a:stretch>
            <a:fillRect/>
          </a:stretch>
        </p:blipFill>
        <p:spPr bwMode="auto">
          <a:xfrm>
            <a:off x="1" y="0"/>
            <a:ext cx="914400" cy="919523"/>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srcRect l="1980" t="1991" b="2420"/>
          <a:stretch>
            <a:fillRect/>
          </a:stretch>
        </p:blipFill>
        <p:spPr bwMode="auto">
          <a:xfrm>
            <a:off x="93440" y="630586"/>
            <a:ext cx="8961265" cy="6156000"/>
          </a:xfrm>
          <a:prstGeom prst="rect">
            <a:avLst/>
          </a:prstGeom>
          <a:noFill/>
          <a:ln w="9525">
            <a:noFill/>
            <a:miter lim="800000"/>
            <a:headEnd/>
            <a:tailEnd/>
          </a:ln>
          <a:effectLst/>
        </p:spPr>
      </p:pic>
      <p:sp>
        <p:nvSpPr>
          <p:cNvPr id="5" name="Rectangle 4"/>
          <p:cNvSpPr/>
          <p:nvPr/>
        </p:nvSpPr>
        <p:spPr>
          <a:xfrm>
            <a:off x="928662" y="5336"/>
            <a:ext cx="7786742" cy="707886"/>
          </a:xfrm>
          <a:prstGeom prst="rect">
            <a:avLst/>
          </a:prstGeom>
        </p:spPr>
        <p:txBody>
          <a:bodyPr wrap="square">
            <a:spAutoFit/>
          </a:bodyPr>
          <a:lstStyle/>
          <a:p>
            <a:pPr algn="ctr"/>
            <a:r>
              <a:rPr lang="en-GB" sz="4000" b="1" dirty="0" smtClean="0"/>
              <a:t>LBNF CRYOSTAT COMPONENT (Typ.)</a:t>
            </a:r>
            <a:endParaRPr lang="en-IN" sz="4000" b="1" dirty="0"/>
          </a:p>
        </p:txBody>
      </p:sp>
      <p:pic>
        <p:nvPicPr>
          <p:cNvPr id="4" name="Picture 3" descr="C:\Documents and Settings\dipti.METNET\Desktop\igclogo.png"/>
          <p:cNvPicPr>
            <a:picLocks noChangeAspect="1" noChangeArrowheads="1"/>
          </p:cNvPicPr>
          <p:nvPr/>
        </p:nvPicPr>
        <p:blipFill>
          <a:blip r:embed="rId3" cstate="print"/>
          <a:srcRect/>
          <a:stretch>
            <a:fillRect/>
          </a:stretch>
        </p:blipFill>
        <p:spPr bwMode="auto">
          <a:xfrm>
            <a:off x="1" y="0"/>
            <a:ext cx="914400" cy="91952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42844" y="642918"/>
          <a:ext cx="5000659" cy="4328160"/>
        </p:xfrm>
        <a:graphic>
          <a:graphicData uri="http://schemas.openxmlformats.org/drawingml/2006/table">
            <a:tbl>
              <a:tblPr/>
              <a:tblGrid>
                <a:gridCol w="1484719"/>
                <a:gridCol w="1896506"/>
                <a:gridCol w="1619434"/>
              </a:tblGrid>
              <a:tr h="271241">
                <a:tc gridSpan="3">
                  <a:txBody>
                    <a:bodyPr/>
                    <a:lstStyle/>
                    <a:p>
                      <a:pPr algn="ctr">
                        <a:lnSpc>
                          <a:spcPct val="100000"/>
                        </a:lnSpc>
                        <a:spcBef>
                          <a:spcPts val="600"/>
                        </a:spcBef>
                        <a:spcAft>
                          <a:spcPts val="600"/>
                        </a:spcAft>
                      </a:pPr>
                      <a:r>
                        <a:rPr lang="en-IN" sz="3200" b="1" i="0" dirty="0" smtClean="0">
                          <a:latin typeface="Times"/>
                          <a:ea typeface="Times New Roman"/>
                          <a:cs typeface="Times New Roman"/>
                        </a:rPr>
                        <a:t>I-Beams</a:t>
                      </a:r>
                      <a:endParaRPr lang="en-IN" sz="3200" b="1" i="0"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pPr algn="ctr">
                        <a:lnSpc>
                          <a:spcPct val="150000"/>
                        </a:lnSpc>
                        <a:spcBef>
                          <a:spcPts val="600"/>
                        </a:spcBef>
                        <a:spcAft>
                          <a:spcPts val="600"/>
                        </a:spcAft>
                      </a:pPr>
                      <a:endParaRPr lang="en-IN" sz="20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50000"/>
                        </a:lnSpc>
                        <a:spcBef>
                          <a:spcPts val="600"/>
                        </a:spcBef>
                        <a:spcAft>
                          <a:spcPts val="600"/>
                        </a:spcAft>
                      </a:pPr>
                      <a:endParaRPr lang="en-IN" sz="20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241">
                <a:tc>
                  <a:txBody>
                    <a:bodyPr/>
                    <a:lstStyle/>
                    <a:p>
                      <a:pPr algn="ctr">
                        <a:lnSpc>
                          <a:spcPct val="150000"/>
                        </a:lnSpc>
                        <a:spcBef>
                          <a:spcPts val="600"/>
                        </a:spcBef>
                        <a:spcAft>
                          <a:spcPts val="600"/>
                        </a:spcAft>
                      </a:pPr>
                      <a:r>
                        <a:rPr lang="en-GB" sz="2000" b="1" i="0" dirty="0">
                          <a:latin typeface="Verdana"/>
                          <a:ea typeface="Times New Roman"/>
                          <a:cs typeface="Times New Roman"/>
                        </a:rPr>
                        <a:t>Profile</a:t>
                      </a:r>
                      <a:endParaRPr lang="en-IN" sz="20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600"/>
                        </a:spcBef>
                        <a:spcAft>
                          <a:spcPts val="600"/>
                        </a:spcAft>
                      </a:pPr>
                      <a:r>
                        <a:rPr lang="en-GB" sz="2000" b="1" i="0" dirty="0" smtClean="0">
                          <a:latin typeface="Verdana"/>
                          <a:ea typeface="Times New Roman"/>
                          <a:cs typeface="Times New Roman"/>
                        </a:rPr>
                        <a:t>Length [m]</a:t>
                      </a:r>
                      <a:endParaRPr lang="en-IN" sz="20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600"/>
                        </a:spcBef>
                        <a:spcAft>
                          <a:spcPts val="600"/>
                        </a:spcAft>
                      </a:pPr>
                      <a:r>
                        <a:rPr lang="en-GB" sz="2000" b="1" i="0" dirty="0" smtClean="0">
                          <a:latin typeface="Verdana"/>
                          <a:ea typeface="Times New Roman"/>
                          <a:cs typeface="Times New Roman"/>
                        </a:rPr>
                        <a:t>Mass [T]</a:t>
                      </a:r>
                      <a:endParaRPr lang="en-IN" sz="20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241">
                <a:tc gridSpan="3">
                  <a:txBody>
                    <a:bodyPr/>
                    <a:lstStyle/>
                    <a:p>
                      <a:pPr marL="0" marR="0" lvl="0" indent="0" algn="ctr" defTabSz="914400" rtl="0" eaLnBrk="1" fontAlgn="auto" latinLnBrk="0" hangingPunct="1">
                        <a:lnSpc>
                          <a:spcPct val="150000"/>
                        </a:lnSpc>
                        <a:spcBef>
                          <a:spcPts val="600"/>
                        </a:spcBef>
                        <a:spcAft>
                          <a:spcPts val="600"/>
                        </a:spcAft>
                        <a:buClrTx/>
                        <a:buSzTx/>
                        <a:buFontTx/>
                        <a:buNone/>
                        <a:tabLst/>
                        <a:defRPr/>
                      </a:pPr>
                      <a:r>
                        <a:rPr kumimoji="0" lang="en-GB" sz="2000" b="1"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Quantities / Cryostat</a:t>
                      </a:r>
                      <a:endParaRPr kumimoji="0" lang="en-GB" sz="2000" b="1" i="0" u="none" strike="noStrike" cap="none" normalizeH="0" baseline="0" dirty="0" smtClean="0">
                        <a:ln>
                          <a:noFill/>
                        </a:ln>
                        <a:solidFill>
                          <a:schemeClr val="tx1"/>
                        </a:solidFill>
                        <a:effectLst/>
                        <a:latin typeface="Arial" pitchFamily="34" charset="0"/>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r">
                        <a:spcBef>
                          <a:spcPts val="300"/>
                        </a:spcBef>
                        <a:spcAft>
                          <a:spcPts val="0"/>
                        </a:spcAft>
                      </a:pPr>
                      <a:endParaRPr lang="en-IN" sz="1200" i="1">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r">
                        <a:spcBef>
                          <a:spcPts val="300"/>
                        </a:spcBef>
                        <a:spcAft>
                          <a:spcPts val="0"/>
                        </a:spcAft>
                      </a:pPr>
                      <a:endParaRPr lang="en-IN" sz="12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241">
                <a:tc>
                  <a:txBody>
                    <a:bodyPr/>
                    <a:lstStyle/>
                    <a:p>
                      <a:pPr algn="just">
                        <a:lnSpc>
                          <a:spcPct val="150000"/>
                        </a:lnSpc>
                        <a:spcBef>
                          <a:spcPts val="600"/>
                        </a:spcBef>
                        <a:spcAft>
                          <a:spcPts val="600"/>
                        </a:spcAft>
                      </a:pPr>
                      <a:r>
                        <a:rPr lang="en-GB" sz="2000" b="0" i="0" dirty="0">
                          <a:latin typeface="Verdana"/>
                          <a:ea typeface="Times New Roman"/>
                          <a:cs typeface="Times New Roman"/>
                        </a:rPr>
                        <a:t>HL1100M</a:t>
                      </a:r>
                      <a:endParaRPr lang="en-IN" sz="2000" b="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600"/>
                        </a:spcAft>
                      </a:pPr>
                      <a:r>
                        <a:rPr lang="en-GB" sz="2000" b="0" i="0" dirty="0" smtClean="0">
                          <a:latin typeface="Verdana"/>
                          <a:ea typeface="Times New Roman"/>
                          <a:cs typeface="Times New Roman"/>
                        </a:rPr>
                        <a:t>3,800</a:t>
                      </a:r>
                      <a:endParaRPr lang="en-IN" sz="2000" b="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600"/>
                        </a:spcAft>
                      </a:pPr>
                      <a:r>
                        <a:rPr lang="en-GB" sz="2000" b="0" i="0" dirty="0" smtClean="0">
                          <a:latin typeface="Verdana"/>
                          <a:ea typeface="Times New Roman"/>
                          <a:cs typeface="Times New Roman"/>
                        </a:rPr>
                        <a:t>1,650</a:t>
                      </a:r>
                      <a:endParaRPr lang="en-IN" sz="2000" b="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241">
                <a:tc>
                  <a:txBody>
                    <a:bodyPr/>
                    <a:lstStyle/>
                    <a:p>
                      <a:pPr algn="just">
                        <a:lnSpc>
                          <a:spcPct val="150000"/>
                        </a:lnSpc>
                        <a:spcBef>
                          <a:spcPts val="600"/>
                        </a:spcBef>
                        <a:spcAft>
                          <a:spcPts val="600"/>
                        </a:spcAft>
                      </a:pPr>
                      <a:r>
                        <a:rPr lang="en-GB" sz="2000" b="0" i="0" dirty="0">
                          <a:latin typeface="Verdana"/>
                          <a:ea typeface="Times New Roman"/>
                          <a:cs typeface="Times New Roman"/>
                        </a:rPr>
                        <a:t>HE600B</a:t>
                      </a:r>
                      <a:endParaRPr lang="en-IN" sz="2000" b="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600"/>
                        </a:spcAft>
                      </a:pPr>
                      <a:r>
                        <a:rPr lang="en-GB" sz="2000" b="0" i="0" dirty="0" smtClean="0">
                          <a:latin typeface="Verdana"/>
                          <a:ea typeface="Times New Roman"/>
                          <a:cs typeface="Times New Roman"/>
                        </a:rPr>
                        <a:t>360</a:t>
                      </a:r>
                      <a:endParaRPr lang="en-IN" sz="2000" b="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600"/>
                        </a:spcAft>
                      </a:pPr>
                      <a:r>
                        <a:rPr lang="en-GB" sz="2000" b="0" i="0" dirty="0" smtClean="0">
                          <a:latin typeface="Verdana"/>
                          <a:ea typeface="Times New Roman"/>
                          <a:cs typeface="Times New Roman"/>
                        </a:rPr>
                        <a:t>80</a:t>
                      </a:r>
                      <a:endParaRPr lang="en-IN" sz="2000" b="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379">
                <a:tc gridSpan="3">
                  <a:txBody>
                    <a:bodyPr/>
                    <a:lstStyle/>
                    <a:p>
                      <a:pPr marL="0" marR="0" lvl="0" indent="0" algn="ctr" defTabSz="914400" rtl="0" eaLnBrk="1" fontAlgn="auto" latinLnBrk="0" hangingPunct="1">
                        <a:lnSpc>
                          <a:spcPct val="150000"/>
                        </a:lnSpc>
                        <a:spcBef>
                          <a:spcPts val="600"/>
                        </a:spcBef>
                        <a:spcAft>
                          <a:spcPts val="600"/>
                        </a:spcAft>
                        <a:buClrTx/>
                        <a:buSzTx/>
                        <a:buFontTx/>
                        <a:buNone/>
                        <a:tabLst/>
                        <a:defRPr/>
                      </a:pPr>
                      <a:r>
                        <a:rPr kumimoji="0" lang="en-GB" sz="2000" b="1" i="0" u="none" strike="noStrike" cap="none" normalizeH="0" baseline="0" dirty="0" smtClean="0">
                          <a:ln>
                            <a:noFill/>
                          </a:ln>
                          <a:solidFill>
                            <a:srgbClr val="0000FF"/>
                          </a:solidFill>
                          <a:effectLst/>
                          <a:latin typeface="Verdana" pitchFamily="34" charset="0"/>
                          <a:ea typeface="Times New Roman" pitchFamily="18" charset="0"/>
                          <a:cs typeface="Times New Roman" pitchFamily="18" charset="0"/>
                        </a:rPr>
                        <a:t>Total for 4 Cryostats</a:t>
                      </a:r>
                      <a:endParaRPr kumimoji="0" lang="en-GB" sz="2000" b="1" i="0" u="none" strike="noStrike" cap="none" normalizeH="0" baseline="0" dirty="0" smtClean="0">
                        <a:ln>
                          <a:noFill/>
                        </a:ln>
                        <a:solidFill>
                          <a:srgbClr val="0000FF"/>
                        </a:solidFill>
                        <a:effectLst/>
                        <a:latin typeface="Arial" pitchFamily="34" charset="0"/>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r">
                        <a:spcBef>
                          <a:spcPts val="300"/>
                        </a:spcBef>
                        <a:spcAft>
                          <a:spcPts val="0"/>
                        </a:spcAft>
                      </a:pPr>
                      <a:endParaRPr lang="en-IN" sz="12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r">
                        <a:spcBef>
                          <a:spcPts val="300"/>
                        </a:spcBef>
                        <a:spcAft>
                          <a:spcPts val="0"/>
                        </a:spcAft>
                      </a:pPr>
                      <a:endParaRPr lang="en-IN" sz="12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241">
                <a:tc>
                  <a:txBody>
                    <a:bodyPr/>
                    <a:lstStyle/>
                    <a:p>
                      <a:pPr algn="just">
                        <a:lnSpc>
                          <a:spcPct val="150000"/>
                        </a:lnSpc>
                        <a:spcBef>
                          <a:spcPts val="600"/>
                        </a:spcBef>
                        <a:spcAft>
                          <a:spcPts val="600"/>
                        </a:spcAft>
                      </a:pPr>
                      <a:r>
                        <a:rPr lang="en-GB" sz="2000" b="1" i="0" dirty="0">
                          <a:solidFill>
                            <a:srgbClr val="0000FF"/>
                          </a:solidFill>
                          <a:latin typeface="Verdana"/>
                          <a:ea typeface="Times New Roman"/>
                          <a:cs typeface="Times New Roman"/>
                        </a:rPr>
                        <a:t>HL1100M</a:t>
                      </a:r>
                      <a:endParaRPr lang="en-IN" sz="2000" b="1" i="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600"/>
                        </a:spcAft>
                      </a:pPr>
                      <a:r>
                        <a:rPr lang="en-GB" sz="2000" b="1" i="0" dirty="0" smtClean="0">
                          <a:solidFill>
                            <a:srgbClr val="0000FF"/>
                          </a:solidFill>
                          <a:latin typeface="Verdana"/>
                          <a:ea typeface="Times New Roman"/>
                          <a:cs typeface="Times New Roman"/>
                        </a:rPr>
                        <a:t>15,200</a:t>
                      </a:r>
                      <a:endParaRPr lang="en-IN" sz="2000" b="1" i="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600"/>
                        </a:spcAft>
                      </a:pPr>
                      <a:r>
                        <a:rPr lang="en-GB" sz="2000" b="1" i="0" dirty="0" smtClean="0">
                          <a:solidFill>
                            <a:srgbClr val="0000FF"/>
                          </a:solidFill>
                          <a:latin typeface="Verdana"/>
                          <a:ea typeface="Times New Roman"/>
                          <a:cs typeface="Times New Roman"/>
                        </a:rPr>
                        <a:t>6,600</a:t>
                      </a:r>
                      <a:endParaRPr lang="en-IN" sz="2000" b="1" i="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241">
                <a:tc>
                  <a:txBody>
                    <a:bodyPr/>
                    <a:lstStyle/>
                    <a:p>
                      <a:pPr algn="just">
                        <a:lnSpc>
                          <a:spcPct val="150000"/>
                        </a:lnSpc>
                        <a:spcBef>
                          <a:spcPts val="600"/>
                        </a:spcBef>
                        <a:spcAft>
                          <a:spcPts val="600"/>
                        </a:spcAft>
                      </a:pPr>
                      <a:r>
                        <a:rPr lang="en-GB" sz="2000" b="1" i="0" dirty="0">
                          <a:solidFill>
                            <a:srgbClr val="0000FF"/>
                          </a:solidFill>
                          <a:latin typeface="Verdana"/>
                          <a:ea typeface="Times New Roman"/>
                          <a:cs typeface="Times New Roman"/>
                        </a:rPr>
                        <a:t>HE600B</a:t>
                      </a:r>
                      <a:endParaRPr lang="en-IN" sz="2000" b="1" i="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600"/>
                        </a:spcAft>
                      </a:pPr>
                      <a:r>
                        <a:rPr lang="en-GB" sz="2000" b="1" i="0" dirty="0" smtClean="0">
                          <a:solidFill>
                            <a:srgbClr val="0000FF"/>
                          </a:solidFill>
                          <a:latin typeface="Verdana"/>
                          <a:ea typeface="Times New Roman"/>
                          <a:cs typeface="Times New Roman"/>
                        </a:rPr>
                        <a:t>1,440</a:t>
                      </a:r>
                      <a:endParaRPr lang="en-IN" sz="2000" b="1" i="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600"/>
                        </a:spcAft>
                      </a:pPr>
                      <a:r>
                        <a:rPr lang="en-GB" sz="2000" b="1" i="0" dirty="0" smtClean="0">
                          <a:solidFill>
                            <a:srgbClr val="0000FF"/>
                          </a:solidFill>
                          <a:latin typeface="Verdana"/>
                          <a:ea typeface="Times New Roman"/>
                          <a:cs typeface="Times New Roman"/>
                        </a:rPr>
                        <a:t>320</a:t>
                      </a:r>
                      <a:endParaRPr lang="en-IN" sz="2000" b="1" i="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241">
                <a:tc gridSpan="2">
                  <a:txBody>
                    <a:bodyPr/>
                    <a:lstStyle/>
                    <a:p>
                      <a:pPr algn="r">
                        <a:lnSpc>
                          <a:spcPct val="150000"/>
                        </a:lnSpc>
                        <a:spcBef>
                          <a:spcPts val="600"/>
                        </a:spcBef>
                        <a:spcAft>
                          <a:spcPts val="600"/>
                        </a:spcAft>
                      </a:pPr>
                      <a:r>
                        <a:rPr lang="en-IN" sz="2800" b="1" i="1" dirty="0" smtClean="0">
                          <a:solidFill>
                            <a:srgbClr val="0000FF"/>
                          </a:solidFill>
                          <a:latin typeface="Times"/>
                          <a:ea typeface="Times New Roman"/>
                          <a:cs typeface="Times New Roman"/>
                        </a:rPr>
                        <a:t>Total</a:t>
                      </a:r>
                      <a:endParaRPr lang="en-IN" sz="2800" b="1" i="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r">
                        <a:lnSpc>
                          <a:spcPct val="150000"/>
                        </a:lnSpc>
                        <a:spcBef>
                          <a:spcPts val="600"/>
                        </a:spcBef>
                        <a:spcAft>
                          <a:spcPts val="600"/>
                        </a:spcAft>
                      </a:pPr>
                      <a:endParaRPr lang="en-IN" sz="2000" b="1" i="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600"/>
                        </a:spcAft>
                      </a:pPr>
                      <a:r>
                        <a:rPr lang="en-IN" sz="2800" b="1" i="1" dirty="0" smtClean="0">
                          <a:solidFill>
                            <a:srgbClr val="0000FF"/>
                          </a:solidFill>
                          <a:latin typeface="Times"/>
                          <a:ea typeface="Times New Roman"/>
                          <a:cs typeface="Times New Roman"/>
                        </a:rPr>
                        <a:t>6,920</a:t>
                      </a:r>
                      <a:endParaRPr lang="en-IN" sz="2800" b="1" i="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5388003" y="642918"/>
          <a:ext cx="3613153" cy="6132195"/>
        </p:xfrm>
        <a:graphic>
          <a:graphicData uri="http://schemas.openxmlformats.org/drawingml/2006/table">
            <a:tbl>
              <a:tblPr/>
              <a:tblGrid>
                <a:gridCol w="1560413"/>
                <a:gridCol w="1074982"/>
                <a:gridCol w="977758"/>
              </a:tblGrid>
              <a:tr h="0">
                <a:tc gridSpan="3">
                  <a:txBody>
                    <a:bodyPr/>
                    <a:lstStyle/>
                    <a:p>
                      <a:pPr algn="ctr">
                        <a:spcBef>
                          <a:spcPts val="300"/>
                        </a:spcBef>
                        <a:spcAft>
                          <a:spcPts val="0"/>
                        </a:spcAft>
                      </a:pPr>
                      <a:r>
                        <a:rPr lang="en-IN" sz="3200" b="1" i="0" dirty="0" smtClean="0">
                          <a:latin typeface="Times"/>
                          <a:ea typeface="Times New Roman"/>
                          <a:cs typeface="Times New Roman"/>
                        </a:rPr>
                        <a:t>Plates</a:t>
                      </a:r>
                      <a:endParaRPr lang="en-IN" sz="3200" b="1" i="0"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pPr algn="r">
                        <a:spcBef>
                          <a:spcPts val="300"/>
                        </a:spcBef>
                        <a:spcAft>
                          <a:spcPts val="0"/>
                        </a:spcAft>
                      </a:pPr>
                      <a:endParaRPr lang="en-IN" sz="1400" i="1">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r">
                        <a:spcBef>
                          <a:spcPts val="300"/>
                        </a:spcBef>
                        <a:spcAft>
                          <a:spcPts val="0"/>
                        </a:spcAft>
                      </a:pP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a:spcBef>
                          <a:spcPts val="300"/>
                        </a:spcBef>
                        <a:spcAft>
                          <a:spcPts val="0"/>
                        </a:spcAft>
                      </a:pPr>
                      <a:r>
                        <a:rPr lang="en-GB" sz="2000" b="1" i="0" dirty="0">
                          <a:latin typeface="Verdana"/>
                          <a:ea typeface="Times New Roman"/>
                          <a:cs typeface="Times New Roman"/>
                        </a:rPr>
                        <a:t>Thickness [mm] </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300"/>
                        </a:spcBef>
                        <a:spcAft>
                          <a:spcPts val="0"/>
                        </a:spcAft>
                      </a:pPr>
                      <a:r>
                        <a:rPr lang="en-GB" sz="2000" b="1" i="0" dirty="0">
                          <a:latin typeface="Verdana"/>
                          <a:ea typeface="Times New Roman"/>
                          <a:cs typeface="Times New Roman"/>
                        </a:rPr>
                        <a:t>Area [m</a:t>
                      </a:r>
                      <a:r>
                        <a:rPr lang="en-GB" sz="2000" b="1" i="0" baseline="30000" dirty="0">
                          <a:latin typeface="Verdana"/>
                          <a:ea typeface="Times New Roman"/>
                          <a:cs typeface="Times New Roman"/>
                        </a:rPr>
                        <a:t>2</a:t>
                      </a:r>
                      <a:r>
                        <a:rPr lang="en-GB" sz="2000" b="1" i="0" dirty="0">
                          <a:latin typeface="Verdana"/>
                          <a:ea typeface="Times New Roman"/>
                          <a:cs typeface="Times New Roman"/>
                        </a:rPr>
                        <a:t>]</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300"/>
                        </a:spcBef>
                        <a:spcAft>
                          <a:spcPts val="0"/>
                        </a:spcAft>
                      </a:pPr>
                      <a:r>
                        <a:rPr lang="en-GB" sz="2000" b="1" i="0" dirty="0">
                          <a:latin typeface="Verdana"/>
                          <a:ea typeface="Times New Roman"/>
                          <a:cs typeface="Times New Roman"/>
                        </a:rPr>
                        <a:t>Mass [T]</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3">
                  <a:txBody>
                    <a:bodyP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GB" sz="2200" b="1"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Quantities / Cryostat</a:t>
                      </a:r>
                      <a:endParaRPr kumimoji="0" lang="en-GB" sz="2200" b="1" i="0" u="none" strike="noStrike" cap="none" normalizeH="0" baseline="0" dirty="0" smtClean="0">
                        <a:ln>
                          <a:noFill/>
                        </a:ln>
                        <a:solidFill>
                          <a:schemeClr val="tx1"/>
                        </a:solidFill>
                        <a:effectLst/>
                        <a:latin typeface="Arial" pitchFamily="34" charset="0"/>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r">
                        <a:spcBef>
                          <a:spcPts val="300"/>
                        </a:spcBef>
                        <a:spcAft>
                          <a:spcPts val="0"/>
                        </a:spcAft>
                      </a:pPr>
                      <a:endParaRPr lang="en-IN" sz="1400" i="1">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r">
                        <a:spcBef>
                          <a:spcPts val="300"/>
                        </a:spcBef>
                        <a:spcAft>
                          <a:spcPts val="0"/>
                        </a:spcAft>
                      </a:pP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a:spcBef>
                          <a:spcPts val="300"/>
                        </a:spcBef>
                        <a:spcAft>
                          <a:spcPts val="0"/>
                        </a:spcAft>
                      </a:pPr>
                      <a:r>
                        <a:rPr lang="en-GB" sz="2000" i="0" dirty="0">
                          <a:latin typeface="Verdana"/>
                          <a:ea typeface="Times New Roman"/>
                          <a:cs typeface="Times New Roman"/>
                        </a:rPr>
                        <a:t>12</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300"/>
                        </a:spcBef>
                        <a:spcAft>
                          <a:spcPts val="0"/>
                        </a:spcAft>
                      </a:pPr>
                      <a:r>
                        <a:rPr lang="en-GB" sz="2000" i="0" dirty="0" smtClean="0">
                          <a:latin typeface="Verdana"/>
                          <a:ea typeface="Times New Roman"/>
                          <a:cs typeface="Times New Roman"/>
                        </a:rPr>
                        <a:t>6,150</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300"/>
                        </a:spcBef>
                        <a:spcAft>
                          <a:spcPts val="0"/>
                        </a:spcAft>
                      </a:pPr>
                      <a:r>
                        <a:rPr lang="en-GB" sz="2000" i="0">
                          <a:latin typeface="Verdana"/>
                          <a:ea typeface="Times New Roman"/>
                          <a:cs typeface="Times New Roman"/>
                        </a:rPr>
                        <a:t>583</a:t>
                      </a:r>
                      <a:endParaRPr lang="en-IN" sz="1400" i="1">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a:spcBef>
                          <a:spcPts val="300"/>
                        </a:spcBef>
                        <a:spcAft>
                          <a:spcPts val="0"/>
                        </a:spcAft>
                      </a:pPr>
                      <a:r>
                        <a:rPr lang="en-GB" sz="2000" i="0" dirty="0">
                          <a:latin typeface="Verdana"/>
                          <a:ea typeface="Times New Roman"/>
                          <a:cs typeface="Times New Roman"/>
                        </a:rPr>
                        <a:t>25</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300"/>
                        </a:spcBef>
                        <a:spcAft>
                          <a:spcPts val="0"/>
                        </a:spcAft>
                      </a:pPr>
                      <a:r>
                        <a:rPr lang="en-GB" sz="2000" i="0" dirty="0">
                          <a:latin typeface="Verdana"/>
                          <a:ea typeface="Times New Roman"/>
                          <a:cs typeface="Times New Roman"/>
                        </a:rPr>
                        <a:t>117</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300"/>
                        </a:spcBef>
                        <a:spcAft>
                          <a:spcPts val="0"/>
                        </a:spcAft>
                      </a:pPr>
                      <a:r>
                        <a:rPr lang="en-GB" sz="2000" i="0">
                          <a:latin typeface="Verdana"/>
                          <a:ea typeface="Times New Roman"/>
                          <a:cs typeface="Times New Roman"/>
                        </a:rPr>
                        <a:t>23</a:t>
                      </a:r>
                      <a:endParaRPr lang="en-IN" sz="1400" i="1">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a:spcBef>
                          <a:spcPts val="300"/>
                        </a:spcBef>
                        <a:spcAft>
                          <a:spcPts val="0"/>
                        </a:spcAft>
                      </a:pPr>
                      <a:r>
                        <a:rPr lang="en-GB" sz="2000" i="0" dirty="0">
                          <a:latin typeface="Verdana"/>
                          <a:ea typeface="Times New Roman"/>
                          <a:cs typeface="Times New Roman"/>
                        </a:rPr>
                        <a:t>30</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300"/>
                        </a:spcBef>
                        <a:spcAft>
                          <a:spcPts val="0"/>
                        </a:spcAft>
                      </a:pPr>
                      <a:r>
                        <a:rPr lang="en-GB" sz="2000" i="0" dirty="0">
                          <a:latin typeface="Verdana"/>
                          <a:ea typeface="Times New Roman"/>
                          <a:cs typeface="Times New Roman"/>
                        </a:rPr>
                        <a:t>118</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300"/>
                        </a:spcBef>
                        <a:spcAft>
                          <a:spcPts val="0"/>
                        </a:spcAft>
                      </a:pPr>
                      <a:r>
                        <a:rPr lang="en-GB" sz="2000" i="0" dirty="0">
                          <a:latin typeface="Verdana"/>
                          <a:ea typeface="Times New Roman"/>
                          <a:cs typeface="Times New Roman"/>
                        </a:rPr>
                        <a:t>28</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a:spcBef>
                          <a:spcPts val="300"/>
                        </a:spcBef>
                        <a:spcAft>
                          <a:spcPts val="0"/>
                        </a:spcAft>
                      </a:pPr>
                      <a:r>
                        <a:rPr lang="en-GB" sz="2000" i="0" dirty="0">
                          <a:latin typeface="Verdana"/>
                          <a:ea typeface="Times New Roman"/>
                          <a:cs typeface="Times New Roman"/>
                        </a:rPr>
                        <a:t>35</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300"/>
                        </a:spcBef>
                        <a:spcAft>
                          <a:spcPts val="0"/>
                        </a:spcAft>
                      </a:pPr>
                      <a:r>
                        <a:rPr lang="en-GB" sz="2000" i="0" dirty="0">
                          <a:latin typeface="Verdana"/>
                          <a:ea typeface="Times New Roman"/>
                          <a:cs typeface="Times New Roman"/>
                        </a:rPr>
                        <a:t>224</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300"/>
                        </a:spcBef>
                        <a:spcAft>
                          <a:spcPts val="0"/>
                        </a:spcAft>
                      </a:pPr>
                      <a:r>
                        <a:rPr lang="en-GB" sz="2000" i="0" dirty="0">
                          <a:latin typeface="Verdana"/>
                          <a:ea typeface="Times New Roman"/>
                          <a:cs typeface="Times New Roman"/>
                        </a:rPr>
                        <a:t>62</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a:spcBef>
                          <a:spcPts val="300"/>
                        </a:spcBef>
                        <a:spcAft>
                          <a:spcPts val="0"/>
                        </a:spcAft>
                      </a:pPr>
                      <a:r>
                        <a:rPr lang="en-GB" sz="2000" i="0" dirty="0">
                          <a:latin typeface="Verdana"/>
                          <a:ea typeface="Times New Roman"/>
                          <a:cs typeface="Times New Roman"/>
                        </a:rPr>
                        <a:t>40</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300"/>
                        </a:spcBef>
                        <a:spcAft>
                          <a:spcPts val="0"/>
                        </a:spcAft>
                      </a:pPr>
                      <a:r>
                        <a:rPr lang="en-GB" sz="2000" i="0" dirty="0">
                          <a:latin typeface="Verdana"/>
                          <a:ea typeface="Times New Roman"/>
                          <a:cs typeface="Times New Roman"/>
                        </a:rPr>
                        <a:t>299</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300"/>
                        </a:spcBef>
                        <a:spcAft>
                          <a:spcPts val="0"/>
                        </a:spcAft>
                      </a:pPr>
                      <a:r>
                        <a:rPr lang="en-GB" sz="2000" i="0" dirty="0">
                          <a:latin typeface="Verdana"/>
                          <a:ea typeface="Times New Roman"/>
                          <a:cs typeface="Times New Roman"/>
                        </a:rPr>
                        <a:t>94</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a:spcBef>
                          <a:spcPts val="300"/>
                        </a:spcBef>
                        <a:spcAft>
                          <a:spcPts val="0"/>
                        </a:spcAft>
                      </a:pPr>
                      <a:r>
                        <a:rPr lang="en-GB" sz="2000" i="0" dirty="0">
                          <a:latin typeface="Verdana"/>
                          <a:ea typeface="Times New Roman"/>
                          <a:cs typeface="Times New Roman"/>
                        </a:rPr>
                        <a:t>45</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300"/>
                        </a:spcBef>
                        <a:spcAft>
                          <a:spcPts val="0"/>
                        </a:spcAft>
                      </a:pPr>
                      <a:r>
                        <a:rPr lang="en-GB" sz="2000" i="0" dirty="0">
                          <a:latin typeface="Verdana"/>
                          <a:ea typeface="Times New Roman"/>
                          <a:cs typeface="Times New Roman"/>
                        </a:rPr>
                        <a:t>993</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300"/>
                        </a:spcBef>
                        <a:spcAft>
                          <a:spcPts val="0"/>
                        </a:spcAft>
                      </a:pPr>
                      <a:r>
                        <a:rPr lang="en-GB" sz="2000" i="0" dirty="0">
                          <a:latin typeface="Verdana"/>
                          <a:ea typeface="Times New Roman"/>
                          <a:cs typeface="Times New Roman"/>
                        </a:rPr>
                        <a:t>353</a:t>
                      </a:r>
                      <a:endParaRPr lang="en-IN" sz="14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3">
                  <a:txBody>
                    <a:bodyPr/>
                    <a:lstStyle/>
                    <a:p>
                      <a:pPr marL="0" marR="0" lvl="0" indent="0" algn="r" defTabSz="914400" rtl="0" eaLnBrk="1" fontAlgn="auto" latinLnBrk="0" hangingPunct="1">
                        <a:lnSpc>
                          <a:spcPct val="100000"/>
                        </a:lnSpc>
                        <a:spcBef>
                          <a:spcPts val="300"/>
                        </a:spcBef>
                        <a:spcAft>
                          <a:spcPts val="0"/>
                        </a:spcAft>
                        <a:buClrTx/>
                        <a:buSzTx/>
                        <a:buFontTx/>
                        <a:buNone/>
                        <a:tabLst/>
                        <a:defRPr/>
                      </a:pPr>
                      <a:r>
                        <a:rPr kumimoji="0" lang="en-GB" sz="2200" b="1" i="0" u="none" strike="noStrike" cap="none" normalizeH="0" baseline="0" dirty="0" smtClean="0">
                          <a:ln>
                            <a:noFill/>
                          </a:ln>
                          <a:solidFill>
                            <a:srgbClr val="0000FF"/>
                          </a:solidFill>
                          <a:effectLst/>
                          <a:latin typeface="Verdana" pitchFamily="34" charset="0"/>
                          <a:ea typeface="Times New Roman" pitchFamily="18" charset="0"/>
                          <a:cs typeface="Times New Roman" pitchFamily="18" charset="0"/>
                        </a:rPr>
                        <a:t>Total for 4 Cryostats</a:t>
                      </a:r>
                      <a:endParaRPr kumimoji="0" lang="en-GB" sz="2200" b="1" i="0" u="none" strike="noStrike" cap="none" normalizeH="0" baseline="0" dirty="0" smtClean="0">
                        <a:ln>
                          <a:noFill/>
                        </a:ln>
                        <a:solidFill>
                          <a:srgbClr val="0000FF"/>
                        </a:solidFill>
                        <a:effectLst/>
                        <a:latin typeface="Arial" pitchFamily="34" charset="0"/>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r">
                        <a:spcBef>
                          <a:spcPts val="300"/>
                        </a:spcBef>
                        <a:spcAft>
                          <a:spcPts val="0"/>
                        </a:spcAft>
                      </a:pPr>
                      <a:endParaRPr lang="en-IN" sz="16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r">
                        <a:spcBef>
                          <a:spcPts val="300"/>
                        </a:spcBef>
                        <a:spcAft>
                          <a:spcPts val="0"/>
                        </a:spcAft>
                      </a:pPr>
                      <a:endParaRPr lang="en-IN" sz="1600" i="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a:spcBef>
                          <a:spcPts val="300"/>
                        </a:spcBef>
                        <a:spcAft>
                          <a:spcPts val="0"/>
                        </a:spcAft>
                      </a:pPr>
                      <a:r>
                        <a:rPr lang="en-GB" sz="2000" b="1" i="0" dirty="0">
                          <a:solidFill>
                            <a:srgbClr val="0000FF"/>
                          </a:solidFill>
                          <a:latin typeface="Verdana"/>
                          <a:ea typeface="Times New Roman"/>
                          <a:cs typeface="Times New Roman"/>
                        </a:rPr>
                        <a:t>12</a:t>
                      </a:r>
                      <a:endParaRPr lang="en-IN" sz="1400" b="1" i="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IN" sz="2000" b="1" i="0" u="none" strike="noStrike" dirty="0" smtClean="0">
                          <a:solidFill>
                            <a:srgbClr val="0000FF"/>
                          </a:solidFill>
                          <a:latin typeface="Calibri"/>
                        </a:rPr>
                        <a:t>24,600</a:t>
                      </a:r>
                      <a:endParaRPr lang="en-IN" sz="2000" b="1" i="0" u="none" strike="noStrike" dirty="0">
                        <a:solidFill>
                          <a:srgbClr val="0000FF"/>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IN" sz="2000" b="1" i="0" u="none" strike="noStrike" dirty="0" smtClean="0">
                          <a:solidFill>
                            <a:srgbClr val="0000FF"/>
                          </a:solidFill>
                          <a:latin typeface="Calibri"/>
                        </a:rPr>
                        <a:t>2,332</a:t>
                      </a:r>
                      <a:endParaRPr lang="en-IN" sz="2000" b="1" i="0" u="none" strike="noStrike" dirty="0">
                        <a:solidFill>
                          <a:srgbClr val="0000FF"/>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a:spcBef>
                          <a:spcPts val="300"/>
                        </a:spcBef>
                        <a:spcAft>
                          <a:spcPts val="0"/>
                        </a:spcAft>
                      </a:pPr>
                      <a:r>
                        <a:rPr lang="en-GB" sz="2000" b="1" i="0" dirty="0">
                          <a:solidFill>
                            <a:srgbClr val="0000FF"/>
                          </a:solidFill>
                          <a:latin typeface="Verdana"/>
                          <a:ea typeface="Times New Roman"/>
                          <a:cs typeface="Times New Roman"/>
                        </a:rPr>
                        <a:t>25</a:t>
                      </a:r>
                      <a:endParaRPr lang="en-IN" sz="1400" b="1" i="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IN" sz="2000" b="1" i="0" u="none" strike="noStrike" dirty="0">
                          <a:solidFill>
                            <a:srgbClr val="0000FF"/>
                          </a:solidFill>
                          <a:latin typeface="Calibri"/>
                        </a:rPr>
                        <a:t>468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IN" sz="2000" b="1" i="0" u="none" strike="noStrike" dirty="0">
                          <a:solidFill>
                            <a:srgbClr val="0000FF"/>
                          </a:solidFill>
                          <a:latin typeface="Calibri"/>
                        </a:rPr>
                        <a:t>92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a:spcBef>
                          <a:spcPts val="300"/>
                        </a:spcBef>
                        <a:spcAft>
                          <a:spcPts val="0"/>
                        </a:spcAft>
                      </a:pPr>
                      <a:r>
                        <a:rPr lang="en-GB" sz="2000" b="1" i="0" dirty="0">
                          <a:solidFill>
                            <a:srgbClr val="0000FF"/>
                          </a:solidFill>
                          <a:latin typeface="Verdana"/>
                          <a:ea typeface="Times New Roman"/>
                          <a:cs typeface="Times New Roman"/>
                        </a:rPr>
                        <a:t>30</a:t>
                      </a:r>
                      <a:endParaRPr lang="en-IN" sz="1400" b="1" i="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IN" sz="2000" b="1" i="0" u="none" strike="noStrike" dirty="0">
                          <a:solidFill>
                            <a:srgbClr val="0000FF"/>
                          </a:solidFill>
                          <a:latin typeface="Calibri"/>
                        </a:rPr>
                        <a:t>472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IN" sz="2000" b="1" i="0" u="none" strike="noStrike" dirty="0">
                          <a:solidFill>
                            <a:srgbClr val="0000FF"/>
                          </a:solidFill>
                          <a:latin typeface="Calibri"/>
                        </a:rPr>
                        <a:t>112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a:spcBef>
                          <a:spcPts val="300"/>
                        </a:spcBef>
                        <a:spcAft>
                          <a:spcPts val="0"/>
                        </a:spcAft>
                      </a:pPr>
                      <a:r>
                        <a:rPr lang="en-GB" sz="2000" b="1" i="0" dirty="0">
                          <a:solidFill>
                            <a:srgbClr val="0000FF"/>
                          </a:solidFill>
                          <a:latin typeface="Verdana"/>
                          <a:ea typeface="Times New Roman"/>
                          <a:cs typeface="Times New Roman"/>
                        </a:rPr>
                        <a:t>35</a:t>
                      </a:r>
                      <a:endParaRPr lang="en-IN" sz="1400" b="1" i="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IN" sz="2000" b="1" i="0" u="none" strike="noStrike" dirty="0">
                          <a:solidFill>
                            <a:srgbClr val="0000FF"/>
                          </a:solidFill>
                          <a:latin typeface="Calibri"/>
                        </a:rPr>
                        <a:t>896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IN" sz="2000" b="1" i="0" u="none" strike="noStrike" dirty="0">
                          <a:solidFill>
                            <a:srgbClr val="0000FF"/>
                          </a:solidFill>
                          <a:latin typeface="Calibri"/>
                        </a:rPr>
                        <a:t>248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a:spcBef>
                          <a:spcPts val="300"/>
                        </a:spcBef>
                        <a:spcAft>
                          <a:spcPts val="0"/>
                        </a:spcAft>
                      </a:pPr>
                      <a:r>
                        <a:rPr lang="en-GB" sz="2000" b="1" i="0" dirty="0">
                          <a:solidFill>
                            <a:srgbClr val="0000FF"/>
                          </a:solidFill>
                          <a:latin typeface="Verdana"/>
                          <a:ea typeface="Times New Roman"/>
                          <a:cs typeface="Times New Roman"/>
                        </a:rPr>
                        <a:t>40</a:t>
                      </a:r>
                      <a:endParaRPr lang="en-IN" sz="1400" b="1" i="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IN" sz="2000" b="1" i="0" u="none" strike="noStrike" dirty="0" smtClean="0">
                          <a:solidFill>
                            <a:srgbClr val="0000FF"/>
                          </a:solidFill>
                          <a:latin typeface="Calibri"/>
                        </a:rPr>
                        <a:t>1,196</a:t>
                      </a:r>
                      <a:endParaRPr lang="en-IN" sz="2000" b="1" i="0" u="none" strike="noStrike" dirty="0">
                        <a:solidFill>
                          <a:srgbClr val="0000FF"/>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IN" sz="2000" b="1" i="0" u="none" strike="noStrike" dirty="0">
                          <a:solidFill>
                            <a:srgbClr val="0000FF"/>
                          </a:solidFill>
                          <a:latin typeface="Calibri"/>
                        </a:rPr>
                        <a:t>376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a:spcBef>
                          <a:spcPts val="300"/>
                        </a:spcBef>
                        <a:spcAft>
                          <a:spcPts val="0"/>
                        </a:spcAft>
                      </a:pPr>
                      <a:r>
                        <a:rPr lang="en-GB" sz="2000" b="1" i="0" dirty="0">
                          <a:solidFill>
                            <a:srgbClr val="0000FF"/>
                          </a:solidFill>
                          <a:latin typeface="Verdana"/>
                          <a:ea typeface="Times New Roman"/>
                          <a:cs typeface="Times New Roman"/>
                        </a:rPr>
                        <a:t>45</a:t>
                      </a:r>
                      <a:endParaRPr lang="en-IN" sz="1400" b="1" i="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IN" sz="2000" b="1" i="0" u="none" strike="noStrike" dirty="0" smtClean="0">
                          <a:solidFill>
                            <a:srgbClr val="0000FF"/>
                          </a:solidFill>
                          <a:latin typeface="Calibri"/>
                        </a:rPr>
                        <a:t>3,972</a:t>
                      </a:r>
                      <a:endParaRPr lang="en-IN" sz="2000" b="1" i="0" u="none" strike="noStrike" dirty="0">
                        <a:solidFill>
                          <a:srgbClr val="0000FF"/>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IN" sz="2000" b="1" i="0" u="none" strike="noStrike" dirty="0" smtClean="0">
                          <a:solidFill>
                            <a:srgbClr val="0000FF"/>
                          </a:solidFill>
                          <a:latin typeface="Calibri"/>
                        </a:rPr>
                        <a:t>1,412</a:t>
                      </a:r>
                      <a:endParaRPr lang="en-IN" sz="2000" b="1" i="0" u="none" strike="noStrike" dirty="0">
                        <a:solidFill>
                          <a:srgbClr val="0000FF"/>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2">
                  <a:txBody>
                    <a:bodyPr/>
                    <a:lstStyle/>
                    <a:p>
                      <a:pPr marL="0" algn="r" defTabSz="914400" rtl="0" eaLnBrk="1" latinLnBrk="0" hangingPunct="1">
                        <a:lnSpc>
                          <a:spcPct val="150000"/>
                        </a:lnSpc>
                        <a:spcBef>
                          <a:spcPts val="600"/>
                        </a:spcBef>
                        <a:spcAft>
                          <a:spcPts val="600"/>
                        </a:spcAft>
                      </a:pPr>
                      <a:r>
                        <a:rPr lang="en-IN" sz="2800" b="1" i="1" kern="1200" dirty="0" smtClean="0">
                          <a:solidFill>
                            <a:srgbClr val="0000FF"/>
                          </a:solidFill>
                          <a:latin typeface="Times"/>
                          <a:ea typeface="Times New Roman"/>
                          <a:cs typeface="Times New Roman"/>
                        </a:rPr>
                        <a:t>Total</a:t>
                      </a:r>
                      <a:endParaRPr lang="en-IN" sz="2800" b="1" i="1" kern="1200"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r" fontAlgn="b"/>
                      <a:endParaRPr lang="en-IN" sz="2000" b="1" i="0" u="none" strike="noStrike" dirty="0">
                        <a:solidFill>
                          <a:srgbClr val="0000FF"/>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r" defTabSz="914400" rtl="0" eaLnBrk="1" fontAlgn="b" latinLnBrk="0" hangingPunct="1">
                        <a:lnSpc>
                          <a:spcPct val="150000"/>
                        </a:lnSpc>
                        <a:spcBef>
                          <a:spcPts val="600"/>
                        </a:spcBef>
                        <a:spcAft>
                          <a:spcPts val="600"/>
                        </a:spcAft>
                      </a:pPr>
                      <a:r>
                        <a:rPr lang="en-IN" sz="2800" b="1" i="1" kern="1200" dirty="0" smtClean="0">
                          <a:solidFill>
                            <a:srgbClr val="0000FF"/>
                          </a:solidFill>
                          <a:latin typeface="Times"/>
                          <a:ea typeface="Times New Roman"/>
                          <a:cs typeface="Times New Roman"/>
                        </a:rPr>
                        <a:t>4,572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6"/>
          <p:cNvSpPr/>
          <p:nvPr/>
        </p:nvSpPr>
        <p:spPr>
          <a:xfrm>
            <a:off x="928662" y="-24"/>
            <a:ext cx="8022389" cy="646331"/>
          </a:xfrm>
          <a:prstGeom prst="rect">
            <a:avLst/>
          </a:prstGeom>
        </p:spPr>
        <p:txBody>
          <a:bodyPr wrap="none">
            <a:spAutoFit/>
          </a:bodyPr>
          <a:lstStyle/>
          <a:p>
            <a:r>
              <a:rPr kumimoji="0" lang="en-GB" sz="3600" b="1" i="0" u="none" strike="noStrike" cap="none" normalizeH="0" baseline="0" dirty="0" smtClean="0">
                <a:ln>
                  <a:noFill/>
                </a:ln>
                <a:solidFill>
                  <a:schemeClr val="tx1"/>
                </a:solidFill>
                <a:effectLst/>
                <a:ea typeface="Times New Roman" pitchFamily="18" charset="0"/>
                <a:cs typeface="Times New Roman" pitchFamily="18" charset="0"/>
              </a:rPr>
              <a:t>APPROXIMATE </a:t>
            </a:r>
            <a:r>
              <a:rPr lang="en-GB" sz="3600" b="1" dirty="0" smtClean="0"/>
              <a:t>MATERIAL REQUIREMENT</a:t>
            </a:r>
            <a:endParaRPr lang="en-IN" sz="3600" b="1" dirty="0"/>
          </a:p>
        </p:txBody>
      </p:sp>
      <p:sp>
        <p:nvSpPr>
          <p:cNvPr id="8" name="Rectangle 7"/>
          <p:cNvSpPr/>
          <p:nvPr/>
        </p:nvSpPr>
        <p:spPr>
          <a:xfrm>
            <a:off x="48890" y="5058822"/>
            <a:ext cx="5283819" cy="1723549"/>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a:r>
              <a:rPr lang="en-IN" sz="2400" b="1" i="1" dirty="0" smtClean="0">
                <a:solidFill>
                  <a:srgbClr val="0000FF"/>
                </a:solidFill>
                <a:latin typeface="Verdana" pitchFamily="34" charset="0"/>
                <a:ea typeface="Verdana" pitchFamily="34" charset="0"/>
                <a:cs typeface="Verdana" pitchFamily="34" charset="0"/>
              </a:rPr>
              <a:t>Total Projected Requirement:</a:t>
            </a:r>
          </a:p>
          <a:p>
            <a:pPr algn="ctr">
              <a:spcBef>
                <a:spcPts val="600"/>
              </a:spcBef>
              <a:spcAft>
                <a:spcPts val="600"/>
              </a:spcAft>
            </a:pPr>
            <a:r>
              <a:rPr lang="en-IN" sz="2400" b="1" i="1" dirty="0" smtClean="0">
                <a:solidFill>
                  <a:srgbClr val="0000FF"/>
                </a:solidFill>
                <a:latin typeface="Verdana" pitchFamily="34" charset="0"/>
                <a:ea typeface="Verdana" pitchFamily="34" charset="0"/>
                <a:cs typeface="Verdana" pitchFamily="34" charset="0"/>
              </a:rPr>
              <a:t>S460ML Steel: 11,492 T</a:t>
            </a:r>
          </a:p>
          <a:p>
            <a:pPr algn="ctr"/>
            <a:r>
              <a:rPr lang="en-IN" sz="2400" b="1" i="1" dirty="0" smtClean="0">
                <a:solidFill>
                  <a:srgbClr val="FF0000"/>
                </a:solidFill>
                <a:latin typeface="Verdana" pitchFamily="34" charset="0"/>
                <a:ea typeface="Verdana" pitchFamily="34" charset="0"/>
                <a:cs typeface="Verdana" pitchFamily="34" charset="0"/>
              </a:rPr>
              <a:t>1</a:t>
            </a:r>
            <a:r>
              <a:rPr lang="en-IN" sz="2400" b="1" i="1" baseline="30000" dirty="0" smtClean="0">
                <a:solidFill>
                  <a:srgbClr val="FF0000"/>
                </a:solidFill>
                <a:latin typeface="Verdana" pitchFamily="34" charset="0"/>
                <a:ea typeface="Verdana" pitchFamily="34" charset="0"/>
                <a:cs typeface="Verdana" pitchFamily="34" charset="0"/>
              </a:rPr>
              <a:t>st</a:t>
            </a:r>
            <a:r>
              <a:rPr lang="en-IN" sz="2400" b="1" i="1" dirty="0" smtClean="0">
                <a:solidFill>
                  <a:srgbClr val="FF0000"/>
                </a:solidFill>
                <a:latin typeface="Verdana" pitchFamily="34" charset="0"/>
                <a:ea typeface="Verdana" pitchFamily="34" charset="0"/>
                <a:cs typeface="Verdana" pitchFamily="34" charset="0"/>
              </a:rPr>
              <a:t> Delivery: July 2020</a:t>
            </a:r>
          </a:p>
          <a:p>
            <a:pPr algn="ctr"/>
            <a:r>
              <a:rPr lang="en-IN" sz="2400" b="1" i="1" dirty="0" smtClean="0">
                <a:solidFill>
                  <a:srgbClr val="FF0000"/>
                </a:solidFill>
                <a:latin typeface="Verdana" pitchFamily="34" charset="0"/>
                <a:ea typeface="Verdana" pitchFamily="34" charset="0"/>
                <a:cs typeface="Verdana" pitchFamily="34" charset="0"/>
              </a:rPr>
              <a:t>+ 3 six monthly deliveries</a:t>
            </a:r>
            <a:endParaRPr lang="en-IN" sz="2400" b="1" i="1" dirty="0">
              <a:solidFill>
                <a:srgbClr val="FF0000"/>
              </a:solidFill>
              <a:latin typeface="Verdana" pitchFamily="34" charset="0"/>
              <a:ea typeface="Verdana" pitchFamily="34" charset="0"/>
              <a:cs typeface="Verdana" pitchFamily="34" charset="0"/>
            </a:endParaRPr>
          </a:p>
        </p:txBody>
      </p:sp>
      <p:pic>
        <p:nvPicPr>
          <p:cNvPr id="6" name="Picture 2" descr="C:\Documents and Settings\dipti.METNET\Desktop\igclogo.png"/>
          <p:cNvPicPr>
            <a:picLocks noChangeAspect="1" noChangeArrowheads="1"/>
          </p:cNvPicPr>
          <p:nvPr/>
        </p:nvPicPr>
        <p:blipFill>
          <a:blip r:embed="rId2" cstate="print"/>
          <a:srcRect/>
          <a:stretch>
            <a:fillRect/>
          </a:stretch>
        </p:blipFill>
        <p:spPr bwMode="auto">
          <a:xfrm>
            <a:off x="1" y="0"/>
            <a:ext cx="914400" cy="91952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bg/>
                                          </p:spTgt>
                                        </p:tgtEl>
                                        <p:attrNameLst>
                                          <p:attrName>style.visibility</p:attrName>
                                        </p:attrNameLst>
                                      </p:cBhvr>
                                      <p:to>
                                        <p:strVal val="visible"/>
                                      </p:to>
                                    </p:set>
                                    <p:anim calcmode="lin" valueType="num">
                                      <p:cBhvr additive="base">
                                        <p:cTn id="12" dur="500" fill="hold"/>
                                        <p:tgtEl>
                                          <p:spTgt spid="8">
                                            <p:bg/>
                                          </p:spTgt>
                                        </p:tgtEl>
                                        <p:attrNameLst>
                                          <p:attrName>ppt_x</p:attrName>
                                        </p:attrNameLst>
                                      </p:cBhvr>
                                      <p:tavLst>
                                        <p:tav tm="0">
                                          <p:val>
                                            <p:strVal val="#ppt_x"/>
                                          </p:val>
                                        </p:tav>
                                        <p:tav tm="100000">
                                          <p:val>
                                            <p:strVal val="#ppt_x"/>
                                          </p:val>
                                        </p:tav>
                                      </p:tavLst>
                                    </p:anim>
                                    <p:anim calcmode="lin" valueType="num">
                                      <p:cBhvr additive="base">
                                        <p:cTn id="13" dur="500" fill="hold"/>
                                        <p:tgtEl>
                                          <p:spTgt spid="8">
                                            <p:bg/>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 calcmode="lin" valueType="num">
                                      <p:cBhvr additive="base">
                                        <p:cTn id="16"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8">
                                            <p:txEl>
                                              <p:pRg st="0" end="0"/>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 calcmode="lin" valueType="num">
                                      <p:cBhvr additive="base">
                                        <p:cTn id="20"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1" end="1"/>
                                            </p:txEl>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8">
                                            <p:txEl>
                                              <p:pRg st="2" end="2"/>
                                            </p:txEl>
                                          </p:spTgt>
                                        </p:tgtEl>
                                        <p:attrNameLst>
                                          <p:attrName>style.visibility</p:attrName>
                                        </p:attrNameLst>
                                      </p:cBhvr>
                                      <p:to>
                                        <p:strVal val="visible"/>
                                      </p:to>
                                    </p:set>
                                    <p:anim calcmode="lin" valueType="num">
                                      <p:cBhvr additive="base">
                                        <p:cTn id="24"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2" end="2"/>
                                            </p:txEl>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8">
                                            <p:txEl>
                                              <p:pRg st="3" end="3"/>
                                            </p:txEl>
                                          </p:spTgt>
                                        </p:tgtEl>
                                        <p:attrNameLst>
                                          <p:attrName>style.visibility</p:attrName>
                                        </p:attrNameLst>
                                      </p:cBhvr>
                                      <p:to>
                                        <p:strVal val="visible"/>
                                      </p:to>
                                    </p:set>
                                    <p:anim calcmode="lin" valueType="num">
                                      <p:cBhvr additive="base">
                                        <p:cTn id="28"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4216" y="71414"/>
            <a:ext cx="8286808" cy="582594"/>
          </a:xfrm>
        </p:spPr>
        <p:txBody>
          <a:bodyPr>
            <a:normAutofit fontScale="90000"/>
          </a:bodyPr>
          <a:lstStyle/>
          <a:p>
            <a:r>
              <a:rPr lang="en-IN" b="1" dirty="0" smtClean="0"/>
              <a:t>Material Specifications – </a:t>
            </a:r>
            <a:r>
              <a:rPr lang="en-IN" sz="3100" b="1" dirty="0" smtClean="0"/>
              <a:t>LBNF Warm Vessel</a:t>
            </a:r>
            <a:endParaRPr lang="en-IN" sz="3100" b="1" dirty="0"/>
          </a:p>
        </p:txBody>
      </p:sp>
      <p:sp>
        <p:nvSpPr>
          <p:cNvPr id="19457" name="Rectangle 1"/>
          <p:cNvSpPr>
            <a:spLocks noChangeArrowheads="1"/>
          </p:cNvSpPr>
          <p:nvPr/>
        </p:nvSpPr>
        <p:spPr bwMode="auto">
          <a:xfrm>
            <a:off x="71406" y="772231"/>
            <a:ext cx="4286280" cy="946377"/>
          </a:xfrm>
          <a:prstGeom prst="rect">
            <a:avLst/>
          </a:prstGeom>
          <a:noFill/>
          <a:ln w="9525">
            <a:noFill/>
            <a:miter lim="800000"/>
            <a:headEnd/>
            <a:tailEnd/>
          </a:ln>
          <a:effectLst/>
        </p:spPr>
        <p:txBody>
          <a:bodyPr vert="horz" wrap="square" lIns="539580" tIns="76176" rIns="91440" bIns="3808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baseline="0" dirty="0" smtClean="0" bmk="">
                <a:ln>
                  <a:noFill/>
                </a:ln>
                <a:solidFill>
                  <a:schemeClr val="tx1"/>
                </a:solidFill>
                <a:effectLst/>
                <a:latin typeface="Verdana" pitchFamily="34" charset="0"/>
                <a:ea typeface="Times New Roman" pitchFamily="18" charset="0"/>
                <a:cs typeface="Times New Roman" pitchFamily="18" charset="0"/>
              </a:rPr>
              <a:t>The materials for the beams and the plates is: </a:t>
            </a:r>
            <a:r>
              <a:rPr kumimoji="0" lang="en-GB" b="1" i="1" u="none" strike="noStrike" cap="none" normalizeH="0" baseline="0" dirty="0" smtClean="0" bmk="">
                <a:ln>
                  <a:noFill/>
                </a:ln>
                <a:solidFill>
                  <a:schemeClr val="tx1"/>
                </a:solidFill>
                <a:effectLst/>
                <a:latin typeface="Verdana" pitchFamily="34" charset="0"/>
                <a:ea typeface="Times New Roman" pitchFamily="18" charset="0"/>
                <a:cs typeface="Times New Roman" pitchFamily="18" charset="0"/>
              </a:rPr>
              <a:t>S460ML</a:t>
            </a:r>
            <a:r>
              <a:rPr kumimoji="0" lang="en-GB" b="1" i="0" u="none" strike="noStrike" cap="none" normalizeH="0" baseline="0" dirty="0" smtClean="0" bmk="">
                <a:ln>
                  <a:noFill/>
                </a:ln>
                <a:solidFill>
                  <a:schemeClr val="tx1"/>
                </a:solidFill>
                <a:effectLst/>
                <a:latin typeface="Verdana" pitchFamily="34" charset="0"/>
                <a:ea typeface="Times New Roman" pitchFamily="18" charset="0"/>
                <a:cs typeface="Times New Roman" pitchFamily="18" charset="0"/>
              </a:rPr>
              <a:t> (EN 10025-1; EN 10025-4).</a:t>
            </a:r>
          </a:p>
        </p:txBody>
      </p:sp>
      <p:graphicFrame>
        <p:nvGraphicFramePr>
          <p:cNvPr id="9" name="Table 8"/>
          <p:cNvGraphicFramePr>
            <a:graphicFrameLocks noGrp="1"/>
          </p:cNvGraphicFramePr>
          <p:nvPr/>
        </p:nvGraphicFramePr>
        <p:xfrm>
          <a:off x="214282" y="1838348"/>
          <a:ext cx="4071966" cy="4876800"/>
        </p:xfrm>
        <a:graphic>
          <a:graphicData uri="http://schemas.openxmlformats.org/drawingml/2006/table">
            <a:tbl>
              <a:tblPr/>
              <a:tblGrid>
                <a:gridCol w="2143140"/>
                <a:gridCol w="1928826"/>
              </a:tblGrid>
              <a:tr h="156551">
                <a:tc>
                  <a:txBody>
                    <a:bodyPr/>
                    <a:lstStyle/>
                    <a:p>
                      <a:pPr marL="540385" algn="just">
                        <a:spcBef>
                          <a:spcPts val="300"/>
                        </a:spcBef>
                        <a:spcAft>
                          <a:spcPts val="0"/>
                        </a:spcAft>
                      </a:pPr>
                      <a:r>
                        <a:rPr lang="en-IN" sz="2000" b="1" dirty="0" smtClean="0">
                          <a:solidFill>
                            <a:srgbClr val="0000FF"/>
                          </a:solidFill>
                        </a:rPr>
                        <a:t>Element</a:t>
                      </a:r>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marR="0" indent="0" algn="just" defTabSz="914400" rtl="0" eaLnBrk="1" fontAlgn="auto" latinLnBrk="0" hangingPunct="1">
                        <a:lnSpc>
                          <a:spcPct val="100000"/>
                        </a:lnSpc>
                        <a:spcBef>
                          <a:spcPts val="300"/>
                        </a:spcBef>
                        <a:spcAft>
                          <a:spcPts val="0"/>
                        </a:spcAft>
                        <a:buClrTx/>
                        <a:buSzTx/>
                        <a:buFontTx/>
                        <a:buNone/>
                        <a:tabLst/>
                        <a:defRPr/>
                      </a:pPr>
                      <a:r>
                        <a:rPr lang="en-IN" sz="2000" b="1" dirty="0" smtClean="0">
                          <a:solidFill>
                            <a:srgbClr val="0000FF"/>
                          </a:solidFill>
                        </a:rPr>
                        <a:t>Wt. %</a:t>
                      </a:r>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551">
                <a:tc>
                  <a:txBody>
                    <a:bodyPr/>
                    <a:lstStyle/>
                    <a:p>
                      <a:pPr marL="540385" algn="just">
                        <a:spcBef>
                          <a:spcPts val="300"/>
                        </a:spcBef>
                        <a:spcAft>
                          <a:spcPts val="0"/>
                        </a:spcAft>
                      </a:pPr>
                      <a:r>
                        <a:rPr lang="en-GB" sz="2000" b="1" dirty="0" smtClean="0"/>
                        <a:t>C (max.)</a:t>
                      </a:r>
                      <a:endParaRPr lang="en-IN" sz="2000" b="1" dirty="0"/>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2000" b="1" dirty="0"/>
                        <a:t>0.18</a:t>
                      </a:r>
                      <a:endParaRPr lang="en-IN" sz="2000" b="1" dirty="0"/>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551">
                <a:tc>
                  <a:txBody>
                    <a:bodyPr/>
                    <a:lstStyle/>
                    <a:p>
                      <a:pPr marL="540385" algn="just">
                        <a:spcBef>
                          <a:spcPts val="300"/>
                        </a:spcBef>
                        <a:spcAft>
                          <a:spcPts val="0"/>
                        </a:spcAft>
                      </a:pPr>
                      <a:r>
                        <a:rPr lang="en-GB" sz="2000" b="1" dirty="0" err="1" smtClean="0"/>
                        <a:t>Mn</a:t>
                      </a:r>
                      <a:r>
                        <a:rPr lang="en-GB" sz="2000" b="1" dirty="0" smtClean="0"/>
                        <a:t> (max.)</a:t>
                      </a:r>
                      <a:endParaRPr lang="en-IN" sz="2000" b="1" dirty="0"/>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2000" b="1"/>
                        <a:t>1.7</a:t>
                      </a:r>
                      <a:endParaRPr lang="en-IN" sz="2000" b="1"/>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551">
                <a:tc>
                  <a:txBody>
                    <a:bodyPr/>
                    <a:lstStyle/>
                    <a:p>
                      <a:pPr marL="540385" algn="just">
                        <a:spcBef>
                          <a:spcPts val="300"/>
                        </a:spcBef>
                        <a:spcAft>
                          <a:spcPts val="0"/>
                        </a:spcAft>
                      </a:pPr>
                      <a:r>
                        <a:rPr lang="en-GB" sz="2000" b="1" dirty="0" smtClean="0"/>
                        <a:t>Si (max.)</a:t>
                      </a:r>
                      <a:endParaRPr lang="en-IN" sz="2000" b="1" dirty="0"/>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2000" b="1"/>
                        <a:t>0.6</a:t>
                      </a:r>
                      <a:endParaRPr lang="en-IN" sz="2000" b="1"/>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551">
                <a:tc>
                  <a:txBody>
                    <a:bodyPr/>
                    <a:lstStyle/>
                    <a:p>
                      <a:pPr marL="540385" algn="just">
                        <a:spcBef>
                          <a:spcPts val="300"/>
                        </a:spcBef>
                        <a:spcAft>
                          <a:spcPts val="0"/>
                        </a:spcAft>
                      </a:pPr>
                      <a:r>
                        <a:rPr lang="en-GB" sz="2000" b="1" dirty="0" smtClean="0"/>
                        <a:t>P (max.)</a:t>
                      </a:r>
                      <a:endParaRPr lang="en-IN" sz="2000" b="1" dirty="0"/>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2000" b="1"/>
                        <a:t>0.03</a:t>
                      </a:r>
                      <a:endParaRPr lang="en-IN" sz="2000" b="1"/>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551">
                <a:tc>
                  <a:txBody>
                    <a:bodyPr/>
                    <a:lstStyle/>
                    <a:p>
                      <a:pPr marL="540385" algn="just">
                        <a:spcBef>
                          <a:spcPts val="300"/>
                        </a:spcBef>
                        <a:spcAft>
                          <a:spcPts val="0"/>
                        </a:spcAft>
                      </a:pPr>
                      <a:r>
                        <a:rPr lang="en-GB" sz="2000" b="1" dirty="0" smtClean="0"/>
                        <a:t>S (max.)</a:t>
                      </a:r>
                      <a:endParaRPr lang="en-IN" sz="2000" b="1" dirty="0"/>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2000" b="1"/>
                        <a:t>0.025</a:t>
                      </a:r>
                      <a:endParaRPr lang="en-IN" sz="2000" b="1"/>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551">
                <a:tc>
                  <a:txBody>
                    <a:bodyPr/>
                    <a:lstStyle/>
                    <a:p>
                      <a:pPr marL="540385" algn="l">
                        <a:spcBef>
                          <a:spcPts val="300"/>
                        </a:spcBef>
                        <a:spcAft>
                          <a:spcPts val="0"/>
                        </a:spcAft>
                      </a:pPr>
                      <a:r>
                        <a:rPr lang="en-GB" sz="2000" b="1" dirty="0"/>
                        <a:t>Al (Total </a:t>
                      </a:r>
                      <a:r>
                        <a:rPr lang="en-GB" sz="2000" b="1" dirty="0" smtClean="0"/>
                        <a:t>min.)</a:t>
                      </a:r>
                      <a:endParaRPr lang="en-IN" sz="2000" b="1" dirty="0"/>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2000" b="1"/>
                        <a:t>0.02</a:t>
                      </a:r>
                      <a:endParaRPr lang="en-IN" sz="2000" b="1"/>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551">
                <a:tc>
                  <a:txBody>
                    <a:bodyPr/>
                    <a:lstStyle/>
                    <a:p>
                      <a:pPr marL="540385" algn="just">
                        <a:spcBef>
                          <a:spcPts val="300"/>
                        </a:spcBef>
                        <a:spcAft>
                          <a:spcPts val="0"/>
                        </a:spcAft>
                      </a:pPr>
                      <a:r>
                        <a:rPr lang="en-GB" sz="2000" b="1" dirty="0" err="1" smtClean="0"/>
                        <a:t>Nb</a:t>
                      </a:r>
                      <a:r>
                        <a:rPr lang="en-GB" sz="2000" b="1" dirty="0" smtClean="0"/>
                        <a:t> (max.)</a:t>
                      </a:r>
                      <a:endParaRPr lang="en-IN" sz="2000" b="1" dirty="0"/>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2000" b="1"/>
                        <a:t>0.05</a:t>
                      </a:r>
                      <a:endParaRPr lang="en-IN" sz="2000" b="1"/>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551">
                <a:tc>
                  <a:txBody>
                    <a:bodyPr/>
                    <a:lstStyle/>
                    <a:p>
                      <a:pPr marL="540385" algn="just">
                        <a:spcBef>
                          <a:spcPts val="300"/>
                        </a:spcBef>
                        <a:spcAft>
                          <a:spcPts val="0"/>
                        </a:spcAft>
                      </a:pPr>
                      <a:r>
                        <a:rPr lang="en-GB" sz="2000" b="1" dirty="0" smtClean="0"/>
                        <a:t>V (max.)</a:t>
                      </a:r>
                      <a:endParaRPr lang="en-IN" sz="2000" b="1" dirty="0"/>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2000" b="1"/>
                        <a:t>0.12</a:t>
                      </a:r>
                      <a:endParaRPr lang="en-IN" sz="2000" b="1"/>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551">
                <a:tc>
                  <a:txBody>
                    <a:bodyPr/>
                    <a:lstStyle/>
                    <a:p>
                      <a:pPr marL="540385" algn="just">
                        <a:spcBef>
                          <a:spcPts val="300"/>
                        </a:spcBef>
                        <a:spcAft>
                          <a:spcPts val="0"/>
                        </a:spcAft>
                      </a:pPr>
                      <a:r>
                        <a:rPr lang="en-GB" sz="2000" b="1" dirty="0" smtClean="0"/>
                        <a:t>Ti (max.)</a:t>
                      </a:r>
                      <a:endParaRPr lang="en-IN" sz="2000" b="1" dirty="0"/>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2000" b="1"/>
                        <a:t>0.05</a:t>
                      </a:r>
                      <a:endParaRPr lang="en-IN" sz="2000" b="1"/>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551">
                <a:tc>
                  <a:txBody>
                    <a:bodyPr/>
                    <a:lstStyle/>
                    <a:p>
                      <a:pPr marL="540385" algn="just">
                        <a:spcBef>
                          <a:spcPts val="300"/>
                        </a:spcBef>
                        <a:spcAft>
                          <a:spcPts val="0"/>
                        </a:spcAft>
                      </a:pPr>
                      <a:r>
                        <a:rPr lang="en-GB" sz="2000" b="1" dirty="0" smtClean="0"/>
                        <a:t>Cr (max.)</a:t>
                      </a:r>
                      <a:endParaRPr lang="en-IN" sz="2000" b="1" dirty="0"/>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2000" b="1"/>
                        <a:t>0.3</a:t>
                      </a:r>
                      <a:endParaRPr lang="en-IN" sz="2000" b="1"/>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551">
                <a:tc>
                  <a:txBody>
                    <a:bodyPr/>
                    <a:lstStyle/>
                    <a:p>
                      <a:pPr marL="540385" algn="just">
                        <a:spcBef>
                          <a:spcPts val="300"/>
                        </a:spcBef>
                        <a:spcAft>
                          <a:spcPts val="0"/>
                        </a:spcAft>
                      </a:pPr>
                      <a:r>
                        <a:rPr lang="en-GB" sz="2000" b="1" dirty="0" smtClean="0"/>
                        <a:t>Mo (max.)</a:t>
                      </a:r>
                      <a:endParaRPr lang="en-IN" sz="2000" b="1" dirty="0"/>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2000" b="1"/>
                        <a:t>0.2</a:t>
                      </a:r>
                      <a:endParaRPr lang="en-IN" sz="2000" b="1"/>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551">
                <a:tc>
                  <a:txBody>
                    <a:bodyPr/>
                    <a:lstStyle/>
                    <a:p>
                      <a:pPr marL="540385" algn="just">
                        <a:spcBef>
                          <a:spcPts val="300"/>
                        </a:spcBef>
                        <a:spcAft>
                          <a:spcPts val="0"/>
                        </a:spcAft>
                      </a:pPr>
                      <a:r>
                        <a:rPr lang="en-GB" sz="2000" b="1" dirty="0" smtClean="0"/>
                        <a:t>Ni (max.)</a:t>
                      </a:r>
                      <a:endParaRPr lang="en-IN" sz="2000" b="1" dirty="0"/>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2000" b="1"/>
                        <a:t>0.8</a:t>
                      </a:r>
                      <a:endParaRPr lang="en-IN" sz="2000" b="1"/>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551">
                <a:tc>
                  <a:txBody>
                    <a:bodyPr/>
                    <a:lstStyle/>
                    <a:p>
                      <a:pPr marL="540385" algn="just">
                        <a:spcBef>
                          <a:spcPts val="300"/>
                        </a:spcBef>
                        <a:spcAft>
                          <a:spcPts val="0"/>
                        </a:spcAft>
                      </a:pPr>
                      <a:r>
                        <a:rPr lang="en-GB" sz="2000" b="1" dirty="0" smtClean="0"/>
                        <a:t>Cu (max.)</a:t>
                      </a:r>
                      <a:endParaRPr lang="en-IN" sz="2000" b="1" dirty="0"/>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2000" b="1"/>
                        <a:t>0.55</a:t>
                      </a:r>
                      <a:endParaRPr lang="en-IN" sz="2000" b="1"/>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551">
                <a:tc>
                  <a:txBody>
                    <a:bodyPr/>
                    <a:lstStyle/>
                    <a:p>
                      <a:pPr marL="540385" algn="just">
                        <a:spcBef>
                          <a:spcPts val="300"/>
                        </a:spcBef>
                        <a:spcAft>
                          <a:spcPts val="0"/>
                        </a:spcAft>
                      </a:pPr>
                      <a:r>
                        <a:rPr lang="en-GB" sz="2000" b="1" dirty="0" smtClean="0"/>
                        <a:t>N (max.)</a:t>
                      </a:r>
                      <a:endParaRPr lang="en-IN" sz="2000" b="1" dirty="0"/>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2000" b="1"/>
                        <a:t>0.025</a:t>
                      </a:r>
                      <a:endParaRPr lang="en-IN" sz="2000" b="1"/>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551">
                <a:tc>
                  <a:txBody>
                    <a:bodyPr/>
                    <a:lstStyle/>
                    <a:p>
                      <a:pPr marL="540385" algn="just">
                        <a:spcBef>
                          <a:spcPts val="300"/>
                        </a:spcBef>
                        <a:spcAft>
                          <a:spcPts val="0"/>
                        </a:spcAft>
                      </a:pPr>
                      <a:r>
                        <a:rPr lang="en-GB" sz="2000" b="1" dirty="0" smtClean="0"/>
                        <a:t>Fe (max.)</a:t>
                      </a:r>
                      <a:endParaRPr lang="en-IN" sz="2000" b="1" dirty="0"/>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2000" b="1" dirty="0"/>
                        <a:t>Balance</a:t>
                      </a:r>
                      <a:endParaRPr lang="en-IN" sz="2000" b="1" dirty="0"/>
                    </a:p>
                  </a:txBody>
                  <a:tcPr marL="64044" marR="64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nvGraphicFramePr>
        <p:xfrm>
          <a:off x="4429123" y="785794"/>
          <a:ext cx="4572033" cy="5916354"/>
        </p:xfrm>
        <a:graphic>
          <a:graphicData uri="http://schemas.openxmlformats.org/drawingml/2006/table">
            <a:tbl>
              <a:tblPr/>
              <a:tblGrid>
                <a:gridCol w="1143372"/>
                <a:gridCol w="1142887"/>
                <a:gridCol w="1142887"/>
                <a:gridCol w="1142887"/>
              </a:tblGrid>
              <a:tr h="270712">
                <a:tc gridSpan="4">
                  <a:txBody>
                    <a:bodyPr/>
                    <a:lstStyle/>
                    <a:p>
                      <a:pPr marL="0" lvl="0" indent="0" algn="l">
                        <a:spcBef>
                          <a:spcPts val="300"/>
                        </a:spcBef>
                        <a:spcAft>
                          <a:spcPts val="0"/>
                        </a:spcAft>
                      </a:pPr>
                      <a:r>
                        <a:rPr lang="en-GB" sz="2400" b="1" dirty="0" smtClean="0">
                          <a:latin typeface="Verdana"/>
                          <a:ea typeface="Times New Roman"/>
                          <a:cs typeface="Times New Roman"/>
                        </a:rPr>
                        <a:t>Mechanical </a:t>
                      </a:r>
                      <a:r>
                        <a:rPr lang="en-GB" sz="2400" b="1" dirty="0">
                          <a:latin typeface="Verdana"/>
                          <a:ea typeface="Times New Roman"/>
                          <a:cs typeface="Times New Roman"/>
                        </a:rPr>
                        <a:t>Properties: EN 10025-4:2004</a:t>
                      </a:r>
                      <a:endParaRPr lang="en-IN" sz="2400" b="1" dirty="0">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r>
              <a:tr h="541425">
                <a:tc gridSpan="2">
                  <a:txBody>
                    <a:bodyPr/>
                    <a:lstStyle/>
                    <a:p>
                      <a:pPr marL="0" indent="0" algn="l">
                        <a:spcBef>
                          <a:spcPts val="300"/>
                        </a:spcBef>
                        <a:spcAft>
                          <a:spcPts val="0"/>
                        </a:spcAft>
                      </a:pPr>
                      <a:r>
                        <a:rPr lang="en-GB" sz="1400" b="1" dirty="0">
                          <a:solidFill>
                            <a:srgbClr val="0000FF"/>
                          </a:solidFill>
                          <a:latin typeface="Verdana"/>
                          <a:ea typeface="Times New Roman"/>
                          <a:cs typeface="Times New Roman"/>
                        </a:rPr>
                        <a:t>Minimum yield strength </a:t>
                      </a:r>
                      <a:r>
                        <a:rPr lang="en-GB" sz="1400" b="1" dirty="0" err="1">
                          <a:solidFill>
                            <a:srgbClr val="0000FF"/>
                          </a:solidFill>
                          <a:latin typeface="Verdana"/>
                          <a:ea typeface="Times New Roman"/>
                          <a:cs typeface="Times New Roman"/>
                        </a:rPr>
                        <a:t>R</a:t>
                      </a:r>
                      <a:r>
                        <a:rPr lang="en-GB" sz="1400" b="1" baseline="-25000" dirty="0" err="1">
                          <a:solidFill>
                            <a:srgbClr val="0000FF"/>
                          </a:solidFill>
                          <a:latin typeface="Verdana"/>
                          <a:ea typeface="Times New Roman"/>
                          <a:cs typeface="Times New Roman"/>
                        </a:rPr>
                        <a:t>eH</a:t>
                      </a:r>
                      <a:r>
                        <a:rPr lang="en-GB" sz="1400" b="1" dirty="0">
                          <a:solidFill>
                            <a:srgbClr val="0000FF"/>
                          </a:solidFill>
                          <a:latin typeface="Verdana"/>
                          <a:ea typeface="Times New Roman"/>
                          <a:cs typeface="Times New Roman"/>
                        </a:rPr>
                        <a:t> per nominal thickness [</a:t>
                      </a:r>
                      <a:r>
                        <a:rPr lang="en-GB" sz="1400" b="1" dirty="0" err="1">
                          <a:solidFill>
                            <a:srgbClr val="0000FF"/>
                          </a:solidFill>
                          <a:latin typeface="Verdana"/>
                          <a:ea typeface="Times New Roman"/>
                          <a:cs typeface="Times New Roman"/>
                        </a:rPr>
                        <a:t>MPa</a:t>
                      </a:r>
                      <a:r>
                        <a:rPr lang="en-GB" sz="1400" b="1" dirty="0">
                          <a:solidFill>
                            <a:srgbClr val="0000FF"/>
                          </a:solidFill>
                          <a:latin typeface="Verdana"/>
                          <a:ea typeface="Times New Roman"/>
                          <a:cs typeface="Times New Roman"/>
                        </a:rPr>
                        <a:t>]</a:t>
                      </a:r>
                      <a:endParaRPr lang="en-IN" sz="1400" b="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c gridSpan="2">
                  <a:txBody>
                    <a:bodyPr/>
                    <a:lstStyle/>
                    <a:p>
                      <a:pPr marL="0" indent="0" algn="l">
                        <a:spcBef>
                          <a:spcPts val="300"/>
                        </a:spcBef>
                        <a:spcAft>
                          <a:spcPts val="0"/>
                        </a:spcAft>
                      </a:pPr>
                      <a:r>
                        <a:rPr lang="en-GB" sz="1400" b="1" dirty="0">
                          <a:solidFill>
                            <a:srgbClr val="0000FF"/>
                          </a:solidFill>
                          <a:latin typeface="Verdana"/>
                          <a:ea typeface="Times New Roman"/>
                          <a:cs typeface="Times New Roman"/>
                        </a:rPr>
                        <a:t>Tensile strength </a:t>
                      </a:r>
                      <a:r>
                        <a:rPr lang="en-GB" sz="1400" b="1" dirty="0" err="1">
                          <a:solidFill>
                            <a:srgbClr val="0000FF"/>
                          </a:solidFill>
                          <a:latin typeface="Verdana"/>
                          <a:ea typeface="Times New Roman"/>
                          <a:cs typeface="Times New Roman"/>
                        </a:rPr>
                        <a:t>R</a:t>
                      </a:r>
                      <a:r>
                        <a:rPr lang="en-GB" sz="1400" b="1" baseline="-25000" dirty="0" err="1">
                          <a:solidFill>
                            <a:srgbClr val="0000FF"/>
                          </a:solidFill>
                          <a:latin typeface="Verdana"/>
                          <a:ea typeface="Times New Roman"/>
                          <a:cs typeface="Times New Roman"/>
                        </a:rPr>
                        <a:t>m</a:t>
                      </a:r>
                      <a:r>
                        <a:rPr lang="en-GB" sz="1400" b="1" dirty="0">
                          <a:solidFill>
                            <a:srgbClr val="0000FF"/>
                          </a:solidFill>
                          <a:latin typeface="Verdana"/>
                          <a:ea typeface="Times New Roman"/>
                          <a:cs typeface="Times New Roman"/>
                        </a:rPr>
                        <a:t> per nominal thickness [</a:t>
                      </a:r>
                      <a:r>
                        <a:rPr lang="en-GB" sz="1400" b="1" dirty="0" err="1">
                          <a:solidFill>
                            <a:srgbClr val="0000FF"/>
                          </a:solidFill>
                          <a:latin typeface="Verdana"/>
                          <a:ea typeface="Times New Roman"/>
                          <a:cs typeface="Times New Roman"/>
                        </a:rPr>
                        <a:t>MPa</a:t>
                      </a:r>
                      <a:r>
                        <a:rPr lang="en-GB" sz="1400" b="1" dirty="0">
                          <a:solidFill>
                            <a:srgbClr val="0000FF"/>
                          </a:solidFill>
                          <a:latin typeface="Verdana"/>
                          <a:ea typeface="Times New Roman"/>
                          <a:cs typeface="Times New Roman"/>
                        </a:rPr>
                        <a:t>]</a:t>
                      </a:r>
                      <a:endParaRPr lang="en-IN" sz="1400" b="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r>
              <a:tr h="270712">
                <a:tc>
                  <a:txBody>
                    <a:bodyPr/>
                    <a:lstStyle/>
                    <a:p>
                      <a:pPr marL="0" indent="0" algn="just">
                        <a:spcBef>
                          <a:spcPts val="300"/>
                        </a:spcBef>
                        <a:spcAft>
                          <a:spcPts val="0"/>
                        </a:spcAft>
                      </a:pPr>
                      <a:r>
                        <a:rPr lang="en-GB" sz="1400" b="1" dirty="0">
                          <a:solidFill>
                            <a:srgbClr val="0000FF"/>
                          </a:solidFill>
                          <a:latin typeface="Verdana"/>
                          <a:ea typeface="Times New Roman"/>
                          <a:cs typeface="Times New Roman"/>
                        </a:rPr>
                        <a:t>≤ 16mm</a:t>
                      </a:r>
                      <a:endParaRPr lang="en-IN" sz="1400" b="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1400" b="1">
                          <a:solidFill>
                            <a:srgbClr val="0000FF"/>
                          </a:solidFill>
                          <a:latin typeface="Verdana"/>
                          <a:ea typeface="Times New Roman"/>
                          <a:cs typeface="Times New Roman"/>
                        </a:rPr>
                        <a:t>460</a:t>
                      </a:r>
                      <a:endParaRPr lang="en-IN" sz="1400" b="1">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just">
                        <a:spcBef>
                          <a:spcPts val="300"/>
                        </a:spcBef>
                        <a:spcAft>
                          <a:spcPts val="0"/>
                        </a:spcAft>
                      </a:pPr>
                      <a:r>
                        <a:rPr lang="en-GB" sz="1400" b="1" dirty="0">
                          <a:solidFill>
                            <a:srgbClr val="0000FF"/>
                          </a:solidFill>
                          <a:latin typeface="Verdana"/>
                          <a:ea typeface="Times New Roman"/>
                          <a:cs typeface="Times New Roman"/>
                        </a:rPr>
                        <a:t>≤40mm</a:t>
                      </a:r>
                      <a:endParaRPr lang="en-IN" sz="1400" b="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just">
                        <a:spcBef>
                          <a:spcPts val="300"/>
                        </a:spcBef>
                        <a:spcAft>
                          <a:spcPts val="0"/>
                        </a:spcAft>
                      </a:pPr>
                      <a:r>
                        <a:rPr lang="en-GB" sz="1400" b="1" dirty="0">
                          <a:solidFill>
                            <a:srgbClr val="0000FF"/>
                          </a:solidFill>
                          <a:latin typeface="Verdana"/>
                          <a:ea typeface="Times New Roman"/>
                          <a:cs typeface="Times New Roman"/>
                        </a:rPr>
                        <a:t>540-720</a:t>
                      </a:r>
                      <a:endParaRPr lang="en-IN" sz="1400" b="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1425">
                <a:tc>
                  <a:txBody>
                    <a:bodyPr/>
                    <a:lstStyle/>
                    <a:p>
                      <a:pPr marL="0" indent="0" algn="just">
                        <a:spcBef>
                          <a:spcPts val="300"/>
                        </a:spcBef>
                        <a:spcAft>
                          <a:spcPts val="0"/>
                        </a:spcAft>
                      </a:pPr>
                      <a:r>
                        <a:rPr lang="en-GB" sz="1400" b="1" dirty="0">
                          <a:solidFill>
                            <a:srgbClr val="0000FF"/>
                          </a:solidFill>
                          <a:latin typeface="Verdana"/>
                          <a:ea typeface="Times New Roman"/>
                          <a:cs typeface="Times New Roman"/>
                        </a:rPr>
                        <a:t>&gt; 16mm ≤ 40mm</a:t>
                      </a:r>
                      <a:endParaRPr lang="en-IN" sz="1400" b="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1400" b="1" dirty="0">
                          <a:solidFill>
                            <a:srgbClr val="0000FF"/>
                          </a:solidFill>
                          <a:latin typeface="Verdana"/>
                          <a:ea typeface="Times New Roman"/>
                          <a:cs typeface="Times New Roman"/>
                        </a:rPr>
                        <a:t>440</a:t>
                      </a:r>
                      <a:endParaRPr lang="en-IN" sz="1400" b="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just">
                        <a:spcBef>
                          <a:spcPts val="300"/>
                        </a:spcBef>
                        <a:spcAft>
                          <a:spcPts val="0"/>
                        </a:spcAft>
                      </a:pPr>
                      <a:r>
                        <a:rPr lang="en-GB" sz="1400" b="1" dirty="0">
                          <a:solidFill>
                            <a:srgbClr val="0000FF"/>
                          </a:solidFill>
                          <a:latin typeface="Verdana"/>
                          <a:ea typeface="Times New Roman"/>
                          <a:cs typeface="Times New Roman"/>
                        </a:rPr>
                        <a:t>&gt;40mm ≤ 63mm</a:t>
                      </a:r>
                      <a:endParaRPr lang="en-IN" sz="1400" b="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just">
                        <a:spcBef>
                          <a:spcPts val="300"/>
                        </a:spcBef>
                        <a:spcAft>
                          <a:spcPts val="0"/>
                        </a:spcAft>
                      </a:pPr>
                      <a:r>
                        <a:rPr lang="en-GB" sz="1400" b="1" dirty="0">
                          <a:solidFill>
                            <a:srgbClr val="0000FF"/>
                          </a:solidFill>
                          <a:latin typeface="Verdana"/>
                          <a:ea typeface="Times New Roman"/>
                          <a:cs typeface="Times New Roman"/>
                        </a:rPr>
                        <a:t>530-710</a:t>
                      </a:r>
                      <a:endParaRPr lang="en-IN" sz="1400" b="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1425">
                <a:tc>
                  <a:txBody>
                    <a:bodyPr/>
                    <a:lstStyle/>
                    <a:p>
                      <a:pPr marL="0" indent="0" algn="just">
                        <a:spcBef>
                          <a:spcPts val="300"/>
                        </a:spcBef>
                        <a:spcAft>
                          <a:spcPts val="0"/>
                        </a:spcAft>
                      </a:pPr>
                      <a:r>
                        <a:rPr lang="en-GB" sz="1400" b="1" dirty="0">
                          <a:solidFill>
                            <a:srgbClr val="0000FF"/>
                          </a:solidFill>
                          <a:latin typeface="Verdana"/>
                          <a:ea typeface="Times New Roman"/>
                          <a:cs typeface="Times New Roman"/>
                        </a:rPr>
                        <a:t>&gt; 40mm ≤ 63mm</a:t>
                      </a:r>
                      <a:endParaRPr lang="en-IN" sz="1400" b="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r>
                        <a:rPr lang="en-GB" sz="1400" b="1" dirty="0">
                          <a:solidFill>
                            <a:srgbClr val="0000FF"/>
                          </a:solidFill>
                          <a:latin typeface="Verdana"/>
                          <a:ea typeface="Times New Roman"/>
                          <a:cs typeface="Times New Roman"/>
                        </a:rPr>
                        <a:t>430</a:t>
                      </a:r>
                      <a:endParaRPr lang="en-IN" sz="1400" b="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endParaRPr lang="en-GB" sz="1400" b="1" dirty="0">
                        <a:solidFill>
                          <a:srgbClr val="0000FF"/>
                        </a:solidFill>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just">
                        <a:spcBef>
                          <a:spcPts val="300"/>
                        </a:spcBef>
                        <a:spcAft>
                          <a:spcPts val="0"/>
                        </a:spcAft>
                      </a:pPr>
                      <a:endParaRPr lang="en-GB" sz="1400" b="1" dirty="0">
                        <a:solidFill>
                          <a:srgbClr val="0000FF"/>
                        </a:solidFill>
                        <a:latin typeface="Verdan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712">
                <a:tc gridSpan="4">
                  <a:txBody>
                    <a:bodyPr/>
                    <a:lstStyle/>
                    <a:p>
                      <a:pPr marL="0" indent="0" algn="just">
                        <a:spcBef>
                          <a:spcPts val="300"/>
                        </a:spcBef>
                        <a:spcAft>
                          <a:spcPts val="0"/>
                        </a:spcAft>
                      </a:pPr>
                      <a:r>
                        <a:rPr lang="en-GB" sz="1400" b="1" dirty="0">
                          <a:solidFill>
                            <a:srgbClr val="0000FF"/>
                          </a:solidFill>
                          <a:latin typeface="Verdana"/>
                          <a:ea typeface="Times New Roman"/>
                          <a:cs typeface="Times New Roman"/>
                        </a:rPr>
                        <a:t>Minimum elongation: 17 [%]</a:t>
                      </a:r>
                      <a:endParaRPr lang="en-IN" sz="1400" b="1" dirty="0">
                        <a:solidFill>
                          <a:srgbClr val="0000FF"/>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r>
              <a:tr h="270712">
                <a:tc gridSpan="4">
                  <a:txBody>
                    <a:bodyPr/>
                    <a:lstStyle/>
                    <a:p>
                      <a:pPr marL="0" indent="0" algn="just">
                        <a:spcBef>
                          <a:spcPts val="300"/>
                        </a:spcBef>
                        <a:spcAft>
                          <a:spcPts val="0"/>
                        </a:spcAft>
                      </a:pPr>
                      <a:r>
                        <a:rPr lang="en-GB" sz="1400" b="1" dirty="0">
                          <a:solidFill>
                            <a:srgbClr val="FF0000"/>
                          </a:solidFill>
                          <a:latin typeface="Verdana"/>
                          <a:ea typeface="Times New Roman"/>
                          <a:cs typeface="Times New Roman"/>
                        </a:rPr>
                        <a:t>Minimum values of absorbed impact energy</a:t>
                      </a:r>
                      <a:endParaRPr lang="en-IN" sz="1400" b="1" dirty="0">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r>
              <a:tr h="270712">
                <a:tc gridSpan="2">
                  <a:txBody>
                    <a:bodyPr/>
                    <a:lstStyle/>
                    <a:p>
                      <a:pPr marL="540385" algn="ctr">
                        <a:spcBef>
                          <a:spcPts val="300"/>
                        </a:spcBef>
                        <a:spcAft>
                          <a:spcPts val="0"/>
                        </a:spcAft>
                      </a:pPr>
                      <a:r>
                        <a:rPr lang="en-GB" sz="1400" b="1" dirty="0">
                          <a:solidFill>
                            <a:srgbClr val="FF0000"/>
                          </a:solidFill>
                          <a:latin typeface="Verdana"/>
                          <a:ea typeface="Times New Roman"/>
                          <a:cs typeface="Times New Roman"/>
                        </a:rPr>
                        <a:t>Longitudinal</a:t>
                      </a:r>
                      <a:endParaRPr lang="en-IN" sz="1400" b="1" dirty="0">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c gridSpan="2">
                  <a:txBody>
                    <a:bodyPr/>
                    <a:lstStyle/>
                    <a:p>
                      <a:pPr marL="540385" algn="ctr">
                        <a:spcBef>
                          <a:spcPts val="300"/>
                        </a:spcBef>
                        <a:spcAft>
                          <a:spcPts val="0"/>
                        </a:spcAft>
                      </a:pPr>
                      <a:r>
                        <a:rPr lang="en-GB" sz="1400" b="1">
                          <a:solidFill>
                            <a:srgbClr val="FF0000"/>
                          </a:solidFill>
                          <a:latin typeface="Verdana"/>
                          <a:ea typeface="Times New Roman"/>
                          <a:cs typeface="Times New Roman"/>
                        </a:rPr>
                        <a:t>Transverse</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r>
              <a:tr h="270712">
                <a:tc>
                  <a:txBody>
                    <a:bodyPr/>
                    <a:lstStyle/>
                    <a:p>
                      <a:pPr marL="540385" algn="r">
                        <a:spcBef>
                          <a:spcPts val="300"/>
                        </a:spcBef>
                        <a:spcAft>
                          <a:spcPts val="0"/>
                        </a:spcAft>
                      </a:pPr>
                      <a:r>
                        <a:rPr lang="en-GB" sz="1400" b="1" dirty="0">
                          <a:solidFill>
                            <a:srgbClr val="FF0000"/>
                          </a:solidFill>
                          <a:latin typeface="Verdana"/>
                          <a:ea typeface="Times New Roman"/>
                          <a:cs typeface="Times New Roman"/>
                        </a:rPr>
                        <a:t>[°C]</a:t>
                      </a:r>
                      <a:endParaRPr lang="en-IN" sz="1400" b="1" dirty="0">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ctr">
                        <a:spcBef>
                          <a:spcPts val="300"/>
                        </a:spcBef>
                        <a:spcAft>
                          <a:spcPts val="0"/>
                        </a:spcAft>
                      </a:pPr>
                      <a:r>
                        <a:rPr lang="en-GB" sz="1400" b="1" dirty="0">
                          <a:solidFill>
                            <a:srgbClr val="FF0000"/>
                          </a:solidFill>
                          <a:latin typeface="Verdana"/>
                          <a:ea typeface="Times New Roman"/>
                          <a:cs typeface="Times New Roman"/>
                        </a:rPr>
                        <a:t>[J]</a:t>
                      </a:r>
                      <a:endParaRPr lang="en-IN" sz="1400" b="1" dirty="0">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r">
                        <a:spcBef>
                          <a:spcPts val="300"/>
                        </a:spcBef>
                        <a:spcAft>
                          <a:spcPts val="0"/>
                        </a:spcAft>
                      </a:pPr>
                      <a:r>
                        <a:rPr lang="en-GB" sz="1400" b="1">
                          <a:solidFill>
                            <a:srgbClr val="FF0000"/>
                          </a:solidFill>
                          <a:latin typeface="Verdana"/>
                          <a:ea typeface="Times New Roman"/>
                          <a:cs typeface="Times New Roman"/>
                        </a:rPr>
                        <a:t>[°C]</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ctr">
                        <a:spcBef>
                          <a:spcPts val="300"/>
                        </a:spcBef>
                        <a:spcAft>
                          <a:spcPts val="0"/>
                        </a:spcAft>
                      </a:pPr>
                      <a:r>
                        <a:rPr lang="en-GB" sz="1400" b="1">
                          <a:solidFill>
                            <a:srgbClr val="FF0000"/>
                          </a:solidFill>
                          <a:latin typeface="Verdana"/>
                          <a:ea typeface="Times New Roman"/>
                          <a:cs typeface="Times New Roman"/>
                        </a:rPr>
                        <a:t>[J]</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712">
                <a:tc>
                  <a:txBody>
                    <a:bodyPr/>
                    <a:lstStyle/>
                    <a:p>
                      <a:pPr marL="540385" algn="r">
                        <a:spcBef>
                          <a:spcPts val="300"/>
                        </a:spcBef>
                        <a:spcAft>
                          <a:spcPts val="0"/>
                        </a:spcAft>
                      </a:pPr>
                      <a:r>
                        <a:rPr lang="en-GB" sz="1400" b="1" dirty="0">
                          <a:solidFill>
                            <a:srgbClr val="FF0000"/>
                          </a:solidFill>
                          <a:latin typeface="Verdana"/>
                          <a:ea typeface="Times New Roman"/>
                          <a:cs typeface="Times New Roman"/>
                        </a:rPr>
                        <a:t>+20</a:t>
                      </a:r>
                      <a:endParaRPr lang="en-IN" sz="1400" b="1" dirty="0">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ctr">
                        <a:spcBef>
                          <a:spcPts val="300"/>
                        </a:spcBef>
                        <a:spcAft>
                          <a:spcPts val="0"/>
                        </a:spcAft>
                      </a:pPr>
                      <a:r>
                        <a:rPr lang="en-GB" sz="1400" b="1" dirty="0">
                          <a:solidFill>
                            <a:srgbClr val="FF0000"/>
                          </a:solidFill>
                          <a:latin typeface="Verdana"/>
                          <a:ea typeface="Times New Roman"/>
                          <a:cs typeface="Times New Roman"/>
                        </a:rPr>
                        <a:t>63</a:t>
                      </a:r>
                      <a:endParaRPr lang="en-IN" sz="1400" b="1" dirty="0">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r">
                        <a:spcBef>
                          <a:spcPts val="300"/>
                        </a:spcBef>
                        <a:spcAft>
                          <a:spcPts val="0"/>
                        </a:spcAft>
                      </a:pPr>
                      <a:r>
                        <a:rPr lang="en-GB" sz="1400" b="1">
                          <a:solidFill>
                            <a:srgbClr val="FF0000"/>
                          </a:solidFill>
                          <a:latin typeface="Verdana"/>
                          <a:ea typeface="Times New Roman"/>
                          <a:cs typeface="Times New Roman"/>
                        </a:rPr>
                        <a:t>+20</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ctr">
                        <a:spcBef>
                          <a:spcPts val="300"/>
                        </a:spcBef>
                        <a:spcAft>
                          <a:spcPts val="0"/>
                        </a:spcAft>
                      </a:pPr>
                      <a:r>
                        <a:rPr lang="en-GB" sz="1400" b="1">
                          <a:solidFill>
                            <a:srgbClr val="FF0000"/>
                          </a:solidFill>
                          <a:latin typeface="Verdana"/>
                          <a:ea typeface="Times New Roman"/>
                          <a:cs typeface="Times New Roman"/>
                        </a:rPr>
                        <a:t>40</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712">
                <a:tc>
                  <a:txBody>
                    <a:bodyPr/>
                    <a:lstStyle/>
                    <a:p>
                      <a:pPr marL="540385" algn="r">
                        <a:spcBef>
                          <a:spcPts val="300"/>
                        </a:spcBef>
                        <a:spcAft>
                          <a:spcPts val="0"/>
                        </a:spcAft>
                      </a:pPr>
                      <a:r>
                        <a:rPr lang="en-GB" sz="1400" b="1" dirty="0">
                          <a:solidFill>
                            <a:srgbClr val="FF0000"/>
                          </a:solidFill>
                          <a:latin typeface="Verdana"/>
                          <a:ea typeface="Times New Roman"/>
                          <a:cs typeface="Times New Roman"/>
                        </a:rPr>
                        <a:t>0</a:t>
                      </a:r>
                      <a:endParaRPr lang="en-IN" sz="1400" b="1" dirty="0">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ctr">
                        <a:spcBef>
                          <a:spcPts val="300"/>
                        </a:spcBef>
                        <a:spcAft>
                          <a:spcPts val="0"/>
                        </a:spcAft>
                      </a:pPr>
                      <a:r>
                        <a:rPr lang="en-GB" sz="1400" b="1" dirty="0">
                          <a:solidFill>
                            <a:srgbClr val="FF0000"/>
                          </a:solidFill>
                          <a:latin typeface="Verdana"/>
                          <a:ea typeface="Times New Roman"/>
                          <a:cs typeface="Times New Roman"/>
                        </a:rPr>
                        <a:t>55</a:t>
                      </a:r>
                      <a:endParaRPr lang="en-IN" sz="1400" b="1" dirty="0">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r">
                        <a:spcBef>
                          <a:spcPts val="300"/>
                        </a:spcBef>
                        <a:spcAft>
                          <a:spcPts val="0"/>
                        </a:spcAft>
                      </a:pPr>
                      <a:r>
                        <a:rPr lang="en-GB" sz="1400" b="1">
                          <a:solidFill>
                            <a:srgbClr val="FF0000"/>
                          </a:solidFill>
                          <a:latin typeface="Verdana"/>
                          <a:ea typeface="Times New Roman"/>
                          <a:cs typeface="Times New Roman"/>
                        </a:rPr>
                        <a:t>0</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ctr">
                        <a:spcBef>
                          <a:spcPts val="300"/>
                        </a:spcBef>
                        <a:spcAft>
                          <a:spcPts val="0"/>
                        </a:spcAft>
                      </a:pPr>
                      <a:r>
                        <a:rPr lang="en-GB" sz="1400" b="1">
                          <a:solidFill>
                            <a:srgbClr val="FF0000"/>
                          </a:solidFill>
                          <a:latin typeface="Verdana"/>
                          <a:ea typeface="Times New Roman"/>
                          <a:cs typeface="Times New Roman"/>
                        </a:rPr>
                        <a:t>34</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712">
                <a:tc>
                  <a:txBody>
                    <a:bodyPr/>
                    <a:lstStyle/>
                    <a:p>
                      <a:pPr marL="540385" algn="r">
                        <a:spcBef>
                          <a:spcPts val="300"/>
                        </a:spcBef>
                        <a:spcAft>
                          <a:spcPts val="0"/>
                        </a:spcAft>
                      </a:pPr>
                      <a:r>
                        <a:rPr lang="en-GB" sz="1400" b="1">
                          <a:solidFill>
                            <a:srgbClr val="FF0000"/>
                          </a:solidFill>
                          <a:latin typeface="Verdana"/>
                          <a:ea typeface="Times New Roman"/>
                          <a:cs typeface="Times New Roman"/>
                        </a:rPr>
                        <a:t>-10</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ctr">
                        <a:spcBef>
                          <a:spcPts val="300"/>
                        </a:spcBef>
                        <a:spcAft>
                          <a:spcPts val="0"/>
                        </a:spcAft>
                      </a:pPr>
                      <a:r>
                        <a:rPr lang="en-GB" sz="1400" b="1" dirty="0">
                          <a:solidFill>
                            <a:srgbClr val="FF0000"/>
                          </a:solidFill>
                          <a:latin typeface="Verdana"/>
                          <a:ea typeface="Times New Roman"/>
                          <a:cs typeface="Times New Roman"/>
                        </a:rPr>
                        <a:t>51</a:t>
                      </a:r>
                      <a:endParaRPr lang="en-IN" sz="1400" b="1" dirty="0">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r">
                        <a:spcBef>
                          <a:spcPts val="300"/>
                        </a:spcBef>
                        <a:spcAft>
                          <a:spcPts val="0"/>
                        </a:spcAft>
                      </a:pPr>
                      <a:r>
                        <a:rPr lang="en-GB" sz="1400" b="1">
                          <a:solidFill>
                            <a:srgbClr val="FF0000"/>
                          </a:solidFill>
                          <a:latin typeface="Verdana"/>
                          <a:ea typeface="Times New Roman"/>
                          <a:cs typeface="Times New Roman"/>
                        </a:rPr>
                        <a:t>-10</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ctr">
                        <a:spcBef>
                          <a:spcPts val="300"/>
                        </a:spcBef>
                        <a:spcAft>
                          <a:spcPts val="0"/>
                        </a:spcAft>
                      </a:pPr>
                      <a:r>
                        <a:rPr lang="en-GB" sz="1400" b="1">
                          <a:solidFill>
                            <a:srgbClr val="FF0000"/>
                          </a:solidFill>
                          <a:latin typeface="Verdana"/>
                          <a:ea typeface="Times New Roman"/>
                          <a:cs typeface="Times New Roman"/>
                        </a:rPr>
                        <a:t>30</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712">
                <a:tc>
                  <a:txBody>
                    <a:bodyPr/>
                    <a:lstStyle/>
                    <a:p>
                      <a:pPr marL="540385" algn="r">
                        <a:spcBef>
                          <a:spcPts val="300"/>
                        </a:spcBef>
                        <a:spcAft>
                          <a:spcPts val="0"/>
                        </a:spcAft>
                      </a:pPr>
                      <a:r>
                        <a:rPr lang="en-GB" sz="1400" b="1">
                          <a:solidFill>
                            <a:srgbClr val="FF0000"/>
                          </a:solidFill>
                          <a:latin typeface="Verdana"/>
                          <a:ea typeface="Times New Roman"/>
                          <a:cs typeface="Times New Roman"/>
                        </a:rPr>
                        <a:t>-20</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ctr">
                        <a:spcBef>
                          <a:spcPts val="300"/>
                        </a:spcBef>
                        <a:spcAft>
                          <a:spcPts val="0"/>
                        </a:spcAft>
                      </a:pPr>
                      <a:r>
                        <a:rPr lang="en-GB" sz="1400" b="1" dirty="0">
                          <a:solidFill>
                            <a:srgbClr val="FF0000"/>
                          </a:solidFill>
                          <a:latin typeface="Verdana"/>
                          <a:ea typeface="Times New Roman"/>
                          <a:cs typeface="Times New Roman"/>
                        </a:rPr>
                        <a:t>47</a:t>
                      </a:r>
                      <a:endParaRPr lang="en-IN" sz="1400" b="1" dirty="0">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r">
                        <a:spcBef>
                          <a:spcPts val="300"/>
                        </a:spcBef>
                        <a:spcAft>
                          <a:spcPts val="0"/>
                        </a:spcAft>
                      </a:pPr>
                      <a:r>
                        <a:rPr lang="en-GB" sz="1400" b="1" dirty="0">
                          <a:solidFill>
                            <a:srgbClr val="FF0000"/>
                          </a:solidFill>
                          <a:latin typeface="Verdana"/>
                          <a:ea typeface="Times New Roman"/>
                          <a:cs typeface="Times New Roman"/>
                        </a:rPr>
                        <a:t>-20</a:t>
                      </a:r>
                      <a:endParaRPr lang="en-IN" sz="1400" b="1" dirty="0">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ctr">
                        <a:spcBef>
                          <a:spcPts val="300"/>
                        </a:spcBef>
                        <a:spcAft>
                          <a:spcPts val="0"/>
                        </a:spcAft>
                      </a:pPr>
                      <a:r>
                        <a:rPr lang="en-GB" sz="1400" b="1">
                          <a:solidFill>
                            <a:srgbClr val="FF0000"/>
                          </a:solidFill>
                          <a:latin typeface="Verdana"/>
                          <a:ea typeface="Times New Roman"/>
                          <a:cs typeface="Times New Roman"/>
                        </a:rPr>
                        <a:t>27</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712">
                <a:tc>
                  <a:txBody>
                    <a:bodyPr/>
                    <a:lstStyle/>
                    <a:p>
                      <a:pPr marL="540385" algn="r">
                        <a:spcBef>
                          <a:spcPts val="300"/>
                        </a:spcBef>
                        <a:spcAft>
                          <a:spcPts val="0"/>
                        </a:spcAft>
                      </a:pPr>
                      <a:r>
                        <a:rPr lang="en-GB" sz="1400" b="1">
                          <a:solidFill>
                            <a:srgbClr val="FF0000"/>
                          </a:solidFill>
                          <a:latin typeface="Verdana"/>
                          <a:ea typeface="Times New Roman"/>
                          <a:cs typeface="Times New Roman"/>
                        </a:rPr>
                        <a:t>-30</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ctr">
                        <a:spcBef>
                          <a:spcPts val="300"/>
                        </a:spcBef>
                        <a:spcAft>
                          <a:spcPts val="0"/>
                        </a:spcAft>
                      </a:pPr>
                      <a:r>
                        <a:rPr lang="en-GB" sz="1400" b="1" dirty="0">
                          <a:solidFill>
                            <a:srgbClr val="FF0000"/>
                          </a:solidFill>
                          <a:latin typeface="Verdana"/>
                          <a:ea typeface="Times New Roman"/>
                          <a:cs typeface="Times New Roman"/>
                        </a:rPr>
                        <a:t>40</a:t>
                      </a:r>
                      <a:endParaRPr lang="en-IN" sz="1400" b="1" dirty="0">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r">
                        <a:spcBef>
                          <a:spcPts val="300"/>
                        </a:spcBef>
                        <a:spcAft>
                          <a:spcPts val="0"/>
                        </a:spcAft>
                      </a:pPr>
                      <a:r>
                        <a:rPr lang="en-GB" sz="1400" b="1" dirty="0">
                          <a:solidFill>
                            <a:srgbClr val="FF0000"/>
                          </a:solidFill>
                          <a:latin typeface="Verdana"/>
                          <a:ea typeface="Times New Roman"/>
                          <a:cs typeface="Times New Roman"/>
                        </a:rPr>
                        <a:t>-30</a:t>
                      </a:r>
                      <a:endParaRPr lang="en-IN" sz="1400" b="1" dirty="0">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ctr">
                        <a:spcBef>
                          <a:spcPts val="300"/>
                        </a:spcBef>
                        <a:spcAft>
                          <a:spcPts val="0"/>
                        </a:spcAft>
                      </a:pPr>
                      <a:r>
                        <a:rPr lang="en-GB" sz="1400" b="1">
                          <a:solidFill>
                            <a:srgbClr val="FF0000"/>
                          </a:solidFill>
                          <a:latin typeface="Verdana"/>
                          <a:ea typeface="Times New Roman"/>
                          <a:cs typeface="Times New Roman"/>
                        </a:rPr>
                        <a:t>23</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712">
                <a:tc>
                  <a:txBody>
                    <a:bodyPr/>
                    <a:lstStyle/>
                    <a:p>
                      <a:pPr marL="540385" algn="r">
                        <a:spcBef>
                          <a:spcPts val="300"/>
                        </a:spcBef>
                        <a:spcAft>
                          <a:spcPts val="0"/>
                        </a:spcAft>
                      </a:pPr>
                      <a:r>
                        <a:rPr lang="en-GB" sz="1400" b="1">
                          <a:solidFill>
                            <a:srgbClr val="FF0000"/>
                          </a:solidFill>
                          <a:latin typeface="Verdana"/>
                          <a:ea typeface="Times New Roman"/>
                          <a:cs typeface="Times New Roman"/>
                        </a:rPr>
                        <a:t>-40</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ctr">
                        <a:spcBef>
                          <a:spcPts val="300"/>
                        </a:spcBef>
                        <a:spcAft>
                          <a:spcPts val="0"/>
                        </a:spcAft>
                      </a:pPr>
                      <a:r>
                        <a:rPr lang="en-GB" sz="1400" b="1">
                          <a:solidFill>
                            <a:srgbClr val="FF0000"/>
                          </a:solidFill>
                          <a:latin typeface="Verdana"/>
                          <a:ea typeface="Times New Roman"/>
                          <a:cs typeface="Times New Roman"/>
                        </a:rPr>
                        <a:t>31</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r">
                        <a:spcBef>
                          <a:spcPts val="300"/>
                        </a:spcBef>
                        <a:spcAft>
                          <a:spcPts val="0"/>
                        </a:spcAft>
                      </a:pPr>
                      <a:r>
                        <a:rPr lang="en-GB" sz="1400" b="1" dirty="0">
                          <a:solidFill>
                            <a:srgbClr val="FF0000"/>
                          </a:solidFill>
                          <a:latin typeface="Verdana"/>
                          <a:ea typeface="Times New Roman"/>
                          <a:cs typeface="Times New Roman"/>
                        </a:rPr>
                        <a:t>-40</a:t>
                      </a:r>
                      <a:endParaRPr lang="en-IN" sz="1400" b="1" dirty="0">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ctr">
                        <a:spcBef>
                          <a:spcPts val="300"/>
                        </a:spcBef>
                        <a:spcAft>
                          <a:spcPts val="0"/>
                        </a:spcAft>
                      </a:pPr>
                      <a:r>
                        <a:rPr lang="en-GB" sz="1400" b="1">
                          <a:solidFill>
                            <a:srgbClr val="FF0000"/>
                          </a:solidFill>
                          <a:latin typeface="Verdana"/>
                          <a:ea typeface="Times New Roman"/>
                          <a:cs typeface="Times New Roman"/>
                        </a:rPr>
                        <a:t>20</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712">
                <a:tc>
                  <a:txBody>
                    <a:bodyPr/>
                    <a:lstStyle/>
                    <a:p>
                      <a:pPr marL="540385" algn="r">
                        <a:spcBef>
                          <a:spcPts val="300"/>
                        </a:spcBef>
                        <a:spcAft>
                          <a:spcPts val="0"/>
                        </a:spcAft>
                      </a:pPr>
                      <a:r>
                        <a:rPr lang="en-GB" sz="1400" b="1">
                          <a:solidFill>
                            <a:srgbClr val="FF0000"/>
                          </a:solidFill>
                          <a:latin typeface="Verdana"/>
                          <a:ea typeface="Times New Roman"/>
                          <a:cs typeface="Times New Roman"/>
                        </a:rPr>
                        <a:t>-50</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ctr">
                        <a:spcBef>
                          <a:spcPts val="300"/>
                        </a:spcBef>
                        <a:spcAft>
                          <a:spcPts val="0"/>
                        </a:spcAft>
                      </a:pPr>
                      <a:r>
                        <a:rPr lang="en-GB" sz="1400" b="1">
                          <a:solidFill>
                            <a:srgbClr val="FF0000"/>
                          </a:solidFill>
                          <a:latin typeface="Verdana"/>
                          <a:ea typeface="Times New Roman"/>
                          <a:cs typeface="Times New Roman"/>
                        </a:rPr>
                        <a:t>27</a:t>
                      </a:r>
                      <a:endParaRPr lang="en-IN" sz="1400" b="1">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r">
                        <a:spcBef>
                          <a:spcPts val="300"/>
                        </a:spcBef>
                        <a:spcAft>
                          <a:spcPts val="0"/>
                        </a:spcAft>
                      </a:pPr>
                      <a:r>
                        <a:rPr lang="en-GB" sz="1400" b="1" dirty="0">
                          <a:solidFill>
                            <a:srgbClr val="FF0000"/>
                          </a:solidFill>
                          <a:latin typeface="Verdana"/>
                          <a:ea typeface="Times New Roman"/>
                          <a:cs typeface="Times New Roman"/>
                        </a:rPr>
                        <a:t>-50</a:t>
                      </a:r>
                      <a:endParaRPr lang="en-IN" sz="1400" b="1" dirty="0">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40385" algn="ctr">
                        <a:spcBef>
                          <a:spcPts val="300"/>
                        </a:spcBef>
                        <a:spcAft>
                          <a:spcPts val="0"/>
                        </a:spcAft>
                      </a:pPr>
                      <a:r>
                        <a:rPr lang="en-GB" sz="1400" b="1" dirty="0">
                          <a:solidFill>
                            <a:srgbClr val="FF0000"/>
                          </a:solidFill>
                          <a:latin typeface="Verdana"/>
                          <a:ea typeface="Times New Roman"/>
                          <a:cs typeface="Times New Roman"/>
                        </a:rPr>
                        <a:t>16</a:t>
                      </a:r>
                      <a:endParaRPr lang="en-IN" sz="1400" b="1" dirty="0">
                        <a:solidFill>
                          <a:srgbClr val="FF0000"/>
                        </a:solidFill>
                        <a:latin typeface="Time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6" name="Picture 2" descr="C:\Documents and Settings\dipti.METNET\Desktop\igclogo.png"/>
          <p:cNvPicPr>
            <a:picLocks noChangeAspect="1" noChangeArrowheads="1"/>
          </p:cNvPicPr>
          <p:nvPr/>
        </p:nvPicPr>
        <p:blipFill>
          <a:blip r:embed="rId2" cstate="print"/>
          <a:srcRect/>
          <a:stretch>
            <a:fillRect/>
          </a:stretch>
        </p:blipFill>
        <p:spPr bwMode="auto">
          <a:xfrm>
            <a:off x="1" y="0"/>
            <a:ext cx="914400" cy="91952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419</TotalTime>
  <Words>760</Words>
  <Application>Microsoft Office PowerPoint</Application>
  <PresentationFormat>On-screen Show (4:3)</PresentationFormat>
  <Paragraphs>219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Indigenous Development &amp; Manufacturing of Steels for LBNF-DUNE</vt:lpstr>
      <vt:lpstr>Slide 2</vt:lpstr>
      <vt:lpstr>Slide 3</vt:lpstr>
      <vt:lpstr>Slide 4</vt:lpstr>
      <vt:lpstr>Slide 5</vt:lpstr>
      <vt:lpstr>Slide 6</vt:lpstr>
      <vt:lpstr>Slide 7</vt:lpstr>
      <vt:lpstr>Slide 8</vt:lpstr>
      <vt:lpstr>Material Specifications – LBNF Warm Vessel</vt:lpstr>
      <vt:lpstr>Slide 10</vt:lpstr>
      <vt:lpstr>Slide 11</vt:lpstr>
      <vt:lpstr> S460 ML Steel Chemistry:     Lead time of about a year for standardization of steel development &amp; beam product rolling out is required. Backward Integration of production line right from casters, beam blank  making and rolling mill reengineering (HL1100 size only) etc., are needed.  JSPL Can Deliver, if commercial terms are worked out. Product Development        Technology  Reengineering Needed:  For beams deeper than 900 mm,       if rolled product is preferred  If welded beams are acceptable: NOT AN  ISSUE; any shape &amp;       dimension can be fabricated       Property equivalence  of       rolled versus welded products       certified IMPORTANT Technical Issue with Welded Beams Welded beams will have convex curvature ;  implications in final assembly ?</vt:lpstr>
      <vt:lpstr>Timeline for delivery can be met, based on the production capacity of JSPL; 12,000 T or upwards is easily possible  Comprehensive, Q&amp;A; based on ISO standards (equivalent Euro norms); Mechanical and Impact properties at -40oC on product possible at JSPL   JSPL has their own shipping &amp; transportation logistics</vt:lpstr>
      <vt:lpstr>Thank You</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of HL110M Beams of S460ML Steel for the  FNAL LBNF-DUNE Project</dc:title>
  <dc:creator>borah</dc:creator>
  <cp:lastModifiedBy>borah</cp:lastModifiedBy>
  <cp:revision>43</cp:revision>
  <dcterms:created xsi:type="dcterms:W3CDTF">2018-01-15T09:36:34Z</dcterms:created>
  <dcterms:modified xsi:type="dcterms:W3CDTF">2018-01-29T10:16:23Z</dcterms:modified>
</cp:coreProperties>
</file>