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345" r:id="rId2"/>
    <p:sldId id="378" r:id="rId3"/>
    <p:sldId id="380" r:id="rId4"/>
    <p:sldId id="379" r:id="rId5"/>
    <p:sldId id="381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quim Creus Prats" initials="JCP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627"/>
    <a:srgbClr val="63AAEB"/>
    <a:srgbClr val="FED3A8"/>
    <a:srgbClr val="FF7C80"/>
    <a:srgbClr val="ECECEC"/>
    <a:srgbClr val="FFB7B9"/>
    <a:srgbClr val="C0E399"/>
    <a:srgbClr val="C40E0E"/>
    <a:srgbClr val="474747"/>
    <a:srgbClr val="FDA5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3" autoAdjust="0"/>
    <p:restoredTop sz="95987" autoAdjust="0"/>
  </p:normalViewPr>
  <p:slideViewPr>
    <p:cSldViewPr snapToGrid="0" snapToObjects="1">
      <p:cViewPr varScale="1">
        <p:scale>
          <a:sx n="92" d="100"/>
          <a:sy n="92" d="100"/>
        </p:scale>
        <p:origin x="-96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30.01.18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95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014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440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1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790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15/09/2016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7231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J.Creus Prats - CERN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dirty="0" smtClean="0"/>
              <a:t>Template presentation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15/09/2016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J.Creus Prats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8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213" y="742949"/>
            <a:ext cx="8226854" cy="3952867"/>
          </a:xfrm>
        </p:spPr>
        <p:txBody>
          <a:bodyPr>
            <a:noAutofit/>
          </a:bodyPr>
          <a:lstStyle/>
          <a:p>
            <a:pPr algn="ctr"/>
            <a:r>
              <a:rPr lang="en-GB" sz="2800" b="0" dirty="0" smtClean="0"/>
              <a:t>Pressure regulation </a:t>
            </a:r>
            <a:r>
              <a:rPr lang="en-GB" sz="2800" b="0" dirty="0" err="1" smtClean="0"/>
              <a:t>LAr</a:t>
            </a:r>
            <a:r>
              <a:rPr lang="en-GB" sz="2800" b="0" dirty="0" smtClean="0"/>
              <a:t> cryostat NP04</a:t>
            </a:r>
            <a:br>
              <a:rPr lang="en-GB" sz="2800" b="0" dirty="0" smtClean="0"/>
            </a:br>
            <a:endParaRPr lang="en-GB" sz="1200" b="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04/10/2017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63C80DF-E0BC-4580-8020-A17086294EA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30/01/2018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63C80DF-E0BC-4580-8020-A17086294EA3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351732" y="2747392"/>
            <a:ext cx="6006191" cy="2246375"/>
            <a:chOff x="2531603" y="2531603"/>
            <a:chExt cx="4550630" cy="2151227"/>
          </a:xfrm>
          <a:effectLst/>
        </p:grpSpPr>
        <p:sp>
          <p:nvSpPr>
            <p:cNvPr id="2" name="Rectangle 1"/>
            <p:cNvSpPr/>
            <p:nvPr/>
          </p:nvSpPr>
          <p:spPr>
            <a:xfrm>
              <a:off x="2531603" y="2531603"/>
              <a:ext cx="4179035" cy="21310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23727" y="4313498"/>
              <a:ext cx="1458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LAr</a:t>
              </a:r>
              <a:r>
                <a:rPr lang="en-GB" dirty="0" smtClean="0"/>
                <a:t> cryostat</a:t>
              </a:r>
              <a:endParaRPr lang="en-GB" dirty="0"/>
            </a:p>
          </p:txBody>
        </p:sp>
      </p:grpSp>
      <p:sp>
        <p:nvSpPr>
          <p:cNvPr id="10" name="Flowchart: Collate 9"/>
          <p:cNvSpPr/>
          <p:nvPr/>
        </p:nvSpPr>
        <p:spPr>
          <a:xfrm flipH="1">
            <a:off x="5798250" y="2287596"/>
            <a:ext cx="121607" cy="256939"/>
          </a:xfrm>
          <a:prstGeom prst="flowChartCol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864374" y="1979782"/>
            <a:ext cx="4723" cy="92091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78859" y="2135571"/>
            <a:ext cx="167007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Pre-safety valve, at 150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sp>
        <p:nvSpPr>
          <p:cNvPr id="15" name="Flowchart: Collate 14"/>
          <p:cNvSpPr/>
          <p:nvPr/>
        </p:nvSpPr>
        <p:spPr>
          <a:xfrm flipH="1">
            <a:off x="4247099" y="2302224"/>
            <a:ext cx="141694" cy="256939"/>
          </a:xfrm>
          <a:prstGeom prst="flowChartCollat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313223" y="1994410"/>
            <a:ext cx="4723" cy="92091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45081" y="2150199"/>
            <a:ext cx="1615944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GB" sz="1400" dirty="0" smtClean="0"/>
              <a:t>afety valve, at 350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2782433" y="926308"/>
            <a:ext cx="898841" cy="959742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789990" y="1236146"/>
            <a:ext cx="898841" cy="7557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80674" y="1243703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11662" y="1252894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36352" y="1252893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74897" y="1252892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08813" y="1252894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45247" y="1252891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782433" y="1032106"/>
            <a:ext cx="898841" cy="204040"/>
          </a:xfrm>
          <a:prstGeom prst="rect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llate 30"/>
          <p:cNvSpPr/>
          <p:nvPr/>
        </p:nvSpPr>
        <p:spPr>
          <a:xfrm rot="16200000" flipH="1">
            <a:off x="2088857" y="847398"/>
            <a:ext cx="141694" cy="256939"/>
          </a:xfrm>
          <a:prstGeom prst="flowChartCollate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2" name="Flowchart: Collate 31"/>
          <p:cNvSpPr/>
          <p:nvPr/>
        </p:nvSpPr>
        <p:spPr>
          <a:xfrm rot="16200000" flipH="1">
            <a:off x="4289210" y="847397"/>
            <a:ext cx="141694" cy="256939"/>
          </a:xfrm>
          <a:prstGeom prst="flowChartCollate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896205" y="975866"/>
            <a:ext cx="992026" cy="0"/>
          </a:xfrm>
          <a:prstGeom prst="line">
            <a:avLst/>
          </a:prstGeom>
          <a:ln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52804" y="977324"/>
            <a:ext cx="992026" cy="0"/>
          </a:xfrm>
          <a:prstGeom prst="line">
            <a:avLst/>
          </a:prstGeom>
          <a:ln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00426" y="589527"/>
            <a:ext cx="161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LN2 in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4048817" y="572327"/>
            <a:ext cx="161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</a:t>
            </a:r>
            <a:r>
              <a:rPr lang="en-GB" sz="1400" dirty="0" smtClean="0"/>
              <a:t>N2 out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2789990" y="1550001"/>
            <a:ext cx="891284" cy="336049"/>
          </a:xfrm>
          <a:prstGeom prst="rect">
            <a:avLst/>
          </a:prstGeom>
          <a:solidFill>
            <a:srgbClr val="63AAE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1888648" y="1501459"/>
            <a:ext cx="0" cy="1326496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888648" y="1492268"/>
            <a:ext cx="984469" cy="9191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lowchart: Collate 46"/>
          <p:cNvSpPr/>
          <p:nvPr/>
        </p:nvSpPr>
        <p:spPr>
          <a:xfrm flipH="1">
            <a:off x="1825358" y="1793181"/>
            <a:ext cx="141694" cy="256939"/>
          </a:xfrm>
          <a:prstGeom prst="flowChartCollat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828192" y="2351014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/>
              <a:t>G</a:t>
            </a:r>
            <a:r>
              <a:rPr lang="en-GB" sz="1400" dirty="0" err="1" smtClean="0"/>
              <a:t>Ar</a:t>
            </a:r>
            <a:r>
              <a:rPr lang="en-GB" sz="1400" dirty="0" smtClean="0"/>
              <a:t> out</a:t>
            </a:r>
            <a:endParaRPr lang="en-GB" sz="14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3239410" y="1886050"/>
            <a:ext cx="0" cy="1326496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Flowchart: Collate 50"/>
          <p:cNvSpPr/>
          <p:nvPr/>
        </p:nvSpPr>
        <p:spPr>
          <a:xfrm flipH="1">
            <a:off x="3161006" y="2011534"/>
            <a:ext cx="141694" cy="256939"/>
          </a:xfrm>
          <a:prstGeom prst="flowChartCollat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19479" y="2352439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LAr</a:t>
            </a:r>
            <a:r>
              <a:rPr lang="en-GB" sz="1400" dirty="0" smtClean="0"/>
              <a:t> in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3596536" y="1338379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/>
              <a:t>G</a:t>
            </a:r>
            <a:r>
              <a:rPr lang="en-GB" sz="1400" dirty="0" err="1" smtClean="0"/>
              <a:t>Ar</a:t>
            </a:r>
            <a:r>
              <a:rPr lang="en-GB" sz="1400" dirty="0" smtClean="0"/>
              <a:t> at 1.05 bar</a:t>
            </a:r>
            <a:endParaRPr lang="en-GB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2770147" y="4986814"/>
            <a:ext cx="36246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Cool-down		p ~ 150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No electronics	</a:t>
            </a:r>
          </a:p>
          <a:p>
            <a:r>
              <a:rPr lang="en-GB" sz="1400" dirty="0" smtClean="0"/>
              <a:t>No recirculation	</a:t>
            </a:r>
          </a:p>
          <a:p>
            <a:r>
              <a:rPr lang="en-GB" sz="1400" dirty="0" smtClean="0"/>
              <a:t>Open pre-safety	p = 150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Open safety	p = 350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0" y="445864"/>
            <a:ext cx="9144000" cy="2267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19219" y="38821"/>
            <a:ext cx="328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Cool-down Operation</a:t>
            </a:r>
            <a:endParaRPr lang="en-GB" dirty="0"/>
          </a:p>
        </p:txBody>
      </p:sp>
      <p:grpSp>
        <p:nvGrpSpPr>
          <p:cNvPr id="67" name="Group 66"/>
          <p:cNvGrpSpPr/>
          <p:nvPr/>
        </p:nvGrpSpPr>
        <p:grpSpPr>
          <a:xfrm>
            <a:off x="543760" y="2686028"/>
            <a:ext cx="1615944" cy="458583"/>
            <a:chOff x="543760" y="2692489"/>
            <a:chExt cx="1615944" cy="458583"/>
          </a:xfrm>
          <a:effectLst/>
        </p:grpSpPr>
        <p:cxnSp>
          <p:nvCxnSpPr>
            <p:cNvPr id="63" name="Straight Connector 62"/>
            <p:cNvCxnSpPr/>
            <p:nvPr/>
          </p:nvCxnSpPr>
          <p:spPr>
            <a:xfrm flipH="1">
              <a:off x="580875" y="3080224"/>
              <a:ext cx="953920" cy="0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lowchart: Collate 63"/>
            <p:cNvSpPr/>
            <p:nvPr/>
          </p:nvSpPr>
          <p:spPr>
            <a:xfrm rot="16200000" flipH="1">
              <a:off x="814034" y="2951755"/>
              <a:ext cx="141694" cy="256939"/>
            </a:xfrm>
            <a:prstGeom prst="flowChartCollate">
              <a:avLst/>
            </a:prstGeom>
            <a:solidFill>
              <a:srgbClr val="63AAEB"/>
            </a:solidFill>
            <a:ln>
              <a:solidFill>
                <a:srgbClr val="63AAE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760" y="2692489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LAr</a:t>
              </a:r>
              <a:r>
                <a:rPr lang="en-GB" sz="1400" dirty="0" smtClean="0"/>
                <a:t> in</a:t>
              </a:r>
              <a:endParaRPr lang="en-GB" sz="14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62336" y="3279054"/>
            <a:ext cx="1615944" cy="458583"/>
            <a:chOff x="543760" y="2692489"/>
            <a:chExt cx="1615944" cy="458583"/>
          </a:xfrm>
          <a:effectLst/>
        </p:grpSpPr>
        <p:cxnSp>
          <p:nvCxnSpPr>
            <p:cNvPr id="70" name="Straight Connector 69"/>
            <p:cNvCxnSpPr/>
            <p:nvPr/>
          </p:nvCxnSpPr>
          <p:spPr>
            <a:xfrm flipH="1">
              <a:off x="580875" y="3080224"/>
              <a:ext cx="953920" cy="0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Flowchart: Collate 70"/>
            <p:cNvSpPr/>
            <p:nvPr/>
          </p:nvSpPr>
          <p:spPr>
            <a:xfrm rot="16200000" flipH="1">
              <a:off x="814034" y="2951755"/>
              <a:ext cx="141694" cy="256939"/>
            </a:xfrm>
            <a:prstGeom prst="flowChartCollate">
              <a:avLst/>
            </a:prstGeom>
            <a:solidFill>
              <a:srgbClr val="63AAEB"/>
            </a:solidFill>
            <a:ln>
              <a:solidFill>
                <a:srgbClr val="63AAE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43760" y="2692489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/>
                <a:t>G</a:t>
              </a:r>
              <a:r>
                <a:rPr lang="en-GB" sz="1400" dirty="0" err="1" smtClean="0"/>
                <a:t>Ar</a:t>
              </a:r>
              <a:r>
                <a:rPr lang="en-GB" sz="1400" dirty="0" smtClean="0"/>
                <a:t> in</a:t>
              </a:r>
              <a:endParaRPr lang="en-GB" sz="1400" dirty="0"/>
            </a:p>
          </p:txBody>
        </p:sp>
      </p:grpSp>
      <p:sp>
        <p:nvSpPr>
          <p:cNvPr id="73" name="Flowchart: Merge 72"/>
          <p:cNvSpPr/>
          <p:nvPr/>
        </p:nvSpPr>
        <p:spPr>
          <a:xfrm>
            <a:off x="3148679" y="2915320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Merge 73"/>
          <p:cNvSpPr/>
          <p:nvPr/>
        </p:nvSpPr>
        <p:spPr>
          <a:xfrm rot="16200000" flipH="1">
            <a:off x="1192589" y="2973739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lowchart: Merge 74"/>
          <p:cNvSpPr/>
          <p:nvPr/>
        </p:nvSpPr>
        <p:spPr>
          <a:xfrm rot="16200000" flipH="1">
            <a:off x="1192786" y="3566258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lowchart: Merge 75"/>
          <p:cNvSpPr/>
          <p:nvPr/>
        </p:nvSpPr>
        <p:spPr>
          <a:xfrm rot="10800000" flipH="1">
            <a:off x="1810022" y="2235490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lowchart: Merge 76"/>
          <p:cNvSpPr/>
          <p:nvPr/>
        </p:nvSpPr>
        <p:spPr>
          <a:xfrm rot="10800000" flipH="1">
            <a:off x="4229981" y="2707540"/>
            <a:ext cx="166348" cy="189091"/>
          </a:xfrm>
          <a:prstGeom prst="flowChartMerg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78" name="Flowchart: Merge 77"/>
          <p:cNvSpPr/>
          <p:nvPr/>
        </p:nvSpPr>
        <p:spPr>
          <a:xfrm rot="10800000" flipH="1">
            <a:off x="5781200" y="2744390"/>
            <a:ext cx="166348" cy="189091"/>
          </a:xfrm>
          <a:prstGeom prst="flowChartMerg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9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30/01/2018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63C80DF-E0BC-4580-8020-A17086294EA3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351732" y="2747392"/>
            <a:ext cx="6006191" cy="2246375"/>
            <a:chOff x="2531603" y="2531603"/>
            <a:chExt cx="4550630" cy="2151227"/>
          </a:xfrm>
          <a:effectLst/>
        </p:grpSpPr>
        <p:sp>
          <p:nvSpPr>
            <p:cNvPr id="2" name="Rectangle 1"/>
            <p:cNvSpPr/>
            <p:nvPr/>
          </p:nvSpPr>
          <p:spPr>
            <a:xfrm>
              <a:off x="2531603" y="2531603"/>
              <a:ext cx="4179035" cy="21310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23727" y="4313498"/>
              <a:ext cx="1458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LAr</a:t>
              </a:r>
              <a:r>
                <a:rPr lang="en-GB" dirty="0" smtClean="0"/>
                <a:t> cryostat</a:t>
              </a:r>
              <a:endParaRPr lang="en-GB" dirty="0"/>
            </a:p>
          </p:txBody>
        </p:sp>
      </p:grpSp>
      <p:sp>
        <p:nvSpPr>
          <p:cNvPr id="10" name="Flowchart: Collate 9"/>
          <p:cNvSpPr/>
          <p:nvPr/>
        </p:nvSpPr>
        <p:spPr>
          <a:xfrm flipH="1">
            <a:off x="5798250" y="2287596"/>
            <a:ext cx="121607" cy="256939"/>
          </a:xfrm>
          <a:prstGeom prst="flowChartCollat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864374" y="1979782"/>
            <a:ext cx="4723" cy="92091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78859" y="2135571"/>
            <a:ext cx="167007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Pre-safety valve, at 250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sp>
        <p:nvSpPr>
          <p:cNvPr id="15" name="Flowchart: Collate 14"/>
          <p:cNvSpPr/>
          <p:nvPr/>
        </p:nvSpPr>
        <p:spPr>
          <a:xfrm flipH="1">
            <a:off x="4247099" y="2302224"/>
            <a:ext cx="141694" cy="256939"/>
          </a:xfrm>
          <a:prstGeom prst="flowChartCollat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313223" y="1994410"/>
            <a:ext cx="4723" cy="92091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45081" y="2150199"/>
            <a:ext cx="1615944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GB" sz="1400" dirty="0" smtClean="0"/>
              <a:t>afety valve, at 350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2782433" y="926308"/>
            <a:ext cx="898841" cy="959742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789990" y="1236146"/>
            <a:ext cx="898841" cy="7557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80674" y="1243703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11662" y="1252894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36352" y="1252893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74897" y="1252892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08813" y="1252894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45247" y="1252891"/>
            <a:ext cx="7557" cy="226711"/>
          </a:xfrm>
          <a:prstGeom prst="line">
            <a:avLst/>
          </a:prstGeom>
          <a:ln w="19050"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782433" y="1032106"/>
            <a:ext cx="898841" cy="204040"/>
          </a:xfrm>
          <a:prstGeom prst="rect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llate 30"/>
          <p:cNvSpPr/>
          <p:nvPr/>
        </p:nvSpPr>
        <p:spPr>
          <a:xfrm rot="16200000" flipH="1">
            <a:off x="2088857" y="847398"/>
            <a:ext cx="141694" cy="256939"/>
          </a:xfrm>
          <a:prstGeom prst="flowChartCollate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2" name="Flowchart: Collate 31"/>
          <p:cNvSpPr/>
          <p:nvPr/>
        </p:nvSpPr>
        <p:spPr>
          <a:xfrm rot="16200000" flipH="1">
            <a:off x="4289210" y="847397"/>
            <a:ext cx="141694" cy="256939"/>
          </a:xfrm>
          <a:prstGeom prst="flowChartCollate">
            <a:avLst/>
          </a:prstGeom>
          <a:solidFill>
            <a:srgbClr val="2A7627"/>
          </a:solidFill>
          <a:ln>
            <a:solidFill>
              <a:srgbClr val="2A7627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896205" y="975866"/>
            <a:ext cx="992026" cy="0"/>
          </a:xfrm>
          <a:prstGeom prst="line">
            <a:avLst/>
          </a:prstGeom>
          <a:ln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52804" y="977324"/>
            <a:ext cx="992026" cy="0"/>
          </a:xfrm>
          <a:prstGeom prst="line">
            <a:avLst/>
          </a:prstGeom>
          <a:ln>
            <a:solidFill>
              <a:srgbClr val="2A76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00426" y="589527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LN2 in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4048817" y="572327"/>
            <a:ext cx="161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</a:t>
            </a:r>
            <a:r>
              <a:rPr lang="en-GB" sz="1400" dirty="0" smtClean="0"/>
              <a:t>N2 out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2789990" y="1550001"/>
            <a:ext cx="891284" cy="336049"/>
          </a:xfrm>
          <a:prstGeom prst="rect">
            <a:avLst/>
          </a:prstGeom>
          <a:solidFill>
            <a:srgbClr val="63AAE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1888648" y="1501459"/>
            <a:ext cx="0" cy="1326496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888648" y="1492268"/>
            <a:ext cx="984469" cy="9191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lowchart: Collate 46"/>
          <p:cNvSpPr/>
          <p:nvPr/>
        </p:nvSpPr>
        <p:spPr>
          <a:xfrm flipH="1">
            <a:off x="1825358" y="1793181"/>
            <a:ext cx="141694" cy="256939"/>
          </a:xfrm>
          <a:prstGeom prst="flowChartCollat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828192" y="2351014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/>
              <a:t>G</a:t>
            </a:r>
            <a:r>
              <a:rPr lang="en-GB" sz="1400" dirty="0" err="1" smtClean="0"/>
              <a:t>Ar</a:t>
            </a:r>
            <a:r>
              <a:rPr lang="en-GB" sz="1400" dirty="0" smtClean="0"/>
              <a:t> out</a:t>
            </a:r>
            <a:endParaRPr lang="en-GB" sz="14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3239410" y="1886050"/>
            <a:ext cx="0" cy="1326496"/>
          </a:xfrm>
          <a:prstGeom prst="line">
            <a:avLst/>
          </a:prstGeom>
          <a:ln>
            <a:solidFill>
              <a:srgbClr val="63AAE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Flowchart: Collate 50"/>
          <p:cNvSpPr/>
          <p:nvPr/>
        </p:nvSpPr>
        <p:spPr>
          <a:xfrm flipH="1">
            <a:off x="3161006" y="2011534"/>
            <a:ext cx="141694" cy="256939"/>
          </a:xfrm>
          <a:prstGeom prst="flowChartCollat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19479" y="2352439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LAr</a:t>
            </a:r>
            <a:r>
              <a:rPr lang="en-GB" sz="1400" dirty="0" smtClean="0"/>
              <a:t> in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3596536" y="1338379"/>
            <a:ext cx="1615944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err="1"/>
              <a:t>G</a:t>
            </a:r>
            <a:r>
              <a:rPr lang="en-GB" sz="1400" dirty="0" err="1" smtClean="0"/>
              <a:t>Ar</a:t>
            </a:r>
            <a:r>
              <a:rPr lang="en-GB" sz="1400" dirty="0" smtClean="0"/>
              <a:t> at 1.05 bar</a:t>
            </a:r>
            <a:endParaRPr lang="en-GB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2788475" y="4993767"/>
            <a:ext cx="37269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Filling		p ~ 1.070 bar</a:t>
            </a:r>
          </a:p>
          <a:p>
            <a:r>
              <a:rPr lang="en-GB" sz="1400" dirty="0" smtClean="0"/>
              <a:t>No electronics	</a:t>
            </a:r>
          </a:p>
          <a:p>
            <a:r>
              <a:rPr lang="en-GB" sz="1400" dirty="0" smtClean="0"/>
              <a:t>No circulation	</a:t>
            </a:r>
          </a:p>
          <a:p>
            <a:r>
              <a:rPr lang="en-GB" sz="1400" dirty="0" smtClean="0"/>
              <a:t>Open pre-safety	p = 250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Open safety	p = 350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0" y="445864"/>
            <a:ext cx="9144000" cy="2267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19219" y="38821"/>
            <a:ext cx="328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Filling Operation</a:t>
            </a:r>
            <a:endParaRPr lang="en-GB" dirty="0"/>
          </a:p>
        </p:txBody>
      </p:sp>
      <p:grpSp>
        <p:nvGrpSpPr>
          <p:cNvPr id="67" name="Group 66"/>
          <p:cNvGrpSpPr/>
          <p:nvPr/>
        </p:nvGrpSpPr>
        <p:grpSpPr>
          <a:xfrm>
            <a:off x="543760" y="2686028"/>
            <a:ext cx="1615944" cy="458583"/>
            <a:chOff x="543760" y="2692489"/>
            <a:chExt cx="1615944" cy="458583"/>
          </a:xfrm>
          <a:effectLst/>
        </p:grpSpPr>
        <p:cxnSp>
          <p:nvCxnSpPr>
            <p:cNvPr id="63" name="Straight Connector 62"/>
            <p:cNvCxnSpPr/>
            <p:nvPr/>
          </p:nvCxnSpPr>
          <p:spPr>
            <a:xfrm flipH="1">
              <a:off x="580875" y="3080224"/>
              <a:ext cx="953920" cy="0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lowchart: Collate 63"/>
            <p:cNvSpPr/>
            <p:nvPr/>
          </p:nvSpPr>
          <p:spPr>
            <a:xfrm rot="16200000" flipH="1">
              <a:off x="814034" y="2951755"/>
              <a:ext cx="141694" cy="256939"/>
            </a:xfrm>
            <a:prstGeom prst="flowChartCollate">
              <a:avLst/>
            </a:prstGeom>
            <a:solidFill>
              <a:srgbClr val="63AAEB"/>
            </a:solidFill>
            <a:ln>
              <a:solidFill>
                <a:srgbClr val="63AAE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760" y="2692489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LAr</a:t>
              </a:r>
              <a:r>
                <a:rPr lang="en-GB" sz="1400" dirty="0" smtClean="0"/>
                <a:t> in</a:t>
              </a:r>
              <a:endParaRPr lang="en-GB" sz="1400" dirty="0"/>
            </a:p>
          </p:txBody>
        </p:sp>
      </p:grpSp>
      <p:sp>
        <p:nvSpPr>
          <p:cNvPr id="73" name="Flowchart: Merge 72"/>
          <p:cNvSpPr/>
          <p:nvPr/>
        </p:nvSpPr>
        <p:spPr>
          <a:xfrm>
            <a:off x="3148679" y="2915320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Merge 73"/>
          <p:cNvSpPr/>
          <p:nvPr/>
        </p:nvSpPr>
        <p:spPr>
          <a:xfrm rot="16200000" flipH="1">
            <a:off x="1192589" y="2973739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lowchart: Merge 75"/>
          <p:cNvSpPr/>
          <p:nvPr/>
        </p:nvSpPr>
        <p:spPr>
          <a:xfrm rot="10800000" flipH="1">
            <a:off x="1810022" y="2235490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lowchart: Merge 76"/>
          <p:cNvSpPr/>
          <p:nvPr/>
        </p:nvSpPr>
        <p:spPr>
          <a:xfrm rot="10800000" flipH="1">
            <a:off x="4229981" y="2707540"/>
            <a:ext cx="166348" cy="189091"/>
          </a:xfrm>
          <a:prstGeom prst="flowChartMerg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78" name="Flowchart: Merge 77"/>
          <p:cNvSpPr/>
          <p:nvPr/>
        </p:nvSpPr>
        <p:spPr>
          <a:xfrm rot="10800000" flipH="1">
            <a:off x="5781200" y="2744390"/>
            <a:ext cx="166348" cy="189091"/>
          </a:xfrm>
          <a:prstGeom prst="flowChartMerg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370309" y="4103464"/>
            <a:ext cx="5497161" cy="869266"/>
          </a:xfrm>
          <a:prstGeom prst="rect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88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30/01/2018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63C80DF-E0BC-4580-8020-A17086294EA3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1370308" y="572327"/>
            <a:ext cx="6378628" cy="4414487"/>
            <a:chOff x="354681" y="355142"/>
            <a:chExt cx="6378628" cy="4414487"/>
          </a:xfrm>
        </p:grpSpPr>
        <p:grpSp>
          <p:nvGrpSpPr>
            <p:cNvPr id="9" name="Group 8"/>
            <p:cNvGrpSpPr/>
            <p:nvPr/>
          </p:nvGrpSpPr>
          <p:grpSpPr>
            <a:xfrm>
              <a:off x="354681" y="2523254"/>
              <a:ext cx="6006191" cy="2246375"/>
              <a:chOff x="2531603" y="2531603"/>
              <a:chExt cx="4550630" cy="2151227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2531603" y="2531603"/>
                <a:ext cx="4179035" cy="213108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623727" y="4313498"/>
                <a:ext cx="1458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err="1" smtClean="0"/>
                  <a:t>LAr</a:t>
                </a:r>
                <a:r>
                  <a:rPr lang="en-GB" dirty="0" smtClean="0"/>
                  <a:t> cryostat</a:t>
                </a:r>
                <a:endParaRPr lang="en-GB" dirty="0"/>
              </a:p>
            </p:txBody>
          </p:sp>
        </p:grpSp>
        <p:sp>
          <p:nvSpPr>
            <p:cNvPr id="10" name="Flowchart: Collate 9"/>
            <p:cNvSpPr/>
            <p:nvPr/>
          </p:nvSpPr>
          <p:spPr>
            <a:xfrm flipH="1">
              <a:off x="4782623" y="2070411"/>
              <a:ext cx="121607" cy="256939"/>
            </a:xfrm>
            <a:prstGeom prst="flowChartCollat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848747" y="1762597"/>
              <a:ext cx="4723" cy="9209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063232" y="1918386"/>
              <a:ext cx="1670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Pre-safety valve, at 250 </a:t>
              </a:r>
              <a:r>
                <a:rPr lang="en-GB" sz="1400" dirty="0" err="1" smtClean="0"/>
                <a:t>mbarg</a:t>
              </a:r>
              <a:endParaRPr lang="en-GB" sz="1400" dirty="0"/>
            </a:p>
          </p:txBody>
        </p:sp>
        <p:sp>
          <p:nvSpPr>
            <p:cNvPr id="15" name="Flowchart: Collate 14"/>
            <p:cNvSpPr/>
            <p:nvPr/>
          </p:nvSpPr>
          <p:spPr>
            <a:xfrm flipH="1">
              <a:off x="3231472" y="2085039"/>
              <a:ext cx="141694" cy="256939"/>
            </a:xfrm>
            <a:prstGeom prst="flowChartCollat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3297596" y="1777225"/>
              <a:ext cx="4723" cy="9209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329454" y="1933014"/>
              <a:ext cx="1615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</a:t>
              </a:r>
              <a:r>
                <a:rPr lang="en-GB" sz="1400" dirty="0" smtClean="0"/>
                <a:t>afety valve, at 350 </a:t>
              </a:r>
              <a:r>
                <a:rPr lang="en-GB" sz="1400" dirty="0" err="1" smtClean="0"/>
                <a:t>mbarg</a:t>
              </a:r>
              <a:endParaRPr lang="en-GB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66806" y="709123"/>
              <a:ext cx="898841" cy="95974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1774363" y="1018961"/>
              <a:ext cx="898841" cy="7557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65047" y="1026518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996035" y="1035709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120725" y="1035708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259270" y="1035707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393186" y="1035709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529620" y="1035706"/>
              <a:ext cx="7557" cy="226711"/>
            </a:xfrm>
            <a:prstGeom prst="line">
              <a:avLst/>
            </a:prstGeom>
            <a:ln w="19050"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766806" y="814921"/>
              <a:ext cx="898841" cy="204040"/>
            </a:xfrm>
            <a:prstGeom prst="rect">
              <a:avLst/>
            </a:prstGeom>
            <a:solidFill>
              <a:srgbClr val="2A7627"/>
            </a:solidFill>
            <a:ln>
              <a:solidFill>
                <a:srgbClr val="2A762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lowchart: Collate 30"/>
            <p:cNvSpPr/>
            <p:nvPr/>
          </p:nvSpPr>
          <p:spPr>
            <a:xfrm rot="16200000" flipH="1">
              <a:off x="1073230" y="630213"/>
              <a:ext cx="141694" cy="256939"/>
            </a:xfrm>
            <a:prstGeom prst="flowChartCollate">
              <a:avLst/>
            </a:prstGeom>
            <a:solidFill>
              <a:srgbClr val="2A7627"/>
            </a:solidFill>
            <a:ln>
              <a:solidFill>
                <a:srgbClr val="2A7627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32" name="Flowchart: Collate 31"/>
            <p:cNvSpPr/>
            <p:nvPr/>
          </p:nvSpPr>
          <p:spPr>
            <a:xfrm rot="16200000" flipH="1">
              <a:off x="3273583" y="630212"/>
              <a:ext cx="141694" cy="256939"/>
            </a:xfrm>
            <a:prstGeom prst="flowChartCollate">
              <a:avLst/>
            </a:prstGeom>
            <a:solidFill>
              <a:srgbClr val="2A7627"/>
            </a:solidFill>
            <a:ln>
              <a:solidFill>
                <a:srgbClr val="2A7627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880578" y="758681"/>
              <a:ext cx="992026" cy="0"/>
            </a:xfrm>
            <a:prstGeom prst="line">
              <a:avLst/>
            </a:prstGeom>
            <a:ln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537177" y="760139"/>
              <a:ext cx="992026" cy="0"/>
            </a:xfrm>
            <a:prstGeom prst="line">
              <a:avLst/>
            </a:prstGeom>
            <a:ln>
              <a:solidFill>
                <a:srgbClr val="2A7627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84799" y="372342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LN2 in</a:t>
              </a:r>
              <a:endParaRPr lang="en-GB" sz="1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33190" y="355142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G</a:t>
              </a:r>
              <a:r>
                <a:rPr lang="en-GB" sz="1400" dirty="0" smtClean="0"/>
                <a:t>N2 out</a:t>
              </a:r>
              <a:endParaRPr lang="en-GB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07579" y="2844221"/>
              <a:ext cx="5395717" cy="1851471"/>
            </a:xfrm>
            <a:prstGeom prst="rect">
              <a:avLst/>
            </a:prstGeom>
            <a:solidFill>
              <a:srgbClr val="63AAE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74363" y="1332816"/>
              <a:ext cx="891284" cy="336049"/>
            </a:xfrm>
            <a:prstGeom prst="rect">
              <a:avLst/>
            </a:prstGeom>
            <a:solidFill>
              <a:srgbClr val="63AAE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73021" y="1284274"/>
              <a:ext cx="0" cy="1326496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73021" y="1275083"/>
              <a:ext cx="984469" cy="9191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lowchart: Collate 46"/>
            <p:cNvSpPr/>
            <p:nvPr/>
          </p:nvSpPr>
          <p:spPr>
            <a:xfrm flipH="1">
              <a:off x="809731" y="1575996"/>
              <a:ext cx="141694" cy="256939"/>
            </a:xfrm>
            <a:prstGeom prst="flowChartCollate">
              <a:avLst/>
            </a:prstGeom>
            <a:solidFill>
              <a:srgbClr val="63AAEB"/>
            </a:solidFill>
            <a:ln>
              <a:solidFill>
                <a:srgbClr val="63AAE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2565" y="2133829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/>
                <a:t>G</a:t>
              </a:r>
              <a:r>
                <a:rPr lang="en-GB" sz="1400" dirty="0" err="1" smtClean="0"/>
                <a:t>Ar</a:t>
              </a:r>
              <a:r>
                <a:rPr lang="en-GB" sz="1400" dirty="0" smtClean="0"/>
                <a:t> out</a:t>
              </a:r>
              <a:endParaRPr lang="en-GB" sz="1400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223783" y="1668865"/>
              <a:ext cx="0" cy="1326496"/>
            </a:xfrm>
            <a:prstGeom prst="line">
              <a:avLst/>
            </a:prstGeom>
            <a:ln>
              <a:solidFill>
                <a:srgbClr val="63AAE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lowchart: Collate 50"/>
            <p:cNvSpPr/>
            <p:nvPr/>
          </p:nvSpPr>
          <p:spPr>
            <a:xfrm flipH="1">
              <a:off x="2145379" y="1794349"/>
              <a:ext cx="141694" cy="256939"/>
            </a:xfrm>
            <a:prstGeom prst="flowChartCollate">
              <a:avLst/>
            </a:prstGeom>
            <a:solidFill>
              <a:srgbClr val="63AAEB"/>
            </a:solidFill>
            <a:ln>
              <a:solidFill>
                <a:srgbClr val="63AAE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03852" y="2135254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LAr</a:t>
              </a:r>
              <a:r>
                <a:rPr lang="en-GB" sz="1400" dirty="0" smtClean="0"/>
                <a:t> in</a:t>
              </a:r>
              <a:endParaRPr lang="en-GB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580909" y="1121194"/>
              <a:ext cx="161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/>
                <a:t>G</a:t>
              </a:r>
              <a:r>
                <a:rPr lang="en-GB" sz="1400" dirty="0" err="1" smtClean="0"/>
                <a:t>Ar</a:t>
              </a:r>
              <a:r>
                <a:rPr lang="en-GB" sz="1400" dirty="0" smtClean="0"/>
                <a:t> at 1.05 bar</a:t>
              </a:r>
              <a:endParaRPr lang="en-GB" sz="1400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770147" y="4986814"/>
            <a:ext cx="3308712" cy="116955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Normal operation	p ~ 1.070 bar</a:t>
            </a:r>
          </a:p>
          <a:p>
            <a:r>
              <a:rPr lang="en-GB" sz="1400" dirty="0" smtClean="0"/>
              <a:t>Stop electronics	p = 200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Stop recirculation	p = 200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Open pre-safety	p = 250 </a:t>
            </a:r>
            <a:r>
              <a:rPr lang="en-GB" sz="1400" dirty="0" err="1" smtClean="0"/>
              <a:t>mbarg</a:t>
            </a:r>
            <a:endParaRPr lang="en-GB" sz="1400" dirty="0" smtClean="0"/>
          </a:p>
          <a:p>
            <a:r>
              <a:rPr lang="en-GB" sz="1400" dirty="0" smtClean="0"/>
              <a:t>Open safety	p = 350 </a:t>
            </a:r>
            <a:r>
              <a:rPr lang="en-GB" sz="1400" dirty="0" err="1" smtClean="0"/>
              <a:t>mbarg</a:t>
            </a:r>
            <a:endParaRPr lang="en-GB" sz="1400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0" y="445864"/>
            <a:ext cx="9144000" cy="2267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19219" y="38821"/>
            <a:ext cx="328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Normal Operation</a:t>
            </a:r>
            <a:endParaRPr lang="en-GB" dirty="0"/>
          </a:p>
        </p:txBody>
      </p:sp>
      <p:sp>
        <p:nvSpPr>
          <p:cNvPr id="89" name="Flowchart: Merge 88"/>
          <p:cNvSpPr/>
          <p:nvPr/>
        </p:nvSpPr>
        <p:spPr>
          <a:xfrm>
            <a:off x="3158452" y="2792614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Flowchart: Merge 89"/>
          <p:cNvSpPr/>
          <p:nvPr/>
        </p:nvSpPr>
        <p:spPr>
          <a:xfrm flipV="1">
            <a:off x="1813031" y="2210834"/>
            <a:ext cx="166348" cy="189091"/>
          </a:xfrm>
          <a:prstGeom prst="flowChartMerge">
            <a:avLst/>
          </a:prstGeom>
          <a:solidFill>
            <a:srgbClr val="63AAEB"/>
          </a:solidFill>
          <a:ln>
            <a:solidFill>
              <a:srgbClr val="63AAE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Flowchart: Merge 90"/>
          <p:cNvSpPr/>
          <p:nvPr/>
        </p:nvSpPr>
        <p:spPr>
          <a:xfrm flipV="1">
            <a:off x="4238629" y="2792614"/>
            <a:ext cx="166348" cy="189091"/>
          </a:xfrm>
          <a:prstGeom prst="flowChartMerg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lowchart: Merge 91"/>
          <p:cNvSpPr/>
          <p:nvPr/>
        </p:nvSpPr>
        <p:spPr>
          <a:xfrm flipV="1">
            <a:off x="5785923" y="2787100"/>
            <a:ext cx="166348" cy="189091"/>
          </a:xfrm>
          <a:prstGeom prst="flowChartMerg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41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3335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30/01/2018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63C80DF-E0BC-4580-8020-A17086294EA3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0" y="445864"/>
            <a:ext cx="9144000" cy="2267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" y="3882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Experience 182 Normal Operation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650" y="1109662"/>
            <a:ext cx="636270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8340</TotalTime>
  <Words>153</Words>
  <Application>Microsoft Macintosh PowerPoint</Application>
  <PresentationFormat>On-screen Show (4:3)</PresentationFormat>
  <Paragraphs>67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CERN(4-3)</vt:lpstr>
      <vt:lpstr>Pressure regulation LAr cryostat NP04 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Nessi</cp:lastModifiedBy>
  <cp:revision>712</cp:revision>
  <cp:lastPrinted>2018-01-30T07:22:55Z</cp:lastPrinted>
  <dcterms:created xsi:type="dcterms:W3CDTF">2012-11-30T11:04:26Z</dcterms:created>
  <dcterms:modified xsi:type="dcterms:W3CDTF">2018-01-30T14:55:14Z</dcterms:modified>
</cp:coreProperties>
</file>