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6" r:id="rId2"/>
  </p:sldMasterIdLst>
  <p:notesMasterIdLst>
    <p:notesMasterId r:id="rId20"/>
  </p:notesMasterIdLst>
  <p:handoutMasterIdLst>
    <p:handoutMasterId r:id="rId21"/>
  </p:handoutMasterIdLst>
  <p:sldIdLst>
    <p:sldId id="1641" r:id="rId3"/>
    <p:sldId id="1966" r:id="rId4"/>
    <p:sldId id="1984" r:id="rId5"/>
    <p:sldId id="1986" r:id="rId6"/>
    <p:sldId id="1983" r:id="rId7"/>
    <p:sldId id="1940" r:id="rId8"/>
    <p:sldId id="1942" r:id="rId9"/>
    <p:sldId id="1943" r:id="rId10"/>
    <p:sldId id="1945" r:id="rId11"/>
    <p:sldId id="1987" r:id="rId12"/>
    <p:sldId id="1988" r:id="rId13"/>
    <p:sldId id="1969" r:id="rId14"/>
    <p:sldId id="1959" r:id="rId15"/>
    <p:sldId id="1992" r:id="rId16"/>
    <p:sldId id="1989" r:id="rId17"/>
    <p:sldId id="1990" r:id="rId18"/>
    <p:sldId id="1946" r:id="rId1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B319B7"/>
    <a:srgbClr val="0099FF"/>
    <a:srgbClr val="66FF33"/>
    <a:srgbClr val="FF9900"/>
    <a:srgbClr val="FF0000"/>
    <a:srgbClr val="0000FF"/>
    <a:srgbClr val="FFFF00"/>
    <a:srgbClr val="00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1" autoAdjust="0"/>
    <p:restoredTop sz="88811" autoAdjust="0"/>
  </p:normalViewPr>
  <p:slideViewPr>
    <p:cSldViewPr>
      <p:cViewPr varScale="1">
        <p:scale>
          <a:sx n="69" d="100"/>
          <a:sy n="69" d="100"/>
        </p:scale>
        <p:origin x="1197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065" y="2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GB" altLang="en-US"/>
          </a:p>
        </p:txBody>
      </p:sp>
      <p:sp>
        <p:nvSpPr>
          <p:cNvPr id="75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F87108-BF65-4F21-A148-924C46C5E1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30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02D1B85-6122-42A9-BFBE-6374EAAF2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9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167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229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CMS</a:t>
            </a:r>
            <a:r>
              <a:rPr lang="en-GB" baseline="0" dirty="0"/>
              <a:t> 300 </a:t>
            </a:r>
            <a:r>
              <a:rPr lang="en-GB" baseline="0" dirty="0">
                <a:sym typeface="Wingdings" panose="05000000000000000000" pitchFamily="2" charset="2"/>
              </a:rPr>
              <a:t> about 250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209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80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B58623-5B6A-4BA4-A1E2-51C67B5C7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56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8DC086-F8E2-46A0-811B-B7B771D4E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85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B0008F-8414-4FB0-B0C0-8D40C590F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8FC4DA-90CA-48DA-8C97-08F66951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87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57728F-64E0-4C03-AE32-48708EEA7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9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EF4FA6-C3FB-4517-86AB-2276D9DDFB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793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6F5B6-3B30-4C27-A6D9-C4F4EBACF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404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777955-76B0-45ED-BE5E-1397CB81F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573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F74540-2731-48F9-8364-B2E1E83EC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591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B6EF2-76DC-49B2-8216-756444940F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361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48A575-E642-4DAF-9BD3-2CAE4FB3C6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13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971B59-487D-4A77-B24D-D88B7EDCD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F5B96-6633-43D8-A0F6-9DE9DDE73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099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9610D-BCD3-4057-9FC3-40B0C34D7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074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EAA7C0-8A91-448A-8850-B1C98C1A1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74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2BB7D-383C-469B-8F9D-5256B25DA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5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9D833-51B1-4C42-8453-F32DCB0AAE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54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609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197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BADC6-A9A8-40F0-BD3A-0A25502B6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73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F66DD3-A7CF-4AF8-9500-F0BC3DE669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16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4EC71-5620-46B0-9D7C-9201D5D405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18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FD88A-3190-4271-9CE1-22E965C3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45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1039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68607151-4720-4FA3-B841-E0F060FF7D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9368" name="Rectangle 8"/>
          <p:cNvSpPr>
            <a:spLocks noChangeArrowheads="1"/>
          </p:cNvSpPr>
          <p:nvPr/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 sz="4000" b="0"/>
          </a:p>
        </p:txBody>
      </p:sp>
      <p:sp>
        <p:nvSpPr>
          <p:cNvPr id="10393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93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92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1" name="Rectangle 3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2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63751" y="179388"/>
            <a:ext cx="9503833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  <p:sp>
        <p:nvSpPr>
          <p:cNvPr id="1092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ADA8769D-26C3-4627-876F-C8242DC035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94" y="66911"/>
            <a:ext cx="1026174" cy="100917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llhc-wg5-smallsystems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11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152400"/>
            <a:ext cx="10515600" cy="2387600"/>
          </a:xfrm>
        </p:spPr>
        <p:txBody>
          <a:bodyPr anchor="ctr"/>
          <a:lstStyle/>
          <a:p>
            <a:r>
              <a:rPr lang="en-US" altLang="en-US" sz="3600" dirty="0"/>
              <a:t>Physics of Small Systems</a:t>
            </a:r>
            <a:br>
              <a:rPr lang="en-US" altLang="en-US" sz="3600" dirty="0"/>
            </a:br>
            <a:r>
              <a:rPr lang="en-US" altLang="en-US" sz="3600" dirty="0"/>
              <a:t>in Run 3 and 4</a:t>
            </a:r>
          </a:p>
        </p:txBody>
      </p:sp>
      <p:sp>
        <p:nvSpPr>
          <p:cNvPr id="34211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133600"/>
            <a:ext cx="9144000" cy="2493962"/>
          </a:xfrm>
        </p:spPr>
        <p:txBody>
          <a:bodyPr>
            <a:normAutofit lnSpcReduction="10000"/>
          </a:bodyPr>
          <a:lstStyle/>
          <a:p>
            <a:endParaRPr lang="en-US" altLang="en-US" sz="2800" dirty="0"/>
          </a:p>
          <a:p>
            <a:r>
              <a:rPr lang="en-US" altLang="en-US" sz="2800" dirty="0"/>
              <a:t>Jan Fiete Grosse-Oetringhaus, CERN</a:t>
            </a:r>
          </a:p>
          <a:p>
            <a:endParaRPr lang="en-US" altLang="en-US" sz="2800" dirty="0"/>
          </a:p>
          <a:p>
            <a:r>
              <a:rPr lang="en-US" altLang="en-US" sz="2800" dirty="0"/>
              <a:t>WG5 Meeting</a:t>
            </a:r>
          </a:p>
          <a:p>
            <a:r>
              <a:rPr lang="en-US" altLang="en-US" sz="2800" dirty="0"/>
              <a:t>06.03.18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50902" y="4876800"/>
            <a:ext cx="329019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Chapter 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Expected data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Tail of the </a:t>
            </a:r>
            <a:r>
              <a:rPr lang="en-GB" dirty="0" err="1"/>
              <a:t>N</a:t>
            </a:r>
            <a:r>
              <a:rPr lang="en-GB" baseline="-25000" dirty="0" err="1"/>
              <a:t>ch</a:t>
            </a:r>
            <a:r>
              <a:rPr lang="en-GB" dirty="0"/>
              <a:t>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to pp and </a:t>
            </a:r>
            <a:r>
              <a:rPr lang="en-US" dirty="0" err="1"/>
              <a:t>pPb</a:t>
            </a:r>
            <a:r>
              <a:rPr lang="en-US" dirty="0"/>
              <a:t>: 14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1371600"/>
            <a:ext cx="11758246" cy="44957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677400" y="4724399"/>
            <a:ext cx="125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pp 14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0" y="342899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pPb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53600" y="213359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PbPb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678893" y="4518001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924501" y="4468307"/>
            <a:ext cx="11208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7-10x&lt;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170208" y="4418614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10-12x&lt;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160808" y="4418614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12-14x&lt;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151408" y="4418614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572000" y="2971799"/>
            <a:ext cx="1447800" cy="1588"/>
          </a:xfrm>
          <a:prstGeom prst="straightConnector1">
            <a:avLst/>
          </a:prstGeom>
          <a:noFill/>
          <a:ln w="38100" cap="flat" cmpd="sng" algn="ctr">
            <a:solidFill>
              <a:srgbClr val="3366FF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4538419" y="2983467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PbPb</a:t>
            </a:r>
            <a:r>
              <a:rPr lang="en-US" dirty="0">
                <a:solidFill>
                  <a:srgbClr val="3366FF"/>
                </a:solidFill>
              </a:rPr>
              <a:t> 70-75%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" y="5650467"/>
            <a:ext cx="8746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Events / pb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		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         1.5G            65M             418k       13k          400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8386354" y="2963090"/>
            <a:ext cx="3644537" cy="1"/>
          </a:xfrm>
          <a:prstGeom prst="straightConnector1">
            <a:avLst/>
          </a:prstGeom>
          <a:noFill/>
          <a:ln w="38100" cap="flat" cmpd="sng" algn="ctr">
            <a:solidFill>
              <a:srgbClr val="3366FF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9220200" y="2895599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PbPb</a:t>
            </a:r>
            <a:r>
              <a:rPr lang="en-US" dirty="0">
                <a:solidFill>
                  <a:srgbClr val="3366FF"/>
                </a:solidFill>
              </a:rPr>
              <a:t> 60-65%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8077200" y="3798330"/>
            <a:ext cx="1371600" cy="2327831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51105" y="3918356"/>
            <a:ext cx="304800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400 events / pb</a:t>
            </a:r>
            <a:r>
              <a:rPr lang="en-US" baseline="30000" dirty="0"/>
              <a:t>-1</a:t>
            </a:r>
          </a:p>
          <a:p>
            <a:r>
              <a:rPr lang="en-US" dirty="0"/>
              <a:t>E.g. 200 pb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80k events</a:t>
            </a:r>
          </a:p>
        </p:txBody>
      </p:sp>
    </p:spTree>
    <p:extLst>
      <p:ext uri="{BB962C8B-B14F-4D97-AF65-F5344CB8AC3E}">
        <p14:creationId xmlns:p14="http://schemas.microsoft.com/office/powerpoint/2010/main" val="276166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A46B43-4C36-46FE-A724-21A2AAD60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vs ATLAS-based Extrapolation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6F7ACA5-89F6-4ADD-A1AC-6ABE611F6B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58ADB15-04F8-49D8-9E62-693B68552B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1C9C2C9-5B11-4B20-A24D-8D353DCCD4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8177"/>
            <a:ext cx="5868000" cy="22436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CDFF172-E40C-4395-8695-1B0093D320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00" y="1098176"/>
            <a:ext cx="5868000" cy="22436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A552348-8D0B-4C18-BAAE-F194FB9D1C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00" y="4074858"/>
            <a:ext cx="5868000" cy="22436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8A76AA68-E302-4EA0-A166-C8F1D9FCC9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1036"/>
            <a:ext cx="5868000" cy="2243647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="" xmlns:a16="http://schemas.microsoft.com/office/drawing/2014/main" id="{5D11ACFC-CD69-4E5A-AD3D-6924AE0481D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67172" y="2417137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7" name="TextBox 21">
            <a:extLst>
              <a:ext uri="{FF2B5EF4-FFF2-40B4-BE49-F238E27FC236}">
                <a16:creationId xmlns="" xmlns:a16="http://schemas.microsoft.com/office/drawing/2014/main" id="{F75D0E32-DE47-49FC-9B14-96F60940985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899564" y="2317750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8" name="TextBox 21">
            <a:extLst>
              <a:ext uri="{FF2B5EF4-FFF2-40B4-BE49-F238E27FC236}">
                <a16:creationId xmlns="" xmlns:a16="http://schemas.microsoft.com/office/drawing/2014/main" id="{BEEDA22D-2F76-473B-90D2-75C25A9EED7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320504" y="5377582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D561687-9998-45EF-8097-14ADD6B259E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201674" y="5278195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48BAA365-360D-4601-9972-435AE86BB6AB}"/>
              </a:ext>
            </a:extLst>
          </p:cNvPr>
          <p:cNvCxnSpPr/>
          <p:nvPr/>
        </p:nvCxnSpPr>
        <p:spPr bwMode="auto">
          <a:xfrm>
            <a:off x="1677332" y="3341823"/>
            <a:ext cx="153888" cy="137519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6D229CD9-F281-4340-907B-908DCF82FAEC}"/>
              </a:ext>
            </a:extLst>
          </p:cNvPr>
          <p:cNvCxnSpPr/>
          <p:nvPr/>
        </p:nvCxnSpPr>
        <p:spPr bwMode="auto">
          <a:xfrm>
            <a:off x="3585213" y="3403363"/>
            <a:ext cx="153888" cy="137519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3D93D47D-5021-42FC-A86F-BA1919711882}"/>
              </a:ext>
            </a:extLst>
          </p:cNvPr>
          <p:cNvSpPr txBox="1"/>
          <p:nvPr/>
        </p:nvSpPr>
        <p:spPr>
          <a:xfrm>
            <a:off x="1831220" y="3581400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 2</a:t>
            </a:r>
            <a:br>
              <a:rPr lang="en-US" dirty="0"/>
            </a:br>
            <a:r>
              <a:rPr lang="en-US" dirty="0"/>
              <a:t>smaller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61FB387-5D1B-438D-AE8D-5AE1E82996F2}"/>
              </a:ext>
            </a:extLst>
          </p:cNvPr>
          <p:cNvSpPr txBox="1"/>
          <p:nvPr/>
        </p:nvSpPr>
        <p:spPr>
          <a:xfrm>
            <a:off x="3700109" y="358140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 10</a:t>
            </a:r>
            <a:br>
              <a:rPr lang="en-US" dirty="0"/>
            </a:br>
            <a:r>
              <a:rPr lang="en-US" dirty="0"/>
              <a:t>smaller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="" xmlns:a16="http://schemas.microsoft.com/office/drawing/2014/main" id="{FEBC5A59-258A-4A14-BE28-C96F3DBAA53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789825" y="2419348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32" name="TextBox 21">
            <a:extLst>
              <a:ext uri="{FF2B5EF4-FFF2-40B4-BE49-F238E27FC236}">
                <a16:creationId xmlns="" xmlns:a16="http://schemas.microsoft.com/office/drawing/2014/main" id="{11CB19D5-7D0D-46DB-AAA6-4AEDC01C41A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918816" y="2319961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="" xmlns:a16="http://schemas.microsoft.com/office/drawing/2014/main" id="{D8EC2FCE-C361-4E89-AD3D-61035E9F7FEF}"/>
              </a:ext>
            </a:extLst>
          </p:cNvPr>
          <p:cNvCxnSpPr/>
          <p:nvPr/>
        </p:nvCxnSpPr>
        <p:spPr bwMode="auto">
          <a:xfrm>
            <a:off x="8299011" y="3277291"/>
            <a:ext cx="153888" cy="137519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402EC32A-632E-4715-A7DC-F95F771BFC05}"/>
              </a:ext>
            </a:extLst>
          </p:cNvPr>
          <p:cNvSpPr txBox="1"/>
          <p:nvPr/>
        </p:nvSpPr>
        <p:spPr>
          <a:xfrm>
            <a:off x="8452899" y="3516868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 2</a:t>
            </a:r>
            <a:br>
              <a:rPr lang="en-US" dirty="0"/>
            </a:br>
            <a:r>
              <a:rPr lang="en-US" dirty="0"/>
              <a:t>larger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58FF4E87-BE19-45A9-94DC-9DA5D4587D17}"/>
              </a:ext>
            </a:extLst>
          </p:cNvPr>
          <p:cNvSpPr txBox="1"/>
          <p:nvPr/>
        </p:nvSpPr>
        <p:spPr>
          <a:xfrm>
            <a:off x="2130968" y="107279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 based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B239FF6A-3252-4040-A2A1-FA65E144CFC6}"/>
              </a:ext>
            </a:extLst>
          </p:cNvPr>
          <p:cNvSpPr txBox="1"/>
          <p:nvPr/>
        </p:nvSpPr>
        <p:spPr>
          <a:xfrm>
            <a:off x="1981200" y="4659868"/>
            <a:ext cx="16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based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="" xmlns:a16="http://schemas.microsoft.com/office/drawing/2014/main" id="{475D6187-F071-42F2-A911-F8377D85E884}"/>
              </a:ext>
            </a:extLst>
          </p:cNvPr>
          <p:cNvCxnSpPr>
            <a:cxnSpLocks/>
          </p:cNvCxnSpPr>
          <p:nvPr/>
        </p:nvCxnSpPr>
        <p:spPr bwMode="auto">
          <a:xfrm>
            <a:off x="10563959" y="3161927"/>
            <a:ext cx="319951" cy="2108227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Box 21">
            <a:extLst>
              <a:ext uri="{FF2B5EF4-FFF2-40B4-BE49-F238E27FC236}">
                <a16:creationId xmlns="" xmlns:a16="http://schemas.microsoft.com/office/drawing/2014/main" id="{F3E15A66-6560-41D8-86C0-3112446D3E0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956863" y="5379733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="" xmlns:a16="http://schemas.microsoft.com/office/drawing/2014/main" id="{1ECFA9EB-34CE-41B0-B8EB-4BD366A625D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0364185" y="5280347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D8963418-3750-4658-9D55-743349697A08}"/>
              </a:ext>
            </a:extLst>
          </p:cNvPr>
          <p:cNvSpPr txBox="1"/>
          <p:nvPr/>
        </p:nvSpPr>
        <p:spPr>
          <a:xfrm>
            <a:off x="10682808" y="3488118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 60</a:t>
            </a:r>
            <a:br>
              <a:rPr lang="en-US" dirty="0"/>
            </a:br>
            <a:r>
              <a:rPr lang="en-US" dirty="0"/>
              <a:t>larger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6C078245-EBDD-46D2-9194-B201D3E9E947}"/>
              </a:ext>
            </a:extLst>
          </p:cNvPr>
          <p:cNvSpPr txBox="1"/>
          <p:nvPr/>
        </p:nvSpPr>
        <p:spPr>
          <a:xfrm>
            <a:off x="4724400" y="2662077"/>
            <a:ext cx="97546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5.5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39B2FEFC-B893-4325-BADC-04F78EBA7967}"/>
              </a:ext>
            </a:extLst>
          </p:cNvPr>
          <p:cNvSpPr txBox="1"/>
          <p:nvPr/>
        </p:nvSpPr>
        <p:spPr>
          <a:xfrm>
            <a:off x="11128177" y="2662077"/>
            <a:ext cx="91134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14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9B577A8A-7591-4EB5-9D5E-5428DA06BC0A}"/>
              </a:ext>
            </a:extLst>
          </p:cNvPr>
          <p:cNvSpPr txBox="1"/>
          <p:nvPr/>
        </p:nvSpPr>
        <p:spPr>
          <a:xfrm>
            <a:off x="3235167" y="5396879"/>
            <a:ext cx="6329490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Tail very sensitive (ongoing work…)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difficult to assign an uncertainty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for now work with pessimistic extrapolation at 14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EE13D097-BC0B-4964-9982-FDBA6659BA4E}"/>
              </a:ext>
            </a:extLst>
          </p:cNvPr>
          <p:cNvSpPr txBox="1"/>
          <p:nvPr/>
        </p:nvSpPr>
        <p:spPr>
          <a:xfrm>
            <a:off x="8865838" y="107279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 based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DDE0A7E1-BF8F-48FD-970C-6F9CD51FC925}"/>
              </a:ext>
            </a:extLst>
          </p:cNvPr>
          <p:cNvSpPr txBox="1"/>
          <p:nvPr/>
        </p:nvSpPr>
        <p:spPr>
          <a:xfrm>
            <a:off x="8724801" y="4572000"/>
            <a:ext cx="16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based</a:t>
            </a:r>
          </a:p>
        </p:txBody>
      </p:sp>
    </p:spTree>
    <p:extLst>
      <p:ext uri="{BB962C8B-B14F-4D97-AF65-F5344CB8AC3E}">
        <p14:creationId xmlns:p14="http://schemas.microsoft.com/office/powerpoint/2010/main" val="341097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4" grpId="0"/>
      <p:bldP spid="38" grpId="0"/>
      <p:bldP spid="39" grpId="0"/>
      <p:bldP spid="41" grpId="0"/>
      <p:bldP spid="43" grpId="0" animBg="1"/>
      <p:bldP spid="44" grpId="0" animBg="1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2523845"/>
            <a:ext cx="10972800" cy="3784880"/>
          </a:xfrm>
        </p:spPr>
        <p:txBody>
          <a:bodyPr/>
          <a:lstStyle/>
          <a:p>
            <a:r>
              <a:rPr lang="en-GB" dirty="0"/>
              <a:t>If pp behaves as HI, we should see “standard” HI physics</a:t>
            </a:r>
          </a:p>
          <a:p>
            <a:pPr lvl="1"/>
            <a:r>
              <a:rPr lang="en-GB" dirty="0"/>
              <a:t>If not, we can see the differences</a:t>
            </a:r>
          </a:p>
          <a:p>
            <a:endParaRPr lang="en-GB" dirty="0"/>
          </a:p>
          <a:p>
            <a:r>
              <a:rPr lang="en-GB" dirty="0"/>
              <a:t>200 pb</a:t>
            </a:r>
            <a:r>
              <a:rPr lang="en-GB" baseline="30000" dirty="0"/>
              <a:t>-1</a:t>
            </a:r>
            <a:r>
              <a:rPr lang="en-GB" dirty="0"/>
              <a:t> allow to study equivalent </a:t>
            </a:r>
            <a:br>
              <a:rPr lang="en-GB" dirty="0"/>
            </a:br>
            <a:r>
              <a:rPr lang="en-GB" dirty="0" err="1"/>
              <a:t>Pb-Pb</a:t>
            </a:r>
            <a:r>
              <a:rPr lang="en-GB" dirty="0"/>
              <a:t> multiplicity up to 60-65%</a:t>
            </a:r>
          </a:p>
          <a:p>
            <a:endParaRPr lang="en-GB" dirty="0"/>
          </a:p>
          <a:p>
            <a:r>
              <a:rPr lang="en-GB" dirty="0"/>
              <a:t>Practical consequence: performance plots can be made from existing HI measurements (assuming identical signal)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Wide Overlap between pp and </a:t>
            </a:r>
            <a:r>
              <a:rPr lang="en-GB" dirty="0" err="1"/>
              <a:t>PbPb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Left-Right Arrow 5"/>
          <p:cNvSpPr/>
          <p:nvPr/>
        </p:nvSpPr>
        <p:spPr bwMode="auto">
          <a:xfrm>
            <a:off x="584200" y="1470818"/>
            <a:ext cx="7696200" cy="381000"/>
          </a:xfrm>
          <a:prstGeom prst="left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>
            <a:off x="4432300" y="1904998"/>
            <a:ext cx="7848600" cy="381000"/>
          </a:xfrm>
          <a:prstGeom prst="lef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119572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96794" y="166715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PbPb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48600" y="1904998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~65%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4941"/>
              </p:ext>
            </p:extLst>
          </p:nvPr>
        </p:nvGraphicFramePr>
        <p:xfrm>
          <a:off x="7315200" y="3017914"/>
          <a:ext cx="4801656" cy="2479548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8722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43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50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n*&lt;</a:t>
                      </a:r>
                      <a:r>
                        <a:rPr lang="en-GB" sz="1400" b="1" dirty="0" err="1">
                          <a:effectLst/>
                        </a:rPr>
                        <a:t>N</a:t>
                      </a:r>
                      <a:r>
                        <a:rPr lang="en-GB" sz="1400" b="1" baseline="-25000" dirty="0" err="1">
                          <a:effectLst/>
                        </a:rPr>
                        <a:t>ch</a:t>
                      </a:r>
                      <a:r>
                        <a:rPr lang="en-GB" sz="1400" b="1" dirty="0">
                          <a:effectLst/>
                        </a:rPr>
                        <a:t>&gt;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Range </a:t>
                      </a:r>
                      <a:br>
                        <a:rPr lang="en-GB" sz="1400" b="1" dirty="0">
                          <a:effectLst/>
                        </a:rPr>
                      </a:br>
                      <a:r>
                        <a:rPr lang="en-GB" sz="1400" b="1" dirty="0">
                          <a:effectLst/>
                        </a:rPr>
                        <a:t>(|</a:t>
                      </a:r>
                      <a:r>
                        <a:rPr lang="en-GB" sz="1400" b="1" dirty="0">
                          <a:effectLst/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GB" sz="1400" b="1" dirty="0">
                          <a:effectLst/>
                        </a:rPr>
                        <a:t>| &lt; 1.5)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Events / 200 pb</a:t>
                      </a:r>
                      <a:r>
                        <a:rPr lang="en-GB" sz="1400" b="1" baseline="30000" dirty="0">
                          <a:effectLst/>
                        </a:rPr>
                        <a:t>-1</a:t>
                      </a:r>
                      <a:endParaRPr lang="en-GB" sz="1400" b="1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12-14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251-293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2.6M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14-16</a:t>
                      </a:r>
                      <a:endParaRPr lang="en-GB" sz="14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293-335</a:t>
                      </a:r>
                      <a:endParaRPr lang="en-GB" sz="14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80k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effectLst/>
                        </a:rPr>
                        <a:t>PbPb</a:t>
                      </a:r>
                      <a:r>
                        <a:rPr lang="en-GB" sz="1400" b="1" dirty="0">
                          <a:effectLst/>
                        </a:rPr>
                        <a:t>* </a:t>
                      </a:r>
                      <a:r>
                        <a:rPr lang="en-GB" sz="1400" b="1" dirty="0" err="1">
                          <a:effectLst/>
                        </a:rPr>
                        <a:t>equiv</a:t>
                      </a:r>
                      <a:r>
                        <a:rPr lang="en-GB" sz="1400" b="1" dirty="0">
                          <a:effectLst/>
                        </a:rPr>
                        <a:t> 65-70%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202-291</a:t>
                      </a:r>
                      <a:endParaRPr lang="en-GB" sz="14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156M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8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effectLst/>
                        </a:rPr>
                        <a:t>PbPb</a:t>
                      </a:r>
                      <a:r>
                        <a:rPr lang="en-GB" sz="1400" b="1" dirty="0">
                          <a:effectLst/>
                        </a:rPr>
                        <a:t>* </a:t>
                      </a:r>
                      <a:r>
                        <a:rPr lang="en-GB" sz="1400" b="1" dirty="0" err="1">
                          <a:effectLst/>
                        </a:rPr>
                        <a:t>equiv</a:t>
                      </a:r>
                      <a:r>
                        <a:rPr lang="en-GB" sz="1400" b="1" dirty="0">
                          <a:effectLst/>
                        </a:rPr>
                        <a:t> 60-65%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291-409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95k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effectLst/>
                        </a:rPr>
                        <a:t>PbPb</a:t>
                      </a:r>
                      <a:r>
                        <a:rPr lang="en-GB" sz="1400" b="1" dirty="0">
                          <a:effectLst/>
                        </a:rPr>
                        <a:t>* </a:t>
                      </a:r>
                      <a:r>
                        <a:rPr lang="en-GB" sz="1400" b="1" dirty="0" err="1">
                          <a:effectLst/>
                        </a:rPr>
                        <a:t>equiv</a:t>
                      </a:r>
                      <a:r>
                        <a:rPr lang="en-GB" sz="1400" b="1" dirty="0">
                          <a:effectLst/>
                        </a:rPr>
                        <a:t> 55-60%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409-558</a:t>
                      </a:r>
                      <a:endParaRPr lang="en-GB" sz="14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4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227532" y="3010310"/>
            <a:ext cx="911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 </a:t>
            </a:r>
            <a:r>
              <a:rPr lang="en-US" dirty="0" err="1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2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13</a:t>
            </a:fld>
            <a:endParaRPr lang="en-US" altLang="en-US"/>
          </a:p>
        </p:txBody>
      </p:sp>
      <p:grpSp>
        <p:nvGrpSpPr>
          <p:cNvPr id="21" name="Group 20"/>
          <p:cNvGrpSpPr/>
          <p:nvPr/>
        </p:nvGrpSpPr>
        <p:grpSpPr>
          <a:xfrm>
            <a:off x="0" y="2069721"/>
            <a:ext cx="3421134" cy="2789731"/>
            <a:chOff x="2986448" y="3268317"/>
            <a:chExt cx="3421134" cy="27897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55494"/>
            <a:stretch/>
          </p:blipFill>
          <p:spPr>
            <a:xfrm>
              <a:off x="3679901" y="3268317"/>
              <a:ext cx="2727681" cy="278144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r="88801"/>
            <a:stretch/>
          </p:blipFill>
          <p:spPr>
            <a:xfrm>
              <a:off x="2986448" y="3276600"/>
              <a:ext cx="682302" cy="2781448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693892" y="2430116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0" dirty="0">
                <a:latin typeface="+mj-lt"/>
              </a:rPr>
              <a:t>PLB720(2013)52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7859" y="4262556"/>
            <a:ext cx="1492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160k events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739" y="4812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09623" y="479473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50 GeV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370" y="2284874"/>
            <a:ext cx="3915259" cy="2818987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V="1">
            <a:off x="8915400" y="3564249"/>
            <a:ext cx="0" cy="115879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10461269" y="2067073"/>
            <a:ext cx="16369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0" dirty="0"/>
              <a:t>PLB766(2017)212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686800" y="42350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8600" y="5562600"/>
            <a:ext cx="665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NB. Normalization of “R</a:t>
            </a:r>
            <a:r>
              <a:rPr lang="en-GB" baseline="-25000" dirty="0"/>
              <a:t>AA</a:t>
            </a:r>
            <a:r>
              <a:rPr lang="en-GB" dirty="0"/>
              <a:t>” in pp not obvious (,obviously…)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91EA4735-D8B3-4038-8B39-D37EFE31C45E}"/>
              </a:ext>
            </a:extLst>
          </p:cNvPr>
          <p:cNvGrpSpPr/>
          <p:nvPr/>
        </p:nvGrpSpPr>
        <p:grpSpPr>
          <a:xfrm>
            <a:off x="3708688" y="2306772"/>
            <a:ext cx="4328085" cy="2874828"/>
            <a:chOff x="7772226" y="2289410"/>
            <a:chExt cx="4328085" cy="2874828"/>
          </a:xfrm>
        </p:grpSpPr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1BC705B7-3E7B-49B8-AB22-2016D00E95CF}"/>
                </a:ext>
              </a:extLst>
            </p:cNvPr>
            <p:cNvGrpSpPr/>
            <p:nvPr/>
          </p:nvGrpSpPr>
          <p:grpSpPr>
            <a:xfrm>
              <a:off x="7772226" y="2289410"/>
              <a:ext cx="4328085" cy="2874828"/>
              <a:chOff x="12880496" y="-808235"/>
              <a:chExt cx="5853517" cy="3888059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="" xmlns:a16="http://schemas.microsoft.com/office/drawing/2014/main" id="{D7ED0996-09B1-47C4-8826-B2E1B2094A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2930"/>
              <a:stretch/>
            </p:blipFill>
            <p:spPr>
              <a:xfrm>
                <a:off x="12884214" y="-808235"/>
                <a:ext cx="5849799" cy="3228050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="" xmlns:a16="http://schemas.microsoft.com/office/drawing/2014/main" id="{5C50E78D-0037-44B8-8EEA-96130E34DA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0376"/>
              <a:stretch/>
            </p:blipFill>
            <p:spPr>
              <a:xfrm>
                <a:off x="12880496" y="2419815"/>
                <a:ext cx="5849799" cy="660009"/>
              </a:xfrm>
              <a:prstGeom prst="rect">
                <a:avLst/>
              </a:prstGeom>
            </p:spPr>
          </p:pic>
        </p:grp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90AE754C-F326-45FE-9167-041106E50A0F}"/>
                </a:ext>
              </a:extLst>
            </p:cNvPr>
            <p:cNvSpPr/>
            <p:nvPr/>
          </p:nvSpPr>
          <p:spPr>
            <a:xfrm>
              <a:off x="8313395" y="4830428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0" dirty="0"/>
                <a:t>PLB765(2017)193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="" xmlns:a16="http://schemas.microsoft.com/office/drawing/2014/main" id="{E55B34E9-D240-4E47-9BCE-9A192EDD7B9F}"/>
                </a:ext>
              </a:extLst>
            </p:cNvPr>
            <p:cNvCxnSpPr/>
            <p:nvPr/>
          </p:nvCxnSpPr>
          <p:spPr bwMode="auto">
            <a:xfrm>
              <a:off x="10939359" y="2582385"/>
              <a:ext cx="0" cy="209384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4FFC1C3D-AACB-4084-A7F6-9B8635B4590A}"/>
                </a:ext>
              </a:extLst>
            </p:cNvPr>
            <p:cNvSpPr txBox="1"/>
            <p:nvPr/>
          </p:nvSpPr>
          <p:spPr>
            <a:xfrm>
              <a:off x="10972800" y="250618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88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47D1DB9B-97A4-4F86-BB63-A8B1D3B17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Join </a:t>
            </a:r>
            <a:r>
              <a:rPr lang="en-US" dirty="0"/>
              <a:t>our mailing list: </a:t>
            </a:r>
            <a:r>
              <a:rPr lang="en-US" dirty="0">
                <a:hlinkClick r:id="rId3"/>
              </a:rPr>
              <a:t>hllhc-wg5-smallsystems@cern.ch</a:t>
            </a:r>
            <a:endParaRPr lang="en-US" dirty="0"/>
          </a:p>
          <a:p>
            <a:r>
              <a:rPr lang="en-US" dirty="0"/>
              <a:t>Next meeting: </a:t>
            </a:r>
            <a:r>
              <a:rPr lang="en-US" dirty="0" err="1" smtClean="0"/>
              <a:t>Tu</a:t>
            </a:r>
            <a:r>
              <a:rPr lang="en-US" dirty="0" smtClean="0"/>
              <a:t> 20 afternoon or Thu 22 morning, to be finalized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Participants</a:t>
            </a:r>
            <a:endParaRPr lang="en-US" dirty="0"/>
          </a:p>
          <a:p>
            <a:pPr lvl="1"/>
            <a:r>
              <a:rPr lang="en-US" dirty="0"/>
              <a:t>TH: Christian </a:t>
            </a:r>
            <a:r>
              <a:rPr lang="en-US" dirty="0" err="1"/>
              <a:t>Bierlich</a:t>
            </a:r>
            <a:r>
              <a:rPr lang="en-US" dirty="0"/>
              <a:t>, Stefan </a:t>
            </a:r>
            <a:r>
              <a:rPr lang="en-US" dirty="0" err="1"/>
              <a:t>Floerchinger</a:t>
            </a:r>
            <a:r>
              <a:rPr lang="en-US" dirty="0"/>
              <a:t>, </a:t>
            </a:r>
            <a:r>
              <a:rPr lang="en-US" u="sng" dirty="0" err="1"/>
              <a:t>Aleksi</a:t>
            </a:r>
            <a:r>
              <a:rPr lang="en-US" u="sng" dirty="0"/>
              <a:t> </a:t>
            </a:r>
            <a:r>
              <a:rPr lang="en-US" u="sng" dirty="0" err="1"/>
              <a:t>Kurkela</a:t>
            </a:r>
            <a:r>
              <a:rPr lang="en-US" dirty="0"/>
              <a:t>, Guilherme </a:t>
            </a:r>
            <a:r>
              <a:rPr lang="en-US" dirty="0" err="1"/>
              <a:t>Milhano</a:t>
            </a:r>
            <a:r>
              <a:rPr lang="en-US" dirty="0"/>
              <a:t>, </a:t>
            </a:r>
            <a:r>
              <a:rPr lang="en-US" dirty="0" err="1"/>
              <a:t>Korinna</a:t>
            </a:r>
            <a:r>
              <a:rPr lang="en-US" dirty="0"/>
              <a:t> </a:t>
            </a:r>
            <a:r>
              <a:rPr lang="en-US" dirty="0" err="1"/>
              <a:t>Zapp</a:t>
            </a:r>
            <a:endParaRPr lang="en-US" u="sng" dirty="0"/>
          </a:p>
          <a:p>
            <a:pPr lvl="1"/>
            <a:r>
              <a:rPr lang="en-US" dirty="0"/>
              <a:t>ATLAS: </a:t>
            </a:r>
            <a:r>
              <a:rPr lang="en-US" u="sng" dirty="0" err="1"/>
              <a:t>Jiangyong</a:t>
            </a:r>
            <a:r>
              <a:rPr lang="en-US" u="sng" dirty="0"/>
              <a:t> Jia</a:t>
            </a:r>
            <a:r>
              <a:rPr lang="en-US" dirty="0"/>
              <a:t>, </a:t>
            </a:r>
            <a:r>
              <a:rPr lang="en-US" dirty="0" err="1"/>
              <a:t>Mingliang</a:t>
            </a:r>
            <a:r>
              <a:rPr lang="en-US" dirty="0"/>
              <a:t> Zhou</a:t>
            </a:r>
          </a:p>
          <a:p>
            <a:pPr lvl="1"/>
            <a:r>
              <a:rPr lang="en-US" dirty="0"/>
              <a:t>CMS: Maxime </a:t>
            </a:r>
            <a:r>
              <a:rPr lang="en-US" dirty="0" err="1"/>
              <a:t>Guilbaud</a:t>
            </a:r>
            <a:r>
              <a:rPr lang="en-US" dirty="0"/>
              <a:t>, </a:t>
            </a:r>
            <a:r>
              <a:rPr lang="en-US" u="sng" dirty="0"/>
              <a:t>Wei Li</a:t>
            </a:r>
          </a:p>
          <a:p>
            <a:pPr lvl="1"/>
            <a:r>
              <a:rPr lang="en-US" dirty="0"/>
              <a:t>ALICE: Peter Christiansen, Andrea </a:t>
            </a:r>
            <a:r>
              <a:rPr lang="en-US" dirty="0" err="1"/>
              <a:t>Dainese</a:t>
            </a:r>
            <a:r>
              <a:rPr lang="en-US" dirty="0"/>
              <a:t>, </a:t>
            </a:r>
            <a:r>
              <a:rPr lang="en-US" dirty="0" smtClean="0"/>
              <a:t>D</a:t>
            </a:r>
            <a:r>
              <a:rPr lang="en-GB" dirty="0" err="1" smtClean="0"/>
              <a:t>ebasish</a:t>
            </a:r>
            <a:r>
              <a:rPr lang="en-GB" dirty="0" smtClean="0"/>
              <a:t> Das, </a:t>
            </a:r>
            <a:r>
              <a:rPr lang="en-US" u="sng" dirty="0" smtClean="0"/>
              <a:t>JFGO</a:t>
            </a:r>
            <a:r>
              <a:rPr lang="en-US" dirty="0"/>
              <a:t>, Alexander </a:t>
            </a:r>
            <a:r>
              <a:rPr lang="en-US" dirty="0" err="1"/>
              <a:t>Kalweit</a:t>
            </a:r>
            <a:r>
              <a:rPr lang="en-US" dirty="0"/>
              <a:t>, Christian Klein-</a:t>
            </a:r>
            <a:r>
              <a:rPr lang="en-US" dirty="0" err="1"/>
              <a:t>Boesing</a:t>
            </a:r>
            <a:r>
              <a:rPr lang="en-US" dirty="0"/>
              <a:t>, Constantin </a:t>
            </a:r>
            <a:r>
              <a:rPr lang="en-US" dirty="0" err="1"/>
              <a:t>Loizides</a:t>
            </a:r>
            <a:r>
              <a:rPr lang="en-US" dirty="0"/>
              <a:t>, </a:t>
            </a:r>
            <a:r>
              <a:rPr lang="en-US" dirty="0" err="1"/>
              <a:t>Yaxian</a:t>
            </a:r>
            <a:r>
              <a:rPr lang="en-US" dirty="0"/>
              <a:t> Mao, </a:t>
            </a:r>
            <a:r>
              <a:rPr lang="en-US" dirty="0" err="1"/>
              <a:t>Naghmeh</a:t>
            </a:r>
            <a:r>
              <a:rPr lang="en-US" dirty="0"/>
              <a:t> </a:t>
            </a:r>
            <a:r>
              <a:rPr lang="en-US" dirty="0" err="1" smtClean="0"/>
              <a:t>Mohammadi</a:t>
            </a:r>
            <a:r>
              <a:rPr lang="en-US" dirty="0" smtClean="0"/>
              <a:t>, </a:t>
            </a:r>
            <a:r>
              <a:rPr lang="en-US" dirty="0" err="1" smtClean="0"/>
              <a:t>Zhong-Bao</a:t>
            </a:r>
            <a:r>
              <a:rPr lang="en-US" dirty="0" smtClean="0"/>
              <a:t> </a:t>
            </a:r>
            <a:r>
              <a:rPr lang="en-US" dirty="0" smtClean="0"/>
              <a:t>Yin, Valentina </a:t>
            </a:r>
            <a:r>
              <a:rPr lang="en-US" dirty="0" err="1"/>
              <a:t>Zaccolo</a:t>
            </a:r>
            <a:endParaRPr lang="en-US" dirty="0"/>
          </a:p>
          <a:p>
            <a:pPr lvl="1"/>
            <a:r>
              <a:rPr lang="en-US" dirty="0" err="1"/>
              <a:t>LHCb</a:t>
            </a:r>
            <a:r>
              <a:rPr lang="en-US" dirty="0"/>
              <a:t>: </a:t>
            </a:r>
            <a:r>
              <a:rPr lang="en-US" u="sng" dirty="0"/>
              <a:t>Michael Winn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5E75316-DC85-4672-8CDF-19A30C8CD2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6102BA6-C69C-4E55-B44E-78A030CAF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the Group!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AABC7DD-51F5-4424-A27A-C8709FD08C3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19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3445E0F-EBEA-4871-AA5F-85A5CBF3F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</a:t>
            </a:r>
          </a:p>
          <a:p>
            <a:pPr lvl="1"/>
            <a:r>
              <a:rPr lang="en-US" dirty="0" smtClean="0"/>
              <a:t>Chapter outline defined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int</a:t>
            </a:r>
            <a:r>
              <a:rPr lang="en-US" dirty="0" smtClean="0"/>
              <a:t> assumption for performance plots decided</a:t>
            </a:r>
          </a:p>
          <a:p>
            <a:r>
              <a:rPr lang="en-US" dirty="0" smtClean="0"/>
              <a:t>Multiplicity distribution in pp</a:t>
            </a:r>
          </a:p>
          <a:p>
            <a:pPr lvl="1"/>
            <a:r>
              <a:rPr lang="en-US" dirty="0" smtClean="0"/>
              <a:t>Extrapolation done based on ALICE and ATLAS data</a:t>
            </a:r>
          </a:p>
          <a:p>
            <a:pPr lvl="1"/>
            <a:r>
              <a:rPr lang="en-US" dirty="0" smtClean="0"/>
              <a:t>Large uncertainties in the tail unavoidable</a:t>
            </a:r>
          </a:p>
          <a:p>
            <a:endParaRPr lang="en-US" dirty="0"/>
          </a:p>
          <a:p>
            <a:r>
              <a:rPr lang="en-US" dirty="0" smtClean="0"/>
              <a:t>Quite some work ahead!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5FD2FE9-4E24-41D9-A5D5-0144CDBF92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A60EE56E-0C3D-47CF-BC84-0D5FA5F97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C1560CA-2FE8-4DA3-8FBC-AE740C30941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19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3445E0F-EBEA-4871-AA5F-85A5CBF3F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5FD2FE9-4E24-41D9-A5D5-0144CDBF92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A60EE56E-0C3D-47CF-BC84-0D5FA5F97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C1560CA-2FE8-4DA3-8FBC-AE740C30941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93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09600" y="4800601"/>
            <a:ext cx="10972800" cy="1508124"/>
          </a:xfrm>
        </p:spPr>
        <p:txBody>
          <a:bodyPr/>
          <a:lstStyle/>
          <a:p>
            <a:r>
              <a:rPr lang="en-US" sz="2400" dirty="0"/>
              <a:t>Extracted within |eta| &lt; 1.5, but n*&lt;</a:t>
            </a:r>
            <a:r>
              <a:rPr lang="en-US" sz="2400" dirty="0" err="1"/>
              <a:t>Nch</a:t>
            </a:r>
            <a:r>
              <a:rPr lang="en-US" sz="2400" dirty="0"/>
              <a:t>&gt; is eta-range independent</a:t>
            </a:r>
            <a:br>
              <a:rPr lang="en-US" sz="2400" dirty="0"/>
            </a:br>
            <a:r>
              <a:rPr lang="en-US" sz="2400" dirty="0"/>
              <a:t>(assume eta distribution flat, should be ~fine for current ATLAS/CMS acceptance)</a:t>
            </a:r>
          </a:p>
          <a:p>
            <a:r>
              <a:rPr lang="en-US" sz="2400" dirty="0"/>
              <a:t>Can be used by ALICE/ATLAS/CMS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Classes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61055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1454" y="1371601"/>
            <a:ext cx="572054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915400" y="990600"/>
            <a:ext cx="911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990600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5.5 </a:t>
            </a:r>
            <a:r>
              <a:rPr lang="en-US" dirty="0" err="1"/>
              <a:t>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Run 1 discoveries have changed our perception of small systems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Huge potential to learn about underlying dynamics and </a:t>
            </a:r>
            <a:br>
              <a:rPr lang="en-GB" dirty="0"/>
            </a:br>
            <a:r>
              <a:rPr lang="en-GB" dirty="0"/>
              <a:t>non-perturbative QCD</a:t>
            </a:r>
          </a:p>
          <a:p>
            <a:pPr lvl="1"/>
            <a:r>
              <a:rPr lang="en-GB" dirty="0"/>
              <a:t>Unified description from pp to AA</a:t>
            </a:r>
          </a:p>
          <a:p>
            <a:r>
              <a:rPr lang="en-GB" dirty="0"/>
              <a:t>Two distinct areas</a:t>
            </a:r>
          </a:p>
          <a:p>
            <a:pPr lvl="1"/>
            <a:r>
              <a:rPr lang="en-GB" dirty="0"/>
              <a:t>Low multiplicity limit</a:t>
            </a:r>
          </a:p>
          <a:p>
            <a:pPr lvl="1"/>
            <a:r>
              <a:rPr lang="en-GB" dirty="0"/>
              <a:t>Transition from pp to </a:t>
            </a:r>
            <a:r>
              <a:rPr lang="en-GB" dirty="0" err="1"/>
              <a:t>pA</a:t>
            </a:r>
            <a:r>
              <a:rPr lang="en-GB" dirty="0"/>
              <a:t> to AA</a:t>
            </a:r>
          </a:p>
          <a:p>
            <a:r>
              <a:rPr lang="en-GB" dirty="0"/>
              <a:t>Where can we go with run 3 and 4</a:t>
            </a:r>
          </a:p>
          <a:p>
            <a:pPr lvl="1"/>
            <a:r>
              <a:rPr lang="en-GB" dirty="0"/>
              <a:t>Quantitatively and qualitatively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066800" y="1804337"/>
            <a:ext cx="9034339" cy="1091263"/>
            <a:chOff x="952500" y="1828800"/>
            <a:chExt cx="10287000" cy="12425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500" y="1828800"/>
              <a:ext cx="10287000" cy="12425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9802586" y="2678668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C. </a:t>
              </a:r>
              <a:r>
                <a:rPr lang="en-GB" dirty="0" err="1">
                  <a:solidFill>
                    <a:srgbClr val="FF0000"/>
                  </a:solidFill>
                </a:rPr>
                <a:t>Bierlich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2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268413"/>
            <a:ext cx="10972800" cy="504031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GB" sz="1800" u="sng" dirty="0"/>
              <a:t>Historic overview, </a:t>
            </a:r>
            <a:r>
              <a:rPr lang="en-GB" sz="1800" u="sng" dirty="0" err="1"/>
              <a:t>wrt</a:t>
            </a:r>
            <a:r>
              <a:rPr lang="en-GB" sz="1800" u="sng" dirty="0"/>
              <a:t> initial LHC program </a:t>
            </a:r>
            <a:r>
              <a:rPr lang="en-GB" sz="1800" dirty="0"/>
              <a:t>(1 page)</a:t>
            </a:r>
          </a:p>
          <a:p>
            <a:pPr>
              <a:spcBef>
                <a:spcPts val="300"/>
              </a:spcBef>
            </a:pPr>
            <a:r>
              <a:rPr lang="en-GB" sz="1800" u="sng" dirty="0"/>
              <a:t>Table of “heavy ion” observations, and their current </a:t>
            </a:r>
            <a:r>
              <a:rPr lang="en-GB" sz="1800" u="sng" dirty="0" smtClean="0"/>
              <a:t/>
            </a:r>
            <a:br>
              <a:rPr lang="en-GB" sz="1800" u="sng" dirty="0" smtClean="0"/>
            </a:br>
            <a:r>
              <a:rPr lang="en-GB" sz="1800" u="sng" dirty="0" smtClean="0"/>
              <a:t>status </a:t>
            </a:r>
            <a:r>
              <a:rPr lang="en-GB" sz="1800" u="sng" dirty="0"/>
              <a:t>in </a:t>
            </a:r>
            <a:r>
              <a:rPr lang="en-GB" sz="1800" u="sng" dirty="0" err="1"/>
              <a:t>pPb</a:t>
            </a:r>
            <a:r>
              <a:rPr lang="en-GB" sz="1800" u="sng" dirty="0"/>
              <a:t> and pp and some comments </a:t>
            </a:r>
            <a:r>
              <a:rPr lang="en-GB" sz="1800" dirty="0"/>
              <a:t>(</a:t>
            </a:r>
            <a:r>
              <a:rPr lang="en-GB" sz="1800" dirty="0" smtClean="0"/>
              <a:t>1 page)</a:t>
            </a:r>
            <a:endParaRPr lang="en-GB" sz="1800" dirty="0"/>
          </a:p>
          <a:p>
            <a:pPr>
              <a:spcBef>
                <a:spcPts val="300"/>
              </a:spcBef>
            </a:pPr>
            <a:r>
              <a:rPr lang="en-GB" sz="1800" u="sng" dirty="0"/>
              <a:t>Open questions and theoretical implications, and </a:t>
            </a:r>
            <a:r>
              <a:rPr lang="en-GB" sz="1800" u="sng" dirty="0" smtClean="0"/>
              <a:t/>
            </a:r>
            <a:br>
              <a:rPr lang="en-GB" sz="1800" u="sng" dirty="0" smtClean="0"/>
            </a:br>
            <a:r>
              <a:rPr lang="en-GB" sz="1800" u="sng" dirty="0" smtClean="0"/>
              <a:t>observables </a:t>
            </a:r>
            <a:r>
              <a:rPr lang="en-GB" sz="1800" u="sng" dirty="0"/>
              <a:t>which address them </a:t>
            </a:r>
            <a:r>
              <a:rPr lang="en-GB" sz="1800" dirty="0"/>
              <a:t>(</a:t>
            </a:r>
            <a:r>
              <a:rPr lang="en-GB" sz="1800" dirty="0" smtClean="0"/>
              <a:t>3 </a:t>
            </a:r>
            <a:r>
              <a:rPr lang="en-GB" sz="1800" dirty="0"/>
              <a:t>pages)</a:t>
            </a:r>
          </a:p>
          <a:p>
            <a:pPr lvl="1">
              <a:spcBef>
                <a:spcPts val="300"/>
              </a:spcBef>
            </a:pPr>
            <a:r>
              <a:rPr lang="en-GB" sz="1600" dirty="0"/>
              <a:t>Nature of </a:t>
            </a:r>
            <a:r>
              <a:rPr lang="en-GB" sz="1600" dirty="0" err="1"/>
              <a:t>collectivity</a:t>
            </a:r>
            <a:r>
              <a:rPr lang="en-GB" sz="1600" dirty="0"/>
              <a:t> / initial vs final </a:t>
            </a:r>
            <a:r>
              <a:rPr lang="en-GB" sz="1600" dirty="0" smtClean="0"/>
              <a:t>state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Are </a:t>
            </a:r>
            <a:r>
              <a:rPr lang="en-GB" sz="1600" dirty="0"/>
              <a:t>“collective effects” caused by final-state </a:t>
            </a:r>
            <a:r>
              <a:rPr lang="en-GB" sz="1600" dirty="0" smtClean="0"/>
              <a:t>interactions </a:t>
            </a:r>
            <a:br>
              <a:rPr lang="en-GB" sz="1600" dirty="0" smtClean="0"/>
            </a:br>
            <a:r>
              <a:rPr lang="en-GB" sz="1600" dirty="0" smtClean="0"/>
              <a:t>in </a:t>
            </a:r>
            <a:r>
              <a:rPr lang="en-GB" sz="1600" dirty="0"/>
              <a:t>pp and </a:t>
            </a:r>
            <a:r>
              <a:rPr lang="en-GB" sz="1600" dirty="0" err="1"/>
              <a:t>pPb</a:t>
            </a:r>
            <a:r>
              <a:rPr lang="en-GB" sz="1600" dirty="0" smtClean="0"/>
              <a:t>? → we </a:t>
            </a:r>
            <a:r>
              <a:rPr lang="en-GB" sz="1600" dirty="0"/>
              <a:t>should see jet </a:t>
            </a:r>
            <a:r>
              <a:rPr lang="en-GB" sz="1600" dirty="0" smtClean="0"/>
              <a:t>quenching </a:t>
            </a:r>
            <a:br>
              <a:rPr lang="en-GB" sz="1600" dirty="0" smtClean="0"/>
            </a:br>
            <a:r>
              <a:rPr lang="en-GB" sz="1600" dirty="0" smtClean="0"/>
              <a:t>and </a:t>
            </a:r>
            <a:r>
              <a:rPr lang="en-GB" sz="1600" dirty="0"/>
              <a:t>medium-quark </a:t>
            </a:r>
            <a:r>
              <a:rPr lang="en-GB" sz="1600" dirty="0" smtClean="0"/>
              <a:t>interactions</a:t>
            </a:r>
            <a:endParaRPr lang="en-GB" sz="1600" dirty="0"/>
          </a:p>
          <a:p>
            <a:pPr lvl="2">
              <a:spcBef>
                <a:spcPts val="300"/>
              </a:spcBef>
            </a:pPr>
            <a:r>
              <a:rPr lang="en-GB" sz="1600" dirty="0"/>
              <a:t>R</a:t>
            </a:r>
            <a:r>
              <a:rPr lang="en-GB" sz="1600" baseline="-25000" dirty="0"/>
              <a:t>AA</a:t>
            </a:r>
            <a:r>
              <a:rPr lang="en-GB" sz="1600" dirty="0"/>
              <a:t>, </a:t>
            </a:r>
            <a:r>
              <a:rPr lang="en-GB" sz="1600" dirty="0" err="1"/>
              <a:t>X+jet</a:t>
            </a:r>
            <a:r>
              <a:rPr lang="en-GB" sz="1600" dirty="0"/>
              <a:t> </a:t>
            </a:r>
            <a:r>
              <a:rPr lang="en-GB" sz="1600" dirty="0" smtClean="0"/>
              <a:t>correlations</a:t>
            </a:r>
          </a:p>
          <a:p>
            <a:pPr lvl="2">
              <a:spcBef>
                <a:spcPts val="300"/>
              </a:spcBef>
            </a:pPr>
            <a:r>
              <a:rPr lang="en-GB" sz="1600" dirty="0" smtClean="0"/>
              <a:t>HF </a:t>
            </a:r>
            <a:r>
              <a:rPr lang="en-GB" sz="1600" dirty="0" err="1"/>
              <a:t>v</a:t>
            </a:r>
            <a:r>
              <a:rPr lang="en-GB" sz="1600" baseline="-25000" dirty="0" err="1"/>
              <a:t>n</a:t>
            </a:r>
            <a:r>
              <a:rPr lang="en-GB" sz="1600" dirty="0"/>
              <a:t>, Strangeness enhancement</a:t>
            </a:r>
          </a:p>
          <a:p>
            <a:pPr lvl="1">
              <a:spcBef>
                <a:spcPts val="300"/>
              </a:spcBef>
            </a:pPr>
            <a:r>
              <a:rPr lang="en-GB" sz="1600" dirty="0"/>
              <a:t>(Smooth?) transition from pp to </a:t>
            </a:r>
            <a:r>
              <a:rPr lang="en-GB" sz="1600" dirty="0" err="1"/>
              <a:t>pPb</a:t>
            </a:r>
            <a:r>
              <a:rPr lang="en-GB" sz="1600" dirty="0"/>
              <a:t> to </a:t>
            </a:r>
            <a:r>
              <a:rPr lang="en-GB" sz="1600" dirty="0" err="1"/>
              <a:t>PbPb</a:t>
            </a:r>
            <a:endParaRPr lang="en-GB" sz="1600" dirty="0"/>
          </a:p>
          <a:p>
            <a:pPr lvl="1">
              <a:spcBef>
                <a:spcPts val="300"/>
              </a:spcBef>
            </a:pPr>
            <a:r>
              <a:rPr lang="en-GB" sz="1600" dirty="0"/>
              <a:t>Is there a turn on of at low </a:t>
            </a:r>
            <a:r>
              <a:rPr lang="en-GB" sz="1600" dirty="0" err="1"/>
              <a:t>N</a:t>
            </a:r>
            <a:r>
              <a:rPr lang="en-GB" sz="1600" baseline="-25000" dirty="0" err="1"/>
              <a:t>ch</a:t>
            </a:r>
            <a:r>
              <a:rPr lang="en-GB" sz="1600" dirty="0"/>
              <a:t>?</a:t>
            </a:r>
          </a:p>
          <a:p>
            <a:pPr lvl="2">
              <a:spcBef>
                <a:spcPts val="300"/>
              </a:spcBef>
            </a:pPr>
            <a:r>
              <a:rPr lang="en-GB" sz="1600" dirty="0"/>
              <a:t>Subevents</a:t>
            </a:r>
          </a:p>
          <a:p>
            <a:pPr lvl="2">
              <a:spcBef>
                <a:spcPts val="300"/>
              </a:spcBef>
            </a:pPr>
            <a:r>
              <a:rPr lang="en-GB" sz="1600" dirty="0"/>
              <a:t>Higher order </a:t>
            </a:r>
            <a:r>
              <a:rPr lang="en-GB" sz="1600" dirty="0" err="1"/>
              <a:t>c</a:t>
            </a:r>
            <a:r>
              <a:rPr lang="en-GB" sz="1600" baseline="-25000" dirty="0" err="1"/>
              <a:t>n</a:t>
            </a:r>
            <a:r>
              <a:rPr lang="en-GB" sz="1600" dirty="0"/>
              <a:t> (may be hopeless..)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Make clear why pp </a:t>
            </a:r>
            <a:r>
              <a:rPr lang="en-GB" sz="1800" b="1" dirty="0"/>
              <a:t>and </a:t>
            </a:r>
            <a:r>
              <a:rPr lang="en-GB" sz="1800" dirty="0" err="1"/>
              <a:t>pPb</a:t>
            </a:r>
            <a:r>
              <a:rPr lang="en-GB" sz="1800" dirty="0"/>
              <a:t> are needed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Integrate different modelling approaches (hydro, CGC, escape, …) 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Shortcomings of current modelling in small systems (need to argue how run 3 and 4 can improve this)</a:t>
            </a:r>
          </a:p>
          <a:p>
            <a:pPr>
              <a:spcBef>
                <a:spcPts val="300"/>
              </a:spcBef>
            </a:pPr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Chapter 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4144" y="1295400"/>
            <a:ext cx="5332413" cy="297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378144" y="4265797"/>
            <a:ext cx="20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</a:t>
            </a:r>
            <a:r>
              <a:rPr lang="en-US" sz="1400" dirty="0" err="1"/>
              <a:t>Loizides</a:t>
            </a:r>
            <a:r>
              <a:rPr lang="en-US" sz="1400" dirty="0"/>
              <a:t>, 1602.09138)</a:t>
            </a:r>
          </a:p>
        </p:txBody>
      </p:sp>
      <p:pic>
        <p:nvPicPr>
          <p:cNvPr id="8" name="Picture 365" descr="Y:\talks\150627 hcp school\careful.png">
            <a:extLst>
              <a:ext uri="{FF2B5EF4-FFF2-40B4-BE49-F238E27FC236}">
                <a16:creationId xmlns="" xmlns:a16="http://schemas.microsoft.com/office/drawing/2014/main" id="{C6A25531-568A-4FB6-94D5-D82B02C7F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23" y="5486400"/>
            <a:ext cx="410369" cy="307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654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u="sng" dirty="0"/>
              <a:t>Key observables and performance figures</a:t>
            </a:r>
            <a:r>
              <a:rPr lang="en-GB" dirty="0"/>
              <a:t> (</a:t>
            </a:r>
            <a:r>
              <a:rPr lang="en-GB" dirty="0" smtClean="0"/>
              <a:t>10 </a:t>
            </a:r>
            <a:r>
              <a:rPr lang="en-GB" dirty="0"/>
              <a:t>pages)</a:t>
            </a:r>
            <a:endParaRPr lang="en-GB" sz="3000" dirty="0"/>
          </a:p>
          <a:p>
            <a:r>
              <a:rPr lang="en-GB" sz="3000" dirty="0" err="1"/>
              <a:t>v</a:t>
            </a:r>
            <a:r>
              <a:rPr lang="en-GB" sz="3000" baseline="-25000" dirty="0" err="1"/>
              <a:t>n</a:t>
            </a:r>
            <a:r>
              <a:rPr lang="en-GB" sz="3000" dirty="0"/>
              <a:t>, </a:t>
            </a:r>
            <a:r>
              <a:rPr lang="en-GB" sz="3000" dirty="0" err="1"/>
              <a:t>c</a:t>
            </a:r>
            <a:r>
              <a:rPr lang="en-GB" sz="3000" baseline="-25000" dirty="0" err="1"/>
              <a:t>n</a:t>
            </a:r>
            <a:endParaRPr lang="en-GB" sz="3000" dirty="0"/>
          </a:p>
          <a:p>
            <a:pPr lvl="1"/>
            <a:r>
              <a:rPr lang="en-GB" dirty="0"/>
              <a:t>Higher orders</a:t>
            </a:r>
          </a:p>
          <a:p>
            <a:pPr lvl="1"/>
            <a:r>
              <a:rPr lang="en-GB" dirty="0"/>
              <a:t>Subevent method</a:t>
            </a:r>
          </a:p>
          <a:p>
            <a:pPr lvl="1"/>
            <a:r>
              <a:rPr lang="en-GB" dirty="0"/>
              <a:t>With PID + strangeness</a:t>
            </a:r>
          </a:p>
          <a:p>
            <a:pPr lvl="1"/>
            <a:r>
              <a:rPr lang="en-GB" dirty="0"/>
              <a:t>HF + </a:t>
            </a:r>
            <a:r>
              <a:rPr lang="en-GB" dirty="0" err="1"/>
              <a:t>quarkonia</a:t>
            </a:r>
            <a:endParaRPr lang="en-GB" dirty="0"/>
          </a:p>
          <a:p>
            <a:pPr lvl="1"/>
            <a:r>
              <a:rPr lang="en-GB" dirty="0"/>
              <a:t>P(</a:t>
            </a:r>
            <a:r>
              <a:rPr lang="en-GB" dirty="0" err="1"/>
              <a:t>v</a:t>
            </a:r>
            <a:r>
              <a:rPr lang="en-GB" baseline="-25000" dirty="0" err="1"/>
              <a:t>n</a:t>
            </a:r>
            <a:r>
              <a:rPr lang="en-GB" dirty="0"/>
              <a:t>) should be within reach in pp even!</a:t>
            </a:r>
          </a:p>
          <a:p>
            <a:r>
              <a:rPr lang="en-GB" sz="3000" dirty="0"/>
              <a:t>Strangeness enhancement</a:t>
            </a:r>
          </a:p>
          <a:p>
            <a:r>
              <a:rPr lang="en-GB" sz="3000" dirty="0"/>
              <a:t>Energy loss</a:t>
            </a:r>
          </a:p>
          <a:p>
            <a:pPr lvl="1"/>
            <a:r>
              <a:rPr lang="en-GB" dirty="0"/>
              <a:t>“RAA”</a:t>
            </a:r>
          </a:p>
          <a:p>
            <a:pPr lvl="2"/>
            <a:r>
              <a:rPr lang="en-GB" dirty="0"/>
              <a:t>Hadrons (and jets)</a:t>
            </a:r>
          </a:p>
          <a:p>
            <a:pPr lvl="2"/>
            <a:r>
              <a:rPr lang="en-GB" dirty="0"/>
              <a:t>Definition of R</a:t>
            </a:r>
            <a:r>
              <a:rPr lang="en-GB" baseline="-25000" dirty="0"/>
              <a:t>AA</a:t>
            </a:r>
            <a:r>
              <a:rPr lang="en-GB" dirty="0"/>
              <a:t> in pp to be discussed</a:t>
            </a:r>
          </a:p>
          <a:p>
            <a:pPr lvl="1"/>
            <a:r>
              <a:rPr lang="en-GB" dirty="0" err="1"/>
              <a:t>X+jets</a:t>
            </a:r>
            <a:r>
              <a:rPr lang="en-GB" dirty="0"/>
              <a:t> (X=</a:t>
            </a:r>
            <a:r>
              <a:rPr lang="en-GB" dirty="0" err="1"/>
              <a:t>photon,W,Z</a:t>
            </a:r>
            <a:r>
              <a:rPr lang="en-GB" dirty="0"/>
              <a:t>,[</a:t>
            </a:r>
            <a:r>
              <a:rPr lang="en-GB" dirty="0" err="1"/>
              <a:t>hadron,jet</a:t>
            </a:r>
            <a:r>
              <a:rPr lang="en-GB" dirty="0"/>
              <a:t>])</a:t>
            </a:r>
          </a:p>
          <a:p>
            <a:pPr lvl="1"/>
            <a:r>
              <a:rPr lang="en-GB" dirty="0"/>
              <a:t>Heavy Flavour</a:t>
            </a:r>
          </a:p>
          <a:p>
            <a:r>
              <a:rPr lang="en-GB" dirty="0"/>
              <a:t>Thermal radiation?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Chapter Outline (cont.)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4EB7877-9D34-4DFA-B5C3-C3A04AE94CC5}"/>
              </a:ext>
            </a:extLst>
          </p:cNvPr>
          <p:cNvSpPr txBox="1"/>
          <p:nvPr/>
        </p:nvSpPr>
        <p:spPr>
          <a:xfrm>
            <a:off x="7660641" y="3362235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Distribute performance studies among experiments (aim at no repetition)</a:t>
            </a:r>
          </a:p>
          <a:p>
            <a:endParaRPr lang="en-US" dirty="0"/>
          </a:p>
          <a:p>
            <a:r>
              <a:rPr lang="en-US" dirty="0"/>
              <a:t>Avoid shopping list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="" xmlns:a16="http://schemas.microsoft.com/office/drawing/2014/main" id="{8985A2C4-4930-4B25-B830-180AC664D5DE}"/>
              </a:ext>
            </a:extLst>
          </p:cNvPr>
          <p:cNvSpPr/>
          <p:nvPr/>
        </p:nvSpPr>
        <p:spPr bwMode="auto">
          <a:xfrm>
            <a:off x="6172200" y="1752600"/>
            <a:ext cx="685800" cy="4419600"/>
          </a:xfrm>
          <a:prstGeom prst="rightBrace">
            <a:avLst>
              <a:gd name="adj1" fmla="val 52777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365" descr="Y:\talks\150627 hcp school\careful.png">
            <a:extLst>
              <a:ext uri="{FF2B5EF4-FFF2-40B4-BE49-F238E27FC236}">
                <a16:creationId xmlns="" xmlns:a16="http://schemas.microsoft.com/office/drawing/2014/main" id="{9DBD1A0D-5B11-4C4E-9865-ADE551BF6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8641" y="3591014"/>
            <a:ext cx="762000" cy="571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738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u="sng" dirty="0"/>
              <a:t>Data-taking strategy, proposed L</a:t>
            </a:r>
            <a:r>
              <a:rPr lang="en-GB" u="sng" baseline="-25000" dirty="0"/>
              <a:t>int</a:t>
            </a:r>
            <a:r>
              <a:rPr lang="en-GB" u="sng" dirty="0"/>
              <a:t>, and implications per experiment </a:t>
            </a:r>
            <a:r>
              <a:rPr lang="en-GB" dirty="0"/>
              <a:t>(total </a:t>
            </a:r>
            <a:r>
              <a:rPr lang="en-GB" dirty="0" smtClean="0"/>
              <a:t>1 page)</a:t>
            </a:r>
            <a:endParaRPr lang="en-GB" dirty="0"/>
          </a:p>
          <a:p>
            <a:pPr lvl="1"/>
            <a:r>
              <a:rPr lang="en-GB" dirty="0"/>
              <a:t>High multiplicity triggering, pile up, MB sample</a:t>
            </a:r>
          </a:p>
          <a:p>
            <a:pPr lvl="1"/>
            <a:r>
              <a:rPr lang="en-GB" dirty="0"/>
              <a:t>pp</a:t>
            </a:r>
          </a:p>
          <a:p>
            <a:pPr lvl="2"/>
            <a:r>
              <a:rPr lang="en-GB" dirty="0"/>
              <a:t>ALICE: additional several month pp program</a:t>
            </a:r>
          </a:p>
          <a:p>
            <a:pPr lvl="2"/>
            <a:r>
              <a:rPr lang="en-GB" dirty="0"/>
              <a:t>ATLAS/CMS: special runs (mu~1) or special conditions at end of fill</a:t>
            </a:r>
          </a:p>
          <a:p>
            <a:pPr lvl="2"/>
            <a:r>
              <a:rPr lang="en-GB" dirty="0" err="1"/>
              <a:t>LHCb</a:t>
            </a:r>
            <a:r>
              <a:rPr lang="en-GB" dirty="0"/>
              <a:t>: either in nominal (mu~5) or special running</a:t>
            </a:r>
          </a:p>
          <a:p>
            <a:pPr lvl="2"/>
            <a:r>
              <a:rPr lang="en-GB" sz="2200" dirty="0"/>
              <a:t>HM sample: </a:t>
            </a:r>
            <a:r>
              <a:rPr lang="en-GB" dirty="0"/>
              <a:t>200 pb</a:t>
            </a:r>
            <a:r>
              <a:rPr lang="en-GB" baseline="30000" dirty="0"/>
              <a:t>-1</a:t>
            </a:r>
            <a:r>
              <a:rPr lang="en-GB" dirty="0"/>
              <a:t> pp (per experiment)</a:t>
            </a:r>
          </a:p>
          <a:p>
            <a:pPr lvl="2"/>
            <a:r>
              <a:rPr lang="en-GB" dirty="0"/>
              <a:t>How much MB for low-multiplicity questions?</a:t>
            </a:r>
            <a:endParaRPr lang="en-GB" sz="2200" dirty="0"/>
          </a:p>
          <a:p>
            <a:pPr lvl="1"/>
            <a:r>
              <a:rPr lang="en-GB" dirty="0"/>
              <a:t>p-</a:t>
            </a:r>
            <a:r>
              <a:rPr lang="en-GB" dirty="0" err="1"/>
              <a:t>Pb</a:t>
            </a:r>
            <a:r>
              <a:rPr lang="en-GB" dirty="0"/>
              <a:t> scheduled run</a:t>
            </a:r>
          </a:p>
          <a:p>
            <a:pPr lvl="2"/>
            <a:r>
              <a:rPr lang="en-GB" dirty="0"/>
              <a:t>1000-2000 nb</a:t>
            </a:r>
            <a:r>
              <a:rPr lang="en-GB" baseline="30000" dirty="0"/>
              <a:t>-1</a:t>
            </a:r>
          </a:p>
          <a:p>
            <a:pPr lvl="1"/>
            <a:r>
              <a:rPr lang="en-GB" dirty="0"/>
              <a:t>Open questions: shall we also make plots/discussion for 10x (100x) these values? As showcase for beyond run 4, or other detectors?</a:t>
            </a:r>
          </a:p>
          <a:p>
            <a:r>
              <a:rPr lang="en-GB" u="sng" dirty="0"/>
              <a:t>Summary</a:t>
            </a:r>
            <a:r>
              <a:rPr lang="en-GB" dirty="0"/>
              <a:t> (1 page)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Chapter Outline (cont.)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95338" y="3159372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 discussion</a:t>
            </a:r>
          </a:p>
          <a:p>
            <a:r>
              <a:rPr lang="en-GB" dirty="0"/>
              <a:t>none of this endorsed </a:t>
            </a:r>
            <a:br>
              <a:rPr lang="en-GB" dirty="0"/>
            </a:br>
            <a:r>
              <a:rPr lang="en-GB" dirty="0"/>
              <a:t>within the experiments</a:t>
            </a:r>
          </a:p>
        </p:txBody>
      </p:sp>
      <p:sp>
        <p:nvSpPr>
          <p:cNvPr id="7" name="Right Brace 6"/>
          <p:cNvSpPr/>
          <p:nvPr/>
        </p:nvSpPr>
        <p:spPr bwMode="auto">
          <a:xfrm>
            <a:off x="9296400" y="2819400"/>
            <a:ext cx="304800" cy="1600200"/>
          </a:xfrm>
          <a:prstGeom prst="rightBrace">
            <a:avLst>
              <a:gd name="adj1" fmla="val 45175"/>
              <a:gd name="adj2" fmla="val 5117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365" descr="Y:\talks\150627 hcp school\careful.png">
            <a:extLst>
              <a:ext uri="{FF2B5EF4-FFF2-40B4-BE49-F238E27FC236}">
                <a16:creationId xmlns="" xmlns:a16="http://schemas.microsoft.com/office/drawing/2014/main" id="{9DBD1A0D-5B11-4C4E-9865-ADE551BF6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2513" y="2822449"/>
            <a:ext cx="491987" cy="368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71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Estimates at large multiplicities in pp require assumption of distribution</a:t>
            </a:r>
          </a:p>
          <a:p>
            <a:pPr lvl="1"/>
            <a:r>
              <a:rPr lang="en-US" dirty="0"/>
              <a:t>Tail very sensitive to extrapolation</a:t>
            </a:r>
          </a:p>
          <a:p>
            <a:pPr lvl="1"/>
            <a:r>
              <a:rPr lang="en-US" dirty="0"/>
              <a:t>We would like to use a common distribution</a:t>
            </a:r>
          </a:p>
          <a:p>
            <a:pPr lvl="1"/>
            <a:r>
              <a:rPr lang="en-US" dirty="0"/>
              <a:t>This avoids that performance by different experiments is different due the choice of multiplicity distribution </a:t>
            </a:r>
            <a:r>
              <a:rPr lang="en-US" i="1" dirty="0"/>
              <a:t>instead of due to the different experiment</a:t>
            </a:r>
          </a:p>
          <a:p>
            <a:r>
              <a:rPr lang="en-US" dirty="0"/>
              <a:t>Two step extrapolation procedure</a:t>
            </a:r>
          </a:p>
          <a:p>
            <a:pPr lvl="1"/>
            <a:r>
              <a:rPr lang="en-US" dirty="0"/>
              <a:t>Fit tail of measured distributions with functional form, based on </a:t>
            </a:r>
          </a:p>
          <a:p>
            <a:pPr lvl="2"/>
            <a:r>
              <a:rPr lang="en-US" dirty="0"/>
              <a:t>ALICE data from 0.9 to 8 </a:t>
            </a:r>
            <a:r>
              <a:rPr lang="en-US" dirty="0" err="1"/>
              <a:t>TeV</a:t>
            </a:r>
            <a:r>
              <a:rPr lang="en-US" dirty="0"/>
              <a:t> (|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| &lt; 1.5,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&gt; 0, </a:t>
            </a:r>
            <a:r>
              <a:rPr lang="en-US" dirty="0" err="1"/>
              <a:t>N</a:t>
            </a:r>
            <a:r>
              <a:rPr lang="en-US" baseline="-25000" dirty="0" err="1"/>
              <a:t>ch</a:t>
            </a:r>
            <a:r>
              <a:rPr lang="en-US" dirty="0"/>
              <a:t> &gt;= 1)</a:t>
            </a:r>
          </a:p>
          <a:p>
            <a:pPr lvl="2"/>
            <a:r>
              <a:rPr lang="en-US" dirty="0"/>
              <a:t>ATLAS data from 0.9 to 13 </a:t>
            </a:r>
            <a:r>
              <a:rPr lang="en-US" dirty="0" err="1"/>
              <a:t>TeV</a:t>
            </a:r>
            <a:r>
              <a:rPr lang="en-US" dirty="0"/>
              <a:t> (|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| &lt; 2.5,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&gt; 0.1 GeV/c, </a:t>
            </a:r>
            <a:r>
              <a:rPr lang="en-US" dirty="0" err="1"/>
              <a:t>N</a:t>
            </a:r>
            <a:r>
              <a:rPr lang="en-US" baseline="-25000" dirty="0" err="1"/>
              <a:t>ch</a:t>
            </a:r>
            <a:r>
              <a:rPr lang="en-US" dirty="0"/>
              <a:t> &gt;= 2)</a:t>
            </a:r>
          </a:p>
          <a:p>
            <a:pPr lvl="1"/>
            <a:r>
              <a:rPr lang="en-US" dirty="0"/>
              <a:t>Inter/extrapolate parameters to desired energies</a:t>
            </a:r>
          </a:p>
          <a:p>
            <a:pPr lvl="2"/>
            <a:r>
              <a:rPr lang="en-US" dirty="0"/>
              <a:t>HL-LHC: 	5.5 </a:t>
            </a:r>
            <a:r>
              <a:rPr lang="en-US" dirty="0" err="1"/>
              <a:t>TeV</a:t>
            </a:r>
            <a:r>
              <a:rPr lang="en-US" dirty="0"/>
              <a:t> (</a:t>
            </a:r>
            <a:r>
              <a:rPr lang="en-US" dirty="0" err="1"/>
              <a:t>PbPb</a:t>
            </a:r>
            <a:r>
              <a:rPr lang="en-US" dirty="0"/>
              <a:t>) and 14 </a:t>
            </a:r>
            <a:r>
              <a:rPr lang="en-US" dirty="0" err="1"/>
              <a:t>TeV</a:t>
            </a:r>
            <a:r>
              <a:rPr lang="en-US" dirty="0"/>
              <a:t> (pp)</a:t>
            </a:r>
          </a:p>
          <a:p>
            <a:pPr lvl="2"/>
            <a:r>
              <a:rPr lang="en-US" dirty="0"/>
              <a:t>HE-LHC: 	10.5 </a:t>
            </a:r>
            <a:r>
              <a:rPr lang="en-US" dirty="0" err="1"/>
              <a:t>TeV</a:t>
            </a:r>
            <a:r>
              <a:rPr lang="en-US" dirty="0"/>
              <a:t> (</a:t>
            </a:r>
            <a:r>
              <a:rPr lang="en-US" dirty="0" err="1"/>
              <a:t>PbPb</a:t>
            </a:r>
            <a:r>
              <a:rPr lang="en-US" dirty="0"/>
              <a:t>) and 27 </a:t>
            </a:r>
            <a:r>
              <a:rPr lang="en-US" dirty="0" err="1"/>
              <a:t>TeV</a:t>
            </a:r>
            <a:r>
              <a:rPr lang="en-US" dirty="0"/>
              <a:t> (pp)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Multiplicity Distribution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6" name="Explosion 1 5"/>
          <p:cNvSpPr/>
          <p:nvPr/>
        </p:nvSpPr>
        <p:spPr bwMode="auto">
          <a:xfrm>
            <a:off x="10195781" y="179388"/>
            <a:ext cx="1709883" cy="1043398"/>
          </a:xfrm>
          <a:prstGeom prst="irregularSeal1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Update</a:t>
            </a:r>
          </a:p>
        </p:txBody>
      </p:sp>
      <p:sp>
        <p:nvSpPr>
          <p:cNvPr id="7" name="Right Brace 6"/>
          <p:cNvSpPr/>
          <p:nvPr/>
        </p:nvSpPr>
        <p:spPr bwMode="auto">
          <a:xfrm>
            <a:off x="9906000" y="3962400"/>
            <a:ext cx="381000" cy="990600"/>
          </a:xfrm>
          <a:prstGeom prst="rightBrace">
            <a:avLst>
              <a:gd name="adj1" fmla="val 43811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63200" y="4114800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independent</a:t>
            </a:r>
          </a:p>
          <a:p>
            <a:r>
              <a:rPr lang="en-GB" dirty="0"/>
              <a:t>extrapolation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talks\180125 hllhc small systems\fi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7109" y="1810719"/>
            <a:ext cx="4208051" cy="40386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268413"/>
            <a:ext cx="7467600" cy="5040312"/>
          </a:xfrm>
        </p:spPr>
        <p:txBody>
          <a:bodyPr/>
          <a:lstStyle/>
          <a:p>
            <a:r>
              <a:rPr lang="en-US" sz="2400" dirty="0"/>
              <a:t>Negative binominal distribution (NBD) fit to tail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Tail = contains 20-40% of cross-section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1" y="179388"/>
            <a:ext cx="10043584" cy="857250"/>
          </a:xfrm>
        </p:spPr>
        <p:txBody>
          <a:bodyPr/>
          <a:lstStyle/>
          <a:p>
            <a:r>
              <a:rPr lang="en-US" dirty="0"/>
              <a:t>Extrapolation Procedure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pic>
        <p:nvPicPr>
          <p:cNvPr id="8" name="Picture 2" descr="Y:\talks\180125 hllhc small systems\parameters.png"/>
          <p:cNvPicPr>
            <a:picLocks noChangeAspect="1" noChangeArrowheads="1"/>
          </p:cNvPicPr>
          <p:nvPr/>
        </p:nvPicPr>
        <p:blipFill>
          <a:blip r:embed="rId3"/>
          <a:srcRect r="3299"/>
          <a:stretch>
            <a:fillRect/>
          </a:stretch>
        </p:blipFill>
        <p:spPr bwMode="auto">
          <a:xfrm>
            <a:off x="0" y="3339503"/>
            <a:ext cx="7848600" cy="2524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" y="3200400"/>
            <a:ext cx="206979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NBD parameters: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6797" y="362127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0" y="362127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&lt;n&gt;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1200" y="36212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293" y="1675483"/>
            <a:ext cx="5524500" cy="809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83040" y="462413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NBD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4F3C52F-C245-4152-ADD2-86B5C55F6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748" y="1504435"/>
            <a:ext cx="4722570" cy="45324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Extrapolated Distributions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3074" name="Picture 2" descr="Y:\talks\180125 hllhc small systems\extrapolat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430" y="1504435"/>
            <a:ext cx="4724134" cy="4533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16348" y="1504435"/>
            <a:ext cx="11678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HL-LHC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5.5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>
                <a:solidFill>
                  <a:srgbClr val="3366FF"/>
                </a:solidFill>
              </a:rPr>
              <a:t>14 </a:t>
            </a:r>
            <a:r>
              <a:rPr lang="en-US" dirty="0" err="1">
                <a:solidFill>
                  <a:srgbClr val="3366FF"/>
                </a:solidFill>
              </a:rPr>
              <a:t>TeV</a:t>
            </a:r>
            <a:endParaRPr lang="en-US" dirty="0">
              <a:solidFill>
                <a:srgbClr val="3366FF"/>
              </a:solidFill>
            </a:endParaRPr>
          </a:p>
          <a:p>
            <a:endParaRPr lang="en-US" dirty="0" smtClean="0">
              <a:solidFill>
                <a:srgbClr val="92D050"/>
              </a:solidFill>
            </a:endParaRPr>
          </a:p>
          <a:p>
            <a:r>
              <a:rPr lang="en-US" u="sng" dirty="0" smtClean="0"/>
              <a:t>HE-LHC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10.5 </a:t>
            </a:r>
            <a:r>
              <a:rPr lang="en-US" dirty="0" err="1">
                <a:solidFill>
                  <a:srgbClr val="92D050"/>
                </a:solidFill>
              </a:rPr>
              <a:t>TeV</a:t>
            </a:r>
            <a:r>
              <a:rPr lang="en-US" dirty="0">
                <a:solidFill>
                  <a:srgbClr val="92D050"/>
                </a:solidFill>
              </a:rPr>
              <a:t> </a:t>
            </a:r>
          </a:p>
          <a:p>
            <a:r>
              <a:rPr lang="en-US" dirty="0" smtClean="0">
                <a:solidFill>
                  <a:srgbClr val="B319B7"/>
                </a:solidFill>
              </a:rPr>
              <a:t>27 </a:t>
            </a:r>
            <a:r>
              <a:rPr lang="en-US" dirty="0" err="1">
                <a:solidFill>
                  <a:srgbClr val="B319B7"/>
                </a:solidFill>
              </a:rPr>
              <a:t>TeV</a:t>
            </a:r>
            <a:r>
              <a:rPr lang="en-US" dirty="0">
                <a:solidFill>
                  <a:srgbClr val="B319B7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EB88B32-B408-47C2-9207-A8C94B7C0264}"/>
              </a:ext>
            </a:extLst>
          </p:cNvPr>
          <p:cNvSpPr txBox="1"/>
          <p:nvPr/>
        </p:nvSpPr>
        <p:spPr>
          <a:xfrm>
            <a:off x="1297230" y="1203086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 based extrapolation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1FD6EAE-7C87-4EF3-88EF-B4C47DC20F9E}"/>
              </a:ext>
            </a:extLst>
          </p:cNvPr>
          <p:cNvSpPr txBox="1"/>
          <p:nvPr/>
        </p:nvSpPr>
        <p:spPr>
          <a:xfrm>
            <a:off x="8087447" y="1203086"/>
            <a:ext cx="318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based extrapolation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="" xmlns:a16="http://schemas.microsoft.com/office/drawing/2014/main" id="{D734CD58-286A-4743-8E8B-B0E5132413CB}"/>
              </a:ext>
            </a:extLst>
          </p:cNvPr>
          <p:cNvSpPr/>
          <p:nvPr/>
        </p:nvSpPr>
        <p:spPr bwMode="auto">
          <a:xfrm>
            <a:off x="5133204" y="5789700"/>
            <a:ext cx="5458596" cy="247135"/>
          </a:xfrm>
          <a:prstGeom prst="left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4590FDC-B38F-47D6-9880-1CBD329366CA}"/>
              </a:ext>
            </a:extLst>
          </p:cNvPr>
          <p:cNvSpPr txBox="1"/>
          <p:nvPr/>
        </p:nvSpPr>
        <p:spPr>
          <a:xfrm>
            <a:off x="4958683" y="377063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Large difference for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27 </a:t>
            </a:r>
            <a:r>
              <a:rPr lang="en-US" sz="1600" dirty="0" err="1"/>
              <a:t>TeV</a:t>
            </a:r>
            <a:r>
              <a:rPr lang="en-US" sz="1600" dirty="0"/>
              <a:t>, to be understood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E21893D2-A717-43E5-84DB-455CAC467FAF}"/>
              </a:ext>
            </a:extLst>
          </p:cNvPr>
          <p:cNvCxnSpPr/>
          <p:nvPr/>
        </p:nvCxnSpPr>
        <p:spPr bwMode="auto">
          <a:xfrm flipH="1">
            <a:off x="4267200" y="4114800"/>
            <a:ext cx="662053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3F2E0A22-3710-4F0F-8FE7-6D2B45F99BB5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7600" y="2819401"/>
            <a:ext cx="2692400" cy="129539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6798846" y="5922213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</a:t>
            </a:r>
            <a:r>
              <a:rPr lang="en-GB" dirty="0" smtClean="0">
                <a:latin typeface="Symbol" panose="05050102010706020507" pitchFamily="18" charset="2"/>
              </a:rPr>
              <a:t>h</a:t>
            </a:r>
            <a:r>
              <a:rPr lang="en-GB" dirty="0" smtClean="0"/>
              <a:t> range</a:t>
            </a:r>
            <a:endParaRPr lang="en-GB" dirty="0"/>
          </a:p>
        </p:txBody>
      </p:sp>
      <p:pic>
        <p:nvPicPr>
          <p:cNvPr id="16" name="Picture 365" descr="Y:\talks\150627 hcp school\careful.png">
            <a:extLst>
              <a:ext uri="{FF2B5EF4-FFF2-40B4-BE49-F238E27FC236}">
                <a16:creationId xmlns="" xmlns:a16="http://schemas.microsoft.com/office/drawing/2014/main" id="{9DBD1A0D-5B11-4C4E-9865-ADE551BF6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6019800"/>
            <a:ext cx="296191" cy="222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  <p:bldP spid="1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to pp and </a:t>
            </a:r>
            <a:r>
              <a:rPr lang="en-US" dirty="0" err="1"/>
              <a:t>pPb</a:t>
            </a:r>
            <a:r>
              <a:rPr lang="en-US" dirty="0"/>
              <a:t>: 5.5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/>
              <a:t>Physics of Small Systems in Run 3 and 4 -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1295400"/>
            <a:ext cx="11758246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077200" y="4572000"/>
            <a:ext cx="132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pp 5.5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0" y="335280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pPb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53600" y="20574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PbPb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072271" y="4441802"/>
            <a:ext cx="1021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5-7x&lt;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89279" y="4392108"/>
            <a:ext cx="11208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7-10x&lt;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030186" y="4342415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10-12x&lt;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868386" y="4342415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12-14x&lt;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4B61F361-A84F-4823-9CE3-44707EBD3C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706586" y="4342415"/>
            <a:ext cx="1220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14-16x&lt;</a:t>
            </a:r>
            <a:r>
              <a:rPr lang="en-US" altLang="en-US" sz="1400" dirty="0" err="1">
                <a:solidFill>
                  <a:srgbClr val="FF0000"/>
                </a:solidFill>
              </a:rPr>
              <a:t>N</a:t>
            </a:r>
            <a:r>
              <a:rPr lang="en-US" altLang="en-US" sz="1400" baseline="-25000" dirty="0" err="1">
                <a:solidFill>
                  <a:srgbClr val="FF0000"/>
                </a:solidFill>
              </a:rPr>
              <a:t>ch</a:t>
            </a:r>
            <a:r>
              <a:rPr lang="en-US" altLang="en-US" sz="1400" dirty="0">
                <a:solidFill>
                  <a:srgbClr val="FF0000"/>
                </a:solidFill>
              </a:rPr>
              <a:t>&gt;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572000" y="2895600"/>
            <a:ext cx="1447800" cy="1588"/>
          </a:xfrm>
          <a:prstGeom prst="straightConnector1">
            <a:avLst/>
          </a:prstGeom>
          <a:noFill/>
          <a:ln w="38100" cap="flat" cmpd="sng" algn="ctr">
            <a:solidFill>
              <a:srgbClr val="3366FF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4538419" y="29072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PbPb</a:t>
            </a:r>
            <a:r>
              <a:rPr lang="en-US" dirty="0">
                <a:solidFill>
                  <a:srgbClr val="3366FF"/>
                </a:solidFill>
              </a:rPr>
              <a:t> 70-75%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772" y="5715000"/>
            <a:ext cx="741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Events / pb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		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 165M       89M          83k       3.5k     140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3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25467</TotalTime>
  <Words>1065</Words>
  <Application>Microsoft Office PowerPoint</Application>
  <PresentationFormat>Widescreen</PresentationFormat>
  <Paragraphs>259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ＭＳ Ｐゴシック</vt:lpstr>
      <vt:lpstr>Arial</vt:lpstr>
      <vt:lpstr>Symbol</vt:lpstr>
      <vt:lpstr>Wingdings</vt:lpstr>
      <vt:lpstr>3_Standarddesign</vt:lpstr>
      <vt:lpstr>4_Standarddesign</vt:lpstr>
      <vt:lpstr>Physics of Small Systems in Run 3 and 4</vt:lpstr>
      <vt:lpstr>Motivation</vt:lpstr>
      <vt:lpstr>Chapter Outline</vt:lpstr>
      <vt:lpstr>Chapter Outline (cont.)</vt:lpstr>
      <vt:lpstr>Chapter Outline (cont.)</vt:lpstr>
      <vt:lpstr>Multiplicity Distribution</vt:lpstr>
      <vt:lpstr>Extrapolation Procedure</vt:lpstr>
      <vt:lpstr>Extrapolated Distributions</vt:lpstr>
      <vt:lpstr>Compare to pp and pPb: 5.5 TeV</vt:lpstr>
      <vt:lpstr>Compare to pp and pPb: 14 TeV</vt:lpstr>
      <vt:lpstr>ALICE vs ATLAS-based Extrapolation</vt:lpstr>
      <vt:lpstr>Wide Overlap between pp and PbPb</vt:lpstr>
      <vt:lpstr>Examples</vt:lpstr>
      <vt:lpstr>Join the Group!</vt:lpstr>
      <vt:lpstr>Summary</vt:lpstr>
      <vt:lpstr>Backup</vt:lpstr>
      <vt:lpstr>Event Classes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jfgrosse</dc:creator>
  <cp:lastModifiedBy>Jan Fiete</cp:lastModifiedBy>
  <cp:revision>6795</cp:revision>
  <dcterms:created xsi:type="dcterms:W3CDTF">2006-09-05T14:03:07Z</dcterms:created>
  <dcterms:modified xsi:type="dcterms:W3CDTF">2018-03-05T19:01:19Z</dcterms:modified>
</cp:coreProperties>
</file>