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2" r:id="rId2"/>
  </p:sldMasterIdLst>
  <p:notesMasterIdLst>
    <p:notesMasterId r:id="rId12"/>
  </p:notesMasterIdLst>
  <p:handoutMasterIdLst>
    <p:handoutMasterId r:id="rId13"/>
  </p:handoutMasterIdLst>
  <p:sldIdLst>
    <p:sldId id="265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404040"/>
    <a:srgbClr val="505050"/>
    <a:srgbClr val="004C97"/>
    <a:srgbClr val="63666A"/>
    <a:srgbClr val="A7A8AA"/>
    <a:srgbClr val="003087"/>
    <a:srgbClr val="0F2D62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2" autoAdjust="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54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80DBBE75-B897-4C2D-851E-711B34683BA3}" type="datetimeFigureOut">
              <a:rPr lang="en-US" altLang="en-US"/>
              <a:pPr/>
              <a:t>1/24/2018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CABB725D-266A-4787-B290-EA1B210292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67617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4050BF1F-29FD-4232-8E96-B3FD1DCB3ADE}" type="datetimeFigureOut">
              <a:rPr lang="en-US" altLang="en-US"/>
              <a:pPr/>
              <a:t>1/24/2018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60BFB643-3B51-4A23-96A6-8ED93A064C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947600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itleSlide_06051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FermiLogo_RGB_NALBlu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" y="1149350"/>
            <a:ext cx="326707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806450" y="3559283"/>
            <a:ext cx="7526338" cy="1139271"/>
          </a:xfrm>
          <a:prstGeom prst="rect">
            <a:avLst/>
          </a:prstGeom>
        </p:spPr>
        <p:txBody>
          <a:bodyPr wrap="square" lIns="0" tIns="0" rIns="0" bIns="0" anchor="t"/>
          <a:lstStyle>
            <a:lvl1pPr algn="l">
              <a:defRPr sz="3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806450" y="4841093"/>
            <a:ext cx="7526338" cy="14899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00798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Comparis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70916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70916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1/25/2018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2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A. Vouris | MQXFS1d Welding Status</a:t>
            </a:r>
            <a:endParaRPr lang="en-US" b="1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2C85A5DC-9CCB-48FE-8FD9-B52B9FD574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7552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1/25/2018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dirty="0" smtClean="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en-US"/>
              <a:t>A. Vouris | MQXFS1d Welding Status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52E9C158-AEF1-41A2-A6CE-6F0BAB305E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8226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5196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4654550" y="4765101"/>
            <a:ext cx="426085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7"/>
          </p:nvPr>
        </p:nvSpPr>
        <p:spPr>
          <a:xfrm>
            <a:off x="228601" y="1043694"/>
            <a:ext cx="4251324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8"/>
          </p:nvPr>
        </p:nvSpPr>
        <p:spPr>
          <a:xfrm>
            <a:off x="4654550" y="1043694"/>
            <a:ext cx="4260851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1/25/2018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A. Vouris | MQXFS1d Welding Status</a:t>
            </a:r>
            <a:endParaRPr lang="en-US" b="1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 sz="1200"/>
            </a:lvl1pPr>
          </a:lstStyle>
          <a:p>
            <a:fld id="{47C05DF5-FB48-4D3F-AF82-EC74A689CA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993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043693"/>
            <a:ext cx="3027894" cy="49942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469958" y="1043694"/>
            <a:ext cx="5420360" cy="49942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1/25/2018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A. Vouris | MQXFS1d Welding Status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/>
            </a:lvl1pPr>
          </a:lstStyle>
          <a:p>
            <a:fld id="{071AFBCB-9629-4487-8658-FCC7F72DA4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3796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4073" y="1043694"/>
            <a:ext cx="8700851" cy="3695054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1/25/2018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A. Vouris | MQXFS1d Welding Status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077094B4-CDBE-4107-9E6E-D38410A9E4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7332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01ADD21-4D8A-47BE-B4BA-8A25BE9C9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FE3AE-DC03-44C6-A3B9-C32CDDD37708}" type="datetimeFigureOut">
              <a:rPr lang="en-US" smtClean="0"/>
              <a:t>1/24/2018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93F00F-1410-442B-ADDC-7348BAD89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F7D411-23D9-47C5-A4F7-9F8A77211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7A340-121D-4730-9DF2-B23C600838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770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61950"/>
            <a:ext cx="8675688" cy="56689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4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1/25/2018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A. Vouris | MQXFS1d Welding Status</a:t>
            </a:r>
            <a:endParaRPr lang="en-US" b="1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B71519E6-F709-4990-B973-B339820CA7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9524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361950"/>
            <a:ext cx="8700851" cy="4369742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1/25/2018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A. Vouris | MQXFS1d Welding Status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C2BC038B-CA57-479E-BFA9-9E819877A5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3382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1/25/2018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A. Vouris | MQXFS1d Welding Status</a:t>
            </a:r>
            <a:endParaRPr lang="en-US" b="1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B5585131-D98E-4CC9-8879-1D32CC470D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7779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459538" y="6515100"/>
            <a:ext cx="107632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r>
              <a:rPr lang="en-US" altLang="en-US"/>
              <a:t>1/25/2018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6450" y="6515100"/>
            <a:ext cx="5373688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A. Vouris | MQXFS1d Welding Status</a:t>
            </a:r>
            <a:endParaRPr lang="en-US" b="1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515100"/>
            <a:ext cx="44767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6827BE81-7C2D-481B-BBCE-23778685B2BA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029" name="Picture 2" descr="HeaderFooter_0060314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97" r:id="rId1"/>
    <p:sldLayoutId id="2147484098" r:id="rId2"/>
    <p:sldLayoutId id="2147484099" r:id="rId3"/>
    <p:sldLayoutId id="2147484100" r:id="rId4"/>
    <p:sldLayoutId id="2147484101" r:id="rId5"/>
    <p:sldLayoutId id="2147484106" r:id="rId6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074184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595959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450013" y="6515100"/>
            <a:ext cx="107632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914400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r>
              <a:rPr lang="en-US" altLang="en-US"/>
              <a:t>1/25/2018</a:t>
            </a:r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806450" y="6515100"/>
            <a:ext cx="5373688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A. Vouris | MQXFS1d Welding Status</a:t>
            </a:r>
            <a:endParaRPr lang="en-US" b="1"/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319E6341-E9E7-4128-9402-327DA8681509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7173" name="Picture 1" descr="Footer_06031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02" r:id="rId1"/>
    <p:sldLayoutId id="2147484103" r:id="rId2"/>
    <p:sldLayoutId id="2147484104" r:id="rId3"/>
    <p:sldLayoutId id="2147484105" r:id="rId4"/>
  </p:sldLayoutIdLst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 bwMode="auto">
          <a:xfrm>
            <a:off x="806450" y="3559175"/>
            <a:ext cx="7526338" cy="1139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MQXFS1d Welding Status</a:t>
            </a:r>
          </a:p>
        </p:txBody>
      </p:sp>
      <p:sp>
        <p:nvSpPr>
          <p:cNvPr id="14338" name="Text Placeholder 2"/>
          <p:cNvSpPr>
            <a:spLocks noGrp="1"/>
          </p:cNvSpPr>
          <p:nvPr>
            <p:ph type="body" sz="quarter" idx="10"/>
          </p:nvPr>
        </p:nvSpPr>
        <p:spPr bwMode="auto">
          <a:xfrm>
            <a:off x="806450" y="4841875"/>
            <a:ext cx="7526338" cy="1489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Antonios Vouris</a:t>
            </a:r>
          </a:p>
          <a:p>
            <a:pPr eaLnBrk="1" hangingPunct="1"/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Cold Mass Status Meeting</a:t>
            </a:r>
          </a:p>
          <a:p>
            <a:pPr eaLnBrk="1" hangingPunct="1"/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25 January 2018</a:t>
            </a:r>
          </a:p>
          <a:p>
            <a:pPr eaLnBrk="1" hangingPunct="1"/>
            <a:endParaRPr lang="en-US" altLang="en-US" dirty="0">
              <a:latin typeface="Helvetica" panose="020B0604020202020204" pitchFamily="34" charset="0"/>
              <a:ea typeface="Geneva" pitchFamily="121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Coil pre-stress changes with SS skin pre-tensions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7E0581C-30ED-4C6F-9248-55D620E5A63A}" type="datetime1">
              <a:rPr lang="en-US" smtClean="0">
                <a:latin typeface="Century Gothic" panose="020B0502020202020204" pitchFamily="34" charset="0"/>
              </a:rPr>
              <a:t>1/24/2018</a:t>
            </a:fld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>
                <a:latin typeface="Century Gothic" panose="020B0502020202020204" pitchFamily="34" charset="0"/>
              </a:rPr>
              <a:t>H. Pan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2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457200" y="4876800"/>
            <a:ext cx="8229600" cy="1299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Impact of the SS skin has been performed in our 3D model by applying different interferences between S.S. vessel and the magnet structure. </a:t>
            </a: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plot on the right presents the coil (pole) azimuthal stress along the magnet length with deferent SS skin pre-tensions induced by welding shrinkage.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4" t="5143"/>
          <a:stretch/>
        </p:blipFill>
        <p:spPr bwMode="auto">
          <a:xfrm>
            <a:off x="4450619" y="1289018"/>
            <a:ext cx="4114800" cy="3587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E:\My work drive\LARP QXF\MQXFA\SS skin welding\shell_tension_weld_shrinkage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7" t="5339" r="10288" b="1861"/>
          <a:stretch/>
        </p:blipFill>
        <p:spPr bwMode="auto">
          <a:xfrm>
            <a:off x="369536" y="1289018"/>
            <a:ext cx="4114800" cy="3511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1279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 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GB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compared with Giorgio’s results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7E0581C-30ED-4C6F-9248-55D620E5A63A}" type="datetime1">
              <a:rPr lang="en-US" smtClean="0">
                <a:latin typeface="Century Gothic" panose="020B0502020202020204" pitchFamily="34" charset="0"/>
              </a:rPr>
              <a:t>1/24/2018</a:t>
            </a:fld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>
                <a:latin typeface="Century Gothic" panose="020B0502020202020204" pitchFamily="34" charset="0"/>
              </a:rPr>
              <a:t>H. Pan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3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533400" y="1524000"/>
            <a:ext cx="82296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coil stress increases by ~3.2 MPa / 0.1mm weld shrinkage (half shell). This denotes about 48 MPa coil stress increasing is expected for a 50 mil (1.5 mm) weld shrinkage (half shell). </a:t>
            </a: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value is close to the results Giorgio presented in the his slides “</a:t>
            </a:r>
            <a:r>
              <a:rPr lang="en-GB" altLang="en-US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 – Vessel Welding</a:t>
            </a:r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(05/12/2017) .</a:t>
            </a: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en-GB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Both 2D and 3D results shows the current weld shrinkage is relatively high for the coil pre-stress.</a:t>
            </a:r>
          </a:p>
        </p:txBody>
      </p:sp>
    </p:spTree>
    <p:extLst>
      <p:ext uri="{BB962C8B-B14F-4D97-AF65-F5344CB8AC3E}">
        <p14:creationId xmlns:p14="http://schemas.microsoft.com/office/powerpoint/2010/main" val="507183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4649A8BF-4F14-4F49-85A8-59813C26F42B}"/>
              </a:ext>
            </a:extLst>
          </p:cNvPr>
          <p:cNvSpPr txBox="1"/>
          <p:nvPr/>
        </p:nvSpPr>
        <p:spPr>
          <a:xfrm>
            <a:off x="4197693" y="2389356"/>
            <a:ext cx="4618893" cy="253916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050" i="1" dirty="0"/>
              <a:t>Criteria to achieve correct tightness after welding</a:t>
            </a:r>
            <a:r>
              <a:rPr lang="en-US" sz="1050" dirty="0"/>
              <a:t>: C</a:t>
            </a:r>
            <a:r>
              <a:rPr lang="en-US" sz="1050" baseline="-25000" dirty="0"/>
              <a:t>STEELAFTOT </a:t>
            </a:r>
            <a:r>
              <a:rPr lang="en-US" sz="1050" dirty="0"/>
              <a:t>=</a:t>
            </a:r>
            <a:r>
              <a:rPr lang="en-US" sz="1050" dirty="0">
                <a:solidFill>
                  <a:srgbClr val="FF0000"/>
                </a:solidFill>
              </a:rPr>
              <a:t> C</a:t>
            </a:r>
            <a:r>
              <a:rPr lang="en-US" sz="1050" baseline="-25000" dirty="0">
                <a:solidFill>
                  <a:srgbClr val="FF0000"/>
                </a:solidFill>
              </a:rPr>
              <a:t>ALTOT</a:t>
            </a:r>
            <a:r>
              <a:rPr lang="en-US" sz="1050" baseline="-25000" dirty="0"/>
              <a:t> </a:t>
            </a:r>
            <a:r>
              <a:rPr lang="en-US" sz="1050" dirty="0"/>
              <a:t>-</a:t>
            </a:r>
            <a:r>
              <a:rPr lang="en-US" sz="1050" baseline="-25000" dirty="0"/>
              <a:t> </a:t>
            </a:r>
            <a:r>
              <a:rPr lang="en-US" sz="1050" dirty="0"/>
              <a:t>.020 in.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F11854-8F42-4B97-BA6F-F3EE5BF53AAF}"/>
              </a:ext>
            </a:extLst>
          </p:cNvPr>
          <p:cNvSpPr txBox="1"/>
          <p:nvPr/>
        </p:nvSpPr>
        <p:spPr>
          <a:xfrm>
            <a:off x="4340888" y="4188070"/>
            <a:ext cx="395700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050" dirty="0"/>
              <a:t>C</a:t>
            </a:r>
            <a:r>
              <a:rPr lang="en-US" sz="1050" baseline="-25000" dirty="0"/>
              <a:t>BW </a:t>
            </a:r>
            <a:r>
              <a:rPr lang="en-US" sz="1050" dirty="0"/>
              <a:t>=</a:t>
            </a:r>
            <a:r>
              <a:rPr lang="en-US" sz="1050" baseline="-25000" dirty="0"/>
              <a:t> </a:t>
            </a:r>
            <a:r>
              <a:rPr lang="en-US" sz="1050" dirty="0"/>
              <a:t>Circumference of inside of steel shell half before welding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F631B81-0DB9-4622-B4DE-E9D13B44FE72}"/>
              </a:ext>
            </a:extLst>
          </p:cNvPr>
          <p:cNvSpPr txBox="1"/>
          <p:nvPr/>
        </p:nvSpPr>
        <p:spPr>
          <a:xfrm>
            <a:off x="4212771" y="1707594"/>
            <a:ext cx="414751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rgbClr val="FF0000"/>
                </a:solidFill>
              </a:rPr>
              <a:t>C</a:t>
            </a:r>
            <a:r>
              <a:rPr lang="en-US" sz="1050" baseline="-25000" dirty="0">
                <a:solidFill>
                  <a:srgbClr val="FF0000"/>
                </a:solidFill>
              </a:rPr>
              <a:t>ALTOT </a:t>
            </a:r>
            <a:r>
              <a:rPr lang="en-US" sz="1050" dirty="0">
                <a:solidFill>
                  <a:srgbClr val="FF0000"/>
                </a:solidFill>
              </a:rPr>
              <a:t>=Total </a:t>
            </a:r>
            <a:r>
              <a:rPr lang="en-US" sz="1050" baseline="-25000" dirty="0">
                <a:solidFill>
                  <a:srgbClr val="FF0000"/>
                </a:solidFill>
              </a:rPr>
              <a:t> </a:t>
            </a:r>
            <a:r>
              <a:rPr lang="en-US" sz="1050" dirty="0">
                <a:solidFill>
                  <a:srgbClr val="FF0000"/>
                </a:solidFill>
              </a:rPr>
              <a:t>Circumference of Outside surface of Aluminum shell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C1810D2-BC4F-4958-97FC-223138DDF0F6}"/>
              </a:ext>
            </a:extLst>
          </p:cNvPr>
          <p:cNvSpPr txBox="1"/>
          <p:nvPr/>
        </p:nvSpPr>
        <p:spPr>
          <a:xfrm>
            <a:off x="4355961" y="4481165"/>
            <a:ext cx="320826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050" dirty="0"/>
              <a:t>G  = Gap size before welding per side  = .094 in.  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8599AE2-A1E8-4EA5-9FFC-03531788F353}"/>
              </a:ext>
            </a:extLst>
          </p:cNvPr>
          <p:cNvSpPr txBox="1"/>
          <p:nvPr/>
        </p:nvSpPr>
        <p:spPr>
          <a:xfrm>
            <a:off x="4190162" y="1932086"/>
            <a:ext cx="453683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050" dirty="0"/>
              <a:t>C</a:t>
            </a:r>
            <a:r>
              <a:rPr lang="en-US" sz="1050" baseline="-25000" dirty="0"/>
              <a:t>STEELAFTOT </a:t>
            </a:r>
            <a:r>
              <a:rPr lang="en-US" sz="1050" dirty="0"/>
              <a:t>= Total Circumference of Inner surface of Steel shell after welding</a:t>
            </a:r>
            <a:endParaRPr lang="en-US" sz="1050" baseline="-25000" dirty="0"/>
          </a:p>
        </p:txBody>
      </p:sp>
      <p:sp>
        <p:nvSpPr>
          <p:cNvPr id="2" name="Rectangle 1"/>
          <p:cNvSpPr/>
          <p:nvPr/>
        </p:nvSpPr>
        <p:spPr>
          <a:xfrm>
            <a:off x="4363497" y="4768344"/>
            <a:ext cx="2067281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050" dirty="0"/>
              <a:t>C</a:t>
            </a:r>
            <a:r>
              <a:rPr lang="en-US" sz="1050" baseline="-25000" dirty="0"/>
              <a:t>STEELBEFTOT </a:t>
            </a:r>
            <a:r>
              <a:rPr lang="en-US" sz="1050" dirty="0"/>
              <a:t>= C</a:t>
            </a:r>
            <a:r>
              <a:rPr lang="en-US" sz="1050" baseline="-25000" dirty="0"/>
              <a:t>BW</a:t>
            </a:r>
            <a:r>
              <a:rPr lang="en-US" sz="1050" dirty="0"/>
              <a:t> +C</a:t>
            </a:r>
            <a:r>
              <a:rPr lang="en-US" sz="1050" baseline="-25000" dirty="0"/>
              <a:t>BW</a:t>
            </a:r>
            <a:r>
              <a:rPr lang="en-US" sz="1050" dirty="0"/>
              <a:t> +G+G</a:t>
            </a:r>
            <a:r>
              <a:rPr lang="en-US" sz="1050" baseline="-25000" dirty="0"/>
              <a:t>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8599AE2-A1E8-4EA5-9FFC-03531788F353}"/>
              </a:ext>
            </a:extLst>
          </p:cNvPr>
          <p:cNvSpPr txBox="1"/>
          <p:nvPr/>
        </p:nvSpPr>
        <p:spPr>
          <a:xfrm>
            <a:off x="4197700" y="3182147"/>
            <a:ext cx="477799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050" dirty="0"/>
              <a:t>Total shrinkage during welding = .090 in. (over entire azimuth) = .045 in. per side.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201859" y="2895953"/>
            <a:ext cx="3899627" cy="265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125" dirty="0"/>
              <a:t>C</a:t>
            </a:r>
            <a:r>
              <a:rPr lang="en-US" sz="1125" baseline="-25000" dirty="0"/>
              <a:t>STEELBEFTOT</a:t>
            </a:r>
            <a:r>
              <a:rPr lang="en-US" sz="1125" dirty="0"/>
              <a:t> = C</a:t>
            </a:r>
            <a:r>
              <a:rPr lang="en-US" sz="1125" baseline="-25000" dirty="0"/>
              <a:t>STEELAFTOT </a:t>
            </a:r>
            <a:r>
              <a:rPr lang="en-US" sz="1125" dirty="0"/>
              <a:t>+ Total Shrinkage during welding 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C2A2870-4928-4E4A-827E-FC935D6EC7C0}"/>
              </a:ext>
            </a:extLst>
          </p:cNvPr>
          <p:cNvGrpSpPr/>
          <p:nvPr/>
        </p:nvGrpSpPr>
        <p:grpSpPr>
          <a:xfrm>
            <a:off x="356299" y="1249137"/>
            <a:ext cx="3287246" cy="2238265"/>
            <a:chOff x="625790" y="138348"/>
            <a:chExt cx="5220406" cy="3554541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08F90DD-71F6-4FE1-BA17-3CF9D8E646B3}"/>
                </a:ext>
              </a:extLst>
            </p:cNvPr>
            <p:cNvSpPr txBox="1"/>
            <p:nvPr/>
          </p:nvSpPr>
          <p:spPr>
            <a:xfrm>
              <a:off x="4241804" y="716780"/>
              <a:ext cx="1604392" cy="733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</a:rPr>
                <a:t>Aluminum magnet shell</a:t>
              </a:r>
              <a:endParaRPr lang="en-US" sz="1200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2677549-BC2A-4049-BEE7-B9964718DD85}"/>
                </a:ext>
              </a:extLst>
            </p:cNvPr>
            <p:cNvSpPr txBox="1"/>
            <p:nvPr/>
          </p:nvSpPr>
          <p:spPr>
            <a:xfrm>
              <a:off x="3898768" y="321544"/>
              <a:ext cx="1670079" cy="4398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Stainless shell</a:t>
              </a: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B345D025-3F1C-4101-B9A5-A6F5CE8CFDF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5790" y="138348"/>
              <a:ext cx="3675053" cy="3554541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A62F389-8381-4C89-AC61-32A530A3CDEE}"/>
                </a:ext>
              </a:extLst>
            </p:cNvPr>
            <p:cNvSpPr txBox="1"/>
            <p:nvPr/>
          </p:nvSpPr>
          <p:spPr>
            <a:xfrm>
              <a:off x="1958450" y="2850377"/>
              <a:ext cx="794352" cy="63540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</a:rPr>
                <a:t>C</a:t>
              </a:r>
              <a:r>
                <a:rPr lang="en-US" sz="1200" baseline="-25000" dirty="0">
                  <a:solidFill>
                    <a:srgbClr val="FF0000"/>
                  </a:solidFill>
                </a:rPr>
                <a:t>ALTOT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AA16191-A874-4B7D-B059-6E058A079E22}"/>
                </a:ext>
              </a:extLst>
            </p:cNvPr>
            <p:cNvSpPr txBox="1"/>
            <p:nvPr/>
          </p:nvSpPr>
          <p:spPr>
            <a:xfrm>
              <a:off x="1340178" y="1408558"/>
              <a:ext cx="1197196" cy="57430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C</a:t>
              </a:r>
              <a:r>
                <a:rPr lang="en-US" sz="1050" baseline="-25000" dirty="0"/>
                <a:t>STEELAFTOTAL</a:t>
              </a: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53469461-59C7-4AAD-BA1C-F006C23F91C4}"/>
              </a:ext>
            </a:extLst>
          </p:cNvPr>
          <p:cNvSpPr txBox="1"/>
          <p:nvPr/>
        </p:nvSpPr>
        <p:spPr>
          <a:xfrm>
            <a:off x="4205229" y="2635815"/>
            <a:ext cx="229934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rgbClr val="FF0000"/>
                </a:solidFill>
              </a:rPr>
              <a:t>C</a:t>
            </a:r>
            <a:r>
              <a:rPr lang="en-US" sz="1050" baseline="-25000" dirty="0">
                <a:solidFill>
                  <a:srgbClr val="FF0000"/>
                </a:solidFill>
              </a:rPr>
              <a:t>ALTOT </a:t>
            </a:r>
            <a:r>
              <a:rPr lang="en-US" sz="1050" dirty="0">
                <a:solidFill>
                  <a:srgbClr val="FF0000"/>
                </a:solidFill>
              </a:rPr>
              <a:t>=  24.199 in. x ∏ = 76.023 in.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EED7D6D-8FB1-4D3B-92EB-EC1BF1F60E09}"/>
              </a:ext>
            </a:extLst>
          </p:cNvPr>
          <p:cNvSpPr txBox="1"/>
          <p:nvPr/>
        </p:nvSpPr>
        <p:spPr>
          <a:xfrm>
            <a:off x="4206732" y="3439637"/>
            <a:ext cx="413591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050" dirty="0"/>
              <a:t>Therefore, C</a:t>
            </a:r>
            <a:r>
              <a:rPr lang="en-US" sz="1050" baseline="-25000" dirty="0"/>
              <a:t>STEELBEFTOT </a:t>
            </a:r>
            <a:r>
              <a:rPr lang="en-US" sz="1050" dirty="0"/>
              <a:t>= </a:t>
            </a:r>
            <a:r>
              <a:rPr lang="en-US" sz="1050" dirty="0">
                <a:solidFill>
                  <a:srgbClr val="FF0000"/>
                </a:solidFill>
              </a:rPr>
              <a:t>76.023 in.</a:t>
            </a:r>
            <a:r>
              <a:rPr lang="en-US" sz="1050" dirty="0"/>
              <a:t> -.020 in. + .090 in. = 76.093 in.   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FFD5A58-DB83-4FB6-B8D9-78AC02891451}"/>
              </a:ext>
            </a:extLst>
          </p:cNvPr>
          <p:cNvGrpSpPr/>
          <p:nvPr/>
        </p:nvGrpSpPr>
        <p:grpSpPr>
          <a:xfrm>
            <a:off x="108752" y="3532624"/>
            <a:ext cx="3719671" cy="2253343"/>
            <a:chOff x="-5718" y="3647550"/>
            <a:chExt cx="5672995" cy="3396343"/>
          </a:xfrm>
        </p:grpSpPr>
        <p:graphicFrame>
          <p:nvGraphicFramePr>
            <p:cNvPr id="28" name="Object 27">
              <a:extLst>
                <a:ext uri="{FF2B5EF4-FFF2-40B4-BE49-F238E27FC236}">
                  <a16:creationId xmlns:a16="http://schemas.microsoft.com/office/drawing/2014/main" id="{CE9F5A61-DF3C-48FC-8685-AB2CDC9D598C}"/>
                </a:ext>
              </a:extLst>
            </p:cNvPr>
            <p:cNvGraphicFramePr>
              <a:graphicFrameLocks noChangeAspect="1"/>
            </p:cNvGraphicFramePr>
            <p:nvPr>
              <p:extLst/>
            </p:nvPr>
          </p:nvGraphicFramePr>
          <p:xfrm>
            <a:off x="252216" y="3647550"/>
            <a:ext cx="4209261" cy="33963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0" name="Drawing" r:id="rId4" imgW="5819744" imgH="4695570" progId="Canvas.Drawing.X">
                    <p:embed/>
                  </p:oleObj>
                </mc:Choice>
                <mc:Fallback>
                  <p:oleObj name="Drawing" r:id="rId4" imgW="5819744" imgH="4695570" progId="Canvas.Drawing.X">
                    <p:embed/>
                    <p:pic>
                      <p:nvPicPr>
                        <p:cNvPr id="28" name="Object 27">
                          <a:extLst>
                            <a:ext uri="{FF2B5EF4-FFF2-40B4-BE49-F238E27FC236}">
                              <a16:creationId xmlns:a16="http://schemas.microsoft.com/office/drawing/2014/main" id="{CE9F5A61-DF3C-48FC-8685-AB2CDC9D598C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252216" y="3647550"/>
                          <a:ext cx="4209261" cy="339634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94DC0F44-5C03-4EC9-ABE6-CA25B2232E60}"/>
                </a:ext>
              </a:extLst>
            </p:cNvPr>
            <p:cNvGrpSpPr/>
            <p:nvPr/>
          </p:nvGrpSpPr>
          <p:grpSpPr>
            <a:xfrm>
              <a:off x="-5718" y="3789900"/>
              <a:ext cx="5672995" cy="3027518"/>
              <a:chOff x="335919" y="3789900"/>
              <a:chExt cx="5672995" cy="3027518"/>
            </a:xfrm>
          </p:grpSpPr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8E492E7-F7C7-44D1-917C-015A4B3A4A42}"/>
                  </a:ext>
                </a:extLst>
              </p:cNvPr>
              <p:cNvSpPr txBox="1"/>
              <p:nvPr/>
            </p:nvSpPr>
            <p:spPr>
              <a:xfrm>
                <a:off x="335919" y="4907921"/>
                <a:ext cx="411216" cy="3827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/>
                  <a:t>G</a:t>
                </a:r>
              </a:p>
            </p:txBody>
          </p:sp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D897DE7-EA70-44ED-9343-28A1DBC89CE4}"/>
                  </a:ext>
                </a:extLst>
              </p:cNvPr>
              <p:cNvSpPr txBox="1"/>
              <p:nvPr/>
            </p:nvSpPr>
            <p:spPr>
              <a:xfrm>
                <a:off x="4754542" y="4875125"/>
                <a:ext cx="411216" cy="3827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/>
                  <a:t>G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23C0E0F-ED15-4B1E-9DF3-39A6F7B758C3}"/>
                  </a:ext>
                </a:extLst>
              </p:cNvPr>
              <p:cNvSpPr txBox="1"/>
              <p:nvPr/>
            </p:nvSpPr>
            <p:spPr>
              <a:xfrm>
                <a:off x="2094012" y="6272342"/>
                <a:ext cx="1156387" cy="54507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/>
                  <a:t>C</a:t>
                </a:r>
                <a:r>
                  <a:rPr lang="en-US" sz="1050" baseline="-25000" dirty="0"/>
                  <a:t>STEELBEFTOTT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FF003AA-BCCF-428D-A4FC-582C5D3133FA}"/>
                  </a:ext>
                </a:extLst>
              </p:cNvPr>
              <p:cNvSpPr txBox="1"/>
              <p:nvPr/>
            </p:nvSpPr>
            <p:spPr>
              <a:xfrm>
                <a:off x="1725724" y="5545928"/>
                <a:ext cx="629388" cy="41750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C</a:t>
                </a:r>
                <a:r>
                  <a:rPr lang="en-US" sz="1200" baseline="-25000" dirty="0"/>
                  <a:t>BW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D5AA4AAE-88EB-4E4B-9B89-41E898AEC82A}"/>
                  </a:ext>
                </a:extLst>
              </p:cNvPr>
              <p:cNvSpPr txBox="1"/>
              <p:nvPr/>
            </p:nvSpPr>
            <p:spPr>
              <a:xfrm>
                <a:off x="1939328" y="4582048"/>
                <a:ext cx="629388" cy="41750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C</a:t>
                </a:r>
                <a:r>
                  <a:rPr lang="en-US" sz="1200" baseline="-25000" dirty="0"/>
                  <a:t>BW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F66E961-076D-4D70-A78C-AA11123C9C3F}"/>
                  </a:ext>
                </a:extLst>
              </p:cNvPr>
              <p:cNvSpPr txBox="1"/>
              <p:nvPr/>
            </p:nvSpPr>
            <p:spPr>
              <a:xfrm>
                <a:off x="4151651" y="3789900"/>
                <a:ext cx="1438029" cy="3827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/>
                  <a:t>Stainless shell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1B1B19D6-9ACE-40FF-99D3-57B3A349EDB3}"/>
                  </a:ext>
                </a:extLst>
              </p:cNvPr>
              <p:cNvSpPr txBox="1"/>
              <p:nvPr/>
            </p:nvSpPr>
            <p:spPr>
              <a:xfrm>
                <a:off x="4536835" y="4134894"/>
                <a:ext cx="1472079" cy="6262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>
                    <a:solidFill>
                      <a:srgbClr val="FF0000"/>
                    </a:solidFill>
                  </a:rPr>
                  <a:t>Aluminum magnet shell</a:t>
                </a:r>
                <a:endParaRPr lang="en-US" sz="1050" baseline="-25000" dirty="0">
                  <a:solidFill>
                    <a:srgbClr val="FF0000"/>
                  </a:solidFill>
                </a:endParaRPr>
              </a:p>
            </p:txBody>
          </p:sp>
        </p:grp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CFF1F727-81EF-4B5C-B85E-899A0CA88893}"/>
              </a:ext>
            </a:extLst>
          </p:cNvPr>
          <p:cNvSpPr/>
          <p:nvPr/>
        </p:nvSpPr>
        <p:spPr>
          <a:xfrm>
            <a:off x="4378570" y="5101196"/>
            <a:ext cx="246345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050" dirty="0"/>
              <a:t>Therefore, C</a:t>
            </a:r>
            <a:r>
              <a:rPr lang="en-US" sz="1050" baseline="-25000" dirty="0"/>
              <a:t>BW</a:t>
            </a:r>
            <a:r>
              <a:rPr lang="en-US" sz="1050" dirty="0"/>
              <a:t> = (C</a:t>
            </a:r>
            <a:r>
              <a:rPr lang="en-US" sz="1050" baseline="-25000" dirty="0"/>
              <a:t>STEELBEFTOT </a:t>
            </a:r>
            <a:r>
              <a:rPr lang="en-US" sz="1050" dirty="0"/>
              <a:t>- 2G)/2</a:t>
            </a:r>
            <a:r>
              <a:rPr lang="en-US" sz="1050" baseline="-25000" dirty="0"/>
              <a:t> 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CD9C2EA5-C500-4CC4-9893-B619988A2516}"/>
              </a:ext>
            </a:extLst>
          </p:cNvPr>
          <p:cNvSpPr/>
          <p:nvPr/>
        </p:nvSpPr>
        <p:spPr>
          <a:xfrm>
            <a:off x="4386106" y="5396366"/>
            <a:ext cx="338039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050" dirty="0"/>
              <a:t>Therefore, C</a:t>
            </a:r>
            <a:r>
              <a:rPr lang="en-US" sz="1050" baseline="-25000" dirty="0"/>
              <a:t>BW</a:t>
            </a:r>
            <a:r>
              <a:rPr lang="en-US" sz="1050" dirty="0"/>
              <a:t> = (76.093 in.– .188 in.)/2 = 37.952 in.</a:t>
            </a:r>
            <a:r>
              <a:rPr lang="en-US" sz="1050" baseline="-25000" dirty="0"/>
              <a:t>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8AFBC8B-14F2-4AE1-B04B-2ED7E674093C}"/>
              </a:ext>
            </a:extLst>
          </p:cNvPr>
          <p:cNvSpPr txBox="1"/>
          <p:nvPr/>
        </p:nvSpPr>
        <p:spPr>
          <a:xfrm>
            <a:off x="4198950" y="2147213"/>
            <a:ext cx="400975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rgbClr val="FF0000"/>
                </a:solidFill>
              </a:rPr>
              <a:t>Measured dia. of Aluminum Shell O.D. = 614.657 mm = 24.199 in.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E141897-4D0E-4A38-8CF7-A4A51120DF9E}"/>
              </a:ext>
            </a:extLst>
          </p:cNvPr>
          <p:cNvSpPr txBox="1"/>
          <p:nvPr/>
        </p:nvSpPr>
        <p:spPr>
          <a:xfrm>
            <a:off x="4717701" y="1000439"/>
            <a:ext cx="3666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u="sng" dirty="0"/>
              <a:t>Calculation of Shell Weld Preparation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61CB40C-EB51-4356-BAF6-DCD7AC3F756D}"/>
              </a:ext>
            </a:extLst>
          </p:cNvPr>
          <p:cNvSpPr txBox="1"/>
          <p:nvPr/>
        </p:nvSpPr>
        <p:spPr>
          <a:xfrm>
            <a:off x="4192916" y="3682054"/>
            <a:ext cx="460190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050" dirty="0"/>
              <a:t>And the inside diameter of the steel before welding is 76.093/ ∏ =24.221 in.</a:t>
            </a:r>
          </a:p>
        </p:txBody>
      </p:sp>
    </p:spTree>
    <p:extLst>
      <p:ext uri="{BB962C8B-B14F-4D97-AF65-F5344CB8AC3E}">
        <p14:creationId xmlns:p14="http://schemas.microsoft.com/office/powerpoint/2010/main" val="24428140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4649A8BF-4F14-4F49-85A8-59813C26F42B}"/>
              </a:ext>
            </a:extLst>
          </p:cNvPr>
          <p:cNvSpPr txBox="1"/>
          <p:nvPr/>
        </p:nvSpPr>
        <p:spPr>
          <a:xfrm>
            <a:off x="4197693" y="2515968"/>
            <a:ext cx="4618893" cy="253916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050" i="1" dirty="0"/>
              <a:t>Criteria to achieve correct tightness after welding</a:t>
            </a:r>
            <a:r>
              <a:rPr lang="en-US" sz="1050" dirty="0"/>
              <a:t>: C</a:t>
            </a:r>
            <a:r>
              <a:rPr lang="en-US" sz="1050" baseline="-25000" dirty="0"/>
              <a:t>STEELAFTOT </a:t>
            </a:r>
            <a:r>
              <a:rPr lang="en-US" sz="1050" dirty="0"/>
              <a:t>=</a:t>
            </a:r>
            <a:r>
              <a:rPr lang="en-US" sz="1050" dirty="0">
                <a:solidFill>
                  <a:srgbClr val="FF0000"/>
                </a:solidFill>
              </a:rPr>
              <a:t> C</a:t>
            </a:r>
            <a:r>
              <a:rPr lang="en-US" sz="1050" baseline="-25000" dirty="0">
                <a:solidFill>
                  <a:srgbClr val="FF0000"/>
                </a:solidFill>
              </a:rPr>
              <a:t>ALTOT</a:t>
            </a:r>
            <a:r>
              <a:rPr lang="en-US" sz="1050" baseline="-25000" dirty="0"/>
              <a:t> </a:t>
            </a:r>
            <a:r>
              <a:rPr lang="en-US" sz="1050" dirty="0"/>
              <a:t>-</a:t>
            </a:r>
            <a:r>
              <a:rPr lang="en-US" sz="1050" baseline="-25000" dirty="0"/>
              <a:t> </a:t>
            </a:r>
            <a:r>
              <a:rPr lang="en-US" sz="1050" dirty="0"/>
              <a:t>.020 in.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F11854-8F42-4B97-BA6F-F3EE5BF53AAF}"/>
              </a:ext>
            </a:extLst>
          </p:cNvPr>
          <p:cNvSpPr txBox="1"/>
          <p:nvPr/>
        </p:nvSpPr>
        <p:spPr>
          <a:xfrm>
            <a:off x="4984499" y="4188070"/>
            <a:ext cx="395700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050" dirty="0"/>
              <a:t>C</a:t>
            </a:r>
            <a:r>
              <a:rPr lang="en-US" sz="1050" baseline="-25000" dirty="0"/>
              <a:t>OBW </a:t>
            </a:r>
            <a:r>
              <a:rPr lang="en-US" sz="1050" dirty="0"/>
              <a:t>=</a:t>
            </a:r>
            <a:r>
              <a:rPr lang="en-US" sz="1050" baseline="-25000" dirty="0"/>
              <a:t> </a:t>
            </a:r>
            <a:r>
              <a:rPr lang="en-US" sz="1050" dirty="0"/>
              <a:t>Circumference of outside of steel shell half before welding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F631B81-0DB9-4622-B4DE-E9D13B44FE72}"/>
              </a:ext>
            </a:extLst>
          </p:cNvPr>
          <p:cNvSpPr txBox="1"/>
          <p:nvPr/>
        </p:nvSpPr>
        <p:spPr>
          <a:xfrm>
            <a:off x="4212771" y="1602084"/>
            <a:ext cx="414751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rgbClr val="FF0000"/>
                </a:solidFill>
              </a:rPr>
              <a:t>C</a:t>
            </a:r>
            <a:r>
              <a:rPr lang="en-US" sz="1050" baseline="-25000" dirty="0">
                <a:solidFill>
                  <a:srgbClr val="FF0000"/>
                </a:solidFill>
              </a:rPr>
              <a:t>ALTOT </a:t>
            </a:r>
            <a:r>
              <a:rPr lang="en-US" sz="1050" dirty="0">
                <a:solidFill>
                  <a:srgbClr val="FF0000"/>
                </a:solidFill>
              </a:rPr>
              <a:t>=Total </a:t>
            </a:r>
            <a:r>
              <a:rPr lang="en-US" sz="1050" baseline="-25000" dirty="0">
                <a:solidFill>
                  <a:srgbClr val="FF0000"/>
                </a:solidFill>
              </a:rPr>
              <a:t> </a:t>
            </a:r>
            <a:r>
              <a:rPr lang="en-US" sz="1050" dirty="0">
                <a:solidFill>
                  <a:srgbClr val="FF0000"/>
                </a:solidFill>
              </a:rPr>
              <a:t>Circumference of Outside surface of Aluminum shell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C1810D2-BC4F-4958-97FC-223138DDF0F6}"/>
              </a:ext>
            </a:extLst>
          </p:cNvPr>
          <p:cNvSpPr txBox="1"/>
          <p:nvPr/>
        </p:nvSpPr>
        <p:spPr>
          <a:xfrm>
            <a:off x="4999572" y="4481165"/>
            <a:ext cx="320826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050" dirty="0"/>
              <a:t>G  = Gap size before welding per side  = .094 in.  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8599AE2-A1E8-4EA5-9FFC-03531788F353}"/>
              </a:ext>
            </a:extLst>
          </p:cNvPr>
          <p:cNvSpPr txBox="1"/>
          <p:nvPr/>
        </p:nvSpPr>
        <p:spPr>
          <a:xfrm>
            <a:off x="4190162" y="1826576"/>
            <a:ext cx="453683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050" dirty="0"/>
              <a:t>C</a:t>
            </a:r>
            <a:r>
              <a:rPr lang="en-US" sz="1050" baseline="-25000" dirty="0"/>
              <a:t>STEELAFTOT </a:t>
            </a:r>
            <a:r>
              <a:rPr lang="en-US" sz="1050" dirty="0"/>
              <a:t>= Total Circumference of Inner surface of Steel shell after welding</a:t>
            </a:r>
            <a:endParaRPr lang="en-US" sz="1050" baseline="-25000" dirty="0"/>
          </a:p>
        </p:txBody>
      </p:sp>
      <p:sp>
        <p:nvSpPr>
          <p:cNvPr id="2" name="Rectangle 1"/>
          <p:cNvSpPr/>
          <p:nvPr/>
        </p:nvSpPr>
        <p:spPr>
          <a:xfrm>
            <a:off x="5007108" y="4768344"/>
            <a:ext cx="2572411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050" dirty="0"/>
              <a:t>C</a:t>
            </a:r>
            <a:r>
              <a:rPr lang="en-US" sz="1050" baseline="-25000" dirty="0"/>
              <a:t>OUTSTEELBEFTOT </a:t>
            </a:r>
            <a:r>
              <a:rPr lang="en-US" sz="1050" dirty="0"/>
              <a:t>= C</a:t>
            </a:r>
            <a:r>
              <a:rPr lang="en-US" sz="1050" baseline="-25000" dirty="0"/>
              <a:t>OBW</a:t>
            </a:r>
            <a:r>
              <a:rPr lang="en-US" sz="1050" dirty="0"/>
              <a:t> +C</a:t>
            </a:r>
            <a:r>
              <a:rPr lang="en-US" sz="1050" baseline="-25000" dirty="0"/>
              <a:t>OBW</a:t>
            </a:r>
            <a:r>
              <a:rPr lang="en-US" sz="1050" dirty="0"/>
              <a:t> +G+G</a:t>
            </a:r>
            <a:r>
              <a:rPr lang="en-US" sz="1050" baseline="-25000" dirty="0"/>
              <a:t>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8599AE2-A1E8-4EA5-9FFC-03531788F353}"/>
              </a:ext>
            </a:extLst>
          </p:cNvPr>
          <p:cNvSpPr txBox="1"/>
          <p:nvPr/>
        </p:nvSpPr>
        <p:spPr>
          <a:xfrm>
            <a:off x="4176598" y="3340412"/>
            <a:ext cx="477799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050" dirty="0"/>
              <a:t>Total shrinkage during welding = .090 in. (over entire azimuth) = .045 in. per side.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180757" y="3075320"/>
            <a:ext cx="389962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050" dirty="0"/>
              <a:t>C</a:t>
            </a:r>
            <a:r>
              <a:rPr lang="en-US" sz="1050" baseline="-25000" dirty="0"/>
              <a:t>OUTSTEELBEFTOT</a:t>
            </a:r>
            <a:r>
              <a:rPr lang="en-US" sz="1050" dirty="0"/>
              <a:t> = C</a:t>
            </a:r>
            <a:r>
              <a:rPr lang="en-US" sz="1050" baseline="-25000" dirty="0"/>
              <a:t>OUTSTEELAFTOT </a:t>
            </a:r>
            <a:r>
              <a:rPr lang="en-US" sz="1050" dirty="0"/>
              <a:t>+ Total Shrinkage during welding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8F90DD-71F6-4FE1-BA17-3CF9D8E646B3}"/>
              </a:ext>
            </a:extLst>
          </p:cNvPr>
          <p:cNvSpPr txBox="1"/>
          <p:nvPr/>
        </p:nvSpPr>
        <p:spPr>
          <a:xfrm>
            <a:off x="2633273" y="1613371"/>
            <a:ext cx="1010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Aluminum magnet shell</a:t>
            </a:r>
            <a:endParaRPr lang="en-US" sz="1200" baseline="-25000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2677549-BC2A-4049-BEE7-B9964718DD85}"/>
              </a:ext>
            </a:extLst>
          </p:cNvPr>
          <p:cNvSpPr txBox="1"/>
          <p:nvPr/>
        </p:nvSpPr>
        <p:spPr>
          <a:xfrm>
            <a:off x="2417266" y="1364494"/>
            <a:ext cx="10516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Stainless shell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B345D025-3F1C-4101-B9A5-A6F5CE8CFD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299" y="1249137"/>
            <a:ext cx="2314150" cy="223826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A62F389-8381-4C89-AC61-32A530A3CDEE}"/>
              </a:ext>
            </a:extLst>
          </p:cNvPr>
          <p:cNvSpPr txBox="1"/>
          <p:nvPr/>
        </p:nvSpPr>
        <p:spPr>
          <a:xfrm>
            <a:off x="1195464" y="2956879"/>
            <a:ext cx="50019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C</a:t>
            </a:r>
            <a:r>
              <a:rPr lang="en-US" sz="1200" baseline="-25000" dirty="0">
                <a:solidFill>
                  <a:srgbClr val="FF0000"/>
                </a:solidFill>
              </a:rPr>
              <a:t>ALTOT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AA16191-A874-4B7D-B059-6E058A079E22}"/>
              </a:ext>
            </a:extLst>
          </p:cNvPr>
          <p:cNvSpPr txBox="1"/>
          <p:nvPr/>
        </p:nvSpPr>
        <p:spPr>
          <a:xfrm>
            <a:off x="806143" y="2048978"/>
            <a:ext cx="753863" cy="36163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50" dirty="0"/>
              <a:t>C</a:t>
            </a:r>
            <a:r>
              <a:rPr lang="en-US" sz="1050" baseline="-25000" dirty="0"/>
              <a:t>STEELAFTOTAL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3469461-59C7-4AAD-BA1C-F006C23F91C4}"/>
              </a:ext>
            </a:extLst>
          </p:cNvPr>
          <p:cNvSpPr txBox="1"/>
          <p:nvPr/>
        </p:nvSpPr>
        <p:spPr>
          <a:xfrm>
            <a:off x="4205228" y="2762428"/>
            <a:ext cx="46046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050" dirty="0"/>
              <a:t>Outside circumference of steel after welding = C</a:t>
            </a:r>
            <a:r>
              <a:rPr lang="en-US" sz="1050" baseline="-25000" dirty="0"/>
              <a:t>OUTSTEELLAFTOT </a:t>
            </a:r>
            <a:r>
              <a:rPr lang="en-US" sz="1050" dirty="0"/>
              <a:t>=  24.859 in. x ∏ = 78.096 in.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EED7D6D-8FB1-4D3B-92EB-EC1BF1F60E09}"/>
              </a:ext>
            </a:extLst>
          </p:cNvPr>
          <p:cNvSpPr txBox="1"/>
          <p:nvPr/>
        </p:nvSpPr>
        <p:spPr>
          <a:xfrm>
            <a:off x="4185630" y="3597902"/>
            <a:ext cx="413591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050" dirty="0"/>
              <a:t>Therefore, C</a:t>
            </a:r>
            <a:r>
              <a:rPr lang="en-US" sz="1050" baseline="-25000" dirty="0"/>
              <a:t>OUTSTEELBEFTOT </a:t>
            </a:r>
            <a:r>
              <a:rPr lang="en-US" sz="1050" dirty="0"/>
              <a:t>= 78.096 in. -.020 in. + .090 in. = 78.166 in.   </a:t>
            </a:r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335" y="3558247"/>
            <a:ext cx="2778938" cy="2291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94DC0F44-5C03-4EC9-ABE6-CA25B2232E60}"/>
              </a:ext>
            </a:extLst>
          </p:cNvPr>
          <p:cNvGrpSpPr/>
          <p:nvPr/>
        </p:nvGrpSpPr>
        <p:grpSpPr>
          <a:xfrm>
            <a:off x="509684" y="3416037"/>
            <a:ext cx="3743787" cy="2390023"/>
            <a:chOff x="529015" y="3408214"/>
            <a:chExt cx="5709775" cy="3602354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E8E492E7-F7C7-44D1-917C-015A4B3A4A42}"/>
                </a:ext>
              </a:extLst>
            </p:cNvPr>
            <p:cNvSpPr txBox="1"/>
            <p:nvPr/>
          </p:nvSpPr>
          <p:spPr>
            <a:xfrm>
              <a:off x="529015" y="4923823"/>
              <a:ext cx="411216" cy="3827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G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3D897DE7-EA70-44ED-9343-28A1DBC89CE4}"/>
                </a:ext>
              </a:extLst>
            </p:cNvPr>
            <p:cNvSpPr txBox="1"/>
            <p:nvPr/>
          </p:nvSpPr>
          <p:spPr>
            <a:xfrm>
              <a:off x="5059606" y="4928961"/>
              <a:ext cx="411216" cy="3827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G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D5AA4AAE-88EB-4E4B-9B89-41E898AEC82A}"/>
                </a:ext>
              </a:extLst>
            </p:cNvPr>
            <p:cNvSpPr txBox="1"/>
            <p:nvPr/>
          </p:nvSpPr>
          <p:spPr>
            <a:xfrm>
              <a:off x="2614830" y="3677588"/>
              <a:ext cx="677696" cy="38271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C</a:t>
              </a:r>
              <a:r>
                <a:rPr lang="en-US" sz="1050" baseline="-25000" dirty="0"/>
                <a:t>OBW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4F66E961-076D-4D70-A78C-AA11123C9C3F}"/>
                </a:ext>
              </a:extLst>
            </p:cNvPr>
            <p:cNvSpPr txBox="1"/>
            <p:nvPr/>
          </p:nvSpPr>
          <p:spPr>
            <a:xfrm>
              <a:off x="4503360" y="3876229"/>
              <a:ext cx="1438029" cy="3827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Stainless shell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1B1B19D6-9ACE-40FF-99D3-57B3A349EDB3}"/>
                </a:ext>
              </a:extLst>
            </p:cNvPr>
            <p:cNvSpPr txBox="1"/>
            <p:nvPr/>
          </p:nvSpPr>
          <p:spPr>
            <a:xfrm>
              <a:off x="4766711" y="4280289"/>
              <a:ext cx="1472079" cy="6262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rgbClr val="FF0000"/>
                  </a:solidFill>
                </a:rPr>
                <a:t>Aluminum magnet shell</a:t>
              </a:r>
              <a:endParaRPr lang="en-US" sz="1050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D5AA4AAE-88EB-4E4B-9B89-41E898AEC82A}"/>
                </a:ext>
              </a:extLst>
            </p:cNvPr>
            <p:cNvSpPr txBox="1"/>
            <p:nvPr/>
          </p:nvSpPr>
          <p:spPr>
            <a:xfrm>
              <a:off x="2712886" y="6627854"/>
              <a:ext cx="677696" cy="38271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C</a:t>
              </a:r>
              <a:r>
                <a:rPr lang="en-US" sz="1050" baseline="-25000" dirty="0"/>
                <a:t>OBW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23C0E0F-ED15-4B1E-9DF3-39A6F7B758C3}"/>
                </a:ext>
              </a:extLst>
            </p:cNvPr>
            <p:cNvSpPr txBox="1"/>
            <p:nvPr/>
          </p:nvSpPr>
          <p:spPr>
            <a:xfrm>
              <a:off x="2654828" y="3408214"/>
              <a:ext cx="1412708" cy="54507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C</a:t>
              </a:r>
              <a:r>
                <a:rPr lang="en-US" sz="1050" baseline="-25000" dirty="0"/>
                <a:t>OUTSTEELBEFTOTT</a:t>
              </a:r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CFF1F727-81EF-4B5C-B85E-899A0CA88893}"/>
              </a:ext>
            </a:extLst>
          </p:cNvPr>
          <p:cNvSpPr/>
          <p:nvPr/>
        </p:nvSpPr>
        <p:spPr>
          <a:xfrm>
            <a:off x="5022181" y="5101196"/>
            <a:ext cx="334459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050" dirty="0"/>
              <a:t>Therefore, C</a:t>
            </a:r>
            <a:r>
              <a:rPr lang="en-US" sz="1050" baseline="-25000" dirty="0"/>
              <a:t>OBW</a:t>
            </a:r>
            <a:r>
              <a:rPr lang="en-US" sz="1050" dirty="0"/>
              <a:t> = (C</a:t>
            </a:r>
            <a:r>
              <a:rPr lang="en-US" sz="1050" baseline="-25000" dirty="0"/>
              <a:t>OUTSTEELBEFTOT  </a:t>
            </a:r>
            <a:r>
              <a:rPr lang="en-US" sz="1050" dirty="0"/>
              <a:t>- 2G)/2</a:t>
            </a:r>
            <a:r>
              <a:rPr lang="en-US" sz="1050" baseline="-25000" dirty="0"/>
              <a:t> 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CD9C2EA5-C500-4CC4-9893-B619988A2516}"/>
              </a:ext>
            </a:extLst>
          </p:cNvPr>
          <p:cNvSpPr/>
          <p:nvPr/>
        </p:nvSpPr>
        <p:spPr>
          <a:xfrm>
            <a:off x="5029717" y="5396366"/>
            <a:ext cx="338039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050" dirty="0"/>
              <a:t>Therefore, C</a:t>
            </a:r>
            <a:r>
              <a:rPr lang="en-US" sz="1050" baseline="-25000" dirty="0"/>
              <a:t>OBW</a:t>
            </a:r>
            <a:r>
              <a:rPr lang="en-US" sz="1050" dirty="0"/>
              <a:t> = (78.166 in.– .188 in.)/2 = 38.989 in.</a:t>
            </a:r>
            <a:r>
              <a:rPr lang="en-US" sz="1050" baseline="-25000" dirty="0"/>
              <a:t>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8AFBC8B-14F2-4AE1-B04B-2ED7E674093C}"/>
              </a:ext>
            </a:extLst>
          </p:cNvPr>
          <p:cNvSpPr txBox="1"/>
          <p:nvPr/>
        </p:nvSpPr>
        <p:spPr>
          <a:xfrm>
            <a:off x="4198950" y="2041703"/>
            <a:ext cx="400975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rgbClr val="FF0000"/>
                </a:solidFill>
              </a:rPr>
              <a:t>Measured dia. of Aluminum Shell O.D. = 614.657 mm = 24.199 in.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E141897-4D0E-4A38-8CF7-A4A51120DF9E}"/>
              </a:ext>
            </a:extLst>
          </p:cNvPr>
          <p:cNvSpPr txBox="1"/>
          <p:nvPr/>
        </p:nvSpPr>
        <p:spPr>
          <a:xfrm>
            <a:off x="4717701" y="958235"/>
            <a:ext cx="3666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u="sng" dirty="0"/>
              <a:t>Calculation of Shell Weld Preparation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E141897-4D0E-4A38-8CF7-A4A51120DF9E}"/>
              </a:ext>
            </a:extLst>
          </p:cNvPr>
          <p:cNvSpPr txBox="1"/>
          <p:nvPr/>
        </p:nvSpPr>
        <p:spPr>
          <a:xfrm>
            <a:off x="5517802" y="1294100"/>
            <a:ext cx="2546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/>
              <a:t>(Using Outside Diameter)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8AFBC8B-14F2-4AE1-B04B-2ED7E674093C}"/>
              </a:ext>
            </a:extLst>
          </p:cNvPr>
          <p:cNvSpPr txBox="1"/>
          <p:nvPr/>
        </p:nvSpPr>
        <p:spPr>
          <a:xfrm>
            <a:off x="4197191" y="2261510"/>
            <a:ext cx="47647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050" dirty="0"/>
              <a:t>Outside  dia. Stainless  Shell after welding   =  24.199 in. + (.330)(2) =  24.859 in. </a:t>
            </a: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80" y="1227260"/>
            <a:ext cx="2340311" cy="2315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981170" y="1127594"/>
            <a:ext cx="952312" cy="276999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200" dirty="0"/>
              <a:t>C</a:t>
            </a:r>
            <a:r>
              <a:rPr lang="en-US" sz="1200" baseline="-25000" dirty="0"/>
              <a:t>OUTSTEELAFTOT</a:t>
            </a:r>
            <a:endParaRPr lang="en-US" sz="12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F3515F1-DFA0-45A4-871B-68157BBD648D}"/>
              </a:ext>
            </a:extLst>
          </p:cNvPr>
          <p:cNvSpPr txBox="1"/>
          <p:nvPr/>
        </p:nvSpPr>
        <p:spPr>
          <a:xfrm>
            <a:off x="4185380" y="3870461"/>
            <a:ext cx="460190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050" dirty="0"/>
              <a:t>And the outside diameter of the steel before welding is 78.166/ ∏ =24.881 in.</a:t>
            </a:r>
          </a:p>
        </p:txBody>
      </p:sp>
    </p:spTree>
    <p:extLst>
      <p:ext uri="{BB962C8B-B14F-4D97-AF65-F5344CB8AC3E}">
        <p14:creationId xmlns:p14="http://schemas.microsoft.com/office/powerpoint/2010/main" val="11459255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35DFDB97-75E9-45AC-8F02-4A08A7E840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766" y="2771204"/>
            <a:ext cx="3887342" cy="201253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AD7D45D-0848-4CBA-A44C-E473339DDDA9}"/>
              </a:ext>
            </a:extLst>
          </p:cNvPr>
          <p:cNvSpPr txBox="1"/>
          <p:nvPr/>
        </p:nvSpPr>
        <p:spPr>
          <a:xfrm>
            <a:off x="1794277" y="3737228"/>
            <a:ext cx="41267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C</a:t>
            </a:r>
            <a:r>
              <a:rPr lang="en-US" sz="1200" baseline="-25000" dirty="0"/>
              <a:t>BW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E52B04-D858-469F-9854-CD9EAC6653E1}"/>
              </a:ext>
            </a:extLst>
          </p:cNvPr>
          <p:cNvSpPr txBox="1"/>
          <p:nvPr/>
        </p:nvSpPr>
        <p:spPr>
          <a:xfrm>
            <a:off x="4385227" y="2926255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½ 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8F8F6E-5D20-4725-8554-4CC006A7A408}"/>
              </a:ext>
            </a:extLst>
          </p:cNvPr>
          <p:cNvSpPr txBox="1"/>
          <p:nvPr/>
        </p:nvSpPr>
        <p:spPr>
          <a:xfrm>
            <a:off x="121836" y="2936410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½ 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5B4431-0438-4262-9739-F8067B8E15AD}"/>
              </a:ext>
            </a:extLst>
          </p:cNvPr>
          <p:cNvSpPr txBox="1"/>
          <p:nvPr/>
        </p:nvSpPr>
        <p:spPr>
          <a:xfrm>
            <a:off x="1946976" y="4078854"/>
            <a:ext cx="1009858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50" dirty="0"/>
              <a:t>½ C</a:t>
            </a:r>
            <a:r>
              <a:rPr lang="en-US" sz="1050" baseline="-25000" dirty="0"/>
              <a:t>STEELBEFTOTT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7A4E18-7119-4CA3-B517-A8589F5DA405}"/>
              </a:ext>
            </a:extLst>
          </p:cNvPr>
          <p:cNvSpPr txBox="1"/>
          <p:nvPr/>
        </p:nvSpPr>
        <p:spPr>
          <a:xfrm>
            <a:off x="2207980" y="2635805"/>
            <a:ext cx="1721946" cy="2654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25" dirty="0"/>
              <a:t>Inside Radius of steel shell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BE9452C-FE92-4E79-8FE4-266C3A980CCA}"/>
              </a:ext>
            </a:extLst>
          </p:cNvPr>
          <p:cNvSpPr txBox="1"/>
          <p:nvPr/>
        </p:nvSpPr>
        <p:spPr>
          <a:xfrm>
            <a:off x="5215096" y="2922185"/>
            <a:ext cx="1710725" cy="2654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25" dirty="0"/>
              <a:t>½ G = .094 in./2  = .047 in.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78FC87-6554-46B5-A1FE-B767C501A117}"/>
              </a:ext>
            </a:extLst>
          </p:cNvPr>
          <p:cNvSpPr txBox="1"/>
          <p:nvPr/>
        </p:nvSpPr>
        <p:spPr>
          <a:xfrm>
            <a:off x="5208815" y="2644598"/>
            <a:ext cx="27344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½ C</a:t>
            </a:r>
            <a:r>
              <a:rPr lang="en-US" sz="1200" baseline="-25000" dirty="0"/>
              <a:t>STEELBEFTOTT </a:t>
            </a:r>
            <a:r>
              <a:rPr lang="en-US" sz="1125" dirty="0"/>
              <a:t>= 76.093 in/2 = 38.046 in.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DC7D7FF-945B-49E7-8380-31D4C22B3F99}"/>
              </a:ext>
            </a:extLst>
          </p:cNvPr>
          <p:cNvSpPr txBox="1"/>
          <p:nvPr/>
        </p:nvSpPr>
        <p:spPr>
          <a:xfrm>
            <a:off x="5193743" y="3187210"/>
            <a:ext cx="1238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</a:t>
            </a:r>
            <a:r>
              <a:rPr lang="en-US" sz="1200" baseline="-25000" dirty="0"/>
              <a:t>BW </a:t>
            </a:r>
            <a:r>
              <a:rPr lang="en-US" sz="1200" dirty="0"/>
              <a:t> = 37.952 in.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EE9E306-484A-421E-805B-960A445BFD98}"/>
              </a:ext>
            </a:extLst>
          </p:cNvPr>
          <p:cNvSpPr txBox="1"/>
          <p:nvPr/>
        </p:nvSpPr>
        <p:spPr>
          <a:xfrm>
            <a:off x="5187462" y="3504990"/>
            <a:ext cx="24940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Wall thickness of shell = .330 inches.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D51BA38-E682-4AC3-BA99-30ABD8B5D5DC}"/>
              </a:ext>
            </a:extLst>
          </p:cNvPr>
          <p:cNvSpPr txBox="1"/>
          <p:nvPr/>
        </p:nvSpPr>
        <p:spPr>
          <a:xfrm>
            <a:off x="3693880" y="4385473"/>
            <a:ext cx="760052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25" dirty="0"/>
              <a:t>Shell wall thickness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3E2B376-E597-4319-8359-F08E1EE81D74}"/>
              </a:ext>
            </a:extLst>
          </p:cNvPr>
          <p:cNvSpPr txBox="1"/>
          <p:nvPr/>
        </p:nvSpPr>
        <p:spPr>
          <a:xfrm>
            <a:off x="2172346" y="4665445"/>
            <a:ext cx="60010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C</a:t>
            </a:r>
            <a:r>
              <a:rPr lang="en-US" sz="1200" baseline="-25000" dirty="0"/>
              <a:t>OUTBEF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F43C43C-7C71-49AE-95B0-33D8BB9FE784}"/>
              </a:ext>
            </a:extLst>
          </p:cNvPr>
          <p:cNvSpPr txBox="1"/>
          <p:nvPr/>
        </p:nvSpPr>
        <p:spPr>
          <a:xfrm>
            <a:off x="5181181" y="3792624"/>
            <a:ext cx="23903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Inside </a:t>
            </a:r>
            <a:r>
              <a:rPr lang="en-US" sz="1200" dirty="0" err="1"/>
              <a:t>dia</a:t>
            </a:r>
            <a:r>
              <a:rPr lang="en-US" sz="1200" dirty="0"/>
              <a:t> of shell  = 24.221 inches.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EDBC78D-5AD3-4351-8A27-32F567C6AE34}"/>
              </a:ext>
            </a:extLst>
          </p:cNvPr>
          <p:cNvSpPr txBox="1"/>
          <p:nvPr/>
        </p:nvSpPr>
        <p:spPr>
          <a:xfrm>
            <a:off x="5174902" y="4133012"/>
            <a:ext cx="38860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Outside </a:t>
            </a:r>
            <a:r>
              <a:rPr lang="en-US" sz="1200" dirty="0" err="1"/>
              <a:t>dia</a:t>
            </a:r>
            <a:r>
              <a:rPr lang="en-US" sz="1200" dirty="0"/>
              <a:t> of shell = 24.221 inches + (.330)(2) = 24.881 in.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6460A72-CF92-42E6-925D-26D876363341}"/>
              </a:ext>
            </a:extLst>
          </p:cNvPr>
          <p:cNvSpPr txBox="1"/>
          <p:nvPr/>
        </p:nvSpPr>
        <p:spPr>
          <a:xfrm>
            <a:off x="5153550" y="4767314"/>
            <a:ext cx="3528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Therefore C</a:t>
            </a:r>
            <a:r>
              <a:rPr lang="en-US" sz="1200" baseline="-25000" dirty="0"/>
              <a:t>OUTBEF </a:t>
            </a:r>
            <a:r>
              <a:rPr lang="en-US" sz="1200" dirty="0"/>
              <a:t>=</a:t>
            </a:r>
            <a:r>
              <a:rPr lang="en-US" sz="1200" baseline="-25000" dirty="0"/>
              <a:t> </a:t>
            </a:r>
            <a:r>
              <a:rPr lang="en-US" sz="1200" dirty="0"/>
              <a:t>outside circumference of shell half – (½ G)(2)  =</a:t>
            </a:r>
            <a:r>
              <a:rPr lang="en-US" sz="1200" baseline="-25000" dirty="0"/>
              <a:t> </a:t>
            </a:r>
            <a:r>
              <a:rPr lang="en-US" sz="1200" dirty="0"/>
              <a:t>(78.166/2) – (.047)(2) = 38.989 in. 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64219B0-C165-472D-A073-4E37DC8D138F}"/>
              </a:ext>
            </a:extLst>
          </p:cNvPr>
          <p:cNvSpPr txBox="1"/>
          <p:nvPr/>
        </p:nvSpPr>
        <p:spPr>
          <a:xfrm>
            <a:off x="3452719" y="1054448"/>
            <a:ext cx="2603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u="sng" dirty="0"/>
              <a:t>Shell Half before Welding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AC20F81-8212-4F61-A300-F136E9646571}"/>
              </a:ext>
            </a:extLst>
          </p:cNvPr>
          <p:cNvSpPr txBox="1"/>
          <p:nvPr/>
        </p:nvSpPr>
        <p:spPr>
          <a:xfrm>
            <a:off x="5191232" y="4443254"/>
            <a:ext cx="37392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Outside circumference of shell = 24.881 x ∏ = 78.166 in.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96F1BFB-D14F-4BBE-9D87-08B574695EAA}"/>
              </a:ext>
            </a:extLst>
          </p:cNvPr>
          <p:cNvSpPr txBox="1"/>
          <p:nvPr/>
        </p:nvSpPr>
        <p:spPr>
          <a:xfrm>
            <a:off x="2947935" y="1429754"/>
            <a:ext cx="4879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/>
              <a:t>(Using Outside Diameter calculated geometrically)</a:t>
            </a:r>
          </a:p>
        </p:txBody>
      </p:sp>
    </p:spTree>
    <p:extLst>
      <p:ext uri="{BB962C8B-B14F-4D97-AF65-F5344CB8AC3E}">
        <p14:creationId xmlns:p14="http://schemas.microsoft.com/office/powerpoint/2010/main" val="12935210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F3A03-4931-4AD4-8CC2-F52F324E0D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Fuji film plan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BA698B-62C7-4DBB-9E7A-66DD1C483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1/25/2018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0DD375-F8D6-4549-A9F5-70A3E9D88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Vouris | MQXFS1d Welding Status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2C8242-2F09-4EEB-849B-83B711179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7</a:t>
            </a:fld>
            <a:endParaRPr lang="en-US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60943EF-8E47-4420-BDB5-10268AFE60E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28601" y="1111623"/>
            <a:ext cx="8601634" cy="4589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228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2A1115-98F3-4356-92F8-224B441A0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60EA4F-5525-4147-A108-0C68D659C3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1/25/2018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EE22FD-2A80-41E1-9511-85E6F3F2C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Vouris | MQXFS1d Welding Status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AAA202-4A99-406C-9DF6-EC1C14B10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8</a:t>
            </a:fld>
            <a:endParaRPr lang="en-US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2F7F133-17A1-4AC4-ACBC-0C7E4A0307EE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70" r="25105" b="-70"/>
          <a:stretch/>
        </p:blipFill>
        <p:spPr bwMode="auto">
          <a:xfrm>
            <a:off x="573742" y="1371600"/>
            <a:ext cx="6212036" cy="32527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E818C72-F13B-43A2-9425-3094DF78CD18}"/>
              </a:ext>
            </a:extLst>
          </p:cNvPr>
          <p:cNvSpPr txBox="1"/>
          <p:nvPr/>
        </p:nvSpPr>
        <p:spPr>
          <a:xfrm>
            <a:off x="1775012" y="4760259"/>
            <a:ext cx="65800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Measurements of center section of MQXFS1C shell.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3825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D357A-6360-4244-9CC1-60359E115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401834-B86D-40EC-8A3C-3F1B1966B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1/25/2018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9C9ED5-E43C-4AEF-81E8-13D985E7E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A. Vouris | MQXFS1d Welding Status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C380C5-4FFD-42EB-A574-B8CAC26CF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9</a:t>
            </a:fld>
            <a:endParaRPr lang="en-US" alt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9549FFC-D5A9-42D3-89F8-3E22446715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7250"/>
            <a:ext cx="4850901" cy="272863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03DEEE2-A772-4EFF-9823-75249E0C77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3585882"/>
            <a:ext cx="4850901" cy="272863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7914EE-9ECE-43F4-AB45-98681137D1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6838" y="857250"/>
            <a:ext cx="4277161" cy="240590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3B71AB0-F062-46FD-9E7D-B93E94E8B1B4}"/>
              </a:ext>
            </a:extLst>
          </p:cNvPr>
          <p:cNvSpPr txBox="1"/>
          <p:nvPr/>
        </p:nvSpPr>
        <p:spPr>
          <a:xfrm>
            <a:off x="4981075" y="3319466"/>
            <a:ext cx="41629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Next steps: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Wire up the strain gauges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Scribe the centerline both sides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Insert the Fuji films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Fit up the shells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Welding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/>
              <a:t>Final shell leveling </a:t>
            </a:r>
            <a:r>
              <a:rPr lang="en-US" sz="1800" dirty="0" err="1"/>
              <a:t>wrt</a:t>
            </a:r>
            <a:r>
              <a:rPr lang="en-US" sz="1800" dirty="0"/>
              <a:t>. equipment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/>
              <a:t>Monitor temperatures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/>
              <a:t>Measure strain gauges after each passes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34838181"/>
      </p:ext>
    </p:extLst>
  </p:cSld>
  <p:clrMapOvr>
    <a:masterClrMapping/>
  </p:clrMapOvr>
</p:sld>
</file>

<file path=ppt/theme/theme1.xml><?xml version="1.0" encoding="utf-8"?>
<a:theme xmlns:a="http://schemas.openxmlformats.org/drawingml/2006/main" name="FNAL_TemplateMac_060514">
  <a:themeElements>
    <a:clrScheme name="Fermilab">
      <a:dk1>
        <a:srgbClr val="004C97"/>
      </a:dk1>
      <a:lt1>
        <a:srgbClr val="FFFFFF"/>
      </a:lt1>
      <a:dk2>
        <a:srgbClr val="004C9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FA6561EA-5476-4052-84D7-7BCA5B4A2A6E}" vid="{B6CED81E-951A-4DFA-9287-6DC86C25A1D3}"/>
    </a:ext>
  </a:extLst>
</a:theme>
</file>

<file path=ppt/theme/theme2.xml><?xml version="1.0" encoding="utf-8"?>
<a:theme xmlns:a="http://schemas.openxmlformats.org/drawingml/2006/main" name="Fermilab: Footer Only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FA6561EA-5476-4052-84D7-7BCA5B4A2A6E}" vid="{3CED6F7E-0C40-4358-9557-CEEF733EC32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2028</TotalTime>
  <Words>840</Words>
  <Application>Microsoft Office PowerPoint</Application>
  <PresentationFormat>On-screen Show (4:3)</PresentationFormat>
  <Paragraphs>110</Paragraphs>
  <Slides>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0" baseType="lpstr">
      <vt:lpstr>ＭＳ Ｐゴシック</vt:lpstr>
      <vt:lpstr>ＭＳ Ｐゴシック</vt:lpstr>
      <vt:lpstr>Arial</vt:lpstr>
      <vt:lpstr>Calibri</vt:lpstr>
      <vt:lpstr>Century Gothic</vt:lpstr>
      <vt:lpstr>Geneva</vt:lpstr>
      <vt:lpstr>Helvetica</vt:lpstr>
      <vt:lpstr>Times New Roman</vt:lpstr>
      <vt:lpstr>FNAL_TemplateMac_060514</vt:lpstr>
      <vt:lpstr>Fermilab: Footer Only</vt:lpstr>
      <vt:lpstr>Drawing</vt:lpstr>
      <vt:lpstr>MQXFS1d Welding Status</vt:lpstr>
      <vt:lpstr>Coil pre-stress changes with SS skin pre-tensions</vt:lpstr>
      <vt:lpstr>Δ σCoil compared with Giorgio’s results</vt:lpstr>
      <vt:lpstr>PowerPoint Presentation</vt:lpstr>
      <vt:lpstr>PowerPoint Presentation</vt:lpstr>
      <vt:lpstr>PowerPoint Presentation</vt:lpstr>
      <vt:lpstr>Fuji film plan</vt:lpstr>
      <vt:lpstr>PowerPoint Presentation</vt:lpstr>
      <vt:lpstr>Status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— one line or two lines</dc:title>
  <dc:creator>Antonios Vouris</dc:creator>
  <cp:lastModifiedBy>Sandor Feher x2240 11297N</cp:lastModifiedBy>
  <cp:revision>17</cp:revision>
  <cp:lastPrinted>2014-01-20T19:40:21Z</cp:lastPrinted>
  <dcterms:created xsi:type="dcterms:W3CDTF">2017-10-31T20:44:11Z</dcterms:created>
  <dcterms:modified xsi:type="dcterms:W3CDTF">2018-01-25T13:06:41Z</dcterms:modified>
</cp:coreProperties>
</file>