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9" r:id="rId3"/>
    <p:sldId id="258" r:id="rId4"/>
    <p:sldId id="267" r:id="rId5"/>
    <p:sldId id="262" r:id="rId6"/>
    <p:sldId id="268" r:id="rId7"/>
    <p:sldId id="272" r:id="rId8"/>
    <p:sldId id="270" r:id="rId9"/>
    <p:sldId id="271" r:id="rId10"/>
    <p:sldId id="273" r:id="rId11"/>
    <p:sldId id="274" r:id="rId12"/>
    <p:sldId id="277" r:id="rId13"/>
    <p:sldId id="278" r:id="rId14"/>
    <p:sldId id="275" r:id="rId15"/>
    <p:sldId id="279" r:id="rId16"/>
    <p:sldId id="27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a:srgbClr val="0000FF"/>
    <a:srgbClr val="99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99" d="100"/>
          <a:sy n="99" d="100"/>
        </p:scale>
        <p:origin x="-114"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BBECEE-33C8-4A1D-B1C3-A1DFD786C95E}" type="datetimeFigureOut">
              <a:rPr lang="en-US" smtClean="0"/>
              <a:t>1/24/2018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8B5767-3C9A-46CE-A00B-4465B92941C4}" type="slidenum">
              <a:rPr lang="en-US" smtClean="0"/>
              <a:t>‹#›</a:t>
            </a:fld>
            <a:endParaRPr lang="en-US"/>
          </a:p>
        </p:txBody>
      </p:sp>
    </p:spTree>
    <p:extLst>
      <p:ext uri="{BB962C8B-B14F-4D97-AF65-F5344CB8AC3E}">
        <p14:creationId xmlns:p14="http://schemas.microsoft.com/office/powerpoint/2010/main" val="1400434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A677367-B91B-4160-9F71-6EEBF012AAAB}" type="datetime1">
              <a:rPr lang="en-US" smtClean="0"/>
              <a:t>1/24/2018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3D1809-170A-4C6A-B122-FBC1BE3E16F2}" type="slidenum">
              <a:rPr lang="en-US" smtClean="0"/>
              <a:t>‹#›</a:t>
            </a:fld>
            <a:endParaRPr lang="en-US"/>
          </a:p>
        </p:txBody>
      </p:sp>
    </p:spTree>
    <p:extLst>
      <p:ext uri="{BB962C8B-B14F-4D97-AF65-F5344CB8AC3E}">
        <p14:creationId xmlns:p14="http://schemas.microsoft.com/office/powerpoint/2010/main" val="4143446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17D1DD-BF76-428D-B0B4-F3F87B4EAAF1}" type="datetime1">
              <a:rPr lang="en-US" smtClean="0"/>
              <a:t>1/24/2018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3D1809-170A-4C6A-B122-FBC1BE3E16F2}" type="slidenum">
              <a:rPr lang="en-US" smtClean="0"/>
              <a:t>‹#›</a:t>
            </a:fld>
            <a:endParaRPr lang="en-US"/>
          </a:p>
        </p:txBody>
      </p:sp>
    </p:spTree>
    <p:extLst>
      <p:ext uri="{BB962C8B-B14F-4D97-AF65-F5344CB8AC3E}">
        <p14:creationId xmlns:p14="http://schemas.microsoft.com/office/powerpoint/2010/main" val="3156999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E117C9-DF25-4900-A035-E8E04E38BB37}" type="datetime1">
              <a:rPr lang="en-US" smtClean="0"/>
              <a:t>1/24/2018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3D1809-170A-4C6A-B122-FBC1BE3E16F2}" type="slidenum">
              <a:rPr lang="en-US" smtClean="0"/>
              <a:t>‹#›</a:t>
            </a:fld>
            <a:endParaRPr lang="en-US"/>
          </a:p>
        </p:txBody>
      </p:sp>
    </p:spTree>
    <p:extLst>
      <p:ext uri="{BB962C8B-B14F-4D97-AF65-F5344CB8AC3E}">
        <p14:creationId xmlns:p14="http://schemas.microsoft.com/office/powerpoint/2010/main" val="130637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89996F8-CF6E-48F2-8A47-606C3CF201AC}" type="datetime1">
              <a:rPr lang="en-US" smtClean="0"/>
              <a:t>1/24/2018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3D1809-170A-4C6A-B122-FBC1BE3E16F2}" type="slidenum">
              <a:rPr lang="en-US" smtClean="0"/>
              <a:t>‹#›</a:t>
            </a:fld>
            <a:endParaRPr lang="en-US"/>
          </a:p>
        </p:txBody>
      </p:sp>
    </p:spTree>
    <p:extLst>
      <p:ext uri="{BB962C8B-B14F-4D97-AF65-F5344CB8AC3E}">
        <p14:creationId xmlns:p14="http://schemas.microsoft.com/office/powerpoint/2010/main" val="883310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37B1F-5B3C-405A-A0B2-5E3662131960}" type="datetime1">
              <a:rPr lang="en-US" smtClean="0"/>
              <a:t>1/24/2018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3D1809-170A-4C6A-B122-FBC1BE3E16F2}" type="slidenum">
              <a:rPr lang="en-US" smtClean="0"/>
              <a:t>‹#›</a:t>
            </a:fld>
            <a:endParaRPr lang="en-US"/>
          </a:p>
        </p:txBody>
      </p:sp>
    </p:spTree>
    <p:extLst>
      <p:ext uri="{BB962C8B-B14F-4D97-AF65-F5344CB8AC3E}">
        <p14:creationId xmlns:p14="http://schemas.microsoft.com/office/powerpoint/2010/main" val="2922137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683804-2A5A-43B7-904E-14F342551491}" type="datetime1">
              <a:rPr lang="en-US" smtClean="0"/>
              <a:t>1/24/2018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3D1809-170A-4C6A-B122-FBC1BE3E16F2}" type="slidenum">
              <a:rPr lang="en-US" smtClean="0"/>
              <a:t>‹#›</a:t>
            </a:fld>
            <a:endParaRPr lang="en-US"/>
          </a:p>
        </p:txBody>
      </p:sp>
    </p:spTree>
    <p:extLst>
      <p:ext uri="{BB962C8B-B14F-4D97-AF65-F5344CB8AC3E}">
        <p14:creationId xmlns:p14="http://schemas.microsoft.com/office/powerpoint/2010/main" val="1526037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2D185DE-89F3-4961-AD8C-597B8275CF71}" type="datetime1">
              <a:rPr lang="en-US" smtClean="0"/>
              <a:t>1/24/2018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3D1809-170A-4C6A-B122-FBC1BE3E16F2}" type="slidenum">
              <a:rPr lang="en-US" smtClean="0"/>
              <a:t>‹#›</a:t>
            </a:fld>
            <a:endParaRPr lang="en-US"/>
          </a:p>
        </p:txBody>
      </p:sp>
    </p:spTree>
    <p:extLst>
      <p:ext uri="{BB962C8B-B14F-4D97-AF65-F5344CB8AC3E}">
        <p14:creationId xmlns:p14="http://schemas.microsoft.com/office/powerpoint/2010/main" val="3991032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2AB1FF4-7B93-47B9-8C45-65399642D5E5}" type="datetime1">
              <a:rPr lang="en-US" smtClean="0"/>
              <a:t>1/24/2018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3D1809-170A-4C6A-B122-FBC1BE3E16F2}" type="slidenum">
              <a:rPr lang="en-US" smtClean="0"/>
              <a:t>‹#›</a:t>
            </a:fld>
            <a:endParaRPr lang="en-US"/>
          </a:p>
        </p:txBody>
      </p:sp>
    </p:spTree>
    <p:extLst>
      <p:ext uri="{BB962C8B-B14F-4D97-AF65-F5344CB8AC3E}">
        <p14:creationId xmlns:p14="http://schemas.microsoft.com/office/powerpoint/2010/main" val="879133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1D8363-A96C-4D29-811C-B3D51BC1ADB8}" type="datetime1">
              <a:rPr lang="en-US" smtClean="0"/>
              <a:t>1/24/2018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3D1809-170A-4C6A-B122-FBC1BE3E16F2}" type="slidenum">
              <a:rPr lang="en-US" smtClean="0"/>
              <a:t>‹#›</a:t>
            </a:fld>
            <a:endParaRPr lang="en-US"/>
          </a:p>
        </p:txBody>
      </p:sp>
    </p:spTree>
    <p:extLst>
      <p:ext uri="{BB962C8B-B14F-4D97-AF65-F5344CB8AC3E}">
        <p14:creationId xmlns:p14="http://schemas.microsoft.com/office/powerpoint/2010/main" val="28846703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E1C4CA6-C1A8-447B-AE2D-68ABBB7564FB}" type="datetime1">
              <a:rPr lang="en-US" smtClean="0"/>
              <a:t>1/24/2018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3D1809-170A-4C6A-B122-FBC1BE3E16F2}" type="slidenum">
              <a:rPr lang="en-US" smtClean="0"/>
              <a:t>‹#›</a:t>
            </a:fld>
            <a:endParaRPr lang="en-US"/>
          </a:p>
        </p:txBody>
      </p:sp>
    </p:spTree>
    <p:extLst>
      <p:ext uri="{BB962C8B-B14F-4D97-AF65-F5344CB8AC3E}">
        <p14:creationId xmlns:p14="http://schemas.microsoft.com/office/powerpoint/2010/main" val="665608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11879A7-D808-4F05-8E08-1D4A6C2348AF}" type="datetime1">
              <a:rPr lang="en-US" smtClean="0"/>
              <a:t>1/24/2018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3D1809-170A-4C6A-B122-FBC1BE3E16F2}" type="slidenum">
              <a:rPr lang="en-US" smtClean="0"/>
              <a:t>‹#›</a:t>
            </a:fld>
            <a:endParaRPr lang="en-US"/>
          </a:p>
        </p:txBody>
      </p:sp>
    </p:spTree>
    <p:extLst>
      <p:ext uri="{BB962C8B-B14F-4D97-AF65-F5344CB8AC3E}">
        <p14:creationId xmlns:p14="http://schemas.microsoft.com/office/powerpoint/2010/main" val="3684261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D6D80A-83A2-4436-A611-C7405F51D61F}" type="datetime1">
              <a:rPr lang="en-US" smtClean="0"/>
              <a:t>1/24/2018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3D1809-170A-4C6A-B122-FBC1BE3E16F2}" type="slidenum">
              <a:rPr lang="en-US" smtClean="0"/>
              <a:t>‹#›</a:t>
            </a:fld>
            <a:endParaRPr lang="en-US"/>
          </a:p>
        </p:txBody>
      </p:sp>
    </p:spTree>
    <p:extLst>
      <p:ext uri="{BB962C8B-B14F-4D97-AF65-F5344CB8AC3E}">
        <p14:creationId xmlns:p14="http://schemas.microsoft.com/office/powerpoint/2010/main" val="3541144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tiff"/></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Status of Expansion Loop and Bus Design</a:t>
            </a:r>
          </a:p>
        </p:txBody>
      </p:sp>
      <p:sp>
        <p:nvSpPr>
          <p:cNvPr id="3" name="Subtitle 2"/>
          <p:cNvSpPr>
            <a:spLocks noGrp="1"/>
          </p:cNvSpPr>
          <p:nvPr>
            <p:ph type="subTitle" idx="1"/>
          </p:nvPr>
        </p:nvSpPr>
        <p:spPr/>
        <p:txBody>
          <a:bodyPr/>
          <a:lstStyle/>
          <a:p>
            <a:r>
              <a:rPr lang="en-US" dirty="0"/>
              <a:t>R. Bossert January 26, 2018</a:t>
            </a:r>
          </a:p>
        </p:txBody>
      </p:sp>
      <p:sp>
        <p:nvSpPr>
          <p:cNvPr id="4" name="Slide Number Placeholder 3"/>
          <p:cNvSpPr>
            <a:spLocks noGrp="1"/>
          </p:cNvSpPr>
          <p:nvPr>
            <p:ph type="sldNum" sz="quarter" idx="12"/>
          </p:nvPr>
        </p:nvSpPr>
        <p:spPr/>
        <p:txBody>
          <a:bodyPr/>
          <a:lstStyle/>
          <a:p>
            <a:fld id="{E13D1809-170A-4C6A-B122-FBC1BE3E16F2}" type="slidenum">
              <a:rPr lang="en-US" smtClean="0"/>
              <a:t>1</a:t>
            </a:fld>
            <a:endParaRPr lang="en-US"/>
          </a:p>
        </p:txBody>
      </p:sp>
    </p:spTree>
    <p:extLst>
      <p:ext uri="{BB962C8B-B14F-4D97-AF65-F5344CB8AC3E}">
        <p14:creationId xmlns:p14="http://schemas.microsoft.com/office/powerpoint/2010/main" val="711424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DE10B1D5-AE10-4AD3-9EAB-AA0CB5F13EB9}"/>
              </a:ext>
            </a:extLst>
          </p:cNvPr>
          <p:cNvSpPr>
            <a:spLocks noGrp="1"/>
          </p:cNvSpPr>
          <p:nvPr>
            <p:ph type="sldNum" sz="quarter" idx="12"/>
          </p:nvPr>
        </p:nvSpPr>
        <p:spPr/>
        <p:txBody>
          <a:bodyPr/>
          <a:lstStyle/>
          <a:p>
            <a:fld id="{EBE1E832-5750-4517-8578-CB73F8C9077D}" type="slidenum">
              <a:rPr lang="en-US" smtClean="0"/>
              <a:t>10</a:t>
            </a:fld>
            <a:endParaRPr lang="en-US"/>
          </a:p>
        </p:txBody>
      </p:sp>
      <p:sp>
        <p:nvSpPr>
          <p:cNvPr id="5" name="TextBox 4">
            <a:extLst>
              <a:ext uri="{FF2B5EF4-FFF2-40B4-BE49-F238E27FC236}">
                <a16:creationId xmlns:a16="http://schemas.microsoft.com/office/drawing/2014/main" xmlns="" id="{FEE13F95-1087-4AEA-8B69-B28B713303B9}"/>
              </a:ext>
            </a:extLst>
          </p:cNvPr>
          <p:cNvSpPr txBox="1"/>
          <p:nvPr/>
        </p:nvSpPr>
        <p:spPr>
          <a:xfrm>
            <a:off x="3724275" y="352425"/>
            <a:ext cx="3834319" cy="523220"/>
          </a:xfrm>
          <a:prstGeom prst="rect">
            <a:avLst/>
          </a:prstGeom>
          <a:noFill/>
        </p:spPr>
        <p:txBody>
          <a:bodyPr wrap="none" rtlCol="0">
            <a:spAutoFit/>
          </a:bodyPr>
          <a:lstStyle/>
          <a:p>
            <a:r>
              <a:rPr lang="en-US" sz="2800" b="1" u="sng" dirty="0"/>
              <a:t>Overall views of mockup</a:t>
            </a:r>
          </a:p>
        </p:txBody>
      </p:sp>
      <p:pic>
        <p:nvPicPr>
          <p:cNvPr id="3" name="Picture 2">
            <a:extLst>
              <a:ext uri="{FF2B5EF4-FFF2-40B4-BE49-F238E27FC236}">
                <a16:creationId xmlns:a16="http://schemas.microsoft.com/office/drawing/2014/main" xmlns="" id="{D7B5B176-1732-4402-AAC0-A93B5313B347}"/>
              </a:ext>
            </a:extLst>
          </p:cNvPr>
          <p:cNvPicPr>
            <a:picLocks noChangeAspect="1"/>
          </p:cNvPicPr>
          <p:nvPr/>
        </p:nvPicPr>
        <p:blipFill>
          <a:blip r:embed="rId2"/>
          <a:stretch>
            <a:fillRect/>
          </a:stretch>
        </p:blipFill>
        <p:spPr>
          <a:xfrm>
            <a:off x="577418" y="951755"/>
            <a:ext cx="4102964" cy="5462489"/>
          </a:xfrm>
          <a:prstGeom prst="rect">
            <a:avLst/>
          </a:prstGeom>
        </p:spPr>
      </p:pic>
      <p:pic>
        <p:nvPicPr>
          <p:cNvPr id="6" name="Picture 5">
            <a:extLst>
              <a:ext uri="{FF2B5EF4-FFF2-40B4-BE49-F238E27FC236}">
                <a16:creationId xmlns:a16="http://schemas.microsoft.com/office/drawing/2014/main" xmlns="" id="{4EFED8FD-B294-436D-95E2-1E0AA29CCEB7}"/>
              </a:ext>
            </a:extLst>
          </p:cNvPr>
          <p:cNvPicPr>
            <a:picLocks noChangeAspect="1"/>
          </p:cNvPicPr>
          <p:nvPr/>
        </p:nvPicPr>
        <p:blipFill>
          <a:blip r:embed="rId3"/>
          <a:stretch>
            <a:fillRect/>
          </a:stretch>
        </p:blipFill>
        <p:spPr>
          <a:xfrm>
            <a:off x="4982210" y="1156970"/>
            <a:ext cx="6621780" cy="4975860"/>
          </a:xfrm>
          <a:prstGeom prst="rect">
            <a:avLst/>
          </a:prstGeom>
        </p:spPr>
      </p:pic>
    </p:spTree>
    <p:extLst>
      <p:ext uri="{BB962C8B-B14F-4D97-AF65-F5344CB8AC3E}">
        <p14:creationId xmlns:p14="http://schemas.microsoft.com/office/powerpoint/2010/main" val="29799550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A5991E0B-979D-416C-ACA9-6E13CDEC665A}"/>
              </a:ext>
            </a:extLst>
          </p:cNvPr>
          <p:cNvSpPr>
            <a:spLocks noGrp="1"/>
          </p:cNvSpPr>
          <p:nvPr>
            <p:ph type="sldNum" sz="quarter" idx="12"/>
          </p:nvPr>
        </p:nvSpPr>
        <p:spPr/>
        <p:txBody>
          <a:bodyPr/>
          <a:lstStyle/>
          <a:p>
            <a:fld id="{EBE1E832-5750-4517-8578-CB73F8C9077D}" type="slidenum">
              <a:rPr lang="en-US" smtClean="0"/>
              <a:t>11</a:t>
            </a:fld>
            <a:endParaRPr lang="en-US"/>
          </a:p>
        </p:txBody>
      </p:sp>
      <p:sp>
        <p:nvSpPr>
          <p:cNvPr id="17" name="TextBox 16">
            <a:extLst>
              <a:ext uri="{FF2B5EF4-FFF2-40B4-BE49-F238E27FC236}">
                <a16:creationId xmlns:a16="http://schemas.microsoft.com/office/drawing/2014/main" xmlns="" id="{7BB7631E-0E5E-4BA4-B550-E97D430D7CD8}"/>
              </a:ext>
            </a:extLst>
          </p:cNvPr>
          <p:cNvSpPr txBox="1"/>
          <p:nvPr/>
        </p:nvSpPr>
        <p:spPr>
          <a:xfrm>
            <a:off x="1434650" y="698224"/>
            <a:ext cx="1268226" cy="369332"/>
          </a:xfrm>
          <a:prstGeom prst="rect">
            <a:avLst/>
          </a:prstGeom>
          <a:noFill/>
        </p:spPr>
        <p:txBody>
          <a:bodyPr wrap="square" rtlCol="0">
            <a:spAutoFit/>
          </a:bodyPr>
          <a:lstStyle/>
          <a:p>
            <a:r>
              <a:rPr lang="en-US" b="1" dirty="0"/>
              <a:t>Q1a/Q3a</a:t>
            </a:r>
          </a:p>
        </p:txBody>
      </p:sp>
      <p:pic>
        <p:nvPicPr>
          <p:cNvPr id="7" name="Picture 6">
            <a:extLst>
              <a:ext uri="{FF2B5EF4-FFF2-40B4-BE49-F238E27FC236}">
                <a16:creationId xmlns:a16="http://schemas.microsoft.com/office/drawing/2014/main" xmlns="" id="{ACF2A194-F59A-4D05-8D86-EE7DD3F7D4D2}"/>
              </a:ext>
            </a:extLst>
          </p:cNvPr>
          <p:cNvPicPr>
            <a:picLocks noChangeAspect="1"/>
          </p:cNvPicPr>
          <p:nvPr/>
        </p:nvPicPr>
        <p:blipFill>
          <a:blip r:embed="rId2"/>
          <a:stretch>
            <a:fillRect/>
          </a:stretch>
        </p:blipFill>
        <p:spPr>
          <a:xfrm rot="10800000">
            <a:off x="4517884" y="303341"/>
            <a:ext cx="3152916" cy="3129762"/>
          </a:xfrm>
          <a:prstGeom prst="rect">
            <a:avLst/>
          </a:prstGeom>
        </p:spPr>
      </p:pic>
      <p:sp>
        <p:nvSpPr>
          <p:cNvPr id="8" name="Oval 7">
            <a:extLst>
              <a:ext uri="{FF2B5EF4-FFF2-40B4-BE49-F238E27FC236}">
                <a16:creationId xmlns:a16="http://schemas.microsoft.com/office/drawing/2014/main" xmlns="" id="{24936DE7-2FC9-47C8-9BCC-64534B6158FF}"/>
              </a:ext>
            </a:extLst>
          </p:cNvPr>
          <p:cNvSpPr/>
          <p:nvPr/>
        </p:nvSpPr>
        <p:spPr>
          <a:xfrm>
            <a:off x="5904584" y="941339"/>
            <a:ext cx="262739" cy="262739"/>
          </a:xfrm>
          <a:prstGeom prst="ellipse">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xmlns="" id="{FE767D86-6421-4649-9912-CA9D05B4DB20}"/>
              </a:ext>
            </a:extLst>
          </p:cNvPr>
          <p:cNvSpPr txBox="1"/>
          <p:nvPr/>
        </p:nvSpPr>
        <p:spPr>
          <a:xfrm rot="4109507" flipH="1">
            <a:off x="5184643" y="1985571"/>
            <a:ext cx="623889" cy="369332"/>
          </a:xfrm>
          <a:prstGeom prst="rect">
            <a:avLst/>
          </a:prstGeom>
          <a:noFill/>
        </p:spPr>
        <p:txBody>
          <a:bodyPr wrap="none" rtlCol="0">
            <a:spAutoFit/>
          </a:bodyPr>
          <a:lstStyle/>
          <a:p>
            <a:r>
              <a:rPr lang="en-US" b="1" dirty="0">
                <a:solidFill>
                  <a:schemeClr val="bg1"/>
                </a:solidFill>
              </a:rPr>
              <a:t>CLIQ</a:t>
            </a:r>
          </a:p>
        </p:txBody>
      </p:sp>
      <p:sp>
        <p:nvSpPr>
          <p:cNvPr id="10" name="TextBox 9">
            <a:extLst>
              <a:ext uri="{FF2B5EF4-FFF2-40B4-BE49-F238E27FC236}">
                <a16:creationId xmlns:a16="http://schemas.microsoft.com/office/drawing/2014/main" xmlns="" id="{585AAFF4-8552-4220-8929-6B0B8970247F}"/>
              </a:ext>
            </a:extLst>
          </p:cNvPr>
          <p:cNvSpPr txBox="1"/>
          <p:nvPr/>
        </p:nvSpPr>
        <p:spPr>
          <a:xfrm rot="20245481" flipH="1">
            <a:off x="5417317" y="1439038"/>
            <a:ext cx="623889" cy="369332"/>
          </a:xfrm>
          <a:prstGeom prst="rect">
            <a:avLst/>
          </a:prstGeom>
          <a:noFill/>
        </p:spPr>
        <p:txBody>
          <a:bodyPr wrap="none" rtlCol="0">
            <a:spAutoFit/>
          </a:bodyPr>
          <a:lstStyle/>
          <a:p>
            <a:r>
              <a:rPr lang="en-US" b="1" dirty="0">
                <a:solidFill>
                  <a:schemeClr val="bg1"/>
                </a:solidFill>
              </a:rPr>
              <a:t>CLIQ</a:t>
            </a:r>
          </a:p>
        </p:txBody>
      </p:sp>
      <p:grpSp>
        <p:nvGrpSpPr>
          <p:cNvPr id="11" name="Group 10">
            <a:extLst>
              <a:ext uri="{FF2B5EF4-FFF2-40B4-BE49-F238E27FC236}">
                <a16:creationId xmlns:a16="http://schemas.microsoft.com/office/drawing/2014/main" xmlns="" id="{5194B677-8B1F-43C1-A0F9-C897F0B9C14B}"/>
              </a:ext>
            </a:extLst>
          </p:cNvPr>
          <p:cNvGrpSpPr/>
          <p:nvPr/>
        </p:nvGrpSpPr>
        <p:grpSpPr>
          <a:xfrm>
            <a:off x="5300279" y="1074884"/>
            <a:ext cx="1527594" cy="1414101"/>
            <a:chOff x="2045946" y="2197453"/>
            <a:chExt cx="2305915" cy="2134597"/>
          </a:xfrm>
        </p:grpSpPr>
        <p:sp>
          <p:nvSpPr>
            <p:cNvPr id="27" name="Arc 26">
              <a:extLst>
                <a:ext uri="{FF2B5EF4-FFF2-40B4-BE49-F238E27FC236}">
                  <a16:creationId xmlns:a16="http://schemas.microsoft.com/office/drawing/2014/main" xmlns="" id="{F20F627F-24F6-433A-B29C-B3144CD03A7B}"/>
                </a:ext>
              </a:extLst>
            </p:cNvPr>
            <p:cNvSpPr/>
            <p:nvPr/>
          </p:nvSpPr>
          <p:spPr>
            <a:xfrm>
              <a:off x="2045946" y="2197453"/>
              <a:ext cx="2134597" cy="2134597"/>
            </a:xfrm>
            <a:prstGeom prst="arc">
              <a:avLst>
                <a:gd name="adj1" fmla="val 16200000"/>
                <a:gd name="adj2" fmla="val 20510427"/>
              </a:avLst>
            </a:prstGeom>
            <a:ln w="76200">
              <a:solidFill>
                <a:srgbClr val="00B050"/>
              </a:solidFill>
              <a:headEnd type="none"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xmlns="" id="{74B99590-ABC0-49CF-9FBA-324AD94E4256}"/>
                </a:ext>
              </a:extLst>
            </p:cNvPr>
            <p:cNvCxnSpPr>
              <a:cxnSpLocks/>
              <a:stCxn id="27" idx="2"/>
            </p:cNvCxnSpPr>
            <p:nvPr/>
          </p:nvCxnSpPr>
          <p:spPr>
            <a:xfrm>
              <a:off x="4127383" y="2932113"/>
              <a:ext cx="224478" cy="560856"/>
            </a:xfrm>
            <a:prstGeom prst="line">
              <a:avLst/>
            </a:prstGeom>
            <a:ln w="76200">
              <a:solidFill>
                <a:srgbClr val="00B050"/>
              </a:solidFill>
              <a:tailEnd type="stealth" w="med" len="lg"/>
            </a:ln>
          </p:spPr>
          <p:style>
            <a:lnRef idx="1">
              <a:schemeClr val="accent1"/>
            </a:lnRef>
            <a:fillRef idx="0">
              <a:schemeClr val="accent1"/>
            </a:fillRef>
            <a:effectRef idx="0">
              <a:schemeClr val="accent1"/>
            </a:effectRef>
            <a:fontRef idx="minor">
              <a:schemeClr val="tx1"/>
            </a:fontRef>
          </p:style>
        </p:cxnSp>
      </p:grpSp>
      <p:sp>
        <p:nvSpPr>
          <p:cNvPr id="13" name="Oval 12">
            <a:extLst>
              <a:ext uri="{FF2B5EF4-FFF2-40B4-BE49-F238E27FC236}">
                <a16:creationId xmlns:a16="http://schemas.microsoft.com/office/drawing/2014/main" xmlns="" id="{ADAB2618-77D9-4486-A392-3F64B352FFCA}"/>
              </a:ext>
            </a:extLst>
          </p:cNvPr>
          <p:cNvSpPr/>
          <p:nvPr/>
        </p:nvSpPr>
        <p:spPr>
          <a:xfrm>
            <a:off x="6618141" y="2633945"/>
            <a:ext cx="280685" cy="28068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c 23">
            <a:extLst>
              <a:ext uri="{FF2B5EF4-FFF2-40B4-BE49-F238E27FC236}">
                <a16:creationId xmlns:a16="http://schemas.microsoft.com/office/drawing/2014/main" xmlns="" id="{8655532B-04C0-45B7-8F0A-D97CEE81952D}"/>
              </a:ext>
            </a:extLst>
          </p:cNvPr>
          <p:cNvSpPr/>
          <p:nvPr/>
        </p:nvSpPr>
        <p:spPr>
          <a:xfrm rot="7743726">
            <a:off x="5236464" y="1219224"/>
            <a:ext cx="1783187" cy="1886008"/>
          </a:xfrm>
          <a:prstGeom prst="arc">
            <a:avLst>
              <a:gd name="adj1" fmla="val 12598362"/>
              <a:gd name="adj2" fmla="val 16212651"/>
            </a:avLst>
          </a:prstGeom>
          <a:ln w="76200">
            <a:solidFill>
              <a:srgbClr val="FF0000"/>
            </a:solidFill>
            <a:headEnd type="none" w="med" len="lg"/>
            <a:tailEnd type="stealth"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u="sng"/>
          </a:p>
        </p:txBody>
      </p:sp>
      <p:sp>
        <p:nvSpPr>
          <p:cNvPr id="25" name="Arc 24">
            <a:extLst>
              <a:ext uri="{FF2B5EF4-FFF2-40B4-BE49-F238E27FC236}">
                <a16:creationId xmlns:a16="http://schemas.microsoft.com/office/drawing/2014/main" xmlns="" id="{BC5E7A85-CC4B-4FFB-AC51-900E9D21EC10}"/>
              </a:ext>
            </a:extLst>
          </p:cNvPr>
          <p:cNvSpPr/>
          <p:nvPr/>
        </p:nvSpPr>
        <p:spPr>
          <a:xfrm rot="7743726">
            <a:off x="5593788" y="1032514"/>
            <a:ext cx="1218051" cy="1288285"/>
          </a:xfrm>
          <a:prstGeom prst="arc">
            <a:avLst>
              <a:gd name="adj1" fmla="val 7710018"/>
              <a:gd name="adj2" fmla="val 12225475"/>
            </a:avLst>
          </a:prstGeom>
          <a:ln w="76200">
            <a:solidFill>
              <a:srgbClr val="FF0000"/>
            </a:solidFill>
            <a:headEnd type="none"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u="sng"/>
          </a:p>
        </p:txBody>
      </p:sp>
      <p:cxnSp>
        <p:nvCxnSpPr>
          <p:cNvPr id="26" name="Straight Connector 25">
            <a:extLst>
              <a:ext uri="{FF2B5EF4-FFF2-40B4-BE49-F238E27FC236}">
                <a16:creationId xmlns:a16="http://schemas.microsoft.com/office/drawing/2014/main" xmlns="" id="{3118B350-E191-42A4-8123-340AFD522C9A}"/>
              </a:ext>
            </a:extLst>
          </p:cNvPr>
          <p:cNvCxnSpPr>
            <a:cxnSpLocks/>
            <a:endCxn id="25" idx="2"/>
          </p:cNvCxnSpPr>
          <p:nvPr/>
        </p:nvCxnSpPr>
        <p:spPr>
          <a:xfrm flipH="1" flipV="1">
            <a:off x="6749313" y="1396035"/>
            <a:ext cx="262496" cy="51825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xmlns="" id="{5C580B07-8E86-43EE-8D86-B40BE21E47F4}"/>
              </a:ext>
            </a:extLst>
          </p:cNvPr>
          <p:cNvSpPr txBox="1"/>
          <p:nvPr/>
        </p:nvSpPr>
        <p:spPr>
          <a:xfrm rot="4152274" flipH="1">
            <a:off x="6751110" y="1533244"/>
            <a:ext cx="748278" cy="369332"/>
          </a:xfrm>
          <a:prstGeom prst="rect">
            <a:avLst/>
          </a:prstGeom>
          <a:noFill/>
        </p:spPr>
        <p:txBody>
          <a:bodyPr wrap="square" rtlCol="0">
            <a:spAutoFit/>
          </a:bodyPr>
          <a:lstStyle/>
          <a:p>
            <a:r>
              <a:rPr lang="en-US" b="1" dirty="0">
                <a:solidFill>
                  <a:schemeClr val="bg1"/>
                </a:solidFill>
              </a:rPr>
              <a:t>Leads</a:t>
            </a:r>
          </a:p>
        </p:txBody>
      </p:sp>
      <p:sp>
        <p:nvSpPr>
          <p:cNvPr id="16" name="Arc 15">
            <a:extLst>
              <a:ext uri="{FF2B5EF4-FFF2-40B4-BE49-F238E27FC236}">
                <a16:creationId xmlns:a16="http://schemas.microsoft.com/office/drawing/2014/main" xmlns="" id="{72C7FB09-F670-4C15-B0FB-5241673C3FB4}"/>
              </a:ext>
            </a:extLst>
          </p:cNvPr>
          <p:cNvSpPr/>
          <p:nvPr/>
        </p:nvSpPr>
        <p:spPr>
          <a:xfrm rot="13856274" flipH="1">
            <a:off x="5229657" y="1486277"/>
            <a:ext cx="1685960" cy="1685960"/>
          </a:xfrm>
          <a:prstGeom prst="arc">
            <a:avLst>
              <a:gd name="adj1" fmla="val 762984"/>
              <a:gd name="adj2" fmla="val 4380055"/>
            </a:avLst>
          </a:prstGeom>
          <a:ln w="76200">
            <a:solidFill>
              <a:srgbClr val="0000FF"/>
            </a:solidFill>
            <a:headEnd type="stealth"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a:extLst>
              <a:ext uri="{FF2B5EF4-FFF2-40B4-BE49-F238E27FC236}">
                <a16:creationId xmlns:a16="http://schemas.microsoft.com/office/drawing/2014/main" xmlns="" id="{76D38D2B-4B63-47A6-9912-93FD520FAB4D}"/>
              </a:ext>
            </a:extLst>
          </p:cNvPr>
          <p:cNvSpPr txBox="1"/>
          <p:nvPr/>
        </p:nvSpPr>
        <p:spPr>
          <a:xfrm flipH="1">
            <a:off x="4677610" y="272760"/>
            <a:ext cx="2193089" cy="646331"/>
          </a:xfrm>
          <a:prstGeom prst="rect">
            <a:avLst/>
          </a:prstGeom>
          <a:noFill/>
        </p:spPr>
        <p:txBody>
          <a:bodyPr wrap="square" rtlCol="0">
            <a:spAutoFit/>
          </a:bodyPr>
          <a:lstStyle/>
          <a:p>
            <a:r>
              <a:rPr lang="en-US" dirty="0"/>
              <a:t>Instrumentation port position</a:t>
            </a:r>
          </a:p>
        </p:txBody>
      </p:sp>
      <p:sp>
        <p:nvSpPr>
          <p:cNvPr id="20" name="Arc 19">
            <a:extLst>
              <a:ext uri="{FF2B5EF4-FFF2-40B4-BE49-F238E27FC236}">
                <a16:creationId xmlns:a16="http://schemas.microsoft.com/office/drawing/2014/main" xmlns="" id="{71BB07C2-A933-4C8E-9EA0-FFDA63F86F15}"/>
              </a:ext>
            </a:extLst>
          </p:cNvPr>
          <p:cNvSpPr/>
          <p:nvPr/>
        </p:nvSpPr>
        <p:spPr>
          <a:xfrm flipH="1">
            <a:off x="5293374" y="1037808"/>
            <a:ext cx="1319914" cy="1381450"/>
          </a:xfrm>
          <a:prstGeom prst="arc">
            <a:avLst>
              <a:gd name="adj1" fmla="val 15904005"/>
              <a:gd name="adj2" fmla="val 18939774"/>
            </a:avLst>
          </a:prstGeom>
          <a:ln w="76200">
            <a:solidFill>
              <a:srgbClr val="CC99FF"/>
            </a:solidFill>
            <a:headEnd type="stealth"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Arc 20">
            <a:extLst>
              <a:ext uri="{FF2B5EF4-FFF2-40B4-BE49-F238E27FC236}">
                <a16:creationId xmlns:a16="http://schemas.microsoft.com/office/drawing/2014/main" xmlns="" id="{B2D3AB87-8206-4BE5-8AEE-38CCC23F0DE0}"/>
              </a:ext>
            </a:extLst>
          </p:cNvPr>
          <p:cNvSpPr/>
          <p:nvPr/>
        </p:nvSpPr>
        <p:spPr>
          <a:xfrm flipH="1">
            <a:off x="5176320" y="1006958"/>
            <a:ext cx="1290779" cy="1380173"/>
          </a:xfrm>
          <a:prstGeom prst="arc">
            <a:avLst>
              <a:gd name="adj1" fmla="val 15133714"/>
              <a:gd name="adj2" fmla="val 2267867"/>
            </a:avLst>
          </a:prstGeom>
          <a:ln w="76200">
            <a:solidFill>
              <a:srgbClr val="CC99FF"/>
            </a:solidFill>
            <a:headEnd type="stealth"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Arc 22">
            <a:extLst>
              <a:ext uri="{FF2B5EF4-FFF2-40B4-BE49-F238E27FC236}">
                <a16:creationId xmlns:a16="http://schemas.microsoft.com/office/drawing/2014/main" xmlns="" id="{48E842E3-9363-45C4-8B36-353F7D9C5F69}"/>
              </a:ext>
            </a:extLst>
          </p:cNvPr>
          <p:cNvSpPr/>
          <p:nvPr/>
        </p:nvSpPr>
        <p:spPr>
          <a:xfrm rot="13856274" flipH="1" flipV="1">
            <a:off x="5449091" y="1197671"/>
            <a:ext cx="259226" cy="293312"/>
          </a:xfrm>
          <a:prstGeom prst="arc">
            <a:avLst>
              <a:gd name="adj1" fmla="val 830749"/>
              <a:gd name="adj2" fmla="val 10244829"/>
            </a:avLst>
          </a:prstGeom>
          <a:ln w="76200">
            <a:solidFill>
              <a:srgbClr val="CC99FF"/>
            </a:solidFill>
            <a:headEnd type="none"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xmlns="" id="{22801ECA-CBBA-429C-9507-88CC975ADED3}"/>
              </a:ext>
            </a:extLst>
          </p:cNvPr>
          <p:cNvCxnSpPr>
            <a:cxnSpLocks/>
          </p:cNvCxnSpPr>
          <p:nvPr/>
        </p:nvCxnSpPr>
        <p:spPr>
          <a:xfrm>
            <a:off x="5695239" y="605957"/>
            <a:ext cx="312090" cy="468927"/>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xmlns="" id="{A6C75B75-FFAA-4D46-8476-C858BE445038}"/>
              </a:ext>
            </a:extLst>
          </p:cNvPr>
          <p:cNvCxnSpPr>
            <a:cxnSpLocks/>
          </p:cNvCxnSpPr>
          <p:nvPr/>
        </p:nvCxnSpPr>
        <p:spPr>
          <a:xfrm flipH="1">
            <a:off x="4127500" y="2701457"/>
            <a:ext cx="539039" cy="283043"/>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xmlns="" id="{99B76118-A4DE-41F0-B75A-6A18A002C655}"/>
              </a:ext>
            </a:extLst>
          </p:cNvPr>
          <p:cNvPicPr>
            <a:picLocks noChangeAspect="1"/>
          </p:cNvPicPr>
          <p:nvPr/>
        </p:nvPicPr>
        <p:blipFill>
          <a:blip r:embed="rId2"/>
          <a:stretch>
            <a:fillRect/>
          </a:stretch>
        </p:blipFill>
        <p:spPr>
          <a:xfrm rot="10800000" flipH="1" flipV="1">
            <a:off x="4473524" y="3674081"/>
            <a:ext cx="3085790" cy="3063129"/>
          </a:xfrm>
          <a:prstGeom prst="rect">
            <a:avLst/>
          </a:prstGeom>
        </p:spPr>
      </p:pic>
      <p:sp>
        <p:nvSpPr>
          <p:cNvPr id="33" name="Oval 32">
            <a:extLst>
              <a:ext uri="{FF2B5EF4-FFF2-40B4-BE49-F238E27FC236}">
                <a16:creationId xmlns:a16="http://schemas.microsoft.com/office/drawing/2014/main" xmlns="" id="{3974D96E-270A-4686-9380-FC7CF6A6DEBD}"/>
              </a:ext>
            </a:extLst>
          </p:cNvPr>
          <p:cNvSpPr/>
          <p:nvPr/>
        </p:nvSpPr>
        <p:spPr>
          <a:xfrm flipH="1">
            <a:off x="5932036" y="4016906"/>
            <a:ext cx="257145" cy="257146"/>
          </a:xfrm>
          <a:prstGeom prst="ellipse">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xmlns="" id="{6031F2CC-7F44-40D3-929D-3517EB202C24}"/>
              </a:ext>
            </a:extLst>
          </p:cNvPr>
          <p:cNvSpPr/>
          <p:nvPr/>
        </p:nvSpPr>
        <p:spPr>
          <a:xfrm flipH="1">
            <a:off x="5224289" y="5572444"/>
            <a:ext cx="274709" cy="274709"/>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Arrow Connector 34">
            <a:extLst>
              <a:ext uri="{FF2B5EF4-FFF2-40B4-BE49-F238E27FC236}">
                <a16:creationId xmlns:a16="http://schemas.microsoft.com/office/drawing/2014/main" xmlns="" id="{8347E0A6-A88B-4B76-8798-143356FD0A29}"/>
              </a:ext>
            </a:extLst>
          </p:cNvPr>
          <p:cNvCxnSpPr>
            <a:endCxn id="34" idx="5"/>
          </p:cNvCxnSpPr>
          <p:nvPr/>
        </p:nvCxnSpPr>
        <p:spPr>
          <a:xfrm flipV="1">
            <a:off x="4984659" y="5806923"/>
            <a:ext cx="279861" cy="327595"/>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xmlns="" id="{72D134BA-7ECF-4D11-A1C8-E7646FE5E350}"/>
              </a:ext>
            </a:extLst>
          </p:cNvPr>
          <p:cNvSpPr txBox="1"/>
          <p:nvPr/>
        </p:nvSpPr>
        <p:spPr>
          <a:xfrm flipH="1">
            <a:off x="4530112" y="6155947"/>
            <a:ext cx="1045187" cy="371853"/>
          </a:xfrm>
          <a:prstGeom prst="rect">
            <a:avLst/>
          </a:prstGeom>
          <a:noFill/>
        </p:spPr>
        <p:txBody>
          <a:bodyPr wrap="square" rtlCol="0">
            <a:spAutoFit/>
          </a:bodyPr>
          <a:lstStyle/>
          <a:p>
            <a:r>
              <a:rPr lang="en-US" dirty="0"/>
              <a:t>Bus port</a:t>
            </a:r>
          </a:p>
        </p:txBody>
      </p:sp>
      <p:sp>
        <p:nvSpPr>
          <p:cNvPr id="37" name="TextBox 36">
            <a:extLst>
              <a:ext uri="{FF2B5EF4-FFF2-40B4-BE49-F238E27FC236}">
                <a16:creationId xmlns:a16="http://schemas.microsoft.com/office/drawing/2014/main" xmlns="" id="{5E15FF58-B0C3-493C-9268-0C47A890A16B}"/>
              </a:ext>
            </a:extLst>
          </p:cNvPr>
          <p:cNvSpPr txBox="1"/>
          <p:nvPr/>
        </p:nvSpPr>
        <p:spPr>
          <a:xfrm rot="4109507" flipH="1">
            <a:off x="6198707" y="4826376"/>
            <a:ext cx="803937" cy="369332"/>
          </a:xfrm>
          <a:prstGeom prst="rect">
            <a:avLst/>
          </a:prstGeom>
          <a:noFill/>
        </p:spPr>
        <p:txBody>
          <a:bodyPr wrap="square" rtlCol="0">
            <a:spAutoFit/>
          </a:bodyPr>
          <a:lstStyle/>
          <a:p>
            <a:r>
              <a:rPr lang="en-US" b="1" dirty="0">
                <a:solidFill>
                  <a:schemeClr val="bg1"/>
                </a:solidFill>
              </a:rPr>
              <a:t>CLIQ</a:t>
            </a:r>
          </a:p>
        </p:txBody>
      </p:sp>
      <p:sp>
        <p:nvSpPr>
          <p:cNvPr id="38" name="TextBox 37">
            <a:extLst>
              <a:ext uri="{FF2B5EF4-FFF2-40B4-BE49-F238E27FC236}">
                <a16:creationId xmlns:a16="http://schemas.microsoft.com/office/drawing/2014/main" xmlns="" id="{6E9FB939-76EB-4B00-BF73-A50F4CB1A36A}"/>
              </a:ext>
            </a:extLst>
          </p:cNvPr>
          <p:cNvSpPr txBox="1"/>
          <p:nvPr/>
        </p:nvSpPr>
        <p:spPr>
          <a:xfrm rot="20245481" flipH="1">
            <a:off x="6056184" y="5171741"/>
            <a:ext cx="673179" cy="369332"/>
          </a:xfrm>
          <a:prstGeom prst="rect">
            <a:avLst/>
          </a:prstGeom>
          <a:noFill/>
        </p:spPr>
        <p:txBody>
          <a:bodyPr wrap="square" rtlCol="0">
            <a:spAutoFit/>
          </a:bodyPr>
          <a:lstStyle/>
          <a:p>
            <a:r>
              <a:rPr lang="en-US" b="1" dirty="0">
                <a:solidFill>
                  <a:schemeClr val="bg1"/>
                </a:solidFill>
              </a:rPr>
              <a:t>CLIQ</a:t>
            </a:r>
          </a:p>
        </p:txBody>
      </p:sp>
      <p:sp>
        <p:nvSpPr>
          <p:cNvPr id="39" name="TextBox 38">
            <a:extLst>
              <a:ext uri="{FF2B5EF4-FFF2-40B4-BE49-F238E27FC236}">
                <a16:creationId xmlns:a16="http://schemas.microsoft.com/office/drawing/2014/main" xmlns="" id="{35F587D9-6A86-4F7E-A0F3-FE1B308A3312}"/>
              </a:ext>
            </a:extLst>
          </p:cNvPr>
          <p:cNvSpPr txBox="1"/>
          <p:nvPr/>
        </p:nvSpPr>
        <p:spPr>
          <a:xfrm flipH="1">
            <a:off x="6513230" y="3239325"/>
            <a:ext cx="1690970" cy="646331"/>
          </a:xfrm>
          <a:prstGeom prst="rect">
            <a:avLst/>
          </a:prstGeom>
          <a:noFill/>
        </p:spPr>
        <p:txBody>
          <a:bodyPr wrap="square" rtlCol="0">
            <a:spAutoFit/>
          </a:bodyPr>
          <a:lstStyle/>
          <a:p>
            <a:r>
              <a:rPr lang="en-US" dirty="0"/>
              <a:t>Instrumentation port position</a:t>
            </a:r>
          </a:p>
        </p:txBody>
      </p:sp>
      <p:sp>
        <p:nvSpPr>
          <p:cNvPr id="40" name="TextBox 39">
            <a:extLst>
              <a:ext uri="{FF2B5EF4-FFF2-40B4-BE49-F238E27FC236}">
                <a16:creationId xmlns:a16="http://schemas.microsoft.com/office/drawing/2014/main" xmlns="" id="{7EABE522-09DA-4CF7-B2EE-E27166C91DB0}"/>
              </a:ext>
            </a:extLst>
          </p:cNvPr>
          <p:cNvSpPr txBox="1"/>
          <p:nvPr/>
        </p:nvSpPr>
        <p:spPr>
          <a:xfrm rot="4152274" flipH="1">
            <a:off x="4846370" y="5053437"/>
            <a:ext cx="514003" cy="239461"/>
          </a:xfrm>
          <a:prstGeom prst="rect">
            <a:avLst/>
          </a:prstGeom>
          <a:noFill/>
        </p:spPr>
        <p:txBody>
          <a:bodyPr wrap="square" rtlCol="0">
            <a:spAutoFit/>
          </a:bodyPr>
          <a:lstStyle/>
          <a:p>
            <a:r>
              <a:rPr lang="en-US" b="1" dirty="0">
                <a:solidFill>
                  <a:schemeClr val="bg1"/>
                </a:solidFill>
              </a:rPr>
              <a:t>Leads</a:t>
            </a:r>
          </a:p>
        </p:txBody>
      </p:sp>
      <p:grpSp>
        <p:nvGrpSpPr>
          <p:cNvPr id="41" name="Group 40">
            <a:extLst>
              <a:ext uri="{FF2B5EF4-FFF2-40B4-BE49-F238E27FC236}">
                <a16:creationId xmlns:a16="http://schemas.microsoft.com/office/drawing/2014/main" xmlns="" id="{09DEDD11-6DD0-4012-AD77-F599401178E0}"/>
              </a:ext>
            </a:extLst>
          </p:cNvPr>
          <p:cNvGrpSpPr/>
          <p:nvPr/>
        </p:nvGrpSpPr>
        <p:grpSpPr>
          <a:xfrm flipH="1">
            <a:off x="5022596" y="4164743"/>
            <a:ext cx="1845854" cy="1962815"/>
            <a:chOff x="6850677" y="2245916"/>
            <a:chExt cx="2846944" cy="3027337"/>
          </a:xfrm>
        </p:grpSpPr>
        <p:sp>
          <p:nvSpPr>
            <p:cNvPr id="56" name="Arc 55">
              <a:extLst>
                <a:ext uri="{FF2B5EF4-FFF2-40B4-BE49-F238E27FC236}">
                  <a16:creationId xmlns:a16="http://schemas.microsoft.com/office/drawing/2014/main" xmlns="" id="{2F7E2FC0-3442-4547-B571-74459FDECFA2}"/>
                </a:ext>
              </a:extLst>
            </p:cNvPr>
            <p:cNvSpPr/>
            <p:nvPr/>
          </p:nvSpPr>
          <p:spPr>
            <a:xfrm rot="7743726">
              <a:off x="7438568" y="2192906"/>
              <a:ext cx="1838658" cy="1944677"/>
            </a:xfrm>
            <a:prstGeom prst="arc">
              <a:avLst>
                <a:gd name="adj1" fmla="val 7710018"/>
                <a:gd name="adj2" fmla="val 12225475"/>
              </a:avLst>
            </a:prstGeom>
            <a:ln w="76200">
              <a:solidFill>
                <a:srgbClr val="00B050"/>
              </a:solidFill>
              <a:headEnd type="stealth"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7" name="Straight Connector 56">
              <a:extLst>
                <a:ext uri="{FF2B5EF4-FFF2-40B4-BE49-F238E27FC236}">
                  <a16:creationId xmlns:a16="http://schemas.microsoft.com/office/drawing/2014/main" xmlns="" id="{E37B0027-A83A-4D88-A101-B68EA1833D7C}"/>
                </a:ext>
              </a:extLst>
            </p:cNvPr>
            <p:cNvCxnSpPr/>
            <p:nvPr/>
          </p:nvCxnSpPr>
          <p:spPr>
            <a:xfrm flipH="1" flipV="1">
              <a:off x="9170992" y="2714601"/>
              <a:ext cx="396240" cy="782314"/>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58" name="Arc 57">
              <a:extLst>
                <a:ext uri="{FF2B5EF4-FFF2-40B4-BE49-F238E27FC236}">
                  <a16:creationId xmlns:a16="http://schemas.microsoft.com/office/drawing/2014/main" xmlns="" id="{27F62974-A2D1-44EA-B956-E0A0F9A01B6E}"/>
                </a:ext>
              </a:extLst>
            </p:cNvPr>
            <p:cNvSpPr/>
            <p:nvPr/>
          </p:nvSpPr>
          <p:spPr>
            <a:xfrm rot="7743726">
              <a:off x="6928281" y="2503914"/>
              <a:ext cx="2691735" cy="2846944"/>
            </a:xfrm>
            <a:prstGeom prst="arc">
              <a:avLst>
                <a:gd name="adj1" fmla="val 12598362"/>
                <a:gd name="adj2" fmla="val 13908877"/>
              </a:avLst>
            </a:prstGeom>
            <a:ln w="76200">
              <a:solidFill>
                <a:srgbClr val="00B050"/>
              </a:solidFill>
              <a:headEnd type="none"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Arc 58">
              <a:extLst>
                <a:ext uri="{FF2B5EF4-FFF2-40B4-BE49-F238E27FC236}">
                  <a16:creationId xmlns:a16="http://schemas.microsoft.com/office/drawing/2014/main" xmlns="" id="{88681C2A-C5C0-4AEE-BF2D-59CB1C3F0D0B}"/>
                </a:ext>
              </a:extLst>
            </p:cNvPr>
            <p:cNvSpPr/>
            <p:nvPr/>
          </p:nvSpPr>
          <p:spPr>
            <a:xfrm rot="7743726">
              <a:off x="9090420" y="3849841"/>
              <a:ext cx="627925" cy="454694"/>
            </a:xfrm>
            <a:prstGeom prst="arc">
              <a:avLst>
                <a:gd name="adj1" fmla="val 12181723"/>
                <a:gd name="adj2" fmla="val 3901036"/>
              </a:avLst>
            </a:prstGeom>
            <a:ln w="76200">
              <a:solidFill>
                <a:srgbClr val="00B050"/>
              </a:solidFill>
              <a:headEnd type="none"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0" name="Straight Connector 59">
              <a:extLst>
                <a:ext uri="{FF2B5EF4-FFF2-40B4-BE49-F238E27FC236}">
                  <a16:creationId xmlns:a16="http://schemas.microsoft.com/office/drawing/2014/main" xmlns="" id="{AFC459E0-A3DD-4FF1-944D-07D1DA38F8A6}"/>
                </a:ext>
              </a:extLst>
            </p:cNvPr>
            <p:cNvCxnSpPr/>
            <p:nvPr/>
          </p:nvCxnSpPr>
          <p:spPr>
            <a:xfrm flipH="1">
              <a:off x="9148151" y="3834511"/>
              <a:ext cx="104171" cy="249458"/>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42" name="Arc 41">
            <a:extLst>
              <a:ext uri="{FF2B5EF4-FFF2-40B4-BE49-F238E27FC236}">
                <a16:creationId xmlns:a16="http://schemas.microsoft.com/office/drawing/2014/main" xmlns="" id="{1A83F64F-4F30-4BFE-8283-64C6DFE55ABE}"/>
              </a:ext>
            </a:extLst>
          </p:cNvPr>
          <p:cNvSpPr/>
          <p:nvPr/>
        </p:nvSpPr>
        <p:spPr>
          <a:xfrm rot="13856274" flipH="1">
            <a:off x="5196636" y="4894881"/>
            <a:ext cx="344038" cy="278619"/>
          </a:xfrm>
          <a:prstGeom prst="arc">
            <a:avLst>
              <a:gd name="adj1" fmla="val 1487924"/>
              <a:gd name="adj2" fmla="val 14903961"/>
            </a:avLst>
          </a:prstGeom>
          <a:ln w="76200">
            <a:solidFill>
              <a:srgbClr val="0000FF"/>
            </a:solidFill>
            <a:headEnd type="none" w="med" len="lg"/>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3" name="Straight Connector 42">
            <a:extLst>
              <a:ext uri="{FF2B5EF4-FFF2-40B4-BE49-F238E27FC236}">
                <a16:creationId xmlns:a16="http://schemas.microsoft.com/office/drawing/2014/main" xmlns="" id="{543801F1-3D94-4944-B33C-402E6DED40BD}"/>
              </a:ext>
            </a:extLst>
          </p:cNvPr>
          <p:cNvCxnSpPr/>
          <p:nvPr/>
        </p:nvCxnSpPr>
        <p:spPr>
          <a:xfrm flipH="1">
            <a:off x="5519636" y="5100941"/>
            <a:ext cx="8121" cy="295839"/>
          </a:xfrm>
          <a:prstGeom prst="line">
            <a:avLst/>
          </a:prstGeom>
          <a:ln w="76200">
            <a:solidFill>
              <a:srgbClr val="0000FF"/>
            </a:solidFill>
          </a:ln>
        </p:spPr>
        <p:style>
          <a:lnRef idx="1">
            <a:schemeClr val="accent1"/>
          </a:lnRef>
          <a:fillRef idx="0">
            <a:schemeClr val="accent1"/>
          </a:fillRef>
          <a:effectRef idx="0">
            <a:schemeClr val="accent1"/>
          </a:effectRef>
          <a:fontRef idx="minor">
            <a:schemeClr val="tx1"/>
          </a:fontRef>
        </p:style>
      </p:cxnSp>
      <p:sp>
        <p:nvSpPr>
          <p:cNvPr id="44" name="Arc 43">
            <a:extLst>
              <a:ext uri="{FF2B5EF4-FFF2-40B4-BE49-F238E27FC236}">
                <a16:creationId xmlns:a16="http://schemas.microsoft.com/office/drawing/2014/main" xmlns="" id="{4B5B68A0-C664-46CB-A79E-4082FE5661A0}"/>
              </a:ext>
            </a:extLst>
          </p:cNvPr>
          <p:cNvSpPr/>
          <p:nvPr/>
        </p:nvSpPr>
        <p:spPr>
          <a:xfrm rot="13856274" flipH="1">
            <a:off x="4956910" y="4093833"/>
            <a:ext cx="1745223" cy="1845854"/>
          </a:xfrm>
          <a:prstGeom prst="arc">
            <a:avLst>
              <a:gd name="adj1" fmla="val 11917178"/>
              <a:gd name="adj2" fmla="val 17430424"/>
            </a:avLst>
          </a:prstGeom>
          <a:ln w="76200">
            <a:solidFill>
              <a:srgbClr val="FF0000"/>
            </a:solidFill>
            <a:headEnd type="none"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Arc 44">
            <a:extLst>
              <a:ext uri="{FF2B5EF4-FFF2-40B4-BE49-F238E27FC236}">
                <a16:creationId xmlns:a16="http://schemas.microsoft.com/office/drawing/2014/main" xmlns="" id="{1CC92526-0F7F-4B85-9CA5-4255884BE9B2}"/>
              </a:ext>
            </a:extLst>
          </p:cNvPr>
          <p:cNvSpPr/>
          <p:nvPr/>
        </p:nvSpPr>
        <p:spPr>
          <a:xfrm rot="13856274" flipH="1">
            <a:off x="5131726" y="4046816"/>
            <a:ext cx="1192119" cy="1260857"/>
          </a:xfrm>
          <a:prstGeom prst="arc">
            <a:avLst>
              <a:gd name="adj1" fmla="val 6480311"/>
              <a:gd name="adj2" fmla="val 12225475"/>
            </a:avLst>
          </a:prstGeom>
          <a:ln w="76200">
            <a:solidFill>
              <a:srgbClr val="FF0000"/>
            </a:solidFill>
            <a:headEnd type="stealth"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6" name="Straight Connector 45">
            <a:extLst>
              <a:ext uri="{FF2B5EF4-FFF2-40B4-BE49-F238E27FC236}">
                <a16:creationId xmlns:a16="http://schemas.microsoft.com/office/drawing/2014/main" xmlns="" id="{4C310E53-D80F-4417-B457-A551BC1D4629}"/>
              </a:ext>
            </a:extLst>
          </p:cNvPr>
          <p:cNvCxnSpPr>
            <a:stCxn id="44" idx="0"/>
            <a:endCxn id="45" idx="2"/>
          </p:cNvCxnSpPr>
          <p:nvPr/>
        </p:nvCxnSpPr>
        <p:spPr>
          <a:xfrm flipV="1">
            <a:off x="5088066" y="4402598"/>
            <a:ext cx="104855" cy="145103"/>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50" name="Group 49">
            <a:extLst>
              <a:ext uri="{FF2B5EF4-FFF2-40B4-BE49-F238E27FC236}">
                <a16:creationId xmlns:a16="http://schemas.microsoft.com/office/drawing/2014/main" xmlns="" id="{2FD2861B-FFBA-4F87-8EA0-9390F3F79BB2}"/>
              </a:ext>
            </a:extLst>
          </p:cNvPr>
          <p:cNvGrpSpPr/>
          <p:nvPr/>
        </p:nvGrpSpPr>
        <p:grpSpPr>
          <a:xfrm>
            <a:off x="5292156" y="4123026"/>
            <a:ext cx="1680144" cy="1477674"/>
            <a:chOff x="7377039" y="2090445"/>
            <a:chExt cx="2518292" cy="2459180"/>
          </a:xfrm>
        </p:grpSpPr>
        <p:sp>
          <p:nvSpPr>
            <p:cNvPr id="52" name="Arc 51">
              <a:extLst>
                <a:ext uri="{FF2B5EF4-FFF2-40B4-BE49-F238E27FC236}">
                  <a16:creationId xmlns:a16="http://schemas.microsoft.com/office/drawing/2014/main" xmlns="" id="{37CDF934-1FEC-4E3C-9425-B76268634ADA}"/>
                </a:ext>
              </a:extLst>
            </p:cNvPr>
            <p:cNvSpPr/>
            <p:nvPr/>
          </p:nvSpPr>
          <p:spPr>
            <a:xfrm>
              <a:off x="7377039" y="2090445"/>
              <a:ext cx="1992421" cy="2085309"/>
            </a:xfrm>
            <a:prstGeom prst="arc">
              <a:avLst>
                <a:gd name="adj1" fmla="val 16200000"/>
                <a:gd name="adj2" fmla="val 20510427"/>
              </a:avLst>
            </a:prstGeom>
            <a:ln w="76200">
              <a:solidFill>
                <a:srgbClr val="CC99FF"/>
              </a:solidFill>
              <a:headEnd type="stealth"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3" name="Straight Connector 52">
              <a:extLst>
                <a:ext uri="{FF2B5EF4-FFF2-40B4-BE49-F238E27FC236}">
                  <a16:creationId xmlns:a16="http://schemas.microsoft.com/office/drawing/2014/main" xmlns="" id="{6CCED41B-CC39-4343-AA48-D3321F57F047}"/>
                </a:ext>
              </a:extLst>
            </p:cNvPr>
            <p:cNvCxnSpPr>
              <a:cxnSpLocks/>
              <a:stCxn id="52" idx="2"/>
            </p:cNvCxnSpPr>
            <p:nvPr/>
          </p:nvCxnSpPr>
          <p:spPr>
            <a:xfrm>
              <a:off x="9314125" y="2790442"/>
              <a:ext cx="215242" cy="565605"/>
            </a:xfrm>
            <a:prstGeom prst="line">
              <a:avLst/>
            </a:prstGeom>
            <a:ln w="76200">
              <a:solidFill>
                <a:srgbClr val="CC99FF"/>
              </a:solidFill>
            </a:ln>
          </p:spPr>
          <p:style>
            <a:lnRef idx="1">
              <a:schemeClr val="accent1"/>
            </a:lnRef>
            <a:fillRef idx="0">
              <a:schemeClr val="accent1"/>
            </a:fillRef>
            <a:effectRef idx="0">
              <a:schemeClr val="accent1"/>
            </a:effectRef>
            <a:fontRef idx="minor">
              <a:schemeClr val="tx1"/>
            </a:fontRef>
          </p:style>
        </p:cxnSp>
        <p:sp>
          <p:nvSpPr>
            <p:cNvPr id="54" name="Arc 53">
              <a:extLst>
                <a:ext uri="{FF2B5EF4-FFF2-40B4-BE49-F238E27FC236}">
                  <a16:creationId xmlns:a16="http://schemas.microsoft.com/office/drawing/2014/main" xmlns="" id="{EB12C077-49D5-4FE5-B318-8C24065CEFBE}"/>
                </a:ext>
              </a:extLst>
            </p:cNvPr>
            <p:cNvSpPr/>
            <p:nvPr/>
          </p:nvSpPr>
          <p:spPr>
            <a:xfrm>
              <a:off x="7777211" y="2098382"/>
              <a:ext cx="1992421" cy="2085309"/>
            </a:xfrm>
            <a:prstGeom prst="arc">
              <a:avLst>
                <a:gd name="adj1" fmla="val 15533256"/>
                <a:gd name="adj2" fmla="val 20510427"/>
              </a:avLst>
            </a:prstGeom>
            <a:ln w="76200">
              <a:solidFill>
                <a:srgbClr val="CC99FF"/>
              </a:solidFill>
              <a:headEnd type="stealth"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Arc 54">
              <a:extLst>
                <a:ext uri="{FF2B5EF4-FFF2-40B4-BE49-F238E27FC236}">
                  <a16:creationId xmlns:a16="http://schemas.microsoft.com/office/drawing/2014/main" xmlns="" id="{D5184B5E-FA52-46AE-9818-C1FC42F810FA}"/>
                </a:ext>
              </a:extLst>
            </p:cNvPr>
            <p:cNvSpPr/>
            <p:nvPr/>
          </p:nvSpPr>
          <p:spPr>
            <a:xfrm flipH="1" flipV="1">
              <a:off x="7728115" y="2447321"/>
              <a:ext cx="2167216" cy="2102304"/>
            </a:xfrm>
            <a:prstGeom prst="arc">
              <a:avLst>
                <a:gd name="adj1" fmla="val 9518413"/>
                <a:gd name="adj2" fmla="val 14341390"/>
              </a:avLst>
            </a:prstGeom>
            <a:ln w="76200">
              <a:solidFill>
                <a:srgbClr val="CC99FF"/>
              </a:solidFill>
              <a:headEnd type="none"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51" name="Straight Connector 50">
            <a:extLst>
              <a:ext uri="{FF2B5EF4-FFF2-40B4-BE49-F238E27FC236}">
                <a16:creationId xmlns:a16="http://schemas.microsoft.com/office/drawing/2014/main" xmlns="" id="{6DA952A5-3733-493C-8299-13A0EB88B356}"/>
              </a:ext>
            </a:extLst>
          </p:cNvPr>
          <p:cNvCxnSpPr>
            <a:cxnSpLocks/>
            <a:stCxn id="54" idx="2"/>
            <a:endCxn id="55" idx="0"/>
          </p:cNvCxnSpPr>
          <p:nvPr/>
        </p:nvCxnSpPr>
        <p:spPr>
          <a:xfrm>
            <a:off x="6851518" y="4548410"/>
            <a:ext cx="57686" cy="162610"/>
          </a:xfrm>
          <a:prstGeom prst="line">
            <a:avLst/>
          </a:prstGeom>
          <a:ln w="76200">
            <a:solidFill>
              <a:srgbClr val="CC99FF"/>
            </a:solidFill>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xmlns="" id="{6C4CBCB7-8736-46F5-9433-A703DE566340}"/>
              </a:ext>
            </a:extLst>
          </p:cNvPr>
          <p:cNvSpPr txBox="1"/>
          <p:nvPr/>
        </p:nvSpPr>
        <p:spPr>
          <a:xfrm flipH="1">
            <a:off x="9456683" y="927100"/>
            <a:ext cx="1452616" cy="369332"/>
          </a:xfrm>
          <a:prstGeom prst="rect">
            <a:avLst/>
          </a:prstGeom>
          <a:noFill/>
        </p:spPr>
        <p:txBody>
          <a:bodyPr wrap="square" rtlCol="0">
            <a:spAutoFit/>
          </a:bodyPr>
          <a:lstStyle/>
          <a:p>
            <a:r>
              <a:rPr lang="en-US" b="1" u="sng" dirty="0"/>
              <a:t>Q1b/Q3b</a:t>
            </a:r>
          </a:p>
        </p:txBody>
      </p:sp>
      <p:cxnSp>
        <p:nvCxnSpPr>
          <p:cNvPr id="49" name="Straight Arrow Connector 48">
            <a:extLst>
              <a:ext uri="{FF2B5EF4-FFF2-40B4-BE49-F238E27FC236}">
                <a16:creationId xmlns:a16="http://schemas.microsoft.com/office/drawing/2014/main" xmlns="" id="{BB7C3CDC-823F-4E78-8615-FA06FF504069}"/>
              </a:ext>
            </a:extLst>
          </p:cNvPr>
          <p:cNvCxnSpPr>
            <a:cxnSpLocks/>
            <a:stCxn id="39" idx="3"/>
            <a:endCxn id="45" idx="0"/>
          </p:cNvCxnSpPr>
          <p:nvPr/>
        </p:nvCxnSpPr>
        <p:spPr>
          <a:xfrm flipH="1">
            <a:off x="6068594" y="3562491"/>
            <a:ext cx="444636" cy="588603"/>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xmlns="" id="{968C96CA-6108-4185-B68B-4C52E49F0C7F}"/>
              </a:ext>
            </a:extLst>
          </p:cNvPr>
          <p:cNvCxnSpPr>
            <a:cxnSpLocks/>
          </p:cNvCxnSpPr>
          <p:nvPr/>
        </p:nvCxnSpPr>
        <p:spPr>
          <a:xfrm flipV="1">
            <a:off x="7442200" y="4506694"/>
            <a:ext cx="721894" cy="230406"/>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xmlns="" id="{A8FC8389-F7F1-4258-AE68-CFD774A09FC7}"/>
              </a:ext>
            </a:extLst>
          </p:cNvPr>
          <p:cNvSpPr txBox="1"/>
          <p:nvPr/>
        </p:nvSpPr>
        <p:spPr>
          <a:xfrm flipH="1">
            <a:off x="7184412" y="2701547"/>
            <a:ext cx="1045187" cy="371853"/>
          </a:xfrm>
          <a:prstGeom prst="rect">
            <a:avLst/>
          </a:prstGeom>
          <a:noFill/>
        </p:spPr>
        <p:txBody>
          <a:bodyPr wrap="square" rtlCol="0">
            <a:spAutoFit/>
          </a:bodyPr>
          <a:lstStyle/>
          <a:p>
            <a:r>
              <a:rPr lang="en-US" dirty="0"/>
              <a:t>Bus port</a:t>
            </a:r>
          </a:p>
        </p:txBody>
      </p:sp>
      <p:cxnSp>
        <p:nvCxnSpPr>
          <p:cNvPr id="66" name="Straight Arrow Connector 65">
            <a:extLst>
              <a:ext uri="{FF2B5EF4-FFF2-40B4-BE49-F238E27FC236}">
                <a16:creationId xmlns:a16="http://schemas.microsoft.com/office/drawing/2014/main" xmlns="" id="{446EC744-4930-43EF-887B-97CA438D3B46}"/>
              </a:ext>
            </a:extLst>
          </p:cNvPr>
          <p:cNvCxnSpPr>
            <a:cxnSpLocks/>
            <a:stCxn id="65" idx="3"/>
          </p:cNvCxnSpPr>
          <p:nvPr/>
        </p:nvCxnSpPr>
        <p:spPr>
          <a:xfrm flipH="1" flipV="1">
            <a:off x="6839320" y="2822424"/>
            <a:ext cx="345092" cy="6505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71" name="Arc 70">
            <a:extLst>
              <a:ext uri="{FF2B5EF4-FFF2-40B4-BE49-F238E27FC236}">
                <a16:creationId xmlns:a16="http://schemas.microsoft.com/office/drawing/2014/main" xmlns="" id="{006FF787-ABE0-4F9E-85E6-93933ADA19D8}"/>
              </a:ext>
            </a:extLst>
          </p:cNvPr>
          <p:cNvSpPr/>
          <p:nvPr/>
        </p:nvSpPr>
        <p:spPr>
          <a:xfrm rot="13856274" flipH="1">
            <a:off x="3845357" y="4458077"/>
            <a:ext cx="1685960" cy="1685960"/>
          </a:xfrm>
          <a:prstGeom prst="arc">
            <a:avLst>
              <a:gd name="adj1" fmla="val 762984"/>
              <a:gd name="adj2" fmla="val 2782590"/>
            </a:avLst>
          </a:prstGeom>
          <a:ln w="76200">
            <a:solidFill>
              <a:srgbClr val="0000FF"/>
            </a:solidFill>
            <a:headEnd type="none"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TextBox 71">
            <a:extLst>
              <a:ext uri="{FF2B5EF4-FFF2-40B4-BE49-F238E27FC236}">
                <a16:creationId xmlns:a16="http://schemas.microsoft.com/office/drawing/2014/main" xmlns="" id="{EB1EF9C0-8A19-4DFA-9794-C53D7F0F4062}"/>
              </a:ext>
            </a:extLst>
          </p:cNvPr>
          <p:cNvSpPr txBox="1"/>
          <p:nvPr/>
        </p:nvSpPr>
        <p:spPr>
          <a:xfrm flipH="1">
            <a:off x="7729481" y="88900"/>
            <a:ext cx="3814818" cy="830997"/>
          </a:xfrm>
          <a:prstGeom prst="rect">
            <a:avLst/>
          </a:prstGeom>
          <a:noFill/>
        </p:spPr>
        <p:txBody>
          <a:bodyPr wrap="square" rtlCol="0">
            <a:spAutoFit/>
          </a:bodyPr>
          <a:lstStyle/>
          <a:p>
            <a:r>
              <a:rPr lang="en-US" sz="2400" b="1" u="sng" dirty="0"/>
              <a:t>Mockup of Expansion Loops and Through Bus</a:t>
            </a:r>
          </a:p>
        </p:txBody>
      </p:sp>
      <p:sp>
        <p:nvSpPr>
          <p:cNvPr id="73" name="TextBox 72">
            <a:extLst>
              <a:ext uri="{FF2B5EF4-FFF2-40B4-BE49-F238E27FC236}">
                <a16:creationId xmlns:a16="http://schemas.microsoft.com/office/drawing/2014/main" xmlns="" id="{2608937E-0565-4717-87EB-FA315721704A}"/>
              </a:ext>
            </a:extLst>
          </p:cNvPr>
          <p:cNvSpPr txBox="1"/>
          <p:nvPr/>
        </p:nvSpPr>
        <p:spPr>
          <a:xfrm flipH="1">
            <a:off x="388881" y="6364069"/>
            <a:ext cx="3814818" cy="369332"/>
          </a:xfrm>
          <a:prstGeom prst="rect">
            <a:avLst/>
          </a:prstGeom>
          <a:noFill/>
        </p:spPr>
        <p:txBody>
          <a:bodyPr wrap="square" rtlCol="0">
            <a:spAutoFit/>
          </a:bodyPr>
          <a:lstStyle/>
          <a:p>
            <a:r>
              <a:rPr lang="en-US" b="1" i="1" dirty="0">
                <a:solidFill>
                  <a:srgbClr val="C00000"/>
                </a:solidFill>
              </a:rPr>
              <a:t>Note:  Through bus not yet installed.</a:t>
            </a:r>
          </a:p>
        </p:txBody>
      </p:sp>
      <p:pic>
        <p:nvPicPr>
          <p:cNvPr id="4" name="Picture 3">
            <a:extLst>
              <a:ext uri="{FF2B5EF4-FFF2-40B4-BE49-F238E27FC236}">
                <a16:creationId xmlns:a16="http://schemas.microsoft.com/office/drawing/2014/main" xmlns="" id="{719DFF19-B0AC-4944-9DEE-A8B33939F424}"/>
              </a:ext>
            </a:extLst>
          </p:cNvPr>
          <p:cNvPicPr>
            <a:picLocks noChangeAspect="1"/>
          </p:cNvPicPr>
          <p:nvPr/>
        </p:nvPicPr>
        <p:blipFill>
          <a:blip r:embed="rId3"/>
          <a:stretch>
            <a:fillRect/>
          </a:stretch>
        </p:blipFill>
        <p:spPr>
          <a:xfrm>
            <a:off x="294640" y="1084580"/>
            <a:ext cx="3779520" cy="5044440"/>
          </a:xfrm>
          <a:prstGeom prst="rect">
            <a:avLst/>
          </a:prstGeom>
        </p:spPr>
      </p:pic>
      <p:pic>
        <p:nvPicPr>
          <p:cNvPr id="6" name="Picture 5">
            <a:extLst>
              <a:ext uri="{FF2B5EF4-FFF2-40B4-BE49-F238E27FC236}">
                <a16:creationId xmlns:a16="http://schemas.microsoft.com/office/drawing/2014/main" xmlns="" id="{223C315A-7CCF-46ED-9530-0F4BF804B237}"/>
              </a:ext>
            </a:extLst>
          </p:cNvPr>
          <p:cNvPicPr>
            <a:picLocks noChangeAspect="1"/>
          </p:cNvPicPr>
          <p:nvPr/>
        </p:nvPicPr>
        <p:blipFill>
          <a:blip r:embed="rId4"/>
          <a:stretch>
            <a:fillRect/>
          </a:stretch>
        </p:blipFill>
        <p:spPr>
          <a:xfrm>
            <a:off x="8233410" y="1300480"/>
            <a:ext cx="3726180" cy="4968240"/>
          </a:xfrm>
          <a:prstGeom prst="rect">
            <a:avLst/>
          </a:prstGeom>
        </p:spPr>
      </p:pic>
    </p:spTree>
    <p:extLst>
      <p:ext uri="{BB962C8B-B14F-4D97-AF65-F5344CB8AC3E}">
        <p14:creationId xmlns:p14="http://schemas.microsoft.com/office/powerpoint/2010/main" val="42727605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25488F64-64B0-44DB-8F11-FFB9956C510C}"/>
              </a:ext>
            </a:extLst>
          </p:cNvPr>
          <p:cNvSpPr>
            <a:spLocks noGrp="1"/>
          </p:cNvSpPr>
          <p:nvPr>
            <p:ph type="sldNum" sz="quarter" idx="12"/>
          </p:nvPr>
        </p:nvSpPr>
        <p:spPr/>
        <p:txBody>
          <a:bodyPr/>
          <a:lstStyle/>
          <a:p>
            <a:fld id="{E13D1809-170A-4C6A-B122-FBC1BE3E16F2}" type="slidenum">
              <a:rPr lang="en-US" smtClean="0"/>
              <a:t>12</a:t>
            </a:fld>
            <a:endParaRPr lang="en-US"/>
          </a:p>
        </p:txBody>
      </p:sp>
      <p:pic>
        <p:nvPicPr>
          <p:cNvPr id="7" name="Picture 6">
            <a:extLst>
              <a:ext uri="{FF2B5EF4-FFF2-40B4-BE49-F238E27FC236}">
                <a16:creationId xmlns:a16="http://schemas.microsoft.com/office/drawing/2014/main" xmlns="" id="{AD5EF1BA-512C-4EC7-9535-74D9FB3F85ED}"/>
              </a:ext>
            </a:extLst>
          </p:cNvPr>
          <p:cNvPicPr>
            <a:picLocks noChangeAspect="1"/>
          </p:cNvPicPr>
          <p:nvPr/>
        </p:nvPicPr>
        <p:blipFill>
          <a:blip r:embed="rId2"/>
          <a:stretch>
            <a:fillRect/>
          </a:stretch>
        </p:blipFill>
        <p:spPr>
          <a:xfrm>
            <a:off x="8251867" y="4068698"/>
            <a:ext cx="2450000" cy="2188168"/>
          </a:xfrm>
          <a:prstGeom prst="rect">
            <a:avLst/>
          </a:prstGeom>
        </p:spPr>
      </p:pic>
      <p:cxnSp>
        <p:nvCxnSpPr>
          <p:cNvPr id="9" name="Straight Arrow Connector 8">
            <a:extLst>
              <a:ext uri="{FF2B5EF4-FFF2-40B4-BE49-F238E27FC236}">
                <a16:creationId xmlns:a16="http://schemas.microsoft.com/office/drawing/2014/main" xmlns="" id="{45023295-EB85-48A3-9EFC-1633863806D5}"/>
              </a:ext>
            </a:extLst>
          </p:cNvPr>
          <p:cNvCxnSpPr/>
          <p:nvPr/>
        </p:nvCxnSpPr>
        <p:spPr>
          <a:xfrm flipH="1">
            <a:off x="10426700" y="3310467"/>
            <a:ext cx="643467" cy="863600"/>
          </a:xfrm>
          <a:prstGeom prst="straightConnector1">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xmlns="" id="{17325394-DB30-49E5-A797-7E80A6EA10F1}"/>
              </a:ext>
            </a:extLst>
          </p:cNvPr>
          <p:cNvGrpSpPr/>
          <p:nvPr/>
        </p:nvGrpSpPr>
        <p:grpSpPr>
          <a:xfrm>
            <a:off x="215899" y="969432"/>
            <a:ext cx="11705175" cy="2523068"/>
            <a:chOff x="-1" y="474132"/>
            <a:chExt cx="11705175" cy="2523068"/>
          </a:xfrm>
        </p:grpSpPr>
        <p:grpSp>
          <p:nvGrpSpPr>
            <p:cNvPr id="12" name="Group 11">
              <a:extLst>
                <a:ext uri="{FF2B5EF4-FFF2-40B4-BE49-F238E27FC236}">
                  <a16:creationId xmlns:a16="http://schemas.microsoft.com/office/drawing/2014/main" xmlns="" id="{731122F1-99E6-46AE-A41C-932AD8F47003}"/>
                </a:ext>
              </a:extLst>
            </p:cNvPr>
            <p:cNvGrpSpPr/>
            <p:nvPr/>
          </p:nvGrpSpPr>
          <p:grpSpPr>
            <a:xfrm>
              <a:off x="-1" y="977900"/>
              <a:ext cx="11658199" cy="2019300"/>
              <a:chOff x="-1" y="977900"/>
              <a:chExt cx="11658199" cy="2019300"/>
            </a:xfrm>
          </p:grpSpPr>
          <p:pic>
            <p:nvPicPr>
              <p:cNvPr id="6" name="Picture 5">
                <a:extLst>
                  <a:ext uri="{FF2B5EF4-FFF2-40B4-BE49-F238E27FC236}">
                    <a16:creationId xmlns:a16="http://schemas.microsoft.com/office/drawing/2014/main" xmlns="" id="{FD55CB8D-A27A-4E12-A754-4901D02B8D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954" t="48444" r="26447" b="34667"/>
              <a:stretch/>
            </p:blipFill>
            <p:spPr>
              <a:xfrm>
                <a:off x="-1" y="977900"/>
                <a:ext cx="11658199" cy="1800860"/>
              </a:xfrm>
              <a:prstGeom prst="rect">
                <a:avLst/>
              </a:prstGeom>
            </p:spPr>
          </p:pic>
          <p:sp>
            <p:nvSpPr>
              <p:cNvPr id="10" name="Rectangle 9">
                <a:extLst>
                  <a:ext uri="{FF2B5EF4-FFF2-40B4-BE49-F238E27FC236}">
                    <a16:creationId xmlns:a16="http://schemas.microsoft.com/office/drawing/2014/main" xmlns="" id="{F68A9D28-7B48-4030-A6E3-8311A2D36943}"/>
                  </a:ext>
                </a:extLst>
              </p:cNvPr>
              <p:cNvSpPr/>
              <p:nvPr/>
            </p:nvSpPr>
            <p:spPr>
              <a:xfrm>
                <a:off x="9613900" y="1993900"/>
                <a:ext cx="215900" cy="1003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C32B3527-B061-46B9-B79C-EC1586DF81D1}"/>
                  </a:ext>
                </a:extLst>
              </p:cNvPr>
              <p:cNvSpPr/>
              <p:nvPr/>
            </p:nvSpPr>
            <p:spPr>
              <a:xfrm>
                <a:off x="101600" y="1981200"/>
                <a:ext cx="215900" cy="1003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 name="Picture 4">
              <a:extLst>
                <a:ext uri="{FF2B5EF4-FFF2-40B4-BE49-F238E27FC236}">
                  <a16:creationId xmlns:a16="http://schemas.microsoft.com/office/drawing/2014/main" xmlns="" id="{370FE9A8-EC44-4D7D-BF2D-02467FB215D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7315" t="31996" r="26086" b="62670"/>
            <a:stretch/>
          </p:blipFill>
          <p:spPr>
            <a:xfrm>
              <a:off x="76200" y="474132"/>
              <a:ext cx="11628974" cy="567267"/>
            </a:xfrm>
            <a:prstGeom prst="rect">
              <a:avLst/>
            </a:prstGeom>
          </p:spPr>
        </p:pic>
      </p:grpSp>
      <p:sp>
        <p:nvSpPr>
          <p:cNvPr id="14" name="TextBox 13">
            <a:extLst>
              <a:ext uri="{FF2B5EF4-FFF2-40B4-BE49-F238E27FC236}">
                <a16:creationId xmlns:a16="http://schemas.microsoft.com/office/drawing/2014/main" xmlns="" id="{34482A74-F8B7-4512-8866-EFD0929EDEA0}"/>
              </a:ext>
            </a:extLst>
          </p:cNvPr>
          <p:cNvSpPr txBox="1"/>
          <p:nvPr/>
        </p:nvSpPr>
        <p:spPr>
          <a:xfrm>
            <a:off x="4315442" y="170608"/>
            <a:ext cx="4879358" cy="584775"/>
          </a:xfrm>
          <a:prstGeom prst="rect">
            <a:avLst/>
          </a:prstGeom>
          <a:noFill/>
        </p:spPr>
        <p:txBody>
          <a:bodyPr wrap="square" rtlCol="0">
            <a:spAutoFit/>
          </a:bodyPr>
          <a:lstStyle/>
          <a:p>
            <a:r>
              <a:rPr lang="en-US" sz="3200" b="1" dirty="0"/>
              <a:t>Bus Soldering Fixture</a:t>
            </a:r>
          </a:p>
        </p:txBody>
      </p:sp>
      <p:pic>
        <p:nvPicPr>
          <p:cNvPr id="3" name="Picture 2">
            <a:extLst>
              <a:ext uri="{FF2B5EF4-FFF2-40B4-BE49-F238E27FC236}">
                <a16:creationId xmlns:a16="http://schemas.microsoft.com/office/drawing/2014/main" xmlns="" id="{514992F9-3B48-4351-B741-12FFB02F7D68}"/>
              </a:ext>
            </a:extLst>
          </p:cNvPr>
          <p:cNvPicPr>
            <a:picLocks noChangeAspect="1"/>
          </p:cNvPicPr>
          <p:nvPr/>
        </p:nvPicPr>
        <p:blipFill>
          <a:blip r:embed="rId5"/>
          <a:stretch>
            <a:fillRect/>
          </a:stretch>
        </p:blipFill>
        <p:spPr>
          <a:xfrm>
            <a:off x="1616710" y="2759710"/>
            <a:ext cx="4640580" cy="3878580"/>
          </a:xfrm>
          <a:prstGeom prst="rect">
            <a:avLst/>
          </a:prstGeom>
        </p:spPr>
      </p:pic>
    </p:spTree>
    <p:extLst>
      <p:ext uri="{BB962C8B-B14F-4D97-AF65-F5344CB8AC3E}">
        <p14:creationId xmlns:p14="http://schemas.microsoft.com/office/powerpoint/2010/main" val="2151198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C185F7D8-1879-4939-8AFF-17F6BD463F35}"/>
              </a:ext>
            </a:extLst>
          </p:cNvPr>
          <p:cNvSpPr>
            <a:spLocks noGrp="1"/>
          </p:cNvSpPr>
          <p:nvPr>
            <p:ph type="sldNum" sz="quarter" idx="12"/>
          </p:nvPr>
        </p:nvSpPr>
        <p:spPr/>
        <p:txBody>
          <a:bodyPr/>
          <a:lstStyle/>
          <a:p>
            <a:fld id="{E13D1809-170A-4C6A-B122-FBC1BE3E16F2}" type="slidenum">
              <a:rPr lang="en-US" smtClean="0"/>
              <a:t>13</a:t>
            </a:fld>
            <a:endParaRPr lang="en-US"/>
          </a:p>
        </p:txBody>
      </p:sp>
      <p:sp>
        <p:nvSpPr>
          <p:cNvPr id="5" name="TextBox 4">
            <a:extLst>
              <a:ext uri="{FF2B5EF4-FFF2-40B4-BE49-F238E27FC236}">
                <a16:creationId xmlns:a16="http://schemas.microsoft.com/office/drawing/2014/main" xmlns="" id="{EB307E9B-F6E9-4F9A-9AA9-CC9A2AD2B9E7}"/>
              </a:ext>
            </a:extLst>
          </p:cNvPr>
          <p:cNvSpPr txBox="1"/>
          <p:nvPr/>
        </p:nvSpPr>
        <p:spPr>
          <a:xfrm>
            <a:off x="3693142" y="208708"/>
            <a:ext cx="3850658" cy="584775"/>
          </a:xfrm>
          <a:prstGeom prst="rect">
            <a:avLst/>
          </a:prstGeom>
          <a:noFill/>
        </p:spPr>
        <p:txBody>
          <a:bodyPr wrap="square" rtlCol="0">
            <a:spAutoFit/>
          </a:bodyPr>
          <a:lstStyle/>
          <a:p>
            <a:r>
              <a:rPr lang="en-US" sz="3200" b="1" dirty="0"/>
              <a:t>Bus Wrapping Fixture</a:t>
            </a:r>
          </a:p>
        </p:txBody>
      </p:sp>
      <p:pic>
        <p:nvPicPr>
          <p:cNvPr id="3" name="Picture 2">
            <a:extLst>
              <a:ext uri="{FF2B5EF4-FFF2-40B4-BE49-F238E27FC236}">
                <a16:creationId xmlns:a16="http://schemas.microsoft.com/office/drawing/2014/main" xmlns="" id="{EE5AA0D5-2D78-4D57-8308-6659B48009A2}"/>
              </a:ext>
            </a:extLst>
          </p:cNvPr>
          <p:cNvPicPr>
            <a:picLocks noChangeAspect="1"/>
          </p:cNvPicPr>
          <p:nvPr/>
        </p:nvPicPr>
        <p:blipFill>
          <a:blip r:embed="rId2"/>
          <a:stretch>
            <a:fillRect/>
          </a:stretch>
        </p:blipFill>
        <p:spPr>
          <a:xfrm>
            <a:off x="3247390" y="783590"/>
            <a:ext cx="4808220" cy="5722620"/>
          </a:xfrm>
          <a:prstGeom prst="rect">
            <a:avLst/>
          </a:prstGeom>
        </p:spPr>
      </p:pic>
    </p:spTree>
    <p:extLst>
      <p:ext uri="{BB962C8B-B14F-4D97-AF65-F5344CB8AC3E}">
        <p14:creationId xmlns:p14="http://schemas.microsoft.com/office/powerpoint/2010/main" val="19591902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03C50ACE-CFDE-47D1-BB01-7636B8692241}"/>
              </a:ext>
            </a:extLst>
          </p:cNvPr>
          <p:cNvSpPr>
            <a:spLocks noGrp="1"/>
          </p:cNvSpPr>
          <p:nvPr>
            <p:ph type="sldNum" sz="quarter" idx="12"/>
          </p:nvPr>
        </p:nvSpPr>
        <p:spPr/>
        <p:txBody>
          <a:bodyPr/>
          <a:lstStyle/>
          <a:p>
            <a:fld id="{E13D1809-170A-4C6A-B122-FBC1BE3E16F2}" type="slidenum">
              <a:rPr lang="en-US" smtClean="0"/>
              <a:t>14</a:t>
            </a:fld>
            <a:endParaRPr lang="en-US"/>
          </a:p>
        </p:txBody>
      </p:sp>
      <p:sp>
        <p:nvSpPr>
          <p:cNvPr id="3" name="TextBox 2">
            <a:extLst>
              <a:ext uri="{FF2B5EF4-FFF2-40B4-BE49-F238E27FC236}">
                <a16:creationId xmlns:a16="http://schemas.microsoft.com/office/drawing/2014/main" xmlns="" id="{CE6A7BA5-0A65-4235-84AD-6A9EC1774237}"/>
              </a:ext>
            </a:extLst>
          </p:cNvPr>
          <p:cNvSpPr txBox="1"/>
          <p:nvPr/>
        </p:nvSpPr>
        <p:spPr>
          <a:xfrm>
            <a:off x="536864" y="497609"/>
            <a:ext cx="1594732" cy="461665"/>
          </a:xfrm>
          <a:prstGeom prst="rect">
            <a:avLst/>
          </a:prstGeom>
          <a:noFill/>
        </p:spPr>
        <p:txBody>
          <a:bodyPr wrap="none" rtlCol="0">
            <a:spAutoFit/>
          </a:bodyPr>
          <a:lstStyle/>
          <a:p>
            <a:r>
              <a:rPr lang="en-US" sz="2400" u="sng" dirty="0"/>
              <a:t>Next Steps:</a:t>
            </a:r>
          </a:p>
        </p:txBody>
      </p:sp>
      <p:sp>
        <p:nvSpPr>
          <p:cNvPr id="4" name="TextBox 3">
            <a:extLst>
              <a:ext uri="{FF2B5EF4-FFF2-40B4-BE49-F238E27FC236}">
                <a16:creationId xmlns:a16="http://schemas.microsoft.com/office/drawing/2014/main" xmlns="" id="{5D3B8DD5-B3A2-44E5-AA4C-3AACD5A05E60}"/>
              </a:ext>
            </a:extLst>
          </p:cNvPr>
          <p:cNvSpPr txBox="1"/>
          <p:nvPr/>
        </p:nvSpPr>
        <p:spPr>
          <a:xfrm>
            <a:off x="613064" y="1373909"/>
            <a:ext cx="10550236" cy="5016758"/>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000" dirty="0"/>
              <a:t>Finish rework of bus soldering fixture</a:t>
            </a:r>
          </a:p>
          <a:p>
            <a:pPr marL="342900" indent="-342900">
              <a:spcAft>
                <a:spcPts val="600"/>
              </a:spcAft>
              <a:buFont typeface="Arial" panose="020B0604020202020204" pitchFamily="34" charset="0"/>
              <a:buChar char="•"/>
            </a:pPr>
            <a:r>
              <a:rPr lang="en-US" sz="2000" dirty="0"/>
              <a:t>Solder short bus for mockup</a:t>
            </a:r>
          </a:p>
          <a:p>
            <a:pPr marL="342900" indent="-342900">
              <a:spcAft>
                <a:spcPts val="600"/>
              </a:spcAft>
              <a:buFont typeface="Arial" panose="020B0604020202020204" pitchFamily="34" charset="0"/>
              <a:buChar char="•"/>
            </a:pPr>
            <a:r>
              <a:rPr lang="en-US" sz="2000" dirty="0"/>
              <a:t>Manufacture bus housing, “spiders”  and bus housing port for mockup.</a:t>
            </a:r>
          </a:p>
          <a:p>
            <a:pPr marL="342900" indent="-342900">
              <a:spcAft>
                <a:spcPts val="600"/>
              </a:spcAft>
              <a:buFont typeface="Arial" panose="020B0604020202020204" pitchFamily="34" charset="0"/>
              <a:buChar char="•"/>
            </a:pPr>
            <a:r>
              <a:rPr lang="en-US" sz="2000" dirty="0"/>
              <a:t>Install bus into mockup</a:t>
            </a:r>
          </a:p>
          <a:p>
            <a:pPr marL="342900" indent="-342900">
              <a:spcAft>
                <a:spcPts val="600"/>
              </a:spcAft>
              <a:buFont typeface="Arial" panose="020B0604020202020204" pitchFamily="34" charset="0"/>
              <a:buChar char="•"/>
            </a:pPr>
            <a:r>
              <a:rPr lang="en-US" sz="2000" dirty="0"/>
              <a:t>Manufacture gauge to duplicate dome inside surface.</a:t>
            </a:r>
          </a:p>
          <a:p>
            <a:pPr marL="342900" indent="-342900">
              <a:spcAft>
                <a:spcPts val="600"/>
              </a:spcAft>
              <a:buFont typeface="Arial" panose="020B0604020202020204" pitchFamily="34" charset="0"/>
              <a:buChar char="•"/>
            </a:pPr>
            <a:r>
              <a:rPr lang="en-US" sz="2000" dirty="0"/>
              <a:t>Calculate amount of expansion needed for each loop.</a:t>
            </a:r>
          </a:p>
          <a:p>
            <a:pPr marL="342900" indent="-342900">
              <a:spcAft>
                <a:spcPts val="600"/>
              </a:spcAft>
              <a:buFont typeface="Arial" panose="020B0604020202020204" pitchFamily="34" charset="0"/>
              <a:buChar char="•"/>
            </a:pPr>
            <a:r>
              <a:rPr lang="en-US" sz="2000" dirty="0"/>
              <a:t>Finish routing leads, expansion loops and CLIQ leads.</a:t>
            </a:r>
          </a:p>
          <a:p>
            <a:pPr marL="342900" indent="-342900">
              <a:spcAft>
                <a:spcPts val="600"/>
              </a:spcAft>
              <a:buFont typeface="Arial" panose="020B0604020202020204" pitchFamily="34" charset="0"/>
              <a:buChar char="•"/>
            </a:pPr>
            <a:r>
              <a:rPr lang="en-US" sz="2000" dirty="0"/>
              <a:t>Understand splice configuration and design fixtures for completing splices.</a:t>
            </a:r>
          </a:p>
          <a:p>
            <a:pPr marL="342900" indent="-342900">
              <a:spcAft>
                <a:spcPts val="600"/>
              </a:spcAft>
              <a:buFont typeface="Arial" panose="020B0604020202020204" pitchFamily="34" charset="0"/>
              <a:buChar char="•"/>
            </a:pPr>
            <a:r>
              <a:rPr lang="en-US" sz="2000" dirty="0"/>
              <a:t>Duplicate mockup for Q2.  </a:t>
            </a:r>
          </a:p>
          <a:p>
            <a:pPr marL="342900" indent="-342900">
              <a:spcAft>
                <a:spcPts val="600"/>
              </a:spcAft>
              <a:buFont typeface="Arial" panose="020B0604020202020204" pitchFamily="34" charset="0"/>
              <a:buChar char="•"/>
            </a:pPr>
            <a:r>
              <a:rPr lang="en-US" sz="2000" dirty="0"/>
              <a:t>Troubleshoot bus wrapping fixture.</a:t>
            </a:r>
          </a:p>
          <a:p>
            <a:pPr marL="342900" indent="-342900">
              <a:spcAft>
                <a:spcPts val="600"/>
              </a:spcAft>
              <a:buFont typeface="Arial" panose="020B0604020202020204" pitchFamily="34" charset="0"/>
              <a:buChar char="•"/>
            </a:pPr>
            <a:r>
              <a:rPr lang="en-US" sz="2000" dirty="0"/>
              <a:t>Extend bus soldering fixture to 10 meters</a:t>
            </a:r>
          </a:p>
          <a:p>
            <a:pPr marL="342900" indent="-342900">
              <a:spcAft>
                <a:spcPts val="600"/>
              </a:spcAft>
              <a:buFont typeface="Arial" panose="020B0604020202020204" pitchFamily="34" charset="0"/>
              <a:buChar char="•"/>
            </a:pPr>
            <a:r>
              <a:rPr lang="en-US" sz="2000" dirty="0"/>
              <a:t>Manufacture full length prototype bus, including wrapping, and mount into a prototype housing. </a:t>
            </a:r>
          </a:p>
          <a:p>
            <a:pPr marL="342900" indent="-342900">
              <a:spcAft>
                <a:spcPts val="600"/>
              </a:spcAft>
              <a:buFont typeface="Arial" panose="020B0604020202020204" pitchFamily="34" charset="0"/>
              <a:buChar char="•"/>
            </a:pPr>
            <a:r>
              <a:rPr lang="en-US" sz="2000" dirty="0"/>
              <a:t>Test full length bus configuration in a long model?</a:t>
            </a:r>
          </a:p>
        </p:txBody>
      </p:sp>
    </p:spTree>
    <p:extLst>
      <p:ext uri="{BB962C8B-B14F-4D97-AF65-F5344CB8AC3E}">
        <p14:creationId xmlns:p14="http://schemas.microsoft.com/office/powerpoint/2010/main" val="42827694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03C50ACE-CFDE-47D1-BB01-7636B8692241}"/>
              </a:ext>
            </a:extLst>
          </p:cNvPr>
          <p:cNvSpPr>
            <a:spLocks noGrp="1"/>
          </p:cNvSpPr>
          <p:nvPr>
            <p:ph type="sldNum" sz="quarter" idx="12"/>
          </p:nvPr>
        </p:nvSpPr>
        <p:spPr/>
        <p:txBody>
          <a:bodyPr/>
          <a:lstStyle/>
          <a:p>
            <a:fld id="{E13D1809-170A-4C6A-B122-FBC1BE3E16F2}" type="slidenum">
              <a:rPr lang="en-US" smtClean="0"/>
              <a:t>15</a:t>
            </a:fld>
            <a:endParaRPr lang="en-US"/>
          </a:p>
        </p:txBody>
      </p:sp>
      <p:sp>
        <p:nvSpPr>
          <p:cNvPr id="3" name="TextBox 2">
            <a:extLst>
              <a:ext uri="{FF2B5EF4-FFF2-40B4-BE49-F238E27FC236}">
                <a16:creationId xmlns:a16="http://schemas.microsoft.com/office/drawing/2014/main" xmlns="" id="{CE6A7BA5-0A65-4235-84AD-6A9EC1774237}"/>
              </a:ext>
            </a:extLst>
          </p:cNvPr>
          <p:cNvSpPr txBox="1"/>
          <p:nvPr/>
        </p:nvSpPr>
        <p:spPr>
          <a:xfrm>
            <a:off x="625764" y="535709"/>
            <a:ext cx="8633517" cy="461665"/>
          </a:xfrm>
          <a:prstGeom prst="rect">
            <a:avLst/>
          </a:prstGeom>
          <a:noFill/>
        </p:spPr>
        <p:txBody>
          <a:bodyPr wrap="none" rtlCol="0">
            <a:spAutoFit/>
          </a:bodyPr>
          <a:lstStyle/>
          <a:p>
            <a:r>
              <a:rPr lang="en-US" sz="2400" u="sng" dirty="0"/>
              <a:t>Items still needed from LBNL/CERN to complete mockup and design:</a:t>
            </a:r>
          </a:p>
        </p:txBody>
      </p:sp>
      <p:sp>
        <p:nvSpPr>
          <p:cNvPr id="4" name="TextBox 3">
            <a:extLst>
              <a:ext uri="{FF2B5EF4-FFF2-40B4-BE49-F238E27FC236}">
                <a16:creationId xmlns:a16="http://schemas.microsoft.com/office/drawing/2014/main" xmlns="" id="{7900FFA6-3FF3-4119-990A-ACBB80A61321}"/>
              </a:ext>
            </a:extLst>
          </p:cNvPr>
          <p:cNvSpPr txBox="1"/>
          <p:nvPr/>
        </p:nvSpPr>
        <p:spPr>
          <a:xfrm>
            <a:off x="613064" y="1716809"/>
            <a:ext cx="10804236" cy="2769989"/>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US" sz="2400" dirty="0"/>
              <a:t>Verification that bus configuration </a:t>
            </a:r>
            <a:r>
              <a:rPr lang="en-US" sz="2400" dirty="0" smtClean="0"/>
              <a:t>and position is </a:t>
            </a:r>
            <a:r>
              <a:rPr lang="en-US" sz="2400" dirty="0"/>
              <a:t>acceptable (from magnetic analysis).</a:t>
            </a:r>
          </a:p>
          <a:p>
            <a:pPr marL="342900" indent="-342900">
              <a:spcAft>
                <a:spcPts val="1200"/>
              </a:spcAft>
              <a:buFont typeface="Arial" panose="020B0604020202020204" pitchFamily="34" charset="0"/>
              <a:buChar char="•"/>
            </a:pPr>
            <a:r>
              <a:rPr lang="en-US" sz="2400" dirty="0"/>
              <a:t>Configuration of inside of end dome.</a:t>
            </a:r>
          </a:p>
          <a:p>
            <a:pPr marL="342900" indent="-342900">
              <a:spcAft>
                <a:spcPts val="1200"/>
              </a:spcAft>
              <a:buFont typeface="Arial" panose="020B0604020202020204" pitchFamily="34" charset="0"/>
              <a:buChar char="•"/>
            </a:pPr>
            <a:r>
              <a:rPr lang="en-US" sz="2400" dirty="0"/>
              <a:t>Sample of CLIQ lead (to verify that our model is close to the correct size and stiffness).</a:t>
            </a:r>
          </a:p>
          <a:p>
            <a:pPr marL="342900" indent="-342900">
              <a:spcAft>
                <a:spcPts val="1200"/>
              </a:spcAft>
              <a:buFont typeface="Arial" panose="020B0604020202020204" pitchFamily="34" charset="0"/>
              <a:buChar char="•"/>
            </a:pPr>
            <a:r>
              <a:rPr lang="en-US" sz="2400" dirty="0"/>
              <a:t>Parameters needed for Q2. </a:t>
            </a:r>
          </a:p>
        </p:txBody>
      </p:sp>
    </p:spTree>
    <p:extLst>
      <p:ext uri="{BB962C8B-B14F-4D97-AF65-F5344CB8AC3E}">
        <p14:creationId xmlns:p14="http://schemas.microsoft.com/office/powerpoint/2010/main" val="260321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03C50ACE-CFDE-47D1-BB01-7636B8692241}"/>
              </a:ext>
            </a:extLst>
          </p:cNvPr>
          <p:cNvSpPr>
            <a:spLocks noGrp="1"/>
          </p:cNvSpPr>
          <p:nvPr>
            <p:ph type="sldNum" sz="quarter" idx="12"/>
          </p:nvPr>
        </p:nvSpPr>
        <p:spPr/>
        <p:txBody>
          <a:bodyPr/>
          <a:lstStyle/>
          <a:p>
            <a:fld id="{E13D1809-170A-4C6A-B122-FBC1BE3E16F2}" type="slidenum">
              <a:rPr lang="en-US" smtClean="0"/>
              <a:t>16</a:t>
            </a:fld>
            <a:endParaRPr lang="en-US"/>
          </a:p>
        </p:txBody>
      </p:sp>
      <p:sp>
        <p:nvSpPr>
          <p:cNvPr id="3" name="TextBox 2">
            <a:extLst>
              <a:ext uri="{FF2B5EF4-FFF2-40B4-BE49-F238E27FC236}">
                <a16:creationId xmlns:a16="http://schemas.microsoft.com/office/drawing/2014/main" xmlns="" id="{CE6A7BA5-0A65-4235-84AD-6A9EC1774237}"/>
              </a:ext>
            </a:extLst>
          </p:cNvPr>
          <p:cNvSpPr txBox="1"/>
          <p:nvPr/>
        </p:nvSpPr>
        <p:spPr>
          <a:xfrm>
            <a:off x="5257800" y="706582"/>
            <a:ext cx="1373966" cy="461665"/>
          </a:xfrm>
          <a:prstGeom prst="rect">
            <a:avLst/>
          </a:prstGeom>
          <a:noFill/>
        </p:spPr>
        <p:txBody>
          <a:bodyPr wrap="none" rtlCol="0">
            <a:spAutoFit/>
          </a:bodyPr>
          <a:lstStyle/>
          <a:p>
            <a:r>
              <a:rPr lang="en-US" sz="2400" u="sng" dirty="0"/>
              <a:t>Summary</a:t>
            </a:r>
          </a:p>
        </p:txBody>
      </p:sp>
      <p:sp>
        <p:nvSpPr>
          <p:cNvPr id="4" name="TextBox 3">
            <a:extLst>
              <a:ext uri="{FF2B5EF4-FFF2-40B4-BE49-F238E27FC236}">
                <a16:creationId xmlns:a16="http://schemas.microsoft.com/office/drawing/2014/main" xmlns="" id="{6730D291-D9CC-4810-A1A4-F5670A5E335F}"/>
              </a:ext>
            </a:extLst>
          </p:cNvPr>
          <p:cNvSpPr txBox="1"/>
          <p:nvPr/>
        </p:nvSpPr>
        <p:spPr>
          <a:xfrm>
            <a:off x="549565" y="1704109"/>
            <a:ext cx="10855036" cy="3447098"/>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US" sz="2400" dirty="0"/>
              <a:t>Mockup of Q1/Q3 expansion loops is underway.</a:t>
            </a:r>
          </a:p>
          <a:p>
            <a:pPr marL="342900" indent="-342900">
              <a:spcAft>
                <a:spcPts val="1200"/>
              </a:spcAft>
              <a:buFont typeface="Arial" panose="020B0604020202020204" pitchFamily="34" charset="0"/>
              <a:buChar char="•"/>
            </a:pPr>
            <a:r>
              <a:rPr lang="en-US" sz="2400" dirty="0"/>
              <a:t>Plan for bus wrapping as well as bus soldering exists.  Fixtures for both are available from previous projects but will need rework (or rebuild).   </a:t>
            </a:r>
          </a:p>
          <a:p>
            <a:pPr marL="342900" indent="-342900">
              <a:spcAft>
                <a:spcPts val="1200"/>
              </a:spcAft>
              <a:buFont typeface="Arial" panose="020B0604020202020204" pitchFamily="34" charset="0"/>
              <a:buChar char="•"/>
            </a:pPr>
            <a:r>
              <a:rPr lang="en-US" sz="2400" dirty="0"/>
              <a:t>Bus and bus housing conceptual design exists, needs to be verified.</a:t>
            </a:r>
          </a:p>
          <a:p>
            <a:pPr marL="342900" indent="-342900">
              <a:spcAft>
                <a:spcPts val="1200"/>
              </a:spcAft>
              <a:buFont typeface="Arial" panose="020B0604020202020204" pitchFamily="34" charset="0"/>
              <a:buChar char="•"/>
            </a:pPr>
            <a:r>
              <a:rPr lang="en-US" sz="2400" dirty="0"/>
              <a:t>Not yet started on Q2 mockup.</a:t>
            </a:r>
          </a:p>
          <a:p>
            <a:pPr marL="342900" indent="-342900">
              <a:spcAft>
                <a:spcPts val="1200"/>
              </a:spcAft>
              <a:buFont typeface="Arial" panose="020B0604020202020204" pitchFamily="34" charset="0"/>
              <a:buChar char="•"/>
            </a:pPr>
            <a:r>
              <a:rPr lang="en-US" sz="2400" dirty="0"/>
              <a:t>Still need to design and complete splices and splice tooling. </a:t>
            </a:r>
            <a:endParaRPr lang="en-US" sz="2400" dirty="0" smtClean="0"/>
          </a:p>
          <a:p>
            <a:pPr marL="342900" indent="-342900">
              <a:spcAft>
                <a:spcPts val="1200"/>
              </a:spcAft>
              <a:buFont typeface="Arial" panose="020B0604020202020204" pitchFamily="34" charset="0"/>
              <a:buChar char="•"/>
            </a:pPr>
            <a:r>
              <a:rPr lang="en-US" sz="2400" dirty="0" smtClean="0"/>
              <a:t>Will also attempt to make a “test bus” for a future iteration of the </a:t>
            </a:r>
            <a:r>
              <a:rPr lang="en-US" sz="2400" smtClean="0"/>
              <a:t>short model. </a:t>
            </a:r>
            <a:r>
              <a:rPr lang="en-US" sz="2400" smtClean="0"/>
              <a:t> </a:t>
            </a:r>
            <a:endParaRPr lang="en-US" sz="2400" dirty="0"/>
          </a:p>
        </p:txBody>
      </p:sp>
    </p:spTree>
    <p:extLst>
      <p:ext uri="{BB962C8B-B14F-4D97-AF65-F5344CB8AC3E}">
        <p14:creationId xmlns:p14="http://schemas.microsoft.com/office/powerpoint/2010/main" val="610365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033164" y="389857"/>
            <a:ext cx="2757054" cy="892552"/>
          </a:xfrm>
          <a:prstGeom prst="rect">
            <a:avLst/>
          </a:prstGeom>
          <a:noFill/>
        </p:spPr>
        <p:txBody>
          <a:bodyPr wrap="square" rtlCol="0">
            <a:spAutoFit/>
          </a:bodyPr>
          <a:lstStyle/>
          <a:p>
            <a:r>
              <a:rPr lang="en-US" sz="2600" b="1" dirty="0"/>
              <a:t>General Buss loop configuration – </a:t>
            </a:r>
          </a:p>
        </p:txBody>
      </p:sp>
      <p:sp>
        <p:nvSpPr>
          <p:cNvPr id="6" name="Slide Number Placeholder 5"/>
          <p:cNvSpPr>
            <a:spLocks noGrp="1"/>
          </p:cNvSpPr>
          <p:nvPr>
            <p:ph type="sldNum" sz="quarter" idx="12"/>
          </p:nvPr>
        </p:nvSpPr>
        <p:spPr/>
        <p:txBody>
          <a:bodyPr/>
          <a:lstStyle/>
          <a:p>
            <a:fld id="{E13D1809-170A-4C6A-B122-FBC1BE3E16F2}" type="slidenum">
              <a:rPr lang="en-US" smtClean="0"/>
              <a:t>2</a:t>
            </a:fld>
            <a:endParaRPr lang="en-US"/>
          </a:p>
        </p:txBody>
      </p:sp>
      <p:pic>
        <p:nvPicPr>
          <p:cNvPr id="8" name="Picture 7"/>
          <p:cNvPicPr>
            <a:picLocks noChangeAspect="1"/>
          </p:cNvPicPr>
          <p:nvPr/>
        </p:nvPicPr>
        <p:blipFill>
          <a:blip r:embed="rId2"/>
          <a:stretch>
            <a:fillRect/>
          </a:stretch>
        </p:blipFill>
        <p:spPr>
          <a:xfrm>
            <a:off x="1443211" y="2543429"/>
            <a:ext cx="8331172" cy="1974950"/>
          </a:xfrm>
          <a:prstGeom prst="rect">
            <a:avLst/>
          </a:prstGeom>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167" y="480636"/>
            <a:ext cx="7424425" cy="1727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646947" y="134753"/>
            <a:ext cx="530915" cy="338554"/>
          </a:xfrm>
          <a:prstGeom prst="rect">
            <a:avLst/>
          </a:prstGeom>
          <a:noFill/>
        </p:spPr>
        <p:txBody>
          <a:bodyPr wrap="none" rtlCol="0">
            <a:spAutoFit/>
          </a:bodyPr>
          <a:lstStyle/>
          <a:p>
            <a:r>
              <a:rPr lang="en-US" sz="1600" b="1" dirty="0" smtClean="0"/>
              <a:t>Q1a</a:t>
            </a:r>
            <a:endParaRPr lang="en-US" sz="1600" b="1" dirty="0"/>
          </a:p>
        </p:txBody>
      </p:sp>
      <p:sp>
        <p:nvSpPr>
          <p:cNvPr id="12" name="TextBox 11"/>
          <p:cNvSpPr txBox="1"/>
          <p:nvPr/>
        </p:nvSpPr>
        <p:spPr>
          <a:xfrm>
            <a:off x="4503018" y="113898"/>
            <a:ext cx="540533" cy="338554"/>
          </a:xfrm>
          <a:prstGeom prst="rect">
            <a:avLst/>
          </a:prstGeom>
          <a:noFill/>
        </p:spPr>
        <p:txBody>
          <a:bodyPr wrap="none" rtlCol="0">
            <a:spAutoFit/>
          </a:bodyPr>
          <a:lstStyle/>
          <a:p>
            <a:r>
              <a:rPr lang="en-US" sz="1600" b="1" dirty="0" smtClean="0"/>
              <a:t>Q1b</a:t>
            </a:r>
            <a:endParaRPr lang="en-US" sz="1600" b="1" dirty="0"/>
          </a:p>
        </p:txBody>
      </p:sp>
      <p:pic>
        <p:nvPicPr>
          <p:cNvPr id="1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4918" y="4954779"/>
            <a:ext cx="7424425" cy="1727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8410875" y="4628148"/>
            <a:ext cx="540533" cy="338554"/>
          </a:xfrm>
          <a:prstGeom prst="rect">
            <a:avLst/>
          </a:prstGeom>
          <a:noFill/>
        </p:spPr>
        <p:txBody>
          <a:bodyPr wrap="none" rtlCol="0">
            <a:spAutoFit/>
          </a:bodyPr>
          <a:lstStyle/>
          <a:p>
            <a:r>
              <a:rPr lang="en-US" sz="1600" b="1" dirty="0" smtClean="0"/>
              <a:t>Q3b</a:t>
            </a:r>
            <a:endParaRPr lang="en-US" sz="1600" b="1" dirty="0"/>
          </a:p>
        </p:txBody>
      </p:sp>
      <p:sp>
        <p:nvSpPr>
          <p:cNvPr id="15" name="TextBox 14"/>
          <p:cNvSpPr txBox="1"/>
          <p:nvPr/>
        </p:nvSpPr>
        <p:spPr>
          <a:xfrm>
            <a:off x="6657474" y="4626542"/>
            <a:ext cx="530915" cy="338554"/>
          </a:xfrm>
          <a:prstGeom prst="rect">
            <a:avLst/>
          </a:prstGeom>
          <a:noFill/>
        </p:spPr>
        <p:txBody>
          <a:bodyPr wrap="none" rtlCol="0">
            <a:spAutoFit/>
          </a:bodyPr>
          <a:lstStyle/>
          <a:p>
            <a:r>
              <a:rPr lang="en-US" sz="1600" b="1" dirty="0" smtClean="0"/>
              <a:t>Q3a</a:t>
            </a:r>
            <a:endParaRPr lang="en-US" sz="1600" b="1" dirty="0"/>
          </a:p>
        </p:txBody>
      </p:sp>
    </p:spTree>
    <p:extLst>
      <p:ext uri="{BB962C8B-B14F-4D97-AF65-F5344CB8AC3E}">
        <p14:creationId xmlns:p14="http://schemas.microsoft.com/office/powerpoint/2010/main" val="17668137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733" y="1290100"/>
            <a:ext cx="11919423" cy="3003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880014" y="149601"/>
            <a:ext cx="9729229" cy="584775"/>
          </a:xfrm>
          <a:prstGeom prst="rect">
            <a:avLst/>
          </a:prstGeom>
          <a:noFill/>
        </p:spPr>
        <p:txBody>
          <a:bodyPr wrap="square" rtlCol="0">
            <a:spAutoFit/>
          </a:bodyPr>
          <a:lstStyle/>
          <a:p>
            <a:r>
              <a:rPr lang="en-US" sz="3200" b="1" dirty="0"/>
              <a:t>Q1 Configuration (same as Q3) </a:t>
            </a:r>
            <a:r>
              <a:rPr lang="en-US" sz="3200" b="1" i="1" dirty="0"/>
              <a:t>with voltage taps shown</a:t>
            </a:r>
          </a:p>
        </p:txBody>
      </p:sp>
      <p:sp>
        <p:nvSpPr>
          <p:cNvPr id="4" name="Slide Number Placeholder 3"/>
          <p:cNvSpPr>
            <a:spLocks noGrp="1"/>
          </p:cNvSpPr>
          <p:nvPr>
            <p:ph type="sldNum" sz="quarter" idx="12"/>
          </p:nvPr>
        </p:nvSpPr>
        <p:spPr/>
        <p:txBody>
          <a:bodyPr/>
          <a:lstStyle/>
          <a:p>
            <a:fld id="{E13D1809-170A-4C6A-B122-FBC1BE3E16F2}" type="slidenum">
              <a:rPr lang="en-US" smtClean="0"/>
              <a:t>3</a:t>
            </a:fld>
            <a:endParaRPr lang="en-US"/>
          </a:p>
        </p:txBody>
      </p:sp>
      <p:sp>
        <p:nvSpPr>
          <p:cNvPr id="2" name="Oval 1"/>
          <p:cNvSpPr/>
          <p:nvPr/>
        </p:nvSpPr>
        <p:spPr>
          <a:xfrm>
            <a:off x="8462789" y="2600502"/>
            <a:ext cx="121185" cy="121185"/>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7913779" y="5492885"/>
            <a:ext cx="121185" cy="121185"/>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8258976" y="2597853"/>
            <a:ext cx="121185" cy="121185"/>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9002609" y="2736643"/>
            <a:ext cx="121185" cy="121185"/>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9076046" y="3283484"/>
            <a:ext cx="121185" cy="121185"/>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2071169" y="2711400"/>
            <a:ext cx="121185" cy="121185"/>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8269993" y="2366039"/>
            <a:ext cx="121185" cy="121185"/>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8034964" y="5353422"/>
            <a:ext cx="2848778" cy="400110"/>
          </a:xfrm>
          <a:prstGeom prst="rect">
            <a:avLst/>
          </a:prstGeom>
          <a:noFill/>
        </p:spPr>
        <p:txBody>
          <a:bodyPr wrap="square" rtlCol="0">
            <a:spAutoFit/>
          </a:bodyPr>
          <a:lstStyle/>
          <a:p>
            <a:r>
              <a:rPr lang="en-US" sz="2000" b="1" i="1" dirty="0">
                <a:solidFill>
                  <a:srgbClr val="C00000"/>
                </a:solidFill>
              </a:rPr>
              <a:t>= Position of Voltage Tap</a:t>
            </a:r>
          </a:p>
        </p:txBody>
      </p:sp>
      <p:sp>
        <p:nvSpPr>
          <p:cNvPr id="15" name="Oval 14"/>
          <p:cNvSpPr/>
          <p:nvPr/>
        </p:nvSpPr>
        <p:spPr>
          <a:xfrm>
            <a:off x="1949984" y="3211874"/>
            <a:ext cx="121185" cy="121185"/>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2498991" y="2333341"/>
            <a:ext cx="121185" cy="121185"/>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2662406" y="2331903"/>
            <a:ext cx="121185" cy="121185"/>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2660571" y="2615458"/>
            <a:ext cx="121185" cy="121185"/>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39977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Box 52"/>
          <p:cNvSpPr txBox="1"/>
          <p:nvPr/>
        </p:nvSpPr>
        <p:spPr>
          <a:xfrm>
            <a:off x="150764" y="5533594"/>
            <a:ext cx="4707069" cy="1169551"/>
          </a:xfrm>
          <a:prstGeom prst="rect">
            <a:avLst/>
          </a:prstGeom>
          <a:noFill/>
        </p:spPr>
        <p:txBody>
          <a:bodyPr wrap="square" rtlCol="0">
            <a:spAutoFit/>
          </a:bodyPr>
          <a:lstStyle/>
          <a:p>
            <a:r>
              <a:rPr lang="en-US" sz="1400" b="1" i="1" dirty="0"/>
              <a:t>Key:  </a:t>
            </a:r>
          </a:p>
          <a:p>
            <a:r>
              <a:rPr lang="en-US" sz="1400" b="1" i="1" dirty="0"/>
              <a:t>Green line power leads</a:t>
            </a:r>
          </a:p>
          <a:p>
            <a:r>
              <a:rPr lang="en-US" sz="1400" b="1" i="1" dirty="0"/>
              <a:t>Blue line local bus</a:t>
            </a:r>
          </a:p>
          <a:p>
            <a:r>
              <a:rPr lang="en-US" sz="1400" b="1" i="1" dirty="0"/>
              <a:t>Red line through bus</a:t>
            </a:r>
          </a:p>
          <a:p>
            <a:r>
              <a:rPr lang="en-US" sz="1400" b="1" i="1" dirty="0"/>
              <a:t>Purple line CLIQ leads</a:t>
            </a:r>
          </a:p>
        </p:txBody>
      </p:sp>
      <p:cxnSp>
        <p:nvCxnSpPr>
          <p:cNvPr id="55" name="Straight Connector 54"/>
          <p:cNvCxnSpPr/>
          <p:nvPr/>
        </p:nvCxnSpPr>
        <p:spPr>
          <a:xfrm flipH="1" flipV="1">
            <a:off x="2007940" y="6347456"/>
            <a:ext cx="2579272" cy="1045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flipV="1">
            <a:off x="2007940" y="6136987"/>
            <a:ext cx="2579272" cy="10458"/>
          </a:xfrm>
          <a:prstGeom prst="line">
            <a:avLst/>
          </a:prstGeom>
          <a:ln w="762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flipV="1">
            <a:off x="2011298" y="6580715"/>
            <a:ext cx="2579272" cy="10458"/>
          </a:xfrm>
          <a:prstGeom prst="line">
            <a:avLst/>
          </a:prstGeom>
          <a:ln w="76200">
            <a:solidFill>
              <a:srgbClr val="CC99FF"/>
            </a:solidFill>
          </a:ln>
        </p:spPr>
        <p:style>
          <a:lnRef idx="1">
            <a:schemeClr val="accent1"/>
          </a:lnRef>
          <a:fillRef idx="0">
            <a:schemeClr val="accent1"/>
          </a:fillRef>
          <a:effectRef idx="0">
            <a:schemeClr val="accent1"/>
          </a:effectRef>
          <a:fontRef idx="minor">
            <a:schemeClr val="tx1"/>
          </a:fontRef>
        </p:style>
      </p:cxnSp>
      <p:sp>
        <p:nvSpPr>
          <p:cNvPr id="132" name="Slide Number Placeholder 131"/>
          <p:cNvSpPr>
            <a:spLocks noGrp="1"/>
          </p:cNvSpPr>
          <p:nvPr>
            <p:ph type="sldNum" sz="quarter" idx="12"/>
          </p:nvPr>
        </p:nvSpPr>
        <p:spPr/>
        <p:txBody>
          <a:bodyPr/>
          <a:lstStyle/>
          <a:p>
            <a:fld id="{E13D1809-170A-4C6A-B122-FBC1BE3E16F2}" type="slidenum">
              <a:rPr lang="en-US" smtClean="0"/>
              <a:t>4</a:t>
            </a:fld>
            <a:endParaRPr lang="en-US"/>
          </a:p>
        </p:txBody>
      </p:sp>
      <p:sp>
        <p:nvSpPr>
          <p:cNvPr id="49" name="Arc 48"/>
          <p:cNvSpPr/>
          <p:nvPr/>
        </p:nvSpPr>
        <p:spPr>
          <a:xfrm rot="13856274" flipH="1">
            <a:off x="5202431" y="2622292"/>
            <a:ext cx="2544970" cy="2544970"/>
          </a:xfrm>
          <a:prstGeom prst="arc">
            <a:avLst>
              <a:gd name="adj1" fmla="val 762984"/>
              <a:gd name="adj2" fmla="val 2677211"/>
            </a:avLst>
          </a:prstGeom>
          <a:ln w="76200">
            <a:solidFill>
              <a:srgbClr val="0000FF"/>
            </a:solidFill>
            <a:headEnd type="stealth"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TextBox 70"/>
          <p:cNvSpPr txBox="1"/>
          <p:nvPr/>
        </p:nvSpPr>
        <p:spPr>
          <a:xfrm>
            <a:off x="1103913" y="72524"/>
            <a:ext cx="10185931" cy="461665"/>
          </a:xfrm>
          <a:prstGeom prst="rect">
            <a:avLst/>
          </a:prstGeom>
          <a:noFill/>
        </p:spPr>
        <p:txBody>
          <a:bodyPr wrap="square" rtlCol="0">
            <a:spAutoFit/>
          </a:bodyPr>
          <a:lstStyle/>
          <a:p>
            <a:r>
              <a:rPr lang="en-US" sz="2400" b="1" dirty="0"/>
              <a:t>End views of Expansion loops looking into the Lead End of both Magnets </a:t>
            </a:r>
          </a:p>
        </p:txBody>
      </p:sp>
      <p:grpSp>
        <p:nvGrpSpPr>
          <p:cNvPr id="20" name="Group 19">
            <a:extLst>
              <a:ext uri="{FF2B5EF4-FFF2-40B4-BE49-F238E27FC236}">
                <a16:creationId xmlns:a16="http://schemas.microsoft.com/office/drawing/2014/main" xmlns="" id="{1D4188DE-9C86-4376-A3FF-A34C734B6234}"/>
              </a:ext>
            </a:extLst>
          </p:cNvPr>
          <p:cNvGrpSpPr/>
          <p:nvPr/>
        </p:nvGrpSpPr>
        <p:grpSpPr>
          <a:xfrm>
            <a:off x="6137224" y="725581"/>
            <a:ext cx="5760584" cy="5376629"/>
            <a:chOff x="6137224" y="725581"/>
            <a:chExt cx="5760584" cy="5376629"/>
          </a:xfrm>
        </p:grpSpPr>
        <p:pic>
          <p:nvPicPr>
            <p:cNvPr id="63" name="Picture 62"/>
            <p:cNvPicPr>
              <a:picLocks noChangeAspect="1"/>
            </p:cNvPicPr>
            <p:nvPr/>
          </p:nvPicPr>
          <p:blipFill>
            <a:blip r:embed="rId2"/>
            <a:stretch>
              <a:fillRect/>
            </a:stretch>
          </p:blipFill>
          <p:spPr>
            <a:xfrm rot="10800000" flipH="1" flipV="1">
              <a:off x="6137224" y="1377810"/>
              <a:ext cx="4759352" cy="4724400"/>
            </a:xfrm>
            <a:prstGeom prst="rect">
              <a:avLst/>
            </a:prstGeom>
          </p:spPr>
        </p:pic>
        <p:sp>
          <p:nvSpPr>
            <p:cNvPr id="7" name="Oval 6"/>
            <p:cNvSpPr/>
            <p:nvPr/>
          </p:nvSpPr>
          <p:spPr>
            <a:xfrm flipH="1">
              <a:off x="8386753" y="1906564"/>
              <a:ext cx="396607" cy="396607"/>
            </a:xfrm>
            <a:prstGeom prst="ellipse">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flipH="1">
              <a:off x="7295163" y="4305740"/>
              <a:ext cx="423696" cy="423696"/>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a:endCxn id="10" idx="5"/>
            </p:cNvCxnSpPr>
            <p:nvPr/>
          </p:nvCxnSpPr>
          <p:spPr>
            <a:xfrm flipV="1">
              <a:off x="6925570" y="4667387"/>
              <a:ext cx="431642" cy="505264"/>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flipH="1">
              <a:off x="6224503" y="5205702"/>
              <a:ext cx="974947" cy="369332"/>
            </a:xfrm>
            <a:prstGeom prst="rect">
              <a:avLst/>
            </a:prstGeom>
            <a:noFill/>
          </p:spPr>
          <p:txBody>
            <a:bodyPr wrap="none" rtlCol="0">
              <a:spAutoFit/>
            </a:bodyPr>
            <a:lstStyle/>
            <a:p>
              <a:r>
                <a:rPr lang="en-US" dirty="0"/>
                <a:t>Bus port</a:t>
              </a:r>
            </a:p>
          </p:txBody>
        </p:sp>
        <p:sp>
          <p:nvSpPr>
            <p:cNvPr id="15" name="TextBox 14"/>
            <p:cNvSpPr txBox="1"/>
            <p:nvPr/>
          </p:nvSpPr>
          <p:spPr>
            <a:xfrm rot="4109507" flipH="1">
              <a:off x="9169437" y="3340791"/>
              <a:ext cx="623889" cy="369332"/>
            </a:xfrm>
            <a:prstGeom prst="rect">
              <a:avLst/>
            </a:prstGeom>
            <a:noFill/>
          </p:spPr>
          <p:txBody>
            <a:bodyPr wrap="none" rtlCol="0">
              <a:spAutoFit/>
            </a:bodyPr>
            <a:lstStyle/>
            <a:p>
              <a:r>
                <a:rPr lang="en-US" b="1" dirty="0">
                  <a:solidFill>
                    <a:schemeClr val="bg1"/>
                  </a:solidFill>
                </a:rPr>
                <a:t>CLIQ</a:t>
              </a:r>
            </a:p>
          </p:txBody>
        </p:sp>
        <p:sp>
          <p:nvSpPr>
            <p:cNvPr id="29" name="TextBox 28"/>
            <p:cNvSpPr txBox="1"/>
            <p:nvPr/>
          </p:nvSpPr>
          <p:spPr>
            <a:xfrm rot="20245481" flipH="1">
              <a:off x="8877342" y="4029891"/>
              <a:ext cx="623889" cy="369332"/>
            </a:xfrm>
            <a:prstGeom prst="rect">
              <a:avLst/>
            </a:prstGeom>
            <a:noFill/>
          </p:spPr>
          <p:txBody>
            <a:bodyPr wrap="none" rtlCol="0">
              <a:spAutoFit/>
            </a:bodyPr>
            <a:lstStyle/>
            <a:p>
              <a:r>
                <a:rPr lang="en-US" b="1" dirty="0">
                  <a:solidFill>
                    <a:schemeClr val="bg1"/>
                  </a:solidFill>
                </a:rPr>
                <a:t>CLIQ</a:t>
              </a:r>
            </a:p>
          </p:txBody>
        </p:sp>
        <p:sp>
          <p:nvSpPr>
            <p:cNvPr id="126" name="TextBox 125"/>
            <p:cNvSpPr txBox="1"/>
            <p:nvPr/>
          </p:nvSpPr>
          <p:spPr>
            <a:xfrm flipH="1">
              <a:off x="10125428" y="1275311"/>
              <a:ext cx="1772380" cy="646331"/>
            </a:xfrm>
            <a:prstGeom prst="rect">
              <a:avLst/>
            </a:prstGeom>
            <a:noFill/>
          </p:spPr>
          <p:txBody>
            <a:bodyPr wrap="square" rtlCol="0">
              <a:spAutoFit/>
            </a:bodyPr>
            <a:lstStyle/>
            <a:p>
              <a:r>
                <a:rPr lang="en-US" dirty="0"/>
                <a:t>Instrumentation port position</a:t>
              </a:r>
            </a:p>
          </p:txBody>
        </p:sp>
        <p:sp>
          <p:nvSpPr>
            <p:cNvPr id="14" name="TextBox 13"/>
            <p:cNvSpPr txBox="1"/>
            <p:nvPr/>
          </p:nvSpPr>
          <p:spPr>
            <a:xfrm rot="4152274" flipH="1">
              <a:off x="6712281" y="3505251"/>
              <a:ext cx="792770" cy="369332"/>
            </a:xfrm>
            <a:prstGeom prst="rect">
              <a:avLst/>
            </a:prstGeom>
            <a:noFill/>
          </p:spPr>
          <p:txBody>
            <a:bodyPr wrap="square" rtlCol="0">
              <a:spAutoFit/>
            </a:bodyPr>
            <a:lstStyle/>
            <a:p>
              <a:r>
                <a:rPr lang="en-US" b="1" dirty="0">
                  <a:solidFill>
                    <a:schemeClr val="bg1"/>
                  </a:solidFill>
                </a:rPr>
                <a:t>Leads</a:t>
              </a:r>
            </a:p>
          </p:txBody>
        </p:sp>
        <p:grpSp>
          <p:nvGrpSpPr>
            <p:cNvPr id="26" name="Group 25"/>
            <p:cNvGrpSpPr/>
            <p:nvPr/>
          </p:nvGrpSpPr>
          <p:grpSpPr>
            <a:xfrm flipH="1">
              <a:off x="6984083" y="2134579"/>
              <a:ext cx="2846944" cy="3027337"/>
              <a:chOff x="6850677" y="2245916"/>
              <a:chExt cx="2846944" cy="3027337"/>
            </a:xfrm>
          </p:grpSpPr>
          <p:sp>
            <p:nvSpPr>
              <p:cNvPr id="76" name="Arc 75"/>
              <p:cNvSpPr/>
              <p:nvPr/>
            </p:nvSpPr>
            <p:spPr>
              <a:xfrm rot="7743726">
                <a:off x="7438568" y="2192906"/>
                <a:ext cx="1838658" cy="1944677"/>
              </a:xfrm>
              <a:prstGeom prst="arc">
                <a:avLst>
                  <a:gd name="adj1" fmla="val 7710018"/>
                  <a:gd name="adj2" fmla="val 12225475"/>
                </a:avLst>
              </a:prstGeom>
              <a:ln w="76200">
                <a:solidFill>
                  <a:srgbClr val="00B050"/>
                </a:solidFill>
                <a:headEnd type="stealth"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7" name="Straight Connector 76"/>
              <p:cNvCxnSpPr/>
              <p:nvPr/>
            </p:nvCxnSpPr>
            <p:spPr>
              <a:xfrm flipH="1" flipV="1">
                <a:off x="9170992" y="2714601"/>
                <a:ext cx="396240" cy="782314"/>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78" name="Arc 77"/>
              <p:cNvSpPr/>
              <p:nvPr/>
            </p:nvSpPr>
            <p:spPr>
              <a:xfrm rot="7743726">
                <a:off x="6928281" y="2503914"/>
                <a:ext cx="2691735" cy="2846944"/>
              </a:xfrm>
              <a:prstGeom prst="arc">
                <a:avLst>
                  <a:gd name="adj1" fmla="val 12598362"/>
                  <a:gd name="adj2" fmla="val 13908877"/>
                </a:avLst>
              </a:prstGeom>
              <a:ln w="76200">
                <a:solidFill>
                  <a:srgbClr val="00B050"/>
                </a:solidFill>
                <a:headEnd type="none"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Arc 78"/>
              <p:cNvSpPr/>
              <p:nvPr/>
            </p:nvSpPr>
            <p:spPr>
              <a:xfrm rot="7743726">
                <a:off x="9090420" y="3849841"/>
                <a:ext cx="627925" cy="454694"/>
              </a:xfrm>
              <a:prstGeom prst="arc">
                <a:avLst>
                  <a:gd name="adj1" fmla="val 12181723"/>
                  <a:gd name="adj2" fmla="val 3901036"/>
                </a:avLst>
              </a:prstGeom>
              <a:ln w="76200">
                <a:solidFill>
                  <a:srgbClr val="00B050"/>
                </a:solidFill>
                <a:headEnd type="none"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0" name="Straight Connector 79"/>
              <p:cNvCxnSpPr/>
              <p:nvPr/>
            </p:nvCxnSpPr>
            <p:spPr>
              <a:xfrm flipH="1">
                <a:off x="9148151" y="3834511"/>
                <a:ext cx="104171" cy="249458"/>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87" name="Arc 86"/>
            <p:cNvSpPr/>
            <p:nvPr/>
          </p:nvSpPr>
          <p:spPr>
            <a:xfrm rot="13856274" flipH="1">
              <a:off x="7252512" y="3260703"/>
              <a:ext cx="530625" cy="429726"/>
            </a:xfrm>
            <a:prstGeom prst="arc">
              <a:avLst>
                <a:gd name="adj1" fmla="val 1487924"/>
                <a:gd name="adj2" fmla="val 14903961"/>
              </a:avLst>
            </a:prstGeom>
            <a:ln w="76200">
              <a:solidFill>
                <a:srgbClr val="0000FF"/>
              </a:solidFill>
              <a:headEnd type="none" w="sm" len="lg"/>
              <a:tailEnd type="stealth"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8" name="Straight Connector 87"/>
            <p:cNvCxnSpPr/>
            <p:nvPr/>
          </p:nvCxnSpPr>
          <p:spPr>
            <a:xfrm flipH="1">
              <a:off x="7750690" y="3578519"/>
              <a:ext cx="12526" cy="456285"/>
            </a:xfrm>
            <a:prstGeom prst="line">
              <a:avLst/>
            </a:prstGeom>
            <a:ln w="76200">
              <a:solidFill>
                <a:srgbClr val="0000FF"/>
              </a:solidFill>
            </a:ln>
          </p:spPr>
          <p:style>
            <a:lnRef idx="1">
              <a:schemeClr val="accent1"/>
            </a:lnRef>
            <a:fillRef idx="0">
              <a:schemeClr val="accent1"/>
            </a:fillRef>
            <a:effectRef idx="0">
              <a:schemeClr val="accent1"/>
            </a:effectRef>
            <a:fontRef idx="minor">
              <a:schemeClr val="tx1"/>
            </a:fontRef>
          </p:style>
        </p:cxnSp>
        <p:sp>
          <p:nvSpPr>
            <p:cNvPr id="96" name="Arc 95"/>
            <p:cNvSpPr/>
            <p:nvPr/>
          </p:nvSpPr>
          <p:spPr>
            <a:xfrm rot="13856274" flipH="1">
              <a:off x="6882772" y="2025212"/>
              <a:ext cx="2691735" cy="2846944"/>
            </a:xfrm>
            <a:prstGeom prst="arc">
              <a:avLst>
                <a:gd name="adj1" fmla="val 11917178"/>
                <a:gd name="adj2" fmla="val 17430424"/>
              </a:avLst>
            </a:prstGeom>
            <a:ln w="76200">
              <a:solidFill>
                <a:srgbClr val="FF0000"/>
              </a:solidFill>
              <a:headEnd type="none"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Arc 96"/>
            <p:cNvSpPr/>
            <p:nvPr/>
          </p:nvSpPr>
          <p:spPr>
            <a:xfrm rot="13856274" flipH="1">
              <a:off x="7152398" y="1952695"/>
              <a:ext cx="1838658" cy="1944677"/>
            </a:xfrm>
            <a:prstGeom prst="arc">
              <a:avLst>
                <a:gd name="adj1" fmla="val 6480311"/>
                <a:gd name="adj2" fmla="val 12225475"/>
              </a:avLst>
            </a:prstGeom>
            <a:ln w="76200">
              <a:solidFill>
                <a:srgbClr val="FF0000"/>
              </a:solidFill>
              <a:headEnd type="stealth"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9" name="Straight Connector 98"/>
            <p:cNvCxnSpPr>
              <a:stCxn id="96" idx="0"/>
              <a:endCxn id="97" idx="2"/>
            </p:cNvCxnSpPr>
            <p:nvPr/>
          </p:nvCxnSpPr>
          <p:spPr>
            <a:xfrm flipV="1">
              <a:off x="7085059" y="2501433"/>
              <a:ext cx="161723" cy="223799"/>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xmlns="" id="{C086CE73-FE6F-46B2-9CA7-95E2E43553BD}"/>
                </a:ext>
              </a:extLst>
            </p:cNvPr>
            <p:cNvGrpSpPr/>
            <p:nvPr/>
          </p:nvGrpSpPr>
          <p:grpSpPr>
            <a:xfrm>
              <a:off x="7556539" y="2098382"/>
              <a:ext cx="2338792" cy="2451243"/>
              <a:chOff x="7556539" y="2098382"/>
              <a:chExt cx="2338792" cy="2451243"/>
            </a:xfrm>
          </p:grpSpPr>
          <p:grpSp>
            <p:nvGrpSpPr>
              <p:cNvPr id="3" name="Group 2">
                <a:extLst>
                  <a:ext uri="{FF2B5EF4-FFF2-40B4-BE49-F238E27FC236}">
                    <a16:creationId xmlns:a16="http://schemas.microsoft.com/office/drawing/2014/main" xmlns="" id="{108E11BB-FC3B-40CD-A5B8-5EBB9F84BB8D}"/>
                  </a:ext>
                </a:extLst>
              </p:cNvPr>
              <p:cNvGrpSpPr/>
              <p:nvPr/>
            </p:nvGrpSpPr>
            <p:grpSpPr>
              <a:xfrm>
                <a:off x="7556539" y="2098382"/>
                <a:ext cx="2338792" cy="2451243"/>
                <a:chOff x="7556539" y="2098382"/>
                <a:chExt cx="2338792" cy="2451243"/>
              </a:xfrm>
            </p:grpSpPr>
            <p:sp>
              <p:nvSpPr>
                <p:cNvPr id="104" name="Arc 103"/>
                <p:cNvSpPr/>
                <p:nvPr/>
              </p:nvSpPr>
              <p:spPr>
                <a:xfrm>
                  <a:off x="7556539" y="2144951"/>
                  <a:ext cx="1992421" cy="2085309"/>
                </a:xfrm>
                <a:prstGeom prst="arc">
                  <a:avLst>
                    <a:gd name="adj1" fmla="val 16200000"/>
                    <a:gd name="adj2" fmla="val 20510427"/>
                  </a:avLst>
                </a:prstGeom>
                <a:ln w="76200">
                  <a:solidFill>
                    <a:srgbClr val="CC99FF"/>
                  </a:solidFill>
                  <a:headEnd type="stealth"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5" name="Straight Connector 104"/>
                <p:cNvCxnSpPr>
                  <a:stCxn id="104" idx="2"/>
                </p:cNvCxnSpPr>
                <p:nvPr/>
              </p:nvCxnSpPr>
              <p:spPr>
                <a:xfrm>
                  <a:off x="9499340" y="2862648"/>
                  <a:ext cx="209527" cy="547906"/>
                </a:xfrm>
                <a:prstGeom prst="line">
                  <a:avLst/>
                </a:prstGeom>
                <a:ln w="76200">
                  <a:solidFill>
                    <a:srgbClr val="CC99FF"/>
                  </a:solidFill>
                </a:ln>
              </p:spPr>
              <p:style>
                <a:lnRef idx="1">
                  <a:schemeClr val="accent1"/>
                </a:lnRef>
                <a:fillRef idx="0">
                  <a:schemeClr val="accent1"/>
                </a:fillRef>
                <a:effectRef idx="0">
                  <a:schemeClr val="accent1"/>
                </a:effectRef>
                <a:fontRef idx="minor">
                  <a:schemeClr val="tx1"/>
                </a:fontRef>
              </p:style>
            </p:cxnSp>
            <p:sp>
              <p:nvSpPr>
                <p:cNvPr id="109" name="Arc 108"/>
                <p:cNvSpPr/>
                <p:nvPr/>
              </p:nvSpPr>
              <p:spPr>
                <a:xfrm>
                  <a:off x="7777211" y="2098382"/>
                  <a:ext cx="1992421" cy="2085309"/>
                </a:xfrm>
                <a:prstGeom prst="arc">
                  <a:avLst>
                    <a:gd name="adj1" fmla="val 15533256"/>
                    <a:gd name="adj2" fmla="val 20510427"/>
                  </a:avLst>
                </a:prstGeom>
                <a:ln w="76200">
                  <a:solidFill>
                    <a:srgbClr val="CC99FF"/>
                  </a:solidFill>
                  <a:headEnd type="stealth"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Arc 111"/>
                <p:cNvSpPr/>
                <p:nvPr/>
              </p:nvSpPr>
              <p:spPr>
                <a:xfrm flipH="1" flipV="1">
                  <a:off x="7728115" y="2447321"/>
                  <a:ext cx="2167216" cy="2102304"/>
                </a:xfrm>
                <a:prstGeom prst="arc">
                  <a:avLst>
                    <a:gd name="adj1" fmla="val 9518413"/>
                    <a:gd name="adj2" fmla="val 14341390"/>
                  </a:avLst>
                </a:prstGeom>
                <a:ln w="76200">
                  <a:solidFill>
                    <a:srgbClr val="CC99FF"/>
                  </a:solidFill>
                  <a:headEnd type="none"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113" name="Straight Connector 112"/>
              <p:cNvCxnSpPr>
                <a:endCxn id="112" idx="0"/>
              </p:cNvCxnSpPr>
              <p:nvPr/>
            </p:nvCxnSpPr>
            <p:spPr>
              <a:xfrm>
                <a:off x="9724479" y="2811746"/>
                <a:ext cx="92249" cy="293683"/>
              </a:xfrm>
              <a:prstGeom prst="line">
                <a:avLst/>
              </a:prstGeom>
              <a:ln w="76200">
                <a:solidFill>
                  <a:srgbClr val="CC99FF"/>
                </a:solidFill>
              </a:ln>
            </p:spPr>
            <p:style>
              <a:lnRef idx="1">
                <a:schemeClr val="accent1"/>
              </a:lnRef>
              <a:fillRef idx="0">
                <a:schemeClr val="accent1"/>
              </a:fillRef>
              <a:effectRef idx="0">
                <a:schemeClr val="accent1"/>
              </a:effectRef>
              <a:fontRef idx="minor">
                <a:schemeClr val="tx1"/>
              </a:fontRef>
            </p:style>
          </p:cxnSp>
        </p:grpSp>
        <p:sp>
          <p:nvSpPr>
            <p:cNvPr id="83" name="TextBox 82"/>
            <p:cNvSpPr txBox="1"/>
            <p:nvPr/>
          </p:nvSpPr>
          <p:spPr>
            <a:xfrm flipH="1">
              <a:off x="8122931" y="725581"/>
              <a:ext cx="1268226" cy="369332"/>
            </a:xfrm>
            <a:prstGeom prst="rect">
              <a:avLst/>
            </a:prstGeom>
            <a:noFill/>
          </p:spPr>
          <p:txBody>
            <a:bodyPr wrap="square" rtlCol="0">
              <a:spAutoFit/>
            </a:bodyPr>
            <a:lstStyle/>
            <a:p>
              <a:r>
                <a:rPr lang="en-US" b="1" u="sng" dirty="0"/>
                <a:t>Q1b/Q3b</a:t>
              </a:r>
            </a:p>
          </p:txBody>
        </p:sp>
        <p:cxnSp>
          <p:nvCxnSpPr>
            <p:cNvPr id="8" name="Straight Arrow Connector 7"/>
            <p:cNvCxnSpPr>
              <a:endCxn id="97" idx="0"/>
            </p:cNvCxnSpPr>
            <p:nvPr/>
          </p:nvCxnSpPr>
          <p:spPr>
            <a:xfrm flipH="1">
              <a:off x="8597371" y="1586495"/>
              <a:ext cx="1476644" cy="527032"/>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86" name="TextBox 85"/>
          <p:cNvSpPr txBox="1"/>
          <p:nvPr/>
        </p:nvSpPr>
        <p:spPr>
          <a:xfrm>
            <a:off x="5255503" y="6273404"/>
            <a:ext cx="5422436" cy="369332"/>
          </a:xfrm>
          <a:prstGeom prst="rect">
            <a:avLst/>
          </a:prstGeom>
          <a:solidFill>
            <a:schemeClr val="bg1"/>
          </a:solidFill>
        </p:spPr>
        <p:txBody>
          <a:bodyPr wrap="square" rtlCol="0">
            <a:spAutoFit/>
          </a:bodyPr>
          <a:lstStyle/>
          <a:p>
            <a:r>
              <a:rPr lang="en-US" b="1" i="1" dirty="0">
                <a:solidFill>
                  <a:srgbClr val="FF0000"/>
                </a:solidFill>
              </a:rPr>
              <a:t>Q1b/Q3b  is flipped vertically with respect to Q1a/Q3a</a:t>
            </a:r>
          </a:p>
        </p:txBody>
      </p:sp>
      <p:pic>
        <p:nvPicPr>
          <p:cNvPr id="2" name="Picture 1"/>
          <p:cNvPicPr>
            <a:picLocks noChangeAspect="1"/>
          </p:cNvPicPr>
          <p:nvPr/>
        </p:nvPicPr>
        <p:blipFill>
          <a:blip r:embed="rId2"/>
          <a:stretch>
            <a:fillRect/>
          </a:stretch>
        </p:blipFill>
        <p:spPr>
          <a:xfrm rot="10800000">
            <a:off x="504684" y="1032803"/>
            <a:ext cx="4759352" cy="4724400"/>
          </a:xfrm>
          <a:prstGeom prst="rect">
            <a:avLst/>
          </a:prstGeom>
        </p:spPr>
      </p:pic>
      <p:sp>
        <p:nvSpPr>
          <p:cNvPr id="19" name="Oval 18"/>
          <p:cNvSpPr/>
          <p:nvPr/>
        </p:nvSpPr>
        <p:spPr>
          <a:xfrm>
            <a:off x="2597919" y="1995866"/>
            <a:ext cx="396607" cy="396607"/>
          </a:xfrm>
          <a:prstGeom prst="ellipse">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rot="4109507" flipH="1">
            <a:off x="1670099" y="3666231"/>
            <a:ext cx="623889" cy="369332"/>
          </a:xfrm>
          <a:prstGeom prst="rect">
            <a:avLst/>
          </a:prstGeom>
          <a:noFill/>
        </p:spPr>
        <p:txBody>
          <a:bodyPr wrap="none" rtlCol="0">
            <a:spAutoFit/>
          </a:bodyPr>
          <a:lstStyle/>
          <a:p>
            <a:r>
              <a:rPr lang="en-US" b="1" dirty="0">
                <a:solidFill>
                  <a:schemeClr val="bg1"/>
                </a:solidFill>
              </a:rPr>
              <a:t>CLIQ</a:t>
            </a:r>
          </a:p>
        </p:txBody>
      </p:sp>
      <p:sp>
        <p:nvSpPr>
          <p:cNvPr id="24" name="TextBox 23"/>
          <p:cNvSpPr txBox="1"/>
          <p:nvPr/>
        </p:nvSpPr>
        <p:spPr>
          <a:xfrm rot="20245481" flipH="1">
            <a:off x="2021323" y="2841236"/>
            <a:ext cx="623889" cy="369332"/>
          </a:xfrm>
          <a:prstGeom prst="rect">
            <a:avLst/>
          </a:prstGeom>
          <a:noFill/>
        </p:spPr>
        <p:txBody>
          <a:bodyPr wrap="none" rtlCol="0">
            <a:spAutoFit/>
          </a:bodyPr>
          <a:lstStyle/>
          <a:p>
            <a:r>
              <a:rPr lang="en-US" b="1" dirty="0">
                <a:solidFill>
                  <a:schemeClr val="bg1"/>
                </a:solidFill>
              </a:rPr>
              <a:t>CLIQ</a:t>
            </a:r>
          </a:p>
        </p:txBody>
      </p:sp>
      <p:grpSp>
        <p:nvGrpSpPr>
          <p:cNvPr id="44" name="Group 43"/>
          <p:cNvGrpSpPr/>
          <p:nvPr/>
        </p:nvGrpSpPr>
        <p:grpSpPr>
          <a:xfrm>
            <a:off x="1685716" y="2197453"/>
            <a:ext cx="2305915" cy="2134597"/>
            <a:chOff x="2045946" y="2197453"/>
            <a:chExt cx="2305915" cy="2134597"/>
          </a:xfrm>
        </p:grpSpPr>
        <p:sp>
          <p:nvSpPr>
            <p:cNvPr id="31" name="Arc 30"/>
            <p:cNvSpPr/>
            <p:nvPr/>
          </p:nvSpPr>
          <p:spPr>
            <a:xfrm>
              <a:off x="2045946" y="2197453"/>
              <a:ext cx="2134597" cy="2134597"/>
            </a:xfrm>
            <a:prstGeom prst="arc">
              <a:avLst>
                <a:gd name="adj1" fmla="val 16200000"/>
                <a:gd name="adj2" fmla="val 20510427"/>
              </a:avLst>
            </a:prstGeom>
            <a:ln w="76200">
              <a:solidFill>
                <a:srgbClr val="00B050"/>
              </a:solidFill>
              <a:headEnd type="none"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3" name="Straight Connector 32"/>
            <p:cNvCxnSpPr>
              <a:cxnSpLocks/>
              <a:stCxn id="31" idx="2"/>
            </p:cNvCxnSpPr>
            <p:nvPr/>
          </p:nvCxnSpPr>
          <p:spPr>
            <a:xfrm>
              <a:off x="4127383" y="2932113"/>
              <a:ext cx="224478" cy="560856"/>
            </a:xfrm>
            <a:prstGeom prst="line">
              <a:avLst/>
            </a:prstGeom>
            <a:ln w="76200">
              <a:solidFill>
                <a:srgbClr val="00B050"/>
              </a:solidFill>
              <a:tailEnd type="stealth" w="med" len="lg"/>
            </a:ln>
          </p:spPr>
          <p:style>
            <a:lnRef idx="1">
              <a:schemeClr val="accent1"/>
            </a:lnRef>
            <a:fillRef idx="0">
              <a:schemeClr val="accent1"/>
            </a:fillRef>
            <a:effectRef idx="0">
              <a:schemeClr val="accent1"/>
            </a:effectRef>
            <a:fontRef idx="minor">
              <a:schemeClr val="tx1"/>
            </a:fontRef>
          </p:style>
        </p:cxnSp>
      </p:grpSp>
      <p:cxnSp>
        <p:nvCxnSpPr>
          <p:cNvPr id="50" name="Straight Connector 49"/>
          <p:cNvCxnSpPr/>
          <p:nvPr/>
        </p:nvCxnSpPr>
        <p:spPr>
          <a:xfrm flipH="1" flipV="1">
            <a:off x="2023158" y="5917200"/>
            <a:ext cx="2579272" cy="10458"/>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52" name="Oval 51"/>
          <p:cNvSpPr/>
          <p:nvPr/>
        </p:nvSpPr>
        <p:spPr>
          <a:xfrm>
            <a:off x="3675039" y="4550868"/>
            <a:ext cx="423696" cy="423696"/>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Arc 60"/>
          <p:cNvSpPr/>
          <p:nvPr/>
        </p:nvSpPr>
        <p:spPr>
          <a:xfrm rot="7743726">
            <a:off x="1589386" y="2415335"/>
            <a:ext cx="2691735" cy="2846944"/>
          </a:xfrm>
          <a:prstGeom prst="arc">
            <a:avLst>
              <a:gd name="adj1" fmla="val 12598362"/>
              <a:gd name="adj2" fmla="val 16582542"/>
            </a:avLst>
          </a:prstGeom>
          <a:ln w="76200">
            <a:solidFill>
              <a:srgbClr val="FF0000"/>
            </a:solidFill>
            <a:headEnd type="none" w="med" len="lg"/>
            <a:tailEnd type="stealth"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Arc 59"/>
          <p:cNvSpPr/>
          <p:nvPr/>
        </p:nvSpPr>
        <p:spPr>
          <a:xfrm rot="7743726">
            <a:off x="2128769" y="2133495"/>
            <a:ext cx="1838658" cy="1944677"/>
          </a:xfrm>
          <a:prstGeom prst="arc">
            <a:avLst>
              <a:gd name="adj1" fmla="val 7710018"/>
              <a:gd name="adj2" fmla="val 12225475"/>
            </a:avLst>
          </a:prstGeom>
          <a:ln w="76200">
            <a:solidFill>
              <a:srgbClr val="FF0000"/>
            </a:solidFill>
            <a:headEnd type="none"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2" name="Straight Connector 61"/>
          <p:cNvCxnSpPr>
            <a:cxnSpLocks/>
            <a:endCxn id="60" idx="2"/>
          </p:cNvCxnSpPr>
          <p:nvPr/>
        </p:nvCxnSpPr>
        <p:spPr>
          <a:xfrm flipH="1" flipV="1">
            <a:off x="3873043" y="2682233"/>
            <a:ext cx="396240" cy="782314"/>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rot="4152274" flipH="1">
            <a:off x="3984598" y="3474939"/>
            <a:ext cx="792770" cy="369332"/>
          </a:xfrm>
          <a:prstGeom prst="rect">
            <a:avLst/>
          </a:prstGeom>
          <a:noFill/>
        </p:spPr>
        <p:txBody>
          <a:bodyPr wrap="square" rtlCol="0">
            <a:spAutoFit/>
          </a:bodyPr>
          <a:lstStyle/>
          <a:p>
            <a:r>
              <a:rPr lang="en-US" b="1" dirty="0">
                <a:solidFill>
                  <a:schemeClr val="bg1"/>
                </a:solidFill>
              </a:rPr>
              <a:t>Leads</a:t>
            </a:r>
          </a:p>
        </p:txBody>
      </p:sp>
      <p:sp>
        <p:nvSpPr>
          <p:cNvPr id="91" name="Arc 90"/>
          <p:cNvSpPr/>
          <p:nvPr/>
        </p:nvSpPr>
        <p:spPr>
          <a:xfrm rot="13856274" flipH="1">
            <a:off x="1579111" y="2818454"/>
            <a:ext cx="2544970" cy="2544970"/>
          </a:xfrm>
          <a:prstGeom prst="arc">
            <a:avLst>
              <a:gd name="adj1" fmla="val 762984"/>
              <a:gd name="adj2" fmla="val 4380055"/>
            </a:avLst>
          </a:prstGeom>
          <a:ln w="76200">
            <a:solidFill>
              <a:srgbClr val="0000FF"/>
            </a:solidFill>
            <a:headEnd type="stealth"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TextBox 80"/>
          <p:cNvSpPr txBox="1"/>
          <p:nvPr/>
        </p:nvSpPr>
        <p:spPr>
          <a:xfrm>
            <a:off x="2628450" y="723624"/>
            <a:ext cx="1268226" cy="369332"/>
          </a:xfrm>
          <a:prstGeom prst="rect">
            <a:avLst/>
          </a:prstGeom>
          <a:noFill/>
        </p:spPr>
        <p:txBody>
          <a:bodyPr wrap="square" rtlCol="0">
            <a:spAutoFit/>
          </a:bodyPr>
          <a:lstStyle/>
          <a:p>
            <a:r>
              <a:rPr lang="en-US" b="1" u="sng" dirty="0"/>
              <a:t>Q1a/Q3a</a:t>
            </a:r>
          </a:p>
        </p:txBody>
      </p:sp>
      <p:sp>
        <p:nvSpPr>
          <p:cNvPr id="89" name="TextBox 88"/>
          <p:cNvSpPr txBox="1"/>
          <p:nvPr/>
        </p:nvSpPr>
        <p:spPr>
          <a:xfrm flipH="1">
            <a:off x="879989" y="1063323"/>
            <a:ext cx="1772380" cy="646331"/>
          </a:xfrm>
          <a:prstGeom prst="rect">
            <a:avLst/>
          </a:prstGeom>
          <a:noFill/>
        </p:spPr>
        <p:txBody>
          <a:bodyPr wrap="square" rtlCol="0">
            <a:spAutoFit/>
          </a:bodyPr>
          <a:lstStyle/>
          <a:p>
            <a:r>
              <a:rPr lang="en-US" dirty="0"/>
              <a:t>Instrumentation port position</a:t>
            </a:r>
          </a:p>
        </p:txBody>
      </p:sp>
      <p:cxnSp>
        <p:nvCxnSpPr>
          <p:cNvPr id="90" name="Straight Arrow Connector 89"/>
          <p:cNvCxnSpPr>
            <a:cxnSpLocks/>
            <a:endCxn id="31" idx="0"/>
          </p:cNvCxnSpPr>
          <p:nvPr/>
        </p:nvCxnSpPr>
        <p:spPr>
          <a:xfrm>
            <a:off x="2281911" y="1489604"/>
            <a:ext cx="471103" cy="707849"/>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18" name="Arc 117">
            <a:extLst>
              <a:ext uri="{FF2B5EF4-FFF2-40B4-BE49-F238E27FC236}">
                <a16:creationId xmlns:a16="http://schemas.microsoft.com/office/drawing/2014/main" xmlns="" id="{EE51E0F4-5B86-4E58-B755-E3ABC310FB6A}"/>
              </a:ext>
            </a:extLst>
          </p:cNvPr>
          <p:cNvSpPr/>
          <p:nvPr/>
        </p:nvSpPr>
        <p:spPr>
          <a:xfrm flipH="1">
            <a:off x="1675292" y="2141487"/>
            <a:ext cx="1992421" cy="2085309"/>
          </a:xfrm>
          <a:prstGeom prst="arc">
            <a:avLst>
              <a:gd name="adj1" fmla="val 15904005"/>
              <a:gd name="adj2" fmla="val 18939774"/>
            </a:avLst>
          </a:prstGeom>
          <a:ln w="76200">
            <a:solidFill>
              <a:srgbClr val="CC99FF"/>
            </a:solidFill>
            <a:headEnd type="stealth"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u="sng"/>
          </a:p>
        </p:txBody>
      </p:sp>
      <p:sp>
        <p:nvSpPr>
          <p:cNvPr id="120" name="Arc 119">
            <a:extLst>
              <a:ext uri="{FF2B5EF4-FFF2-40B4-BE49-F238E27FC236}">
                <a16:creationId xmlns:a16="http://schemas.microsoft.com/office/drawing/2014/main" xmlns="" id="{C8A123CC-5681-4D7B-B6B9-796242A6BA2A}"/>
              </a:ext>
            </a:extLst>
          </p:cNvPr>
          <p:cNvSpPr/>
          <p:nvPr/>
        </p:nvSpPr>
        <p:spPr>
          <a:xfrm flipH="1">
            <a:off x="1498599" y="2094919"/>
            <a:ext cx="1948441" cy="2083382"/>
          </a:xfrm>
          <a:prstGeom prst="arc">
            <a:avLst>
              <a:gd name="adj1" fmla="val 15133714"/>
              <a:gd name="adj2" fmla="val 2267867"/>
            </a:avLst>
          </a:prstGeom>
          <a:ln w="76200">
            <a:solidFill>
              <a:srgbClr val="CC99FF"/>
            </a:solidFill>
            <a:headEnd type="stealth"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u="sng"/>
          </a:p>
        </p:txBody>
      </p:sp>
      <p:sp>
        <p:nvSpPr>
          <p:cNvPr id="122" name="Arc 121">
            <a:extLst>
              <a:ext uri="{FF2B5EF4-FFF2-40B4-BE49-F238E27FC236}">
                <a16:creationId xmlns:a16="http://schemas.microsoft.com/office/drawing/2014/main" xmlns="" id="{123777A8-6E29-42B3-8898-AEFA5E6BC908}"/>
              </a:ext>
            </a:extLst>
          </p:cNvPr>
          <p:cNvSpPr/>
          <p:nvPr/>
        </p:nvSpPr>
        <p:spPr>
          <a:xfrm rot="13856274" flipH="1" flipV="1">
            <a:off x="1910348" y="2382801"/>
            <a:ext cx="391303" cy="442757"/>
          </a:xfrm>
          <a:prstGeom prst="arc">
            <a:avLst>
              <a:gd name="adj1" fmla="val 830749"/>
              <a:gd name="adj2" fmla="val 10244829"/>
            </a:avLst>
          </a:prstGeom>
          <a:ln w="76200">
            <a:solidFill>
              <a:srgbClr val="CC99FF"/>
            </a:solidFill>
            <a:headEnd type="none"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Arc 122">
            <a:extLst>
              <a:ext uri="{FF2B5EF4-FFF2-40B4-BE49-F238E27FC236}">
                <a16:creationId xmlns:a16="http://schemas.microsoft.com/office/drawing/2014/main" xmlns="" id="{D53119C8-AC2B-4FB2-9E3A-6967C742C4F5}"/>
              </a:ext>
            </a:extLst>
          </p:cNvPr>
          <p:cNvSpPr/>
          <p:nvPr/>
        </p:nvSpPr>
        <p:spPr>
          <a:xfrm rot="13856274" flipH="1">
            <a:off x="5198612" y="2551754"/>
            <a:ext cx="2544970" cy="2544970"/>
          </a:xfrm>
          <a:prstGeom prst="arc">
            <a:avLst>
              <a:gd name="adj1" fmla="val 762984"/>
              <a:gd name="adj2" fmla="val 2616343"/>
            </a:avLst>
          </a:prstGeom>
          <a:ln w="76200">
            <a:solidFill>
              <a:srgbClr val="0000FF"/>
            </a:solidFill>
            <a:headEnd type="none" w="med"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1238550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6694" y="5712353"/>
            <a:ext cx="9348590" cy="923330"/>
          </a:xfrm>
          <a:prstGeom prst="rect">
            <a:avLst/>
          </a:prstGeom>
          <a:noFill/>
        </p:spPr>
        <p:txBody>
          <a:bodyPr wrap="square" rtlCol="0">
            <a:spAutoFit/>
          </a:bodyPr>
          <a:lstStyle/>
          <a:p>
            <a:r>
              <a:rPr lang="en-US" dirty="0"/>
              <a:t>There is approximately 100 mm of space inside the dome between the “pizza box” and the dome cover.   This should provide enough space for the loops to be able to move axially by </a:t>
            </a:r>
            <a:r>
              <a:rPr lang="en-US" dirty="0" smtClean="0"/>
              <a:t>50mm.  </a:t>
            </a:r>
            <a:r>
              <a:rPr lang="en-US" dirty="0" smtClean="0"/>
              <a:t>Precise</a:t>
            </a:r>
            <a:r>
              <a:rPr lang="en-US" dirty="0" smtClean="0"/>
              <a:t> shape of inside of end dome still needs to be received at </a:t>
            </a:r>
            <a:r>
              <a:rPr lang="en-US" dirty="0" err="1" smtClean="0"/>
              <a:t>Fermilab</a:t>
            </a:r>
            <a:r>
              <a:rPr lang="en-US" dirty="0" smtClean="0"/>
              <a:t>.   </a:t>
            </a:r>
            <a:endParaRPr lang="en-US" dirty="0"/>
          </a:p>
        </p:txBody>
      </p:sp>
      <p:grpSp>
        <p:nvGrpSpPr>
          <p:cNvPr id="31" name="Group 30"/>
          <p:cNvGrpSpPr/>
          <p:nvPr/>
        </p:nvGrpSpPr>
        <p:grpSpPr>
          <a:xfrm>
            <a:off x="3143978" y="1482440"/>
            <a:ext cx="5194708" cy="4087091"/>
            <a:chOff x="3143978" y="651164"/>
            <a:chExt cx="5194708" cy="4087091"/>
          </a:xfrm>
        </p:grpSpPr>
        <p:pic>
          <p:nvPicPr>
            <p:cNvPr id="3" name="Picture 2"/>
            <p:cNvPicPr>
              <a:picLocks noChangeAspect="1"/>
            </p:cNvPicPr>
            <p:nvPr/>
          </p:nvPicPr>
          <p:blipFill>
            <a:blip r:embed="rId2"/>
            <a:stretch>
              <a:fillRect/>
            </a:stretch>
          </p:blipFill>
          <p:spPr>
            <a:xfrm>
              <a:off x="6471525" y="1381499"/>
              <a:ext cx="1867161" cy="3038899"/>
            </a:xfrm>
            <a:prstGeom prst="rect">
              <a:avLst/>
            </a:prstGeom>
          </p:spPr>
        </p:pic>
        <p:cxnSp>
          <p:nvCxnSpPr>
            <p:cNvPr id="5" name="Straight Connector 4"/>
            <p:cNvCxnSpPr/>
            <p:nvPr/>
          </p:nvCxnSpPr>
          <p:spPr>
            <a:xfrm flipH="1">
              <a:off x="3685309" y="1398627"/>
              <a:ext cx="278621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6097452" y="1967345"/>
              <a:ext cx="374073" cy="1925782"/>
            </a:xfrm>
            <a:prstGeom prst="rect">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p:nvCxnSpPr>
          <p:spPr>
            <a:xfrm flipH="1">
              <a:off x="3269673" y="4405862"/>
              <a:ext cx="320185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355120" y="1620983"/>
              <a:ext cx="374073" cy="2576944"/>
            </a:xfrm>
            <a:prstGeom prst="rect">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flipH="1">
              <a:off x="3496382" y="1620983"/>
              <a:ext cx="185873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3496382" y="4197927"/>
              <a:ext cx="185873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Freeform: Shape 14"/>
            <p:cNvSpPr/>
            <p:nvPr/>
          </p:nvSpPr>
          <p:spPr>
            <a:xfrm>
              <a:off x="3143978" y="1149927"/>
              <a:ext cx="582895" cy="3588328"/>
            </a:xfrm>
            <a:custGeom>
              <a:avLst/>
              <a:gdLst>
                <a:gd name="connsiteX0" fmla="*/ 582895 w 582895"/>
                <a:gd name="connsiteY0" fmla="*/ 0 h 3588328"/>
                <a:gd name="connsiteX1" fmla="*/ 541331 w 582895"/>
                <a:gd name="connsiteY1" fmla="*/ 235528 h 3588328"/>
                <a:gd name="connsiteX2" fmla="*/ 444349 w 582895"/>
                <a:gd name="connsiteY2" fmla="*/ 415637 h 3588328"/>
                <a:gd name="connsiteX3" fmla="*/ 347367 w 582895"/>
                <a:gd name="connsiteY3" fmla="*/ 484909 h 3588328"/>
                <a:gd name="connsiteX4" fmla="*/ 97986 w 582895"/>
                <a:gd name="connsiteY4" fmla="*/ 817418 h 3588328"/>
                <a:gd name="connsiteX5" fmla="*/ 1004 w 582895"/>
                <a:gd name="connsiteY5" fmla="*/ 1454728 h 3588328"/>
                <a:gd name="connsiteX6" fmla="*/ 56422 w 582895"/>
                <a:gd name="connsiteY6" fmla="*/ 1773382 h 3588328"/>
                <a:gd name="connsiteX7" fmla="*/ 194967 w 582895"/>
                <a:gd name="connsiteY7" fmla="*/ 1981200 h 3588328"/>
                <a:gd name="connsiteX8" fmla="*/ 319658 w 582895"/>
                <a:gd name="connsiteY8" fmla="*/ 2327564 h 3588328"/>
                <a:gd name="connsiteX9" fmla="*/ 458204 w 582895"/>
                <a:gd name="connsiteY9" fmla="*/ 2576946 h 3588328"/>
                <a:gd name="connsiteX10" fmla="*/ 444349 w 582895"/>
                <a:gd name="connsiteY10" fmla="*/ 2854037 h 3588328"/>
                <a:gd name="connsiteX11" fmla="*/ 375077 w 582895"/>
                <a:gd name="connsiteY11" fmla="*/ 3006437 h 3588328"/>
                <a:gd name="connsiteX12" fmla="*/ 333513 w 582895"/>
                <a:gd name="connsiteY12" fmla="*/ 3061855 h 3588328"/>
                <a:gd name="connsiteX13" fmla="*/ 181113 w 582895"/>
                <a:gd name="connsiteY13" fmla="*/ 3158837 h 3588328"/>
                <a:gd name="connsiteX14" fmla="*/ 139549 w 582895"/>
                <a:gd name="connsiteY14" fmla="*/ 3255818 h 3588328"/>
                <a:gd name="connsiteX15" fmla="*/ 56422 w 582895"/>
                <a:gd name="connsiteY15" fmla="*/ 3519055 h 3588328"/>
                <a:gd name="connsiteX16" fmla="*/ 70277 w 582895"/>
                <a:gd name="connsiteY16" fmla="*/ 3588328 h 3588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2895" h="3588328">
                  <a:moveTo>
                    <a:pt x="582895" y="0"/>
                  </a:moveTo>
                  <a:cubicBezTo>
                    <a:pt x="573658" y="83127"/>
                    <a:pt x="564422" y="166255"/>
                    <a:pt x="541331" y="235528"/>
                  </a:cubicBezTo>
                  <a:cubicBezTo>
                    <a:pt x="518240" y="304801"/>
                    <a:pt x="476676" y="374074"/>
                    <a:pt x="444349" y="415637"/>
                  </a:cubicBezTo>
                  <a:cubicBezTo>
                    <a:pt x="412022" y="457200"/>
                    <a:pt x="405094" y="417946"/>
                    <a:pt x="347367" y="484909"/>
                  </a:cubicBezTo>
                  <a:cubicBezTo>
                    <a:pt x="289640" y="551872"/>
                    <a:pt x="155713" y="655782"/>
                    <a:pt x="97986" y="817418"/>
                  </a:cubicBezTo>
                  <a:cubicBezTo>
                    <a:pt x="40259" y="979055"/>
                    <a:pt x="7931" y="1295401"/>
                    <a:pt x="1004" y="1454728"/>
                  </a:cubicBezTo>
                  <a:cubicBezTo>
                    <a:pt x="-5923" y="1614055"/>
                    <a:pt x="24095" y="1685637"/>
                    <a:pt x="56422" y="1773382"/>
                  </a:cubicBezTo>
                  <a:cubicBezTo>
                    <a:pt x="88749" y="1861127"/>
                    <a:pt x="151094" y="1888836"/>
                    <a:pt x="194967" y="1981200"/>
                  </a:cubicBezTo>
                  <a:cubicBezTo>
                    <a:pt x="238840" y="2073564"/>
                    <a:pt x="275785" y="2228273"/>
                    <a:pt x="319658" y="2327564"/>
                  </a:cubicBezTo>
                  <a:cubicBezTo>
                    <a:pt x="363531" y="2426855"/>
                    <a:pt x="437422" y="2489201"/>
                    <a:pt x="458204" y="2576946"/>
                  </a:cubicBezTo>
                  <a:cubicBezTo>
                    <a:pt x="478986" y="2664691"/>
                    <a:pt x="458203" y="2782455"/>
                    <a:pt x="444349" y="2854037"/>
                  </a:cubicBezTo>
                  <a:cubicBezTo>
                    <a:pt x="430494" y="2925619"/>
                    <a:pt x="375077" y="3006437"/>
                    <a:pt x="375077" y="3006437"/>
                  </a:cubicBezTo>
                  <a:cubicBezTo>
                    <a:pt x="356604" y="3041073"/>
                    <a:pt x="365840" y="3036455"/>
                    <a:pt x="333513" y="3061855"/>
                  </a:cubicBezTo>
                  <a:cubicBezTo>
                    <a:pt x="301186" y="3087255"/>
                    <a:pt x="213440" y="3126510"/>
                    <a:pt x="181113" y="3158837"/>
                  </a:cubicBezTo>
                  <a:cubicBezTo>
                    <a:pt x="148786" y="3191164"/>
                    <a:pt x="160331" y="3195782"/>
                    <a:pt x="139549" y="3255818"/>
                  </a:cubicBezTo>
                  <a:cubicBezTo>
                    <a:pt x="118767" y="3315854"/>
                    <a:pt x="67967" y="3463637"/>
                    <a:pt x="56422" y="3519055"/>
                  </a:cubicBezTo>
                  <a:cubicBezTo>
                    <a:pt x="44877" y="3574473"/>
                    <a:pt x="57577" y="3581400"/>
                    <a:pt x="70277" y="3588328"/>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flipH="1">
              <a:off x="5729193" y="2161311"/>
              <a:ext cx="3682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5729193" y="3699167"/>
              <a:ext cx="3682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443816" y="651164"/>
              <a:ext cx="0" cy="11838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469053" y="651164"/>
              <a:ext cx="0" cy="19597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815226" y="831272"/>
              <a:ext cx="635856" cy="0"/>
            </a:xfrm>
            <a:prstGeom prst="line">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7476318" y="831272"/>
              <a:ext cx="600882" cy="13854"/>
            </a:xfrm>
            <a:prstGeom prst="line">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6486832" y="660460"/>
              <a:ext cx="1052946" cy="369332"/>
            </a:xfrm>
            <a:prstGeom prst="rect">
              <a:avLst/>
            </a:prstGeom>
            <a:noFill/>
          </p:spPr>
          <p:txBody>
            <a:bodyPr wrap="square" rtlCol="0">
              <a:spAutoFit/>
            </a:bodyPr>
            <a:lstStyle/>
            <a:p>
              <a:r>
                <a:rPr lang="en-US" dirty="0"/>
                <a:t>100 mm</a:t>
              </a:r>
            </a:p>
          </p:txBody>
        </p:sp>
      </p:grpSp>
      <p:sp>
        <p:nvSpPr>
          <p:cNvPr id="32" name="TextBox 31"/>
          <p:cNvSpPr txBox="1"/>
          <p:nvPr/>
        </p:nvSpPr>
        <p:spPr>
          <a:xfrm>
            <a:off x="3435927" y="247726"/>
            <a:ext cx="3629891" cy="584775"/>
          </a:xfrm>
          <a:prstGeom prst="rect">
            <a:avLst/>
          </a:prstGeom>
          <a:noFill/>
        </p:spPr>
        <p:txBody>
          <a:bodyPr wrap="square" rtlCol="0">
            <a:spAutoFit/>
          </a:bodyPr>
          <a:lstStyle/>
          <a:p>
            <a:r>
              <a:rPr lang="en-US" sz="3200" b="1" dirty="0"/>
              <a:t>Space in End Dome</a:t>
            </a:r>
          </a:p>
        </p:txBody>
      </p:sp>
      <p:sp>
        <p:nvSpPr>
          <p:cNvPr id="33" name="Slide Number Placeholder 32"/>
          <p:cNvSpPr>
            <a:spLocks noGrp="1"/>
          </p:cNvSpPr>
          <p:nvPr>
            <p:ph type="sldNum" sz="quarter" idx="12"/>
          </p:nvPr>
        </p:nvSpPr>
        <p:spPr/>
        <p:txBody>
          <a:bodyPr/>
          <a:lstStyle/>
          <a:p>
            <a:fld id="{E13D1809-170A-4C6A-B122-FBC1BE3E16F2}" type="slidenum">
              <a:rPr lang="en-US" smtClean="0"/>
              <a:t>5</a:t>
            </a:fld>
            <a:endParaRPr lang="en-US"/>
          </a:p>
        </p:txBody>
      </p:sp>
    </p:spTree>
    <p:extLst>
      <p:ext uri="{BB962C8B-B14F-4D97-AF65-F5344CB8AC3E}">
        <p14:creationId xmlns:p14="http://schemas.microsoft.com/office/powerpoint/2010/main" val="2304458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101025DA-E201-40C3-B9E1-B68C104E0758}"/>
              </a:ext>
            </a:extLst>
          </p:cNvPr>
          <p:cNvSpPr>
            <a:spLocks noGrp="1"/>
          </p:cNvSpPr>
          <p:nvPr>
            <p:ph type="sldNum" sz="quarter" idx="12"/>
          </p:nvPr>
        </p:nvSpPr>
        <p:spPr/>
        <p:txBody>
          <a:bodyPr/>
          <a:lstStyle/>
          <a:p>
            <a:fld id="{E13D1809-170A-4C6A-B122-FBC1BE3E16F2}" type="slidenum">
              <a:rPr lang="en-US" smtClean="0"/>
              <a:t>6</a:t>
            </a:fld>
            <a:endParaRPr lang="en-US"/>
          </a:p>
        </p:txBody>
      </p:sp>
      <p:sp>
        <p:nvSpPr>
          <p:cNvPr id="3" name="Slide Number Placeholder 1">
            <a:extLst>
              <a:ext uri="{FF2B5EF4-FFF2-40B4-BE49-F238E27FC236}">
                <a16:creationId xmlns:a16="http://schemas.microsoft.com/office/drawing/2014/main" xmlns="" id="{BA9190EB-5D86-49FC-A2D6-0D94D1B8E4B4}"/>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E1E832-5750-4517-8578-CB73F8C9077D}" type="slidenum">
              <a:rPr lang="en-US" smtClean="0"/>
              <a:pPr/>
              <a:t>6</a:t>
            </a:fld>
            <a:endParaRPr lang="en-US"/>
          </a:p>
        </p:txBody>
      </p:sp>
      <p:pic>
        <p:nvPicPr>
          <p:cNvPr id="4" name="Picture 3">
            <a:extLst>
              <a:ext uri="{FF2B5EF4-FFF2-40B4-BE49-F238E27FC236}">
                <a16:creationId xmlns:a16="http://schemas.microsoft.com/office/drawing/2014/main" xmlns="" id="{A50D07A0-3B02-4EBC-BFCD-0645D65AC472}"/>
              </a:ext>
            </a:extLst>
          </p:cNvPr>
          <p:cNvPicPr>
            <a:picLocks noChangeAspect="1"/>
          </p:cNvPicPr>
          <p:nvPr/>
        </p:nvPicPr>
        <p:blipFill>
          <a:blip r:embed="rId2"/>
          <a:stretch>
            <a:fillRect/>
          </a:stretch>
        </p:blipFill>
        <p:spPr>
          <a:xfrm>
            <a:off x="1781175" y="1134427"/>
            <a:ext cx="7818733" cy="4888548"/>
          </a:xfrm>
          <a:prstGeom prst="rect">
            <a:avLst/>
          </a:prstGeom>
        </p:spPr>
      </p:pic>
      <p:sp>
        <p:nvSpPr>
          <p:cNvPr id="5" name="TextBox 4">
            <a:extLst>
              <a:ext uri="{FF2B5EF4-FFF2-40B4-BE49-F238E27FC236}">
                <a16:creationId xmlns:a16="http://schemas.microsoft.com/office/drawing/2014/main" xmlns="" id="{063FDA6C-2F8C-4222-A26C-9284EA46A78A}"/>
              </a:ext>
            </a:extLst>
          </p:cNvPr>
          <p:cNvSpPr txBox="1"/>
          <p:nvPr/>
        </p:nvSpPr>
        <p:spPr>
          <a:xfrm>
            <a:off x="2752725" y="6038850"/>
            <a:ext cx="6628418" cy="523220"/>
          </a:xfrm>
          <a:prstGeom prst="rect">
            <a:avLst/>
          </a:prstGeom>
          <a:noFill/>
        </p:spPr>
        <p:txBody>
          <a:bodyPr wrap="none" rtlCol="0">
            <a:spAutoFit/>
          </a:bodyPr>
          <a:lstStyle/>
          <a:p>
            <a:r>
              <a:rPr lang="en-US" sz="2800" b="1" u="sng" dirty="0">
                <a:solidFill>
                  <a:srgbClr val="C00000"/>
                </a:solidFill>
              </a:rPr>
              <a:t>Original Concept – bus centered in bus port</a:t>
            </a:r>
          </a:p>
        </p:txBody>
      </p:sp>
      <p:sp>
        <p:nvSpPr>
          <p:cNvPr id="6" name="TextBox 5">
            <a:extLst>
              <a:ext uri="{FF2B5EF4-FFF2-40B4-BE49-F238E27FC236}">
                <a16:creationId xmlns:a16="http://schemas.microsoft.com/office/drawing/2014/main" xmlns="" id="{D41E9115-50F4-490E-AF0B-56F61CB93948}"/>
              </a:ext>
            </a:extLst>
          </p:cNvPr>
          <p:cNvSpPr txBox="1"/>
          <p:nvPr/>
        </p:nvSpPr>
        <p:spPr>
          <a:xfrm>
            <a:off x="3435927" y="247726"/>
            <a:ext cx="6393873" cy="584775"/>
          </a:xfrm>
          <a:prstGeom prst="rect">
            <a:avLst/>
          </a:prstGeom>
          <a:noFill/>
        </p:spPr>
        <p:txBody>
          <a:bodyPr wrap="square" rtlCol="0">
            <a:spAutoFit/>
          </a:bodyPr>
          <a:lstStyle/>
          <a:p>
            <a:r>
              <a:rPr lang="en-US" sz="3200" b="1" dirty="0"/>
              <a:t>Through Bus original configuration</a:t>
            </a:r>
          </a:p>
        </p:txBody>
      </p:sp>
    </p:spTree>
    <p:extLst>
      <p:ext uri="{BB962C8B-B14F-4D97-AF65-F5344CB8AC3E}">
        <p14:creationId xmlns:p14="http://schemas.microsoft.com/office/powerpoint/2010/main" val="972962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D77031FE-0A6D-42EA-8F02-4CCEE2E1D184}"/>
              </a:ext>
            </a:extLst>
          </p:cNvPr>
          <p:cNvSpPr>
            <a:spLocks noGrp="1"/>
          </p:cNvSpPr>
          <p:nvPr>
            <p:ph type="sldNum" sz="quarter" idx="12"/>
          </p:nvPr>
        </p:nvSpPr>
        <p:spPr/>
        <p:txBody>
          <a:bodyPr/>
          <a:lstStyle/>
          <a:p>
            <a:fld id="{EBE1E832-5750-4517-8578-CB73F8C9077D}" type="slidenum">
              <a:rPr lang="en-US" smtClean="0"/>
              <a:t>7</a:t>
            </a:fld>
            <a:endParaRPr lang="en-US"/>
          </a:p>
        </p:txBody>
      </p:sp>
      <p:sp>
        <p:nvSpPr>
          <p:cNvPr id="6" name="TextBox 5">
            <a:extLst>
              <a:ext uri="{FF2B5EF4-FFF2-40B4-BE49-F238E27FC236}">
                <a16:creationId xmlns:a16="http://schemas.microsoft.com/office/drawing/2014/main" xmlns="" id="{F7955F62-3634-4F94-9865-E1FE42487D86}"/>
              </a:ext>
            </a:extLst>
          </p:cNvPr>
          <p:cNvSpPr txBox="1"/>
          <p:nvPr/>
        </p:nvSpPr>
        <p:spPr>
          <a:xfrm>
            <a:off x="8143876" y="428625"/>
            <a:ext cx="3086100" cy="954107"/>
          </a:xfrm>
          <a:prstGeom prst="rect">
            <a:avLst/>
          </a:prstGeom>
          <a:noFill/>
        </p:spPr>
        <p:txBody>
          <a:bodyPr wrap="square" rtlCol="0">
            <a:spAutoFit/>
          </a:bodyPr>
          <a:lstStyle/>
          <a:p>
            <a:r>
              <a:rPr lang="en-US" sz="2800" b="1" u="sng" dirty="0"/>
              <a:t>New through bus configuration</a:t>
            </a:r>
          </a:p>
        </p:txBody>
      </p:sp>
      <p:grpSp>
        <p:nvGrpSpPr>
          <p:cNvPr id="8" name="Group 7">
            <a:extLst>
              <a:ext uri="{FF2B5EF4-FFF2-40B4-BE49-F238E27FC236}">
                <a16:creationId xmlns:a16="http://schemas.microsoft.com/office/drawing/2014/main" xmlns="" id="{05BE2B12-D533-41EC-8A1B-C08397406447}"/>
              </a:ext>
            </a:extLst>
          </p:cNvPr>
          <p:cNvGrpSpPr/>
          <p:nvPr/>
        </p:nvGrpSpPr>
        <p:grpSpPr>
          <a:xfrm>
            <a:off x="1500560" y="426302"/>
            <a:ext cx="7561034" cy="5996306"/>
            <a:chOff x="1500560" y="426302"/>
            <a:chExt cx="7561034" cy="5996306"/>
          </a:xfrm>
        </p:grpSpPr>
        <p:pic>
          <p:nvPicPr>
            <p:cNvPr id="4" name="Picture 3">
              <a:extLst>
                <a:ext uri="{FF2B5EF4-FFF2-40B4-BE49-F238E27FC236}">
                  <a16:creationId xmlns:a16="http://schemas.microsoft.com/office/drawing/2014/main" xmlns="" id="{1485B102-655E-48C5-B926-EAC697C0469E}"/>
                </a:ext>
              </a:extLst>
            </p:cNvPr>
            <p:cNvPicPr>
              <a:picLocks noChangeAspect="1"/>
            </p:cNvPicPr>
            <p:nvPr/>
          </p:nvPicPr>
          <p:blipFill>
            <a:blip r:embed="rId2"/>
            <a:stretch>
              <a:fillRect/>
            </a:stretch>
          </p:blipFill>
          <p:spPr>
            <a:xfrm>
              <a:off x="1500560" y="426302"/>
              <a:ext cx="7561034" cy="5996306"/>
            </a:xfrm>
            <a:prstGeom prst="rect">
              <a:avLst/>
            </a:prstGeom>
          </p:spPr>
        </p:pic>
        <p:sp>
          <p:nvSpPr>
            <p:cNvPr id="7" name="Rectangle 6">
              <a:extLst>
                <a:ext uri="{FF2B5EF4-FFF2-40B4-BE49-F238E27FC236}">
                  <a16:creationId xmlns:a16="http://schemas.microsoft.com/office/drawing/2014/main" xmlns="" id="{2C194811-4DD6-45C4-9DC3-B75918F0D7DD}"/>
                </a:ext>
              </a:extLst>
            </p:cNvPr>
            <p:cNvSpPr/>
            <p:nvPr/>
          </p:nvSpPr>
          <p:spPr>
            <a:xfrm>
              <a:off x="2383604" y="5373384"/>
              <a:ext cx="1058239" cy="3184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88430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7FAC2F74-AA20-4946-9F84-23C8F1DDDD69}"/>
              </a:ext>
            </a:extLst>
          </p:cNvPr>
          <p:cNvSpPr>
            <a:spLocks noGrp="1"/>
          </p:cNvSpPr>
          <p:nvPr>
            <p:ph type="sldNum" sz="quarter" idx="12"/>
          </p:nvPr>
        </p:nvSpPr>
        <p:spPr/>
        <p:txBody>
          <a:bodyPr/>
          <a:lstStyle/>
          <a:p>
            <a:fld id="{EBE1E832-5750-4517-8578-CB73F8C9077D}" type="slidenum">
              <a:rPr lang="en-US" smtClean="0"/>
              <a:t>8</a:t>
            </a:fld>
            <a:endParaRPr lang="en-US"/>
          </a:p>
        </p:txBody>
      </p:sp>
      <p:pic>
        <p:nvPicPr>
          <p:cNvPr id="3" name="Picture 2">
            <a:extLst>
              <a:ext uri="{FF2B5EF4-FFF2-40B4-BE49-F238E27FC236}">
                <a16:creationId xmlns:a16="http://schemas.microsoft.com/office/drawing/2014/main" xmlns="" id="{7AA772DD-ED41-483F-A571-8154D7091D4F}"/>
              </a:ext>
            </a:extLst>
          </p:cNvPr>
          <p:cNvPicPr>
            <a:picLocks noChangeAspect="1"/>
          </p:cNvPicPr>
          <p:nvPr/>
        </p:nvPicPr>
        <p:blipFill>
          <a:blip r:embed="rId2"/>
          <a:stretch>
            <a:fillRect/>
          </a:stretch>
        </p:blipFill>
        <p:spPr>
          <a:xfrm>
            <a:off x="1147762" y="514350"/>
            <a:ext cx="3648075" cy="2952750"/>
          </a:xfrm>
          <a:prstGeom prst="rect">
            <a:avLst/>
          </a:prstGeom>
        </p:spPr>
      </p:pic>
      <p:sp>
        <p:nvSpPr>
          <p:cNvPr id="7" name="Arrow: Down 6">
            <a:extLst>
              <a:ext uri="{FF2B5EF4-FFF2-40B4-BE49-F238E27FC236}">
                <a16:creationId xmlns:a16="http://schemas.microsoft.com/office/drawing/2014/main" xmlns="" id="{830CE78E-E3A6-40AE-9991-231447255733}"/>
              </a:ext>
            </a:extLst>
          </p:cNvPr>
          <p:cNvSpPr/>
          <p:nvPr/>
        </p:nvSpPr>
        <p:spPr>
          <a:xfrm rot="18723334">
            <a:off x="4349996" y="3171537"/>
            <a:ext cx="582425" cy="8129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xmlns="" id="{88AD08F1-446A-4FDC-80EF-A9988EA8113B}"/>
              </a:ext>
            </a:extLst>
          </p:cNvPr>
          <p:cNvSpPr txBox="1"/>
          <p:nvPr/>
        </p:nvSpPr>
        <p:spPr>
          <a:xfrm>
            <a:off x="6457950" y="1238250"/>
            <a:ext cx="4514377" cy="523220"/>
          </a:xfrm>
          <a:prstGeom prst="rect">
            <a:avLst/>
          </a:prstGeom>
          <a:noFill/>
        </p:spPr>
        <p:txBody>
          <a:bodyPr wrap="none" rtlCol="0">
            <a:spAutoFit/>
          </a:bodyPr>
          <a:lstStyle/>
          <a:p>
            <a:r>
              <a:rPr lang="en-US" sz="2800" b="1" u="sng" dirty="0">
                <a:solidFill>
                  <a:srgbClr val="C00000"/>
                </a:solidFill>
              </a:rPr>
              <a:t>Bus in bus port with “Spider”</a:t>
            </a:r>
          </a:p>
        </p:txBody>
      </p:sp>
      <p:grpSp>
        <p:nvGrpSpPr>
          <p:cNvPr id="10" name="Group 9">
            <a:extLst>
              <a:ext uri="{FF2B5EF4-FFF2-40B4-BE49-F238E27FC236}">
                <a16:creationId xmlns:a16="http://schemas.microsoft.com/office/drawing/2014/main" xmlns="" id="{1403122C-BCDC-4052-B199-5CA49B280472}"/>
              </a:ext>
            </a:extLst>
          </p:cNvPr>
          <p:cNvGrpSpPr/>
          <p:nvPr/>
        </p:nvGrpSpPr>
        <p:grpSpPr>
          <a:xfrm>
            <a:off x="4929560" y="3725110"/>
            <a:ext cx="3357190" cy="2662432"/>
            <a:chOff x="4929560" y="3725110"/>
            <a:chExt cx="3357190" cy="2662432"/>
          </a:xfrm>
        </p:grpSpPr>
        <p:pic>
          <p:nvPicPr>
            <p:cNvPr id="4" name="Picture 3">
              <a:extLst>
                <a:ext uri="{FF2B5EF4-FFF2-40B4-BE49-F238E27FC236}">
                  <a16:creationId xmlns:a16="http://schemas.microsoft.com/office/drawing/2014/main" xmlns="" id="{4AC0261E-0B19-4D51-8F5D-82D42E610129}"/>
                </a:ext>
              </a:extLst>
            </p:cNvPr>
            <p:cNvPicPr>
              <a:picLocks noChangeAspect="1"/>
            </p:cNvPicPr>
            <p:nvPr/>
          </p:nvPicPr>
          <p:blipFill>
            <a:blip r:embed="rId3"/>
            <a:stretch>
              <a:fillRect/>
            </a:stretch>
          </p:blipFill>
          <p:spPr>
            <a:xfrm>
              <a:off x="4929560" y="3725110"/>
              <a:ext cx="3357190" cy="2662432"/>
            </a:xfrm>
            <a:prstGeom prst="rect">
              <a:avLst/>
            </a:prstGeom>
          </p:spPr>
        </p:pic>
        <p:sp>
          <p:nvSpPr>
            <p:cNvPr id="9" name="Rectangle 8">
              <a:extLst>
                <a:ext uri="{FF2B5EF4-FFF2-40B4-BE49-F238E27FC236}">
                  <a16:creationId xmlns:a16="http://schemas.microsoft.com/office/drawing/2014/main" xmlns="" id="{175D36BA-5B9F-4C0E-A10C-BF5BFD23C6E2}"/>
                </a:ext>
              </a:extLst>
            </p:cNvPr>
            <p:cNvSpPr/>
            <p:nvPr/>
          </p:nvSpPr>
          <p:spPr>
            <a:xfrm>
              <a:off x="5270643" y="5907640"/>
              <a:ext cx="503433" cy="1643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32008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B5A347EB-9982-41DF-811B-FFB167EF5AC7}"/>
              </a:ext>
            </a:extLst>
          </p:cNvPr>
          <p:cNvSpPr>
            <a:spLocks noGrp="1"/>
          </p:cNvSpPr>
          <p:nvPr>
            <p:ph type="sldNum" sz="quarter" idx="12"/>
          </p:nvPr>
        </p:nvSpPr>
        <p:spPr/>
        <p:txBody>
          <a:bodyPr/>
          <a:lstStyle/>
          <a:p>
            <a:fld id="{EBE1E832-5750-4517-8578-CB73F8C9077D}" type="slidenum">
              <a:rPr lang="en-US" smtClean="0"/>
              <a:t>9</a:t>
            </a:fld>
            <a:endParaRPr lang="en-US"/>
          </a:p>
        </p:txBody>
      </p:sp>
      <p:pic>
        <p:nvPicPr>
          <p:cNvPr id="3" name="Picture 2">
            <a:extLst>
              <a:ext uri="{FF2B5EF4-FFF2-40B4-BE49-F238E27FC236}">
                <a16:creationId xmlns:a16="http://schemas.microsoft.com/office/drawing/2014/main" xmlns="" id="{9FD4E762-E68A-4318-B389-BE4266CD6390}"/>
              </a:ext>
            </a:extLst>
          </p:cNvPr>
          <p:cNvPicPr>
            <a:picLocks noChangeAspect="1"/>
          </p:cNvPicPr>
          <p:nvPr/>
        </p:nvPicPr>
        <p:blipFill>
          <a:blip r:embed="rId2"/>
          <a:stretch>
            <a:fillRect/>
          </a:stretch>
        </p:blipFill>
        <p:spPr>
          <a:xfrm>
            <a:off x="507786" y="703114"/>
            <a:ext cx="6956110" cy="5202386"/>
          </a:xfrm>
          <a:prstGeom prst="rect">
            <a:avLst/>
          </a:prstGeom>
        </p:spPr>
      </p:pic>
      <p:pic>
        <p:nvPicPr>
          <p:cNvPr id="4" name="Picture 3">
            <a:extLst>
              <a:ext uri="{FF2B5EF4-FFF2-40B4-BE49-F238E27FC236}">
                <a16:creationId xmlns:a16="http://schemas.microsoft.com/office/drawing/2014/main" xmlns="" id="{F21C2868-1842-4A62-96B9-AD3FBF082B88}"/>
              </a:ext>
            </a:extLst>
          </p:cNvPr>
          <p:cNvPicPr>
            <a:picLocks noChangeAspect="1"/>
          </p:cNvPicPr>
          <p:nvPr/>
        </p:nvPicPr>
        <p:blipFill>
          <a:blip r:embed="rId3"/>
          <a:stretch>
            <a:fillRect/>
          </a:stretch>
        </p:blipFill>
        <p:spPr>
          <a:xfrm>
            <a:off x="7602909" y="2285672"/>
            <a:ext cx="4296991" cy="3442028"/>
          </a:xfrm>
          <a:prstGeom prst="rect">
            <a:avLst/>
          </a:prstGeom>
        </p:spPr>
      </p:pic>
      <p:sp>
        <p:nvSpPr>
          <p:cNvPr id="5" name="TextBox 4">
            <a:extLst>
              <a:ext uri="{FF2B5EF4-FFF2-40B4-BE49-F238E27FC236}">
                <a16:creationId xmlns:a16="http://schemas.microsoft.com/office/drawing/2014/main" xmlns="" id="{CC3BBBC8-F55E-4865-8C97-DEAA2455F2BD}"/>
              </a:ext>
            </a:extLst>
          </p:cNvPr>
          <p:cNvSpPr txBox="1"/>
          <p:nvPr/>
        </p:nvSpPr>
        <p:spPr>
          <a:xfrm>
            <a:off x="2447925" y="5972175"/>
            <a:ext cx="1396536" cy="369332"/>
          </a:xfrm>
          <a:prstGeom prst="rect">
            <a:avLst/>
          </a:prstGeom>
          <a:noFill/>
        </p:spPr>
        <p:txBody>
          <a:bodyPr wrap="none" rtlCol="0">
            <a:spAutoFit/>
          </a:bodyPr>
          <a:lstStyle/>
          <a:p>
            <a:r>
              <a:rPr lang="en-US" b="1" u="sng" dirty="0"/>
              <a:t>Section A - A</a:t>
            </a:r>
          </a:p>
        </p:txBody>
      </p:sp>
      <p:sp>
        <p:nvSpPr>
          <p:cNvPr id="6" name="TextBox 5">
            <a:extLst>
              <a:ext uri="{FF2B5EF4-FFF2-40B4-BE49-F238E27FC236}">
                <a16:creationId xmlns:a16="http://schemas.microsoft.com/office/drawing/2014/main" xmlns="" id="{3F8C8CB9-4E73-4F7F-9D01-B78126F3BE58}"/>
              </a:ext>
            </a:extLst>
          </p:cNvPr>
          <p:cNvSpPr txBox="1"/>
          <p:nvPr/>
        </p:nvSpPr>
        <p:spPr>
          <a:xfrm>
            <a:off x="9277350" y="5829300"/>
            <a:ext cx="1271502" cy="369332"/>
          </a:xfrm>
          <a:prstGeom prst="rect">
            <a:avLst/>
          </a:prstGeom>
          <a:noFill/>
        </p:spPr>
        <p:txBody>
          <a:bodyPr wrap="none" rtlCol="0">
            <a:spAutoFit/>
          </a:bodyPr>
          <a:lstStyle/>
          <a:p>
            <a:r>
              <a:rPr lang="en-US" b="1" u="sng" dirty="0"/>
              <a:t>Section B-B</a:t>
            </a:r>
          </a:p>
        </p:txBody>
      </p:sp>
      <p:sp>
        <p:nvSpPr>
          <p:cNvPr id="7" name="TextBox 6">
            <a:extLst>
              <a:ext uri="{FF2B5EF4-FFF2-40B4-BE49-F238E27FC236}">
                <a16:creationId xmlns:a16="http://schemas.microsoft.com/office/drawing/2014/main" xmlns="" id="{463965B4-41D0-45DA-AC09-4AD22B53B35F}"/>
              </a:ext>
            </a:extLst>
          </p:cNvPr>
          <p:cNvSpPr txBox="1"/>
          <p:nvPr/>
        </p:nvSpPr>
        <p:spPr>
          <a:xfrm>
            <a:off x="8143875" y="428625"/>
            <a:ext cx="3119252" cy="523220"/>
          </a:xfrm>
          <a:prstGeom prst="rect">
            <a:avLst/>
          </a:prstGeom>
          <a:noFill/>
        </p:spPr>
        <p:txBody>
          <a:bodyPr wrap="none" rtlCol="0">
            <a:spAutoFit/>
          </a:bodyPr>
          <a:lstStyle/>
          <a:p>
            <a:r>
              <a:rPr lang="en-US" sz="2800" b="1" u="sng" dirty="0">
                <a:solidFill>
                  <a:srgbClr val="C00000"/>
                </a:solidFill>
              </a:rPr>
              <a:t>More Detailed view</a:t>
            </a:r>
          </a:p>
        </p:txBody>
      </p:sp>
      <p:sp>
        <p:nvSpPr>
          <p:cNvPr id="8" name="Rectangle 7">
            <a:extLst>
              <a:ext uri="{FF2B5EF4-FFF2-40B4-BE49-F238E27FC236}">
                <a16:creationId xmlns:a16="http://schemas.microsoft.com/office/drawing/2014/main" xmlns="" id="{9060C7DB-EFA4-4298-8020-7221D94A7C97}"/>
              </a:ext>
            </a:extLst>
          </p:cNvPr>
          <p:cNvSpPr/>
          <p:nvPr/>
        </p:nvSpPr>
        <p:spPr>
          <a:xfrm>
            <a:off x="1027415" y="5239820"/>
            <a:ext cx="698643" cy="2054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xmlns="" id="{4A652CE3-E2E7-49BB-B813-12FAC7573AE8}"/>
              </a:ext>
            </a:extLst>
          </p:cNvPr>
          <p:cNvSpPr/>
          <p:nvPr/>
        </p:nvSpPr>
        <p:spPr>
          <a:xfrm>
            <a:off x="8022406" y="5125092"/>
            <a:ext cx="679806" cy="1866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00998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853</TotalTime>
  <Words>499</Words>
  <Application>Microsoft Office PowerPoint</Application>
  <PresentationFormat>Custom</PresentationFormat>
  <Paragraphs>97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Status of Expansion Loop and Bus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LMQXF Splices and Expansion Loops</dc:title>
  <dc:creator>Rodger C. Bossert x2867 04451N</dc:creator>
  <cp:lastModifiedBy>Rodger</cp:lastModifiedBy>
  <cp:revision>71</cp:revision>
  <cp:lastPrinted>2018-01-24T22:33:32Z</cp:lastPrinted>
  <dcterms:created xsi:type="dcterms:W3CDTF">2017-04-15T16:25:35Z</dcterms:created>
  <dcterms:modified xsi:type="dcterms:W3CDTF">2018-01-25T06:14:28Z</dcterms:modified>
</cp:coreProperties>
</file>