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A20CF-BA47-4002-9283-7B10A814E370}" type="datetimeFigureOut">
              <a:rPr lang="en-GB" smtClean="0"/>
              <a:t>04/03/2018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76A00-CC1B-4D97-946E-19FF9FF4F4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446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76A00-CC1B-4D97-946E-19FF9FF4F42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058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istrator\Desktop\Doc\FCC\FCC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1333500" cy="55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33002" y="1752600"/>
            <a:ext cx="7318222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FCC Conductor Development Workshop</a:t>
            </a:r>
          </a:p>
          <a:p>
            <a:endParaRPr lang="en-GB" sz="3400" dirty="0" smtClean="0"/>
          </a:p>
          <a:p>
            <a:pPr algn="ctr"/>
            <a:r>
              <a:rPr lang="en-GB" sz="2800" dirty="0" smtClean="0"/>
              <a:t>A. </a:t>
            </a:r>
            <a:r>
              <a:rPr lang="en-GB" sz="2800" dirty="0" err="1" smtClean="0"/>
              <a:t>Ballarino</a:t>
            </a:r>
            <a:endParaRPr lang="en-GB" sz="2800" dirty="0" smtClean="0"/>
          </a:p>
          <a:p>
            <a:endParaRPr lang="en-GB" sz="2800" dirty="0"/>
          </a:p>
          <a:p>
            <a:pPr algn="ctr"/>
            <a:r>
              <a:rPr lang="en-GB" sz="2800" dirty="0" smtClean="0"/>
              <a:t>CERN, 5-6 March 2018</a:t>
            </a:r>
            <a:endParaRPr lang="en-GB" sz="2800" dirty="0"/>
          </a:p>
        </p:txBody>
      </p:sp>
      <p:pic>
        <p:nvPicPr>
          <p:cNvPr id="9" name="Picture 2052" descr="CERN -- European Laboratory for Particle Physic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188278"/>
            <a:ext cx="822325" cy="8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85800" y="1600200"/>
            <a:ext cx="7924800" cy="2895600"/>
          </a:xfrm>
          <a:prstGeom prst="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34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03181" cy="842392"/>
          </a:xfrm>
        </p:spPr>
        <p:txBody>
          <a:bodyPr>
            <a:noAutofit/>
          </a:bodyPr>
          <a:lstStyle/>
          <a:p>
            <a:r>
              <a:rPr lang="en-GB" sz="3400" b="1" dirty="0" smtClean="0"/>
              <a:t>The CERN FCC </a:t>
            </a:r>
            <a:br>
              <a:rPr lang="en-GB" sz="3400" b="1" dirty="0" smtClean="0"/>
            </a:br>
            <a:r>
              <a:rPr lang="en-GB" sz="3400" b="1" dirty="0" smtClean="0"/>
              <a:t>Conductor Development Program</a:t>
            </a:r>
            <a:endParaRPr lang="en-GB" sz="3400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206" y="990600"/>
            <a:ext cx="9036496" cy="4094014"/>
          </a:xfrm>
        </p:spPr>
        <p:txBody>
          <a:bodyPr>
            <a:noAutofit/>
          </a:bodyPr>
          <a:lstStyle/>
          <a:p>
            <a:r>
              <a:rPr lang="en-GB" sz="2400" dirty="0"/>
              <a:t>P</a:t>
            </a:r>
            <a:r>
              <a:rPr lang="en-GB" sz="2400" dirty="0" smtClean="0"/>
              <a:t>resent </a:t>
            </a:r>
            <a:r>
              <a:rPr lang="en-GB" sz="2400" b="1" dirty="0" smtClean="0">
                <a:solidFill>
                  <a:schemeClr val="accent1"/>
                </a:solidFill>
              </a:rPr>
              <a:t>baseline</a:t>
            </a:r>
            <a:r>
              <a:rPr lang="en-GB" sz="2400" dirty="0" smtClean="0"/>
              <a:t> of the </a:t>
            </a:r>
            <a:r>
              <a:rPr lang="en-GB" sz="2400" b="1" dirty="0" smtClean="0">
                <a:solidFill>
                  <a:schemeClr val="accent1"/>
                </a:solidFill>
              </a:rPr>
              <a:t>100 </a:t>
            </a:r>
            <a:r>
              <a:rPr lang="en-GB" sz="2400" b="1" dirty="0" err="1" smtClean="0">
                <a:solidFill>
                  <a:schemeClr val="accent1"/>
                </a:solidFill>
              </a:rPr>
              <a:t>TeV</a:t>
            </a:r>
            <a:r>
              <a:rPr lang="en-GB" sz="2400" dirty="0" smtClean="0"/>
              <a:t>, </a:t>
            </a:r>
            <a:r>
              <a:rPr lang="en-GB" sz="2400" b="1" dirty="0" smtClean="0">
                <a:solidFill>
                  <a:schemeClr val="accent1"/>
                </a:solidFill>
              </a:rPr>
              <a:t>100 km </a:t>
            </a:r>
            <a:r>
              <a:rPr lang="en-GB" sz="2400" dirty="0" smtClean="0"/>
              <a:t>FCC machine: </a:t>
            </a:r>
            <a:r>
              <a:rPr lang="en-GB" sz="2400" b="1" dirty="0" smtClean="0">
                <a:solidFill>
                  <a:schemeClr val="accent1"/>
                </a:solidFill>
              </a:rPr>
              <a:t>16 T</a:t>
            </a:r>
            <a:r>
              <a:rPr lang="en-GB" sz="2400" dirty="0" smtClean="0"/>
              <a:t> dipoles relying on </a:t>
            </a:r>
            <a:r>
              <a:rPr lang="en-GB" sz="2400" b="1" dirty="0" smtClean="0">
                <a:solidFill>
                  <a:schemeClr val="accent1"/>
                </a:solidFill>
              </a:rPr>
              <a:t>Nb</a:t>
            </a:r>
            <a:r>
              <a:rPr lang="en-GB" sz="2400" b="1" baseline="-25000" dirty="0" smtClean="0">
                <a:solidFill>
                  <a:schemeClr val="accent1"/>
                </a:solidFill>
              </a:rPr>
              <a:t>3</a:t>
            </a:r>
            <a:r>
              <a:rPr lang="en-GB" sz="2400" b="1" dirty="0" smtClean="0">
                <a:solidFill>
                  <a:schemeClr val="accent1"/>
                </a:solidFill>
              </a:rPr>
              <a:t>Sn technology </a:t>
            </a:r>
          </a:p>
          <a:p>
            <a:r>
              <a:rPr lang="en-GB" sz="2400" b="1" dirty="0" smtClean="0"/>
              <a:t> </a:t>
            </a:r>
            <a:r>
              <a:rPr lang="en-GB" sz="2400" b="1" dirty="0" smtClean="0">
                <a:solidFill>
                  <a:schemeClr val="accent1"/>
                </a:solidFill>
              </a:rPr>
              <a:t>Scope</a:t>
            </a:r>
            <a:r>
              <a:rPr lang="en-GB" sz="2400" dirty="0" smtClean="0"/>
              <a:t> of the conductor development program: </a:t>
            </a:r>
          </a:p>
          <a:p>
            <a:pPr lvl="1"/>
            <a:r>
              <a:rPr lang="en-GB" sz="2400" dirty="0"/>
              <a:t>P</a:t>
            </a:r>
            <a:r>
              <a:rPr lang="en-GB" sz="2400" dirty="0" smtClean="0"/>
              <a:t>rovide feedback on possibility of </a:t>
            </a:r>
            <a:r>
              <a:rPr lang="en-GB" sz="2400" b="1" dirty="0" smtClean="0"/>
              <a:t>achieving </a:t>
            </a:r>
            <a:r>
              <a:rPr lang="en-GB" sz="2400" b="1" u="sng" dirty="0" smtClean="0"/>
              <a:t>beyond state-of-the-art HL-LHC Nb</a:t>
            </a:r>
            <a:r>
              <a:rPr lang="en-GB" sz="2400" b="1" u="sng" baseline="-25000" dirty="0" smtClean="0"/>
              <a:t>3</a:t>
            </a:r>
            <a:r>
              <a:rPr lang="en-GB" sz="2400" b="1" u="sng" dirty="0" smtClean="0"/>
              <a:t>Sn </a:t>
            </a:r>
            <a:r>
              <a:rPr lang="en-GB" sz="2400" u="sng" dirty="0" smtClean="0"/>
              <a:t>high-field performance</a:t>
            </a:r>
            <a:r>
              <a:rPr lang="en-GB" sz="2400" dirty="0" smtClean="0"/>
              <a:t> (</a:t>
            </a:r>
            <a:r>
              <a:rPr lang="en-GB" sz="2400" b="1" dirty="0" err="1" smtClean="0"/>
              <a:t>Jc</a:t>
            </a:r>
            <a:r>
              <a:rPr lang="en-GB" sz="2400" b="1" dirty="0" smtClean="0"/>
              <a:t> @ 16 T</a:t>
            </a:r>
            <a:r>
              <a:rPr lang="en-GB" sz="2400" dirty="0" smtClean="0"/>
              <a:t>) to enable design of compact and cost effective 16 T magnets;</a:t>
            </a:r>
          </a:p>
          <a:p>
            <a:pPr lvl="1"/>
            <a:r>
              <a:rPr lang="en-GB" sz="2400" dirty="0" smtClean="0"/>
              <a:t>Foster</a:t>
            </a:r>
            <a:r>
              <a:rPr lang="en-GB" sz="2400" b="1" dirty="0" smtClean="0"/>
              <a:t> Nb</a:t>
            </a:r>
            <a:r>
              <a:rPr lang="en-GB" sz="2400" b="1" baseline="-25000" dirty="0" smtClean="0"/>
              <a:t>3</a:t>
            </a:r>
            <a:r>
              <a:rPr lang="en-GB" sz="2400" b="1" dirty="0" smtClean="0"/>
              <a:t>Sn conductor development in industry </a:t>
            </a:r>
            <a:r>
              <a:rPr lang="en-GB" sz="2400" dirty="0" smtClean="0"/>
              <a:t>and support the industrial development with academic </a:t>
            </a:r>
            <a:r>
              <a:rPr lang="en-GB" sz="2400" b="1" dirty="0" smtClean="0"/>
              <a:t>activities </a:t>
            </a:r>
            <a:r>
              <a:rPr lang="en-GB" sz="2400" dirty="0" smtClean="0"/>
              <a:t>(material studies and characterization) </a:t>
            </a:r>
            <a:r>
              <a:rPr lang="en-GB" sz="2400" b="1" dirty="0" smtClean="0"/>
              <a:t>in laboratories and institutes world-wide</a:t>
            </a:r>
            <a:r>
              <a:rPr lang="en-GB" sz="2400" dirty="0" smtClean="0"/>
              <a:t>;</a:t>
            </a:r>
          </a:p>
          <a:p>
            <a:pPr lvl="1"/>
            <a:r>
              <a:rPr lang="en-GB" sz="2400" b="1" dirty="0" smtClean="0"/>
              <a:t>Procure</a:t>
            </a:r>
            <a:r>
              <a:rPr lang="en-GB" sz="2400" dirty="0" smtClean="0"/>
              <a:t> (and cable) </a:t>
            </a:r>
            <a:r>
              <a:rPr lang="en-GB" sz="2400" b="1" dirty="0" smtClean="0"/>
              <a:t>Nb</a:t>
            </a:r>
            <a:r>
              <a:rPr lang="en-GB" sz="2400" b="1" baseline="-25000" dirty="0" smtClean="0"/>
              <a:t>3</a:t>
            </a:r>
            <a:r>
              <a:rPr lang="en-GB" sz="2400" b="1" dirty="0" smtClean="0"/>
              <a:t>Sn conductor </a:t>
            </a:r>
            <a:r>
              <a:rPr lang="en-GB" sz="2400" dirty="0" smtClean="0"/>
              <a:t>to feed the on-going magnet model-coils </a:t>
            </a:r>
            <a:r>
              <a:rPr lang="en-GB" sz="2400" dirty="0" smtClean="0"/>
              <a:t>activity (procurement started in 2017); </a:t>
            </a:r>
            <a:endParaRPr lang="en-GB" sz="2400" dirty="0" smtClean="0"/>
          </a:p>
          <a:p>
            <a:pPr lvl="1"/>
            <a:r>
              <a:rPr lang="en-GB" sz="2400" dirty="0" smtClean="0"/>
              <a:t>Investigate potentials of </a:t>
            </a:r>
            <a:r>
              <a:rPr lang="en-GB" sz="2400" b="1" dirty="0" smtClean="0"/>
              <a:t>other superconductors </a:t>
            </a:r>
            <a:r>
              <a:rPr lang="en-GB" sz="2400" dirty="0" smtClean="0"/>
              <a:t>(performance in high fields and cost)</a:t>
            </a:r>
            <a:endParaRPr lang="en-GB" sz="2400" b="1" dirty="0" smtClean="0"/>
          </a:p>
        </p:txBody>
      </p:sp>
      <p:pic>
        <p:nvPicPr>
          <p:cNvPr id="6" name="Picture 2" descr="C:\Users\Administrator\Desktop\Doc\FCC\FCC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3478"/>
            <a:ext cx="1333500" cy="55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69384" y="6553200"/>
            <a:ext cx="1874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Ballarino</a:t>
            </a:r>
            <a:r>
              <a:rPr lang="en-GB" dirty="0" smtClean="0"/>
              <a:t>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083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55576" y="-164554"/>
            <a:ext cx="8229600" cy="857250"/>
          </a:xfrm>
        </p:spPr>
        <p:txBody>
          <a:bodyPr>
            <a:normAutofit/>
          </a:bodyPr>
          <a:lstStyle/>
          <a:p>
            <a:r>
              <a:rPr lang="en-GB" sz="3400" b="1" dirty="0" smtClean="0"/>
              <a:t>Nb</a:t>
            </a:r>
            <a:r>
              <a:rPr lang="en-GB" sz="3400" b="1" baseline="-25000" dirty="0" smtClean="0"/>
              <a:t>3</a:t>
            </a:r>
            <a:r>
              <a:rPr lang="en-GB" sz="3400" b="1" dirty="0" smtClean="0"/>
              <a:t>Sn: Requirements and challenges</a:t>
            </a:r>
            <a:endParaRPr lang="en-GB" sz="3400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629400"/>
          </a:xfrm>
        </p:spPr>
        <p:txBody>
          <a:bodyPr>
            <a:noAutofit/>
          </a:bodyPr>
          <a:lstStyle/>
          <a:p>
            <a:r>
              <a:rPr lang="en-GB" sz="2600" b="1" dirty="0" smtClean="0"/>
              <a:t>Performance increase </a:t>
            </a:r>
          </a:p>
          <a:p>
            <a:pPr marL="0" indent="0">
              <a:buNone/>
              <a:tabLst>
                <a:tab pos="355600" algn="l"/>
              </a:tabLst>
            </a:pPr>
            <a:r>
              <a:rPr lang="en-GB" sz="2200" b="1" dirty="0"/>
              <a:t>	</a:t>
            </a:r>
            <a:r>
              <a:rPr lang="en-GB" sz="2600" b="1" dirty="0" err="1" smtClean="0"/>
              <a:t>Jc</a:t>
            </a:r>
            <a:r>
              <a:rPr lang="en-GB" sz="2600" b="1" dirty="0" smtClean="0"/>
              <a:t> at 16 T </a:t>
            </a:r>
            <a:r>
              <a:rPr lang="en-GB" sz="2200" dirty="0" smtClean="0"/>
              <a:t>required to be up to </a:t>
            </a:r>
            <a:r>
              <a:rPr lang="en-GB" sz="2600" b="1" dirty="0" smtClean="0">
                <a:sym typeface="Symbol"/>
              </a:rPr>
              <a:t> </a:t>
            </a:r>
            <a:r>
              <a:rPr lang="en-GB" sz="2600" b="1" dirty="0" smtClean="0">
                <a:sym typeface="Symbol"/>
              </a:rPr>
              <a:t>30% -50 </a:t>
            </a:r>
            <a:r>
              <a:rPr lang="en-GB" sz="2600" b="1" dirty="0" smtClean="0">
                <a:sym typeface="Symbol"/>
              </a:rPr>
              <a:t>% higher </a:t>
            </a:r>
            <a:r>
              <a:rPr lang="en-GB" sz="2200" dirty="0" smtClean="0">
                <a:sym typeface="Symbol"/>
              </a:rPr>
              <a:t>than what  </a:t>
            </a:r>
            <a:r>
              <a:rPr lang="en-GB" sz="2200" dirty="0" smtClean="0">
                <a:sym typeface="Symbol"/>
              </a:rPr>
              <a:t>	achieved on the </a:t>
            </a:r>
            <a:r>
              <a:rPr lang="en-GB" sz="2200" dirty="0" smtClean="0">
                <a:sym typeface="Symbol"/>
              </a:rPr>
              <a:t>HL-LHC Nb</a:t>
            </a:r>
            <a:r>
              <a:rPr lang="en-GB" sz="2200" baseline="-25000" dirty="0" smtClean="0">
                <a:sym typeface="Symbol"/>
              </a:rPr>
              <a:t>3</a:t>
            </a:r>
            <a:r>
              <a:rPr lang="en-GB" sz="2200" dirty="0" smtClean="0">
                <a:sym typeface="Symbol"/>
              </a:rPr>
              <a:t>Sn </a:t>
            </a:r>
            <a:r>
              <a:rPr lang="en-GB" sz="2200" u="sng" dirty="0" smtClean="0">
                <a:sym typeface="Symbol"/>
              </a:rPr>
              <a:t>series </a:t>
            </a:r>
            <a:r>
              <a:rPr lang="en-GB" sz="2200" u="sng" dirty="0" smtClean="0">
                <a:sym typeface="Symbol"/>
              </a:rPr>
              <a:t>production</a:t>
            </a:r>
            <a:endParaRPr lang="en-GB" sz="1000" dirty="0"/>
          </a:p>
          <a:p>
            <a:r>
              <a:rPr lang="en-GB" sz="2600" b="1" dirty="0" smtClean="0"/>
              <a:t>Cost</a:t>
            </a:r>
            <a:r>
              <a:rPr lang="en-GB" sz="2600" dirty="0" smtClean="0"/>
              <a:t> </a:t>
            </a:r>
            <a:r>
              <a:rPr lang="en-GB" sz="2600" b="1" dirty="0" smtClean="0"/>
              <a:t>reduction </a:t>
            </a:r>
            <a:r>
              <a:rPr lang="en-GB" sz="2200" dirty="0" smtClean="0"/>
              <a:t>is required to make 16 T magnets commercially affordable. Present cost of high-performance (HL-LHC) Nb</a:t>
            </a:r>
            <a:r>
              <a:rPr lang="en-GB" sz="2200" baseline="-25000" dirty="0" smtClean="0"/>
              <a:t>3</a:t>
            </a:r>
            <a:r>
              <a:rPr lang="en-GB" sz="2200" dirty="0" smtClean="0"/>
              <a:t>Sn  is &gt; 20 Euro/kA m  (4.2 K, 16 T). </a:t>
            </a:r>
            <a:r>
              <a:rPr lang="en-GB" sz="2200" b="1" dirty="0" smtClean="0"/>
              <a:t>FCC target is 5 Euro/kA m (4.2 K, 16 T)</a:t>
            </a:r>
            <a:r>
              <a:rPr lang="en-GB" sz="2200" dirty="0" smtClean="0"/>
              <a:t>. Required: increase of </a:t>
            </a:r>
            <a:r>
              <a:rPr lang="en-GB" sz="2200" dirty="0" err="1" smtClean="0"/>
              <a:t>Jc</a:t>
            </a:r>
            <a:r>
              <a:rPr lang="en-GB" sz="2200" dirty="0" smtClean="0"/>
              <a:t>, production of large billets, optimization of raw materials – with no performance penalty, optimization of processing cost, savings in </a:t>
            </a:r>
            <a:r>
              <a:rPr lang="en-GB" sz="2200" dirty="0" err="1" smtClean="0"/>
              <a:t>labor</a:t>
            </a:r>
            <a:r>
              <a:rPr lang="en-GB" sz="2200" dirty="0" smtClean="0"/>
              <a:t> cost. Cost studies are part of the on-going conductor development program. </a:t>
            </a:r>
            <a:endParaRPr lang="en-GB" sz="1000" dirty="0"/>
          </a:p>
          <a:p>
            <a:r>
              <a:rPr lang="en-GB" sz="2200" dirty="0" smtClean="0"/>
              <a:t>Feasibility of </a:t>
            </a:r>
            <a:r>
              <a:rPr lang="en-GB" sz="2600" b="1" dirty="0" smtClean="0"/>
              <a:t>large</a:t>
            </a:r>
            <a:r>
              <a:rPr lang="en-GB" sz="2200" dirty="0" smtClean="0"/>
              <a:t> (</a:t>
            </a:r>
            <a:r>
              <a:rPr lang="en-GB" sz="2200" b="1" dirty="0" smtClean="0">
                <a:sym typeface="Symbol"/>
              </a:rPr>
              <a:t> 7000-9000 tons </a:t>
            </a:r>
            <a:r>
              <a:rPr lang="en-GB" sz="2200" dirty="0" smtClean="0">
                <a:sym typeface="Symbol"/>
              </a:rPr>
              <a:t>for FCC h-h,  2500 tons for HE-LHC) </a:t>
            </a:r>
            <a:r>
              <a:rPr lang="en-GB" sz="2600" b="1" dirty="0" smtClean="0">
                <a:sym typeface="Symbol"/>
              </a:rPr>
              <a:t>Nb</a:t>
            </a:r>
            <a:r>
              <a:rPr lang="en-GB" sz="2600" b="1" baseline="-25000" dirty="0" smtClean="0">
                <a:sym typeface="Symbol"/>
              </a:rPr>
              <a:t>3</a:t>
            </a:r>
            <a:r>
              <a:rPr lang="en-GB" sz="2600" b="1" dirty="0" smtClean="0">
                <a:sym typeface="Symbol"/>
              </a:rPr>
              <a:t>Sn</a:t>
            </a:r>
            <a:r>
              <a:rPr lang="en-GB" sz="2600" dirty="0" smtClean="0">
                <a:sym typeface="Symbol"/>
              </a:rPr>
              <a:t> </a:t>
            </a:r>
            <a:r>
              <a:rPr lang="en-GB" sz="2600" b="1" dirty="0" smtClean="0">
                <a:sym typeface="Symbol"/>
              </a:rPr>
              <a:t>series</a:t>
            </a:r>
            <a:r>
              <a:rPr lang="en-GB" sz="2600" b="1" dirty="0" smtClean="0"/>
              <a:t> production</a:t>
            </a:r>
          </a:p>
          <a:p>
            <a:pPr lvl="1"/>
            <a:r>
              <a:rPr lang="en-GB" sz="2200" dirty="0" smtClean="0"/>
              <a:t>ITER: </a:t>
            </a:r>
            <a:r>
              <a:rPr lang="en-GB" sz="2200" dirty="0" smtClean="0">
                <a:sym typeface="Symbol"/>
              </a:rPr>
              <a:t> </a:t>
            </a:r>
            <a:r>
              <a:rPr lang="en-GB" sz="2200" dirty="0" smtClean="0"/>
              <a:t>500 tons total, 100 tons/year, 8 companies</a:t>
            </a:r>
          </a:p>
          <a:p>
            <a:pPr lvl="1"/>
            <a:r>
              <a:rPr lang="en-GB" sz="2200" dirty="0" smtClean="0"/>
              <a:t>HL-LHC:  </a:t>
            </a:r>
            <a:r>
              <a:rPr lang="en-GB" sz="2200" dirty="0" smtClean="0">
                <a:sym typeface="Symbol"/>
              </a:rPr>
              <a:t> 20 tons total (initially 2 companies, now 1 company)</a:t>
            </a:r>
            <a:endParaRPr lang="en-GB" sz="2200" dirty="0" smtClean="0"/>
          </a:p>
          <a:p>
            <a:pPr lvl="1"/>
            <a:r>
              <a:rPr lang="en-GB" sz="2200" dirty="0" smtClean="0"/>
              <a:t>FCC h-h: 7000-9000 tons total ( </a:t>
            </a:r>
            <a:r>
              <a:rPr lang="en-GB" sz="2200" dirty="0" smtClean="0">
                <a:sym typeface="Symbol"/>
              </a:rPr>
              <a:t> 1000 tons/year (7 years production) with 7-8 companies)</a:t>
            </a:r>
            <a:r>
              <a:rPr lang="en-GB" sz="2200" dirty="0" smtClean="0"/>
              <a:t> </a:t>
            </a:r>
            <a:endParaRPr lang="en-GB" sz="2200" dirty="0"/>
          </a:p>
        </p:txBody>
      </p:sp>
      <p:pic>
        <p:nvPicPr>
          <p:cNvPr id="6" name="Picture 2" descr="C:\Users\Administrator\Desktop\Doc\FCC\FCC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1333500" cy="55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69384" y="6553200"/>
            <a:ext cx="1874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Ballarino</a:t>
            </a:r>
            <a:r>
              <a:rPr lang="en-GB" dirty="0" smtClean="0"/>
              <a:t>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9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04810" y="-92546"/>
            <a:ext cx="550349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Development targets – Nb</a:t>
            </a:r>
            <a:r>
              <a:rPr lang="en-GB" sz="3400" b="1" baseline="-25000" dirty="0" smtClean="0"/>
              <a:t>3</a:t>
            </a:r>
            <a:r>
              <a:rPr lang="en-GB" sz="3400" b="1" dirty="0" smtClean="0"/>
              <a:t>Sn</a:t>
            </a:r>
            <a:endParaRPr lang="en-GB" sz="34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346219"/>
              </p:ext>
            </p:extLst>
          </p:nvPr>
        </p:nvGraphicFramePr>
        <p:xfrm>
          <a:off x="602061" y="1491630"/>
          <a:ext cx="7162800" cy="2869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  <a:gridCol w="1981200"/>
                <a:gridCol w="1600200"/>
              </a:tblGrid>
              <a:tr h="491961"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Wire diameter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mm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 1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FF0000"/>
                          </a:solidFill>
                        </a:rPr>
                        <a:t>Non-Cu </a:t>
                      </a:r>
                      <a:r>
                        <a:rPr lang="en-GB" sz="2000" b="1" dirty="0" err="1" smtClean="0">
                          <a:solidFill>
                            <a:srgbClr val="FF0000"/>
                          </a:solidFill>
                        </a:rPr>
                        <a:t>Jc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</a:rPr>
                        <a:t> (16</a:t>
                      </a:r>
                      <a:r>
                        <a:rPr lang="en-GB" sz="2000" b="1" baseline="0" dirty="0" smtClean="0">
                          <a:solidFill>
                            <a:srgbClr val="FF0000"/>
                          </a:solidFill>
                        </a:rPr>
                        <a:t> T, 4.2 K)*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A/mm</a:t>
                      </a:r>
                      <a:r>
                        <a:rPr lang="en-GB" sz="20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GB" sz="20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sym typeface="Symbol"/>
                        </a:rPr>
                        <a:t> 1500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M(1</a:t>
                      </a:r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 T, 4.2 K)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err="1" smtClean="0">
                          <a:solidFill>
                            <a:schemeClr val="tx1"/>
                          </a:solidFill>
                        </a:rPr>
                        <a:t>mT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 150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err="1" smtClean="0">
                          <a:solidFill>
                            <a:schemeClr val="tx1"/>
                          </a:solidFill>
                        </a:rPr>
                        <a:t>Deff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  <a:sym typeface="Symbol"/>
                        </a:rPr>
                        <a:t>m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 20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RRR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 150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Unit length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km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 5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Cost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Euro/kA</a:t>
                      </a: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</a:rPr>
                        <a:t> m**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 5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4627" y="4603667"/>
            <a:ext cx="23230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*Je </a:t>
            </a:r>
            <a:r>
              <a:rPr lang="en-GB" sz="2400" dirty="0" smtClean="0">
                <a:sym typeface="Symbol"/>
              </a:rPr>
              <a:t></a:t>
            </a:r>
            <a:r>
              <a:rPr lang="en-GB" sz="2400" dirty="0" smtClean="0"/>
              <a:t> 600 A/mm</a:t>
            </a:r>
            <a:r>
              <a:rPr lang="en-GB" sz="2400" baseline="30000" dirty="0" smtClean="0"/>
              <a:t>2</a:t>
            </a:r>
          </a:p>
          <a:p>
            <a:r>
              <a:rPr lang="en-GB" sz="2000" dirty="0" smtClean="0"/>
              <a:t>*</a:t>
            </a:r>
            <a:r>
              <a:rPr lang="en-GB" sz="2400" dirty="0" err="1" smtClean="0"/>
              <a:t>Cu:non</a:t>
            </a:r>
            <a:r>
              <a:rPr lang="en-GB" sz="2000" dirty="0" smtClean="0"/>
              <a:t> Cu </a:t>
            </a:r>
            <a:r>
              <a:rPr lang="en-GB" sz="2000" dirty="0" smtClean="0">
                <a:sym typeface="Symbol"/>
              </a:rPr>
              <a:t> </a:t>
            </a:r>
            <a:r>
              <a:rPr lang="en-GB" sz="2000" dirty="0" smtClean="0"/>
              <a:t>1  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53423" y="5434664"/>
            <a:ext cx="1823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** 16 T, 4.2 K</a:t>
            </a:r>
            <a:endParaRPr lang="en-GB" sz="2400" baseline="30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644037" y="2754420"/>
            <a:ext cx="6431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ym typeface="Symbol"/>
              </a:rPr>
              <a:t></a:t>
            </a:r>
            <a:r>
              <a:rPr lang="en-GB" sz="2000" b="1" dirty="0" smtClean="0">
                <a:sym typeface="Symbol"/>
              </a:rPr>
              <a:t> 50</a:t>
            </a:r>
            <a:endParaRPr lang="en-GB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667501" y="3578446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ym typeface="Symbol"/>
              </a:rPr>
              <a:t> 0.1</a:t>
            </a:r>
            <a:endParaRPr lang="en-GB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918431" y="378991"/>
            <a:ext cx="53898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/>
              <a:t>(</a:t>
            </a:r>
            <a:r>
              <a:rPr lang="en-GB" sz="3000" b="1" u="sng" dirty="0" smtClean="0"/>
              <a:t>starting with </a:t>
            </a:r>
            <a:r>
              <a:rPr lang="en-GB" sz="3000" b="1" dirty="0" smtClean="0"/>
              <a:t>a 4 years program)</a:t>
            </a:r>
            <a:endParaRPr lang="en-GB" sz="3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55889" y="4957610"/>
            <a:ext cx="4657975" cy="707886"/>
          </a:xfrm>
          <a:prstGeom prst="rect">
            <a:avLst/>
          </a:prstGeom>
          <a:noFill/>
          <a:ln w="41275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Process shall enable scalability and  have potentially low cost for large production</a:t>
            </a:r>
            <a:endParaRPr lang="en-GB" sz="20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6324600" y="2954475"/>
            <a:ext cx="1199666" cy="45719"/>
            <a:chOff x="823514" y="2859782"/>
            <a:chExt cx="6920907" cy="72008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823514" y="2859782"/>
              <a:ext cx="6916837" cy="0"/>
            </a:xfrm>
            <a:prstGeom prst="line">
              <a:avLst/>
            </a:prstGeom>
            <a:ln w="222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27584" y="2931790"/>
              <a:ext cx="6916837" cy="0"/>
            </a:xfrm>
            <a:prstGeom prst="line">
              <a:avLst/>
            </a:prstGeom>
            <a:ln w="222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6484876" y="3742497"/>
            <a:ext cx="1040750" cy="45719"/>
            <a:chOff x="823514" y="2859782"/>
            <a:chExt cx="6920907" cy="72008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823514" y="2859782"/>
              <a:ext cx="6916837" cy="0"/>
            </a:xfrm>
            <a:prstGeom prst="line">
              <a:avLst/>
            </a:prstGeom>
            <a:ln w="222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827584" y="2931790"/>
              <a:ext cx="6916837" cy="0"/>
            </a:xfrm>
            <a:prstGeom prst="line">
              <a:avLst/>
            </a:prstGeom>
            <a:ln w="222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539181" y="2538396"/>
            <a:ext cx="6990514" cy="72008"/>
            <a:chOff x="749837" y="2859782"/>
            <a:chExt cx="6990514" cy="72008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823514" y="2859782"/>
              <a:ext cx="6916837" cy="0"/>
            </a:xfrm>
            <a:prstGeom prst="line">
              <a:avLst/>
            </a:prstGeom>
            <a:ln w="222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749837" y="2931790"/>
              <a:ext cx="6916837" cy="0"/>
            </a:xfrm>
            <a:prstGeom prst="line">
              <a:avLst/>
            </a:prstGeom>
            <a:ln w="222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" descr="C:\Users\Administrator\Desktop\Doc\FCC\FCC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3478"/>
            <a:ext cx="1333500" cy="55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7165586" y="4122572"/>
            <a:ext cx="423462" cy="444242"/>
            <a:chOff x="7524328" y="3723878"/>
            <a:chExt cx="423462" cy="369912"/>
          </a:xfrm>
        </p:grpSpPr>
        <p:cxnSp>
          <p:nvCxnSpPr>
            <p:cNvPr id="24" name="Straight Arrow Connector 23"/>
            <p:cNvCxnSpPr/>
            <p:nvPr/>
          </p:nvCxnSpPr>
          <p:spPr>
            <a:xfrm>
              <a:off x="7947790" y="3723878"/>
              <a:ext cx="0" cy="36991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7524328" y="3723878"/>
              <a:ext cx="42346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7468864" y="1752600"/>
            <a:ext cx="1475656" cy="646331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Focus TODAY </a:t>
            </a:r>
            <a:r>
              <a:rPr lang="en-GB" b="1" dirty="0" smtClean="0"/>
              <a:t>is on </a:t>
            </a:r>
            <a:r>
              <a:rPr lang="en-GB" b="1" dirty="0" err="1" smtClean="0"/>
              <a:t>Jc</a:t>
            </a:r>
            <a:endParaRPr lang="en-GB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7269384" y="6553200"/>
            <a:ext cx="1874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Ballarino</a:t>
            </a:r>
            <a:r>
              <a:rPr lang="en-GB" dirty="0" smtClean="0"/>
              <a:t>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817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1143000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latin typeface="+mn-lt"/>
              </a:rPr>
              <a:t>On-going agreements </a:t>
            </a:r>
            <a:endParaRPr lang="en-GB" sz="34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763000" cy="6019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Most of the presented activities started </a:t>
            </a:r>
            <a:r>
              <a:rPr lang="en-GB" sz="2800" u="sng" dirty="0" smtClean="0"/>
              <a:t>at the earliest </a:t>
            </a:r>
            <a:r>
              <a:rPr lang="en-GB" sz="2800" dirty="0" smtClean="0"/>
              <a:t>in early 2017: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err="1" smtClean="0"/>
              <a:t>Bochvar</a:t>
            </a:r>
            <a:r>
              <a:rPr lang="en-GB" sz="2400" b="1" dirty="0" smtClean="0"/>
              <a:t> Institute </a:t>
            </a:r>
            <a:r>
              <a:rPr lang="en-GB" sz="2400" dirty="0" smtClean="0"/>
              <a:t>(conductor produced at </a:t>
            </a:r>
            <a:r>
              <a:rPr lang="en-GB" sz="2400" b="1" dirty="0" smtClean="0"/>
              <a:t>TVEL</a:t>
            </a:r>
            <a:r>
              <a:rPr lang="en-GB" sz="2400" dirty="0" smtClean="0"/>
              <a:t>), Russia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/>
              <a:t>KEK </a:t>
            </a:r>
            <a:r>
              <a:rPr lang="en-GB" sz="2400" dirty="0" smtClean="0"/>
              <a:t>(</a:t>
            </a:r>
            <a:r>
              <a:rPr lang="en-GB" sz="2400" b="1" dirty="0" err="1" smtClean="0"/>
              <a:t>Jastec</a:t>
            </a:r>
            <a:r>
              <a:rPr lang="en-GB" sz="2400" dirty="0" smtClean="0"/>
              <a:t> and </a:t>
            </a:r>
            <a:r>
              <a:rPr lang="en-GB" sz="2400" b="1" dirty="0" smtClean="0"/>
              <a:t>Furukawa</a:t>
            </a:r>
            <a:r>
              <a:rPr lang="en-GB" sz="2400" dirty="0" smtClean="0"/>
              <a:t>), Japan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/>
              <a:t>KAT</a:t>
            </a:r>
            <a:r>
              <a:rPr lang="en-GB" sz="2400" dirty="0" smtClean="0"/>
              <a:t>, Korea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/>
              <a:t>Columbus</a:t>
            </a:r>
            <a:r>
              <a:rPr lang="en-GB" sz="2400" dirty="0" smtClean="0"/>
              <a:t> </a:t>
            </a:r>
            <a:r>
              <a:rPr lang="en-GB" sz="2400" dirty="0"/>
              <a:t>(being </a:t>
            </a:r>
            <a:r>
              <a:rPr lang="en-GB" sz="2400" dirty="0" smtClean="0"/>
              <a:t>signed), Italy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/>
              <a:t>University of Geneva</a:t>
            </a:r>
            <a:r>
              <a:rPr lang="en-GB" sz="2400" dirty="0" smtClean="0"/>
              <a:t>, Switzerland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/>
              <a:t>Technical University of Vienna</a:t>
            </a:r>
            <a:r>
              <a:rPr lang="en-GB" sz="2400" dirty="0" smtClean="0"/>
              <a:t>, Austria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/>
              <a:t>SPIN</a:t>
            </a:r>
            <a:r>
              <a:rPr lang="en-GB" sz="2400" dirty="0" smtClean="0"/>
              <a:t>, Italy</a:t>
            </a:r>
            <a:endParaRPr lang="en-GB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/>
              <a:t>University of Freiberg </a:t>
            </a:r>
            <a:r>
              <a:rPr lang="en-GB" sz="2400" dirty="0" smtClean="0"/>
              <a:t>(to be signed), Germany</a:t>
            </a:r>
          </a:p>
          <a:p>
            <a:pPr marL="0" lvl="1" indent="0">
              <a:buNone/>
            </a:pPr>
            <a:r>
              <a:rPr lang="en-GB" b="1" dirty="0" smtClean="0"/>
              <a:t>In addition, being discussed/finalized agreements with</a:t>
            </a:r>
            <a:r>
              <a:rPr lang="en-GB" dirty="0" smtClean="0"/>
              <a:t>:</a:t>
            </a: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GB" sz="2400" b="1" dirty="0" smtClean="0"/>
              <a:t>Bruker</a:t>
            </a:r>
            <a:r>
              <a:rPr lang="en-GB" sz="2400" dirty="0" smtClean="0"/>
              <a:t> (Germany)</a:t>
            </a: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GB" sz="2400" b="1" dirty="0" err="1" smtClean="0"/>
              <a:t>Luvata</a:t>
            </a:r>
            <a:r>
              <a:rPr lang="en-GB" sz="2400" b="1" dirty="0" smtClean="0"/>
              <a:t> Pori </a:t>
            </a:r>
            <a:r>
              <a:rPr lang="en-GB" sz="2400" dirty="0" smtClean="0"/>
              <a:t>(Finland)</a:t>
            </a:r>
          </a:p>
          <a:p>
            <a:pPr marL="457200" lvl="1" indent="0">
              <a:buNone/>
            </a:pPr>
            <a:endParaRPr lang="en-GB" sz="2400" dirty="0" smtClean="0"/>
          </a:p>
          <a:p>
            <a:pPr lvl="1"/>
            <a:endParaRPr lang="en-GB" sz="2400" dirty="0"/>
          </a:p>
          <a:p>
            <a:pPr lvl="1"/>
            <a:endParaRPr lang="en-GB" sz="2400" dirty="0" smtClean="0"/>
          </a:p>
          <a:p>
            <a:pPr marL="457200" lvl="1" indent="0">
              <a:buNone/>
            </a:pPr>
            <a:endParaRPr lang="en-GB" sz="2400" dirty="0" smtClean="0"/>
          </a:p>
          <a:p>
            <a:pPr lvl="1"/>
            <a:endParaRPr lang="en-GB" sz="2400" dirty="0"/>
          </a:p>
          <a:p>
            <a:pPr marL="457200" lvl="1" indent="0">
              <a:buNone/>
            </a:pPr>
            <a:endParaRPr lang="en-GB" sz="2400" dirty="0" smtClean="0"/>
          </a:p>
          <a:p>
            <a:pPr lvl="1"/>
            <a:endParaRPr lang="en-GB" sz="2400" dirty="0" smtClean="0"/>
          </a:p>
          <a:p>
            <a:pPr lvl="1"/>
            <a:endParaRPr lang="en-GB" sz="2400" dirty="0"/>
          </a:p>
        </p:txBody>
      </p:sp>
      <p:pic>
        <p:nvPicPr>
          <p:cNvPr id="4" name="Picture 2" descr="C:\Users\Administrator\Desktop\Doc\FCC\FCC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3478"/>
            <a:ext cx="1333500" cy="55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69384" y="6553200"/>
            <a:ext cx="1874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Ballarino</a:t>
            </a:r>
            <a:r>
              <a:rPr lang="en-GB" dirty="0" smtClean="0"/>
              <a:t>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72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143000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latin typeface="+mn-lt"/>
              </a:rPr>
              <a:t>Organization of the Workshop</a:t>
            </a:r>
            <a:endParaRPr lang="en-GB" sz="3400" b="1" dirty="0">
              <a:latin typeface="+mn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8763000" cy="6019800"/>
          </a:xfrm>
        </p:spPr>
        <p:txBody>
          <a:bodyPr>
            <a:normAutofit/>
          </a:bodyPr>
          <a:lstStyle/>
          <a:p>
            <a:pPr marL="176213" lvl="1" indent="0">
              <a:buNone/>
            </a:pPr>
            <a:r>
              <a:rPr lang="en-GB" sz="2400" b="1" dirty="0" smtClean="0">
                <a:solidFill>
                  <a:schemeClr val="accent1"/>
                </a:solidFill>
              </a:rPr>
              <a:t>Monday the 5</a:t>
            </a:r>
            <a:r>
              <a:rPr lang="en-GB" sz="2400" b="1" baseline="30000" dirty="0" smtClean="0">
                <a:solidFill>
                  <a:schemeClr val="accent1"/>
                </a:solidFill>
              </a:rPr>
              <a:t>th</a:t>
            </a:r>
            <a:r>
              <a:rPr lang="en-GB" sz="2400" b="1" dirty="0" smtClean="0">
                <a:solidFill>
                  <a:schemeClr val="accent1"/>
                </a:solidFill>
              </a:rPr>
              <a:t> of March</a:t>
            </a:r>
            <a:endParaRPr lang="en-GB" sz="2400" dirty="0" smtClean="0"/>
          </a:p>
          <a:p>
            <a:pPr marL="176213" lvl="1" indent="0">
              <a:buNone/>
            </a:pPr>
            <a:r>
              <a:rPr lang="en-GB" sz="2400" dirty="0"/>
              <a:t>	</a:t>
            </a:r>
            <a:r>
              <a:rPr lang="en-GB" sz="2400" b="1" dirty="0" smtClean="0"/>
              <a:t>Plenary </a:t>
            </a:r>
            <a:r>
              <a:rPr lang="en-GB" sz="2400" b="1" dirty="0"/>
              <a:t>sessions until 15:00 </a:t>
            </a:r>
            <a:r>
              <a:rPr lang="en-GB" sz="2400" dirty="0"/>
              <a:t>(30-7-018 - </a:t>
            </a:r>
            <a:r>
              <a:rPr lang="en-GB" sz="2400" dirty="0" err="1"/>
              <a:t>Kjell</a:t>
            </a:r>
            <a:r>
              <a:rPr lang="en-GB" sz="2400" dirty="0"/>
              <a:t> Johnsen </a:t>
            </a:r>
            <a:r>
              <a:rPr lang="en-GB" sz="2400" dirty="0" smtClean="0"/>
              <a:t>	Auditorium</a:t>
            </a:r>
            <a:r>
              <a:rPr lang="en-GB" sz="2400" dirty="0"/>
              <a:t>, </a:t>
            </a:r>
            <a:r>
              <a:rPr lang="en-GB" sz="2400" dirty="0" smtClean="0"/>
              <a:t>CERN)</a:t>
            </a:r>
          </a:p>
          <a:p>
            <a:pPr marL="176213" lvl="1" indent="0">
              <a:buNone/>
            </a:pPr>
            <a:r>
              <a:rPr lang="en-GB" sz="2400" dirty="0"/>
              <a:t>	</a:t>
            </a:r>
            <a:r>
              <a:rPr lang="en-GB" sz="2400" b="1" dirty="0" smtClean="0"/>
              <a:t>10:30</a:t>
            </a:r>
            <a:r>
              <a:rPr lang="en-GB" sz="2400" dirty="0" smtClean="0"/>
              <a:t>, during the coffee break: </a:t>
            </a:r>
            <a:r>
              <a:rPr lang="en-GB" sz="2400" b="1" dirty="0" smtClean="0"/>
              <a:t>group photo </a:t>
            </a:r>
          </a:p>
          <a:p>
            <a:pPr marL="176213" lvl="1" indent="0">
              <a:buNone/>
            </a:pPr>
            <a:r>
              <a:rPr lang="en-GB" sz="2400" dirty="0"/>
              <a:t>	</a:t>
            </a:r>
            <a:r>
              <a:rPr lang="en-GB" sz="2400" b="1" dirty="0" smtClean="0"/>
              <a:t>Lunch from 12:00 to 13:00 </a:t>
            </a:r>
            <a:r>
              <a:rPr lang="en-GB" sz="2400" dirty="0"/>
              <a:t>(30-7-018 - </a:t>
            </a:r>
            <a:r>
              <a:rPr lang="en-GB" sz="2400" dirty="0" err="1"/>
              <a:t>Kjell</a:t>
            </a:r>
            <a:r>
              <a:rPr lang="en-GB" sz="2400" dirty="0"/>
              <a:t> Johnsen 	Auditorium, CERN</a:t>
            </a:r>
            <a:r>
              <a:rPr lang="en-GB" sz="2400" dirty="0" smtClean="0"/>
              <a:t>)</a:t>
            </a:r>
          </a:p>
          <a:p>
            <a:pPr marL="176213" lvl="1" indent="0">
              <a:buNone/>
            </a:pPr>
            <a:r>
              <a:rPr lang="en-GB" sz="2400" dirty="0"/>
              <a:t>	</a:t>
            </a:r>
            <a:r>
              <a:rPr lang="en-GB" sz="2400" b="1" dirty="0" smtClean="0"/>
              <a:t>Closed sessions </a:t>
            </a:r>
            <a:r>
              <a:rPr lang="en-GB" sz="2400" dirty="0" smtClean="0"/>
              <a:t>from </a:t>
            </a:r>
            <a:r>
              <a:rPr lang="en-GB" sz="2400" b="1" dirty="0" smtClean="0"/>
              <a:t>15:30 until 17:30</a:t>
            </a:r>
          </a:p>
          <a:p>
            <a:pPr marL="176213" lvl="1" indent="0">
              <a:buNone/>
            </a:pPr>
            <a:r>
              <a:rPr lang="en-GB" sz="2400" b="1" dirty="0"/>
              <a:t>	</a:t>
            </a:r>
            <a:r>
              <a:rPr lang="en-GB" sz="2400" dirty="0" smtClean="0"/>
              <a:t>For those who are not involved in the closed sessions: </a:t>
            </a:r>
            <a:r>
              <a:rPr lang="en-GB" sz="2400" b="1" dirty="0" smtClean="0"/>
              <a:t>visit of 	the superconductor and magnets MSC facilities</a:t>
            </a:r>
            <a:r>
              <a:rPr lang="en-GB" sz="2400" dirty="0" smtClean="0"/>
              <a:t>. Group 1</a:t>
            </a:r>
            <a:r>
              <a:rPr lang="en-GB" sz="2400" b="1" dirty="0" smtClean="0">
                <a:solidFill>
                  <a:schemeClr val="accent1"/>
                </a:solidFill>
              </a:rPr>
              <a:t> </a:t>
            </a:r>
          </a:p>
          <a:p>
            <a:pPr marL="176213" lvl="1" indent="0">
              <a:buNone/>
            </a:pPr>
            <a:endParaRPr lang="en-GB" sz="2400" dirty="0" smtClean="0"/>
          </a:p>
          <a:p>
            <a:pPr marL="176213" lvl="1" indent="0">
              <a:buNone/>
            </a:pPr>
            <a:r>
              <a:rPr lang="en-GB" sz="2400" b="1" dirty="0" smtClean="0"/>
              <a:t>	Dinner</a:t>
            </a:r>
            <a:r>
              <a:rPr lang="en-GB" sz="2400" dirty="0" smtClean="0"/>
              <a:t> </a:t>
            </a:r>
            <a:r>
              <a:rPr lang="en-GB" sz="2400" dirty="0"/>
              <a:t>starting at </a:t>
            </a:r>
            <a:r>
              <a:rPr lang="en-GB" sz="2400" b="1" dirty="0"/>
              <a:t>18:30</a:t>
            </a:r>
            <a:r>
              <a:rPr lang="en-GB" sz="2400" dirty="0"/>
              <a:t> in the </a:t>
            </a:r>
            <a:r>
              <a:rPr lang="en-GB" sz="2400" b="1" dirty="0"/>
              <a:t>Glass box- Restaurant </a:t>
            </a:r>
            <a:r>
              <a:rPr lang="en-GB" sz="2400" b="1" dirty="0" smtClean="0"/>
              <a:t>1, CERN</a:t>
            </a:r>
            <a:endParaRPr lang="en-GB" sz="2400" b="1" dirty="0"/>
          </a:p>
          <a:p>
            <a:pPr marL="176213" lvl="1" indent="0">
              <a:buNone/>
            </a:pPr>
            <a:r>
              <a:rPr lang="en-GB" sz="2400" dirty="0"/>
              <a:t>	For  those who have not yet registered: please contact </a:t>
            </a:r>
            <a:r>
              <a:rPr lang="en-GB" sz="2400" dirty="0" err="1"/>
              <a:t>Carnita</a:t>
            </a:r>
            <a:r>
              <a:rPr lang="en-GB" sz="2400" dirty="0"/>
              <a:t> 	</a:t>
            </a:r>
            <a:r>
              <a:rPr lang="en-GB" sz="2400" dirty="0" err="1"/>
              <a:t>Hervet</a:t>
            </a:r>
            <a:r>
              <a:rPr lang="en-GB" sz="2400" dirty="0"/>
              <a:t> (or myself or S. Hopkins) </a:t>
            </a:r>
            <a:r>
              <a:rPr lang="en-GB" sz="2400" dirty="0" smtClean="0"/>
              <a:t>today before </a:t>
            </a:r>
            <a:r>
              <a:rPr lang="en-GB" sz="2400" dirty="0"/>
              <a:t>lunch time</a:t>
            </a:r>
          </a:p>
          <a:p>
            <a:pPr marL="176213" lvl="1" indent="0">
              <a:buNone/>
            </a:pPr>
            <a:endParaRPr lang="en-GB" sz="2400" dirty="0" smtClean="0"/>
          </a:p>
          <a:p>
            <a:pPr lvl="1"/>
            <a:endParaRPr lang="en-GB" sz="2400" dirty="0"/>
          </a:p>
          <a:p>
            <a:pPr lvl="1"/>
            <a:endParaRPr lang="en-GB" sz="2400" dirty="0" smtClean="0"/>
          </a:p>
          <a:p>
            <a:pPr marL="457200" lvl="1" indent="0">
              <a:buNone/>
            </a:pPr>
            <a:endParaRPr lang="en-GB" sz="2400" dirty="0" smtClean="0"/>
          </a:p>
          <a:p>
            <a:pPr lvl="1"/>
            <a:endParaRPr lang="en-GB" sz="2400" dirty="0"/>
          </a:p>
          <a:p>
            <a:pPr marL="457200" lvl="1" indent="0">
              <a:buNone/>
            </a:pPr>
            <a:endParaRPr lang="en-GB" sz="2400" dirty="0" smtClean="0"/>
          </a:p>
          <a:p>
            <a:pPr lvl="1"/>
            <a:endParaRPr lang="en-GB" sz="2400" dirty="0" smtClean="0"/>
          </a:p>
          <a:p>
            <a:pPr lvl="1"/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269384" y="6553200"/>
            <a:ext cx="1874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Ballarino</a:t>
            </a:r>
            <a:r>
              <a:rPr lang="en-GB" dirty="0" smtClean="0"/>
              <a:t>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192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143000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latin typeface="+mn-lt"/>
              </a:rPr>
              <a:t>Organization of the Workshop</a:t>
            </a:r>
            <a:endParaRPr lang="en-GB" sz="3400" b="1" dirty="0">
              <a:latin typeface="+mn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763000" cy="6019800"/>
          </a:xfrm>
        </p:spPr>
        <p:txBody>
          <a:bodyPr>
            <a:normAutofit/>
          </a:bodyPr>
          <a:lstStyle/>
          <a:p>
            <a:pPr marL="176213" lvl="1" indent="0">
              <a:buNone/>
            </a:pPr>
            <a:r>
              <a:rPr lang="en-GB" sz="2400" b="1" dirty="0" smtClean="0">
                <a:solidFill>
                  <a:schemeClr val="accent1"/>
                </a:solidFill>
              </a:rPr>
              <a:t>Tuesday the 6</a:t>
            </a:r>
            <a:r>
              <a:rPr lang="en-GB" sz="2400" b="1" baseline="30000" dirty="0" smtClean="0">
                <a:solidFill>
                  <a:schemeClr val="accent1"/>
                </a:solidFill>
              </a:rPr>
              <a:t>th</a:t>
            </a:r>
            <a:r>
              <a:rPr lang="en-GB" sz="2400" b="1" dirty="0" smtClean="0">
                <a:solidFill>
                  <a:schemeClr val="accent1"/>
                </a:solidFill>
              </a:rPr>
              <a:t> of March</a:t>
            </a:r>
            <a:endParaRPr lang="en-GB" sz="2400" dirty="0" smtClean="0"/>
          </a:p>
          <a:p>
            <a:pPr marL="176213" lvl="1" indent="0">
              <a:buNone/>
            </a:pPr>
            <a:r>
              <a:rPr lang="en-GB" sz="2400" dirty="0"/>
              <a:t>	</a:t>
            </a:r>
            <a:r>
              <a:rPr lang="en-GB" sz="2400" b="1" dirty="0" smtClean="0"/>
              <a:t>Closed sessions from 9:00 </a:t>
            </a:r>
            <a:r>
              <a:rPr lang="en-GB" sz="2400" b="1" dirty="0"/>
              <a:t>until </a:t>
            </a:r>
            <a:r>
              <a:rPr lang="en-GB" sz="2400" b="1" dirty="0" smtClean="0"/>
              <a:t>11:00 </a:t>
            </a:r>
            <a:r>
              <a:rPr lang="en-GB" sz="2400" dirty="0"/>
              <a:t>(30-7-018 - </a:t>
            </a:r>
            <a:r>
              <a:rPr lang="en-GB" sz="2400" dirty="0" err="1"/>
              <a:t>Kjell</a:t>
            </a:r>
            <a:r>
              <a:rPr lang="en-GB" sz="2400" dirty="0"/>
              <a:t> </a:t>
            </a:r>
            <a:r>
              <a:rPr lang="en-GB" sz="2400" dirty="0" smtClean="0"/>
              <a:t>	Johnsen Auditorium</a:t>
            </a:r>
            <a:r>
              <a:rPr lang="en-GB" sz="2400" dirty="0"/>
              <a:t>, </a:t>
            </a:r>
            <a:r>
              <a:rPr lang="en-GB" sz="2400" dirty="0" smtClean="0"/>
              <a:t>CERN)</a:t>
            </a:r>
          </a:p>
          <a:p>
            <a:pPr marL="176213" lvl="1" indent="0">
              <a:buNone/>
            </a:pPr>
            <a:r>
              <a:rPr lang="en-GB" sz="2400" dirty="0"/>
              <a:t>	For those who are not involved in the closed sessions: </a:t>
            </a:r>
            <a:r>
              <a:rPr lang="en-GB" sz="2400" b="1" dirty="0"/>
              <a:t>visit of 	the conductor and magnets MSC facilities</a:t>
            </a:r>
            <a:r>
              <a:rPr lang="en-GB" sz="2400" dirty="0"/>
              <a:t>. Group </a:t>
            </a:r>
            <a:r>
              <a:rPr lang="en-GB" sz="2400" dirty="0" smtClean="0"/>
              <a:t>2 (from 	09:30 until 11:30)</a:t>
            </a:r>
            <a:r>
              <a:rPr lang="en-GB" sz="2400" b="1" dirty="0" smtClean="0">
                <a:solidFill>
                  <a:schemeClr val="accent1"/>
                </a:solidFill>
              </a:rPr>
              <a:t> </a:t>
            </a:r>
          </a:p>
          <a:p>
            <a:pPr marL="176213" lvl="1" indent="0">
              <a:buNone/>
            </a:pPr>
            <a:r>
              <a:rPr lang="en-GB" sz="2400" b="1" dirty="0">
                <a:solidFill>
                  <a:schemeClr val="accent1"/>
                </a:solidFill>
              </a:rPr>
              <a:t>	</a:t>
            </a:r>
            <a:r>
              <a:rPr lang="en-GB" sz="2400" b="1" dirty="0" smtClean="0"/>
              <a:t>Free lunch</a:t>
            </a:r>
          </a:p>
          <a:p>
            <a:pPr marL="176213" lvl="1" indent="0">
              <a:buNone/>
            </a:pPr>
            <a:r>
              <a:rPr lang="en-GB" sz="2400" b="1" dirty="0"/>
              <a:t>	Close out (report from </a:t>
            </a:r>
            <a:r>
              <a:rPr lang="en-GB" sz="2400" b="1" dirty="0" smtClean="0"/>
              <a:t>reviewers) at 16:00  </a:t>
            </a:r>
            <a:r>
              <a:rPr lang="en-GB" sz="2400" dirty="0" smtClean="0"/>
              <a:t>(30-7-018 </a:t>
            </a:r>
            <a:r>
              <a:rPr lang="en-GB" sz="2400" dirty="0"/>
              <a:t>- </a:t>
            </a:r>
            <a:r>
              <a:rPr lang="en-GB" sz="2400" dirty="0" err="1"/>
              <a:t>Kjell</a:t>
            </a:r>
            <a:r>
              <a:rPr lang="en-GB" sz="2400" dirty="0"/>
              <a:t> </a:t>
            </a:r>
            <a:r>
              <a:rPr lang="en-GB" sz="2400" dirty="0" smtClean="0"/>
              <a:t>	Johnsen Auditorium)</a:t>
            </a:r>
          </a:p>
          <a:p>
            <a:pPr marL="176213" lvl="1" indent="0">
              <a:buNone/>
            </a:pPr>
            <a:endParaRPr lang="en-GB" sz="1000" dirty="0"/>
          </a:p>
          <a:p>
            <a:pPr marL="176213" lvl="1" indent="0">
              <a:buNone/>
            </a:pPr>
            <a:r>
              <a:rPr lang="en-GB" sz="2400" dirty="0" smtClean="0"/>
              <a:t>Many thanks to all participants</a:t>
            </a:r>
          </a:p>
          <a:p>
            <a:pPr marL="176213" lvl="1" indent="0">
              <a:buNone/>
            </a:pPr>
            <a:endParaRPr lang="en-GB" sz="1000" dirty="0"/>
          </a:p>
          <a:p>
            <a:pPr marL="176213" lvl="1" indent="0">
              <a:buNone/>
            </a:pPr>
            <a:r>
              <a:rPr lang="en-GB" sz="2400" dirty="0"/>
              <a:t>M</a:t>
            </a:r>
            <a:r>
              <a:rPr lang="en-GB" sz="2400" dirty="0" smtClean="0"/>
              <a:t>any thanks to: L. </a:t>
            </a:r>
            <a:r>
              <a:rPr lang="en-GB" sz="2400" dirty="0" err="1" smtClean="0"/>
              <a:t>Bottura</a:t>
            </a:r>
            <a:r>
              <a:rPr lang="en-GB" sz="2400" dirty="0" smtClean="0"/>
              <a:t>, A. </a:t>
            </a:r>
            <a:r>
              <a:rPr lang="en-GB" sz="2400" dirty="0" err="1" smtClean="0"/>
              <a:t>Devred</a:t>
            </a:r>
            <a:r>
              <a:rPr lang="en-GB" sz="2400" dirty="0" smtClean="0"/>
              <a:t>, R. </a:t>
            </a:r>
            <a:r>
              <a:rPr lang="en-GB" sz="2400" dirty="0" err="1" smtClean="0"/>
              <a:t>Flukiger</a:t>
            </a:r>
            <a:r>
              <a:rPr lang="en-GB" sz="2400" dirty="0" smtClean="0"/>
              <a:t>, L. Rossi and  H. Ten Kate for accepting to review the progress on the FCC conductor activity</a:t>
            </a:r>
            <a:endParaRPr lang="en-GB" sz="2400" dirty="0"/>
          </a:p>
          <a:p>
            <a:pPr marL="176213" lvl="1" indent="0">
              <a:buNone/>
            </a:pPr>
            <a:endParaRPr lang="en-GB" sz="2400" dirty="0" smtClean="0"/>
          </a:p>
          <a:p>
            <a:pPr lvl="1"/>
            <a:endParaRPr lang="en-GB" sz="2400" dirty="0"/>
          </a:p>
          <a:p>
            <a:pPr lvl="1"/>
            <a:endParaRPr lang="en-GB" sz="2400" dirty="0" smtClean="0"/>
          </a:p>
          <a:p>
            <a:pPr marL="457200" lvl="1" indent="0">
              <a:buNone/>
            </a:pPr>
            <a:endParaRPr lang="en-GB" sz="2400" dirty="0" smtClean="0"/>
          </a:p>
          <a:p>
            <a:pPr lvl="1"/>
            <a:endParaRPr lang="en-GB" sz="2400" dirty="0"/>
          </a:p>
          <a:p>
            <a:pPr marL="457200" lvl="1" indent="0">
              <a:buNone/>
            </a:pPr>
            <a:endParaRPr lang="en-GB" sz="2400" dirty="0" smtClean="0"/>
          </a:p>
          <a:p>
            <a:pPr lvl="1"/>
            <a:endParaRPr lang="en-GB" sz="2400" dirty="0" smtClean="0"/>
          </a:p>
          <a:p>
            <a:pPr lvl="1"/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269384" y="6553200"/>
            <a:ext cx="1874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Ballarino</a:t>
            </a:r>
            <a:r>
              <a:rPr lang="en-GB" dirty="0" smtClean="0"/>
              <a:t>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713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124200"/>
            <a:ext cx="7467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For any organizational issues, please contact:</a:t>
            </a:r>
          </a:p>
          <a:p>
            <a:endParaRPr lang="en-GB" sz="2400" dirty="0"/>
          </a:p>
          <a:p>
            <a:r>
              <a:rPr lang="en-GB" sz="2400" dirty="0" err="1" smtClean="0"/>
              <a:t>Carnita</a:t>
            </a:r>
            <a:r>
              <a:rPr lang="en-GB" sz="2400" dirty="0" smtClean="0"/>
              <a:t> </a:t>
            </a:r>
            <a:r>
              <a:rPr lang="en-GB" sz="2400" dirty="0" err="1" smtClean="0"/>
              <a:t>Hervet</a:t>
            </a:r>
            <a:endParaRPr lang="en-GB" sz="2400" dirty="0" smtClean="0"/>
          </a:p>
          <a:p>
            <a:r>
              <a:rPr lang="en-GB" sz="2400" dirty="0" smtClean="0"/>
              <a:t>Simon Hopkins </a:t>
            </a:r>
          </a:p>
          <a:p>
            <a:r>
              <a:rPr lang="en-GB" sz="2400" dirty="0" smtClean="0"/>
              <a:t>Bernardo </a:t>
            </a:r>
            <a:r>
              <a:rPr lang="en-GB" sz="2400" dirty="0" err="1" smtClean="0"/>
              <a:t>Bordini</a:t>
            </a:r>
            <a:endParaRPr lang="en-GB" sz="2400" dirty="0" smtClean="0"/>
          </a:p>
          <a:p>
            <a:r>
              <a:rPr lang="en-GB" sz="2400" dirty="0" err="1" smtClean="0"/>
              <a:t>Amalia</a:t>
            </a:r>
            <a:r>
              <a:rPr lang="en-GB" sz="2400" dirty="0" smtClean="0"/>
              <a:t> </a:t>
            </a:r>
            <a:r>
              <a:rPr lang="en-GB" sz="2400" dirty="0" err="1" smtClean="0"/>
              <a:t>Ballarino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514600" y="1752599"/>
            <a:ext cx="448077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800" b="1" i="1" dirty="0" smtClean="0">
                <a:solidFill>
                  <a:schemeClr val="accent1"/>
                </a:solidFill>
              </a:rPr>
              <a:t>Enjoy the Workshop !</a:t>
            </a:r>
            <a:endParaRPr lang="en-GB" sz="3800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52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383</Words>
  <Application>Microsoft Office PowerPoint</Application>
  <PresentationFormat>On-screen Show (4:3)</PresentationFormat>
  <Paragraphs>115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The CERN FCC  Conductor Development Program</vt:lpstr>
      <vt:lpstr>Nb3Sn: Requirements and challenges</vt:lpstr>
      <vt:lpstr>PowerPoint Presentation</vt:lpstr>
      <vt:lpstr>On-going agreements </vt:lpstr>
      <vt:lpstr>Organization of the Workshop</vt:lpstr>
      <vt:lpstr>Organization of the Workshop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21</cp:revision>
  <dcterms:created xsi:type="dcterms:W3CDTF">2006-08-16T00:00:00Z</dcterms:created>
  <dcterms:modified xsi:type="dcterms:W3CDTF">2018-03-04T16:23:59Z</dcterms:modified>
</cp:coreProperties>
</file>