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6" r:id="rId2"/>
    <p:sldId id="302" r:id="rId3"/>
    <p:sldId id="294" r:id="rId4"/>
    <p:sldId id="296" r:id="rId5"/>
    <p:sldId id="295" r:id="rId6"/>
    <p:sldId id="297" r:id="rId7"/>
    <p:sldId id="298" r:id="rId8"/>
    <p:sldId id="300" r:id="rId9"/>
    <p:sldId id="271" r:id="rId10"/>
    <p:sldId id="257" r:id="rId11"/>
    <p:sldId id="259" r:id="rId12"/>
    <p:sldId id="292" r:id="rId13"/>
    <p:sldId id="262" r:id="rId14"/>
    <p:sldId id="265" r:id="rId15"/>
    <p:sldId id="266" r:id="rId16"/>
    <p:sldId id="267" r:id="rId17"/>
    <p:sldId id="299" r:id="rId18"/>
    <p:sldId id="288" r:id="rId19"/>
    <p:sldId id="290" r:id="rId2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Malagoli" initials="AM" lastIdx="2" clrIdx="0">
    <p:extLst>
      <p:ext uri="{19B8F6BF-5375-455C-9EA6-DF929625EA0E}">
        <p15:presenceInfo xmlns:p15="http://schemas.microsoft.com/office/powerpoint/2012/main" userId="317395ac2847da5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3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971" autoAdjust="0"/>
  </p:normalViewPr>
  <p:slideViewPr>
    <p:cSldViewPr snapToGrid="0">
      <p:cViewPr varScale="1">
        <p:scale>
          <a:sx n="65" d="100"/>
          <a:sy n="65" d="100"/>
        </p:scale>
        <p:origin x="9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9E91B1-ADCE-4D7F-A11F-59FAAA16BE0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7A59CBB-A30F-4655-A107-913524A430F9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it-IT" sz="1600" baseline="0" dirty="0" smtClean="0">
              <a:solidFill>
                <a:srgbClr val="002060"/>
              </a:solidFill>
            </a:rPr>
            <a:t>A. Malagoli </a:t>
          </a:r>
          <a:r>
            <a:rPr lang="it-IT" sz="1600" i="1" baseline="0" dirty="0" smtClean="0">
              <a:solidFill>
                <a:srgbClr val="002060"/>
              </a:solidFill>
            </a:rPr>
            <a:t>et al </a:t>
          </a:r>
          <a:r>
            <a:rPr lang="it-IT" sz="1600" i="1" baseline="0" dirty="0" err="1" smtClean="0">
              <a:solidFill>
                <a:srgbClr val="002060"/>
              </a:solidFill>
            </a:rPr>
            <a:t>Supercond</a:t>
          </a:r>
          <a:r>
            <a:rPr lang="it-IT" sz="1600" i="1" baseline="0" dirty="0" smtClean="0">
              <a:solidFill>
                <a:srgbClr val="002060"/>
              </a:solidFill>
            </a:rPr>
            <a:t>. Sci. </a:t>
          </a:r>
          <a:r>
            <a:rPr lang="it-IT" sz="1600" i="1" baseline="0" dirty="0" err="1" smtClean="0">
              <a:solidFill>
                <a:srgbClr val="002060"/>
              </a:solidFill>
            </a:rPr>
            <a:t>Technol</a:t>
          </a:r>
          <a:r>
            <a:rPr lang="it-IT" sz="1600" i="1" baseline="0" dirty="0" smtClean="0">
              <a:solidFill>
                <a:srgbClr val="002060"/>
              </a:solidFill>
            </a:rPr>
            <a:t>.</a:t>
          </a:r>
          <a:r>
            <a:rPr lang="it-IT" sz="1600" baseline="0" dirty="0" smtClean="0">
              <a:solidFill>
                <a:srgbClr val="002060"/>
              </a:solidFill>
            </a:rPr>
            <a:t>, 26 (2013) 045004</a:t>
          </a:r>
          <a:endParaRPr lang="it-IT" sz="1600" baseline="0" dirty="0">
            <a:solidFill>
              <a:srgbClr val="002060"/>
            </a:solidFill>
          </a:endParaRPr>
        </a:p>
      </dgm:t>
    </dgm:pt>
    <dgm:pt modelId="{AC318F76-F981-4E17-98F3-91B8801A0D7E}" type="parTrans" cxnId="{CCE555DB-EDE8-4A31-A2B9-44C3F3269B27}">
      <dgm:prSet/>
      <dgm:spPr/>
      <dgm:t>
        <a:bodyPr/>
        <a:lstStyle/>
        <a:p>
          <a:endParaRPr lang="it-IT"/>
        </a:p>
      </dgm:t>
    </dgm:pt>
    <dgm:pt modelId="{7A3E05F6-A214-4CE1-AF60-D12E667A0BE2}" type="sibTrans" cxnId="{CCE555DB-EDE8-4A31-A2B9-44C3F3269B27}">
      <dgm:prSet/>
      <dgm:spPr/>
      <dgm:t>
        <a:bodyPr/>
        <a:lstStyle/>
        <a:p>
          <a:endParaRPr lang="it-IT"/>
        </a:p>
      </dgm:t>
    </dgm:pt>
    <dgm:pt modelId="{787EFA68-D3EE-4F70-9D4B-C442ED552B5A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it-IT" sz="1600" baseline="0" dirty="0" smtClean="0">
              <a:solidFill>
                <a:srgbClr val="002060"/>
              </a:solidFill>
            </a:rPr>
            <a:t>A. Malagoli </a:t>
          </a:r>
          <a:r>
            <a:rPr lang="it-IT" sz="1600" i="1" baseline="0" dirty="0" smtClean="0">
              <a:solidFill>
                <a:srgbClr val="002060"/>
              </a:solidFill>
            </a:rPr>
            <a:t>et al </a:t>
          </a:r>
          <a:r>
            <a:rPr lang="it-IT" sz="1600" i="1" baseline="0" dirty="0" err="1" smtClean="0">
              <a:solidFill>
                <a:srgbClr val="002060"/>
              </a:solidFill>
            </a:rPr>
            <a:t>Supercond</a:t>
          </a:r>
          <a:r>
            <a:rPr lang="it-IT" sz="1600" i="1" baseline="0" dirty="0" smtClean="0">
              <a:solidFill>
                <a:srgbClr val="002060"/>
              </a:solidFill>
            </a:rPr>
            <a:t>. Sci. </a:t>
          </a:r>
          <a:r>
            <a:rPr lang="it-IT" sz="1600" i="1" baseline="0" dirty="0" err="1" smtClean="0">
              <a:solidFill>
                <a:srgbClr val="002060"/>
              </a:solidFill>
            </a:rPr>
            <a:t>Technol</a:t>
          </a:r>
          <a:r>
            <a:rPr lang="it-IT" sz="1600" i="1" baseline="0" dirty="0" smtClean="0">
              <a:solidFill>
                <a:srgbClr val="002060"/>
              </a:solidFill>
            </a:rPr>
            <a:t>.</a:t>
          </a:r>
          <a:r>
            <a:rPr lang="it-IT" sz="1600" baseline="0" dirty="0" smtClean="0">
              <a:solidFill>
                <a:srgbClr val="002060"/>
              </a:solidFill>
            </a:rPr>
            <a:t>, 27 (2014) 055022</a:t>
          </a:r>
          <a:endParaRPr lang="it-IT" sz="1600" baseline="0" dirty="0">
            <a:solidFill>
              <a:srgbClr val="002060"/>
            </a:solidFill>
          </a:endParaRPr>
        </a:p>
      </dgm:t>
    </dgm:pt>
    <dgm:pt modelId="{64315623-0359-437A-8C3E-27A3C7B915CB}" type="parTrans" cxnId="{FB505F01-AF28-4794-88CA-134CB07AA511}">
      <dgm:prSet/>
      <dgm:spPr/>
      <dgm:t>
        <a:bodyPr/>
        <a:lstStyle/>
        <a:p>
          <a:endParaRPr lang="it-IT"/>
        </a:p>
      </dgm:t>
    </dgm:pt>
    <dgm:pt modelId="{9B28534A-C427-4CD8-A1E3-077777DCC39C}" type="sibTrans" cxnId="{FB505F01-AF28-4794-88CA-134CB07AA511}">
      <dgm:prSet/>
      <dgm:spPr/>
      <dgm:t>
        <a:bodyPr/>
        <a:lstStyle/>
        <a:p>
          <a:endParaRPr lang="it-IT"/>
        </a:p>
      </dgm:t>
    </dgm:pt>
    <dgm:pt modelId="{DA2E8094-015C-4A80-AAD1-F45FCB6CB625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en-US" sz="1600" dirty="0" smtClean="0">
              <a:solidFill>
                <a:srgbClr val="002060"/>
              </a:solidFill>
            </a:rPr>
            <a:t>A. Leveratto </a:t>
          </a:r>
          <a:r>
            <a:rPr lang="en-US" sz="1600" i="1" dirty="0" smtClean="0">
              <a:solidFill>
                <a:srgbClr val="002060"/>
              </a:solidFill>
            </a:rPr>
            <a:t>et al </a:t>
          </a:r>
          <a:r>
            <a:rPr lang="it-IT" sz="1600" i="1" dirty="0" err="1" smtClean="0">
              <a:solidFill>
                <a:srgbClr val="002060"/>
              </a:solidFill>
            </a:rPr>
            <a:t>Supercond</a:t>
          </a:r>
          <a:r>
            <a:rPr lang="it-IT" sz="1600" i="1" dirty="0" smtClean="0">
              <a:solidFill>
                <a:srgbClr val="002060"/>
              </a:solidFill>
            </a:rPr>
            <a:t>. Sci. </a:t>
          </a:r>
          <a:r>
            <a:rPr lang="it-IT" sz="1600" i="1" dirty="0" err="1" smtClean="0">
              <a:solidFill>
                <a:srgbClr val="002060"/>
              </a:solidFill>
            </a:rPr>
            <a:t>Technol</a:t>
          </a:r>
          <a:r>
            <a:rPr lang="it-IT" sz="1600" i="1" dirty="0" smtClean="0">
              <a:solidFill>
                <a:srgbClr val="002060"/>
              </a:solidFill>
            </a:rPr>
            <a:t>.</a:t>
          </a:r>
          <a:r>
            <a:rPr lang="en-US" sz="1600" dirty="0" smtClean="0">
              <a:solidFill>
                <a:srgbClr val="002060"/>
              </a:solidFill>
            </a:rPr>
            <a:t>, 29 (2016) 045005</a:t>
          </a:r>
          <a:endParaRPr lang="it-IT" sz="500" dirty="0">
            <a:solidFill>
              <a:srgbClr val="002060"/>
            </a:solidFill>
          </a:endParaRPr>
        </a:p>
      </dgm:t>
    </dgm:pt>
    <dgm:pt modelId="{241CC078-C270-42CC-A80B-7B4D6DE59E96}" type="parTrans" cxnId="{32005B90-91E4-4A43-BBE2-13A18E30267E}">
      <dgm:prSet/>
      <dgm:spPr/>
      <dgm:t>
        <a:bodyPr/>
        <a:lstStyle/>
        <a:p>
          <a:endParaRPr lang="it-IT"/>
        </a:p>
      </dgm:t>
    </dgm:pt>
    <dgm:pt modelId="{92468DAA-8224-4CB7-81A9-5946FBBF9093}" type="sibTrans" cxnId="{32005B90-91E4-4A43-BBE2-13A18E30267E}">
      <dgm:prSet/>
      <dgm:spPr/>
      <dgm:t>
        <a:bodyPr/>
        <a:lstStyle/>
        <a:p>
          <a:endParaRPr lang="it-IT"/>
        </a:p>
      </dgm:t>
    </dgm:pt>
    <dgm:pt modelId="{99959A7D-C1B0-46D8-92DC-0FF8B41FA7DF}" type="pres">
      <dgm:prSet presAssocID="{109E91B1-ADCE-4D7F-A11F-59FAAA16BE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9EE8D9A-547C-4DC3-88C6-0216B0EF1773}" type="pres">
      <dgm:prSet presAssocID="{F7A59CBB-A30F-4655-A107-913524A430F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2605762-9642-494E-B2FB-EF62A2613123}" type="pres">
      <dgm:prSet presAssocID="{7A3E05F6-A214-4CE1-AF60-D12E667A0BE2}" presName="spacer" presStyleCnt="0"/>
      <dgm:spPr/>
    </dgm:pt>
    <dgm:pt modelId="{88B06680-4D06-49C9-810C-BF6B09B605D5}" type="pres">
      <dgm:prSet presAssocID="{787EFA68-D3EE-4F70-9D4B-C442ED552B5A}" presName="parentText" presStyleLbl="node1" presStyleIdx="1" presStyleCnt="3" custLinFactY="3430" custLinFactNeighborX="19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2E5FA32-6645-4A16-A7AA-CCA2ABE77080}" type="pres">
      <dgm:prSet presAssocID="{9B28534A-C427-4CD8-A1E3-077777DCC39C}" presName="spacer" presStyleCnt="0"/>
      <dgm:spPr/>
    </dgm:pt>
    <dgm:pt modelId="{CC4C2884-0037-497E-8802-72BD497546FE}" type="pres">
      <dgm:prSet presAssocID="{DA2E8094-015C-4A80-AAD1-F45FCB6CB625}" presName="parentText" presStyleLbl="node1" presStyleIdx="2" presStyleCnt="3" custLinFactNeighborX="-3944" custLinFactNeighborY="2017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CE555DB-EDE8-4A31-A2B9-44C3F3269B27}" srcId="{109E91B1-ADCE-4D7F-A11F-59FAAA16BE09}" destId="{F7A59CBB-A30F-4655-A107-913524A430F9}" srcOrd="0" destOrd="0" parTransId="{AC318F76-F981-4E17-98F3-91B8801A0D7E}" sibTransId="{7A3E05F6-A214-4CE1-AF60-D12E667A0BE2}"/>
    <dgm:cxn modelId="{A1DD94CA-D9C3-4D32-AC8F-1886A868BF35}" type="presOf" srcId="{109E91B1-ADCE-4D7F-A11F-59FAAA16BE09}" destId="{99959A7D-C1B0-46D8-92DC-0FF8B41FA7DF}" srcOrd="0" destOrd="0" presId="urn:microsoft.com/office/officeart/2005/8/layout/vList2"/>
    <dgm:cxn modelId="{D2386D25-5F14-4D43-9F13-3A0A67C270E1}" type="presOf" srcId="{F7A59CBB-A30F-4655-A107-913524A430F9}" destId="{09EE8D9A-547C-4DC3-88C6-0216B0EF1773}" srcOrd="0" destOrd="0" presId="urn:microsoft.com/office/officeart/2005/8/layout/vList2"/>
    <dgm:cxn modelId="{EC8AD21F-9B18-4537-80A9-52C6B9715E06}" type="presOf" srcId="{DA2E8094-015C-4A80-AAD1-F45FCB6CB625}" destId="{CC4C2884-0037-497E-8802-72BD497546FE}" srcOrd="0" destOrd="0" presId="urn:microsoft.com/office/officeart/2005/8/layout/vList2"/>
    <dgm:cxn modelId="{FB505F01-AF28-4794-88CA-134CB07AA511}" srcId="{109E91B1-ADCE-4D7F-A11F-59FAAA16BE09}" destId="{787EFA68-D3EE-4F70-9D4B-C442ED552B5A}" srcOrd="1" destOrd="0" parTransId="{64315623-0359-437A-8C3E-27A3C7B915CB}" sibTransId="{9B28534A-C427-4CD8-A1E3-077777DCC39C}"/>
    <dgm:cxn modelId="{32005B90-91E4-4A43-BBE2-13A18E30267E}" srcId="{109E91B1-ADCE-4D7F-A11F-59FAAA16BE09}" destId="{DA2E8094-015C-4A80-AAD1-F45FCB6CB625}" srcOrd="2" destOrd="0" parTransId="{241CC078-C270-42CC-A80B-7B4D6DE59E96}" sibTransId="{92468DAA-8224-4CB7-81A9-5946FBBF9093}"/>
    <dgm:cxn modelId="{944E091E-67C3-44E9-9BE3-7C9F060EE961}" type="presOf" srcId="{787EFA68-D3EE-4F70-9D4B-C442ED552B5A}" destId="{88B06680-4D06-49C9-810C-BF6B09B605D5}" srcOrd="0" destOrd="0" presId="urn:microsoft.com/office/officeart/2005/8/layout/vList2"/>
    <dgm:cxn modelId="{0BD54B68-9B2A-4256-B4CB-5CD9A57EA3F4}" type="presParOf" srcId="{99959A7D-C1B0-46D8-92DC-0FF8B41FA7DF}" destId="{09EE8D9A-547C-4DC3-88C6-0216B0EF1773}" srcOrd="0" destOrd="0" presId="urn:microsoft.com/office/officeart/2005/8/layout/vList2"/>
    <dgm:cxn modelId="{B0FAA81B-FA09-4276-BFCA-8C16B1937600}" type="presParOf" srcId="{99959A7D-C1B0-46D8-92DC-0FF8B41FA7DF}" destId="{42605762-9642-494E-B2FB-EF62A2613123}" srcOrd="1" destOrd="0" presId="urn:microsoft.com/office/officeart/2005/8/layout/vList2"/>
    <dgm:cxn modelId="{15E79E6A-ECA4-48BD-AE02-2349716BDFC4}" type="presParOf" srcId="{99959A7D-C1B0-46D8-92DC-0FF8B41FA7DF}" destId="{88B06680-4D06-49C9-810C-BF6B09B605D5}" srcOrd="2" destOrd="0" presId="urn:microsoft.com/office/officeart/2005/8/layout/vList2"/>
    <dgm:cxn modelId="{0FC71309-2B20-4562-9608-42FE62DD991C}" type="presParOf" srcId="{99959A7D-C1B0-46D8-92DC-0FF8B41FA7DF}" destId="{32E5FA32-6645-4A16-A7AA-CCA2ABE77080}" srcOrd="3" destOrd="0" presId="urn:microsoft.com/office/officeart/2005/8/layout/vList2"/>
    <dgm:cxn modelId="{53C1D8F9-10AA-44CB-B294-49CB431F8237}" type="presParOf" srcId="{99959A7D-C1B0-46D8-92DC-0FF8B41FA7DF}" destId="{CC4C2884-0037-497E-8802-72BD497546FE}" srcOrd="4" destOrd="0" presId="urn:microsoft.com/office/officeart/2005/8/layout/vList2"/>
  </dgm:cxnLst>
  <dgm:bg>
    <a:solidFill>
      <a:srgbClr val="FFFF00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118CA-F10E-4C64-8829-351D428770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83598-2DA1-451A-B8DB-C31BF74C7F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46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83598-2DA1-451A-B8DB-C31BF74C7F8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872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83598-2DA1-451A-B8DB-C31BF74C7F87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6084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83598-2DA1-451A-B8DB-C31BF74C7F8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1182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 nostra</a:t>
            </a:r>
            <a:r>
              <a:rPr lang="en-US" baseline="0" dirty="0" smtClean="0"/>
              <a:t> idea per </a:t>
            </a:r>
            <a:r>
              <a:rPr lang="en-US" baseline="0" dirty="0" err="1" smtClean="0"/>
              <a:t>incrementare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prestazioni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conduttori</a:t>
            </a:r>
            <a:r>
              <a:rPr lang="en-US" baseline="0" dirty="0" smtClean="0"/>
              <a:t> in MgB2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basate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metodo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brevettato</a:t>
            </a:r>
            <a:r>
              <a:rPr lang="en-US" baseline="0" dirty="0" smtClean="0"/>
              <a:t> da SPIN per </a:t>
            </a:r>
            <a:r>
              <a:rPr lang="en-US" baseline="0" dirty="0" err="1" smtClean="0"/>
              <a:t>preparare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boro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nanometrico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drogato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partendo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nanostrutturazione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drogaggio</a:t>
            </a:r>
            <a:r>
              <a:rPr lang="en-US" baseline="0" dirty="0" smtClean="0"/>
              <a:t> del </a:t>
            </a:r>
            <a:r>
              <a:rPr lang="en-US" baseline="0" dirty="0" err="1" smtClean="0"/>
              <a:t>precursore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ossido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boro</a:t>
            </a:r>
            <a:r>
              <a:rPr lang="en-US" baseline="0" dirty="0" smtClean="0"/>
              <a:t>. B2O3 </a:t>
            </a:r>
            <a:r>
              <a:rPr lang="en-US" baseline="0" dirty="0" err="1" smtClean="0"/>
              <a:t>viene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solubilizzata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acqua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aggiunte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droganti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solubili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insolubili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producono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soluzioni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omogenee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L’omogeneità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chimica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viene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mantenuta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solida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ottiene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congelando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criogenicamente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soluzione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l’acqua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viene</a:t>
            </a:r>
            <a:r>
              <a:rPr lang="en-US" baseline="0" dirty="0" smtClean="0"/>
              <a:t> poi </a:t>
            </a:r>
            <a:r>
              <a:rPr lang="en-US" baseline="0" dirty="0" err="1" smtClean="0"/>
              <a:t>eliminata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liofilizzazione</a:t>
            </a:r>
            <a:r>
              <a:rPr lang="en-US" baseline="0" dirty="0" smtClean="0"/>
              <a:t>. Al </a:t>
            </a:r>
            <a:r>
              <a:rPr lang="en-US" baseline="0" dirty="0" err="1" smtClean="0"/>
              <a:t>termine</a:t>
            </a:r>
            <a:r>
              <a:rPr lang="en-US" baseline="0" dirty="0" smtClean="0"/>
              <a:t> del </a:t>
            </a:r>
            <a:r>
              <a:rPr lang="en-US" baseline="0" dirty="0" err="1" smtClean="0"/>
              <a:t>processo</a:t>
            </a:r>
            <a:r>
              <a:rPr lang="en-US" baseline="0" dirty="0" smtClean="0"/>
              <a:t> qui </a:t>
            </a:r>
            <a:r>
              <a:rPr lang="en-US" baseline="0" dirty="0" err="1" smtClean="0"/>
              <a:t>schematizzato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ottengono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polveri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nanometriche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omogeneamente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drogate</a:t>
            </a:r>
            <a:r>
              <a:rPr lang="en-US" baseline="0" dirty="0" smtClean="0"/>
              <a:t>  di B2O3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viene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ridotta</a:t>
            </a:r>
            <a:r>
              <a:rPr lang="en-US" baseline="0" dirty="0" smtClean="0"/>
              <a:t> a B </a:t>
            </a:r>
            <a:r>
              <a:rPr lang="en-US" baseline="0" dirty="0" err="1" smtClean="0"/>
              <a:t>elementare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classica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reazione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magnesiotermica</a:t>
            </a:r>
            <a:endParaRPr lang="en-US" baseline="0" dirty="0" smtClean="0"/>
          </a:p>
          <a:p>
            <a:r>
              <a:rPr lang="en-US" baseline="0" dirty="0" err="1" smtClean="0"/>
              <a:t>Dopo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lavaggi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acidi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boro</a:t>
            </a:r>
            <a:r>
              <a:rPr lang="en-US" baseline="0" dirty="0" smtClean="0"/>
              <a:t> è pronto per </a:t>
            </a:r>
            <a:r>
              <a:rPr lang="en-US" baseline="0" dirty="0" err="1" smtClean="0"/>
              <a:t>essere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reagito</a:t>
            </a:r>
            <a:r>
              <a:rPr lang="en-US" baseline="0" dirty="0" smtClean="0"/>
              <a:t> a MgB2.</a:t>
            </a:r>
          </a:p>
          <a:p>
            <a:r>
              <a:rPr lang="en-US" baseline="0" dirty="0" err="1" smtClean="0"/>
              <a:t>Sostanze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solubili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disperdendosi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livello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atomico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soluzione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daranno</a:t>
            </a:r>
            <a:r>
              <a:rPr lang="en-US" baseline="0" dirty="0" smtClean="0"/>
              <a:t> poi </a:t>
            </a:r>
            <a:r>
              <a:rPr lang="en-US" baseline="0" dirty="0" err="1" smtClean="0"/>
              <a:t>sostituzioni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sito</a:t>
            </a:r>
            <a:r>
              <a:rPr lang="en-US" baseline="0" dirty="0" smtClean="0"/>
              <a:t> del B o del Mg </a:t>
            </a:r>
            <a:r>
              <a:rPr lang="en-US" baseline="0" dirty="0" err="1" smtClean="0"/>
              <a:t>mentre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sostanze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insolubili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dimensioni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nanometriche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daranno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solida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dispersioni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omogenee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grado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formare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centri</a:t>
            </a:r>
            <a:r>
              <a:rPr lang="en-US" baseline="0" dirty="0" smtClean="0"/>
              <a:t> di pinning </a:t>
            </a:r>
            <a:r>
              <a:rPr lang="en-US" baseline="0" dirty="0" err="1" smtClean="0"/>
              <a:t>nella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fase</a:t>
            </a:r>
            <a:r>
              <a:rPr lang="en-US" baseline="0" dirty="0" smtClean="0"/>
              <a:t> finale MgB2.</a:t>
            </a:r>
          </a:p>
          <a:p>
            <a:r>
              <a:rPr lang="en-US" baseline="0" dirty="0" smtClean="0"/>
              <a:t>In un </a:t>
            </a:r>
            <a:r>
              <a:rPr lang="en-US" baseline="0" dirty="0" err="1" smtClean="0"/>
              <a:t>caso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innalzerà</a:t>
            </a:r>
            <a:r>
              <a:rPr lang="en-US" baseline="0" dirty="0" smtClean="0"/>
              <a:t> Hc2 e </a:t>
            </a:r>
            <a:r>
              <a:rPr lang="en-US" baseline="0" dirty="0" err="1" smtClean="0"/>
              <a:t>nel</a:t>
            </a:r>
            <a:r>
              <a:rPr lang="en-US" baseline="0" dirty="0" smtClean="0"/>
              <a:t> secondo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accrescerà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forza</a:t>
            </a:r>
            <a:r>
              <a:rPr lang="en-US" baseline="0" dirty="0" smtClean="0"/>
              <a:t> di pinning, </a:t>
            </a:r>
            <a:r>
              <a:rPr lang="en-US" baseline="0" dirty="0" err="1" smtClean="0"/>
              <a:t>quindi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incremento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prestazioni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Jc</a:t>
            </a:r>
            <a:r>
              <a:rPr lang="en-US" baseline="0" dirty="0" smtClean="0"/>
              <a:t>.</a:t>
            </a:r>
            <a:endParaRPr lang="en-US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83598-2DA1-451A-B8DB-C31BF74C7F8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8058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L’ossido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boro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liofilizzazione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presenta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particelle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dimensioni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micrometriche</a:t>
            </a:r>
            <a:r>
              <a:rPr lang="en-US" baseline="0" dirty="0" smtClean="0"/>
              <a:t> come  in fig in alto a </a:t>
            </a:r>
            <a:r>
              <a:rPr lang="en-US" baseline="0" dirty="0" err="1" smtClean="0"/>
              <a:t>sx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particelle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dimensioni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nanometriche</a:t>
            </a:r>
            <a:r>
              <a:rPr lang="en-US" baseline="0" dirty="0" smtClean="0"/>
              <a:t> come </a:t>
            </a:r>
            <a:r>
              <a:rPr lang="en-US" baseline="0" dirty="0" err="1" smtClean="0"/>
              <a:t>nelle</a:t>
            </a:r>
            <a:r>
              <a:rPr lang="en-US" baseline="0" dirty="0" smtClean="0"/>
              <a:t> due successive </a:t>
            </a:r>
            <a:r>
              <a:rPr lang="en-US" baseline="0" dirty="0" err="1" smtClean="0"/>
              <a:t>immagini</a:t>
            </a:r>
            <a:r>
              <a:rPr lang="en-US" baseline="0" dirty="0" smtClean="0"/>
              <a:t> ad </a:t>
            </a:r>
            <a:r>
              <a:rPr lang="en-US" baseline="0" dirty="0" err="1" smtClean="0"/>
              <a:t>ingrandimanto</a:t>
            </a:r>
            <a:r>
              <a:rPr lang="en-US" baseline="0" dirty="0" smtClean="0"/>
              <a:t> 20K e 80K. </a:t>
            </a:r>
            <a:r>
              <a:rPr lang="en-US" baseline="0" dirty="0" err="1" smtClean="0"/>
              <a:t>Comunque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osservando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sfere</a:t>
            </a:r>
            <a:r>
              <a:rPr lang="en-US" baseline="0" dirty="0" smtClean="0"/>
              <a:t> di 20 micron ad alto </a:t>
            </a:r>
            <a:r>
              <a:rPr lang="en-US" baseline="0" dirty="0" err="1" smtClean="0"/>
              <a:t>ingrandimento</a:t>
            </a:r>
            <a:r>
              <a:rPr lang="en-US" baseline="0" dirty="0" smtClean="0"/>
              <a:t> (le 3 </a:t>
            </a:r>
            <a:r>
              <a:rPr lang="en-US" baseline="0" dirty="0" err="1" smtClean="0"/>
              <a:t>foto</a:t>
            </a:r>
            <a:r>
              <a:rPr lang="en-US" baseline="0" dirty="0" smtClean="0"/>
              <a:t> in basso) </a:t>
            </a:r>
            <a:r>
              <a:rPr lang="en-US" baseline="0" dirty="0" err="1" smtClean="0"/>
              <a:t>notiamo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queste</a:t>
            </a:r>
            <a:r>
              <a:rPr lang="en-US" baseline="0" dirty="0" smtClean="0"/>
              <a:t> al </a:t>
            </a:r>
            <a:r>
              <a:rPr lang="en-US" baseline="0" dirty="0" err="1" smtClean="0"/>
              <a:t>loro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presentano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elevata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porosità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risultano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costituite</a:t>
            </a:r>
            <a:r>
              <a:rPr lang="en-US" baseline="0" dirty="0" smtClean="0"/>
              <a:t> da </a:t>
            </a:r>
            <a:r>
              <a:rPr lang="en-US" baseline="0" dirty="0" err="1" smtClean="0"/>
              <a:t>nanoparticelle</a:t>
            </a:r>
            <a:r>
              <a:rPr lang="en-US" baseline="0" dirty="0" smtClean="0"/>
              <a:t> di 20-40 nm. Le </a:t>
            </a:r>
            <a:r>
              <a:rPr lang="en-US" baseline="0" dirty="0" err="1" smtClean="0"/>
              <a:t>pareti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microsfere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risultano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sottili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alcuni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nanometri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facilmente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frantumabili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costituite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anchesse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nanoparticelle</a:t>
            </a:r>
            <a:r>
              <a:rPr lang="en-US" baseline="0" dirty="0" smtClean="0"/>
              <a:t> di 20-40 nm (</a:t>
            </a:r>
            <a:r>
              <a:rPr lang="en-US" baseline="0" dirty="0" err="1" smtClean="0"/>
              <a:t>particolare</a:t>
            </a:r>
            <a:r>
              <a:rPr lang="en-US" baseline="0" dirty="0" smtClean="0"/>
              <a:t> ultima </a:t>
            </a:r>
            <a:r>
              <a:rPr lang="en-US" baseline="0" dirty="0" err="1" smtClean="0"/>
              <a:t>immagine</a:t>
            </a:r>
            <a:r>
              <a:rPr lang="en-US" baseline="0" dirty="0" smtClean="0"/>
              <a:t> basso a dx).</a:t>
            </a:r>
            <a:endParaRPr lang="en-US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83598-2DA1-451A-B8DB-C31BF74C7F8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3896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</a:t>
            </a:r>
            <a:r>
              <a:rPr lang="en-US" dirty="0" err="1" smtClean="0"/>
              <a:t>figura</a:t>
            </a:r>
            <a:r>
              <a:rPr lang="en-US" dirty="0" smtClean="0"/>
              <a:t> </a:t>
            </a:r>
            <a:r>
              <a:rPr lang="en-US" dirty="0" err="1" smtClean="0"/>
              <a:t>osserviamo</a:t>
            </a:r>
            <a:r>
              <a:rPr lang="en-US" dirty="0" smtClean="0"/>
              <a:t> </a:t>
            </a:r>
            <a:r>
              <a:rPr lang="en-US" dirty="0" err="1" smtClean="0"/>
              <a:t>nanoparticelle</a:t>
            </a:r>
            <a:r>
              <a:rPr lang="en-US" dirty="0" smtClean="0"/>
              <a:t> 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possibili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agenti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droganti</a:t>
            </a:r>
            <a:r>
              <a:rPr lang="en-US" baseline="0" dirty="0" smtClean="0"/>
              <a:t>, per </a:t>
            </a:r>
            <a:r>
              <a:rPr lang="en-US" baseline="0" dirty="0" err="1" smtClean="0"/>
              <a:t>esempio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fluoruro</a:t>
            </a:r>
            <a:r>
              <a:rPr lang="en-US" baseline="0" dirty="0" smtClean="0"/>
              <a:t> di Ca </a:t>
            </a:r>
            <a:r>
              <a:rPr lang="en-US" baseline="0" dirty="0" err="1" smtClean="0"/>
              <a:t>nanometrico</a:t>
            </a:r>
            <a:r>
              <a:rPr lang="en-US" baseline="0" dirty="0" smtClean="0"/>
              <a:t> è </a:t>
            </a:r>
            <a:r>
              <a:rPr lang="en-US" baseline="0" dirty="0" err="1" smtClean="0"/>
              <a:t>stato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prodotto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sintesi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chimica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nano</a:t>
            </a:r>
            <a:r>
              <a:rPr lang="en-US" baseline="0" dirty="0" smtClean="0"/>
              <a:t> BN per </a:t>
            </a:r>
            <a:r>
              <a:rPr lang="en-US" baseline="0" dirty="0" err="1" smtClean="0"/>
              <a:t>macinazione</a:t>
            </a:r>
            <a:r>
              <a:rPr lang="en-US" baseline="0" dirty="0" smtClean="0"/>
              <a:t>.</a:t>
            </a:r>
            <a:endParaRPr lang="en-US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83598-2DA1-451A-B8DB-C31BF74C7F87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3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</a:t>
            </a:r>
            <a:r>
              <a:rPr lang="en-US" dirty="0" err="1" smtClean="0"/>
              <a:t>questa</a:t>
            </a:r>
            <a:r>
              <a:rPr lang="en-US" dirty="0" smtClean="0"/>
              <a:t> slide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riportate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alcune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polveri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boro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drogate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ottenute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processo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liofilizzazione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della</a:t>
            </a:r>
            <a:r>
              <a:rPr lang="en-US" baseline="0" dirty="0" smtClean="0"/>
              <a:t> B2O3 vista in </a:t>
            </a:r>
            <a:r>
              <a:rPr lang="en-US" baseline="0" dirty="0" err="1" smtClean="0"/>
              <a:t>precedenza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dopo</a:t>
            </a:r>
            <a:r>
              <a:rPr lang="en-US" baseline="0" dirty="0" smtClean="0"/>
              <a:t> aver </a:t>
            </a:r>
            <a:r>
              <a:rPr lang="en-US" baseline="0" dirty="0" err="1" smtClean="0"/>
              <a:t>subito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reazione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magnesiotermica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lavaggi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acidi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Nel</a:t>
            </a:r>
            <a:r>
              <a:rPr lang="en-US" baseline="0" dirty="0" smtClean="0"/>
              <a:t> primo </a:t>
            </a:r>
            <a:r>
              <a:rPr lang="en-US" baseline="0" dirty="0" err="1" smtClean="0"/>
              <a:t>caso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abbiamo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boro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drogato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nitruro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boro</a:t>
            </a:r>
            <a:r>
              <a:rPr lang="en-US" baseline="0" dirty="0" smtClean="0"/>
              <a:t>, da </a:t>
            </a:r>
            <a:r>
              <a:rPr lang="en-US" baseline="0" dirty="0" err="1" smtClean="0"/>
              <a:t>eds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vediamo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presenza</a:t>
            </a:r>
            <a:r>
              <a:rPr lang="en-US" baseline="0" dirty="0" smtClean="0"/>
              <a:t> di N segno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non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è </a:t>
            </a:r>
            <a:r>
              <a:rPr lang="en-US" baseline="0" dirty="0" err="1" smtClean="0"/>
              <a:t>degradato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durante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reazione</a:t>
            </a:r>
            <a:r>
              <a:rPr lang="en-US" baseline="0" dirty="0" smtClean="0"/>
              <a:t> con Mg ne </a:t>
            </a:r>
            <a:r>
              <a:rPr lang="en-US" baseline="0" dirty="0" err="1" smtClean="0"/>
              <a:t>durante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lavaggi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acidi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nella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successiva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abbiamo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drogaggio</a:t>
            </a:r>
            <a:r>
              <a:rPr lang="en-US" baseline="0" dirty="0" smtClean="0"/>
              <a:t> con CaF2 qui </a:t>
            </a:r>
            <a:r>
              <a:rPr lang="en-US" baseline="0" dirty="0" err="1" smtClean="0"/>
              <a:t>pero</a:t>
            </a:r>
            <a:r>
              <a:rPr lang="en-US" baseline="0" dirty="0" smtClean="0"/>
              <a:t> F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è </a:t>
            </a:r>
            <a:r>
              <a:rPr lang="en-US" baseline="0" dirty="0" err="1" smtClean="0"/>
              <a:t>perso</a:t>
            </a:r>
            <a:r>
              <a:rPr lang="en-US" baseline="0" dirty="0" smtClean="0"/>
              <a:t> (con </a:t>
            </a:r>
            <a:r>
              <a:rPr lang="en-US" baseline="0" dirty="0" err="1" smtClean="0"/>
              <a:t>Fluoro</a:t>
            </a:r>
            <a:r>
              <a:rPr lang="en-US" baseline="0" dirty="0" smtClean="0"/>
              <a:t> è </a:t>
            </a:r>
            <a:r>
              <a:rPr lang="en-US" baseline="0" dirty="0" err="1" smtClean="0"/>
              <a:t>faciele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accada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lavorando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crogiolo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aperto</a:t>
            </a:r>
            <a:r>
              <a:rPr lang="en-US" baseline="0" dirty="0" smtClean="0"/>
              <a:t>)  poi b </a:t>
            </a:r>
            <a:r>
              <a:rPr lang="en-US" baseline="0" dirty="0" err="1" smtClean="0"/>
              <a:t>drogato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zinco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cloruro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amido</a:t>
            </a:r>
            <a:r>
              <a:rPr lang="en-US" baseline="0" dirty="0" smtClean="0"/>
              <a:t>. In </a:t>
            </a:r>
            <a:r>
              <a:rPr lang="en-US" baseline="0" dirty="0" err="1" smtClean="0"/>
              <a:t>tutti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casi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dimensioni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nanometriche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dell’ossido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boro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è </a:t>
            </a:r>
            <a:r>
              <a:rPr lang="en-US" baseline="0" dirty="0" err="1" smtClean="0"/>
              <a:t>mantenuta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dando</a:t>
            </a:r>
            <a:r>
              <a:rPr lang="en-US" baseline="0" dirty="0" smtClean="0"/>
              <a:t> B </a:t>
            </a:r>
            <a:r>
              <a:rPr lang="en-US" baseline="0" dirty="0" err="1" smtClean="0"/>
              <a:t>nanometrico</a:t>
            </a:r>
            <a:r>
              <a:rPr lang="en-US" baseline="0" dirty="0" smtClean="0"/>
              <a:t>. Con Zn in </a:t>
            </a:r>
            <a:r>
              <a:rPr lang="en-US" baseline="0" dirty="0" err="1" smtClean="0"/>
              <a:t>realtà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grani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sembrano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essersi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saldati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loro</a:t>
            </a:r>
            <a:r>
              <a:rPr lang="en-US" baseline="0" dirty="0" smtClean="0"/>
              <a:t>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8E214-FB6A-4F0E-8C60-8AC4F81E55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64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Infine</a:t>
            </a:r>
            <a:r>
              <a:rPr lang="en-US" dirty="0" smtClean="0"/>
              <a:t> </a:t>
            </a:r>
            <a:r>
              <a:rPr lang="en-US" dirty="0" err="1" smtClean="0"/>
              <a:t>possiamo</a:t>
            </a:r>
            <a:r>
              <a:rPr lang="en-US" dirty="0" smtClean="0"/>
              <a:t> </a:t>
            </a:r>
            <a:r>
              <a:rPr lang="en-US" dirty="0" err="1" smtClean="0"/>
              <a:t>osservare</a:t>
            </a:r>
            <a:r>
              <a:rPr lang="en-US" baseline="0" dirty="0" smtClean="0"/>
              <a:t> come </a:t>
            </a:r>
            <a:r>
              <a:rPr lang="en-US" baseline="0" dirty="0" err="1" smtClean="0"/>
              <a:t>anche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dopo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sintesi</a:t>
            </a:r>
            <a:r>
              <a:rPr lang="en-US" baseline="0" dirty="0" smtClean="0"/>
              <a:t> dell’MgB2 le </a:t>
            </a:r>
            <a:r>
              <a:rPr lang="en-US" baseline="0" dirty="0" err="1" smtClean="0"/>
              <a:t>dimensioni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nanometriche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precursori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siano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mantenute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anche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possono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osservare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agglomerati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micrometrici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nanoparticelle</a:t>
            </a:r>
            <a:r>
              <a:rPr lang="en-US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Con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</a:t>
            </a:r>
            <a:r>
              <a:rPr lang="en-US" baseline="0" dirty="0" smtClean="0"/>
              <a:t> B puro </a:t>
            </a:r>
            <a:r>
              <a:rPr lang="en-US" baseline="0" dirty="0" err="1" smtClean="0"/>
              <a:t>sono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preparati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fili</a:t>
            </a:r>
            <a:r>
              <a:rPr lang="en-US" baseline="0" dirty="0" smtClean="0"/>
              <a:t> in MgB2 con diverse </a:t>
            </a:r>
            <a:r>
              <a:rPr lang="en-US" baseline="0" dirty="0" err="1" smtClean="0"/>
              <a:t>tecniche</a:t>
            </a:r>
            <a:r>
              <a:rPr lang="en-US" baseline="0" dirty="0" smtClean="0"/>
              <a:t>, in-situ, ex-situ , via MgB4 e RLI (IMD internal magnesium diffusion) e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sono</a:t>
            </a:r>
            <a:r>
              <a:rPr lang="en-US" baseline="0" dirty="0" smtClean="0"/>
              <a:t> testate le </a:t>
            </a:r>
            <a:r>
              <a:rPr lang="en-US" baseline="0" dirty="0" err="1" smtClean="0"/>
              <a:t>correnti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critiche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tecniche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magnetiche</a:t>
            </a:r>
            <a:r>
              <a:rPr lang="en-US" baseline="0" dirty="0" smtClean="0"/>
              <a:t> e di </a:t>
            </a:r>
            <a:r>
              <a:rPr lang="en-US" baseline="0" dirty="0" err="1" smtClean="0"/>
              <a:t>trasporto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Usando</a:t>
            </a:r>
            <a:r>
              <a:rPr lang="en-US" baseline="0" dirty="0" smtClean="0"/>
              <a:t> lo </a:t>
            </a:r>
            <a:r>
              <a:rPr lang="en-US" baseline="0" dirty="0" err="1" smtClean="0"/>
              <a:t>stesso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ottenuti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diversi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comportamenti</a:t>
            </a:r>
            <a:r>
              <a:rPr lang="en-US" baseline="0" dirty="0" smtClean="0"/>
              <a:t> qui </a:t>
            </a:r>
            <a:r>
              <a:rPr lang="en-US" baseline="0" dirty="0" err="1" smtClean="0"/>
              <a:t>riportati</a:t>
            </a:r>
            <a:r>
              <a:rPr lang="en-US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Il </a:t>
            </a:r>
            <a:r>
              <a:rPr lang="en-US" baseline="0" dirty="0" err="1" smtClean="0"/>
              <a:t>migliore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risultato</a:t>
            </a:r>
            <a:r>
              <a:rPr lang="en-US" baseline="0" dirty="0" smtClean="0"/>
              <a:t> è con </a:t>
            </a:r>
            <a:r>
              <a:rPr lang="en-US" baseline="0" dirty="0" err="1" smtClean="0"/>
              <a:t>tecnica</a:t>
            </a:r>
            <a:r>
              <a:rPr lang="en-US" baseline="0" dirty="0" smtClean="0"/>
              <a:t> RLI, </a:t>
            </a:r>
            <a:r>
              <a:rPr lang="en-US" baseline="0" dirty="0" err="1" smtClean="0"/>
              <a:t>mentre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misure</a:t>
            </a:r>
            <a:r>
              <a:rPr lang="en-US" baseline="0" dirty="0" smtClean="0"/>
              <a:t> di Tc </a:t>
            </a:r>
            <a:r>
              <a:rPr lang="en-US" baseline="0" dirty="0" err="1" smtClean="0"/>
              <a:t>mostrano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sorprendente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valore</a:t>
            </a:r>
            <a:r>
              <a:rPr lang="en-US" baseline="0" dirty="0" smtClean="0"/>
              <a:t> di onset di 39K per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campione</a:t>
            </a:r>
            <a:r>
              <a:rPr lang="en-US" baseline="0" dirty="0" smtClean="0"/>
              <a:t> via MgB4.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 </a:t>
            </a:r>
            <a:r>
              <a:rPr lang="en-US" baseline="0" dirty="0" err="1" smtClean="0"/>
              <a:t>conclusione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è </a:t>
            </a:r>
            <a:r>
              <a:rPr lang="en-US" baseline="0" dirty="0" err="1" smtClean="0"/>
              <a:t>mostrato</a:t>
            </a:r>
            <a:r>
              <a:rPr lang="en-US" baseline="0" dirty="0" smtClean="0"/>
              <a:t> come </a:t>
            </a:r>
            <a:r>
              <a:rPr lang="en-US" baseline="0" dirty="0" err="1" smtClean="0"/>
              <a:t>sia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possibile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preparare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agenti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droganti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dimensioni</a:t>
            </a:r>
            <a:r>
              <a:rPr lang="en-US" baseline="0" dirty="0" smtClean="0"/>
              <a:t> utile a </a:t>
            </a:r>
            <a:r>
              <a:rPr lang="en-US" baseline="0" dirty="0" err="1" smtClean="0"/>
              <a:t>formare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centri</a:t>
            </a:r>
            <a:r>
              <a:rPr lang="en-US" baseline="0" dirty="0" smtClean="0"/>
              <a:t> di pinning, </a:t>
            </a:r>
            <a:r>
              <a:rPr lang="en-US" baseline="0" dirty="0" err="1" smtClean="0"/>
              <a:t>sia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possibile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ottenere</a:t>
            </a:r>
            <a:r>
              <a:rPr lang="en-US" baseline="0" dirty="0" smtClean="0"/>
              <a:t> B2O3, B e MgB2 </a:t>
            </a:r>
            <a:r>
              <a:rPr lang="en-US" baseline="0" dirty="0" err="1" smtClean="0"/>
              <a:t>nanometrico</a:t>
            </a:r>
            <a:r>
              <a:rPr lang="en-US" baseline="0" dirty="0" smtClean="0"/>
              <a:t> con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processo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liofilizzazione</a:t>
            </a:r>
            <a:r>
              <a:rPr lang="en-US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 </a:t>
            </a:r>
            <a:r>
              <a:rPr lang="en-US" baseline="0" dirty="0" err="1" smtClean="0"/>
              <a:t>fili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così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ottenuti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mostrano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interessanti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prestazioni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attualmente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stiamo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lavorando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trovare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l’agente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dopante</a:t>
            </a:r>
            <a:r>
              <a:rPr lang="en-US" baseline="0" dirty="0" smtClean="0"/>
              <a:t> e la </a:t>
            </a:r>
            <a:r>
              <a:rPr lang="en-US" baseline="0" dirty="0" err="1" smtClean="0"/>
              <a:t>sua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concentrazione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più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opportuni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portare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sostituzioni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centri</a:t>
            </a:r>
            <a:r>
              <a:rPr lang="en-US" baseline="0" dirty="0" smtClean="0"/>
              <a:t> di pinning. E </a:t>
            </a:r>
            <a:r>
              <a:rPr lang="en-US" baseline="0" dirty="0" err="1" smtClean="0"/>
              <a:t>incrementare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prestazioni</a:t>
            </a:r>
            <a:r>
              <a:rPr lang="en-US" baseline="0" dirty="0" smtClean="0"/>
              <a:t>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83598-2DA1-451A-B8DB-C31BF74C7F87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9297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83598-2DA1-451A-B8DB-C31BF74C7F87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2045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83598-2DA1-451A-B8DB-C31BF74C7F87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979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984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5304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71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707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253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9435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2248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1876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437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120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8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AA2F8-F9EC-468E-8A2D-8C7FBD780A8B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2C5A9-706E-47AC-A12C-3B386F3E5A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758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emf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"/><Relationship Id="rId3" Type="http://schemas.openxmlformats.org/officeDocument/2006/relationships/image" Target="../media/image6.tif"/><Relationship Id="rId7" Type="http://schemas.openxmlformats.org/officeDocument/2006/relationships/image" Target="../media/image10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jpeg"/><Relationship Id="rId4" Type="http://schemas.openxmlformats.org/officeDocument/2006/relationships/image" Target="../media/image7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7" Type="http://schemas.openxmlformats.org/officeDocument/2006/relationships/image" Target="../media/image25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t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rgbClr val="002060"/>
                </a:solidFill>
                <a:latin typeface="+mn-lt"/>
              </a:rPr>
              <a:t>Development of emerging superconductors for high field applications </a:t>
            </a:r>
            <a:endParaRPr lang="it-IT" sz="5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2060"/>
                </a:solidFill>
              </a:rPr>
              <a:t>Andrea Malagoli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CNR-SPIN</a:t>
            </a:r>
            <a:endParaRPr lang="it-IT" dirty="0">
              <a:solidFill>
                <a:srgbClr val="002060"/>
              </a:solidFill>
            </a:endParaRPr>
          </a:p>
        </p:txBody>
      </p:sp>
      <p:grpSp>
        <p:nvGrpSpPr>
          <p:cNvPr id="14" name="Gruppo 13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15" name="CasellaDiTesto 14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06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524000" y="894712"/>
            <a:ext cx="1848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002060"/>
                </a:solidFill>
              </a:rPr>
              <a:t>Key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positives</a:t>
            </a:r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09080" y="44103"/>
            <a:ext cx="3178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</a:rPr>
              <a:t>Bi-2212 </a:t>
            </a:r>
            <a:r>
              <a:rPr lang="it-IT" sz="2800" b="1" dirty="0" err="1" smtClean="0">
                <a:solidFill>
                  <a:srgbClr val="002060"/>
                </a:solidFill>
              </a:rPr>
              <a:t>wires</a:t>
            </a:r>
            <a:r>
              <a:rPr lang="it-IT" sz="2800" b="1" dirty="0" smtClean="0">
                <a:solidFill>
                  <a:srgbClr val="002060"/>
                </a:solidFill>
              </a:rPr>
              <a:t> status</a:t>
            </a:r>
            <a:endParaRPr lang="it-IT" sz="2800" b="1" dirty="0">
              <a:solidFill>
                <a:srgbClr val="00206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09080" y="1483286"/>
            <a:ext cx="4856715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002060"/>
                </a:solidFill>
              </a:rPr>
              <a:t>A </a:t>
            </a:r>
            <a:r>
              <a:rPr lang="it-IT" dirty="0" err="1" smtClean="0">
                <a:solidFill>
                  <a:srgbClr val="002060"/>
                </a:solidFill>
              </a:rPr>
              <a:t>flexible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conductor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technology</a:t>
            </a:r>
            <a:endParaRPr lang="it-IT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060"/>
                </a:solidFill>
              </a:rPr>
              <a:t>Round, </a:t>
            </a:r>
            <a:r>
              <a:rPr lang="it-IT" dirty="0" err="1">
                <a:solidFill>
                  <a:srgbClr val="002060"/>
                </a:solidFill>
              </a:rPr>
              <a:t>rectangular</a:t>
            </a:r>
            <a:r>
              <a:rPr lang="it-IT" dirty="0">
                <a:solidFill>
                  <a:srgbClr val="002060"/>
                </a:solidFill>
              </a:rPr>
              <a:t>, </a:t>
            </a:r>
            <a:r>
              <a:rPr lang="it-IT" dirty="0" err="1">
                <a:solidFill>
                  <a:srgbClr val="002060"/>
                </a:solidFill>
              </a:rPr>
              <a:t>square</a:t>
            </a:r>
            <a:r>
              <a:rPr lang="it-IT" dirty="0">
                <a:solidFill>
                  <a:srgbClr val="002060"/>
                </a:solidFill>
              </a:rPr>
              <a:t>…..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060"/>
                </a:solidFill>
              </a:rPr>
              <a:t>Fine </a:t>
            </a:r>
            <a:r>
              <a:rPr lang="it-IT" dirty="0" err="1">
                <a:solidFill>
                  <a:srgbClr val="002060"/>
                </a:solidFill>
              </a:rPr>
              <a:t>filaments</a:t>
            </a:r>
            <a:endParaRPr lang="it-IT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002060"/>
                </a:solidFill>
              </a:rPr>
              <a:t>Twisted</a:t>
            </a:r>
            <a:endParaRPr lang="it-IT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060"/>
                </a:solidFill>
              </a:rPr>
              <a:t>Multiple </a:t>
            </a:r>
            <a:r>
              <a:rPr lang="it-IT" dirty="0" err="1" smtClean="0">
                <a:solidFill>
                  <a:srgbClr val="002060"/>
                </a:solidFill>
              </a:rPr>
              <a:t>architecture</a:t>
            </a:r>
            <a:endParaRPr lang="it-IT" dirty="0" smtClean="0">
              <a:solidFill>
                <a:srgbClr val="002060"/>
              </a:solidFill>
            </a:endParaRPr>
          </a:p>
          <a:p>
            <a:pPr lvl="1"/>
            <a:endParaRPr lang="it-IT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solidFill>
                  <a:srgbClr val="002060"/>
                </a:solidFill>
              </a:rPr>
              <a:t>Excellent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conductivity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matrix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without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any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need</a:t>
            </a:r>
            <a:r>
              <a:rPr lang="it-IT" dirty="0" smtClean="0">
                <a:solidFill>
                  <a:srgbClr val="002060"/>
                </a:solidFill>
              </a:rPr>
              <a:t> for </a:t>
            </a:r>
            <a:r>
              <a:rPr lang="it-IT" dirty="0" err="1" smtClean="0">
                <a:solidFill>
                  <a:srgbClr val="002060"/>
                </a:solidFill>
              </a:rPr>
              <a:t>diffusion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barrier</a:t>
            </a:r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solidFill>
                  <a:srgbClr val="002060"/>
                </a:solidFill>
              </a:rPr>
              <a:t>If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reacted</a:t>
            </a:r>
            <a:r>
              <a:rPr lang="it-IT" dirty="0" smtClean="0">
                <a:solidFill>
                  <a:srgbClr val="002060"/>
                </a:solidFill>
              </a:rPr>
              <a:t> under OP (50-100 bar) the </a:t>
            </a:r>
            <a:r>
              <a:rPr lang="it-IT" dirty="0" err="1" smtClean="0">
                <a:solidFill>
                  <a:srgbClr val="002060"/>
                </a:solidFill>
              </a:rPr>
              <a:t>properties</a:t>
            </a:r>
            <a:r>
              <a:rPr lang="it-IT" dirty="0" smtClean="0">
                <a:solidFill>
                  <a:srgbClr val="002060"/>
                </a:solidFill>
              </a:rPr>
              <a:t> are </a:t>
            </a:r>
            <a:r>
              <a:rPr lang="it-IT" dirty="0" err="1" smtClean="0">
                <a:solidFill>
                  <a:srgbClr val="002060"/>
                </a:solidFill>
              </a:rPr>
              <a:t>well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above</a:t>
            </a:r>
            <a:r>
              <a:rPr lang="it-IT" dirty="0" smtClean="0">
                <a:solidFill>
                  <a:srgbClr val="002060"/>
                </a:solidFill>
              </a:rPr>
              <a:t> the </a:t>
            </a:r>
            <a:r>
              <a:rPr lang="it-IT" dirty="0" err="1" smtClean="0">
                <a:solidFill>
                  <a:srgbClr val="002060"/>
                </a:solidFill>
              </a:rPr>
              <a:t>applications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requirements</a:t>
            </a:r>
            <a:r>
              <a:rPr lang="it-IT" dirty="0" smtClean="0">
                <a:solidFill>
                  <a:srgbClr val="002060"/>
                </a:solidFill>
              </a:rPr>
              <a:t>: J</a:t>
            </a:r>
            <a:r>
              <a:rPr lang="it-IT" baseline="-25000" dirty="0" smtClean="0">
                <a:solidFill>
                  <a:srgbClr val="002060"/>
                </a:solidFill>
              </a:rPr>
              <a:t>E </a:t>
            </a:r>
            <a:r>
              <a:rPr lang="it-IT" dirty="0" smtClean="0">
                <a:solidFill>
                  <a:srgbClr val="002060"/>
                </a:solidFill>
              </a:rPr>
              <a:t>≈800 A/mm</a:t>
            </a:r>
            <a:r>
              <a:rPr lang="it-IT" baseline="30000" dirty="0" smtClean="0">
                <a:solidFill>
                  <a:srgbClr val="002060"/>
                </a:solidFill>
              </a:rPr>
              <a:t>2 </a:t>
            </a:r>
            <a:r>
              <a:rPr lang="it-IT" dirty="0" smtClean="0">
                <a:solidFill>
                  <a:srgbClr val="002060"/>
                </a:solidFill>
              </a:rPr>
              <a:t>@16T</a:t>
            </a:r>
            <a:endParaRPr lang="it-IT" baseline="30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aseline="30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002060"/>
                </a:solidFill>
              </a:rPr>
              <a:t>The </a:t>
            </a:r>
            <a:r>
              <a:rPr lang="it-IT" dirty="0" err="1" smtClean="0">
                <a:solidFill>
                  <a:srgbClr val="002060"/>
                </a:solidFill>
              </a:rPr>
              <a:t>fabrication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route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is</a:t>
            </a:r>
            <a:r>
              <a:rPr lang="it-IT" dirty="0" smtClean="0">
                <a:solidFill>
                  <a:srgbClr val="002060"/>
                </a:solidFill>
              </a:rPr>
              <a:t> the </a:t>
            </a:r>
            <a:r>
              <a:rPr lang="it-IT" dirty="0" err="1" smtClean="0">
                <a:solidFill>
                  <a:srgbClr val="002060"/>
                </a:solidFill>
              </a:rPr>
              <a:t>same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industrialized</a:t>
            </a:r>
            <a:r>
              <a:rPr lang="it-IT" dirty="0" smtClean="0">
                <a:solidFill>
                  <a:srgbClr val="002060"/>
                </a:solidFill>
              </a:rPr>
              <a:t> for Nb-</a:t>
            </a:r>
            <a:r>
              <a:rPr lang="it-IT" dirty="0" err="1" smtClean="0">
                <a:solidFill>
                  <a:srgbClr val="002060"/>
                </a:solidFill>
              </a:rPr>
              <a:t>based</a:t>
            </a:r>
            <a:r>
              <a:rPr lang="it-IT" dirty="0" smtClean="0">
                <a:solidFill>
                  <a:srgbClr val="002060"/>
                </a:solidFill>
              </a:rPr>
              <a:t> and MgB</a:t>
            </a:r>
            <a:r>
              <a:rPr lang="it-IT" baseline="-25000" dirty="0" smtClean="0">
                <a:solidFill>
                  <a:srgbClr val="002060"/>
                </a:solidFill>
              </a:rPr>
              <a:t>2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superconductors</a:t>
            </a:r>
            <a:endParaRPr lang="it-IT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 smtClean="0">
              <a:solidFill>
                <a:srgbClr val="002060"/>
              </a:solidFill>
            </a:endParaRPr>
          </a:p>
          <a:p>
            <a:pPr lvl="1"/>
            <a:endParaRPr lang="it-IT" dirty="0" smtClean="0">
              <a:solidFill>
                <a:srgbClr val="002060"/>
              </a:solidFill>
            </a:endParaRPr>
          </a:p>
          <a:p>
            <a:pPr lvl="1"/>
            <a:endParaRPr lang="it-IT" dirty="0">
              <a:solidFill>
                <a:srgbClr val="002060"/>
              </a:solidFill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5818334" y="863664"/>
            <a:ext cx="5441442" cy="5605601"/>
            <a:chOff x="5818334" y="863664"/>
            <a:chExt cx="5441442" cy="5605601"/>
          </a:xfrm>
        </p:grpSpPr>
        <p:grpSp>
          <p:nvGrpSpPr>
            <p:cNvPr id="2" name="Gruppo 1"/>
            <p:cNvGrpSpPr/>
            <p:nvPr/>
          </p:nvGrpSpPr>
          <p:grpSpPr>
            <a:xfrm>
              <a:off x="5818334" y="863664"/>
              <a:ext cx="5441442" cy="5605601"/>
              <a:chOff x="5818334" y="863050"/>
              <a:chExt cx="5441442" cy="4998701"/>
            </a:xfrm>
          </p:grpSpPr>
          <p:sp>
            <p:nvSpPr>
              <p:cNvPr id="12" name="CasellaDiTesto 11"/>
              <p:cNvSpPr txBox="1"/>
              <p:nvPr/>
            </p:nvSpPr>
            <p:spPr>
              <a:xfrm>
                <a:off x="6888131" y="863050"/>
                <a:ext cx="2873094" cy="411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 smtClean="0">
                    <a:solidFill>
                      <a:srgbClr val="002060"/>
                    </a:solidFill>
                  </a:rPr>
                  <a:t>Critical points to face</a:t>
                </a:r>
                <a:endParaRPr lang="en-GB" sz="2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3" name="Text Placeholder 1"/>
              <p:cNvSpPr txBox="1">
                <a:spLocks/>
              </p:cNvSpPr>
              <p:nvPr/>
            </p:nvSpPr>
            <p:spPr>
              <a:xfrm>
                <a:off x="5818334" y="1415587"/>
                <a:ext cx="5441442" cy="4446164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>
                    <a:solidFill>
                      <a:srgbClr val="002060"/>
                    </a:solidFill>
                  </a:rPr>
                  <a:t>Mechanical properties: low E and low Yield Strength</a:t>
                </a:r>
              </a:p>
              <a:p>
                <a:r>
                  <a:rPr lang="en-US" sz="1800" dirty="0">
                    <a:solidFill>
                      <a:srgbClr val="002060"/>
                    </a:solidFill>
                  </a:rPr>
                  <a:t>Bubbles and internal pressure formation in long length </a:t>
                </a:r>
                <a:r>
                  <a:rPr lang="en-US" sz="1800" dirty="0" smtClean="0">
                    <a:solidFill>
                      <a:srgbClr val="002060"/>
                    </a:solidFill>
                  </a:rPr>
                  <a:t>(≥1m) wires </a:t>
                </a:r>
                <a:r>
                  <a:rPr lang="en-US" sz="1800" dirty="0">
                    <a:solidFill>
                      <a:srgbClr val="002060"/>
                    </a:solidFill>
                  </a:rPr>
                  <a:t>due to </a:t>
                </a:r>
                <a:r>
                  <a:rPr lang="en-US" sz="1800" b="1" dirty="0">
                    <a:solidFill>
                      <a:srgbClr val="002060"/>
                    </a:solidFill>
                  </a:rPr>
                  <a:t>Carbon impurity </a:t>
                </a:r>
                <a:r>
                  <a:rPr lang="en-US" sz="1800" dirty="0">
                    <a:solidFill>
                      <a:srgbClr val="002060"/>
                    </a:solidFill>
                  </a:rPr>
                  <a:t>(evolving in CO</a:t>
                </a:r>
                <a:r>
                  <a:rPr lang="en-US" sz="1800" baseline="-25000" dirty="0">
                    <a:solidFill>
                      <a:srgbClr val="002060"/>
                    </a:solidFill>
                  </a:rPr>
                  <a:t>2</a:t>
                </a:r>
                <a:r>
                  <a:rPr lang="en-US" sz="1800" dirty="0">
                    <a:solidFill>
                      <a:srgbClr val="002060"/>
                    </a:solidFill>
                  </a:rPr>
                  <a:t>) and </a:t>
                </a:r>
                <a:r>
                  <a:rPr lang="en-US" sz="1800" b="1" dirty="0" smtClean="0">
                    <a:solidFill>
                      <a:srgbClr val="002060"/>
                    </a:solidFill>
                  </a:rPr>
                  <a:t>porosity</a:t>
                </a:r>
              </a:p>
              <a:p>
                <a:endParaRPr lang="en-US" sz="1800" b="1" dirty="0">
                  <a:solidFill>
                    <a:srgbClr val="002060"/>
                  </a:solidFill>
                </a:endParaRPr>
              </a:p>
              <a:p>
                <a:endParaRPr lang="en-US" sz="1800" b="1" dirty="0" smtClean="0">
                  <a:solidFill>
                    <a:srgbClr val="002060"/>
                  </a:solidFill>
                </a:endParaRPr>
              </a:p>
              <a:p>
                <a:endParaRPr lang="en-US" sz="1800" b="1" dirty="0">
                  <a:solidFill>
                    <a:srgbClr val="002060"/>
                  </a:solidFill>
                </a:endParaRPr>
              </a:p>
              <a:p>
                <a:endParaRPr lang="en-US" sz="1800" b="1" dirty="0" smtClean="0">
                  <a:solidFill>
                    <a:srgbClr val="002060"/>
                  </a:solidFill>
                </a:endParaRPr>
              </a:p>
              <a:p>
                <a:endParaRPr lang="en-US" sz="1800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en-US" sz="1800" b="1" dirty="0">
                  <a:solidFill>
                    <a:srgbClr val="002060"/>
                  </a:solidFill>
                </a:endParaRPr>
              </a:p>
              <a:p>
                <a:r>
                  <a:rPr lang="en-US" sz="1800" dirty="0" smtClean="0">
                    <a:solidFill>
                      <a:srgbClr val="002060"/>
                    </a:solidFill>
                  </a:rPr>
                  <a:t>Wind </a:t>
                </a:r>
                <a:r>
                  <a:rPr lang="en-US" sz="1800" dirty="0">
                    <a:solidFill>
                      <a:srgbClr val="002060"/>
                    </a:solidFill>
                  </a:rPr>
                  <a:t>and react technique like Nb</a:t>
                </a:r>
                <a:r>
                  <a:rPr lang="en-US" sz="1800" baseline="-25000" dirty="0">
                    <a:solidFill>
                      <a:srgbClr val="002060"/>
                    </a:solidFill>
                  </a:rPr>
                  <a:t>3</a:t>
                </a:r>
                <a:r>
                  <a:rPr lang="en-US" sz="1800" dirty="0">
                    <a:solidFill>
                      <a:srgbClr val="002060"/>
                    </a:solidFill>
                  </a:rPr>
                  <a:t>Sn </a:t>
                </a:r>
                <a:r>
                  <a:rPr lang="en-US" sz="1800" dirty="0" smtClean="0">
                    <a:solidFill>
                      <a:srgbClr val="002060"/>
                    </a:solidFill>
                  </a:rPr>
                  <a:t>but, </a:t>
                </a:r>
                <a:r>
                  <a:rPr lang="en-US" sz="1800" dirty="0">
                    <a:solidFill>
                      <a:srgbClr val="002060"/>
                    </a:solidFill>
                  </a:rPr>
                  <a:t>if OP </a:t>
                </a:r>
                <a:r>
                  <a:rPr lang="en-US" sz="1800" dirty="0" smtClean="0">
                    <a:solidFill>
                      <a:srgbClr val="002060"/>
                    </a:solidFill>
                  </a:rPr>
                  <a:t>needed, </a:t>
                </a:r>
                <a:r>
                  <a:rPr lang="en-US" sz="1800" dirty="0">
                    <a:solidFill>
                      <a:srgbClr val="002060"/>
                    </a:solidFill>
                  </a:rPr>
                  <a:t>more complex</a:t>
                </a:r>
              </a:p>
              <a:p>
                <a:pPr lvl="1"/>
                <a:r>
                  <a:rPr lang="en-US" sz="1800" dirty="0">
                    <a:solidFill>
                      <a:srgbClr val="002060"/>
                    </a:solidFill>
                  </a:rPr>
                  <a:t>890 C, not 670 C</a:t>
                </a:r>
              </a:p>
              <a:p>
                <a:pPr lvl="1"/>
                <a:r>
                  <a:rPr lang="en-US" sz="1800" dirty="0">
                    <a:solidFill>
                      <a:srgbClr val="002060"/>
                    </a:solidFill>
                  </a:rPr>
                  <a:t>50/100 bar overpressure, not 1 bar</a:t>
                </a:r>
              </a:p>
              <a:p>
                <a:r>
                  <a:rPr lang="en-US" sz="1800" dirty="0" smtClean="0">
                    <a:solidFill>
                      <a:srgbClr val="002060"/>
                    </a:solidFill>
                  </a:rPr>
                  <a:t>Costs</a:t>
                </a:r>
              </a:p>
              <a:p>
                <a:pPr marL="0" indent="0">
                  <a:buNone/>
                </a:pPr>
                <a:endParaRPr lang="en-US" sz="1800" dirty="0" smtClean="0">
                  <a:solidFill>
                    <a:srgbClr val="002060"/>
                  </a:solidFill>
                </a:endParaRPr>
              </a:p>
            </p:txBody>
          </p:sp>
        </p:grpSp>
        <p:pic>
          <p:nvPicPr>
            <p:cNvPr id="14" name="Picture 2" descr="C:\Jianyi-data\Jianyi-Data-2013\Publications-2013\Andrea Malagoli-wire expansion\Figures\Figure 6- new-4 panels.tif"/>
            <p:cNvPicPr>
              <a:picLocks noChangeAspect="1"/>
            </p:cNvPicPr>
            <p:nvPr/>
          </p:nvPicPr>
          <p:blipFill rotWithShape="1">
            <a:blip r:embed="rId3" cstate="print"/>
            <a:srcRect r="1895" b="50116"/>
            <a:stretch/>
          </p:blipFill>
          <p:spPr bwMode="auto">
            <a:xfrm>
              <a:off x="7871382" y="2614322"/>
              <a:ext cx="3113929" cy="2114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" name="Gruppo 15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17" name="CasellaDiTesto 16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557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lee\Documents\Unsynched Work\JeVsB-comparison_053017_1281w_pal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791" y="1593158"/>
            <a:ext cx="3788229" cy="365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Deltec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92" y="1342115"/>
            <a:ext cx="2910148" cy="3909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459820" y="0"/>
            <a:ext cx="6602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</a:rPr>
              <a:t>OP </a:t>
            </a:r>
            <a:r>
              <a:rPr lang="it-IT" sz="2800" b="1" dirty="0" err="1" smtClean="0">
                <a:solidFill>
                  <a:srgbClr val="002060"/>
                </a:solidFill>
              </a:rPr>
              <a:t>Heat</a:t>
            </a:r>
            <a:r>
              <a:rPr lang="it-IT" sz="2800" b="1" dirty="0" smtClean="0">
                <a:solidFill>
                  <a:srgbClr val="002060"/>
                </a:solidFill>
              </a:rPr>
              <a:t> Treatment @ </a:t>
            </a:r>
            <a:r>
              <a:rPr lang="it-IT" sz="2800" b="1" dirty="0" smtClean="0">
                <a:solidFill>
                  <a:srgbClr val="002060"/>
                </a:solidFill>
              </a:rPr>
              <a:t>ASC (Tallahassee, FL)</a:t>
            </a:r>
            <a:endParaRPr lang="it-IT" sz="2800" b="1" dirty="0">
              <a:solidFill>
                <a:srgbClr val="002060"/>
              </a:solidFill>
            </a:endParaRPr>
          </a:p>
        </p:txBody>
      </p:sp>
      <p:grpSp>
        <p:nvGrpSpPr>
          <p:cNvPr id="14" name="Gruppo 13"/>
          <p:cNvGrpSpPr/>
          <p:nvPr/>
        </p:nvGrpSpPr>
        <p:grpSpPr>
          <a:xfrm>
            <a:off x="7477572" y="1593158"/>
            <a:ext cx="4288304" cy="5007353"/>
            <a:chOff x="7477572" y="1593158"/>
            <a:chExt cx="4288304" cy="5007353"/>
          </a:xfrm>
        </p:grpSpPr>
        <p:pic>
          <p:nvPicPr>
            <p:cNvPr id="4" name="Picture 4" descr="C:\Jianyi-data\Jianyi-Data-2017\Publication-2017\LTSW-2017\Jianyi_LTSW-2017 talk\Figures\Jc compariso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7572" y="1593158"/>
              <a:ext cx="4250055" cy="3283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CasellaDiTesto 10"/>
            <p:cNvSpPr txBox="1"/>
            <p:nvPr/>
          </p:nvSpPr>
          <p:spPr>
            <a:xfrm>
              <a:off x="8014203" y="5123183"/>
              <a:ext cx="375167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successfully replaced the classical powder producer </a:t>
              </a:r>
              <a:r>
                <a:rPr lang="en-US" dirty="0" err="1">
                  <a:solidFill>
                    <a:srgbClr val="002060"/>
                  </a:solidFill>
                </a:rPr>
                <a:t>Nexans</a:t>
              </a:r>
              <a:r>
                <a:rPr lang="en-US" dirty="0">
                  <a:solidFill>
                    <a:srgbClr val="002060"/>
                  </a:solidFill>
                </a:rPr>
                <a:t> with two new suppliers, </a:t>
              </a:r>
              <a:r>
                <a:rPr lang="en-US" dirty="0" err="1">
                  <a:solidFill>
                    <a:srgbClr val="002060"/>
                  </a:solidFill>
                </a:rPr>
                <a:t>nGimat</a:t>
              </a:r>
              <a:r>
                <a:rPr lang="en-US" dirty="0">
                  <a:solidFill>
                    <a:srgbClr val="002060"/>
                  </a:solidFill>
                </a:rPr>
                <a:t> and </a:t>
              </a:r>
              <a:r>
                <a:rPr lang="en-US" dirty="0" err="1">
                  <a:solidFill>
                    <a:srgbClr val="002060"/>
                  </a:solidFill>
                </a:rPr>
                <a:t>MetaMateria</a:t>
              </a:r>
              <a:endParaRPr lang="en-US" dirty="0">
                <a:solidFill>
                  <a:srgbClr val="002060"/>
                </a:solidFill>
              </a:endParaRPr>
            </a:p>
            <a:p>
              <a:endParaRPr lang="it-IT" dirty="0">
                <a:solidFill>
                  <a:srgbClr val="002060"/>
                </a:solidFill>
              </a:endParaRPr>
            </a:p>
          </p:txBody>
        </p:sp>
      </p:grpSp>
      <p:sp>
        <p:nvSpPr>
          <p:cNvPr id="12" name="CasellaDiTesto 11"/>
          <p:cNvSpPr txBox="1"/>
          <p:nvPr/>
        </p:nvSpPr>
        <p:spPr>
          <a:xfrm>
            <a:off x="103631" y="5422006"/>
            <a:ext cx="3254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OP-furnace: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6 zone, </a:t>
            </a:r>
            <a:r>
              <a:rPr lang="en-US" dirty="0">
                <a:solidFill>
                  <a:srgbClr val="002060"/>
                </a:solidFill>
              </a:rPr>
              <a:t>active vol. 13 cm x 40 </a:t>
            </a:r>
            <a:r>
              <a:rPr lang="en-US" dirty="0" smtClean="0">
                <a:solidFill>
                  <a:srgbClr val="002060"/>
                </a:solidFill>
              </a:rPr>
              <a:t>cm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898940" y="5553989"/>
            <a:ext cx="37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Properties have significantly improved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7943821" y="654601"/>
            <a:ext cx="2692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Courtesy by D. Larbalestier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25" name="Gruppo 24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26" name="CasellaDiTesto 25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7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524000" y="894712"/>
            <a:ext cx="1848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002060"/>
                </a:solidFill>
              </a:rPr>
              <a:t>Key</a:t>
            </a:r>
            <a:r>
              <a:rPr lang="it-IT" sz="2400" b="1" dirty="0" smtClean="0">
                <a:solidFill>
                  <a:srgbClr val="002060"/>
                </a:solidFill>
              </a:rPr>
              <a:t> </a:t>
            </a:r>
            <a:r>
              <a:rPr lang="it-IT" sz="2400" b="1" dirty="0" err="1" smtClean="0">
                <a:solidFill>
                  <a:srgbClr val="002060"/>
                </a:solidFill>
              </a:rPr>
              <a:t>positives</a:t>
            </a:r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09080" y="78508"/>
            <a:ext cx="3178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</a:rPr>
              <a:t>Bi-2212 </a:t>
            </a:r>
            <a:r>
              <a:rPr lang="it-IT" sz="2800" b="1" dirty="0" err="1" smtClean="0">
                <a:solidFill>
                  <a:srgbClr val="002060"/>
                </a:solidFill>
              </a:rPr>
              <a:t>wires</a:t>
            </a:r>
            <a:r>
              <a:rPr lang="it-IT" sz="2800" b="1" dirty="0" smtClean="0">
                <a:solidFill>
                  <a:srgbClr val="002060"/>
                </a:solidFill>
              </a:rPr>
              <a:t> status</a:t>
            </a:r>
            <a:endParaRPr lang="it-IT" sz="2800" b="1" dirty="0">
              <a:solidFill>
                <a:srgbClr val="00206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09080" y="1483286"/>
            <a:ext cx="4856715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002060"/>
                </a:solidFill>
              </a:rPr>
              <a:t>A </a:t>
            </a:r>
            <a:r>
              <a:rPr lang="it-IT" dirty="0" err="1" smtClean="0">
                <a:solidFill>
                  <a:srgbClr val="002060"/>
                </a:solidFill>
              </a:rPr>
              <a:t>flexible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conductor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technology</a:t>
            </a:r>
            <a:endParaRPr lang="it-IT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060"/>
                </a:solidFill>
              </a:rPr>
              <a:t>Round, </a:t>
            </a:r>
            <a:r>
              <a:rPr lang="it-IT" dirty="0" err="1">
                <a:solidFill>
                  <a:srgbClr val="002060"/>
                </a:solidFill>
              </a:rPr>
              <a:t>rectangular</a:t>
            </a:r>
            <a:r>
              <a:rPr lang="it-IT" dirty="0">
                <a:solidFill>
                  <a:srgbClr val="002060"/>
                </a:solidFill>
              </a:rPr>
              <a:t>, </a:t>
            </a:r>
            <a:r>
              <a:rPr lang="it-IT" dirty="0" err="1">
                <a:solidFill>
                  <a:srgbClr val="002060"/>
                </a:solidFill>
              </a:rPr>
              <a:t>square</a:t>
            </a:r>
            <a:r>
              <a:rPr lang="it-IT" dirty="0">
                <a:solidFill>
                  <a:srgbClr val="002060"/>
                </a:solidFill>
              </a:rPr>
              <a:t>…..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060"/>
                </a:solidFill>
              </a:rPr>
              <a:t>Fine </a:t>
            </a:r>
            <a:r>
              <a:rPr lang="it-IT" dirty="0" err="1">
                <a:solidFill>
                  <a:srgbClr val="002060"/>
                </a:solidFill>
              </a:rPr>
              <a:t>filaments</a:t>
            </a:r>
            <a:endParaRPr lang="it-IT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002060"/>
                </a:solidFill>
              </a:rPr>
              <a:t>Twisted</a:t>
            </a:r>
            <a:endParaRPr lang="it-IT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060"/>
                </a:solidFill>
              </a:rPr>
              <a:t>Multiple </a:t>
            </a:r>
            <a:r>
              <a:rPr lang="it-IT" dirty="0" err="1" smtClean="0">
                <a:solidFill>
                  <a:srgbClr val="002060"/>
                </a:solidFill>
              </a:rPr>
              <a:t>architecture</a:t>
            </a:r>
            <a:endParaRPr lang="it-IT" dirty="0" smtClean="0">
              <a:solidFill>
                <a:srgbClr val="002060"/>
              </a:solidFill>
            </a:endParaRPr>
          </a:p>
          <a:p>
            <a:pPr lvl="1"/>
            <a:endParaRPr lang="it-IT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solidFill>
                  <a:srgbClr val="002060"/>
                </a:solidFill>
              </a:rPr>
              <a:t>Excellent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conductivity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matrix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without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any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need</a:t>
            </a:r>
            <a:r>
              <a:rPr lang="it-IT" dirty="0" smtClean="0">
                <a:solidFill>
                  <a:srgbClr val="002060"/>
                </a:solidFill>
              </a:rPr>
              <a:t> for </a:t>
            </a:r>
            <a:r>
              <a:rPr lang="it-IT" dirty="0" err="1" smtClean="0">
                <a:solidFill>
                  <a:srgbClr val="002060"/>
                </a:solidFill>
              </a:rPr>
              <a:t>diffusion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barrier</a:t>
            </a:r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>
                <a:solidFill>
                  <a:srgbClr val="002060"/>
                </a:solidFill>
              </a:rPr>
              <a:t>If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reacted</a:t>
            </a:r>
            <a:r>
              <a:rPr lang="it-IT" dirty="0" smtClean="0">
                <a:solidFill>
                  <a:srgbClr val="002060"/>
                </a:solidFill>
              </a:rPr>
              <a:t> under OP (50-100 bar) the </a:t>
            </a:r>
            <a:r>
              <a:rPr lang="it-IT" dirty="0" err="1" smtClean="0">
                <a:solidFill>
                  <a:srgbClr val="002060"/>
                </a:solidFill>
              </a:rPr>
              <a:t>properties</a:t>
            </a:r>
            <a:r>
              <a:rPr lang="it-IT" dirty="0" smtClean="0">
                <a:solidFill>
                  <a:srgbClr val="002060"/>
                </a:solidFill>
              </a:rPr>
              <a:t> are </a:t>
            </a:r>
            <a:r>
              <a:rPr lang="it-IT" dirty="0" err="1" smtClean="0">
                <a:solidFill>
                  <a:srgbClr val="002060"/>
                </a:solidFill>
              </a:rPr>
              <a:t>well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above</a:t>
            </a:r>
            <a:r>
              <a:rPr lang="it-IT" dirty="0" smtClean="0">
                <a:solidFill>
                  <a:srgbClr val="002060"/>
                </a:solidFill>
              </a:rPr>
              <a:t> the </a:t>
            </a:r>
            <a:r>
              <a:rPr lang="it-IT" dirty="0" err="1" smtClean="0">
                <a:solidFill>
                  <a:srgbClr val="002060"/>
                </a:solidFill>
              </a:rPr>
              <a:t>applications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requirements</a:t>
            </a:r>
            <a:r>
              <a:rPr lang="it-IT" dirty="0" smtClean="0">
                <a:solidFill>
                  <a:srgbClr val="002060"/>
                </a:solidFill>
              </a:rPr>
              <a:t>: J</a:t>
            </a:r>
            <a:r>
              <a:rPr lang="it-IT" baseline="-25000" dirty="0" smtClean="0">
                <a:solidFill>
                  <a:srgbClr val="002060"/>
                </a:solidFill>
              </a:rPr>
              <a:t>E </a:t>
            </a:r>
            <a:r>
              <a:rPr lang="it-IT" dirty="0" smtClean="0">
                <a:solidFill>
                  <a:srgbClr val="002060"/>
                </a:solidFill>
              </a:rPr>
              <a:t>≈800 A/mm</a:t>
            </a:r>
            <a:r>
              <a:rPr lang="it-IT" baseline="30000" dirty="0" smtClean="0">
                <a:solidFill>
                  <a:srgbClr val="002060"/>
                </a:solidFill>
              </a:rPr>
              <a:t>2 </a:t>
            </a:r>
            <a:r>
              <a:rPr lang="it-IT" dirty="0" smtClean="0">
                <a:solidFill>
                  <a:srgbClr val="002060"/>
                </a:solidFill>
              </a:rPr>
              <a:t>@16T</a:t>
            </a:r>
            <a:endParaRPr lang="it-IT" baseline="30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aseline="30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002060"/>
                </a:solidFill>
              </a:rPr>
              <a:t>The </a:t>
            </a:r>
            <a:r>
              <a:rPr lang="it-IT" dirty="0" err="1" smtClean="0">
                <a:solidFill>
                  <a:srgbClr val="002060"/>
                </a:solidFill>
              </a:rPr>
              <a:t>fabrication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route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is</a:t>
            </a:r>
            <a:r>
              <a:rPr lang="it-IT" dirty="0" smtClean="0">
                <a:solidFill>
                  <a:srgbClr val="002060"/>
                </a:solidFill>
              </a:rPr>
              <a:t> the </a:t>
            </a:r>
            <a:r>
              <a:rPr lang="it-IT" dirty="0" err="1" smtClean="0">
                <a:solidFill>
                  <a:srgbClr val="002060"/>
                </a:solidFill>
              </a:rPr>
              <a:t>same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industiralized</a:t>
            </a:r>
            <a:r>
              <a:rPr lang="it-IT" dirty="0" smtClean="0">
                <a:solidFill>
                  <a:srgbClr val="002060"/>
                </a:solidFill>
              </a:rPr>
              <a:t> for Nb-</a:t>
            </a:r>
            <a:r>
              <a:rPr lang="it-IT" dirty="0" err="1" smtClean="0">
                <a:solidFill>
                  <a:srgbClr val="002060"/>
                </a:solidFill>
              </a:rPr>
              <a:t>based</a:t>
            </a:r>
            <a:r>
              <a:rPr lang="it-IT" dirty="0" smtClean="0">
                <a:solidFill>
                  <a:srgbClr val="002060"/>
                </a:solidFill>
              </a:rPr>
              <a:t> and MgB</a:t>
            </a:r>
            <a:r>
              <a:rPr lang="it-IT" baseline="-25000" dirty="0" smtClean="0">
                <a:solidFill>
                  <a:srgbClr val="002060"/>
                </a:solidFill>
              </a:rPr>
              <a:t>2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superconductors</a:t>
            </a:r>
            <a:endParaRPr lang="it-IT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 smtClean="0">
              <a:solidFill>
                <a:srgbClr val="002060"/>
              </a:solidFill>
            </a:endParaRPr>
          </a:p>
          <a:p>
            <a:pPr lvl="1"/>
            <a:endParaRPr lang="it-IT" dirty="0" smtClean="0">
              <a:solidFill>
                <a:srgbClr val="002060"/>
              </a:solidFill>
            </a:endParaRPr>
          </a:p>
          <a:p>
            <a:pPr lvl="1"/>
            <a:endParaRPr lang="it-IT" dirty="0">
              <a:solidFill>
                <a:srgbClr val="002060"/>
              </a:solidFill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5818334" y="859777"/>
            <a:ext cx="5441442" cy="5609488"/>
            <a:chOff x="5818334" y="859777"/>
            <a:chExt cx="5441442" cy="5609488"/>
          </a:xfrm>
        </p:grpSpPr>
        <p:grpSp>
          <p:nvGrpSpPr>
            <p:cNvPr id="2" name="Gruppo 1"/>
            <p:cNvGrpSpPr/>
            <p:nvPr/>
          </p:nvGrpSpPr>
          <p:grpSpPr>
            <a:xfrm>
              <a:off x="5818334" y="859777"/>
              <a:ext cx="5441442" cy="5609488"/>
              <a:chOff x="5818334" y="859584"/>
              <a:chExt cx="5441442" cy="5002167"/>
            </a:xfrm>
          </p:grpSpPr>
          <p:sp>
            <p:nvSpPr>
              <p:cNvPr id="12" name="CasellaDiTesto 11"/>
              <p:cNvSpPr txBox="1"/>
              <p:nvPr/>
            </p:nvSpPr>
            <p:spPr>
              <a:xfrm>
                <a:off x="6949707" y="859584"/>
                <a:ext cx="2873094" cy="411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 smtClean="0">
                    <a:solidFill>
                      <a:srgbClr val="002060"/>
                    </a:solidFill>
                  </a:rPr>
                  <a:t>Critical points to face</a:t>
                </a:r>
                <a:endParaRPr lang="en-GB" sz="2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3" name="Text Placeholder 1"/>
              <p:cNvSpPr txBox="1">
                <a:spLocks/>
              </p:cNvSpPr>
              <p:nvPr/>
            </p:nvSpPr>
            <p:spPr>
              <a:xfrm>
                <a:off x="5818334" y="1415587"/>
                <a:ext cx="5441442" cy="4446164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>
                    <a:solidFill>
                      <a:srgbClr val="002060"/>
                    </a:solidFill>
                  </a:rPr>
                  <a:t>Mechanical properties: low E and low Yield Strength</a:t>
                </a:r>
              </a:p>
              <a:p>
                <a:r>
                  <a:rPr lang="en-US" sz="1800" dirty="0">
                    <a:solidFill>
                      <a:srgbClr val="002060"/>
                    </a:solidFill>
                  </a:rPr>
                  <a:t>Bubbles and internal pressure formation in long length (≥1m) wires due to </a:t>
                </a:r>
                <a:r>
                  <a:rPr lang="en-US" sz="1800" b="1" dirty="0">
                    <a:solidFill>
                      <a:srgbClr val="002060"/>
                    </a:solidFill>
                  </a:rPr>
                  <a:t>Carbon impurity </a:t>
                </a:r>
                <a:r>
                  <a:rPr lang="en-US" sz="1800" dirty="0">
                    <a:solidFill>
                      <a:srgbClr val="002060"/>
                    </a:solidFill>
                  </a:rPr>
                  <a:t>(evolving in CO</a:t>
                </a:r>
                <a:r>
                  <a:rPr lang="en-US" sz="1800" baseline="-25000" dirty="0">
                    <a:solidFill>
                      <a:srgbClr val="002060"/>
                    </a:solidFill>
                  </a:rPr>
                  <a:t>2</a:t>
                </a:r>
                <a:r>
                  <a:rPr lang="en-US" sz="1800" dirty="0">
                    <a:solidFill>
                      <a:srgbClr val="002060"/>
                    </a:solidFill>
                  </a:rPr>
                  <a:t>) and </a:t>
                </a:r>
                <a:r>
                  <a:rPr lang="en-US" sz="1800" b="1" dirty="0" smtClean="0">
                    <a:solidFill>
                      <a:srgbClr val="002060"/>
                    </a:solidFill>
                  </a:rPr>
                  <a:t>porosity</a:t>
                </a:r>
              </a:p>
              <a:p>
                <a:endParaRPr lang="en-US" sz="1800" b="1" dirty="0">
                  <a:solidFill>
                    <a:srgbClr val="002060"/>
                  </a:solidFill>
                </a:endParaRPr>
              </a:p>
              <a:p>
                <a:endParaRPr lang="en-US" sz="1800" b="1" dirty="0" smtClean="0">
                  <a:solidFill>
                    <a:srgbClr val="002060"/>
                  </a:solidFill>
                </a:endParaRPr>
              </a:p>
              <a:p>
                <a:endParaRPr lang="en-US" sz="1800" b="1" dirty="0">
                  <a:solidFill>
                    <a:srgbClr val="002060"/>
                  </a:solidFill>
                </a:endParaRPr>
              </a:p>
              <a:p>
                <a:endParaRPr lang="en-US" sz="1800" b="1" dirty="0" smtClean="0">
                  <a:solidFill>
                    <a:srgbClr val="002060"/>
                  </a:solidFill>
                </a:endParaRPr>
              </a:p>
              <a:p>
                <a:endParaRPr lang="en-US" sz="1800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en-US" sz="1800" b="1" dirty="0">
                  <a:solidFill>
                    <a:srgbClr val="002060"/>
                  </a:solidFill>
                </a:endParaRPr>
              </a:p>
              <a:p>
                <a:r>
                  <a:rPr lang="en-US" sz="1800" dirty="0" smtClean="0">
                    <a:solidFill>
                      <a:srgbClr val="002060"/>
                    </a:solidFill>
                  </a:rPr>
                  <a:t>Wind </a:t>
                </a:r>
                <a:r>
                  <a:rPr lang="en-US" sz="1800" dirty="0">
                    <a:solidFill>
                      <a:srgbClr val="002060"/>
                    </a:solidFill>
                  </a:rPr>
                  <a:t>and react technique like Nb</a:t>
                </a:r>
                <a:r>
                  <a:rPr lang="en-US" sz="1800" baseline="-25000" dirty="0">
                    <a:solidFill>
                      <a:srgbClr val="002060"/>
                    </a:solidFill>
                  </a:rPr>
                  <a:t>3</a:t>
                </a:r>
                <a:r>
                  <a:rPr lang="en-US" sz="1800" dirty="0">
                    <a:solidFill>
                      <a:srgbClr val="002060"/>
                    </a:solidFill>
                  </a:rPr>
                  <a:t>Sn </a:t>
                </a:r>
                <a:r>
                  <a:rPr lang="en-US" sz="1800" dirty="0" smtClean="0">
                    <a:solidFill>
                      <a:srgbClr val="002060"/>
                    </a:solidFill>
                  </a:rPr>
                  <a:t>but, </a:t>
                </a:r>
                <a:r>
                  <a:rPr lang="en-US" sz="1800" dirty="0">
                    <a:solidFill>
                      <a:srgbClr val="002060"/>
                    </a:solidFill>
                  </a:rPr>
                  <a:t>if OP </a:t>
                </a:r>
                <a:r>
                  <a:rPr lang="en-US" sz="1800" dirty="0" smtClean="0">
                    <a:solidFill>
                      <a:srgbClr val="002060"/>
                    </a:solidFill>
                  </a:rPr>
                  <a:t>needed, </a:t>
                </a:r>
                <a:r>
                  <a:rPr lang="en-US" sz="1800" dirty="0">
                    <a:solidFill>
                      <a:srgbClr val="002060"/>
                    </a:solidFill>
                  </a:rPr>
                  <a:t>more complex</a:t>
                </a:r>
              </a:p>
              <a:p>
                <a:pPr lvl="1"/>
                <a:r>
                  <a:rPr lang="en-US" sz="1800" dirty="0">
                    <a:solidFill>
                      <a:srgbClr val="002060"/>
                    </a:solidFill>
                  </a:rPr>
                  <a:t>890 C, not 670 C</a:t>
                </a:r>
              </a:p>
              <a:p>
                <a:pPr lvl="1"/>
                <a:r>
                  <a:rPr lang="en-US" sz="1800" dirty="0">
                    <a:solidFill>
                      <a:srgbClr val="002060"/>
                    </a:solidFill>
                  </a:rPr>
                  <a:t>50/100 bar overpressure, not 1 bar</a:t>
                </a:r>
              </a:p>
              <a:p>
                <a:r>
                  <a:rPr lang="en-US" sz="1800" dirty="0" smtClean="0">
                    <a:solidFill>
                      <a:srgbClr val="002060"/>
                    </a:solidFill>
                  </a:rPr>
                  <a:t>Costs</a:t>
                </a:r>
              </a:p>
              <a:p>
                <a:pPr marL="0" indent="0">
                  <a:buNone/>
                </a:pPr>
                <a:endParaRPr lang="en-US" sz="1800" dirty="0" smtClean="0">
                  <a:solidFill>
                    <a:srgbClr val="002060"/>
                  </a:solidFill>
                </a:endParaRPr>
              </a:p>
            </p:txBody>
          </p:sp>
        </p:grpSp>
        <p:pic>
          <p:nvPicPr>
            <p:cNvPr id="14" name="Picture 2" descr="C:\Jianyi-data\Jianyi-Data-2013\Publications-2013\Andrea Malagoli-wire expansion\Figures\Figure 6- new-4 panels.tif"/>
            <p:cNvPicPr>
              <a:picLocks noChangeAspect="1"/>
            </p:cNvPicPr>
            <p:nvPr/>
          </p:nvPicPr>
          <p:blipFill rotWithShape="1">
            <a:blip r:embed="rId3" cstate="print"/>
            <a:srcRect r="1895" b="50116"/>
            <a:stretch/>
          </p:blipFill>
          <p:spPr bwMode="auto">
            <a:xfrm>
              <a:off x="7871382" y="2614322"/>
              <a:ext cx="3113929" cy="2114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Ovale 14"/>
          <p:cNvSpPr/>
          <p:nvPr/>
        </p:nvSpPr>
        <p:spPr>
          <a:xfrm>
            <a:off x="7118744" y="2281731"/>
            <a:ext cx="913865" cy="4441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2 15"/>
          <p:cNvCxnSpPr>
            <a:stCxn id="15" idx="3"/>
          </p:cNvCxnSpPr>
          <p:nvPr/>
        </p:nvCxnSpPr>
        <p:spPr>
          <a:xfrm flipH="1">
            <a:off x="6717270" y="2660826"/>
            <a:ext cx="535306" cy="5929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e 17"/>
          <p:cNvSpPr/>
          <p:nvPr/>
        </p:nvSpPr>
        <p:spPr>
          <a:xfrm>
            <a:off x="8521580" y="1963659"/>
            <a:ext cx="1616300" cy="62701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/>
          <p:cNvCxnSpPr/>
          <p:nvPr/>
        </p:nvCxnSpPr>
        <p:spPr>
          <a:xfrm flipH="1">
            <a:off x="6858896" y="2382925"/>
            <a:ext cx="1680158" cy="16611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5386645" y="3938451"/>
            <a:ext cx="2504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≈20 </a:t>
            </a:r>
            <a:r>
              <a:rPr lang="it-IT" b="1" dirty="0" err="1" smtClean="0">
                <a:solidFill>
                  <a:srgbClr val="002060"/>
                </a:solidFill>
              </a:rPr>
              <a:t>ppm</a:t>
            </a:r>
            <a:r>
              <a:rPr lang="it-IT" b="1" dirty="0" smtClean="0">
                <a:solidFill>
                  <a:srgbClr val="002060"/>
                </a:solidFill>
              </a:rPr>
              <a:t> in the </a:t>
            </a:r>
            <a:r>
              <a:rPr lang="it-IT" b="1" dirty="0" err="1" smtClean="0">
                <a:solidFill>
                  <a:srgbClr val="002060"/>
                </a:solidFill>
              </a:rPr>
              <a:t>powders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5660454" y="3259902"/>
            <a:ext cx="1359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2060"/>
                </a:solidFill>
              </a:rPr>
              <a:t>≈30% in the </a:t>
            </a:r>
          </a:p>
          <a:p>
            <a:pPr algn="ctr"/>
            <a:r>
              <a:rPr lang="it-IT" b="1" dirty="0" err="1" smtClean="0">
                <a:solidFill>
                  <a:srgbClr val="002060"/>
                </a:solidFill>
              </a:rPr>
              <a:t>wire</a:t>
            </a:r>
            <a:endParaRPr lang="it-IT" b="1" dirty="0">
              <a:solidFill>
                <a:srgbClr val="002060"/>
              </a:solidFill>
            </a:endParaRPr>
          </a:p>
        </p:txBody>
      </p:sp>
      <p:grpSp>
        <p:nvGrpSpPr>
          <p:cNvPr id="26" name="Gruppo 25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31" name="CasellaDiTesto 30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0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>
            <a:grpSpLocks noChangeAspect="1"/>
          </p:cNvGrpSpPr>
          <p:nvPr/>
        </p:nvGrpSpPr>
        <p:grpSpPr>
          <a:xfrm>
            <a:off x="6719099" y="2093671"/>
            <a:ext cx="3901461" cy="1379993"/>
            <a:chOff x="4308313" y="2396076"/>
            <a:chExt cx="3905412" cy="1129993"/>
          </a:xfrm>
          <a:gradFill flip="none" rotWithShape="1">
            <a:gsLst>
              <a:gs pos="0">
                <a:schemeClr val="bg1">
                  <a:lumMod val="85000"/>
                  <a:alpha val="47000"/>
                </a:schemeClr>
              </a:gs>
              <a:gs pos="100000">
                <a:schemeClr val="bg1">
                  <a:lumMod val="50000"/>
                  <a:alpha val="47000"/>
                </a:schemeClr>
              </a:gs>
              <a:gs pos="16000">
                <a:schemeClr val="bg1">
                  <a:lumMod val="75000"/>
                  <a:alpha val="47000"/>
                </a:schemeClr>
              </a:gs>
              <a:gs pos="7000">
                <a:schemeClr val="bg1">
                  <a:lumMod val="85000"/>
                  <a:alpha val="47000"/>
                </a:schemeClr>
              </a:gs>
            </a:gsLst>
            <a:lin ang="0" scaled="1"/>
            <a:tileRect/>
          </a:gradFill>
        </p:grpSpPr>
        <p:grpSp>
          <p:nvGrpSpPr>
            <p:cNvPr id="3" name="Gruppo 2"/>
            <p:cNvGrpSpPr/>
            <p:nvPr/>
          </p:nvGrpSpPr>
          <p:grpSpPr>
            <a:xfrm>
              <a:off x="4308313" y="2396076"/>
              <a:ext cx="588568" cy="1129993"/>
              <a:chOff x="1631688" y="4858453"/>
              <a:chExt cx="588568" cy="1116002"/>
            </a:xfrm>
            <a:grpFill/>
          </p:grpSpPr>
          <p:sp>
            <p:nvSpPr>
              <p:cNvPr id="5" name="Cilindro 4"/>
              <p:cNvSpPr/>
              <p:nvPr/>
            </p:nvSpPr>
            <p:spPr>
              <a:xfrm rot="5400000">
                <a:off x="1634295" y="5245172"/>
                <a:ext cx="826965" cy="344956"/>
              </a:xfrm>
              <a:prstGeom prst="can">
                <a:avLst>
                  <a:gd name="adj" fmla="val 2069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" name="Trapezio 5"/>
              <p:cNvSpPr/>
              <p:nvPr/>
            </p:nvSpPr>
            <p:spPr>
              <a:xfrm rot="5400000">
                <a:off x="1262684" y="5227457"/>
                <a:ext cx="1116002" cy="377994"/>
              </a:xfrm>
              <a:prstGeom prst="trapezoid">
                <a:avLst>
                  <a:gd name="adj" fmla="val 40133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4" name="Cilindro 3"/>
            <p:cNvSpPr/>
            <p:nvPr/>
          </p:nvSpPr>
          <p:spPr>
            <a:xfrm rot="5400000">
              <a:off x="6088496" y="1256863"/>
              <a:ext cx="837333" cy="3413125"/>
            </a:xfrm>
            <a:prstGeom prst="can">
              <a:avLst>
                <a:gd name="adj" fmla="val 13041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" name="Ovale 6"/>
          <p:cNvSpPr>
            <a:spLocks noChangeAspect="1"/>
          </p:cNvSpPr>
          <p:nvPr/>
        </p:nvSpPr>
        <p:spPr>
          <a:xfrm>
            <a:off x="6060157" y="2114271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>
            <a:spLocks noChangeAspect="1"/>
          </p:cNvSpPr>
          <p:nvPr/>
        </p:nvSpPr>
        <p:spPr>
          <a:xfrm>
            <a:off x="4443302" y="2052839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>
            <a:spLocks noChangeAspect="1"/>
          </p:cNvSpPr>
          <p:nvPr/>
        </p:nvSpPr>
        <p:spPr>
          <a:xfrm>
            <a:off x="5693365" y="2043784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>
            <a:spLocks noChangeAspect="1"/>
          </p:cNvSpPr>
          <p:nvPr/>
        </p:nvSpPr>
        <p:spPr>
          <a:xfrm>
            <a:off x="5015904" y="2029793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>
            <a:spLocks noChangeAspect="1"/>
          </p:cNvSpPr>
          <p:nvPr/>
        </p:nvSpPr>
        <p:spPr>
          <a:xfrm>
            <a:off x="5939032" y="2429915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>
            <a:spLocks noChangeAspect="1"/>
          </p:cNvSpPr>
          <p:nvPr/>
        </p:nvSpPr>
        <p:spPr>
          <a:xfrm>
            <a:off x="4200754" y="2657439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>
            <a:spLocks noChangeAspect="1"/>
          </p:cNvSpPr>
          <p:nvPr/>
        </p:nvSpPr>
        <p:spPr>
          <a:xfrm>
            <a:off x="4778164" y="2742955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>
            <a:spLocks noChangeAspect="1"/>
          </p:cNvSpPr>
          <p:nvPr/>
        </p:nvSpPr>
        <p:spPr>
          <a:xfrm>
            <a:off x="4449164" y="2995271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>
            <a:spLocks noChangeAspect="1"/>
          </p:cNvSpPr>
          <p:nvPr/>
        </p:nvSpPr>
        <p:spPr>
          <a:xfrm>
            <a:off x="4309477" y="2330383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>
            <a:spLocks noChangeAspect="1"/>
          </p:cNvSpPr>
          <p:nvPr/>
        </p:nvSpPr>
        <p:spPr>
          <a:xfrm>
            <a:off x="5027155" y="3051533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>
            <a:spLocks noChangeAspect="1"/>
          </p:cNvSpPr>
          <p:nvPr/>
        </p:nvSpPr>
        <p:spPr>
          <a:xfrm>
            <a:off x="5577298" y="3027311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>
            <a:spLocks noChangeAspect="1"/>
          </p:cNvSpPr>
          <p:nvPr/>
        </p:nvSpPr>
        <p:spPr>
          <a:xfrm>
            <a:off x="6205588" y="3115033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>
            <a:spLocks noChangeAspect="1"/>
          </p:cNvSpPr>
          <p:nvPr/>
        </p:nvSpPr>
        <p:spPr>
          <a:xfrm>
            <a:off x="5904211" y="2795496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>
            <a:spLocks noChangeAspect="1"/>
          </p:cNvSpPr>
          <p:nvPr/>
        </p:nvSpPr>
        <p:spPr>
          <a:xfrm>
            <a:off x="5572240" y="2359428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>
            <a:spLocks noChangeAspect="1"/>
          </p:cNvSpPr>
          <p:nvPr/>
        </p:nvSpPr>
        <p:spPr>
          <a:xfrm>
            <a:off x="5468575" y="2728190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>
            <a:spLocks noChangeAspect="1"/>
          </p:cNvSpPr>
          <p:nvPr/>
        </p:nvSpPr>
        <p:spPr>
          <a:xfrm>
            <a:off x="4894779" y="2345437"/>
            <a:ext cx="298128" cy="301063"/>
          </a:xfrm>
          <a:prstGeom prst="ellipse">
            <a:avLst/>
          </a:prstGeom>
          <a:solidFill>
            <a:srgbClr val="000000">
              <a:alpha val="43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3" name="Gruppo 22"/>
          <p:cNvGrpSpPr>
            <a:grpSpLocks noChangeAspect="1"/>
          </p:cNvGrpSpPr>
          <p:nvPr/>
        </p:nvGrpSpPr>
        <p:grpSpPr>
          <a:xfrm>
            <a:off x="4290873" y="5301211"/>
            <a:ext cx="4260944" cy="934098"/>
            <a:chOff x="4308313" y="2461996"/>
            <a:chExt cx="4179351" cy="1129993"/>
          </a:xfrm>
          <a:solidFill>
            <a:srgbClr val="7F7F7F">
              <a:alpha val="70000"/>
            </a:srgbClr>
          </a:solidFill>
        </p:grpSpPr>
        <p:grpSp>
          <p:nvGrpSpPr>
            <p:cNvPr id="24" name="Gruppo 23"/>
            <p:cNvGrpSpPr/>
            <p:nvPr/>
          </p:nvGrpSpPr>
          <p:grpSpPr>
            <a:xfrm>
              <a:off x="4308313" y="2461996"/>
              <a:ext cx="588567" cy="1129993"/>
              <a:chOff x="1631688" y="4923558"/>
              <a:chExt cx="588567" cy="1116002"/>
            </a:xfrm>
            <a:grpFill/>
          </p:grpSpPr>
          <p:sp>
            <p:nvSpPr>
              <p:cNvPr id="26" name="Cilindro 25"/>
              <p:cNvSpPr/>
              <p:nvPr/>
            </p:nvSpPr>
            <p:spPr>
              <a:xfrm rot="5400000">
                <a:off x="1645816" y="5330422"/>
                <a:ext cx="803922" cy="344956"/>
              </a:xfrm>
              <a:prstGeom prst="can">
                <a:avLst>
                  <a:gd name="adj" fmla="val 2069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Trapezio 26"/>
              <p:cNvSpPr/>
              <p:nvPr/>
            </p:nvSpPr>
            <p:spPr>
              <a:xfrm rot="5400000">
                <a:off x="1262684" y="5292562"/>
                <a:ext cx="1116002" cy="377994"/>
              </a:xfrm>
              <a:prstGeom prst="trapezoid">
                <a:avLst>
                  <a:gd name="adj" fmla="val 40133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5" name="Cilindro 24"/>
            <p:cNvSpPr/>
            <p:nvPr/>
          </p:nvSpPr>
          <p:spPr>
            <a:xfrm rot="5400000">
              <a:off x="6194712" y="1218322"/>
              <a:ext cx="887848" cy="3698056"/>
            </a:xfrm>
            <a:prstGeom prst="can">
              <a:avLst>
                <a:gd name="adj" fmla="val 13041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8" name="Cilindro 27"/>
          <p:cNvSpPr>
            <a:spLocks noChangeAspect="1"/>
          </p:cNvSpPr>
          <p:nvPr/>
        </p:nvSpPr>
        <p:spPr>
          <a:xfrm rot="16200000">
            <a:off x="3721097" y="5463859"/>
            <a:ext cx="1918121" cy="761556"/>
          </a:xfrm>
          <a:prstGeom prst="can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71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1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ilindro 28"/>
          <p:cNvSpPr>
            <a:spLocks noChangeAspect="1"/>
          </p:cNvSpPr>
          <p:nvPr/>
        </p:nvSpPr>
        <p:spPr>
          <a:xfrm rot="5400000">
            <a:off x="4429635" y="1216335"/>
            <a:ext cx="1526620" cy="3110755"/>
          </a:xfrm>
          <a:prstGeom prst="can">
            <a:avLst>
              <a:gd name="adj" fmla="val 12830"/>
            </a:avLst>
          </a:prstGeom>
          <a:solidFill>
            <a:schemeClr val="bg1">
              <a:lumMod val="75000"/>
              <a:alpha val="65000"/>
            </a:schemeClr>
          </a:solidFill>
          <a:ln w="57150" cmpd="thickThin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sp>
        <p:nvSpPr>
          <p:cNvPr id="30" name="Trapezio 29"/>
          <p:cNvSpPr>
            <a:spLocks noChangeAspect="1"/>
          </p:cNvSpPr>
          <p:nvPr/>
        </p:nvSpPr>
        <p:spPr>
          <a:xfrm rot="5400000">
            <a:off x="6261569" y="2432342"/>
            <a:ext cx="1322087" cy="706596"/>
          </a:xfrm>
          <a:prstGeom prst="trapezoid">
            <a:avLst>
              <a:gd name="adj" fmla="val 20276"/>
            </a:avLst>
          </a:prstGeom>
          <a:gradFill flip="none" rotWithShape="1">
            <a:gsLst>
              <a:gs pos="78000">
                <a:schemeClr val="bg1">
                  <a:lumMod val="95000"/>
                  <a:alpha val="37000"/>
                </a:schemeClr>
              </a:gs>
              <a:gs pos="100000">
                <a:schemeClr val="bg1">
                  <a:lumMod val="50000"/>
                  <a:alpha val="37000"/>
                </a:schemeClr>
              </a:gs>
              <a:gs pos="47000">
                <a:schemeClr val="bg1">
                  <a:lumMod val="75000"/>
                  <a:alpha val="37000"/>
                </a:schemeClr>
              </a:gs>
            </a:gsLst>
            <a:lin ang="1662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1" name="Ovale 30"/>
          <p:cNvSpPr/>
          <p:nvPr/>
        </p:nvSpPr>
        <p:spPr>
          <a:xfrm>
            <a:off x="-1335018" y="5206839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-2951873" y="5145407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-1701810" y="5136352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-2379271" y="5122361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-1456143" y="5522483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-3194421" y="5750007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-2617011" y="5835523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-2946011" y="6087839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-3085698" y="5422951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-2368020" y="6144101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-1817877" y="6119879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-1189587" y="6207601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-1490964" y="5888064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-1822935" y="5451996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Ovale 44"/>
          <p:cNvSpPr/>
          <p:nvPr/>
        </p:nvSpPr>
        <p:spPr>
          <a:xfrm>
            <a:off x="-1926600" y="5820758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/>
          <p:cNvSpPr/>
          <p:nvPr/>
        </p:nvSpPr>
        <p:spPr>
          <a:xfrm>
            <a:off x="-2500396" y="5438005"/>
            <a:ext cx="273431" cy="276115"/>
          </a:xfrm>
          <a:prstGeom prst="ellipse">
            <a:avLst/>
          </a:prstGeom>
          <a:solidFill>
            <a:srgbClr val="0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Cilindro 46"/>
          <p:cNvSpPr/>
          <p:nvPr/>
        </p:nvSpPr>
        <p:spPr>
          <a:xfrm rot="5400000">
            <a:off x="-2773493" y="4360290"/>
            <a:ext cx="1400174" cy="2853105"/>
          </a:xfrm>
          <a:prstGeom prst="can">
            <a:avLst>
              <a:gd name="adj" fmla="val 12830"/>
            </a:avLst>
          </a:prstGeom>
          <a:gradFill flip="none" rotWithShape="1">
            <a:gsLst>
              <a:gs pos="79000">
                <a:schemeClr val="bg1">
                  <a:lumMod val="85000"/>
                  <a:alpha val="65000"/>
                </a:schemeClr>
              </a:gs>
              <a:gs pos="100000">
                <a:schemeClr val="bg1">
                  <a:lumMod val="65000"/>
                  <a:alpha val="65000"/>
                </a:schemeClr>
              </a:gs>
              <a:gs pos="88000">
                <a:schemeClr val="bg1">
                  <a:lumMod val="85000"/>
                  <a:alpha val="65000"/>
                </a:schemeClr>
              </a:gs>
              <a:gs pos="91000">
                <a:schemeClr val="bg1">
                  <a:lumMod val="95000"/>
                  <a:alpha val="65000"/>
                </a:schemeClr>
              </a:gs>
            </a:gsLst>
            <a:lin ang="0" scaled="1"/>
            <a:tileRect/>
          </a:gradFill>
          <a:ln w="57150" cmpd="thickThin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 </a:t>
            </a:r>
          </a:p>
        </p:txBody>
      </p:sp>
      <p:grpSp>
        <p:nvGrpSpPr>
          <p:cNvPr id="48" name="Gruppo 47"/>
          <p:cNvGrpSpPr>
            <a:grpSpLocks noChangeAspect="1"/>
          </p:cNvGrpSpPr>
          <p:nvPr/>
        </p:nvGrpSpPr>
        <p:grpSpPr>
          <a:xfrm>
            <a:off x="1039527" y="5179884"/>
            <a:ext cx="3078545" cy="1172769"/>
            <a:chOff x="4308313" y="2396076"/>
            <a:chExt cx="3905412" cy="1129993"/>
          </a:xfrm>
          <a:solidFill>
            <a:schemeClr val="bg1">
              <a:lumMod val="75000"/>
              <a:alpha val="65000"/>
            </a:schemeClr>
          </a:solidFill>
        </p:grpSpPr>
        <p:grpSp>
          <p:nvGrpSpPr>
            <p:cNvPr id="49" name="Gruppo 48"/>
            <p:cNvGrpSpPr/>
            <p:nvPr/>
          </p:nvGrpSpPr>
          <p:grpSpPr>
            <a:xfrm>
              <a:off x="4308313" y="2396076"/>
              <a:ext cx="588568" cy="1129993"/>
              <a:chOff x="1631688" y="4858453"/>
              <a:chExt cx="588568" cy="1116002"/>
            </a:xfrm>
            <a:grpFill/>
          </p:grpSpPr>
          <p:sp>
            <p:nvSpPr>
              <p:cNvPr id="51" name="Cilindro 50"/>
              <p:cNvSpPr/>
              <p:nvPr/>
            </p:nvSpPr>
            <p:spPr>
              <a:xfrm rot="5400000">
                <a:off x="1634295" y="5245172"/>
                <a:ext cx="826965" cy="344956"/>
              </a:xfrm>
              <a:prstGeom prst="can">
                <a:avLst>
                  <a:gd name="adj" fmla="val 2069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2" name="Trapezio 51"/>
              <p:cNvSpPr/>
              <p:nvPr/>
            </p:nvSpPr>
            <p:spPr>
              <a:xfrm rot="5400000">
                <a:off x="1262684" y="5227457"/>
                <a:ext cx="1116002" cy="377994"/>
              </a:xfrm>
              <a:prstGeom prst="trapezoid">
                <a:avLst>
                  <a:gd name="adj" fmla="val 40133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50" name="Cilindro 49"/>
            <p:cNvSpPr/>
            <p:nvPr/>
          </p:nvSpPr>
          <p:spPr>
            <a:xfrm rot="5400000">
              <a:off x="6088496" y="1256863"/>
              <a:ext cx="837333" cy="3413125"/>
            </a:xfrm>
            <a:prstGeom prst="can">
              <a:avLst>
                <a:gd name="adj" fmla="val 13041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53" name="Trapezio 52"/>
          <p:cNvSpPr>
            <a:spLocks noChangeAspect="1"/>
          </p:cNvSpPr>
          <p:nvPr/>
        </p:nvSpPr>
        <p:spPr>
          <a:xfrm rot="5400000">
            <a:off x="735444" y="5547530"/>
            <a:ext cx="1123560" cy="469165"/>
          </a:xfrm>
          <a:prstGeom prst="trapezoid">
            <a:avLst>
              <a:gd name="adj" fmla="val 35953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Ovale 53"/>
          <p:cNvSpPr>
            <a:spLocks noChangeAspect="1"/>
          </p:cNvSpPr>
          <p:nvPr/>
        </p:nvSpPr>
        <p:spPr>
          <a:xfrm>
            <a:off x="2339584" y="5425131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Ovale 54"/>
          <p:cNvSpPr>
            <a:spLocks noChangeAspect="1"/>
          </p:cNvSpPr>
          <p:nvPr/>
        </p:nvSpPr>
        <p:spPr>
          <a:xfrm>
            <a:off x="2806704" y="5403841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Ovale 55"/>
          <p:cNvSpPr>
            <a:spLocks noChangeAspect="1"/>
          </p:cNvSpPr>
          <p:nvPr/>
        </p:nvSpPr>
        <p:spPr>
          <a:xfrm>
            <a:off x="3246612" y="5405261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Ovale 56"/>
          <p:cNvSpPr>
            <a:spLocks noChangeAspect="1"/>
          </p:cNvSpPr>
          <p:nvPr/>
        </p:nvSpPr>
        <p:spPr>
          <a:xfrm>
            <a:off x="3172540" y="5622319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Ovale 57"/>
          <p:cNvSpPr>
            <a:spLocks noChangeAspect="1"/>
          </p:cNvSpPr>
          <p:nvPr/>
        </p:nvSpPr>
        <p:spPr>
          <a:xfrm>
            <a:off x="3275137" y="5854233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Ovale 58"/>
          <p:cNvSpPr>
            <a:spLocks noChangeAspect="1"/>
          </p:cNvSpPr>
          <p:nvPr/>
        </p:nvSpPr>
        <p:spPr>
          <a:xfrm>
            <a:off x="3324940" y="6033690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Ovale 59"/>
          <p:cNvSpPr>
            <a:spLocks noChangeAspect="1"/>
          </p:cNvSpPr>
          <p:nvPr/>
        </p:nvSpPr>
        <p:spPr>
          <a:xfrm>
            <a:off x="2706825" y="5597884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Ovale 60"/>
          <p:cNvSpPr>
            <a:spLocks noChangeAspect="1"/>
          </p:cNvSpPr>
          <p:nvPr/>
        </p:nvSpPr>
        <p:spPr>
          <a:xfrm>
            <a:off x="2628700" y="5825150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Ovale 61"/>
          <p:cNvSpPr>
            <a:spLocks noChangeAspect="1"/>
          </p:cNvSpPr>
          <p:nvPr/>
        </p:nvSpPr>
        <p:spPr>
          <a:xfrm>
            <a:off x="2812469" y="5992408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Ovale 62"/>
          <p:cNvSpPr>
            <a:spLocks noChangeAspect="1"/>
          </p:cNvSpPr>
          <p:nvPr/>
        </p:nvSpPr>
        <p:spPr>
          <a:xfrm>
            <a:off x="2164080" y="5580952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Ovale 63"/>
          <p:cNvSpPr>
            <a:spLocks noChangeAspect="1"/>
          </p:cNvSpPr>
          <p:nvPr/>
        </p:nvSpPr>
        <p:spPr>
          <a:xfrm>
            <a:off x="2167267" y="5831345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Ovale 64"/>
          <p:cNvSpPr>
            <a:spLocks noChangeAspect="1"/>
          </p:cNvSpPr>
          <p:nvPr/>
        </p:nvSpPr>
        <p:spPr>
          <a:xfrm>
            <a:off x="2360548" y="5998190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Ovale 65"/>
          <p:cNvSpPr>
            <a:spLocks noChangeAspect="1"/>
          </p:cNvSpPr>
          <p:nvPr/>
        </p:nvSpPr>
        <p:spPr>
          <a:xfrm>
            <a:off x="1703429" y="5359124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Ovale 66"/>
          <p:cNvSpPr>
            <a:spLocks noChangeAspect="1"/>
          </p:cNvSpPr>
          <p:nvPr/>
        </p:nvSpPr>
        <p:spPr>
          <a:xfrm>
            <a:off x="1554014" y="5543318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Ovale 67"/>
          <p:cNvSpPr>
            <a:spLocks noChangeAspect="1"/>
          </p:cNvSpPr>
          <p:nvPr/>
        </p:nvSpPr>
        <p:spPr>
          <a:xfrm>
            <a:off x="1566713" y="5796896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Ovale 68"/>
          <p:cNvSpPr>
            <a:spLocks noChangeAspect="1"/>
          </p:cNvSpPr>
          <p:nvPr/>
        </p:nvSpPr>
        <p:spPr>
          <a:xfrm>
            <a:off x="1807124" y="6006656"/>
            <a:ext cx="253356" cy="255845"/>
          </a:xfrm>
          <a:prstGeom prst="ellipse">
            <a:avLst/>
          </a:prstGeom>
          <a:solidFill>
            <a:srgbClr val="000000">
              <a:alpha val="66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Cilindro 69"/>
          <p:cNvSpPr>
            <a:spLocks noChangeAspect="1"/>
          </p:cNvSpPr>
          <p:nvPr/>
        </p:nvSpPr>
        <p:spPr>
          <a:xfrm rot="5400000">
            <a:off x="2512806" y="4456573"/>
            <a:ext cx="887952" cy="2690488"/>
          </a:xfrm>
          <a:prstGeom prst="can">
            <a:avLst>
              <a:gd name="adj" fmla="val 6270"/>
            </a:avLst>
          </a:prstGeom>
          <a:solidFill>
            <a:schemeClr val="bg1">
              <a:lumMod val="75000"/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Cilindro 70"/>
          <p:cNvSpPr>
            <a:spLocks noChangeAspect="1"/>
          </p:cNvSpPr>
          <p:nvPr/>
        </p:nvSpPr>
        <p:spPr>
          <a:xfrm rot="16200000">
            <a:off x="4351132" y="5520053"/>
            <a:ext cx="733933" cy="700579"/>
          </a:xfrm>
          <a:prstGeom prst="can">
            <a:avLst>
              <a:gd name="adj" fmla="val 11554"/>
            </a:avLst>
          </a:prstGeom>
          <a:solidFill>
            <a:schemeClr val="tx1">
              <a:alpha val="2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Freccia destra 60"/>
          <p:cNvSpPr>
            <a:spLocks noChangeAspect="1"/>
          </p:cNvSpPr>
          <p:nvPr/>
        </p:nvSpPr>
        <p:spPr>
          <a:xfrm rot="16200000">
            <a:off x="4625567" y="6300984"/>
            <a:ext cx="247118" cy="129441"/>
          </a:xfrm>
          <a:prstGeom prst="rightArrow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Freccia giù 61"/>
          <p:cNvSpPr>
            <a:spLocks noChangeAspect="1"/>
          </p:cNvSpPr>
          <p:nvPr/>
        </p:nvSpPr>
        <p:spPr>
          <a:xfrm rot="5400000">
            <a:off x="4192115" y="6093324"/>
            <a:ext cx="329496" cy="682521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Freccia destra 97"/>
          <p:cNvSpPr>
            <a:spLocks noChangeAspect="1"/>
          </p:cNvSpPr>
          <p:nvPr/>
        </p:nvSpPr>
        <p:spPr>
          <a:xfrm rot="5400000">
            <a:off x="4624089" y="5288042"/>
            <a:ext cx="247118" cy="129441"/>
          </a:xfrm>
          <a:prstGeom prst="rightArrow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Freccia giù 98"/>
          <p:cNvSpPr>
            <a:spLocks noChangeAspect="1"/>
          </p:cNvSpPr>
          <p:nvPr/>
        </p:nvSpPr>
        <p:spPr>
          <a:xfrm rot="5400000">
            <a:off x="4156339" y="4913112"/>
            <a:ext cx="329496" cy="682521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Ovale 75"/>
          <p:cNvSpPr>
            <a:spLocks noChangeAspect="1"/>
          </p:cNvSpPr>
          <p:nvPr/>
        </p:nvSpPr>
        <p:spPr>
          <a:xfrm>
            <a:off x="6445948" y="3201540"/>
            <a:ext cx="1719451" cy="1719451"/>
          </a:xfrm>
          <a:prstGeom prst="ellipse">
            <a:avLst/>
          </a:prstGeom>
          <a:pattFill prst="wdDnDiag">
            <a:fgClr>
              <a:schemeClr val="accent1"/>
            </a:fgClr>
            <a:bgClr>
              <a:schemeClr val="accent5">
                <a:lumMod val="40000"/>
                <a:lumOff val="60000"/>
              </a:schemeClr>
            </a:bgClr>
          </a:pattFill>
          <a:effectLst>
            <a:innerShdw blurRad="63500" dist="177800" dir="13500000">
              <a:schemeClr val="tx2">
                <a:lumMod val="75000"/>
                <a:alpha val="50000"/>
              </a:scheme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Freccia giù 63"/>
          <p:cNvSpPr>
            <a:spLocks noChangeAspect="1"/>
          </p:cNvSpPr>
          <p:nvPr/>
        </p:nvSpPr>
        <p:spPr>
          <a:xfrm rot="10800000">
            <a:off x="7044749" y="2967085"/>
            <a:ext cx="387710" cy="803117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Ovale 77"/>
          <p:cNvSpPr>
            <a:spLocks noChangeAspect="1"/>
          </p:cNvSpPr>
          <p:nvPr/>
        </p:nvSpPr>
        <p:spPr>
          <a:xfrm>
            <a:off x="6452298" y="688424"/>
            <a:ext cx="1719451" cy="1719451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accent5">
                <a:lumMod val="40000"/>
                <a:lumOff val="60000"/>
              </a:schemeClr>
            </a:bgClr>
          </a:pattFill>
          <a:effectLst>
            <a:innerShdw blurRad="63500" dist="177800" dir="7500000">
              <a:schemeClr val="tx2">
                <a:lumMod val="75000"/>
                <a:alpha val="50000"/>
              </a:scheme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9" name="Freccia giù 99"/>
          <p:cNvSpPr>
            <a:spLocks noChangeAspect="1"/>
          </p:cNvSpPr>
          <p:nvPr/>
        </p:nvSpPr>
        <p:spPr>
          <a:xfrm>
            <a:off x="7097652" y="1702416"/>
            <a:ext cx="387710" cy="803117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Freccia destra 100"/>
          <p:cNvSpPr>
            <a:spLocks noChangeAspect="1"/>
          </p:cNvSpPr>
          <p:nvPr/>
        </p:nvSpPr>
        <p:spPr>
          <a:xfrm flipH="1">
            <a:off x="6795289" y="1692550"/>
            <a:ext cx="387710" cy="188921"/>
          </a:xfrm>
          <a:prstGeom prst="rightArrow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2060"/>
              </a:solidFill>
            </a:endParaRPr>
          </a:p>
        </p:txBody>
      </p:sp>
      <p:sp>
        <p:nvSpPr>
          <p:cNvPr id="81" name="Freccia destra 100"/>
          <p:cNvSpPr>
            <a:spLocks noChangeAspect="1"/>
          </p:cNvSpPr>
          <p:nvPr/>
        </p:nvSpPr>
        <p:spPr>
          <a:xfrm flipH="1">
            <a:off x="6795289" y="3615631"/>
            <a:ext cx="387710" cy="188921"/>
          </a:xfrm>
          <a:prstGeom prst="rightArrow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2060"/>
              </a:solidFill>
            </a:endParaRPr>
          </a:p>
        </p:txBody>
      </p:sp>
      <p:sp>
        <p:nvSpPr>
          <p:cNvPr id="82" name="CasellaDiTesto 81"/>
          <p:cNvSpPr txBox="1">
            <a:spLocks noChangeAspect="1"/>
          </p:cNvSpPr>
          <p:nvPr/>
        </p:nvSpPr>
        <p:spPr>
          <a:xfrm>
            <a:off x="523438" y="73390"/>
            <a:ext cx="2976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</a:rPr>
              <a:t>GDG</a:t>
            </a: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</a:rPr>
              <a:t>- </a:t>
            </a:r>
            <a:r>
              <a:rPr lang="it-IT" sz="2400" b="1" dirty="0" err="1" smtClean="0">
                <a:solidFill>
                  <a:srgbClr val="002060"/>
                </a:solidFill>
              </a:rPr>
              <a:t>process</a:t>
            </a:r>
            <a:r>
              <a:rPr lang="it-IT" sz="2400" b="1" dirty="0" smtClean="0">
                <a:solidFill>
                  <a:srgbClr val="002060"/>
                </a:solidFill>
              </a:rPr>
              <a:t> @ SPIN</a:t>
            </a:r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83" name="Ovale 82"/>
          <p:cNvSpPr>
            <a:spLocks noChangeAspect="1"/>
          </p:cNvSpPr>
          <p:nvPr/>
        </p:nvSpPr>
        <p:spPr>
          <a:xfrm>
            <a:off x="7110638" y="1332941"/>
            <a:ext cx="314045" cy="314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Ovale 83"/>
          <p:cNvSpPr>
            <a:spLocks noChangeAspect="1"/>
          </p:cNvSpPr>
          <p:nvPr/>
        </p:nvSpPr>
        <p:spPr>
          <a:xfrm>
            <a:off x="7110638" y="3846057"/>
            <a:ext cx="314045" cy="314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Cilindro 84"/>
          <p:cNvSpPr>
            <a:spLocks noChangeAspect="1"/>
          </p:cNvSpPr>
          <p:nvPr/>
        </p:nvSpPr>
        <p:spPr>
          <a:xfrm rot="16200000">
            <a:off x="4034206" y="5836983"/>
            <a:ext cx="733933" cy="66719"/>
          </a:xfrm>
          <a:prstGeom prst="can">
            <a:avLst>
              <a:gd name="adj" fmla="val 50000"/>
            </a:avLst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86" name="Gruppo 85"/>
          <p:cNvGrpSpPr>
            <a:grpSpLocks noChangeAspect="1"/>
          </p:cNvGrpSpPr>
          <p:nvPr/>
        </p:nvGrpSpPr>
        <p:grpSpPr>
          <a:xfrm>
            <a:off x="5144206" y="4180823"/>
            <a:ext cx="3407611" cy="3245909"/>
            <a:chOff x="7523436" y="4720109"/>
            <a:chExt cx="2165411" cy="1838378"/>
          </a:xfrm>
        </p:grpSpPr>
        <p:pic>
          <p:nvPicPr>
            <p:cNvPr id="87" name="Immagine 86" descr="pinza-alicate-.png"/>
            <p:cNvPicPr>
              <a:picLocks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t="2637" r="45122" b="47940"/>
            <a:stretch/>
          </p:blipFill>
          <p:spPr>
            <a:xfrm rot="2682354" flipV="1">
              <a:off x="7582675" y="4720109"/>
              <a:ext cx="2106172" cy="1838378"/>
            </a:xfrm>
            <a:prstGeom prst="rect">
              <a:avLst/>
            </a:prstGeom>
          </p:spPr>
        </p:pic>
        <p:sp>
          <p:nvSpPr>
            <p:cNvPr id="88" name="Freccia giù 122"/>
            <p:cNvSpPr/>
            <p:nvPr/>
          </p:nvSpPr>
          <p:spPr>
            <a:xfrm rot="16200000">
              <a:off x="7767251" y="5258966"/>
              <a:ext cx="192738" cy="680367"/>
            </a:xfrm>
            <a:prstGeom prst="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89" name="CasellaDiTesto 88"/>
          <p:cNvSpPr txBox="1"/>
          <p:nvPr/>
        </p:nvSpPr>
        <p:spPr>
          <a:xfrm>
            <a:off x="223847" y="632077"/>
            <a:ext cx="3566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Groove-</a:t>
            </a:r>
            <a:r>
              <a:rPr lang="it-IT" dirty="0" err="1" smtClean="0">
                <a:solidFill>
                  <a:srgbClr val="002060"/>
                </a:solidFill>
              </a:rPr>
              <a:t>rolling</a:t>
            </a:r>
            <a:r>
              <a:rPr lang="it-IT" dirty="0" smtClean="0">
                <a:solidFill>
                  <a:srgbClr val="002060"/>
                </a:solidFill>
              </a:rPr>
              <a:t> / </a:t>
            </a:r>
            <a:r>
              <a:rPr lang="it-IT" dirty="0" err="1" smtClean="0">
                <a:solidFill>
                  <a:srgbClr val="002060"/>
                </a:solidFill>
              </a:rPr>
              <a:t>drawing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alternation</a:t>
            </a:r>
            <a:endParaRPr lang="it-IT" dirty="0">
              <a:solidFill>
                <a:srgbClr val="002060"/>
              </a:solidFill>
            </a:endParaRPr>
          </a:p>
        </p:txBody>
      </p:sp>
      <p:graphicFrame>
        <p:nvGraphicFramePr>
          <p:cNvPr id="95" name="Diagramma 94"/>
          <p:cNvGraphicFramePr/>
          <p:nvPr>
            <p:extLst>
              <p:ext uri="{D42A27DB-BD31-4B8C-83A1-F6EECF244321}">
                <p14:modId xmlns:p14="http://schemas.microsoft.com/office/powerpoint/2010/main" val="510092086"/>
              </p:ext>
            </p:extLst>
          </p:nvPr>
        </p:nvGraphicFramePr>
        <p:xfrm>
          <a:off x="257504" y="1041761"/>
          <a:ext cx="5188448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5" name="Gruppo 104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106" name="CasellaDiTesto 105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107" name="CasellaDiTesto 106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108" name="CasellaDiTesto 107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235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1 -0.00093 C 0.00091 -0.0007 0.18138 -0.00185 0.36198 -0.00278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47" y="-9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4.07407E-6 C 2.70833E-6 4.07407E-6 0.16888 4.07407E-6 0.33789 4.07407E-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88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C 0.1142 0.00787 0.22878 0.01597 0.28659 0.01851 C 0.34428 0.02129 0.33633 0.01527 0.34636 0.01481 " pathEditMode="relative" rAng="0" ptsTypes="AAA">
                                      <p:cBhvr>
                                        <p:cTn id="1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18" y="94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C 0.08555 0.00208 0.17136 0.00486 0.23138 0.00579 C 0.29167 0.00718 0.33893 0.00579 0.36094 0.00579 " pathEditMode="relative" rAng="0" ptsTypes="AAA">
                                      <p:cBhvr>
                                        <p:cTn id="1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47" y="30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07 C 0.0625 0.02199 0.12513 0.0449 0.1806 0.05115 C 0.23593 0.0574 0.28437 0.04745 0.33281 0.0375 " pathEditMode="relative" rAng="0" ptsTypes="AAA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41" y="268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4.07407E-6 C 0.07344 0.02061 0.14635 0.04144 0.2056 0.04862 C 0.26471 0.05579 0.31002 0.04931 0.3556 0.04306 " pathEditMode="relative" rAng="0" ptsTypes="AAA">
                                      <p:cBhvr>
                                        <p:cTn id="2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47" y="256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C 0.0849 -0.00185 0.17032 -0.003 0.2224 -0.00648 C 0.27487 -0.00995 0.29076 -0.01944 0.31355 -0.0206 C 0.33646 -0.02083 0.35157 -0.01342 0.35938 -0.0125 " pathEditMode="relative" rAng="0" ptsTypes="AAAA">
                                      <p:cBhvr>
                                        <p:cTn id="2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69" y="-104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1.11111E-6 C 0.07344 0.00116 0.1474 0.00231 0.18906 0.00393 C 0.2306 0.00555 0.22878 0.00717 0.24987 0.00926 C 0.27071 0.01134 0.2974 0.01458 0.31406 0.0162 C 0.3306 0.01782 0.34336 0.01875 0.34935 0.01921 " pathEditMode="relative" rAng="0" ptsTypes="AAAAA">
                                      <p:cBhvr>
                                        <p:cTn id="2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61" y="94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7037E-6 C 0.1142 0.01597 0.2293 0.03287 0.2875 0.03819 C 0.34532 0.04444 0.33737 0.03148 0.34779 0.03032 " pathEditMode="relative" rAng="0" ptsTypes="AAA">
                                      <p:cBhvr>
                                        <p:cTn id="2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83" y="199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2.59259E-6 C 0.07904 0.0081 0.15925 0.02477 0.21511 0.0294 C 0.27149 0.04306 0.31602 0.0294 0.33711 0.0294 " pathEditMode="relative" rAng="0" ptsTypes="AAA">
                                      <p:cBhvr>
                                        <p:cTn id="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9" y="1759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C 0.04076 -2.22222E-6 0.08229 -2.22222E-6 0.13086 0.00278 C 0.18008 0.00556 0.25833 0.01435 0.29232 0.0169 C 0.32565 0.02084 0.32982 0.01991 0.33477 0.01991 " pathEditMode="relative" rAng="0" ptsTypes="AAAA">
                                      <p:cBhvr>
                                        <p:cTn id="3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32" y="995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1.85185E-6 C 0.08333 -0.00718 0.16771 -0.01505 0.22044 -0.01945 C 0.27292 -0.02384 0.29323 -0.02894 0.31575 -0.02894 C 0.33841 -0.02894 0.34844 -0.02384 0.35638 -0.02199 " pathEditMode="relative" rAng="0" ptsTypes="AAAA">
                                      <p:cBhvr>
                                        <p:cTn id="3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12" y="-145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07407E-6 C 0.053 -0.00209 0.10729 -0.00348 0.14479 -0.00741 C 0.18242 -0.01158 0.1918 -0.02315 0.225 -0.02524 C 0.25833 -0.02547 0.30104 -0.02315 0.34544 -0.01945 " pathEditMode="relative" rAng="0" ptsTypes="AAAA">
                                      <p:cBhvr>
                                        <p:cTn id="3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66" y="-127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2.59259E-6 C 0.02435 -0.01644 0.04909 -0.03426 0.1043 -0.03959 C 0.15951 -0.04445 0.24493 -0.03704 0.33112 -0.0294 " pathEditMode="relative" rAng="0" ptsTypes="AAA">
                                      <p:cBhvr>
                                        <p:cTn id="3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9" y="-206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023 C 0.14727 -0.00463 0.29675 -0.00833 0.35782 -0.00995 " pathEditMode="relative" rAng="0" ptsTypes="AA">
                                      <p:cBhvr>
                                        <p:cTn id="4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43" y="-50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59259E-6 C 0.08112 0.00416 0.16315 0.01203 0.22083 0.01435 C 0.27825 0.02083 0.32383 0.01435 0.34531 0.01435 " pathEditMode="relative" rAng="0" ptsTypes="AAA">
                                      <p:cBhvr>
                                        <p:cTn id="4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66" y="8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6" presetClass="emph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xit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4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52" dur="4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092 C 0.00087 -0.00069 0.18142 -0.00185 0.36198 -0.00277 " pathEditMode="relative" rAng="0" ptsTypes="AA">
                                      <p:cBhvr>
                                        <p:cTn id="58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56" y="-9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C -2.77778E-7 -1.48148E-6 0.16892 -1.48148E-6 0.33785 -1.48148E-6 " pathEditMode="relative" rAng="0" ptsTypes="AA">
                                      <p:cBhvr>
                                        <p:cTn id="60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92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7 C 0.11424 0.00787 0.22882 0.01597 0.28663 0.01852 C 0.3441 0.0213 0.33629 0.01528 0.34635 0.01481 " pathEditMode="relative" rAng="0" ptsTypes="AAA">
                                      <p:cBhvr>
                                        <p:cTn id="62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6" y="94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4.81481E-6 C 0.0856 0.00209 0.17136 0.00487 0.23143 0.00579 C 0.29167 0.00718 0.33889 0.00579 0.36094 0.00579 " pathEditMode="relative" rAng="0" ptsTypes="AAA">
                                      <p:cBhvr>
                                        <p:cTn id="64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56" y="30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0069 C 0.0625 0.02199 0.12517 0.04491 0.18056 0.05116 C 0.23594 0.05741 0.28437 0.04746 0.33281 0.0375 " pathEditMode="relative" rAng="0" ptsTypes="AAA">
                                      <p:cBhvr>
                                        <p:cTn id="66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49" y="268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3.7037E-7 C 0.07343 0.0206 0.14635 0.04143 0.20555 0.04861 C 0.26458 0.05579 0.30989 0.04931 0.35538 0.04306 " pathEditMode="relative" rAng="0" ptsTypes="AAA">
                                      <p:cBhvr>
                                        <p:cTn id="68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43" y="2569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C 0.08489 -0.00185 0.17031 -0.00301 0.22239 -0.00648 C 0.27482 -0.00995 0.2908 -0.01944 0.31354 -0.0206 C 0.33646 -0.02083 0.35156 -0.01343 0.35937 -0.0125 " pathEditMode="relative" rAng="0" ptsTypes="AAAA">
                                      <p:cBhvr>
                                        <p:cTn id="70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69" y="-1042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6296E-6 C 0.07344 0.00116 0.1474 0.00232 0.18907 0.00394 C 0.23056 0.00556 0.22882 0.00718 0.24983 0.00926 C 0.27032 0.01135 0.29723 0.01459 0.31372 0.01621 C 0.33004 0.01783 0.34306 0.01875 0.34879 0.01922 " pathEditMode="relative" rAng="0" ptsTypes="AAAAA">
                                      <p:cBhvr>
                                        <p:cTn id="72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949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C 0.11423 0.01597 0.22934 0.03287 0.2875 0.03819 C 0.34531 0.04444 0.33732 0.03148 0.34774 0.03032 " pathEditMode="relative" rAng="0" ptsTypes="AAA">
                                      <p:cBhvr>
                                        <p:cTn id="74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96" y="1991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C 0.079 0.0081 0.15886 0.02477 0.21511 0.0294 C 0.27136 0.04305 0.31598 0.0294 0.33716 0.0294 " pathEditMode="relative" rAng="0" ptsTypes="AAA">
                                      <p:cBhvr>
                                        <p:cTn id="76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58" y="175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3.7037E-6 C 0.0408 3.7037E-6 0.0823 3.7037E-6 0.13091 0.00277 C 0.18004 0.00555 0.25834 0.01435 0.29237 0.01689 C 0.3257 0.02083 0.32987 0.0199 0.33473 0.0199 " pathEditMode="relative" rAng="0" ptsTypes="AAAA">
                                      <p:cBhvr>
                                        <p:cTn id="78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36" y="995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2222E-6 C 0.08333 -0.00717 0.1677 -0.01504 0.22048 -0.01944 C 0.27291 -0.02384 0.29323 -0.02893 0.3158 -0.02893 C 0.33836 -0.02893 0.34843 -0.02384 0.35642 -0.02199 " pathEditMode="relative" rAng="0" ptsTypes="AAAA">
                                      <p:cBhvr>
                                        <p:cTn id="80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30" y="-145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273 C 0.05329 -0.01343 0.10781 -0.01389 0.14548 -0.01528 C 0.18298 -0.01667 0.19201 -0.02083 0.22517 -0.02153 C 0.25868 -0.02176 0.30156 -0.02083 0.34566 -0.01944 " pathEditMode="relative" rAng="0" ptsTypes="AAAA">
                                      <p:cBhvr>
                                        <p:cTn id="8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92" y="-463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48148E-6 C 0.0243 -0.01643 0.04913 -0.03426 0.10434 -0.03958 C 0.15954 -0.04444 0.24496 -0.03704 0.33107 -0.0294 " pathEditMode="relative" rAng="0" ptsTypes="AAA">
                                      <p:cBhvr>
                                        <p:cTn id="84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5" y="-206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0186 C 0.14809 -0.00301 0.29705 -0.00671 0.35781 -0.00833 " pathEditMode="relative" rAng="0" ptsTypes="AA">
                                      <p:cBhvr>
                                        <p:cTn id="86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82" y="-509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296E-6 C 0.08108 0.00417 0.16302 0.01204 0.22083 0.01435 C 0.27812 0.02084 0.32361 0.01435 0.34514 0.01435 " pathEditMode="relative" rAng="0" ptsTypes="AAA">
                                      <p:cBhvr>
                                        <p:cTn id="8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57" y="856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xit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34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94" dur="3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33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50"/>
                            </p:stCondLst>
                            <p:childTnLst>
                              <p:par>
                                <p:cTn id="10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6" presetClass="emph" presetSubtype="0" repeatCount="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7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8" presetID="26" presetClass="emph" presetSubtype="0" repeatCount="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0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xit" presetSubtype="2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3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86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45833E-6 3.7037E-6 C 1.45833E-6 -0.00116 0.12864 -0.00764 0.25768 -0.01528 " pathEditMode="relative" rAng="0" ptsTypes="AA">
                                      <p:cBhvr>
                                        <p:cTn id="191" dur="3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78" y="-764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 C 0.09987 0.01134 0.2 0.02315 0.26732 0.02731 C 0.33503 0.03171 0.3707 0.02755 0.40664 0.02361 " pathEditMode="relative" rAng="0" ptsTypes="AAA">
                                      <p:cBhvr>
                                        <p:cTn id="241" dur="5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26" y="1458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85185E-6 C -6.25E-7 0.00023 0.19596 0.00255 0.39206 0.00509 " pathEditMode="relative" rAng="0" ptsTypes="AA">
                                      <p:cBhvr>
                                        <p:cTn id="243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96" y="255"/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C 0.16159 0.0044 0.32331 0.0088 0.38789 0.01065 " pathEditMode="relative" rAng="0" ptsTypes="AA">
                                      <p:cBhvr>
                                        <p:cTn id="245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88" y="532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44444E-6 C 0.10039 -0.00856 0.20118 -0.01689 0.26706 -0.02013 C 0.33295 -0.02268 0.36407 -0.02175 0.39571 -0.02013 " pathEditMode="relative" rAng="0" ptsTypes="AAA">
                                      <p:cBhvr>
                                        <p:cTn id="247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79" y="-1088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C -6.25E-7 0.00023 0.19258 -0.00093 0.38503 -0.00185 " pathEditMode="relative" rAng="0" ptsTypes="AA">
                                      <p:cBhvr>
                                        <p:cTn id="249" dur="5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45" y="-93"/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11022E-16 C -1.04167E-6 0.00023 0.1905 0.00046 0.38112 0.00116 " pathEditMode="relative" rAng="0" ptsTypes="AA">
                                      <p:cBhvr>
                                        <p:cTn id="251" dur="5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49" y="46"/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96296E-6 C 3.54167E-6 0.00092 0.19531 -0.01135 0.39231 -0.02199 " pathEditMode="relative" rAng="0" ptsTypes="AA">
                                      <p:cBhvr>
                                        <p:cTn id="253" dur="5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9" y="-1111"/>
                                    </p:animMotion>
                                  </p:childTnLst>
                                </p:cTn>
                              </p:par>
                              <p:par>
                                <p:cTn id="2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86 -0.00023 C 0.00586 -2.22222E-6 0.19961 0.0044 0.39388 0.01042 " pathEditMode="relative" rAng="0" ptsTypes="AA">
                                      <p:cBhvr>
                                        <p:cTn id="255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532"/>
                                    </p:animMotion>
                                  </p:childTnLst>
                                </p:cTn>
                              </p:par>
                              <p:par>
                                <p:cTn id="25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22222E-6 C 0.15729 -0.00347 0.31498 -0.00671 0.37813 -0.00764 " pathEditMode="relative" rAng="0" ptsTypes="AA">
                                      <p:cBhvr>
                                        <p:cTn id="257" dur="5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6" y="-394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38 0.00023 C 0.08125 -0.00371 0.15638 -0.00764 0.21979 -0.00764 C 0.28294 -0.00764 0.33425 -0.00325 0.38555 0.00162 " pathEditMode="relative" rAng="0" ptsTypes="AAA">
                                      <p:cBhvr>
                                        <p:cTn id="259" dur="5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58" y="-324"/>
                                    </p:animMotion>
                                  </p:childTnLst>
                                </p:cTn>
                              </p:par>
                              <p:par>
                                <p:cTn id="2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12 0.00023 C 0.06966 -0.0088 0.13398 -0.01713 0.19843 -0.02106 C 0.26315 -0.02384 0.32851 -0.02384 0.39427 -0.02292 " pathEditMode="relative" rAng="0" ptsTypes="AAA">
                                      <p:cBhvr>
                                        <p:cTn id="261" dur="5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-1204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C 0.05014 0.00764 0.10118 0.01597 0.16576 0.01829 C 0.23073 0.02107 0.30938 0.01736 0.38855 0.01389 " pathEditMode="relative" rAng="0" ptsTypes="AAA">
                                      <p:cBhvr>
                                        <p:cTn id="263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949"/>
                                    </p:animMotion>
                                  </p:childTnLst>
                                </p:cTn>
                              </p:par>
                              <p:par>
                                <p:cTn id="26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4.07407E-6 C -2.91667E-6 0.00023 0.18685 -0.00371 0.37396 -0.00695 " pathEditMode="relative" rAng="0" ptsTypes="AA">
                                      <p:cBhvr>
                                        <p:cTn id="265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98" y="-347"/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25 -0.00231 C 0.00325 -0.00139 0.1845 -0.00578 0.36718 -0.00926 " pathEditMode="relative" rAng="0" ptsTypes="AA">
                                      <p:cBhvr>
                                        <p:cTn id="267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-347"/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96296E-6 C 0.02722 0.01042 0.05469 0.02107 0.12123 0.02408 C 0.1875 0.02732 0.29323 0.02176 0.39896 0.01667 " pathEditMode="relative" rAng="0" ptsTypes="AAA">
                                      <p:cBhvr>
                                        <p:cTn id="269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1250"/>
                                    </p:animMotion>
                                  </p:childTnLst>
                                </p:cTn>
                              </p:par>
                              <p:par>
                                <p:cTn id="27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3.7037E-7 C 0.04154 -0.01019 0.08347 -0.02037 0.14857 -0.02431 C 0.21459 -0.02708 0.30313 -0.02662 0.39271 -0.025 " pathEditMode="relative" rAng="0" ptsTypes="AAA">
                                      <p:cBhvr>
                                        <p:cTn id="271" dur="5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35" y="-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2" grpId="0" animBg="1"/>
      <p:bldP spid="73" grpId="0" animBg="1"/>
      <p:bldP spid="73" grpId="1" animBg="1"/>
      <p:bldP spid="74" grpId="0" animBg="1"/>
      <p:bldP spid="75" grpId="0" animBg="1"/>
      <p:bldP spid="75" grpId="1" animBg="1"/>
      <p:bldP spid="76" grpId="0" animBg="1"/>
      <p:bldP spid="77" grpId="0" animBg="1"/>
      <p:bldP spid="78" grpId="0" animBg="1"/>
      <p:bldP spid="79" grpId="0" animBg="1"/>
      <p:bldP spid="8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542" y="710930"/>
            <a:ext cx="5873807" cy="4051394"/>
          </a:xfrm>
          <a:prstGeom prst="rect">
            <a:avLst/>
          </a:prstGeom>
          <a:noFill/>
        </p:spPr>
      </p:pic>
      <p:sp>
        <p:nvSpPr>
          <p:cNvPr id="3" name="CasellaDiTesto 2"/>
          <p:cNvSpPr txBox="1"/>
          <p:nvPr/>
        </p:nvSpPr>
        <p:spPr>
          <a:xfrm>
            <a:off x="543073" y="44109"/>
            <a:ext cx="3456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>
                <a:solidFill>
                  <a:srgbClr val="002060"/>
                </a:solidFill>
              </a:rPr>
              <a:t>What</a:t>
            </a: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err="1">
                <a:solidFill>
                  <a:srgbClr val="002060"/>
                </a:solidFill>
              </a:rPr>
              <a:t>actually</a:t>
            </a:r>
            <a:r>
              <a:rPr lang="it-IT" sz="2400" b="1" dirty="0">
                <a:solidFill>
                  <a:srgbClr val="002060"/>
                </a:solidFill>
              </a:rPr>
              <a:t> </a:t>
            </a:r>
            <a:r>
              <a:rPr lang="it-IT" sz="2400" b="1" dirty="0" err="1">
                <a:solidFill>
                  <a:srgbClr val="002060"/>
                </a:solidFill>
              </a:rPr>
              <a:t>happened</a:t>
            </a:r>
            <a:r>
              <a:rPr lang="it-IT" sz="24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647826" y="4881668"/>
            <a:ext cx="8849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Not a 100% dense wire but the residual porosity is low enough to avoid agglomeration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249648" y="1069006"/>
            <a:ext cx="22479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002060"/>
                </a:solidFill>
              </a:rPr>
              <a:t>We actually observed what we hypothesized: after flowing in the longitudinal direction the voids (visible in the left figure) were filled thanks to a compression in the transversal direction due to the groove-rolling. </a:t>
            </a:r>
          </a:p>
          <a:p>
            <a:pPr algn="just"/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6" name="Freccia in giù 5"/>
          <p:cNvSpPr/>
          <p:nvPr/>
        </p:nvSpPr>
        <p:spPr>
          <a:xfrm>
            <a:off x="5896474" y="5793918"/>
            <a:ext cx="295275" cy="349701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3941270" y="6138846"/>
            <a:ext cx="4262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u="sng" dirty="0">
                <a:solidFill>
                  <a:srgbClr val="002060"/>
                </a:solidFill>
              </a:rPr>
              <a:t>No </a:t>
            </a:r>
            <a:r>
              <a:rPr lang="it-IT" sz="2400" u="sng" dirty="0" err="1">
                <a:solidFill>
                  <a:srgbClr val="002060"/>
                </a:solidFill>
              </a:rPr>
              <a:t>bubbles</a:t>
            </a:r>
            <a:r>
              <a:rPr lang="it-IT" sz="2400" u="sng" dirty="0">
                <a:solidFill>
                  <a:srgbClr val="002060"/>
                </a:solidFill>
              </a:rPr>
              <a:t>, no </a:t>
            </a:r>
            <a:r>
              <a:rPr lang="it-IT" sz="2400" u="sng" dirty="0" err="1">
                <a:solidFill>
                  <a:srgbClr val="002060"/>
                </a:solidFill>
              </a:rPr>
              <a:t>internal</a:t>
            </a:r>
            <a:r>
              <a:rPr lang="it-IT" sz="2400" u="sng" dirty="0">
                <a:solidFill>
                  <a:srgbClr val="002060"/>
                </a:solidFill>
              </a:rPr>
              <a:t> pressure</a:t>
            </a:r>
          </a:p>
        </p:txBody>
      </p:sp>
      <p:grpSp>
        <p:nvGrpSpPr>
          <p:cNvPr id="21" name="Gruppo 20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22" name="CasellaDiTesto 21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152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14" b="21452"/>
          <a:stretch/>
        </p:blipFill>
        <p:spPr>
          <a:xfrm>
            <a:off x="5807790" y="1064235"/>
            <a:ext cx="5677979" cy="1856742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574939" y="39512"/>
            <a:ext cx="2507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</a:rPr>
              <a:t>1.4 </a:t>
            </a:r>
            <a:r>
              <a:rPr lang="it-IT" sz="2400" b="1" dirty="0">
                <a:solidFill>
                  <a:srgbClr val="002060"/>
                </a:solidFill>
              </a:rPr>
              <a:t>m long sample</a:t>
            </a:r>
          </a:p>
        </p:txBody>
      </p:sp>
      <p:cxnSp>
        <p:nvCxnSpPr>
          <p:cNvPr id="8" name="Connettore 1 7"/>
          <p:cNvCxnSpPr/>
          <p:nvPr/>
        </p:nvCxnSpPr>
        <p:spPr>
          <a:xfrm>
            <a:off x="6848125" y="2379684"/>
            <a:ext cx="0" cy="15788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8188697" y="2321882"/>
            <a:ext cx="0" cy="15788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7045594" y="3364157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002060"/>
                </a:solidFill>
              </a:rPr>
              <a:t>central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portion</a:t>
            </a:r>
            <a:endParaRPr lang="it-IT" dirty="0">
              <a:solidFill>
                <a:srgbClr val="002060"/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 flipH="1" flipV="1">
            <a:off x="7581291" y="2699743"/>
            <a:ext cx="95250" cy="442467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4923223" y="6005308"/>
            <a:ext cx="5506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>
                <a:solidFill>
                  <a:srgbClr val="002060"/>
                </a:solidFill>
              </a:rPr>
              <a:t>Same</a:t>
            </a:r>
            <a:r>
              <a:rPr lang="it-IT" sz="2800" dirty="0">
                <a:solidFill>
                  <a:srgbClr val="002060"/>
                </a:solidFill>
              </a:rPr>
              <a:t> </a:t>
            </a:r>
            <a:r>
              <a:rPr lang="it-IT" sz="2800" dirty="0" err="1">
                <a:solidFill>
                  <a:srgbClr val="002060"/>
                </a:solidFill>
              </a:rPr>
              <a:t>results</a:t>
            </a:r>
            <a:r>
              <a:rPr lang="it-IT" sz="2800" dirty="0">
                <a:solidFill>
                  <a:srgbClr val="002060"/>
                </a:solidFill>
              </a:rPr>
              <a:t> </a:t>
            </a:r>
            <a:r>
              <a:rPr lang="it-IT" sz="2800" dirty="0" err="1">
                <a:solidFill>
                  <a:srgbClr val="002060"/>
                </a:solidFill>
              </a:rPr>
              <a:t>at</a:t>
            </a:r>
            <a:r>
              <a:rPr lang="it-IT" sz="2800" dirty="0">
                <a:solidFill>
                  <a:srgbClr val="002060"/>
                </a:solidFill>
              </a:rPr>
              <a:t> the </a:t>
            </a:r>
            <a:r>
              <a:rPr lang="it-IT" sz="2800" dirty="0" err="1">
                <a:solidFill>
                  <a:srgbClr val="002060"/>
                </a:solidFill>
              </a:rPr>
              <a:t>ends</a:t>
            </a:r>
            <a:r>
              <a:rPr lang="it-IT" sz="2800" dirty="0">
                <a:solidFill>
                  <a:srgbClr val="002060"/>
                </a:solidFill>
              </a:rPr>
              <a:t> of the </a:t>
            </a:r>
            <a:r>
              <a:rPr lang="it-IT" sz="2800" dirty="0" err="1">
                <a:solidFill>
                  <a:srgbClr val="002060"/>
                </a:solidFill>
              </a:rPr>
              <a:t>wire</a:t>
            </a:r>
            <a:r>
              <a:rPr lang="it-IT" sz="28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6702644" y="4324375"/>
            <a:ext cx="4115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rgbClr val="002060"/>
                </a:solidFill>
              </a:rPr>
              <a:t>No </a:t>
            </a:r>
            <a:r>
              <a:rPr lang="it-IT" sz="3600" dirty="0" err="1">
                <a:solidFill>
                  <a:srgbClr val="002060"/>
                </a:solidFill>
              </a:rPr>
              <a:t>Ic</a:t>
            </a:r>
            <a:r>
              <a:rPr lang="it-IT" sz="3600" dirty="0">
                <a:solidFill>
                  <a:srgbClr val="002060"/>
                </a:solidFill>
              </a:rPr>
              <a:t> </a:t>
            </a:r>
            <a:r>
              <a:rPr lang="it-IT" sz="3600" dirty="0" err="1">
                <a:solidFill>
                  <a:srgbClr val="002060"/>
                </a:solidFill>
              </a:rPr>
              <a:t>degradation</a:t>
            </a:r>
            <a:r>
              <a:rPr lang="it-IT" sz="3600" dirty="0">
                <a:solidFill>
                  <a:srgbClr val="002060"/>
                </a:solidFill>
              </a:rPr>
              <a:t>!!!!</a:t>
            </a:r>
          </a:p>
        </p:txBody>
      </p:sp>
      <p:grpSp>
        <p:nvGrpSpPr>
          <p:cNvPr id="28" name="Gruppo 27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29" name="CasellaDiTesto 28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72" y="1021091"/>
            <a:ext cx="5545888" cy="424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7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92" y="445730"/>
            <a:ext cx="5801335" cy="4437638"/>
          </a:xfrm>
          <a:prstGeom prst="rect">
            <a:avLst/>
          </a:prstGeom>
        </p:spPr>
      </p:pic>
      <p:grpSp>
        <p:nvGrpSpPr>
          <p:cNvPr id="4" name="Gruppo 3"/>
          <p:cNvGrpSpPr/>
          <p:nvPr/>
        </p:nvGrpSpPr>
        <p:grpSpPr>
          <a:xfrm>
            <a:off x="1043266" y="4664865"/>
            <a:ext cx="1915563" cy="1901995"/>
            <a:chOff x="1613754" y="4444656"/>
            <a:chExt cx="1915563" cy="1901995"/>
          </a:xfrm>
        </p:grpSpPr>
        <p:pic>
          <p:nvPicPr>
            <p:cNvPr id="7" name="4BC6015F-5774-4FE6-A0C9-08A5C3435F4C" descr="06385EA9-9F29-4C3C-AEE9-A793DDDC421F@spin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010101"/>
                </a:clrFrom>
                <a:clrTo>
                  <a:srgbClr val="01010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583" b="18822"/>
            <a:stretch/>
          </p:blipFill>
          <p:spPr bwMode="auto">
            <a:xfrm>
              <a:off x="1613754" y="4444656"/>
              <a:ext cx="1915563" cy="18923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/>
          </p:spPr>
        </p:pic>
        <p:sp>
          <p:nvSpPr>
            <p:cNvPr id="8" name="CasellaDiTesto 7"/>
            <p:cNvSpPr txBox="1"/>
            <p:nvPr/>
          </p:nvSpPr>
          <p:spPr>
            <a:xfrm>
              <a:off x="1663057" y="5946541"/>
              <a:ext cx="17972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 dirty="0">
                  <a:solidFill>
                    <a:srgbClr val="FFFF00"/>
                  </a:solidFill>
                  <a:latin typeface="Papyrus" panose="03070502060502030205" pitchFamily="66" charset="0"/>
                </a:rPr>
                <a:t>f.f. = 16%-18% </a:t>
              </a:r>
            </a:p>
          </p:txBody>
        </p:sp>
      </p:grpSp>
      <p:sp>
        <p:nvSpPr>
          <p:cNvPr id="9" name="Freccia a destra 8"/>
          <p:cNvSpPr/>
          <p:nvPr/>
        </p:nvSpPr>
        <p:spPr>
          <a:xfrm rot="19310793">
            <a:off x="2541208" y="3875587"/>
            <a:ext cx="2298402" cy="888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" name="Gruppo 2"/>
          <p:cNvGrpSpPr/>
          <p:nvPr/>
        </p:nvGrpSpPr>
        <p:grpSpPr>
          <a:xfrm>
            <a:off x="6164288" y="814906"/>
            <a:ext cx="1797287" cy="2078090"/>
            <a:chOff x="6823155" y="542260"/>
            <a:chExt cx="1797287" cy="2078090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20" t="15764" r="20200"/>
            <a:stretch/>
          </p:blipFill>
          <p:spPr>
            <a:xfrm>
              <a:off x="6909775" y="542260"/>
              <a:ext cx="1600200" cy="2078090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12" name="CasellaDiTesto 11"/>
            <p:cNvSpPr txBox="1"/>
            <p:nvPr/>
          </p:nvSpPr>
          <p:spPr>
            <a:xfrm>
              <a:off x="6823155" y="2220240"/>
              <a:ext cx="17972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 dirty="0">
                  <a:solidFill>
                    <a:srgbClr val="FFFF00"/>
                  </a:solidFill>
                  <a:latin typeface="Papyrus" panose="03070502060502030205" pitchFamily="66" charset="0"/>
                </a:rPr>
                <a:t>f.f. = 22%-24% </a:t>
              </a:r>
            </a:p>
          </p:txBody>
        </p:sp>
      </p:grpSp>
      <p:sp>
        <p:nvSpPr>
          <p:cNvPr id="14" name="Freccia a destra 13"/>
          <p:cNvSpPr/>
          <p:nvPr/>
        </p:nvSpPr>
        <p:spPr>
          <a:xfrm rot="9081851">
            <a:off x="3991465" y="1956407"/>
            <a:ext cx="2384114" cy="71500"/>
          </a:xfrm>
          <a:prstGeom prst="rightArrow">
            <a:avLst/>
          </a:prstGeom>
          <a:solidFill>
            <a:srgbClr val="80008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7837237" y="877422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333 </a:t>
            </a:r>
            <a:r>
              <a:rPr lang="it-IT" dirty="0" err="1">
                <a:solidFill>
                  <a:srgbClr val="002060"/>
                </a:solidFill>
              </a:rPr>
              <a:t>filaments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2958829" y="5611040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595 </a:t>
            </a:r>
            <a:r>
              <a:rPr lang="it-IT" dirty="0" err="1">
                <a:solidFill>
                  <a:srgbClr val="002060"/>
                </a:solidFill>
              </a:rPr>
              <a:t>filaments</a:t>
            </a:r>
            <a:endParaRPr lang="it-IT" dirty="0">
              <a:solidFill>
                <a:srgbClr val="002060"/>
              </a:solidFill>
            </a:endParaRPr>
          </a:p>
        </p:txBody>
      </p:sp>
      <p:grpSp>
        <p:nvGrpSpPr>
          <p:cNvPr id="36" name="Gruppo 35"/>
          <p:cNvGrpSpPr/>
          <p:nvPr/>
        </p:nvGrpSpPr>
        <p:grpSpPr>
          <a:xfrm>
            <a:off x="8345454" y="2299515"/>
            <a:ext cx="3351467" cy="4257700"/>
            <a:chOff x="5747109" y="1918447"/>
            <a:chExt cx="2958865" cy="3778763"/>
          </a:xfrm>
        </p:grpSpPr>
        <p:grpSp>
          <p:nvGrpSpPr>
            <p:cNvPr id="23" name="Gruppo 22"/>
            <p:cNvGrpSpPr>
              <a:grpSpLocks noChangeAspect="1"/>
            </p:cNvGrpSpPr>
            <p:nvPr/>
          </p:nvGrpSpPr>
          <p:grpSpPr>
            <a:xfrm>
              <a:off x="5747109" y="1918447"/>
              <a:ext cx="2958865" cy="3778763"/>
              <a:chOff x="734753" y="673099"/>
              <a:chExt cx="4315876" cy="5511801"/>
            </a:xfrm>
          </p:grpSpPr>
          <p:pic>
            <p:nvPicPr>
              <p:cNvPr id="24" name="Immagine 2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4753" y="673099"/>
                <a:ext cx="4315876" cy="5511801"/>
              </a:xfrm>
              <a:prstGeom prst="rect">
                <a:avLst/>
              </a:prstGeom>
            </p:spPr>
          </p:pic>
          <p:sp>
            <p:nvSpPr>
              <p:cNvPr id="25" name="Rettangolo 24"/>
              <p:cNvSpPr/>
              <p:nvPr/>
            </p:nvSpPr>
            <p:spPr>
              <a:xfrm>
                <a:off x="1814461" y="3620526"/>
                <a:ext cx="144000" cy="144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CasellaDiTesto 26"/>
              <p:cNvSpPr txBox="1"/>
              <p:nvPr/>
            </p:nvSpPr>
            <p:spPr>
              <a:xfrm>
                <a:off x="2576783" y="922123"/>
                <a:ext cx="1956963" cy="852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b="1" dirty="0">
                    <a:solidFill>
                      <a:schemeClr val="accent5">
                        <a:lumMod val="75000"/>
                      </a:schemeClr>
                    </a:solidFill>
                  </a:rPr>
                  <a:t>OST – NHMFL</a:t>
                </a:r>
              </a:p>
              <a:p>
                <a:r>
                  <a:rPr lang="it-IT" sz="1600" b="1" dirty="0">
                    <a:solidFill>
                      <a:schemeClr val="accent5">
                        <a:lumMod val="75000"/>
                      </a:schemeClr>
                    </a:solidFill>
                  </a:rPr>
                  <a:t>f.f. = 28%</a:t>
                </a:r>
              </a:p>
            </p:txBody>
          </p:sp>
          <p:sp>
            <p:nvSpPr>
              <p:cNvPr id="28" name="CasellaDiTesto 27"/>
              <p:cNvSpPr txBox="1"/>
              <p:nvPr/>
            </p:nvSpPr>
            <p:spPr>
              <a:xfrm>
                <a:off x="2300181" y="4423283"/>
                <a:ext cx="2111191" cy="493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b="1" dirty="0">
                    <a:solidFill>
                      <a:srgbClr val="FF0000"/>
                    </a:solidFill>
                  </a:rPr>
                  <a:t>SPIN, f.f. = 18%</a:t>
                </a:r>
              </a:p>
            </p:txBody>
          </p:sp>
          <p:cxnSp>
            <p:nvCxnSpPr>
              <p:cNvPr id="29" name="Connettore 2 28"/>
              <p:cNvCxnSpPr/>
              <p:nvPr/>
            </p:nvCxnSpPr>
            <p:spPr>
              <a:xfrm flipH="1" flipV="1">
                <a:off x="1958461" y="3769077"/>
                <a:ext cx="1105987" cy="569821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0" name="Connettore 2 29"/>
              <p:cNvCxnSpPr/>
              <p:nvPr/>
            </p:nvCxnSpPr>
            <p:spPr>
              <a:xfrm flipV="1">
                <a:off x="1886459" y="2172854"/>
                <a:ext cx="0" cy="797394"/>
              </a:xfrm>
              <a:prstGeom prst="straightConnector1">
                <a:avLst/>
              </a:prstGeom>
              <a:ln w="25400">
                <a:solidFill>
                  <a:srgbClr val="00B05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CasellaDiTesto 31"/>
            <p:cNvSpPr txBox="1"/>
            <p:nvPr/>
          </p:nvSpPr>
          <p:spPr>
            <a:xfrm>
              <a:off x="6941659" y="3324042"/>
              <a:ext cx="14473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>
                  <a:solidFill>
                    <a:srgbClr val="9900FF"/>
                  </a:solidFill>
                </a:rPr>
                <a:t>SPIN, f.f. = 24%</a:t>
              </a:r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6487331" y="3625877"/>
              <a:ext cx="98723" cy="98723"/>
            </a:xfrm>
            <a:prstGeom prst="rect">
              <a:avLst/>
            </a:prstGeom>
            <a:solidFill>
              <a:srgbClr val="9900FF"/>
            </a:solidFill>
            <a:ln>
              <a:solidFill>
                <a:srgbClr val="99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4" name="Connettore 2 33"/>
            <p:cNvCxnSpPr/>
            <p:nvPr/>
          </p:nvCxnSpPr>
          <p:spPr>
            <a:xfrm flipH="1">
              <a:off x="6645433" y="3615115"/>
              <a:ext cx="359649" cy="43039"/>
            </a:xfrm>
            <a:prstGeom prst="straightConnector1">
              <a:avLst/>
            </a:prstGeom>
            <a:ln w="31750">
              <a:solidFill>
                <a:srgbClr val="9900FF"/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" name="CasellaDiTesto 4"/>
          <p:cNvSpPr txBox="1"/>
          <p:nvPr/>
        </p:nvSpPr>
        <p:spPr>
          <a:xfrm>
            <a:off x="536129" y="61369"/>
            <a:ext cx="5007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Toward the optimization: architecture</a:t>
            </a:r>
            <a:endParaRPr lang="en-US" sz="2400" b="1" dirty="0">
              <a:solidFill>
                <a:srgbClr val="002060"/>
              </a:solidFill>
            </a:endParaRPr>
          </a:p>
        </p:txBody>
      </p:sp>
      <p:grpSp>
        <p:nvGrpSpPr>
          <p:cNvPr id="13" name="Gruppo 12"/>
          <p:cNvGrpSpPr/>
          <p:nvPr/>
        </p:nvGrpSpPr>
        <p:grpSpPr>
          <a:xfrm>
            <a:off x="4104460" y="3311235"/>
            <a:ext cx="4119247" cy="2728346"/>
            <a:chOff x="4216892" y="3527707"/>
            <a:chExt cx="4119247" cy="2728346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16892" y="3527707"/>
              <a:ext cx="4119247" cy="2728346"/>
            </a:xfrm>
            <a:prstGeom prst="rect">
              <a:avLst/>
            </a:prstGeom>
          </p:spPr>
        </p:pic>
        <p:sp>
          <p:nvSpPr>
            <p:cNvPr id="10" name="CasellaDiTesto 9"/>
            <p:cNvSpPr txBox="1"/>
            <p:nvPr/>
          </p:nvSpPr>
          <p:spPr>
            <a:xfrm>
              <a:off x="7336811" y="3647527"/>
              <a:ext cx="9396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FFFF00"/>
                  </a:solidFill>
                </a:rPr>
                <a:t>1332 fil.</a:t>
              </a:r>
              <a:endParaRPr lang="it-IT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41" name="Gruppo 40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46" name="CasellaDiTesto 45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47" name="CasellaDiTesto 46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48" name="CasellaDiTesto 47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63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>
            <a:grpSpLocks noChangeAspect="1"/>
          </p:cNvGrpSpPr>
          <p:nvPr/>
        </p:nvGrpSpPr>
        <p:grpSpPr>
          <a:xfrm>
            <a:off x="207323" y="839879"/>
            <a:ext cx="6424929" cy="4090139"/>
            <a:chOff x="339853" y="455739"/>
            <a:chExt cx="10711159" cy="6818771"/>
          </a:xfrm>
        </p:grpSpPr>
        <p:sp>
          <p:nvSpPr>
            <p:cNvPr id="3" name="Text Box 25"/>
            <p:cNvSpPr txBox="1">
              <a:spLocks noChangeArrowheads="1"/>
            </p:cNvSpPr>
            <p:nvPr/>
          </p:nvSpPr>
          <p:spPr bwMode="auto">
            <a:xfrm>
              <a:off x="667970" y="635478"/>
              <a:ext cx="2621265" cy="1231445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Melt region – Why does </a:t>
              </a:r>
              <a:r>
                <a:rPr lang="en-US" sz="1400" b="1" dirty="0" err="1">
                  <a:solidFill>
                    <a:prstClr val="black"/>
                  </a:solidFill>
                  <a:cs typeface="Arial" charset="0"/>
                </a:rPr>
                <a:t>J</a:t>
              </a:r>
              <a:r>
                <a:rPr lang="en-US" sz="1400" b="1" baseline="-25000" dirty="0" err="1">
                  <a:solidFill>
                    <a:prstClr val="black"/>
                  </a:solidFill>
                  <a:cs typeface="Arial" charset="0"/>
                </a:rPr>
                <a:t>c</a:t>
              </a: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 vary with </a:t>
              </a:r>
              <a:r>
                <a:rPr lang="en-US" sz="1400" b="1" dirty="0" err="1">
                  <a:solidFill>
                    <a:prstClr val="black"/>
                  </a:solidFill>
                  <a:cs typeface="Arial" charset="0"/>
                </a:rPr>
                <a:t>T</a:t>
              </a:r>
              <a:r>
                <a:rPr lang="en-US" sz="1400" b="1" baseline="-25000" dirty="0" err="1">
                  <a:solidFill>
                    <a:prstClr val="black"/>
                  </a:solidFill>
                  <a:cs typeface="Arial" charset="0"/>
                </a:rPr>
                <a:t>max</a:t>
              </a: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?</a:t>
              </a:r>
            </a:p>
          </p:txBody>
        </p:sp>
        <p:sp>
          <p:nvSpPr>
            <p:cNvPr id="4" name="Line 26"/>
            <p:cNvSpPr>
              <a:spLocks noChangeShapeType="1"/>
            </p:cNvSpPr>
            <p:nvPr/>
          </p:nvSpPr>
          <p:spPr bwMode="auto">
            <a:xfrm>
              <a:off x="2013188" y="2005311"/>
              <a:ext cx="196177" cy="43627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5" name="Text Box 29"/>
            <p:cNvSpPr txBox="1">
              <a:spLocks noChangeArrowheads="1"/>
            </p:cNvSpPr>
            <p:nvPr/>
          </p:nvSpPr>
          <p:spPr bwMode="auto">
            <a:xfrm>
              <a:off x="4149042" y="455739"/>
              <a:ext cx="2649050" cy="230895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2212 formation region </a:t>
              </a:r>
              <a:r>
                <a:rPr lang="en-US" sz="1400" b="1" dirty="0" smtClean="0">
                  <a:solidFill>
                    <a:prstClr val="black"/>
                  </a:solidFill>
                  <a:cs typeface="Arial" charset="0"/>
                </a:rPr>
                <a:t>How </a:t>
              </a: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to form more, better connected 2212?</a:t>
              </a:r>
            </a:p>
          </p:txBody>
        </p:sp>
        <p:sp>
          <p:nvSpPr>
            <p:cNvPr id="6" name="Line 30"/>
            <p:cNvSpPr>
              <a:spLocks noChangeShapeType="1"/>
            </p:cNvSpPr>
            <p:nvPr/>
          </p:nvSpPr>
          <p:spPr bwMode="auto">
            <a:xfrm flipH="1">
              <a:off x="5277343" y="2816748"/>
              <a:ext cx="574623" cy="110005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7" name="Text Box 33"/>
            <p:cNvSpPr txBox="1">
              <a:spLocks noChangeArrowheads="1"/>
            </p:cNvSpPr>
            <p:nvPr/>
          </p:nvSpPr>
          <p:spPr bwMode="auto">
            <a:xfrm>
              <a:off x="7192333" y="1178763"/>
              <a:ext cx="2631135" cy="1949787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Annealing step – Needed to increase </a:t>
              </a:r>
              <a:r>
                <a:rPr lang="en-US" sz="1400" b="1" dirty="0" err="1">
                  <a:solidFill>
                    <a:prstClr val="black"/>
                  </a:solidFill>
                  <a:cs typeface="Arial" charset="0"/>
                </a:rPr>
                <a:t>J</a:t>
              </a:r>
              <a:r>
                <a:rPr lang="en-US" sz="1400" b="1" baseline="-25000" dirty="0" err="1">
                  <a:solidFill>
                    <a:prstClr val="black"/>
                  </a:solidFill>
                  <a:cs typeface="Arial" charset="0"/>
                </a:rPr>
                <a:t>c</a:t>
              </a: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, but do not know what occurs.</a:t>
              </a:r>
            </a:p>
          </p:txBody>
        </p:sp>
        <p:sp>
          <p:nvSpPr>
            <p:cNvPr id="8" name="Line 34"/>
            <p:cNvSpPr>
              <a:spLocks noChangeShapeType="1"/>
            </p:cNvSpPr>
            <p:nvPr/>
          </p:nvSpPr>
          <p:spPr bwMode="auto">
            <a:xfrm>
              <a:off x="8157310" y="3181324"/>
              <a:ext cx="338102" cy="88814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9" name="Text Box 36"/>
            <p:cNvSpPr txBox="1">
              <a:spLocks noChangeArrowheads="1"/>
            </p:cNvSpPr>
            <p:nvPr/>
          </p:nvSpPr>
          <p:spPr bwMode="auto">
            <a:xfrm>
              <a:off x="6467115" y="5324723"/>
              <a:ext cx="2687010" cy="1949787"/>
            </a:xfrm>
            <a:prstGeom prst="rect">
              <a:avLst/>
            </a:prstGeom>
            <a:solidFill>
              <a:sysClr val="window" lastClr="FFFFFF"/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ctr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1400" b="1" kern="0" dirty="0">
                  <a:solidFill>
                    <a:prstClr val="black"/>
                  </a:solidFill>
                  <a:cs typeface="Arial" charset="0"/>
                </a:rPr>
                <a:t>Cooling to RT – </a:t>
              </a:r>
              <a:r>
                <a:rPr lang="en-US" sz="1400" b="1" kern="0" dirty="0" err="1">
                  <a:solidFill>
                    <a:prstClr val="black"/>
                  </a:solidFill>
                  <a:cs typeface="Arial" charset="0"/>
                </a:rPr>
                <a:t>Overdope</a:t>
              </a:r>
              <a:r>
                <a:rPr lang="en-US" sz="1400" b="1" kern="0" dirty="0">
                  <a:solidFill>
                    <a:prstClr val="black"/>
                  </a:solidFill>
                  <a:cs typeface="Arial" charset="0"/>
                </a:rPr>
                <a:t> 2212 with oxygen to increase pinning and </a:t>
              </a:r>
              <a:r>
                <a:rPr lang="en-US" sz="1400" b="1" kern="0" dirty="0" err="1">
                  <a:solidFill>
                    <a:prstClr val="black"/>
                  </a:solidFill>
                  <a:cs typeface="Arial" charset="0"/>
                </a:rPr>
                <a:t>J</a:t>
              </a:r>
              <a:r>
                <a:rPr lang="en-US" sz="1400" b="1" kern="0" baseline="-25000" dirty="0" err="1">
                  <a:solidFill>
                    <a:prstClr val="black"/>
                  </a:solidFill>
                  <a:cs typeface="Arial" charset="0"/>
                </a:rPr>
                <a:t>c</a:t>
              </a:r>
              <a:r>
                <a:rPr lang="en-US" sz="1400" b="1" kern="0" dirty="0">
                  <a:solidFill>
                    <a:prstClr val="black"/>
                  </a:solidFill>
                  <a:cs typeface="Arial" charset="0"/>
                </a:rPr>
                <a:t>.</a:t>
              </a:r>
            </a:p>
          </p:txBody>
        </p:sp>
        <p:sp>
          <p:nvSpPr>
            <p:cNvPr id="10" name="Line 38"/>
            <p:cNvSpPr>
              <a:spLocks noChangeShapeType="1"/>
            </p:cNvSpPr>
            <p:nvPr/>
          </p:nvSpPr>
          <p:spPr bwMode="auto">
            <a:xfrm flipV="1">
              <a:off x="9294886" y="5477563"/>
              <a:ext cx="1031275" cy="51919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prstClr val="black"/>
                </a:solidFill>
                <a:cs typeface="Arial" charset="0"/>
              </a:endParaRPr>
            </a:p>
          </p:txBody>
        </p:sp>
        <p:grpSp>
          <p:nvGrpSpPr>
            <p:cNvPr id="11" name="Group 25"/>
            <p:cNvGrpSpPr>
              <a:grpSpLocks noChangeAspect="1"/>
            </p:cNvGrpSpPr>
            <p:nvPr/>
          </p:nvGrpSpPr>
          <p:grpSpPr bwMode="auto">
            <a:xfrm>
              <a:off x="647276" y="2777659"/>
              <a:ext cx="10321808" cy="3219098"/>
              <a:chOff x="824" y="2222"/>
              <a:chExt cx="4489" cy="1400"/>
            </a:xfrm>
          </p:grpSpPr>
          <p:grpSp>
            <p:nvGrpSpPr>
              <p:cNvPr id="28" name="Group 5"/>
              <p:cNvGrpSpPr>
                <a:grpSpLocks/>
              </p:cNvGrpSpPr>
              <p:nvPr/>
            </p:nvGrpSpPr>
            <p:grpSpPr bwMode="auto">
              <a:xfrm>
                <a:off x="1360" y="2222"/>
                <a:ext cx="3953" cy="1400"/>
                <a:chOff x="1376" y="2243"/>
                <a:chExt cx="3953" cy="1400"/>
              </a:xfrm>
            </p:grpSpPr>
            <p:sp>
              <p:nvSpPr>
                <p:cNvPr id="32" name="Line 3"/>
                <p:cNvSpPr>
                  <a:spLocks noChangeShapeType="1"/>
                </p:cNvSpPr>
                <p:nvPr/>
              </p:nvSpPr>
              <p:spPr bwMode="auto">
                <a:xfrm>
                  <a:off x="1727" y="2377"/>
                  <a:ext cx="455" cy="171"/>
                </a:xfrm>
                <a:prstGeom prst="line">
                  <a:avLst/>
                </a:prstGeom>
                <a:noFill/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000" kern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grpSp>
              <p:nvGrpSpPr>
                <p:cNvPr id="33" name="Group 7"/>
                <p:cNvGrpSpPr>
                  <a:grpSpLocks/>
                </p:cNvGrpSpPr>
                <p:nvPr/>
              </p:nvGrpSpPr>
              <p:grpSpPr bwMode="auto">
                <a:xfrm>
                  <a:off x="1376" y="2243"/>
                  <a:ext cx="3953" cy="1400"/>
                  <a:chOff x="1376" y="2243"/>
                  <a:chExt cx="3953" cy="1400"/>
                </a:xfrm>
              </p:grpSpPr>
              <p:sp>
                <p:nvSpPr>
                  <p:cNvPr id="34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1512" y="2250"/>
                    <a:ext cx="127" cy="0"/>
                  </a:xfrm>
                  <a:prstGeom prst="line">
                    <a:avLst/>
                  </a:prstGeom>
                  <a:noFill/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US" sz="2000" kern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35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1636" y="2243"/>
                    <a:ext cx="108" cy="146"/>
                  </a:xfrm>
                  <a:prstGeom prst="line">
                    <a:avLst/>
                  </a:prstGeom>
                  <a:noFill/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US" sz="2000" kern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grpSp>
                <p:nvGrpSpPr>
                  <p:cNvPr id="36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1376" y="2260"/>
                    <a:ext cx="3953" cy="1383"/>
                    <a:chOff x="1376" y="2260"/>
                    <a:chExt cx="3953" cy="1383"/>
                  </a:xfrm>
                </p:grpSpPr>
                <p:grpSp>
                  <p:nvGrpSpPr>
                    <p:cNvPr id="37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76" y="2404"/>
                      <a:ext cx="3953" cy="1239"/>
                      <a:chOff x="1376" y="2404"/>
                      <a:chExt cx="3953" cy="1239"/>
                    </a:xfrm>
                  </p:grpSpPr>
                  <p:sp>
                    <p:nvSpPr>
                      <p:cNvPr id="39" name="Line 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49" y="2875"/>
                        <a:ext cx="480" cy="768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/>
                        </a:pPr>
                        <a:endParaRPr lang="en-US" sz="2000" kern="0">
                          <a:solidFill>
                            <a:prstClr val="black"/>
                          </a:solidFill>
                          <a:cs typeface="Arial" charset="0"/>
                        </a:endParaRPr>
                      </a:p>
                    </p:txBody>
                  </p:sp>
                  <p:grpSp>
                    <p:nvGrpSpPr>
                      <p:cNvPr id="40" name="Group 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376" y="2404"/>
                        <a:ext cx="3485" cy="480"/>
                        <a:chOff x="1376" y="2404"/>
                        <a:chExt cx="3485" cy="480"/>
                      </a:xfrm>
                    </p:grpSpPr>
                    <p:sp>
                      <p:nvSpPr>
                        <p:cNvPr id="41" name="Line 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325" y="2875"/>
                          <a:ext cx="1536" cy="8"/>
                        </a:xfrm>
                        <a:prstGeom prst="line">
                          <a:avLst/>
                        </a:prstGeom>
                        <a:noFill/>
                        <a:ln w="38100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/>
                          </a:pPr>
                          <a:endParaRPr lang="en-US" sz="2000" kern="0">
                            <a:solidFill>
                              <a:prstClr val="black"/>
                            </a:solidFill>
                            <a:cs typeface="Arial" charset="0"/>
                          </a:endParaRPr>
                        </a:p>
                      </p:txBody>
                    </p:sp>
                    <p:sp>
                      <p:nvSpPr>
                        <p:cNvPr id="42" name="Line 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376" y="2404"/>
                          <a:ext cx="86" cy="249"/>
                        </a:xfrm>
                        <a:prstGeom prst="line">
                          <a:avLst/>
                        </a:prstGeom>
                        <a:noFill/>
                        <a:ln w="38100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/>
                          </a:pPr>
                          <a:endParaRPr lang="en-US" sz="2000" kern="0">
                            <a:solidFill>
                              <a:prstClr val="black"/>
                            </a:solidFill>
                            <a:cs typeface="Arial" charset="0"/>
                          </a:endParaRPr>
                        </a:p>
                      </p:txBody>
                    </p:sp>
                    <p:sp>
                      <p:nvSpPr>
                        <p:cNvPr id="43" name="Line 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182" y="2548"/>
                          <a:ext cx="1152" cy="336"/>
                        </a:xfrm>
                        <a:prstGeom prst="line">
                          <a:avLst/>
                        </a:prstGeom>
                        <a:noFill/>
                        <a:ln w="38100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/>
                          </a:pPr>
                          <a:endParaRPr lang="en-US" sz="2000" kern="0">
                            <a:solidFill>
                              <a:prstClr val="black"/>
                            </a:solidFill>
                            <a:cs typeface="Arial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38" name="Line 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62" y="2260"/>
                      <a:ext cx="48" cy="144"/>
                    </a:xfrm>
                    <a:prstGeom prst="line">
                      <a:avLst/>
                    </a:prstGeom>
                    <a:noFill/>
                    <a:ln w="381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US" sz="2000" kern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</p:grpSp>
          </p:grpSp>
          <p:sp>
            <p:nvSpPr>
              <p:cNvPr id="29" name="Line 39"/>
              <p:cNvSpPr>
                <a:spLocks noChangeShapeType="1"/>
              </p:cNvSpPr>
              <p:nvPr/>
            </p:nvSpPr>
            <p:spPr bwMode="auto">
              <a:xfrm flipH="1">
                <a:off x="824" y="2624"/>
                <a:ext cx="344" cy="856"/>
              </a:xfrm>
              <a:prstGeom prst="line">
                <a:avLst/>
              </a:prstGeom>
              <a:no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31" name="Line 41"/>
              <p:cNvSpPr>
                <a:spLocks noChangeShapeType="1"/>
              </p:cNvSpPr>
              <p:nvPr/>
            </p:nvSpPr>
            <p:spPr bwMode="auto">
              <a:xfrm flipH="1">
                <a:off x="1159" y="2632"/>
                <a:ext cx="191" cy="1"/>
              </a:xfrm>
              <a:prstGeom prst="line">
                <a:avLst/>
              </a:prstGeom>
              <a:noFill/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prstClr val="black"/>
                  </a:solidFill>
                  <a:cs typeface="Arial" charset="0"/>
                </a:endParaRPr>
              </a:p>
            </p:txBody>
          </p:sp>
        </p:grpSp>
        <p:sp>
          <p:nvSpPr>
            <p:cNvPr id="12" name="CasellaDiTesto 11"/>
            <p:cNvSpPr txBox="1"/>
            <p:nvPr/>
          </p:nvSpPr>
          <p:spPr>
            <a:xfrm>
              <a:off x="339853" y="3189400"/>
              <a:ext cx="737703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830°C</a:t>
              </a:r>
              <a:endParaRPr lang="it-IT" dirty="0"/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373606" y="2268944"/>
              <a:ext cx="737703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888°C</a:t>
              </a:r>
              <a:endParaRPr lang="it-IT" dirty="0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9294886" y="3700685"/>
              <a:ext cx="1675459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836°C           48h</a:t>
              </a:r>
              <a:endParaRPr lang="it-IT" dirty="0"/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4134099" y="2816748"/>
              <a:ext cx="737703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878°C</a:t>
              </a:r>
              <a:endParaRPr lang="it-IT" dirty="0"/>
            </a:p>
          </p:txBody>
        </p:sp>
        <p:cxnSp>
          <p:nvCxnSpPr>
            <p:cNvPr id="16" name="Connettore 1 15"/>
            <p:cNvCxnSpPr/>
            <p:nvPr/>
          </p:nvCxnSpPr>
          <p:spPr>
            <a:xfrm>
              <a:off x="2725893" y="3091586"/>
              <a:ext cx="1470537" cy="443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flipV="1">
              <a:off x="809184" y="2787379"/>
              <a:ext cx="1400180" cy="146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"/>
            <p:cNvCxnSpPr/>
            <p:nvPr/>
          </p:nvCxnSpPr>
          <p:spPr>
            <a:xfrm>
              <a:off x="574287" y="3708109"/>
              <a:ext cx="86194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>
              <a:off x="9914056" y="4197147"/>
              <a:ext cx="86194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/>
            <p:cNvSpPr txBox="1"/>
            <p:nvPr/>
          </p:nvSpPr>
          <p:spPr>
            <a:xfrm>
              <a:off x="3929865" y="3775101"/>
              <a:ext cx="8082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2.5°C/h</a:t>
              </a:r>
              <a:endParaRPr lang="it-IT" sz="1600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996625" y="4708418"/>
              <a:ext cx="8611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160°C/h</a:t>
              </a:r>
              <a:endParaRPr lang="it-IT" sz="1600" dirty="0"/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1898587" y="3319951"/>
              <a:ext cx="7569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50°C/h</a:t>
              </a:r>
              <a:endParaRPr lang="it-IT" sz="1600" dirty="0"/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2550164" y="2606957"/>
              <a:ext cx="77136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/>
                <a:t>1</a:t>
              </a:r>
              <a:r>
                <a:rPr lang="it-IT" sz="1600" dirty="0" smtClean="0"/>
                <a:t>0°C/h</a:t>
              </a:r>
              <a:endParaRPr lang="it-IT" sz="1600" dirty="0"/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9157116" y="4825598"/>
              <a:ext cx="756940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 smtClean="0"/>
                <a:t>80°C/h</a:t>
              </a:r>
              <a:endParaRPr lang="it-IT" sz="1600" dirty="0"/>
            </a:p>
          </p:txBody>
        </p:sp>
        <p:cxnSp>
          <p:nvCxnSpPr>
            <p:cNvPr id="25" name="Connettore 2 24"/>
            <p:cNvCxnSpPr/>
            <p:nvPr/>
          </p:nvCxnSpPr>
          <p:spPr>
            <a:xfrm>
              <a:off x="10554480" y="4069469"/>
              <a:ext cx="49653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/>
            <p:cNvCxnSpPr/>
            <p:nvPr/>
          </p:nvCxnSpPr>
          <p:spPr>
            <a:xfrm>
              <a:off x="1572766" y="2624170"/>
              <a:ext cx="36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asellaDiTesto 26"/>
            <p:cNvSpPr txBox="1"/>
            <p:nvPr/>
          </p:nvSpPr>
          <p:spPr>
            <a:xfrm>
              <a:off x="1860403" y="2275422"/>
              <a:ext cx="598241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0.2h</a:t>
              </a:r>
              <a:endParaRPr lang="it-IT" dirty="0"/>
            </a:p>
          </p:txBody>
        </p:sp>
      </p:grpSp>
      <p:sp>
        <p:nvSpPr>
          <p:cNvPr id="44" name="CasellaDiTesto 43"/>
          <p:cNvSpPr txBox="1"/>
          <p:nvPr/>
        </p:nvSpPr>
        <p:spPr>
          <a:xfrm>
            <a:off x="536129" y="61369"/>
            <a:ext cx="5407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Toward the optimization: heat treatment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8141110" y="14706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7373734" y="831906"/>
            <a:ext cx="47420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rgbClr val="002060"/>
                </a:solidFill>
              </a:rPr>
              <a:t>GB–</a:t>
            </a:r>
            <a:r>
              <a:rPr lang="it-IT" sz="2400" dirty="0" err="1" smtClean="0">
                <a:solidFill>
                  <a:srgbClr val="002060"/>
                </a:solidFill>
              </a:rPr>
              <a:t>analysis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through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I</a:t>
            </a:r>
            <a:r>
              <a:rPr lang="it-IT" sz="2400" baseline="-25000" dirty="0" err="1" smtClean="0">
                <a:solidFill>
                  <a:srgbClr val="002060"/>
                </a:solidFill>
              </a:rPr>
              <a:t>c</a:t>
            </a:r>
            <a:r>
              <a:rPr lang="it-IT" sz="2400" dirty="0" smtClean="0">
                <a:solidFill>
                  <a:srgbClr val="002060"/>
                </a:solidFill>
              </a:rPr>
              <a:t>(T) </a:t>
            </a:r>
            <a:r>
              <a:rPr lang="it-IT" sz="2400" dirty="0" err="1" smtClean="0">
                <a:solidFill>
                  <a:srgbClr val="002060"/>
                </a:solidFill>
              </a:rPr>
              <a:t>measurements</a:t>
            </a:r>
            <a:endParaRPr lang="it-IT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rgbClr val="002060"/>
                </a:solidFill>
              </a:rPr>
              <a:t>In-situ </a:t>
            </a:r>
            <a:r>
              <a:rPr lang="it-IT" sz="2400" dirty="0" err="1" smtClean="0">
                <a:solidFill>
                  <a:srgbClr val="002060"/>
                </a:solidFill>
              </a:rPr>
              <a:t>analysis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through</a:t>
            </a:r>
            <a:r>
              <a:rPr lang="it-IT" sz="2400" dirty="0" smtClean="0">
                <a:solidFill>
                  <a:srgbClr val="002060"/>
                </a:solidFill>
              </a:rPr>
              <a:t> XRD @ ESRF of the </a:t>
            </a:r>
            <a:r>
              <a:rPr lang="it-IT" sz="2400" dirty="0" err="1" smtClean="0">
                <a:solidFill>
                  <a:srgbClr val="002060"/>
                </a:solidFill>
              </a:rPr>
              <a:t>evolution</a:t>
            </a:r>
            <a:r>
              <a:rPr lang="it-IT" sz="2400" dirty="0" smtClean="0">
                <a:solidFill>
                  <a:srgbClr val="002060"/>
                </a:solidFill>
              </a:rPr>
              <a:t> of: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400" dirty="0" err="1" smtClean="0">
                <a:solidFill>
                  <a:srgbClr val="002060"/>
                </a:solidFill>
              </a:rPr>
              <a:t>Phases</a:t>
            </a:r>
            <a:endParaRPr lang="it-IT" sz="2400" dirty="0" smtClean="0">
              <a:solidFill>
                <a:srgbClr val="00206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400" dirty="0" err="1" smtClean="0">
                <a:solidFill>
                  <a:srgbClr val="002060"/>
                </a:solidFill>
              </a:rPr>
              <a:t>Microstructure</a:t>
            </a:r>
            <a:endParaRPr lang="it-IT" sz="2400" dirty="0" smtClean="0">
              <a:solidFill>
                <a:srgbClr val="00206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400" dirty="0" err="1" smtClean="0">
                <a:solidFill>
                  <a:srgbClr val="002060"/>
                </a:solidFill>
              </a:rPr>
              <a:t>Grain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orientation</a:t>
            </a:r>
            <a:endParaRPr lang="it-IT" sz="2400" dirty="0">
              <a:solidFill>
                <a:srgbClr val="002060"/>
              </a:solidFill>
            </a:endParaRPr>
          </a:p>
        </p:txBody>
      </p:sp>
      <p:pic>
        <p:nvPicPr>
          <p:cNvPr id="47" name="Immagin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109" y="4138136"/>
            <a:ext cx="5378073" cy="2342922"/>
          </a:xfrm>
          <a:prstGeom prst="rect">
            <a:avLst/>
          </a:prstGeom>
        </p:spPr>
      </p:pic>
      <p:grpSp>
        <p:nvGrpSpPr>
          <p:cNvPr id="48" name="Gruppo 47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49" name="CasellaDiTesto 48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50" name="CasellaDiTesto 49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51" name="CasellaDiTesto 50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2" name="Gruppo 51"/>
          <p:cNvGrpSpPr/>
          <p:nvPr/>
        </p:nvGrpSpPr>
        <p:grpSpPr>
          <a:xfrm>
            <a:off x="7784438" y="1595627"/>
            <a:ext cx="4950212" cy="435435"/>
            <a:chOff x="-20328" y="563565"/>
            <a:chExt cx="3414536" cy="435435"/>
          </a:xfrm>
        </p:grpSpPr>
        <p:sp>
          <p:nvSpPr>
            <p:cNvPr id="53" name="Rettangolo arrotondato 52"/>
            <p:cNvSpPr/>
            <p:nvPr/>
          </p:nvSpPr>
          <p:spPr>
            <a:xfrm>
              <a:off x="0" y="563565"/>
              <a:ext cx="2361172" cy="267431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ettangolo 53"/>
            <p:cNvSpPr/>
            <p:nvPr/>
          </p:nvSpPr>
          <p:spPr>
            <a:xfrm>
              <a:off x="-20328" y="757679"/>
              <a:ext cx="3414536" cy="2413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kern="1200" dirty="0" smtClean="0">
                  <a:solidFill>
                    <a:srgbClr val="002060"/>
                  </a:solidFill>
                </a:rPr>
                <a:t>I. Pallecchi </a:t>
              </a:r>
              <a:r>
                <a:rPr lang="it-IT" sz="1600" i="1" kern="1200" dirty="0" smtClean="0">
                  <a:solidFill>
                    <a:srgbClr val="002060"/>
                  </a:solidFill>
                </a:rPr>
                <a:t>et al </a:t>
              </a:r>
              <a:r>
                <a:rPr lang="it-IT" sz="1600" i="1" dirty="0" err="1" smtClean="0">
                  <a:solidFill>
                    <a:srgbClr val="002060"/>
                  </a:solidFill>
                </a:rPr>
                <a:t>SuST</a:t>
              </a:r>
              <a:r>
                <a:rPr lang="en-US" sz="1600" dirty="0" smtClean="0">
                  <a:solidFill>
                    <a:srgbClr val="002060"/>
                  </a:solidFill>
                </a:rPr>
                <a:t>. 30, </a:t>
              </a:r>
              <a:r>
                <a:rPr lang="en-US" sz="1600" dirty="0">
                  <a:solidFill>
                    <a:srgbClr val="002060"/>
                  </a:solidFill>
                </a:rPr>
                <a:t>(</a:t>
              </a:r>
              <a:r>
                <a:rPr lang="en-US" sz="1600" dirty="0" smtClean="0">
                  <a:solidFill>
                    <a:srgbClr val="002060"/>
                  </a:solidFill>
                </a:rPr>
                <a:t>2017) </a:t>
              </a:r>
              <a:r>
                <a:rPr lang="it-IT" sz="1600" dirty="0" smtClean="0">
                  <a:solidFill>
                    <a:srgbClr val="002060"/>
                  </a:solidFill>
                </a:rPr>
                <a:t>095005</a:t>
              </a:r>
              <a:endParaRPr lang="it-IT" sz="500" dirty="0">
                <a:solidFill>
                  <a:srgbClr val="002060"/>
                </a:solidFill>
              </a:endParaRPr>
            </a:p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i="1" dirty="0" smtClean="0">
                  <a:solidFill>
                    <a:srgbClr val="002060"/>
                  </a:solidFill>
                </a:rPr>
                <a:t> </a:t>
              </a:r>
              <a:endParaRPr lang="fr-FR" sz="1600" i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871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8" descr="C:\Users\lee\Documents\Unsynched Work\JeVsB-comparison_053017_1281w_pal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02" y="1352211"/>
            <a:ext cx="5235180" cy="516828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ttangolo 22"/>
          <p:cNvSpPr/>
          <p:nvPr/>
        </p:nvSpPr>
        <p:spPr>
          <a:xfrm>
            <a:off x="3451215" y="3711212"/>
            <a:ext cx="4313387" cy="743829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8" name="Gruppo 27"/>
          <p:cNvGrpSpPr/>
          <p:nvPr/>
        </p:nvGrpSpPr>
        <p:grpSpPr>
          <a:xfrm>
            <a:off x="3451974" y="2954566"/>
            <a:ext cx="6357916" cy="2455841"/>
            <a:chOff x="3451974" y="2954566"/>
            <a:chExt cx="6357916" cy="2455841"/>
          </a:xfrm>
        </p:grpSpPr>
        <p:grpSp>
          <p:nvGrpSpPr>
            <p:cNvPr id="29" name="Gruppo 28"/>
            <p:cNvGrpSpPr/>
            <p:nvPr/>
          </p:nvGrpSpPr>
          <p:grpSpPr>
            <a:xfrm>
              <a:off x="4066012" y="4232189"/>
              <a:ext cx="1152815" cy="1178218"/>
              <a:chOff x="4066012" y="4232189"/>
              <a:chExt cx="1152815" cy="1178218"/>
            </a:xfrm>
          </p:grpSpPr>
          <p:sp>
            <p:nvSpPr>
              <p:cNvPr id="40" name="CasellaDiTesto 39"/>
              <p:cNvSpPr txBox="1"/>
              <p:nvPr/>
            </p:nvSpPr>
            <p:spPr>
              <a:xfrm>
                <a:off x="4074911" y="4821298"/>
                <a:ext cx="1143916" cy="521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2212-SPIN: 1 bar GDG</a:t>
                </a:r>
                <a:endParaRPr lang="it-IT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1" name="Connettore 2 40"/>
              <p:cNvCxnSpPr/>
              <p:nvPr/>
            </p:nvCxnSpPr>
            <p:spPr>
              <a:xfrm flipV="1">
                <a:off x="4066012" y="4232189"/>
                <a:ext cx="0" cy="1178218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headEnd type="none" w="med" len="med"/>
                <a:tailEnd type="triangle" w="med" len="med"/>
              </a:ln>
              <a:effectLst>
                <a:outerShdw blurRad="50800" dist="50800" dir="10800000" algn="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dkEdge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uppo 29"/>
            <p:cNvGrpSpPr/>
            <p:nvPr/>
          </p:nvGrpSpPr>
          <p:grpSpPr>
            <a:xfrm>
              <a:off x="3451974" y="2954566"/>
              <a:ext cx="6357916" cy="2031367"/>
              <a:chOff x="3451974" y="2946328"/>
              <a:chExt cx="6357916" cy="2031367"/>
            </a:xfrm>
          </p:grpSpPr>
          <p:sp>
            <p:nvSpPr>
              <p:cNvPr id="31" name="Stella a 7 punte 30"/>
              <p:cNvSpPr/>
              <p:nvPr/>
            </p:nvSpPr>
            <p:spPr>
              <a:xfrm>
                <a:off x="3451974" y="2946328"/>
                <a:ext cx="240276" cy="259290"/>
              </a:xfrm>
              <a:prstGeom prst="star7">
                <a:avLst/>
              </a:prstGeom>
              <a:solidFill>
                <a:srgbClr val="7030A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Stella a 7 punte 31"/>
              <p:cNvSpPr/>
              <p:nvPr/>
            </p:nvSpPr>
            <p:spPr>
              <a:xfrm>
                <a:off x="3506851" y="3252623"/>
                <a:ext cx="240276" cy="259290"/>
              </a:xfrm>
              <a:prstGeom prst="star7">
                <a:avLst/>
              </a:prstGeom>
              <a:solidFill>
                <a:srgbClr val="7030A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Stella a 7 punte 32"/>
              <p:cNvSpPr/>
              <p:nvPr/>
            </p:nvSpPr>
            <p:spPr>
              <a:xfrm>
                <a:off x="3576560" y="3497613"/>
                <a:ext cx="240276" cy="259290"/>
              </a:xfrm>
              <a:prstGeom prst="star7">
                <a:avLst/>
              </a:prstGeom>
              <a:solidFill>
                <a:srgbClr val="7030A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Stella a 7 punte 33"/>
              <p:cNvSpPr/>
              <p:nvPr/>
            </p:nvSpPr>
            <p:spPr>
              <a:xfrm>
                <a:off x="3692249" y="3749845"/>
                <a:ext cx="240276" cy="259290"/>
              </a:xfrm>
              <a:prstGeom prst="star7">
                <a:avLst/>
              </a:prstGeom>
              <a:solidFill>
                <a:srgbClr val="7030A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Stella a 7 punte 34"/>
              <p:cNvSpPr/>
              <p:nvPr/>
            </p:nvSpPr>
            <p:spPr>
              <a:xfrm>
                <a:off x="3821286" y="3856091"/>
                <a:ext cx="240276" cy="259290"/>
              </a:xfrm>
              <a:prstGeom prst="star7">
                <a:avLst/>
              </a:prstGeom>
              <a:solidFill>
                <a:srgbClr val="7030A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Stella a 7 punte 35"/>
              <p:cNvSpPr/>
              <p:nvPr/>
            </p:nvSpPr>
            <p:spPr>
              <a:xfrm>
                <a:off x="3945874" y="3960719"/>
                <a:ext cx="240276" cy="259290"/>
              </a:xfrm>
              <a:prstGeom prst="star7">
                <a:avLst/>
              </a:prstGeom>
              <a:solidFill>
                <a:srgbClr val="7030A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Stella a 7 punte 36"/>
              <p:cNvSpPr/>
              <p:nvPr/>
            </p:nvSpPr>
            <p:spPr>
              <a:xfrm>
                <a:off x="4074911" y="4024403"/>
                <a:ext cx="240276" cy="259290"/>
              </a:xfrm>
              <a:prstGeom prst="star7">
                <a:avLst/>
              </a:prstGeom>
              <a:solidFill>
                <a:srgbClr val="7030A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Stella a 7 punte 37"/>
              <p:cNvSpPr/>
              <p:nvPr/>
            </p:nvSpPr>
            <p:spPr>
              <a:xfrm>
                <a:off x="4203229" y="4102544"/>
                <a:ext cx="240276" cy="259290"/>
              </a:xfrm>
              <a:prstGeom prst="star7">
                <a:avLst/>
              </a:prstGeom>
              <a:solidFill>
                <a:srgbClr val="7030A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Arco 38"/>
              <p:cNvSpPr/>
              <p:nvPr/>
            </p:nvSpPr>
            <p:spPr>
              <a:xfrm rot="11506001">
                <a:off x="3729984" y="3938698"/>
                <a:ext cx="6079906" cy="1038997"/>
              </a:xfrm>
              <a:prstGeom prst="arc">
                <a:avLst>
                  <a:gd name="adj1" fmla="val 15354820"/>
                  <a:gd name="adj2" fmla="val 21333959"/>
                </a:avLst>
              </a:prstGeom>
              <a:ln w="76200">
                <a:solidFill>
                  <a:srgbClr val="7030A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44" name="CasellaDiTesto 43"/>
          <p:cNvSpPr txBox="1"/>
          <p:nvPr/>
        </p:nvSpPr>
        <p:spPr>
          <a:xfrm>
            <a:off x="778854" y="1066800"/>
            <a:ext cx="1020127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err="1" smtClean="0">
                <a:solidFill>
                  <a:srgbClr val="002060"/>
                </a:solidFill>
              </a:rPr>
              <a:t>It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is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reasonable</a:t>
            </a:r>
            <a:r>
              <a:rPr lang="it-IT" dirty="0" smtClean="0">
                <a:solidFill>
                  <a:srgbClr val="002060"/>
                </a:solidFill>
              </a:rPr>
              <a:t> to </a:t>
            </a:r>
            <a:r>
              <a:rPr lang="it-IT" dirty="0" err="1" smtClean="0">
                <a:solidFill>
                  <a:srgbClr val="002060"/>
                </a:solidFill>
              </a:rPr>
              <a:t>think</a:t>
            </a:r>
            <a:r>
              <a:rPr lang="it-IT" dirty="0" smtClean="0">
                <a:solidFill>
                  <a:srgbClr val="002060"/>
                </a:solidFill>
              </a:rPr>
              <a:t>  </a:t>
            </a:r>
            <a:r>
              <a:rPr lang="it-IT" dirty="0" err="1" smtClean="0">
                <a:solidFill>
                  <a:srgbClr val="002060"/>
                </a:solidFill>
              </a:rPr>
              <a:t>about</a:t>
            </a:r>
            <a:r>
              <a:rPr lang="it-IT" dirty="0" smtClean="0">
                <a:solidFill>
                  <a:srgbClr val="002060"/>
                </a:solidFill>
              </a:rPr>
              <a:t> Bi-2212 </a:t>
            </a:r>
            <a:r>
              <a:rPr lang="it-IT" dirty="0" err="1" smtClean="0">
                <a:solidFill>
                  <a:srgbClr val="002060"/>
                </a:solidFill>
              </a:rPr>
              <a:t>applications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without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necessarily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using</a:t>
            </a:r>
            <a:r>
              <a:rPr lang="it-IT" dirty="0" smtClean="0">
                <a:solidFill>
                  <a:srgbClr val="002060"/>
                </a:solidFill>
              </a:rPr>
              <a:t> OP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 err="1" smtClean="0">
                <a:solidFill>
                  <a:srgbClr val="002060"/>
                </a:solidFill>
              </a:rPr>
              <a:t>It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might</a:t>
            </a:r>
            <a:r>
              <a:rPr lang="it-IT" dirty="0" smtClean="0">
                <a:solidFill>
                  <a:srgbClr val="002060"/>
                </a:solidFill>
              </a:rPr>
              <a:t> be </a:t>
            </a:r>
            <a:r>
              <a:rPr lang="it-IT" dirty="0" err="1" smtClean="0">
                <a:solidFill>
                  <a:srgbClr val="002060"/>
                </a:solidFill>
              </a:rPr>
              <a:t>however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interesting</a:t>
            </a:r>
            <a:r>
              <a:rPr lang="it-IT" dirty="0" smtClean="0">
                <a:solidFill>
                  <a:srgbClr val="002060"/>
                </a:solidFill>
              </a:rPr>
              <a:t> to </a:t>
            </a:r>
            <a:r>
              <a:rPr lang="it-IT" dirty="0" err="1" smtClean="0">
                <a:solidFill>
                  <a:srgbClr val="002060"/>
                </a:solidFill>
              </a:rPr>
              <a:t>apply</a:t>
            </a:r>
            <a:r>
              <a:rPr lang="it-IT" dirty="0" smtClean="0">
                <a:solidFill>
                  <a:srgbClr val="002060"/>
                </a:solidFill>
              </a:rPr>
              <a:t> OP </a:t>
            </a:r>
            <a:r>
              <a:rPr lang="it-IT" dirty="0" err="1" smtClean="0">
                <a:solidFill>
                  <a:srgbClr val="002060"/>
                </a:solidFill>
              </a:rPr>
              <a:t>process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at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low</a:t>
            </a:r>
            <a:r>
              <a:rPr lang="it-IT" dirty="0" smtClean="0">
                <a:solidFill>
                  <a:srgbClr val="002060"/>
                </a:solidFill>
              </a:rPr>
              <a:t> pressure (</a:t>
            </a:r>
            <a:r>
              <a:rPr lang="it-IT" dirty="0" err="1" smtClean="0">
                <a:solidFill>
                  <a:srgbClr val="002060"/>
                </a:solidFill>
              </a:rPr>
              <a:t>below</a:t>
            </a:r>
            <a:r>
              <a:rPr lang="it-IT" dirty="0" smtClean="0">
                <a:solidFill>
                  <a:srgbClr val="002060"/>
                </a:solidFill>
              </a:rPr>
              <a:t> 10 bar) to GDG </a:t>
            </a:r>
            <a:r>
              <a:rPr lang="it-IT" dirty="0" err="1" smtClean="0">
                <a:solidFill>
                  <a:srgbClr val="002060"/>
                </a:solidFill>
              </a:rPr>
              <a:t>wires</a:t>
            </a:r>
            <a:endParaRPr lang="it-IT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060"/>
                </a:solidFill>
              </a:rPr>
              <a:t>Large room for Je </a:t>
            </a:r>
            <a:r>
              <a:rPr lang="it-IT" dirty="0" err="1">
                <a:solidFill>
                  <a:srgbClr val="002060"/>
                </a:solidFill>
              </a:rPr>
              <a:t>improvement</a:t>
            </a:r>
            <a:r>
              <a:rPr lang="it-IT" dirty="0">
                <a:solidFill>
                  <a:srgbClr val="002060"/>
                </a:solidFill>
              </a:rPr>
              <a:t> from </a:t>
            </a:r>
            <a:r>
              <a:rPr lang="it-IT" dirty="0" err="1">
                <a:solidFill>
                  <a:srgbClr val="002060"/>
                </a:solidFill>
              </a:rPr>
              <a:t>architecture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optimization</a:t>
            </a:r>
            <a:r>
              <a:rPr lang="it-IT" dirty="0">
                <a:solidFill>
                  <a:srgbClr val="002060"/>
                </a:solidFill>
              </a:rPr>
              <a:t>, </a:t>
            </a:r>
            <a:r>
              <a:rPr lang="it-IT" dirty="0" err="1">
                <a:solidFill>
                  <a:srgbClr val="002060"/>
                </a:solidFill>
              </a:rPr>
              <a:t>but</a:t>
            </a:r>
            <a:r>
              <a:rPr lang="it-IT" dirty="0">
                <a:solidFill>
                  <a:srgbClr val="002060"/>
                </a:solidFill>
              </a:rPr>
              <a:t> from </a:t>
            </a:r>
            <a:r>
              <a:rPr lang="it-IT" dirty="0" err="1">
                <a:solidFill>
                  <a:srgbClr val="002060"/>
                </a:solidFill>
              </a:rPr>
              <a:t>our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analysis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it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comes</a:t>
            </a:r>
            <a:r>
              <a:rPr lang="it-IT" dirty="0">
                <a:solidFill>
                  <a:srgbClr val="002060"/>
                </a:solidFill>
              </a:rPr>
              <a:t> out </a:t>
            </a:r>
            <a:r>
              <a:rPr lang="it-IT" dirty="0" err="1">
                <a:solidFill>
                  <a:srgbClr val="002060"/>
                </a:solidFill>
              </a:rPr>
              <a:t>that</a:t>
            </a:r>
            <a:r>
              <a:rPr lang="it-IT" dirty="0">
                <a:solidFill>
                  <a:srgbClr val="002060"/>
                </a:solidFill>
              </a:rPr>
              <a:t>  </a:t>
            </a:r>
            <a:r>
              <a:rPr lang="it-IT" dirty="0" err="1">
                <a:solidFill>
                  <a:srgbClr val="002060"/>
                </a:solidFill>
              </a:rPr>
              <a:t>there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could</a:t>
            </a:r>
            <a:r>
              <a:rPr lang="it-IT" dirty="0">
                <a:solidFill>
                  <a:srgbClr val="002060"/>
                </a:solidFill>
              </a:rPr>
              <a:t> be </a:t>
            </a:r>
            <a:r>
              <a:rPr lang="it-IT" dirty="0" err="1">
                <a:solidFill>
                  <a:srgbClr val="002060"/>
                </a:solidFill>
              </a:rPr>
              <a:t>still</a:t>
            </a:r>
            <a:r>
              <a:rPr lang="it-IT" dirty="0">
                <a:solidFill>
                  <a:srgbClr val="002060"/>
                </a:solidFill>
              </a:rPr>
              <a:t> room </a:t>
            </a:r>
            <a:r>
              <a:rPr lang="it-IT" dirty="0" err="1" smtClean="0">
                <a:solidFill>
                  <a:srgbClr val="002060"/>
                </a:solidFill>
              </a:rPr>
              <a:t>even</a:t>
            </a:r>
            <a:r>
              <a:rPr lang="it-IT" dirty="0" smtClean="0">
                <a:solidFill>
                  <a:srgbClr val="002060"/>
                </a:solidFill>
              </a:rPr>
              <a:t> for </a:t>
            </a:r>
            <a:r>
              <a:rPr lang="it-IT" dirty="0" err="1" smtClean="0">
                <a:solidFill>
                  <a:srgbClr val="002060"/>
                </a:solidFill>
              </a:rPr>
              <a:t>heat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>
                <a:solidFill>
                  <a:srgbClr val="002060"/>
                </a:solidFill>
              </a:rPr>
              <a:t>treatment </a:t>
            </a:r>
            <a:r>
              <a:rPr lang="it-IT" dirty="0" err="1">
                <a:solidFill>
                  <a:srgbClr val="002060"/>
                </a:solidFill>
              </a:rPr>
              <a:t>optimization</a:t>
            </a:r>
            <a:r>
              <a:rPr lang="it-IT" dirty="0">
                <a:solidFill>
                  <a:srgbClr val="002060"/>
                </a:solidFill>
              </a:rPr>
              <a:t>. The goal of 400-600 A/mm</a:t>
            </a:r>
            <a:r>
              <a:rPr lang="it-IT" baseline="30000" dirty="0">
                <a:solidFill>
                  <a:srgbClr val="002060"/>
                </a:solidFill>
              </a:rPr>
              <a:t>2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at</a:t>
            </a:r>
            <a:r>
              <a:rPr lang="it-IT" dirty="0">
                <a:solidFill>
                  <a:srgbClr val="002060"/>
                </a:solidFill>
              </a:rPr>
              <a:t> high </a:t>
            </a:r>
            <a:r>
              <a:rPr lang="it-IT" dirty="0" err="1">
                <a:solidFill>
                  <a:srgbClr val="002060"/>
                </a:solidFill>
              </a:rPr>
              <a:t>field</a:t>
            </a:r>
            <a:r>
              <a:rPr lang="it-IT" dirty="0">
                <a:solidFill>
                  <a:srgbClr val="002060"/>
                </a:solidFill>
              </a:rPr>
              <a:t> (16-20 T) </a:t>
            </a:r>
            <a:r>
              <a:rPr lang="it-IT" dirty="0" err="1">
                <a:solidFill>
                  <a:srgbClr val="002060"/>
                </a:solidFill>
              </a:rPr>
              <a:t>is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not</a:t>
            </a:r>
            <a:r>
              <a:rPr lang="it-IT" dirty="0">
                <a:solidFill>
                  <a:srgbClr val="002060"/>
                </a:solidFill>
              </a:rPr>
              <a:t> so far! </a:t>
            </a:r>
            <a:endParaRPr lang="it-IT" dirty="0" smtClean="0">
              <a:solidFill>
                <a:srgbClr val="00206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514365" y="0"/>
            <a:ext cx="2138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 smtClean="0">
                <a:solidFill>
                  <a:srgbClr val="002060"/>
                </a:solidFill>
              </a:rPr>
              <a:t>Final</a:t>
            </a:r>
            <a:r>
              <a:rPr lang="it-IT" sz="2800" dirty="0" smtClean="0">
                <a:solidFill>
                  <a:srgbClr val="002060"/>
                </a:solidFill>
              </a:rPr>
              <a:t> </a:t>
            </a:r>
            <a:r>
              <a:rPr lang="it-IT" sz="2800" dirty="0" err="1" smtClean="0">
                <a:solidFill>
                  <a:srgbClr val="002060"/>
                </a:solidFill>
              </a:rPr>
              <a:t>remarks</a:t>
            </a:r>
            <a:endParaRPr lang="it-IT" sz="2800" dirty="0">
              <a:solidFill>
                <a:srgbClr val="002060"/>
              </a:solidFill>
            </a:endParaRPr>
          </a:p>
        </p:txBody>
      </p:sp>
      <p:grpSp>
        <p:nvGrpSpPr>
          <p:cNvPr id="45" name="Gruppo 44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46" name="CasellaDiTesto 45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47" name="CasellaDiTesto 46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52" name="CasellaDiTesto 51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974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6191" y="1083636"/>
            <a:ext cx="10201275" cy="3788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It is reasonable to think  about Bi-2212 applications without necessarily using OP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It might be however interesting to apply OP process at low pressure (below 10 bar) to GDG wires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Large room for Je improvement from architecture optimization, and hopefully also from heat treatment optimization. The goal of 400-600 A/mm</a:t>
            </a:r>
            <a:r>
              <a:rPr lang="en-GB" baseline="30000" dirty="0" smtClean="0">
                <a:solidFill>
                  <a:srgbClr val="002060"/>
                </a:solidFill>
              </a:rPr>
              <a:t>2</a:t>
            </a:r>
            <a:r>
              <a:rPr lang="en-GB" dirty="0" smtClean="0">
                <a:solidFill>
                  <a:srgbClr val="002060"/>
                </a:solidFill>
              </a:rPr>
              <a:t> at high field (16-20 T) is not so far!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GDG is already an industrial process and thus reliable and particularly cheap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Costs are depending on Ag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Mechanical properties are very challenging. Something is going on but a lot has to be done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Soon we will start with the realization of long </a:t>
            </a:r>
            <a:r>
              <a:rPr lang="en-GB" dirty="0" err="1" smtClean="0">
                <a:solidFill>
                  <a:srgbClr val="002060"/>
                </a:solidFill>
              </a:rPr>
              <a:t>lenght</a:t>
            </a:r>
            <a:r>
              <a:rPr lang="en-GB" dirty="0" smtClean="0">
                <a:solidFill>
                  <a:srgbClr val="002060"/>
                </a:solidFill>
              </a:rPr>
              <a:t> (100-200 m) wires for winding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14365" y="0"/>
            <a:ext cx="2138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 smtClean="0">
                <a:solidFill>
                  <a:srgbClr val="002060"/>
                </a:solidFill>
              </a:rPr>
              <a:t>Final</a:t>
            </a:r>
            <a:r>
              <a:rPr lang="it-IT" sz="2800" dirty="0" smtClean="0">
                <a:solidFill>
                  <a:srgbClr val="002060"/>
                </a:solidFill>
              </a:rPr>
              <a:t> </a:t>
            </a:r>
            <a:r>
              <a:rPr lang="it-IT" sz="2800" dirty="0" err="1" smtClean="0">
                <a:solidFill>
                  <a:srgbClr val="002060"/>
                </a:solidFill>
              </a:rPr>
              <a:t>remarks</a:t>
            </a:r>
            <a:endParaRPr lang="it-IT" sz="2800" dirty="0">
              <a:solidFill>
                <a:srgbClr val="002060"/>
              </a:solidFill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12" name="CasellaDiTesto 11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977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23" descr="IMG_20171030_1315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64935" y="1011414"/>
            <a:ext cx="2593972" cy="3458629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26978" y="5150043"/>
            <a:ext cx="113111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The scope of this collaboration is to advance the performance of three superconducting materials (Bi-2212, MgB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, IBS), using industrially scalable productive methods, to make them suitable for high-field magnet applications.</a:t>
            </a:r>
            <a:endParaRPr lang="it-IT" dirty="0">
              <a:solidFill>
                <a:srgbClr val="00206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2060"/>
                </a:solidFill>
              </a:rPr>
              <a:t>MgB</a:t>
            </a:r>
            <a:r>
              <a:rPr lang="en-GB" b="1" baseline="-25000" dirty="0">
                <a:solidFill>
                  <a:srgbClr val="002060"/>
                </a:solidFill>
              </a:rPr>
              <a:t>2</a:t>
            </a:r>
            <a:r>
              <a:rPr lang="en-GB" b="1" dirty="0">
                <a:solidFill>
                  <a:srgbClr val="002060"/>
                </a:solidFill>
              </a:rPr>
              <a:t>:</a:t>
            </a:r>
            <a:r>
              <a:rPr lang="en-GB" dirty="0">
                <a:solidFill>
                  <a:srgbClr val="002060"/>
                </a:solidFill>
              </a:rPr>
              <a:t> increase the operating field by adopting an original doping method;</a:t>
            </a:r>
            <a:endParaRPr lang="it-IT" dirty="0">
              <a:solidFill>
                <a:srgbClr val="00206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2060"/>
                </a:solidFill>
              </a:rPr>
              <a:t>Bi-2212</a:t>
            </a:r>
            <a:r>
              <a:rPr lang="en-GB" dirty="0">
                <a:solidFill>
                  <a:srgbClr val="002060"/>
                </a:solidFill>
              </a:rPr>
              <a:t>: reproduce the performance today obtained by high pressure heat treatment with a mechanical deformation process</a:t>
            </a:r>
            <a:r>
              <a:rPr lang="en-GB" dirty="0" smtClean="0">
                <a:solidFill>
                  <a:srgbClr val="002060"/>
                </a:solidFill>
              </a:rPr>
              <a:t>;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26978" y="4474562"/>
            <a:ext cx="10787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Addendum fcc-gov-cc-0086/</a:t>
            </a:r>
            <a:r>
              <a:rPr lang="it-IT" b="1" dirty="0" err="1" smtClean="0">
                <a:solidFill>
                  <a:srgbClr val="002060"/>
                </a:solidFill>
              </a:rPr>
              <a:t>edms</a:t>
            </a:r>
            <a:r>
              <a:rPr lang="it-IT" b="1" dirty="0" smtClean="0">
                <a:solidFill>
                  <a:srgbClr val="002060"/>
                </a:solidFill>
              </a:rPr>
              <a:t> 1750320/</a:t>
            </a:r>
            <a:r>
              <a:rPr lang="it-IT" b="1" dirty="0" err="1" smtClean="0">
                <a:solidFill>
                  <a:srgbClr val="002060"/>
                </a:solidFill>
              </a:rPr>
              <a:t>ke</a:t>
            </a:r>
            <a:r>
              <a:rPr lang="it-IT" b="1" dirty="0" smtClean="0">
                <a:solidFill>
                  <a:srgbClr val="002060"/>
                </a:solidFill>
              </a:rPr>
              <a:t> 3507 of the memorandum of </a:t>
            </a:r>
            <a:r>
              <a:rPr lang="it-IT" b="1" dirty="0" err="1" smtClean="0">
                <a:solidFill>
                  <a:srgbClr val="002060"/>
                </a:solidFill>
              </a:rPr>
              <a:t>understanding</a:t>
            </a:r>
            <a:r>
              <a:rPr lang="it-IT" b="1" dirty="0" smtClean="0">
                <a:solidFill>
                  <a:srgbClr val="002060"/>
                </a:solidFill>
              </a:rPr>
              <a:t> for the </a:t>
            </a:r>
            <a:r>
              <a:rPr lang="it-IT" b="1" dirty="0" err="1" smtClean="0">
                <a:solidFill>
                  <a:srgbClr val="002060"/>
                </a:solidFill>
              </a:rPr>
              <a:t>fcc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study</a:t>
            </a:r>
            <a:endParaRPr lang="it-IT" b="1" dirty="0" smtClean="0">
              <a:solidFill>
                <a:srgbClr val="002060"/>
              </a:solidFill>
            </a:endParaRPr>
          </a:p>
          <a:p>
            <a:r>
              <a:rPr lang="it-IT" b="1" dirty="0" smtClean="0">
                <a:solidFill>
                  <a:srgbClr val="002060"/>
                </a:solidFill>
              </a:rPr>
              <a:t>Collaboration SPIN-CERN (A. Ballarino, S. Hopkins)</a:t>
            </a:r>
            <a:endParaRPr lang="it-IT" b="1" dirty="0">
              <a:solidFill>
                <a:srgbClr val="002060"/>
              </a:solidFill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78" y="1105687"/>
            <a:ext cx="4553966" cy="3048523"/>
          </a:xfrm>
          <a:prstGeom prst="rect">
            <a:avLst/>
          </a:prstGeom>
        </p:spPr>
      </p:pic>
      <p:sp>
        <p:nvSpPr>
          <p:cNvPr id="21" name="CasellaDiTesto 20"/>
          <p:cNvSpPr txBox="1"/>
          <p:nvPr/>
        </p:nvSpPr>
        <p:spPr>
          <a:xfrm>
            <a:off x="453419" y="582467"/>
            <a:ext cx="10971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Our</a:t>
            </a:r>
            <a:r>
              <a:rPr lang="it-IT" sz="2000" dirty="0" smtClean="0">
                <a:solidFill>
                  <a:srgbClr val="002060"/>
                </a:solidFill>
              </a:rPr>
              <a:t> lab </a:t>
            </a:r>
            <a:r>
              <a:rPr lang="it-IT" sz="2000" dirty="0" err="1" smtClean="0">
                <a:solidFill>
                  <a:srgbClr val="002060"/>
                </a:solidFill>
              </a:rPr>
              <a:t>has</a:t>
            </a:r>
            <a:r>
              <a:rPr lang="it-IT" sz="2000" dirty="0" smtClean="0">
                <a:solidFill>
                  <a:srgbClr val="002060"/>
                </a:solidFill>
              </a:rPr>
              <a:t> the </a:t>
            </a:r>
            <a:r>
              <a:rPr lang="it-IT" sz="2000" dirty="0" err="1" smtClean="0">
                <a:solidFill>
                  <a:srgbClr val="002060"/>
                </a:solidFill>
              </a:rPr>
              <a:t>unique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capability</a:t>
            </a:r>
            <a:r>
              <a:rPr lang="it-IT" sz="2000" dirty="0" smtClean="0">
                <a:solidFill>
                  <a:srgbClr val="002060"/>
                </a:solidFill>
              </a:rPr>
              <a:t> to combine </a:t>
            </a:r>
            <a:r>
              <a:rPr lang="it-IT" sz="2000" dirty="0" err="1" smtClean="0">
                <a:solidFill>
                  <a:srgbClr val="002060"/>
                </a:solidFill>
              </a:rPr>
              <a:t>powders</a:t>
            </a:r>
            <a:r>
              <a:rPr lang="it-IT" sz="2000" dirty="0" smtClean="0">
                <a:solidFill>
                  <a:srgbClr val="002060"/>
                </a:solidFill>
              </a:rPr>
              <a:t> and </a:t>
            </a:r>
            <a:r>
              <a:rPr lang="it-IT" sz="2000" dirty="0" err="1" smtClean="0">
                <a:solidFill>
                  <a:srgbClr val="002060"/>
                </a:solidFill>
              </a:rPr>
              <a:t>wires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development</a:t>
            </a:r>
            <a:r>
              <a:rPr lang="it-IT" sz="2000" dirty="0" smtClean="0">
                <a:solidFill>
                  <a:srgbClr val="002060"/>
                </a:solidFill>
              </a:rPr>
              <a:t> up to long </a:t>
            </a:r>
            <a:r>
              <a:rPr lang="it-IT" sz="2000" dirty="0" err="1" smtClean="0">
                <a:solidFill>
                  <a:srgbClr val="002060"/>
                </a:solidFill>
              </a:rPr>
              <a:t>length</a:t>
            </a:r>
            <a:r>
              <a:rPr lang="it-IT" sz="2000" dirty="0" smtClean="0">
                <a:solidFill>
                  <a:srgbClr val="002060"/>
                </a:solidFill>
              </a:rPr>
              <a:t> scale</a:t>
            </a:r>
            <a:endParaRPr lang="it-IT" sz="2000" dirty="0"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53419" y="107724"/>
            <a:ext cx="4417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err="1" smtClean="0">
                <a:solidFill>
                  <a:srgbClr val="002060"/>
                </a:solidFill>
              </a:rPr>
              <a:t>Powder</a:t>
            </a:r>
            <a:r>
              <a:rPr lang="it-IT" sz="2800" b="1" dirty="0" smtClean="0">
                <a:solidFill>
                  <a:srgbClr val="002060"/>
                </a:solidFill>
              </a:rPr>
              <a:t> In Tube - </a:t>
            </a:r>
            <a:r>
              <a:rPr lang="it-IT" sz="2800" b="1" dirty="0">
                <a:solidFill>
                  <a:srgbClr val="002060"/>
                </a:solidFill>
              </a:rPr>
              <a:t>lab @ </a:t>
            </a:r>
            <a:r>
              <a:rPr lang="it-IT" sz="2800" b="1" dirty="0" smtClean="0">
                <a:solidFill>
                  <a:srgbClr val="002060"/>
                </a:solidFill>
              </a:rPr>
              <a:t>SPIN</a:t>
            </a:r>
            <a:endParaRPr lang="it-IT" sz="2800" dirty="0"/>
          </a:p>
        </p:txBody>
      </p:sp>
      <p:pic>
        <p:nvPicPr>
          <p:cNvPr id="22" name="Rectangle 143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837" y="1058550"/>
            <a:ext cx="2174526" cy="249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asellaDiTesto 22"/>
          <p:cNvSpPr txBox="1"/>
          <p:nvPr/>
        </p:nvSpPr>
        <p:spPr>
          <a:xfrm>
            <a:off x="4944575" y="3551926"/>
            <a:ext cx="27904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2060"/>
                </a:solidFill>
              </a:rPr>
              <a:t>First in the world </a:t>
            </a:r>
          </a:p>
          <a:p>
            <a:pPr algn="ctr"/>
            <a:r>
              <a:rPr lang="it-IT" sz="1600" dirty="0" smtClean="0">
                <a:solidFill>
                  <a:srgbClr val="002060"/>
                </a:solidFill>
              </a:rPr>
              <a:t>1.6 km long batch of MgB</a:t>
            </a:r>
            <a:r>
              <a:rPr lang="it-IT" sz="1600" baseline="-25000" dirty="0" smtClean="0">
                <a:solidFill>
                  <a:srgbClr val="002060"/>
                </a:solidFill>
              </a:rPr>
              <a:t>2 </a:t>
            </a:r>
            <a:r>
              <a:rPr lang="it-IT" sz="1600" dirty="0" smtClean="0">
                <a:solidFill>
                  <a:srgbClr val="002060"/>
                </a:solidFill>
              </a:rPr>
              <a:t>tape</a:t>
            </a:r>
          </a:p>
          <a:p>
            <a:pPr algn="ctr"/>
            <a:r>
              <a:rPr lang="it-IT" sz="1600" dirty="0" smtClean="0">
                <a:solidFill>
                  <a:srgbClr val="002060"/>
                </a:solidFill>
              </a:rPr>
              <a:t>18 </a:t>
            </a:r>
            <a:r>
              <a:rPr lang="it-IT" sz="1600" dirty="0" err="1" smtClean="0">
                <a:solidFill>
                  <a:srgbClr val="002060"/>
                </a:solidFill>
              </a:rPr>
              <a:t>batches</a:t>
            </a:r>
            <a:r>
              <a:rPr lang="it-IT" sz="1600" dirty="0" smtClean="0">
                <a:solidFill>
                  <a:srgbClr val="002060"/>
                </a:solidFill>
              </a:rPr>
              <a:t> </a:t>
            </a:r>
            <a:r>
              <a:rPr lang="it-IT" sz="1600" dirty="0" err="1" smtClean="0">
                <a:solidFill>
                  <a:srgbClr val="002060"/>
                </a:solidFill>
              </a:rPr>
              <a:t>realized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26" name="CasellaDiTesto 1"/>
          <p:cNvSpPr txBox="1">
            <a:spLocks noChangeArrowheads="1"/>
          </p:cNvSpPr>
          <p:nvPr/>
        </p:nvSpPr>
        <p:spPr bwMode="auto">
          <a:xfrm>
            <a:off x="10458906" y="1105687"/>
            <a:ext cx="15885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New </a:t>
            </a:r>
            <a:r>
              <a:rPr lang="it-IT" sz="1400" dirty="0" err="1">
                <a:solidFill>
                  <a:srgbClr val="002060"/>
                </a:solidFill>
              </a:rPr>
              <a:t>polypropylene</a:t>
            </a:r>
            <a:r>
              <a:rPr lang="it-IT" sz="1400" dirty="0">
                <a:solidFill>
                  <a:srgbClr val="002060"/>
                </a:solidFill>
              </a:rPr>
              <a:t> (PP) </a:t>
            </a:r>
            <a:r>
              <a:rPr lang="it-IT" sz="1400" dirty="0" err="1">
                <a:solidFill>
                  <a:srgbClr val="002060"/>
                </a:solidFill>
              </a:rPr>
              <a:t>chemical</a:t>
            </a:r>
            <a:r>
              <a:rPr lang="it-IT" sz="1400" dirty="0">
                <a:solidFill>
                  <a:srgbClr val="002060"/>
                </a:solidFill>
              </a:rPr>
              <a:t> </a:t>
            </a:r>
            <a:r>
              <a:rPr lang="it-IT" sz="1400" dirty="0" err="1">
                <a:solidFill>
                  <a:srgbClr val="002060"/>
                </a:solidFill>
              </a:rPr>
              <a:t>reactor</a:t>
            </a:r>
            <a:r>
              <a:rPr lang="it-IT" sz="1400" dirty="0">
                <a:solidFill>
                  <a:srgbClr val="002060"/>
                </a:solidFill>
              </a:rPr>
              <a:t> system for B </a:t>
            </a:r>
            <a:r>
              <a:rPr lang="it-IT" sz="1400" dirty="0" err="1">
                <a:solidFill>
                  <a:srgbClr val="002060"/>
                </a:solidFill>
              </a:rPr>
              <a:t>purification</a:t>
            </a:r>
            <a:r>
              <a:rPr lang="it-IT" sz="1400" dirty="0">
                <a:solidFill>
                  <a:srgbClr val="002060"/>
                </a:solidFill>
              </a:rPr>
              <a:t> 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V = 300 L)</a:t>
            </a:r>
          </a:p>
        </p:txBody>
      </p:sp>
      <p:grpSp>
        <p:nvGrpSpPr>
          <p:cNvPr id="27" name="Gruppo 26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28" name="CasellaDiTesto 27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994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068" y="2906177"/>
            <a:ext cx="8553450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3671841" y="1662367"/>
            <a:ext cx="8520159" cy="1866599"/>
            <a:chOff x="1747770" y="975525"/>
            <a:chExt cx="8520159" cy="1866599"/>
          </a:xfrm>
        </p:grpSpPr>
        <p:sp>
          <p:nvSpPr>
            <p:cNvPr id="20" name="Ovale 19"/>
            <p:cNvSpPr/>
            <p:nvPr/>
          </p:nvSpPr>
          <p:spPr>
            <a:xfrm>
              <a:off x="8334871" y="975525"/>
              <a:ext cx="701998" cy="80277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uppo 6"/>
            <p:cNvGrpSpPr/>
            <p:nvPr/>
          </p:nvGrpSpPr>
          <p:grpSpPr>
            <a:xfrm>
              <a:off x="1747770" y="1181212"/>
              <a:ext cx="8520159" cy="1660912"/>
              <a:chOff x="1747770" y="1181212"/>
              <a:chExt cx="8520159" cy="1660912"/>
            </a:xfrm>
          </p:grpSpPr>
          <p:sp>
            <p:nvSpPr>
              <p:cNvPr id="16" name="CasellaDiTesto 15"/>
              <p:cNvSpPr txBox="1"/>
              <p:nvPr/>
            </p:nvSpPr>
            <p:spPr>
              <a:xfrm>
                <a:off x="1747770" y="1181212"/>
                <a:ext cx="44317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2060"/>
                    </a:solidFill>
                  </a:rPr>
                  <a:t>Traditional Moissan process for B production:</a:t>
                </a:r>
                <a:endParaRPr lang="en-US" dirty="0">
                  <a:solidFill>
                    <a:srgbClr val="002060"/>
                  </a:solidFill>
                </a:endParaRPr>
              </a:p>
            </p:txBody>
          </p:sp>
          <p:grpSp>
            <p:nvGrpSpPr>
              <p:cNvPr id="17" name="Gruppo 16"/>
              <p:cNvGrpSpPr/>
              <p:nvPr/>
            </p:nvGrpSpPr>
            <p:grpSpPr>
              <a:xfrm>
                <a:off x="6298660" y="1226179"/>
                <a:ext cx="3445935" cy="279398"/>
                <a:chOff x="4802410" y="656179"/>
                <a:chExt cx="3445935" cy="279398"/>
              </a:xfrm>
            </p:grpSpPr>
            <p:sp>
              <p:nvSpPr>
                <p:cNvPr id="18" name="Shape 349"/>
                <p:cNvSpPr>
                  <a:spLocks noChangeAspect="1" noChangeArrowheads="1"/>
                </p:cNvSpPr>
                <p:nvPr/>
              </p:nvSpPr>
              <p:spPr bwMode="auto">
                <a:xfrm>
                  <a:off x="4802410" y="656179"/>
                  <a:ext cx="3445935" cy="2793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defPPr>
                    <a:defRPr lang="en-US"/>
                  </a:defPPr>
                  <a:lvl1pPr algn="l" defTabSz="584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rgbClr val="000000"/>
                      </a:solidFill>
                      <a:latin typeface="Helvetica Light" pitchFamily="6" charset="0"/>
                      <a:ea typeface="Helvetica Light" pitchFamily="6" charset="0"/>
                      <a:cs typeface="Helvetica Light" pitchFamily="6" charset="0"/>
                      <a:sym typeface="Helvetica Light" pitchFamily="6" charset="0"/>
                    </a:defRPr>
                  </a:lvl1pPr>
                  <a:lvl2pPr indent="228600" algn="l" defTabSz="584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rgbClr val="000000"/>
                      </a:solidFill>
                      <a:latin typeface="Helvetica Light" pitchFamily="6" charset="0"/>
                      <a:ea typeface="Helvetica Light" pitchFamily="6" charset="0"/>
                      <a:cs typeface="Helvetica Light" pitchFamily="6" charset="0"/>
                      <a:sym typeface="Helvetica Light" pitchFamily="6" charset="0"/>
                    </a:defRPr>
                  </a:lvl2pPr>
                  <a:lvl3pPr indent="457200" algn="l" defTabSz="584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rgbClr val="000000"/>
                      </a:solidFill>
                      <a:latin typeface="Helvetica Light" pitchFamily="6" charset="0"/>
                      <a:ea typeface="Helvetica Light" pitchFamily="6" charset="0"/>
                      <a:cs typeface="Helvetica Light" pitchFamily="6" charset="0"/>
                      <a:sym typeface="Helvetica Light" pitchFamily="6" charset="0"/>
                    </a:defRPr>
                  </a:lvl3pPr>
                  <a:lvl4pPr indent="685800" algn="l" defTabSz="584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rgbClr val="000000"/>
                      </a:solidFill>
                      <a:latin typeface="Helvetica Light" pitchFamily="6" charset="0"/>
                      <a:ea typeface="Helvetica Light" pitchFamily="6" charset="0"/>
                      <a:cs typeface="Helvetica Light" pitchFamily="6" charset="0"/>
                      <a:sym typeface="Helvetica Light" pitchFamily="6" charset="0"/>
                    </a:defRPr>
                  </a:lvl4pPr>
                  <a:lvl5pPr indent="914400" algn="l" defTabSz="584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rgbClr val="000000"/>
                      </a:solidFill>
                      <a:latin typeface="Helvetica Light" pitchFamily="6" charset="0"/>
                      <a:ea typeface="Helvetica Light" pitchFamily="6" charset="0"/>
                      <a:cs typeface="Helvetica Light" pitchFamily="6" charset="0"/>
                      <a:sym typeface="Helvetica Light" pitchFamily="6" charset="0"/>
                    </a:defRPr>
                  </a:lvl5pPr>
                  <a:lvl6pPr marL="2286000" algn="l" defTabSz="914400" rtl="0" eaLnBrk="1" latinLnBrk="0" hangingPunct="1">
                    <a:defRPr sz="3600" kern="1200">
                      <a:solidFill>
                        <a:srgbClr val="000000"/>
                      </a:solidFill>
                      <a:latin typeface="Helvetica Light" pitchFamily="6" charset="0"/>
                      <a:ea typeface="Helvetica Light" pitchFamily="6" charset="0"/>
                      <a:cs typeface="Helvetica Light" pitchFamily="6" charset="0"/>
                      <a:sym typeface="Helvetica Light" pitchFamily="6" charset="0"/>
                    </a:defRPr>
                  </a:lvl6pPr>
                  <a:lvl7pPr marL="2743200" algn="l" defTabSz="914400" rtl="0" eaLnBrk="1" latinLnBrk="0" hangingPunct="1">
                    <a:defRPr sz="3600" kern="1200">
                      <a:solidFill>
                        <a:srgbClr val="000000"/>
                      </a:solidFill>
                      <a:latin typeface="Helvetica Light" pitchFamily="6" charset="0"/>
                      <a:ea typeface="Helvetica Light" pitchFamily="6" charset="0"/>
                      <a:cs typeface="Helvetica Light" pitchFamily="6" charset="0"/>
                      <a:sym typeface="Helvetica Light" pitchFamily="6" charset="0"/>
                    </a:defRPr>
                  </a:lvl7pPr>
                  <a:lvl8pPr marL="3200400" algn="l" defTabSz="914400" rtl="0" eaLnBrk="1" latinLnBrk="0" hangingPunct="1">
                    <a:defRPr sz="3600" kern="1200">
                      <a:solidFill>
                        <a:srgbClr val="000000"/>
                      </a:solidFill>
                      <a:latin typeface="Helvetica Light" pitchFamily="6" charset="0"/>
                      <a:ea typeface="Helvetica Light" pitchFamily="6" charset="0"/>
                      <a:cs typeface="Helvetica Light" pitchFamily="6" charset="0"/>
                      <a:sym typeface="Helvetica Light" pitchFamily="6" charset="0"/>
                    </a:defRPr>
                  </a:lvl8pPr>
                  <a:lvl9pPr marL="3657600" algn="l" defTabSz="914400" rtl="0" eaLnBrk="1" latinLnBrk="0" hangingPunct="1">
                    <a:defRPr sz="3600" kern="1200">
                      <a:solidFill>
                        <a:srgbClr val="000000"/>
                      </a:solidFill>
                      <a:latin typeface="Helvetica Light" pitchFamily="6" charset="0"/>
                      <a:ea typeface="Helvetica Light" pitchFamily="6" charset="0"/>
                      <a:cs typeface="Helvetica Light" pitchFamily="6" charset="0"/>
                      <a:sym typeface="Helvetica Light" pitchFamily="6" charset="0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lang="en-US" altLang="it-IT" sz="1800" b="1" dirty="0" smtClean="0">
                      <a:solidFill>
                        <a:srgbClr val="002060"/>
                      </a:solidFill>
                      <a:latin typeface="Gill Sans MT" pitchFamily="34" charset="0"/>
                      <a:ea typeface="Gill Sans MT" pitchFamily="34" charset="0"/>
                      <a:cs typeface="Gill Sans MT" pitchFamily="34" charset="0"/>
                      <a:sym typeface="Gill Sans MT" pitchFamily="34" charset="0"/>
                    </a:rPr>
                    <a:t>3 Mg + B</a:t>
                  </a:r>
                  <a:r>
                    <a:rPr lang="en-US" altLang="it-IT" sz="1800" b="1" baseline="-25000" dirty="0" smtClean="0">
                      <a:solidFill>
                        <a:srgbClr val="002060"/>
                      </a:solidFill>
                      <a:latin typeface="Gill Sans MT" pitchFamily="34" charset="0"/>
                      <a:ea typeface="Gill Sans MT" pitchFamily="34" charset="0"/>
                      <a:cs typeface="Gill Sans MT" pitchFamily="34" charset="0"/>
                      <a:sym typeface="Gill Sans MT" pitchFamily="34" charset="0"/>
                    </a:rPr>
                    <a:t>2</a:t>
                  </a:r>
                  <a:r>
                    <a:rPr lang="en-US" altLang="it-IT" sz="1800" b="1" dirty="0" smtClean="0">
                      <a:solidFill>
                        <a:srgbClr val="002060"/>
                      </a:solidFill>
                      <a:latin typeface="Gill Sans MT" pitchFamily="34" charset="0"/>
                      <a:ea typeface="Gill Sans MT" pitchFamily="34" charset="0"/>
                      <a:cs typeface="Gill Sans MT" pitchFamily="34" charset="0"/>
                      <a:sym typeface="Gill Sans MT" pitchFamily="34" charset="0"/>
                    </a:rPr>
                    <a:t>O</a:t>
                  </a:r>
                  <a:r>
                    <a:rPr lang="en-US" altLang="it-IT" sz="1800" b="1" baseline="-25000" dirty="0" smtClean="0">
                      <a:solidFill>
                        <a:srgbClr val="002060"/>
                      </a:solidFill>
                      <a:latin typeface="Gill Sans MT" pitchFamily="34" charset="0"/>
                      <a:ea typeface="Gill Sans MT" pitchFamily="34" charset="0"/>
                      <a:cs typeface="Gill Sans MT" pitchFamily="34" charset="0"/>
                      <a:sym typeface="Gill Sans MT" pitchFamily="34" charset="0"/>
                    </a:rPr>
                    <a:t>3</a:t>
                  </a:r>
                  <a:r>
                    <a:rPr lang="en-US" altLang="it-IT" sz="1800" b="1" dirty="0" smtClean="0">
                      <a:solidFill>
                        <a:srgbClr val="002060"/>
                      </a:solidFill>
                      <a:latin typeface="Gill Sans MT" pitchFamily="34" charset="0"/>
                      <a:ea typeface="Gill Sans MT" pitchFamily="34" charset="0"/>
                      <a:cs typeface="Gill Sans MT" pitchFamily="34" charset="0"/>
                      <a:sym typeface="Gill Sans MT" pitchFamily="34" charset="0"/>
                    </a:rPr>
                    <a:t>           3MgO + 2B</a:t>
                  </a:r>
                  <a:endParaRPr lang="en-US" altLang="it-IT" sz="1800" b="1" dirty="0">
                    <a:solidFill>
                      <a:srgbClr val="002060"/>
                    </a:solidFill>
                    <a:latin typeface="Gill Sans MT" pitchFamily="34" charset="0"/>
                    <a:ea typeface="Gill Sans MT" pitchFamily="34" charset="0"/>
                    <a:cs typeface="Gill Sans MT" pitchFamily="34" charset="0"/>
                    <a:sym typeface="Gill Sans MT" pitchFamily="34" charset="0"/>
                  </a:endParaRPr>
                </a:p>
              </p:txBody>
            </p:sp>
            <p:cxnSp>
              <p:nvCxnSpPr>
                <p:cNvPr id="19" name="Connettore 2 18"/>
                <p:cNvCxnSpPr/>
                <p:nvPr/>
              </p:nvCxnSpPr>
              <p:spPr>
                <a:xfrm>
                  <a:off x="6257057" y="806912"/>
                  <a:ext cx="455365" cy="0"/>
                </a:xfrm>
                <a:prstGeom prst="straightConnector1">
                  <a:avLst/>
                </a:prstGeom>
                <a:ln w="317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Connettore 2 20"/>
              <p:cNvCxnSpPr>
                <a:stCxn id="20" idx="4"/>
              </p:cNvCxnSpPr>
              <p:nvPr/>
            </p:nvCxnSpPr>
            <p:spPr>
              <a:xfrm>
                <a:off x="8685870" y="1778300"/>
                <a:ext cx="445128" cy="34935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CasellaDiTesto 21"/>
              <p:cNvSpPr txBox="1"/>
              <p:nvPr/>
            </p:nvSpPr>
            <p:spPr>
              <a:xfrm>
                <a:off x="8275460" y="2195793"/>
                <a:ext cx="199246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2060"/>
                    </a:solidFill>
                  </a:rPr>
                  <a:t>to be removed </a:t>
                </a:r>
              </a:p>
              <a:p>
                <a:pPr algn="ctr"/>
                <a:r>
                  <a:rPr lang="en-US" dirty="0" smtClean="0">
                    <a:solidFill>
                      <a:srgbClr val="002060"/>
                    </a:solidFill>
                  </a:rPr>
                  <a:t>by acid treatments </a:t>
                </a:r>
                <a:endParaRPr lang="en-US" dirty="0">
                  <a:solidFill>
                    <a:srgbClr val="002060"/>
                  </a:solidFill>
                </a:endParaRPr>
              </a:p>
            </p:txBody>
          </p:sp>
        </p:grpSp>
      </p:grpSp>
      <p:grpSp>
        <p:nvGrpSpPr>
          <p:cNvPr id="9" name="Gruppo 8"/>
          <p:cNvGrpSpPr/>
          <p:nvPr/>
        </p:nvGrpSpPr>
        <p:grpSpPr>
          <a:xfrm>
            <a:off x="2529572" y="5133152"/>
            <a:ext cx="6859217" cy="1310362"/>
            <a:chOff x="2534034" y="5059849"/>
            <a:chExt cx="6859217" cy="1310362"/>
          </a:xfrm>
        </p:grpSpPr>
        <p:sp>
          <p:nvSpPr>
            <p:cNvPr id="10" name="CasellaDiTesto 9"/>
            <p:cNvSpPr txBox="1"/>
            <p:nvPr/>
          </p:nvSpPr>
          <p:spPr>
            <a:xfrm>
              <a:off x="4151813" y="5059849"/>
              <a:ext cx="5119543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Doping of boron starting from boron oxide precursor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2534034" y="5723133"/>
              <a:ext cx="3770648" cy="646331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CaF</a:t>
              </a:r>
              <a:r>
                <a:rPr lang="en-US" baseline="-25000" dirty="0" smtClean="0">
                  <a:solidFill>
                    <a:srgbClr val="002060"/>
                  </a:solidFill>
                </a:rPr>
                <a:t>2</a:t>
              </a:r>
              <a:r>
                <a:rPr lang="en-US" dirty="0" smtClean="0">
                  <a:solidFill>
                    <a:srgbClr val="002060"/>
                  </a:solidFill>
                </a:rPr>
                <a:t>, ZnCl</a:t>
              </a:r>
              <a:r>
                <a:rPr lang="en-US" baseline="-25000" dirty="0" smtClean="0">
                  <a:solidFill>
                    <a:srgbClr val="002060"/>
                  </a:solidFill>
                </a:rPr>
                <a:t>2</a:t>
              </a:r>
              <a:r>
                <a:rPr lang="en-US" dirty="0" smtClean="0">
                  <a:solidFill>
                    <a:srgbClr val="002060"/>
                  </a:solidFill>
                </a:rPr>
                <a:t>, starch, graphite, graphene</a:t>
              </a:r>
            </a:p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to increase H</a:t>
              </a:r>
              <a:r>
                <a:rPr lang="en-US" baseline="-25000" dirty="0" smtClean="0">
                  <a:solidFill>
                    <a:srgbClr val="002060"/>
                  </a:solidFill>
                </a:rPr>
                <a:t>c2</a:t>
              </a:r>
              <a:r>
                <a:rPr lang="en-US" dirty="0" smtClean="0">
                  <a:solidFill>
                    <a:srgbClr val="002060"/>
                  </a:solidFill>
                </a:rPr>
                <a:t> value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6875959" y="5723880"/>
              <a:ext cx="2517292" cy="646331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BN, CaF</a:t>
              </a:r>
              <a:r>
                <a:rPr lang="en-US" baseline="-25000" dirty="0" smtClean="0">
                  <a:solidFill>
                    <a:srgbClr val="002060"/>
                  </a:solidFill>
                </a:rPr>
                <a:t>2</a:t>
              </a:r>
              <a:r>
                <a:rPr lang="en-US" dirty="0" smtClean="0">
                  <a:solidFill>
                    <a:srgbClr val="002060"/>
                  </a:solidFill>
                </a:rPr>
                <a:t>,  B</a:t>
              </a:r>
              <a:r>
                <a:rPr lang="en-US" baseline="-25000" dirty="0" smtClean="0">
                  <a:solidFill>
                    <a:srgbClr val="002060"/>
                  </a:solidFill>
                </a:rPr>
                <a:t>4</a:t>
              </a:r>
              <a:r>
                <a:rPr lang="en-US" dirty="0" smtClean="0">
                  <a:solidFill>
                    <a:srgbClr val="002060"/>
                  </a:solidFill>
                </a:rPr>
                <a:t>C, etc.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to increase pinning force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13" name="Connettore 1 12"/>
            <p:cNvCxnSpPr>
              <a:stCxn id="10" idx="2"/>
            </p:cNvCxnSpPr>
            <p:nvPr/>
          </p:nvCxnSpPr>
          <p:spPr>
            <a:xfrm>
              <a:off x="6711585" y="5429181"/>
              <a:ext cx="1798206" cy="2838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Connettore 1 3"/>
            <p:cNvCxnSpPr>
              <a:stCxn id="10" idx="2"/>
              <a:endCxn id="11" idx="0"/>
            </p:cNvCxnSpPr>
            <p:nvPr/>
          </p:nvCxnSpPr>
          <p:spPr>
            <a:xfrm flipH="1">
              <a:off x="4419358" y="5429181"/>
              <a:ext cx="2292227" cy="2939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CasellaDiTesto 4"/>
          <p:cNvSpPr txBox="1"/>
          <p:nvPr/>
        </p:nvSpPr>
        <p:spPr>
          <a:xfrm>
            <a:off x="302811" y="1285749"/>
            <a:ext cx="3177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Innovative B for FCC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47939" y="87056"/>
            <a:ext cx="9558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</a:rPr>
              <a:t>MgB</a:t>
            </a:r>
            <a:r>
              <a:rPr lang="en-US" sz="2400" b="1" baseline="-25000" dirty="0">
                <a:solidFill>
                  <a:srgbClr val="003366"/>
                </a:solidFill>
              </a:rPr>
              <a:t>2</a:t>
            </a:r>
            <a:r>
              <a:rPr lang="en-US" sz="2400" b="1" dirty="0">
                <a:solidFill>
                  <a:srgbClr val="003366"/>
                </a:solidFill>
              </a:rPr>
              <a:t>: increase the operating field by adopting an original doping method</a:t>
            </a:r>
          </a:p>
          <a:p>
            <a:endParaRPr lang="it-IT" sz="24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386814" y="684020"/>
            <a:ext cx="9460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>
                <a:solidFill>
                  <a:srgbClr val="002060"/>
                </a:solidFill>
              </a:rPr>
              <a:t>Maurizio Vignolo, G. Bovone, C. Bernini, F. Loria, C. </a:t>
            </a:r>
            <a:r>
              <a:rPr lang="it-IT" sz="2400" i="1" dirty="0" smtClean="0">
                <a:solidFill>
                  <a:srgbClr val="002060"/>
                </a:solidFill>
              </a:rPr>
              <a:t>Ferdeghini, and </a:t>
            </a:r>
            <a:r>
              <a:rPr lang="it-IT" sz="2400" i="1" dirty="0">
                <a:solidFill>
                  <a:srgbClr val="002060"/>
                </a:solidFill>
              </a:rPr>
              <a:t>A.S. Siri</a:t>
            </a:r>
          </a:p>
          <a:p>
            <a:endParaRPr lang="it-IT" sz="2400" dirty="0">
              <a:solidFill>
                <a:srgbClr val="002060"/>
              </a:solidFill>
            </a:endParaRPr>
          </a:p>
        </p:txBody>
      </p:sp>
      <p:grpSp>
        <p:nvGrpSpPr>
          <p:cNvPr id="35" name="Gruppo 34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36" name="CasellaDiTesto 35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7" name="CasellaDiTesto 36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31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827374" y="101284"/>
            <a:ext cx="5022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Boron oxide after freezing dry process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78" y="971697"/>
            <a:ext cx="3374842" cy="252000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74" y="961064"/>
            <a:ext cx="3374842" cy="2520000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685" y="3642322"/>
            <a:ext cx="2991832" cy="2243874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74" y="3636713"/>
            <a:ext cx="2999311" cy="2249483"/>
          </a:xfrm>
          <a:prstGeom prst="rect">
            <a:avLst/>
          </a:prstGeom>
        </p:spPr>
      </p:pic>
      <p:sp>
        <p:nvSpPr>
          <p:cNvPr id="19" name="Ovale 18"/>
          <p:cNvSpPr/>
          <p:nvPr/>
        </p:nvSpPr>
        <p:spPr>
          <a:xfrm>
            <a:off x="2167632" y="4764260"/>
            <a:ext cx="780600" cy="7468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nettore 2 19"/>
          <p:cNvCxnSpPr/>
          <p:nvPr/>
        </p:nvCxnSpPr>
        <p:spPr>
          <a:xfrm flipV="1">
            <a:off x="2948232" y="4638875"/>
            <a:ext cx="2029171" cy="5329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magin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711" y="3642322"/>
            <a:ext cx="2953238" cy="2214929"/>
          </a:xfrm>
          <a:prstGeom prst="rect">
            <a:avLst/>
          </a:prstGeom>
        </p:spPr>
      </p:pic>
      <p:sp>
        <p:nvSpPr>
          <p:cNvPr id="25" name="Ovale 24"/>
          <p:cNvSpPr/>
          <p:nvPr/>
        </p:nvSpPr>
        <p:spPr>
          <a:xfrm>
            <a:off x="5764212" y="5171802"/>
            <a:ext cx="669851" cy="71439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Connettore 2 25"/>
          <p:cNvCxnSpPr/>
          <p:nvPr/>
        </p:nvCxnSpPr>
        <p:spPr>
          <a:xfrm flipV="1">
            <a:off x="6434063" y="5171802"/>
            <a:ext cx="1966267" cy="4559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magine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737" y="971697"/>
            <a:ext cx="3375652" cy="2531739"/>
          </a:xfrm>
          <a:prstGeom prst="rect">
            <a:avLst/>
          </a:prstGeom>
        </p:spPr>
      </p:pic>
      <p:grpSp>
        <p:nvGrpSpPr>
          <p:cNvPr id="28" name="Gruppo 27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29" name="CasellaDiTesto 28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756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603869" y="100986"/>
            <a:ext cx="397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Preparation of doping agents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grpSp>
        <p:nvGrpSpPr>
          <p:cNvPr id="3" name="Gruppo 2"/>
          <p:cNvGrpSpPr>
            <a:grpSpLocks noChangeAspect="1"/>
          </p:cNvGrpSpPr>
          <p:nvPr/>
        </p:nvGrpSpPr>
        <p:grpSpPr>
          <a:xfrm>
            <a:off x="433036" y="1127149"/>
            <a:ext cx="5576921" cy="4581042"/>
            <a:chOff x="673839" y="2084251"/>
            <a:chExt cx="4032448" cy="331236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496" y="2645549"/>
              <a:ext cx="3298825" cy="2474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Rettangolo arrotondato 12"/>
            <p:cNvSpPr/>
            <p:nvPr/>
          </p:nvSpPr>
          <p:spPr>
            <a:xfrm>
              <a:off x="673839" y="2084251"/>
              <a:ext cx="4032448" cy="331236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808374" y="2084251"/>
              <a:ext cx="3677067" cy="667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rgbClr val="002060"/>
                  </a:solidFill>
                </a:rPr>
                <a:t>Nanosized</a:t>
              </a:r>
              <a:r>
                <a:rPr lang="en-US" dirty="0" smtClean="0">
                  <a:solidFill>
                    <a:srgbClr val="002060"/>
                  </a:solidFill>
                </a:rPr>
                <a:t> CaF</a:t>
              </a:r>
              <a:r>
                <a:rPr lang="en-US" baseline="-25000" dirty="0" smtClean="0">
                  <a:solidFill>
                    <a:srgbClr val="002060"/>
                  </a:solidFill>
                </a:rPr>
                <a:t>2</a:t>
              </a:r>
              <a:r>
                <a:rPr lang="en-US" dirty="0" smtClean="0">
                  <a:solidFill>
                    <a:srgbClr val="002060"/>
                  </a:solidFill>
                </a:rPr>
                <a:t> by chemical synthesis:</a:t>
              </a:r>
            </a:p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 </a:t>
              </a:r>
              <a:r>
                <a:rPr lang="en-US" dirty="0">
                  <a:solidFill>
                    <a:srgbClr val="002060"/>
                  </a:solidFill>
                </a:rPr>
                <a:t>NH</a:t>
              </a:r>
              <a:r>
                <a:rPr lang="en-US" baseline="-25000" dirty="0">
                  <a:solidFill>
                    <a:srgbClr val="002060"/>
                  </a:solidFill>
                </a:rPr>
                <a:t>4</a:t>
              </a:r>
              <a:r>
                <a:rPr lang="en-US" dirty="0">
                  <a:solidFill>
                    <a:srgbClr val="002060"/>
                  </a:solidFill>
                </a:rPr>
                <a:t>F + CaCl</a:t>
              </a:r>
              <a:r>
                <a:rPr lang="en-US" baseline="-25000" dirty="0">
                  <a:solidFill>
                    <a:srgbClr val="002060"/>
                  </a:solidFill>
                </a:rPr>
                <a:t>2</a:t>
              </a:r>
              <a:r>
                <a:rPr lang="en-US" dirty="0">
                  <a:solidFill>
                    <a:srgbClr val="002060"/>
                  </a:solidFill>
                </a:rPr>
                <a:t> </a:t>
              </a:r>
            </a:p>
            <a:p>
              <a:pPr algn="ctr"/>
              <a:endParaRPr lang="en-US" dirty="0" smtClean="0">
                <a:solidFill>
                  <a:srgbClr val="002060"/>
                </a:solidFill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705208" y="5110195"/>
              <a:ext cx="1840645" cy="267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average grain size: 20 nm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Gruppo 3"/>
          <p:cNvGrpSpPr>
            <a:grpSpLocks noChangeAspect="1"/>
          </p:cNvGrpSpPr>
          <p:nvPr/>
        </p:nvGrpSpPr>
        <p:grpSpPr>
          <a:xfrm>
            <a:off x="6457578" y="1056808"/>
            <a:ext cx="5645934" cy="4638787"/>
            <a:chOff x="6318453" y="1998224"/>
            <a:chExt cx="4032448" cy="3313122"/>
          </a:xfrm>
        </p:grpSpPr>
        <p:sp>
          <p:nvSpPr>
            <p:cNvPr id="17" name="Rettangolo arrotondato 16"/>
            <p:cNvSpPr/>
            <p:nvPr/>
          </p:nvSpPr>
          <p:spPr>
            <a:xfrm>
              <a:off x="6318453" y="1998224"/>
              <a:ext cx="4032448" cy="331236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2060"/>
                </a:solidFill>
              </a:endParaRPr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6633190" y="2091074"/>
              <a:ext cx="3537235" cy="461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solidFill>
                    <a:srgbClr val="002060"/>
                  </a:solidFill>
                </a:rPr>
                <a:t>Nanosized</a:t>
              </a:r>
              <a:r>
                <a:rPr lang="en-US" dirty="0">
                  <a:solidFill>
                    <a:srgbClr val="002060"/>
                  </a:solidFill>
                </a:rPr>
                <a:t> BN </a:t>
              </a:r>
              <a:r>
                <a:rPr lang="en-US" dirty="0" smtClean="0">
                  <a:solidFill>
                    <a:srgbClr val="002060"/>
                  </a:solidFill>
                </a:rPr>
                <a:t>by ball milling of </a:t>
              </a:r>
            </a:p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micrometric powder</a:t>
              </a:r>
              <a:endParaRPr lang="en-US" sz="1600" dirty="0">
                <a:solidFill>
                  <a:srgbClr val="002060"/>
                </a:solidFill>
              </a:endParaRP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7452833" y="5047561"/>
              <a:ext cx="1818146" cy="2637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average grain size: 20 nm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7528" y="2602900"/>
              <a:ext cx="3271676" cy="24528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4" name="Gruppo 23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25" name="CasellaDiTesto 24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46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8" y="3616136"/>
            <a:ext cx="28479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8" y="1272113"/>
            <a:ext cx="3000058" cy="225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tangolo 14"/>
          <p:cNvSpPr/>
          <p:nvPr/>
        </p:nvSpPr>
        <p:spPr>
          <a:xfrm>
            <a:off x="517664" y="95420"/>
            <a:ext cx="99433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002060"/>
                </a:solidFill>
              </a:rPr>
              <a:t>D</a:t>
            </a:r>
            <a:r>
              <a:rPr lang="en-US" sz="2200" b="1" dirty="0">
                <a:solidFill>
                  <a:srgbClr val="002060"/>
                </a:solidFill>
              </a:rPr>
              <a:t>oped boron after </a:t>
            </a:r>
            <a:r>
              <a:rPr lang="en-US" sz="2200" b="1" dirty="0" smtClean="0">
                <a:solidFill>
                  <a:srgbClr val="002060"/>
                </a:solidFill>
              </a:rPr>
              <a:t>thermal reduction with magnesium and </a:t>
            </a:r>
            <a:r>
              <a:rPr lang="en-US" sz="2200" b="1" dirty="0">
                <a:solidFill>
                  <a:srgbClr val="002060"/>
                </a:solidFill>
              </a:rPr>
              <a:t>acid digestion processes</a:t>
            </a:r>
          </a:p>
          <a:p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endParaRPr lang="en-US" sz="2200" b="1" dirty="0">
              <a:solidFill>
                <a:srgbClr val="00206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957" y="4357814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559" y="4357814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737" y="1121521"/>
            <a:ext cx="2967403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ttangolo 17"/>
          <p:cNvSpPr/>
          <p:nvPr/>
        </p:nvSpPr>
        <p:spPr>
          <a:xfrm>
            <a:off x="7890622" y="732004"/>
            <a:ext cx="2050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ZnCl</a:t>
            </a:r>
            <a:r>
              <a:rPr lang="en-US" baseline="-25000" dirty="0" smtClean="0"/>
              <a:t>2</a:t>
            </a:r>
            <a:r>
              <a:rPr lang="en-US" dirty="0" smtClean="0"/>
              <a:t>-doped </a:t>
            </a:r>
            <a:r>
              <a:rPr lang="en-US" dirty="0"/>
              <a:t>boron 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1253724" y="833868"/>
            <a:ext cx="1801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BN-doped boron </a:t>
            </a:r>
            <a:endParaRPr lang="en-US" dirty="0"/>
          </a:p>
        </p:txBody>
      </p:sp>
      <p:sp>
        <p:nvSpPr>
          <p:cNvPr id="4" name="Rettangolo arrotondato 3"/>
          <p:cNvSpPr/>
          <p:nvPr/>
        </p:nvSpPr>
        <p:spPr>
          <a:xfrm>
            <a:off x="517664" y="719236"/>
            <a:ext cx="3310057" cy="587562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ttangolo arrotondato 20"/>
          <p:cNvSpPr/>
          <p:nvPr/>
        </p:nvSpPr>
        <p:spPr>
          <a:xfrm>
            <a:off x="3898602" y="678322"/>
            <a:ext cx="3310057" cy="587562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405515" y="3946176"/>
            <a:ext cx="161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Nitrogen </a:t>
            </a:r>
            <a:r>
              <a:rPr lang="en-US" dirty="0"/>
              <a:t>signal</a:t>
            </a:r>
          </a:p>
          <a:p>
            <a:r>
              <a:rPr lang="en-US" dirty="0" smtClean="0"/>
              <a:t>by EDX analysis</a:t>
            </a:r>
            <a:endParaRPr lang="en-US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4974498" y="6060408"/>
            <a:ext cx="1389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TEM analysis</a:t>
            </a:r>
            <a:endParaRPr lang="en-US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4316816" y="4004697"/>
            <a:ext cx="297712" cy="35311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4614528" y="383457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470" y="1302792"/>
            <a:ext cx="2924177" cy="218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ttangolo 8"/>
          <p:cNvSpPr/>
          <p:nvPr/>
        </p:nvSpPr>
        <p:spPr>
          <a:xfrm>
            <a:off x="4547842" y="833868"/>
            <a:ext cx="1945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CaF</a:t>
            </a:r>
            <a:r>
              <a:rPr lang="en-US" baseline="-25000" dirty="0" smtClean="0"/>
              <a:t>2</a:t>
            </a:r>
            <a:r>
              <a:rPr lang="en-US" dirty="0" smtClean="0"/>
              <a:t>-doped </a:t>
            </a:r>
            <a:r>
              <a:rPr lang="en-US" dirty="0"/>
              <a:t>boron </a:t>
            </a:r>
          </a:p>
        </p:txBody>
      </p:sp>
      <p:sp>
        <p:nvSpPr>
          <p:cNvPr id="29" name="Rettangolo arrotondato 28"/>
          <p:cNvSpPr/>
          <p:nvPr/>
        </p:nvSpPr>
        <p:spPr>
          <a:xfrm>
            <a:off x="7317675" y="678323"/>
            <a:ext cx="3310057" cy="2845052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ttangolo 9"/>
          <p:cNvSpPr/>
          <p:nvPr/>
        </p:nvSpPr>
        <p:spPr>
          <a:xfrm>
            <a:off x="7909858" y="3658454"/>
            <a:ext cx="2167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Starch -doped </a:t>
            </a:r>
            <a:r>
              <a:rPr lang="en-US" dirty="0"/>
              <a:t>boron </a:t>
            </a:r>
          </a:p>
        </p:txBody>
      </p:sp>
      <p:sp>
        <p:nvSpPr>
          <p:cNvPr id="32" name="Rettangolo arrotondato 31"/>
          <p:cNvSpPr/>
          <p:nvPr/>
        </p:nvSpPr>
        <p:spPr>
          <a:xfrm>
            <a:off x="7338459" y="3665830"/>
            <a:ext cx="3310057" cy="284505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408" y="4019242"/>
            <a:ext cx="2892059" cy="2169044"/>
          </a:xfrm>
          <a:prstGeom prst="rect">
            <a:avLst/>
          </a:prstGeom>
        </p:spPr>
      </p:pic>
      <p:cxnSp>
        <p:nvCxnSpPr>
          <p:cNvPr id="11" name="Connettore 2 10"/>
          <p:cNvCxnSpPr/>
          <p:nvPr/>
        </p:nvCxnSpPr>
        <p:spPr>
          <a:xfrm flipH="1">
            <a:off x="1348295" y="4201735"/>
            <a:ext cx="114440" cy="167029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uppo 34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36" name="CasellaDiTesto 35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7" name="CasellaDiTesto 36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21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sellaDiTesto 14"/>
          <p:cNvSpPr txBox="1"/>
          <p:nvPr/>
        </p:nvSpPr>
        <p:spPr>
          <a:xfrm>
            <a:off x="562113" y="-25482"/>
            <a:ext cx="9165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MgB</a:t>
            </a:r>
            <a:r>
              <a:rPr lang="en-US" sz="2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2400" b="1" dirty="0" smtClean="0">
                <a:solidFill>
                  <a:srgbClr val="002060"/>
                </a:solidFill>
              </a:rPr>
              <a:t> from pure B: </a:t>
            </a:r>
            <a:r>
              <a:rPr lang="en-US" sz="2400" b="1" dirty="0" err="1" smtClean="0">
                <a:solidFill>
                  <a:srgbClr val="002060"/>
                </a:solidFill>
              </a:rPr>
              <a:t>nanostructuration</a:t>
            </a:r>
            <a:r>
              <a:rPr lang="en-US" sz="2400" b="1" dirty="0" smtClean="0">
                <a:solidFill>
                  <a:srgbClr val="002060"/>
                </a:solidFill>
              </a:rPr>
              <a:t> of boron powder are maintained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702" y="729692"/>
            <a:ext cx="3354324" cy="2515743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315" y="728654"/>
            <a:ext cx="3417580" cy="2563185"/>
          </a:xfrm>
          <a:prstGeom prst="rect">
            <a:avLst/>
          </a:prstGeom>
        </p:spPr>
      </p:pic>
      <p:pic>
        <p:nvPicPr>
          <p:cNvPr id="17" name="pasted-image.pd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645" y="3272119"/>
            <a:ext cx="4675600" cy="32633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4621623" y="3502257"/>
            <a:ext cx="27186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lab-made </a:t>
            </a:r>
            <a:r>
              <a:rPr lang="en-US" dirty="0" err="1" smtClean="0"/>
              <a:t>nano</a:t>
            </a:r>
            <a:r>
              <a:rPr lang="en-US" dirty="0" smtClean="0"/>
              <a:t>-sized B</a:t>
            </a:r>
          </a:p>
          <a:p>
            <a:r>
              <a:rPr lang="en-US" dirty="0" smtClean="0"/>
              <a:t>has been used to prepare </a:t>
            </a:r>
          </a:p>
          <a:p>
            <a:r>
              <a:rPr lang="en-US" dirty="0" smtClean="0"/>
              <a:t>MgB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wires </a:t>
            </a:r>
            <a:r>
              <a:rPr lang="en-US" dirty="0" smtClean="0"/>
              <a:t>by </a:t>
            </a:r>
            <a:r>
              <a:rPr lang="en-US" dirty="0" smtClean="0"/>
              <a:t>PIT</a:t>
            </a:r>
            <a:endParaRPr lang="en-US" dirty="0" smtClean="0"/>
          </a:p>
          <a:p>
            <a:r>
              <a:rPr lang="en-US" dirty="0" err="1" smtClean="0"/>
              <a:t>tecnique</a:t>
            </a:r>
            <a:r>
              <a:rPr lang="en-US" dirty="0" smtClean="0"/>
              <a:t>:</a:t>
            </a:r>
          </a:p>
          <a:p>
            <a:endParaRPr lang="en-US" baseline="-25000" dirty="0"/>
          </a:p>
        </p:txBody>
      </p:sp>
      <p:pic>
        <p:nvPicPr>
          <p:cNvPr id="20" name="pasted-image.pd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1151" y="3429407"/>
            <a:ext cx="4441613" cy="3106024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6" name="Rombo 5"/>
          <p:cNvSpPr/>
          <p:nvPr/>
        </p:nvSpPr>
        <p:spPr>
          <a:xfrm>
            <a:off x="6426765" y="4709706"/>
            <a:ext cx="274743" cy="267268"/>
          </a:xfrm>
          <a:prstGeom prst="diamond">
            <a:avLst/>
          </a:prstGeom>
          <a:solidFill>
            <a:srgbClr val="F937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iangolo isoscele 6"/>
          <p:cNvSpPr>
            <a:spLocks noChangeAspect="1"/>
          </p:cNvSpPr>
          <p:nvPr/>
        </p:nvSpPr>
        <p:spPr>
          <a:xfrm>
            <a:off x="6552632" y="4969472"/>
            <a:ext cx="280211" cy="206877"/>
          </a:xfrm>
          <a:prstGeom prst="triangl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nettore 8"/>
          <p:cNvSpPr>
            <a:spLocks noChangeAspect="1"/>
          </p:cNvSpPr>
          <p:nvPr/>
        </p:nvSpPr>
        <p:spPr>
          <a:xfrm>
            <a:off x="6799788" y="5360321"/>
            <a:ext cx="185643" cy="172398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nettore 26"/>
          <p:cNvSpPr>
            <a:spLocks noChangeAspect="1"/>
          </p:cNvSpPr>
          <p:nvPr/>
        </p:nvSpPr>
        <p:spPr>
          <a:xfrm>
            <a:off x="6333943" y="5597131"/>
            <a:ext cx="185643" cy="172398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729691"/>
            <a:ext cx="3389903" cy="2542427"/>
          </a:xfrm>
          <a:prstGeom prst="rect">
            <a:avLst/>
          </a:prstGeom>
        </p:spPr>
      </p:pic>
      <p:grpSp>
        <p:nvGrpSpPr>
          <p:cNvPr id="29" name="Gruppo 28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30" name="CasellaDiTesto 29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" name="Rettangolo 1"/>
          <p:cNvSpPr/>
          <p:nvPr/>
        </p:nvSpPr>
        <p:spPr>
          <a:xfrm>
            <a:off x="6076335" y="4572000"/>
            <a:ext cx="1061884" cy="1327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097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84461" y="1131216"/>
            <a:ext cx="110667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The </a:t>
            </a:r>
            <a:r>
              <a:rPr lang="en-US" sz="2400" dirty="0">
                <a:solidFill>
                  <a:srgbClr val="002060"/>
                </a:solidFill>
              </a:rPr>
              <a:t>production of B</a:t>
            </a:r>
            <a:r>
              <a:rPr lang="en-US" sz="2400" baseline="-25000" dirty="0">
                <a:solidFill>
                  <a:srgbClr val="002060"/>
                </a:solidFill>
              </a:rPr>
              <a:t>2</a:t>
            </a:r>
            <a:r>
              <a:rPr lang="en-US" sz="2400" dirty="0">
                <a:solidFill>
                  <a:srgbClr val="002060"/>
                </a:solidFill>
              </a:rPr>
              <a:t>O</a:t>
            </a:r>
            <a:r>
              <a:rPr lang="en-US" sz="2400" baseline="-25000" dirty="0">
                <a:solidFill>
                  <a:srgbClr val="002060"/>
                </a:solidFill>
              </a:rPr>
              <a:t>3</a:t>
            </a:r>
            <a:r>
              <a:rPr lang="en-US" sz="2400" dirty="0">
                <a:solidFill>
                  <a:srgbClr val="002060"/>
                </a:solidFill>
              </a:rPr>
              <a:t>, B and MgB</a:t>
            </a:r>
            <a:r>
              <a:rPr lang="en-US" sz="2400" baseline="-25000" dirty="0">
                <a:solidFill>
                  <a:srgbClr val="002060"/>
                </a:solidFill>
              </a:rPr>
              <a:t>2</a:t>
            </a:r>
            <a:r>
              <a:rPr lang="en-US" sz="2400" dirty="0">
                <a:solidFill>
                  <a:srgbClr val="002060"/>
                </a:solidFill>
              </a:rPr>
              <a:t> on </a:t>
            </a:r>
            <a:r>
              <a:rPr lang="en-US" sz="2400" dirty="0" err="1" smtClean="0">
                <a:solidFill>
                  <a:srgbClr val="002060"/>
                </a:solidFill>
              </a:rPr>
              <a:t>nano</a:t>
            </a:r>
            <a:r>
              <a:rPr lang="en-US" sz="2400" dirty="0">
                <a:solidFill>
                  <a:srgbClr val="002060"/>
                </a:solidFill>
              </a:rPr>
              <a:t>-</a:t>
            </a:r>
            <a:r>
              <a:rPr lang="en-US" sz="2400" dirty="0" smtClean="0">
                <a:solidFill>
                  <a:srgbClr val="002060"/>
                </a:solidFill>
              </a:rPr>
              <a:t>scale </a:t>
            </a:r>
            <a:r>
              <a:rPr lang="en-US" sz="2400" dirty="0">
                <a:solidFill>
                  <a:srgbClr val="002060"/>
                </a:solidFill>
              </a:rPr>
              <a:t>has been </a:t>
            </a:r>
            <a:r>
              <a:rPr lang="en-US" sz="2400" dirty="0" smtClean="0">
                <a:solidFill>
                  <a:srgbClr val="002060"/>
                </a:solidFill>
              </a:rPr>
              <a:t>demonstrated ( we need still to improve the homogeneity)</a:t>
            </a:r>
            <a:endParaRPr lang="en-US" sz="2400" dirty="0">
              <a:solidFill>
                <a:srgbClr val="00206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maintaining </a:t>
            </a:r>
            <a:r>
              <a:rPr lang="en-US" sz="2400" dirty="0">
                <a:solidFill>
                  <a:srgbClr val="002060"/>
                </a:solidFill>
              </a:rPr>
              <a:t>the doping agent dispersion </a:t>
            </a:r>
            <a:r>
              <a:rPr lang="en-US" sz="2400" dirty="0" smtClean="0">
                <a:solidFill>
                  <a:srgbClr val="002060"/>
                </a:solidFill>
              </a:rPr>
              <a:t>in the precursors has </a:t>
            </a:r>
            <a:r>
              <a:rPr lang="en-US" sz="2400" dirty="0">
                <a:solidFill>
                  <a:srgbClr val="002060"/>
                </a:solidFill>
              </a:rPr>
              <a:t>been </a:t>
            </a:r>
            <a:r>
              <a:rPr lang="en-US" sz="2400" dirty="0" smtClean="0">
                <a:solidFill>
                  <a:srgbClr val="002060"/>
                </a:solidFill>
              </a:rPr>
              <a:t>checked</a:t>
            </a:r>
            <a:endParaRPr lang="en-US" sz="2400" dirty="0">
              <a:solidFill>
                <a:srgbClr val="00206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wires </a:t>
            </a:r>
            <a:r>
              <a:rPr lang="en-US" sz="2400" dirty="0">
                <a:solidFill>
                  <a:srgbClr val="002060"/>
                </a:solidFill>
              </a:rPr>
              <a:t>samples shown a </a:t>
            </a:r>
            <a:r>
              <a:rPr lang="en-US" sz="2400" dirty="0" err="1">
                <a:solidFill>
                  <a:srgbClr val="002060"/>
                </a:solidFill>
              </a:rPr>
              <a:t>Jc</a:t>
            </a:r>
            <a:r>
              <a:rPr lang="en-US" sz="2400" dirty="0">
                <a:solidFill>
                  <a:srgbClr val="002060"/>
                </a:solidFill>
              </a:rPr>
              <a:t> of 10</a:t>
            </a:r>
            <a:r>
              <a:rPr lang="en-US" sz="2400" baseline="30000" dirty="0">
                <a:solidFill>
                  <a:srgbClr val="002060"/>
                </a:solidFill>
              </a:rPr>
              <a:t>4</a:t>
            </a:r>
            <a:r>
              <a:rPr lang="en-US" sz="2400" dirty="0">
                <a:solidFill>
                  <a:srgbClr val="002060"/>
                </a:solidFill>
              </a:rPr>
              <a:t> a/cm2 @ 7 T and 4.2 </a:t>
            </a:r>
            <a:r>
              <a:rPr lang="en-US" sz="2400" dirty="0" smtClean="0">
                <a:solidFill>
                  <a:srgbClr val="002060"/>
                </a:solidFill>
              </a:rPr>
              <a:t>K and </a:t>
            </a:r>
            <a:r>
              <a:rPr lang="en-US" sz="2400" dirty="0" err="1" smtClean="0">
                <a:solidFill>
                  <a:srgbClr val="002060"/>
                </a:solidFill>
              </a:rPr>
              <a:t>aTc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onset of 39 K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>
              <a:solidFill>
                <a:srgbClr val="00206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We </a:t>
            </a:r>
            <a:r>
              <a:rPr lang="en-US" sz="2400" dirty="0">
                <a:solidFill>
                  <a:srgbClr val="002060"/>
                </a:solidFill>
              </a:rPr>
              <a:t>are working on the doping of MgB2 in order </a:t>
            </a:r>
            <a:r>
              <a:rPr lang="en-US" sz="2400" dirty="0" smtClean="0">
                <a:solidFill>
                  <a:srgbClr val="002060"/>
                </a:solidFill>
              </a:rPr>
              <a:t>to enhance its performances at high magnetic field</a:t>
            </a:r>
            <a:endParaRPr lang="en-US" sz="2400" dirty="0">
              <a:solidFill>
                <a:srgbClr val="002060"/>
              </a:solidFill>
            </a:endParaRPr>
          </a:p>
          <a:p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14365" y="0"/>
            <a:ext cx="2138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 smtClean="0">
                <a:solidFill>
                  <a:srgbClr val="002060"/>
                </a:solidFill>
              </a:rPr>
              <a:t>Final</a:t>
            </a:r>
            <a:r>
              <a:rPr lang="it-IT" sz="2800" dirty="0" smtClean="0">
                <a:solidFill>
                  <a:srgbClr val="002060"/>
                </a:solidFill>
              </a:rPr>
              <a:t> </a:t>
            </a:r>
            <a:r>
              <a:rPr lang="it-IT" sz="2800" dirty="0" err="1" smtClean="0">
                <a:solidFill>
                  <a:srgbClr val="002060"/>
                </a:solidFill>
              </a:rPr>
              <a:t>remarks</a:t>
            </a:r>
            <a:endParaRPr lang="it-IT" sz="2800" dirty="0">
              <a:solidFill>
                <a:srgbClr val="002060"/>
              </a:solidFill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1674832" y="6600511"/>
            <a:ext cx="7880466" cy="308091"/>
            <a:chOff x="1524000" y="6600511"/>
            <a:chExt cx="7880466" cy="308091"/>
          </a:xfrm>
        </p:grpSpPr>
        <p:sp>
          <p:nvSpPr>
            <p:cNvPr id="9" name="CasellaDiTesto 8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5 March 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8019535" y="6600511"/>
              <a:ext cx="13849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</a:t>
              </a:r>
              <a:r>
                <a:rPr lang="it-IT" sz="1400" dirty="0">
                  <a:solidFill>
                    <a:srgbClr val="002060"/>
                  </a:solidFill>
                </a:rPr>
                <a:t>M</a:t>
              </a:r>
              <a:r>
                <a:rPr lang="it-IT" sz="1400" dirty="0" smtClean="0">
                  <a:solidFill>
                    <a:srgbClr val="002060"/>
                  </a:solidFill>
                </a:rPr>
                <a:t>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9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538411" y="3288490"/>
            <a:ext cx="1078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Addendum fcc-gov-cc-0086/</a:t>
            </a:r>
            <a:r>
              <a:rPr lang="it-IT" b="1" dirty="0" err="1" smtClean="0">
                <a:solidFill>
                  <a:srgbClr val="002060"/>
                </a:solidFill>
              </a:rPr>
              <a:t>edms</a:t>
            </a:r>
            <a:r>
              <a:rPr lang="it-IT" b="1" dirty="0" smtClean="0">
                <a:solidFill>
                  <a:srgbClr val="002060"/>
                </a:solidFill>
              </a:rPr>
              <a:t> 1750320/</a:t>
            </a:r>
            <a:r>
              <a:rPr lang="it-IT" b="1" dirty="0" err="1" smtClean="0">
                <a:solidFill>
                  <a:srgbClr val="002060"/>
                </a:solidFill>
              </a:rPr>
              <a:t>ke</a:t>
            </a:r>
            <a:r>
              <a:rPr lang="it-IT" b="1" dirty="0" smtClean="0">
                <a:solidFill>
                  <a:srgbClr val="002060"/>
                </a:solidFill>
              </a:rPr>
              <a:t> 3507 of the memorandum of </a:t>
            </a:r>
            <a:r>
              <a:rPr lang="it-IT" b="1" dirty="0" err="1" smtClean="0">
                <a:solidFill>
                  <a:srgbClr val="002060"/>
                </a:solidFill>
              </a:rPr>
              <a:t>understanding</a:t>
            </a:r>
            <a:r>
              <a:rPr lang="it-IT" b="1" dirty="0" smtClean="0">
                <a:solidFill>
                  <a:srgbClr val="002060"/>
                </a:solidFill>
              </a:rPr>
              <a:t> for the </a:t>
            </a:r>
            <a:r>
              <a:rPr lang="it-IT" b="1" dirty="0" err="1" smtClean="0">
                <a:solidFill>
                  <a:srgbClr val="002060"/>
                </a:solidFill>
              </a:rPr>
              <a:t>fcc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study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60971" y="3622051"/>
            <a:ext cx="1074254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b="1" dirty="0">
                <a:solidFill>
                  <a:srgbClr val="FF0000"/>
                </a:solidFill>
              </a:rPr>
              <a:t>The goals</a:t>
            </a:r>
            <a:r>
              <a:rPr lang="en-GB" dirty="0">
                <a:solidFill>
                  <a:srgbClr val="002060"/>
                </a:solidFill>
              </a:rPr>
              <a:t>: </a:t>
            </a:r>
          </a:p>
          <a:p>
            <a:pPr lvl="0"/>
            <a:endParaRPr lang="en-GB" dirty="0">
              <a:solidFill>
                <a:srgbClr val="002060"/>
              </a:solidFill>
            </a:endParaRPr>
          </a:p>
          <a:p>
            <a:pPr lvl="0"/>
            <a:r>
              <a:rPr lang="en-GB" dirty="0">
                <a:solidFill>
                  <a:srgbClr val="002060"/>
                </a:solidFill>
              </a:rPr>
              <a:t>Optimisation of the architecture and deformation process of Bi-2212 </a:t>
            </a:r>
            <a:r>
              <a:rPr lang="en-GB" dirty="0" err="1">
                <a:solidFill>
                  <a:srgbClr val="002060"/>
                </a:solidFill>
              </a:rPr>
              <a:t>multifilamentary</a:t>
            </a:r>
            <a:r>
              <a:rPr lang="en-GB" dirty="0">
                <a:solidFill>
                  <a:srgbClr val="002060"/>
                </a:solidFill>
              </a:rPr>
              <a:t> wire samples for high density</a:t>
            </a:r>
          </a:p>
          <a:p>
            <a:pPr lvl="0"/>
            <a:endParaRPr lang="en-GB" dirty="0">
              <a:solidFill>
                <a:srgbClr val="002060"/>
              </a:solidFill>
            </a:endParaRPr>
          </a:p>
          <a:p>
            <a:pPr lvl="0"/>
            <a:r>
              <a:rPr lang="en-GB" dirty="0">
                <a:solidFill>
                  <a:srgbClr val="002060"/>
                </a:solidFill>
              </a:rPr>
              <a:t>The target J</a:t>
            </a:r>
            <a:r>
              <a:rPr lang="en-GB" baseline="-25000" dirty="0">
                <a:solidFill>
                  <a:srgbClr val="002060"/>
                </a:solidFill>
              </a:rPr>
              <a:t>E</a:t>
            </a:r>
            <a:r>
              <a:rPr lang="en-GB" dirty="0">
                <a:solidFill>
                  <a:srgbClr val="002060"/>
                </a:solidFill>
              </a:rPr>
              <a:t> is 400–600 A/mm</a:t>
            </a:r>
            <a:r>
              <a:rPr lang="en-GB" baseline="30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at 16 T and 4.2 K measured on optimised samples, both as short lengths and on a suitable VAMAS sample holder. </a:t>
            </a:r>
            <a:endParaRPr lang="it-IT" dirty="0">
              <a:solidFill>
                <a:srgbClr val="002060"/>
              </a:solidFill>
            </a:endParaRPr>
          </a:p>
          <a:p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62147" y="-69174"/>
            <a:ext cx="10304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Bi-2212</a:t>
            </a:r>
            <a:r>
              <a:rPr lang="en-US" sz="2200" b="1" dirty="0">
                <a:solidFill>
                  <a:srgbClr val="003366"/>
                </a:solidFill>
              </a:rPr>
              <a:t>: to reproduce the performance today obtained by high pressure heat treatment with a mechanical deformation process</a:t>
            </a:r>
          </a:p>
          <a:p>
            <a:endParaRPr lang="it-IT" sz="22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35890" y="726052"/>
            <a:ext cx="6248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002060"/>
                </a:solidFill>
              </a:rPr>
              <a:t>A Malagoli, A Leveratto, L </a:t>
            </a:r>
            <a:r>
              <a:rPr lang="en-US" sz="2400" i="1" dirty="0" smtClean="0">
                <a:solidFill>
                  <a:srgbClr val="002060"/>
                </a:solidFill>
              </a:rPr>
              <a:t>Leoncino, </a:t>
            </a:r>
            <a:r>
              <a:rPr lang="en-US" sz="2400" i="1" dirty="0">
                <a:solidFill>
                  <a:srgbClr val="002060"/>
                </a:solidFill>
              </a:rPr>
              <a:t>C </a:t>
            </a:r>
            <a:r>
              <a:rPr lang="en-US" sz="2400" i="1" dirty="0" smtClean="0">
                <a:solidFill>
                  <a:srgbClr val="002060"/>
                </a:solidFill>
              </a:rPr>
              <a:t>Ferdeghini</a:t>
            </a:r>
            <a:endParaRPr lang="en-US" sz="2400" i="1" dirty="0">
              <a:solidFill>
                <a:srgbClr val="002060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476" y="1276669"/>
            <a:ext cx="6539682" cy="1815873"/>
          </a:xfrm>
          <a:prstGeom prst="rect">
            <a:avLst/>
          </a:prstGeom>
        </p:spPr>
      </p:pic>
      <p:grpSp>
        <p:nvGrpSpPr>
          <p:cNvPr id="30" name="Gruppo 29"/>
          <p:cNvGrpSpPr/>
          <p:nvPr/>
        </p:nvGrpSpPr>
        <p:grpSpPr>
          <a:xfrm>
            <a:off x="1674832" y="6600511"/>
            <a:ext cx="7869244" cy="308091"/>
            <a:chOff x="1524000" y="6600511"/>
            <a:chExt cx="7869244" cy="308091"/>
          </a:xfrm>
        </p:grpSpPr>
        <p:sp>
          <p:nvSpPr>
            <p:cNvPr id="31" name="CasellaDiTesto 30"/>
            <p:cNvSpPr txBox="1"/>
            <p:nvPr/>
          </p:nvSpPr>
          <p:spPr>
            <a:xfrm>
              <a:off x="4029040" y="6600511"/>
              <a:ext cx="35047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>
                  <a:solidFill>
                    <a:srgbClr val="23236B"/>
                  </a:solidFill>
                </a:rPr>
                <a:t>FCC </a:t>
              </a:r>
              <a:r>
                <a:rPr lang="it-IT" sz="1400" i="1" dirty="0" err="1">
                  <a:solidFill>
                    <a:srgbClr val="23236B"/>
                  </a:solidFill>
                </a:rPr>
                <a:t>Conductor</a:t>
              </a:r>
              <a:r>
                <a:rPr lang="it-IT" sz="1400" i="1" dirty="0">
                  <a:solidFill>
                    <a:srgbClr val="23236B"/>
                  </a:solidFill>
                </a:rPr>
                <a:t> Development Workshop, </a:t>
              </a:r>
              <a:r>
                <a:rPr lang="it-IT" sz="1400" i="1" dirty="0" smtClean="0">
                  <a:solidFill>
                    <a:srgbClr val="23236B"/>
                  </a:solidFill>
                </a:rPr>
                <a:t>CERN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1524000" y="6600825"/>
              <a:ext cx="1191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5 March </a:t>
              </a:r>
              <a:r>
                <a:rPr lang="it-IT" sz="1400" dirty="0" smtClean="0">
                  <a:solidFill>
                    <a:srgbClr val="002060"/>
                  </a:solidFill>
                </a:rPr>
                <a:t>2018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8019535" y="6600511"/>
              <a:ext cx="13737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Andrea Malagoli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277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41171</TotalTime>
  <Words>2123</Words>
  <Application>Microsoft Office PowerPoint</Application>
  <PresentationFormat>Widescreen</PresentationFormat>
  <Paragraphs>267</Paragraphs>
  <Slides>19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Gill Sans MT</vt:lpstr>
      <vt:lpstr>Papyrus</vt:lpstr>
      <vt:lpstr>Tema di Office</vt:lpstr>
      <vt:lpstr>Development of emerging superconductors for high field applications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Malagoli</dc:creator>
  <cp:lastModifiedBy>Andrea Malagoli</cp:lastModifiedBy>
  <cp:revision>258</cp:revision>
  <dcterms:created xsi:type="dcterms:W3CDTF">2017-07-11T09:58:33Z</dcterms:created>
  <dcterms:modified xsi:type="dcterms:W3CDTF">2018-03-05T09:23:08Z</dcterms:modified>
</cp:coreProperties>
</file>