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63" r:id="rId2"/>
  </p:sldMasterIdLst>
  <p:notesMasterIdLst>
    <p:notesMasterId r:id="rId27"/>
  </p:notesMasterIdLst>
  <p:sldIdLst>
    <p:sldId id="259" r:id="rId3"/>
    <p:sldId id="295" r:id="rId4"/>
    <p:sldId id="297" r:id="rId5"/>
    <p:sldId id="298" r:id="rId6"/>
    <p:sldId id="299" r:id="rId7"/>
    <p:sldId id="300" r:id="rId8"/>
    <p:sldId id="301" r:id="rId9"/>
    <p:sldId id="302" r:id="rId10"/>
    <p:sldId id="306" r:id="rId11"/>
    <p:sldId id="303" r:id="rId12"/>
    <p:sldId id="304" r:id="rId13"/>
    <p:sldId id="305" r:id="rId14"/>
    <p:sldId id="307" r:id="rId15"/>
    <p:sldId id="296" r:id="rId16"/>
    <p:sldId id="309" r:id="rId17"/>
    <p:sldId id="310" r:id="rId18"/>
    <p:sldId id="313" r:id="rId19"/>
    <p:sldId id="314" r:id="rId20"/>
    <p:sldId id="311" r:id="rId21"/>
    <p:sldId id="315" r:id="rId22"/>
    <p:sldId id="316" r:id="rId23"/>
    <p:sldId id="317" r:id="rId24"/>
    <p:sldId id="318" r:id="rId25"/>
    <p:sldId id="319" r:id="rId2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2772"/>
    <a:srgbClr val="006699"/>
    <a:srgbClr val="283C6C"/>
    <a:srgbClr val="82E3C8"/>
    <a:srgbClr val="48B5A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Stile scuro 1 - Color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8243" autoAdjust="0"/>
    <p:restoredTop sz="94660"/>
  </p:normalViewPr>
  <p:slideViewPr>
    <p:cSldViewPr snapToGrid="0">
      <p:cViewPr varScale="1">
        <p:scale>
          <a:sx n="70" d="100"/>
          <a:sy n="70" d="100"/>
        </p:scale>
        <p:origin x="696" y="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AC3E1C-F5C6-4608-8C9A-E441C67842B7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55D0CB20-58B6-4044-8591-FB4FD8A41262}">
      <dgm:prSet phldrT="[Testo]" custT="1"/>
      <dgm:spPr/>
      <dgm:t>
        <a:bodyPr/>
        <a:lstStyle/>
        <a:p>
          <a:r>
            <a:rPr lang="it-IT" sz="1600" dirty="0" err="1" smtClean="0"/>
            <a:t>Jc</a:t>
          </a:r>
          <a:r>
            <a:rPr lang="it-IT" sz="1600" dirty="0" smtClean="0"/>
            <a:t> </a:t>
          </a:r>
          <a:r>
            <a:rPr lang="it-IT" sz="1600" dirty="0" err="1" smtClean="0"/>
            <a:t>enhancement</a:t>
          </a:r>
          <a:endParaRPr lang="it-IT" sz="1600" dirty="0" smtClean="0"/>
        </a:p>
        <a:p>
          <a:r>
            <a:rPr lang="it-IT" sz="1600" dirty="0" smtClean="0"/>
            <a:t>MgB2 </a:t>
          </a:r>
          <a:r>
            <a:rPr lang="it-IT" sz="1600" dirty="0" err="1" smtClean="0"/>
            <a:t>wires</a:t>
          </a:r>
          <a:endParaRPr lang="it-IT" sz="1600" dirty="0"/>
        </a:p>
      </dgm:t>
    </dgm:pt>
    <dgm:pt modelId="{29A08363-5F02-4853-B616-14E2FED0C184}" type="parTrans" cxnId="{9CD2AB4F-D4AE-42D9-B483-88EF60E9BA23}">
      <dgm:prSet/>
      <dgm:spPr/>
      <dgm:t>
        <a:bodyPr/>
        <a:lstStyle/>
        <a:p>
          <a:endParaRPr lang="it-IT"/>
        </a:p>
      </dgm:t>
    </dgm:pt>
    <dgm:pt modelId="{85DF43D3-EEF9-4BF6-B93C-A4E0FCB12B77}" type="sibTrans" cxnId="{9CD2AB4F-D4AE-42D9-B483-88EF60E9BA23}">
      <dgm:prSet/>
      <dgm:spPr/>
      <dgm:t>
        <a:bodyPr/>
        <a:lstStyle/>
        <a:p>
          <a:endParaRPr lang="it-IT"/>
        </a:p>
      </dgm:t>
    </dgm:pt>
    <dgm:pt modelId="{A034FDD9-E839-486C-9727-0C2F622055D9}">
      <dgm:prSet phldrT="[Testo]" custT="1"/>
      <dgm:spPr/>
      <dgm:t>
        <a:bodyPr/>
        <a:lstStyle/>
        <a:p>
          <a:r>
            <a:rPr lang="it-IT" sz="1600" dirty="0" err="1" smtClean="0"/>
            <a:t>Boron</a:t>
          </a:r>
          <a:r>
            <a:rPr lang="it-IT" sz="1600" dirty="0" smtClean="0"/>
            <a:t> </a:t>
          </a:r>
          <a:endParaRPr lang="it-IT" sz="1600" dirty="0"/>
        </a:p>
      </dgm:t>
    </dgm:pt>
    <dgm:pt modelId="{711F38B8-46B4-468C-AC2B-F87025649006}" type="parTrans" cxnId="{1B086A34-810D-435C-B050-CDBC58B7FE6F}">
      <dgm:prSet/>
      <dgm:spPr/>
      <dgm:t>
        <a:bodyPr/>
        <a:lstStyle/>
        <a:p>
          <a:endParaRPr lang="it-IT"/>
        </a:p>
      </dgm:t>
    </dgm:pt>
    <dgm:pt modelId="{5A8EDA52-0C22-4259-A744-DD0CDF6324BA}" type="sibTrans" cxnId="{1B086A34-810D-435C-B050-CDBC58B7FE6F}">
      <dgm:prSet/>
      <dgm:spPr/>
      <dgm:t>
        <a:bodyPr/>
        <a:lstStyle/>
        <a:p>
          <a:endParaRPr lang="it-IT"/>
        </a:p>
      </dgm:t>
    </dgm:pt>
    <dgm:pt modelId="{8B13264B-3357-418C-A4E8-4854B95274FC}">
      <dgm:prSet phldrT="[Testo]" custT="1"/>
      <dgm:spPr/>
      <dgm:t>
        <a:bodyPr/>
        <a:lstStyle/>
        <a:p>
          <a:r>
            <a:rPr lang="it-IT" sz="1600" dirty="0" err="1" smtClean="0"/>
            <a:t>Particle</a:t>
          </a:r>
          <a:r>
            <a:rPr lang="it-IT" sz="1600" dirty="0" smtClean="0"/>
            <a:t> </a:t>
          </a:r>
          <a:r>
            <a:rPr lang="it-IT" sz="1600" dirty="0" err="1" smtClean="0"/>
            <a:t>size</a:t>
          </a:r>
          <a:endParaRPr lang="it-IT" sz="1600" dirty="0"/>
        </a:p>
      </dgm:t>
    </dgm:pt>
    <dgm:pt modelId="{1A874D94-B517-4402-AE64-7BA3E7D94404}" type="parTrans" cxnId="{49697FCD-1AD7-41E6-BD7A-4EA1034E19C9}">
      <dgm:prSet/>
      <dgm:spPr/>
      <dgm:t>
        <a:bodyPr/>
        <a:lstStyle/>
        <a:p>
          <a:endParaRPr lang="it-IT"/>
        </a:p>
      </dgm:t>
    </dgm:pt>
    <dgm:pt modelId="{6D31F3A4-FBAE-4422-97CE-2795BE01A324}" type="sibTrans" cxnId="{49697FCD-1AD7-41E6-BD7A-4EA1034E19C9}">
      <dgm:prSet/>
      <dgm:spPr/>
      <dgm:t>
        <a:bodyPr/>
        <a:lstStyle/>
        <a:p>
          <a:endParaRPr lang="it-IT"/>
        </a:p>
      </dgm:t>
    </dgm:pt>
    <dgm:pt modelId="{30EBB2C4-00B4-4191-9C70-F6E22C9D0F0F}">
      <dgm:prSet phldrT="[Testo]" custT="1"/>
      <dgm:spPr/>
      <dgm:t>
        <a:bodyPr/>
        <a:lstStyle/>
        <a:p>
          <a:r>
            <a:rPr lang="it-IT" sz="1200" dirty="0" smtClean="0"/>
            <a:t>Connectivity</a:t>
          </a:r>
          <a:endParaRPr lang="it-IT" sz="1200" dirty="0"/>
        </a:p>
      </dgm:t>
    </dgm:pt>
    <dgm:pt modelId="{E3FCD5A9-E848-4AF6-A0F6-4EACE23EF7D3}" type="parTrans" cxnId="{A86E6A60-483E-48B5-BA5F-922921473291}">
      <dgm:prSet/>
      <dgm:spPr/>
      <dgm:t>
        <a:bodyPr/>
        <a:lstStyle/>
        <a:p>
          <a:endParaRPr lang="it-IT"/>
        </a:p>
      </dgm:t>
    </dgm:pt>
    <dgm:pt modelId="{8532D434-5B1A-4F57-8ED5-C7220BE62720}" type="sibTrans" cxnId="{A86E6A60-483E-48B5-BA5F-922921473291}">
      <dgm:prSet/>
      <dgm:spPr/>
      <dgm:t>
        <a:bodyPr/>
        <a:lstStyle/>
        <a:p>
          <a:endParaRPr lang="it-IT"/>
        </a:p>
      </dgm:t>
    </dgm:pt>
    <dgm:pt modelId="{12E9462F-9F57-445B-A34E-4655621AEF99}">
      <dgm:prSet phldrT="[Testo]" custT="1"/>
      <dgm:spPr/>
      <dgm:t>
        <a:bodyPr/>
        <a:lstStyle/>
        <a:p>
          <a:r>
            <a:rPr lang="it-IT" sz="1600" dirty="0" err="1" smtClean="0"/>
            <a:t>Filling</a:t>
          </a:r>
          <a:r>
            <a:rPr lang="it-IT" sz="1600" dirty="0" smtClean="0"/>
            <a:t> </a:t>
          </a:r>
          <a:r>
            <a:rPr lang="it-IT" sz="1600" dirty="0" err="1" smtClean="0"/>
            <a:t>factor</a:t>
          </a:r>
          <a:endParaRPr lang="it-IT" sz="1600" dirty="0"/>
        </a:p>
      </dgm:t>
    </dgm:pt>
    <dgm:pt modelId="{0FFF3AB0-B0B4-4DEA-B750-51948326F3B0}" type="parTrans" cxnId="{22DB59AD-EC89-4D43-B097-94300C5895C7}">
      <dgm:prSet/>
      <dgm:spPr/>
      <dgm:t>
        <a:bodyPr/>
        <a:lstStyle/>
        <a:p>
          <a:endParaRPr lang="it-IT"/>
        </a:p>
      </dgm:t>
    </dgm:pt>
    <dgm:pt modelId="{84FC8253-4FD0-4EE4-A58D-5B6240E13F89}" type="sibTrans" cxnId="{22DB59AD-EC89-4D43-B097-94300C5895C7}">
      <dgm:prSet/>
      <dgm:spPr/>
      <dgm:t>
        <a:bodyPr/>
        <a:lstStyle/>
        <a:p>
          <a:endParaRPr lang="it-IT"/>
        </a:p>
      </dgm:t>
    </dgm:pt>
    <dgm:pt modelId="{581FCFAD-587E-4137-A14A-5A5F11C753CF}">
      <dgm:prSet custT="1"/>
      <dgm:spPr/>
      <dgm:t>
        <a:bodyPr/>
        <a:lstStyle/>
        <a:p>
          <a:r>
            <a:rPr lang="it-IT" sz="1600" dirty="0" smtClean="0"/>
            <a:t>Doping and </a:t>
          </a:r>
          <a:r>
            <a:rPr lang="it-IT" sz="1600" dirty="0" err="1" smtClean="0"/>
            <a:t>pinning</a:t>
          </a:r>
          <a:endParaRPr lang="it-IT" sz="1600" dirty="0"/>
        </a:p>
      </dgm:t>
    </dgm:pt>
    <dgm:pt modelId="{A9DD8851-5A2F-4C74-920F-23F79066224D}" type="parTrans" cxnId="{4350FCD6-8CB6-4CA3-BC66-0393280A533D}">
      <dgm:prSet/>
      <dgm:spPr/>
      <dgm:t>
        <a:bodyPr/>
        <a:lstStyle/>
        <a:p>
          <a:endParaRPr lang="it-IT"/>
        </a:p>
      </dgm:t>
    </dgm:pt>
    <dgm:pt modelId="{AD9A90D3-25F4-486B-B8FC-300F28FE6D24}" type="sibTrans" cxnId="{4350FCD6-8CB6-4CA3-BC66-0393280A533D}">
      <dgm:prSet/>
      <dgm:spPr/>
      <dgm:t>
        <a:bodyPr/>
        <a:lstStyle/>
        <a:p>
          <a:endParaRPr lang="it-IT"/>
        </a:p>
      </dgm:t>
    </dgm:pt>
    <dgm:pt modelId="{03F9BBAF-D3CD-48F7-80A8-6654BC0563CF}" type="pres">
      <dgm:prSet presAssocID="{0BAC3E1C-F5C6-4608-8C9A-E441C67842B7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B7A26102-84F0-4C23-9BA8-870A7A5761D4}" type="pres">
      <dgm:prSet presAssocID="{55D0CB20-58B6-4044-8591-FB4FD8A41262}" presName="centerShape" presStyleLbl="node0" presStyleIdx="0" presStyleCnt="1"/>
      <dgm:spPr/>
      <dgm:t>
        <a:bodyPr/>
        <a:lstStyle/>
        <a:p>
          <a:endParaRPr lang="it-IT"/>
        </a:p>
      </dgm:t>
    </dgm:pt>
    <dgm:pt modelId="{62F73216-941A-4447-B7A6-AD83D7D22FA5}" type="pres">
      <dgm:prSet presAssocID="{A034FDD9-E839-486C-9727-0C2F622055D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F02217C-A337-425D-8F90-B79E99B5F6F8}" type="pres">
      <dgm:prSet presAssocID="{A034FDD9-E839-486C-9727-0C2F622055D9}" presName="dummy" presStyleCnt="0"/>
      <dgm:spPr/>
    </dgm:pt>
    <dgm:pt modelId="{0D667392-CB3B-4F30-90E6-F651D13791E2}" type="pres">
      <dgm:prSet presAssocID="{5A8EDA52-0C22-4259-A744-DD0CDF6324BA}" presName="sibTrans" presStyleLbl="sibTrans2D1" presStyleIdx="0" presStyleCnt="5"/>
      <dgm:spPr/>
      <dgm:t>
        <a:bodyPr/>
        <a:lstStyle/>
        <a:p>
          <a:endParaRPr lang="it-IT"/>
        </a:p>
      </dgm:t>
    </dgm:pt>
    <dgm:pt modelId="{5F5ABB27-35E6-431D-836D-529000750511}" type="pres">
      <dgm:prSet presAssocID="{581FCFAD-587E-4137-A14A-5A5F11C753CF}" presName="node" presStyleLbl="node1" presStyleIdx="1" presStyleCnt="5" custRadScaleRad="101170" custRadScaleInc="-8080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04FA928-5559-4D18-A9B1-82E13A7887E6}" type="pres">
      <dgm:prSet presAssocID="{581FCFAD-587E-4137-A14A-5A5F11C753CF}" presName="dummy" presStyleCnt="0"/>
      <dgm:spPr/>
    </dgm:pt>
    <dgm:pt modelId="{3EC4419B-9B5B-42D8-AE15-E93411E4D259}" type="pres">
      <dgm:prSet presAssocID="{AD9A90D3-25F4-486B-B8FC-300F28FE6D24}" presName="sibTrans" presStyleLbl="sibTrans2D1" presStyleIdx="1" presStyleCnt="5"/>
      <dgm:spPr/>
      <dgm:t>
        <a:bodyPr/>
        <a:lstStyle/>
        <a:p>
          <a:endParaRPr lang="it-IT"/>
        </a:p>
      </dgm:t>
    </dgm:pt>
    <dgm:pt modelId="{33817538-1E8F-468F-B35A-F536ABA968B1}" type="pres">
      <dgm:prSet presAssocID="{8B13264B-3357-418C-A4E8-4854B95274FC}" presName="node" presStyleLbl="node1" presStyleIdx="2" presStyleCnt="5" custRadScaleRad="97111" custRadScaleInc="-520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C5DB666-47F7-40CC-A6E0-BC9D066FB90E}" type="pres">
      <dgm:prSet presAssocID="{8B13264B-3357-418C-A4E8-4854B95274FC}" presName="dummy" presStyleCnt="0"/>
      <dgm:spPr/>
    </dgm:pt>
    <dgm:pt modelId="{E05863BD-6A4E-42D9-9300-C3CEBC5F6FA5}" type="pres">
      <dgm:prSet presAssocID="{6D31F3A4-FBAE-4422-97CE-2795BE01A324}" presName="sibTrans" presStyleLbl="sibTrans2D1" presStyleIdx="2" presStyleCnt="5"/>
      <dgm:spPr/>
      <dgm:t>
        <a:bodyPr/>
        <a:lstStyle/>
        <a:p>
          <a:endParaRPr lang="it-IT"/>
        </a:p>
      </dgm:t>
    </dgm:pt>
    <dgm:pt modelId="{F1F4F4E5-CD30-4338-BE3B-009BE3252D9D}" type="pres">
      <dgm:prSet presAssocID="{30EBB2C4-00B4-4191-9C70-F6E22C9D0F0F}" presName="node" presStyleLbl="node1" presStyleIdx="3" presStyleCnt="5" custScaleX="98546" custRadScaleRad="97111" custRadScaleInc="520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5EAF460-996D-41DF-8E8C-A350738D9734}" type="pres">
      <dgm:prSet presAssocID="{30EBB2C4-00B4-4191-9C70-F6E22C9D0F0F}" presName="dummy" presStyleCnt="0"/>
      <dgm:spPr/>
    </dgm:pt>
    <dgm:pt modelId="{C702468B-78BC-41F7-811E-C73AC2103098}" type="pres">
      <dgm:prSet presAssocID="{8532D434-5B1A-4F57-8ED5-C7220BE62720}" presName="sibTrans" presStyleLbl="sibTrans2D1" presStyleIdx="3" presStyleCnt="5"/>
      <dgm:spPr/>
      <dgm:t>
        <a:bodyPr/>
        <a:lstStyle/>
        <a:p>
          <a:endParaRPr lang="it-IT"/>
        </a:p>
      </dgm:t>
    </dgm:pt>
    <dgm:pt modelId="{B51EB55E-8CFD-4EF1-BF63-CE62A0B5ABAD}" type="pres">
      <dgm:prSet presAssocID="{12E9462F-9F57-445B-A34E-4655621AEF99}" presName="node" presStyleLbl="node1" presStyleIdx="4" presStyleCnt="5" custRadScaleRad="101170" custRadScaleInc="8080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BB0CD18-140C-4916-B104-EC7940821E46}" type="pres">
      <dgm:prSet presAssocID="{12E9462F-9F57-445B-A34E-4655621AEF99}" presName="dummy" presStyleCnt="0"/>
      <dgm:spPr/>
    </dgm:pt>
    <dgm:pt modelId="{1D7192E4-DA04-4ADF-8224-8D59A01C1433}" type="pres">
      <dgm:prSet presAssocID="{84FC8253-4FD0-4EE4-A58D-5B6240E13F89}" presName="sibTrans" presStyleLbl="sibTrans2D1" presStyleIdx="4" presStyleCnt="5"/>
      <dgm:spPr/>
      <dgm:t>
        <a:bodyPr/>
        <a:lstStyle/>
        <a:p>
          <a:endParaRPr lang="it-IT"/>
        </a:p>
      </dgm:t>
    </dgm:pt>
  </dgm:ptLst>
  <dgm:cxnLst>
    <dgm:cxn modelId="{1B086A34-810D-435C-B050-CDBC58B7FE6F}" srcId="{55D0CB20-58B6-4044-8591-FB4FD8A41262}" destId="{A034FDD9-E839-486C-9727-0C2F622055D9}" srcOrd="0" destOrd="0" parTransId="{711F38B8-46B4-468C-AC2B-F87025649006}" sibTransId="{5A8EDA52-0C22-4259-A744-DD0CDF6324BA}"/>
    <dgm:cxn modelId="{49697FCD-1AD7-41E6-BD7A-4EA1034E19C9}" srcId="{55D0CB20-58B6-4044-8591-FB4FD8A41262}" destId="{8B13264B-3357-418C-A4E8-4854B95274FC}" srcOrd="2" destOrd="0" parTransId="{1A874D94-B517-4402-AE64-7BA3E7D94404}" sibTransId="{6D31F3A4-FBAE-4422-97CE-2795BE01A324}"/>
    <dgm:cxn modelId="{B3E91547-18DD-4BDD-8BD9-473356A9A635}" type="presOf" srcId="{A034FDD9-E839-486C-9727-0C2F622055D9}" destId="{62F73216-941A-4447-B7A6-AD83D7D22FA5}" srcOrd="0" destOrd="0" presId="urn:microsoft.com/office/officeart/2005/8/layout/radial6"/>
    <dgm:cxn modelId="{F8DE727C-E18C-441F-9E7C-12D9D46BF9F6}" type="presOf" srcId="{AD9A90D3-25F4-486B-B8FC-300F28FE6D24}" destId="{3EC4419B-9B5B-42D8-AE15-E93411E4D259}" srcOrd="0" destOrd="0" presId="urn:microsoft.com/office/officeart/2005/8/layout/radial6"/>
    <dgm:cxn modelId="{F0957997-865F-49D9-BC5D-605BC88E5151}" type="presOf" srcId="{55D0CB20-58B6-4044-8591-FB4FD8A41262}" destId="{B7A26102-84F0-4C23-9BA8-870A7A5761D4}" srcOrd="0" destOrd="0" presId="urn:microsoft.com/office/officeart/2005/8/layout/radial6"/>
    <dgm:cxn modelId="{CF24F39B-7308-418A-B976-297B9F484C35}" type="presOf" srcId="{30EBB2C4-00B4-4191-9C70-F6E22C9D0F0F}" destId="{F1F4F4E5-CD30-4338-BE3B-009BE3252D9D}" srcOrd="0" destOrd="0" presId="urn:microsoft.com/office/officeart/2005/8/layout/radial6"/>
    <dgm:cxn modelId="{4350FCD6-8CB6-4CA3-BC66-0393280A533D}" srcId="{55D0CB20-58B6-4044-8591-FB4FD8A41262}" destId="{581FCFAD-587E-4137-A14A-5A5F11C753CF}" srcOrd="1" destOrd="0" parTransId="{A9DD8851-5A2F-4C74-920F-23F79066224D}" sibTransId="{AD9A90D3-25F4-486B-B8FC-300F28FE6D24}"/>
    <dgm:cxn modelId="{A86E6A60-483E-48B5-BA5F-922921473291}" srcId="{55D0CB20-58B6-4044-8591-FB4FD8A41262}" destId="{30EBB2C4-00B4-4191-9C70-F6E22C9D0F0F}" srcOrd="3" destOrd="0" parTransId="{E3FCD5A9-E848-4AF6-A0F6-4EACE23EF7D3}" sibTransId="{8532D434-5B1A-4F57-8ED5-C7220BE62720}"/>
    <dgm:cxn modelId="{9CD2AB4F-D4AE-42D9-B483-88EF60E9BA23}" srcId="{0BAC3E1C-F5C6-4608-8C9A-E441C67842B7}" destId="{55D0CB20-58B6-4044-8591-FB4FD8A41262}" srcOrd="0" destOrd="0" parTransId="{29A08363-5F02-4853-B616-14E2FED0C184}" sibTransId="{85DF43D3-EEF9-4BF6-B93C-A4E0FCB12B77}"/>
    <dgm:cxn modelId="{5340FDA3-0725-43F0-B154-C5F81E5944AD}" type="presOf" srcId="{6D31F3A4-FBAE-4422-97CE-2795BE01A324}" destId="{E05863BD-6A4E-42D9-9300-C3CEBC5F6FA5}" srcOrd="0" destOrd="0" presId="urn:microsoft.com/office/officeart/2005/8/layout/radial6"/>
    <dgm:cxn modelId="{8EBE13B7-4756-49B9-BFC6-7A5D7990D390}" type="presOf" srcId="{8B13264B-3357-418C-A4E8-4854B95274FC}" destId="{33817538-1E8F-468F-B35A-F536ABA968B1}" srcOrd="0" destOrd="0" presId="urn:microsoft.com/office/officeart/2005/8/layout/radial6"/>
    <dgm:cxn modelId="{D3725FF7-13CB-4673-9871-56AC5745B10A}" type="presOf" srcId="{84FC8253-4FD0-4EE4-A58D-5B6240E13F89}" destId="{1D7192E4-DA04-4ADF-8224-8D59A01C1433}" srcOrd="0" destOrd="0" presId="urn:microsoft.com/office/officeart/2005/8/layout/radial6"/>
    <dgm:cxn modelId="{9A0087F3-F0FF-408E-9C65-01397A36C2D2}" type="presOf" srcId="{5A8EDA52-0C22-4259-A744-DD0CDF6324BA}" destId="{0D667392-CB3B-4F30-90E6-F651D13791E2}" srcOrd="0" destOrd="0" presId="urn:microsoft.com/office/officeart/2005/8/layout/radial6"/>
    <dgm:cxn modelId="{742A4C7F-B291-4CE6-A9ED-718571DF16C3}" type="presOf" srcId="{8532D434-5B1A-4F57-8ED5-C7220BE62720}" destId="{C702468B-78BC-41F7-811E-C73AC2103098}" srcOrd="0" destOrd="0" presId="urn:microsoft.com/office/officeart/2005/8/layout/radial6"/>
    <dgm:cxn modelId="{21162340-1AA7-4700-80AB-D383C3E866B9}" type="presOf" srcId="{581FCFAD-587E-4137-A14A-5A5F11C753CF}" destId="{5F5ABB27-35E6-431D-836D-529000750511}" srcOrd="0" destOrd="0" presId="urn:microsoft.com/office/officeart/2005/8/layout/radial6"/>
    <dgm:cxn modelId="{24864795-E0F3-4541-BD0C-A6EF4E1A488C}" type="presOf" srcId="{0BAC3E1C-F5C6-4608-8C9A-E441C67842B7}" destId="{03F9BBAF-D3CD-48F7-80A8-6654BC0563CF}" srcOrd="0" destOrd="0" presId="urn:microsoft.com/office/officeart/2005/8/layout/radial6"/>
    <dgm:cxn modelId="{22DB59AD-EC89-4D43-B097-94300C5895C7}" srcId="{55D0CB20-58B6-4044-8591-FB4FD8A41262}" destId="{12E9462F-9F57-445B-A34E-4655621AEF99}" srcOrd="4" destOrd="0" parTransId="{0FFF3AB0-B0B4-4DEA-B750-51948326F3B0}" sibTransId="{84FC8253-4FD0-4EE4-A58D-5B6240E13F89}"/>
    <dgm:cxn modelId="{F1601983-9674-4904-8820-623B92417933}" type="presOf" srcId="{12E9462F-9F57-445B-A34E-4655621AEF99}" destId="{B51EB55E-8CFD-4EF1-BF63-CE62A0B5ABAD}" srcOrd="0" destOrd="0" presId="urn:microsoft.com/office/officeart/2005/8/layout/radial6"/>
    <dgm:cxn modelId="{0F57C5A3-A390-4CE5-9DCB-F8575490DE8D}" type="presParOf" srcId="{03F9BBAF-D3CD-48F7-80A8-6654BC0563CF}" destId="{B7A26102-84F0-4C23-9BA8-870A7A5761D4}" srcOrd="0" destOrd="0" presId="urn:microsoft.com/office/officeart/2005/8/layout/radial6"/>
    <dgm:cxn modelId="{B8BCCA7A-3B2F-4316-ACE3-7B6D39040BD4}" type="presParOf" srcId="{03F9BBAF-D3CD-48F7-80A8-6654BC0563CF}" destId="{62F73216-941A-4447-B7A6-AD83D7D22FA5}" srcOrd="1" destOrd="0" presId="urn:microsoft.com/office/officeart/2005/8/layout/radial6"/>
    <dgm:cxn modelId="{F4B75AA6-F0B4-4763-B810-CAD316AB6C7B}" type="presParOf" srcId="{03F9BBAF-D3CD-48F7-80A8-6654BC0563CF}" destId="{FF02217C-A337-425D-8F90-B79E99B5F6F8}" srcOrd="2" destOrd="0" presId="urn:microsoft.com/office/officeart/2005/8/layout/radial6"/>
    <dgm:cxn modelId="{A46100C8-616F-48E7-BBF6-F662DA712A7E}" type="presParOf" srcId="{03F9BBAF-D3CD-48F7-80A8-6654BC0563CF}" destId="{0D667392-CB3B-4F30-90E6-F651D13791E2}" srcOrd="3" destOrd="0" presId="urn:microsoft.com/office/officeart/2005/8/layout/radial6"/>
    <dgm:cxn modelId="{7A37C200-FC4A-4344-9D8E-94F0A0F46B1D}" type="presParOf" srcId="{03F9BBAF-D3CD-48F7-80A8-6654BC0563CF}" destId="{5F5ABB27-35E6-431D-836D-529000750511}" srcOrd="4" destOrd="0" presId="urn:microsoft.com/office/officeart/2005/8/layout/radial6"/>
    <dgm:cxn modelId="{E9108177-F0EC-41FD-A6EF-3CC7645C4BB9}" type="presParOf" srcId="{03F9BBAF-D3CD-48F7-80A8-6654BC0563CF}" destId="{504FA928-5559-4D18-A9B1-82E13A7887E6}" srcOrd="5" destOrd="0" presId="urn:microsoft.com/office/officeart/2005/8/layout/radial6"/>
    <dgm:cxn modelId="{6DCEFEC8-41E1-429F-91DA-7E6E95AA6314}" type="presParOf" srcId="{03F9BBAF-D3CD-48F7-80A8-6654BC0563CF}" destId="{3EC4419B-9B5B-42D8-AE15-E93411E4D259}" srcOrd="6" destOrd="0" presId="urn:microsoft.com/office/officeart/2005/8/layout/radial6"/>
    <dgm:cxn modelId="{5B9DC1A9-8D67-4085-AF9F-DA2F947409AE}" type="presParOf" srcId="{03F9BBAF-D3CD-48F7-80A8-6654BC0563CF}" destId="{33817538-1E8F-468F-B35A-F536ABA968B1}" srcOrd="7" destOrd="0" presId="urn:microsoft.com/office/officeart/2005/8/layout/radial6"/>
    <dgm:cxn modelId="{85B24203-F628-4F0F-9B5D-EE1BAB23792E}" type="presParOf" srcId="{03F9BBAF-D3CD-48F7-80A8-6654BC0563CF}" destId="{4C5DB666-47F7-40CC-A6E0-BC9D066FB90E}" srcOrd="8" destOrd="0" presId="urn:microsoft.com/office/officeart/2005/8/layout/radial6"/>
    <dgm:cxn modelId="{88A2A39A-BFB8-48B0-8301-3A74FE05F908}" type="presParOf" srcId="{03F9BBAF-D3CD-48F7-80A8-6654BC0563CF}" destId="{E05863BD-6A4E-42D9-9300-C3CEBC5F6FA5}" srcOrd="9" destOrd="0" presId="urn:microsoft.com/office/officeart/2005/8/layout/radial6"/>
    <dgm:cxn modelId="{80EC8432-DEF3-46D7-B103-666D6309BCF0}" type="presParOf" srcId="{03F9BBAF-D3CD-48F7-80A8-6654BC0563CF}" destId="{F1F4F4E5-CD30-4338-BE3B-009BE3252D9D}" srcOrd="10" destOrd="0" presId="urn:microsoft.com/office/officeart/2005/8/layout/radial6"/>
    <dgm:cxn modelId="{0A46F38D-5264-4C57-9144-0EA71AAC2B40}" type="presParOf" srcId="{03F9BBAF-D3CD-48F7-80A8-6654BC0563CF}" destId="{95EAF460-996D-41DF-8E8C-A350738D9734}" srcOrd="11" destOrd="0" presId="urn:microsoft.com/office/officeart/2005/8/layout/radial6"/>
    <dgm:cxn modelId="{D91CE402-CF2E-40A0-944F-0EA3C2589C5C}" type="presParOf" srcId="{03F9BBAF-D3CD-48F7-80A8-6654BC0563CF}" destId="{C702468B-78BC-41F7-811E-C73AC2103098}" srcOrd="12" destOrd="0" presId="urn:microsoft.com/office/officeart/2005/8/layout/radial6"/>
    <dgm:cxn modelId="{3714EF7E-698B-424D-A40F-75705BE9770C}" type="presParOf" srcId="{03F9BBAF-D3CD-48F7-80A8-6654BC0563CF}" destId="{B51EB55E-8CFD-4EF1-BF63-CE62A0B5ABAD}" srcOrd="13" destOrd="0" presId="urn:microsoft.com/office/officeart/2005/8/layout/radial6"/>
    <dgm:cxn modelId="{4B349821-F24E-4B23-A946-C1DEDB232BFB}" type="presParOf" srcId="{03F9BBAF-D3CD-48F7-80A8-6654BC0563CF}" destId="{2BB0CD18-140C-4916-B104-EC7940821E46}" srcOrd="14" destOrd="0" presId="urn:microsoft.com/office/officeart/2005/8/layout/radial6"/>
    <dgm:cxn modelId="{A043DD21-8A2B-4473-81CD-5A4E9912C4C3}" type="presParOf" srcId="{03F9BBAF-D3CD-48F7-80A8-6654BC0563CF}" destId="{1D7192E4-DA04-4ADF-8224-8D59A01C1433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3D59E8-A599-4F77-9CA7-E949061F53B8}" type="datetimeFigureOut">
              <a:rPr lang="it-IT" smtClean="0"/>
              <a:t>04/03/2018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67CDB3-050B-4DC1-8D18-828F9462361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026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8650" y="478307"/>
            <a:ext cx="7772400" cy="86793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lang="en-US" sz="2800" b="1" dirty="0">
                <a:solidFill>
                  <a:srgbClr val="052772"/>
                </a:solidFill>
                <a:ea typeface="+mn-ea"/>
                <a:cs typeface="Arial"/>
              </a:defRPr>
            </a:lvl1pPr>
          </a:lstStyle>
          <a:p>
            <a:pPr marL="0" lvl="0"/>
            <a:r>
              <a:rPr lang="it-IT" dirty="0"/>
              <a:t>Fare clic per modificare 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lo </a:t>
            </a:r>
            <a:r>
              <a:rPr lang="it-IT" dirty="0"/>
              <a:t>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8650" y="1415429"/>
            <a:ext cx="7772400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/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8472446" y="6451628"/>
            <a:ext cx="514350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t-IT"/>
            </a:defPPr>
            <a:lvl1pPr algn="ctr">
              <a:defRPr sz="1400" b="1">
                <a:solidFill>
                  <a:srgbClr val="052772"/>
                </a:solidFill>
                <a:cs typeface="Arial"/>
              </a:defRPr>
            </a:lvl1pPr>
          </a:lstStyle>
          <a:p>
            <a:pPr lvl="0" algn="ctr"/>
            <a:fld id="{ADD14693-E149-47B5-ACC2-0C8D7EDC50BC}" type="slidenum">
              <a:rPr lang="it-IT" smtClean="0"/>
              <a:pPr lvl="0" algn="ctr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371708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365126"/>
            <a:ext cx="7886700" cy="86793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lang="en-US" sz="2800" b="1" dirty="0">
                <a:solidFill>
                  <a:srgbClr val="052772"/>
                </a:solidFill>
                <a:ea typeface="+mn-ea"/>
                <a:cs typeface="Arial"/>
              </a:defRPr>
            </a:lvl1pPr>
          </a:lstStyle>
          <a:p>
            <a:pPr marL="0" lvl="0"/>
            <a:r>
              <a:rPr lang="it-IT" dirty="0"/>
              <a:t>Fare clic per modificare 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lo </a:t>
            </a:r>
            <a:r>
              <a:rPr lang="it-IT" dirty="0"/>
              <a:t>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18699"/>
            <a:ext cx="7886700" cy="4658264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 sz="1800">
                <a:latin typeface="+mn-lt"/>
              </a:defRPr>
            </a:lvl2pPr>
            <a:lvl3pPr>
              <a:defRPr sz="1600">
                <a:latin typeface="+mn-lt"/>
              </a:defRPr>
            </a:lvl3pPr>
            <a:lvl4pPr>
              <a:defRPr sz="1400">
                <a:latin typeface="+mn-lt"/>
              </a:defRPr>
            </a:lvl4pPr>
            <a:lvl5pPr>
              <a:defRPr sz="1400">
                <a:latin typeface="+mn-lt"/>
              </a:defRPr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72446" y="6451628"/>
            <a:ext cx="514350" cy="307777"/>
          </a:xfrm>
          <a:prstGeom prst="rect">
            <a:avLst/>
          </a:prstGeom>
        </p:spPr>
        <p:txBody>
          <a:bodyPr wrap="square">
            <a:spAutoFit/>
          </a:bodyPr>
          <a:lstStyle>
            <a:lvl1pPr algn="ctr">
              <a:defRPr lang="it-IT" sz="1400" b="1" smtClean="0">
                <a:solidFill>
                  <a:srgbClr val="052772"/>
                </a:solidFill>
                <a:cs typeface="Arial"/>
              </a:defRPr>
            </a:lvl1pPr>
          </a:lstStyle>
          <a:p>
            <a:fld id="{ADD14693-E149-47B5-ACC2-0C8D7EDC50B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77555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611D3DF-820C-4F99-B98C-EEE50E81433A}" type="datetimeFigureOut">
              <a:rPr lang="it-IT" smtClean="0"/>
              <a:t>04/03/2018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D4915E-800A-42FF-B3CB-AEBC089FBD5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4151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611D3DF-820C-4F99-B98C-EEE50E81433A}" type="datetimeFigureOut">
              <a:rPr lang="it-IT" smtClean="0"/>
              <a:t>04/03/2018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D4915E-800A-42FF-B3CB-AEBC089FBD5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1766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4937759" y="4668647"/>
            <a:ext cx="3959751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it-IT" sz="2400">
                <a:solidFill>
                  <a:srgbClr val="006699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algn="r"/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4937759" y="5378615"/>
            <a:ext cx="1520191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it-IT" sz="1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marL="0" lvl="0"/>
            <a:r>
              <a:rPr lang="it-IT" dirty="0" smtClean="0"/>
              <a:t>Fare clic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81300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 descr="Cop1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Rettangolo 10"/>
          <p:cNvSpPr/>
          <p:nvPr/>
        </p:nvSpPr>
        <p:spPr>
          <a:xfrm>
            <a:off x="406400" y="342900"/>
            <a:ext cx="7048500" cy="6121400"/>
          </a:xfrm>
          <a:prstGeom prst="rect">
            <a:avLst/>
          </a:prstGeom>
          <a:solidFill>
            <a:schemeClr val="bg1">
              <a:alpha val="79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latin typeface="Arial"/>
              </a:rPr>
              <a:t>  </a:t>
            </a:r>
          </a:p>
        </p:txBody>
      </p:sp>
      <p:sp>
        <p:nvSpPr>
          <p:cNvPr id="17" name="CasellaDiTesto 16"/>
          <p:cNvSpPr txBox="1"/>
          <p:nvPr/>
        </p:nvSpPr>
        <p:spPr>
          <a:xfrm>
            <a:off x="6400800" y="6523045"/>
            <a:ext cx="203661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it-IT" sz="1400"/>
          </a:p>
        </p:txBody>
      </p:sp>
    </p:spTree>
    <p:extLst>
      <p:ext uri="{BB962C8B-B14F-4D97-AF65-F5344CB8AC3E}">
        <p14:creationId xmlns:p14="http://schemas.microsoft.com/office/powerpoint/2010/main" val="2307540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66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BandaCop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Immagine 7" descr="Columbus-MarchioCMYK.ai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665" y="685126"/>
            <a:ext cx="4888163" cy="1638973"/>
          </a:xfrm>
          <a:prstGeom prst="rect">
            <a:avLst/>
          </a:prstGeom>
        </p:spPr>
      </p:pic>
      <p:sp>
        <p:nvSpPr>
          <p:cNvPr id="11" name="Rettangolo 10"/>
          <p:cNvSpPr/>
          <p:nvPr/>
        </p:nvSpPr>
        <p:spPr>
          <a:xfrm>
            <a:off x="6498428" y="5445125"/>
            <a:ext cx="2400300" cy="2667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2" name="Connettore 1 11"/>
          <p:cNvCxnSpPr/>
          <p:nvPr/>
        </p:nvCxnSpPr>
        <p:spPr>
          <a:xfrm>
            <a:off x="4834728" y="5715000"/>
            <a:ext cx="406717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4891877" y="5837014"/>
            <a:ext cx="416242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900" dirty="0" err="1" smtClean="0">
                <a:solidFill>
                  <a:schemeClr val="bg2">
                    <a:lumMod val="50000"/>
                  </a:schemeClr>
                </a:solidFill>
              </a:rPr>
              <a:t>www.columbussuperconductors.com</a:t>
            </a:r>
            <a:endParaRPr lang="it-IT" sz="19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666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5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62.emf"/><Relationship Id="rId7" Type="http://schemas.openxmlformats.org/officeDocument/2006/relationships/image" Target="../media/image66.png"/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emf"/><Relationship Id="rId5" Type="http://schemas.openxmlformats.org/officeDocument/2006/relationships/image" Target="../media/image64.tiff"/><Relationship Id="rId4" Type="http://schemas.openxmlformats.org/officeDocument/2006/relationships/image" Target="../media/image63.tif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7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82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81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8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9.png"/><Relationship Id="rId3" Type="http://schemas.openxmlformats.org/officeDocument/2006/relationships/image" Target="../media/image12.png"/><Relationship Id="rId7" Type="http://schemas.openxmlformats.org/officeDocument/2006/relationships/hyperlink" Target="http://www.cuttingedgesuperconductors.com/" TargetMode="External"/><Relationship Id="rId12" Type="http://schemas.openxmlformats.org/officeDocument/2006/relationships/image" Target="../media/image18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11" Type="http://schemas.openxmlformats.org/officeDocument/2006/relationships/hyperlink" Target="http://www.epochwires.com/default.aspx" TargetMode="External"/><Relationship Id="rId5" Type="http://schemas.openxmlformats.org/officeDocument/2006/relationships/image" Target="../media/image13.png"/><Relationship Id="rId10" Type="http://schemas.openxmlformats.org/officeDocument/2006/relationships/image" Target="../media/image17.jpeg"/><Relationship Id="rId4" Type="http://schemas.openxmlformats.org/officeDocument/2006/relationships/hyperlink" Target="http://www.bruker.com/" TargetMode="External"/><Relationship Id="rId9" Type="http://schemas.openxmlformats.org/officeDocument/2006/relationships/image" Target="../media/image16.png"/><Relationship Id="rId1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tiff"/><Relationship Id="rId3" Type="http://schemas.openxmlformats.org/officeDocument/2006/relationships/image" Target="../media/image31.tiff"/><Relationship Id="rId7" Type="http://schemas.openxmlformats.org/officeDocument/2006/relationships/image" Target="../media/image35.tif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4.jpeg"/><Relationship Id="rId5" Type="http://schemas.openxmlformats.org/officeDocument/2006/relationships/image" Target="../media/image33.png"/><Relationship Id="rId4" Type="http://schemas.openxmlformats.org/officeDocument/2006/relationships/image" Target="../media/image32.jpeg"/><Relationship Id="rId9" Type="http://schemas.openxmlformats.org/officeDocument/2006/relationships/image" Target="../media/image3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tiff"/><Relationship Id="rId3" Type="http://schemas.openxmlformats.org/officeDocument/2006/relationships/image" Target="../media/image39.tiff"/><Relationship Id="rId7" Type="http://schemas.openxmlformats.org/officeDocument/2006/relationships/image" Target="../media/image35.tiff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2.jpeg"/><Relationship Id="rId5" Type="http://schemas.openxmlformats.org/officeDocument/2006/relationships/image" Target="../media/image41.png"/><Relationship Id="rId4" Type="http://schemas.openxmlformats.org/officeDocument/2006/relationships/image" Target="../media/image4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4937759" y="5445290"/>
            <a:ext cx="1520191" cy="258532"/>
          </a:xfrm>
        </p:spPr>
        <p:txBody>
          <a:bodyPr/>
          <a:lstStyle/>
          <a:p>
            <a:r>
              <a:rPr lang="it-IT" sz="1200" dirty="0" smtClean="0"/>
              <a:t>Matteo Tropeano</a:t>
            </a: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4231122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 descr="Ritaglio schermata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68" y="1128176"/>
            <a:ext cx="3326067" cy="23632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Immagine 14" descr="Ritaglio schermata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9658" y="1272192"/>
            <a:ext cx="2020445" cy="2732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Immagine 15" descr="Ritaglio schermata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435" y="4259089"/>
            <a:ext cx="3144798" cy="22659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Immagine 16" descr="Ritaglio schermata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17" y="3861048"/>
            <a:ext cx="2919123" cy="21219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Immagine 17" descr="Ritaglio schermata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582" y="4202310"/>
            <a:ext cx="2215432" cy="2379514"/>
          </a:xfrm>
          <a:prstGeom prst="rect">
            <a:avLst/>
          </a:prstGeom>
        </p:spPr>
      </p:pic>
      <p:pic>
        <p:nvPicPr>
          <p:cNvPr id="19" name="Immagine 18" descr="Ritaglio schermata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989" y="733609"/>
            <a:ext cx="3701690" cy="1558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Rettangolo 12"/>
          <p:cNvSpPr/>
          <p:nvPr/>
        </p:nvSpPr>
        <p:spPr bwMode="auto">
          <a:xfrm>
            <a:off x="2750738" y="2747913"/>
            <a:ext cx="3981502" cy="145439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82479" tIns="41239" rIns="82479" bIns="41239" numCol="1" rtlCol="0" anchor="ctr" anchorCtr="0" compatLnSpc="1">
            <a:prstTxWarp prst="textNoShape">
              <a:avLst/>
            </a:prstTxWarp>
          </a:bodyPr>
          <a:lstStyle/>
          <a:p>
            <a:pPr>
              <a:buFont typeface="Arial" pitchFamily="34" charset="0"/>
              <a:buChar char="•"/>
            </a:pPr>
            <a:r>
              <a:rPr lang="it-IT" sz="1400" b="1" dirty="0" smtClean="0">
                <a:solidFill>
                  <a:schemeClr val="bg1"/>
                </a:solidFill>
              </a:rPr>
              <a:t>39 new </a:t>
            </a:r>
            <a:r>
              <a:rPr lang="it-IT" sz="1400" b="1" dirty="0" err="1" smtClean="0">
                <a:solidFill>
                  <a:schemeClr val="bg1"/>
                </a:solidFill>
              </a:rPr>
              <a:t>machines</a:t>
            </a:r>
            <a:endParaRPr lang="it-IT" sz="1400" b="1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it-IT" sz="1400" b="1" dirty="0" smtClean="0">
                <a:solidFill>
                  <a:schemeClr val="bg1"/>
                </a:solidFill>
              </a:rPr>
              <a:t>15 </a:t>
            </a:r>
            <a:r>
              <a:rPr lang="it-IT" sz="1400" b="1" dirty="0" err="1" smtClean="0">
                <a:solidFill>
                  <a:schemeClr val="bg1"/>
                </a:solidFill>
              </a:rPr>
              <a:t>existing</a:t>
            </a:r>
            <a:r>
              <a:rPr lang="it-IT" sz="1400" b="1" dirty="0" smtClean="0">
                <a:solidFill>
                  <a:schemeClr val="bg1"/>
                </a:solidFill>
              </a:rPr>
              <a:t> </a:t>
            </a:r>
            <a:r>
              <a:rPr lang="it-IT" sz="1400" b="1" dirty="0" err="1" smtClean="0">
                <a:solidFill>
                  <a:schemeClr val="bg1"/>
                </a:solidFill>
              </a:rPr>
              <a:t>machines</a:t>
            </a:r>
            <a:r>
              <a:rPr lang="it-IT" sz="1400" b="1" dirty="0" smtClean="0">
                <a:solidFill>
                  <a:schemeClr val="bg1"/>
                </a:solidFill>
              </a:rPr>
              <a:t> </a:t>
            </a:r>
            <a:r>
              <a:rPr lang="it-IT" sz="1400" b="1" dirty="0" err="1" smtClean="0">
                <a:solidFill>
                  <a:schemeClr val="bg1"/>
                </a:solidFill>
              </a:rPr>
              <a:t>will</a:t>
            </a:r>
            <a:r>
              <a:rPr lang="it-IT" sz="1400" b="1" dirty="0" smtClean="0">
                <a:solidFill>
                  <a:schemeClr val="bg1"/>
                </a:solidFill>
              </a:rPr>
              <a:t> be </a:t>
            </a:r>
            <a:r>
              <a:rPr lang="it-IT" sz="1400" b="1" dirty="0" err="1" smtClean="0">
                <a:solidFill>
                  <a:schemeClr val="bg1"/>
                </a:solidFill>
              </a:rPr>
              <a:t>still</a:t>
            </a:r>
            <a:r>
              <a:rPr lang="it-IT" sz="1400" b="1" dirty="0" smtClean="0">
                <a:solidFill>
                  <a:schemeClr val="bg1"/>
                </a:solidFill>
              </a:rPr>
              <a:t> </a:t>
            </a:r>
            <a:r>
              <a:rPr lang="it-IT" sz="1400" b="1" dirty="0" err="1" smtClean="0">
                <a:solidFill>
                  <a:schemeClr val="bg1"/>
                </a:solidFill>
              </a:rPr>
              <a:t>used</a:t>
            </a:r>
            <a:r>
              <a:rPr lang="it-IT" sz="1400" b="1" dirty="0" smtClean="0">
                <a:solidFill>
                  <a:schemeClr val="bg1"/>
                </a:solidFill>
              </a:rPr>
              <a:t> over 21,</a:t>
            </a:r>
          </a:p>
          <a:p>
            <a:pPr>
              <a:buFont typeface="Arial" pitchFamily="34" charset="0"/>
              <a:buChar char="•"/>
            </a:pPr>
            <a:r>
              <a:rPr lang="it-IT" sz="1400" b="1" dirty="0" smtClean="0">
                <a:solidFill>
                  <a:schemeClr val="bg1"/>
                </a:solidFill>
              </a:rPr>
              <a:t>10 </a:t>
            </a:r>
            <a:r>
              <a:rPr lang="it-IT" sz="1400" b="1" dirty="0" err="1" smtClean="0">
                <a:solidFill>
                  <a:schemeClr val="bg1"/>
                </a:solidFill>
              </a:rPr>
              <a:t>main</a:t>
            </a:r>
            <a:r>
              <a:rPr lang="it-IT" sz="1400" b="1" dirty="0" smtClean="0">
                <a:solidFill>
                  <a:schemeClr val="bg1"/>
                </a:solidFill>
              </a:rPr>
              <a:t> </a:t>
            </a:r>
            <a:r>
              <a:rPr lang="it-IT" sz="1400" b="1" dirty="0" err="1" smtClean="0">
                <a:solidFill>
                  <a:schemeClr val="bg1"/>
                </a:solidFill>
              </a:rPr>
              <a:t>upgrades</a:t>
            </a:r>
            <a:r>
              <a:rPr lang="it-IT" sz="1400" b="1" dirty="0" smtClean="0">
                <a:solidFill>
                  <a:schemeClr val="bg1"/>
                </a:solidFill>
              </a:rPr>
              <a:t> </a:t>
            </a:r>
            <a:r>
              <a:rPr lang="it-IT" sz="1400" b="1" dirty="0" err="1" smtClean="0">
                <a:solidFill>
                  <a:schemeClr val="bg1"/>
                </a:solidFill>
              </a:rPr>
              <a:t>to</a:t>
            </a:r>
            <a:r>
              <a:rPr lang="it-IT" sz="1400" b="1" dirty="0" smtClean="0">
                <a:solidFill>
                  <a:schemeClr val="bg1"/>
                </a:solidFill>
              </a:rPr>
              <a:t> the </a:t>
            </a:r>
            <a:r>
              <a:rPr lang="it-IT" sz="1400" b="1" dirty="0" err="1" smtClean="0">
                <a:solidFill>
                  <a:schemeClr val="bg1"/>
                </a:solidFill>
              </a:rPr>
              <a:t>technical</a:t>
            </a:r>
            <a:r>
              <a:rPr lang="it-IT" sz="1400" b="1" dirty="0" smtClean="0">
                <a:solidFill>
                  <a:schemeClr val="bg1"/>
                </a:solidFill>
              </a:rPr>
              <a:t> </a:t>
            </a:r>
            <a:r>
              <a:rPr lang="it-IT" sz="1400" b="1" dirty="0" err="1" smtClean="0">
                <a:solidFill>
                  <a:schemeClr val="bg1"/>
                </a:solidFill>
              </a:rPr>
              <a:t>infrastructures</a:t>
            </a:r>
            <a:endParaRPr lang="it-IT" sz="1400" b="1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it-IT" sz="1400" b="1" dirty="0" smtClean="0">
                <a:solidFill>
                  <a:schemeClr val="bg1"/>
                </a:solidFill>
              </a:rPr>
              <a:t>1 new 2 </a:t>
            </a:r>
            <a:r>
              <a:rPr lang="it-IT" sz="1400" b="1" dirty="0" err="1" smtClean="0">
                <a:solidFill>
                  <a:schemeClr val="bg1"/>
                </a:solidFill>
              </a:rPr>
              <a:t>floors</a:t>
            </a:r>
            <a:r>
              <a:rPr lang="it-IT" sz="1400" b="1" dirty="0" smtClean="0">
                <a:solidFill>
                  <a:schemeClr val="bg1"/>
                </a:solidFill>
              </a:rPr>
              <a:t> </a:t>
            </a:r>
            <a:r>
              <a:rPr lang="it-IT" sz="1400" b="1" dirty="0" err="1" smtClean="0">
                <a:solidFill>
                  <a:schemeClr val="bg1"/>
                </a:solidFill>
              </a:rPr>
              <a:t>buildiing</a:t>
            </a:r>
            <a:endParaRPr lang="it-IT" sz="1400" b="1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it-IT" sz="1400" b="1" dirty="0" smtClean="0">
                <a:solidFill>
                  <a:schemeClr val="bg1"/>
                </a:solidFill>
              </a:rPr>
              <a:t>2.280m</a:t>
            </a:r>
            <a:r>
              <a:rPr lang="it-IT" sz="1400" b="1" baseline="30000" dirty="0" smtClean="0">
                <a:solidFill>
                  <a:schemeClr val="bg1"/>
                </a:solidFill>
              </a:rPr>
              <a:t>2</a:t>
            </a:r>
            <a:r>
              <a:rPr lang="it-IT" sz="1400" b="1" dirty="0" smtClean="0">
                <a:solidFill>
                  <a:schemeClr val="bg1"/>
                </a:solidFill>
              </a:rPr>
              <a:t> of </a:t>
            </a:r>
            <a:r>
              <a:rPr lang="it-IT" sz="1400" b="1" dirty="0" err="1" smtClean="0">
                <a:solidFill>
                  <a:schemeClr val="bg1"/>
                </a:solidFill>
              </a:rPr>
              <a:t>covered</a:t>
            </a:r>
            <a:r>
              <a:rPr lang="it-IT" sz="1400" b="1" dirty="0" smtClean="0">
                <a:solidFill>
                  <a:schemeClr val="bg1"/>
                </a:solidFill>
              </a:rPr>
              <a:t> workshop area</a:t>
            </a:r>
          </a:p>
          <a:p>
            <a:pPr>
              <a:buFont typeface="Arial" pitchFamily="34" charset="0"/>
              <a:buChar char="•"/>
            </a:pPr>
            <a:r>
              <a:rPr lang="it-IT" sz="1400" b="1" dirty="0" smtClean="0">
                <a:solidFill>
                  <a:schemeClr val="bg1"/>
                </a:solidFill>
              </a:rPr>
              <a:t>20 </a:t>
            </a:r>
            <a:r>
              <a:rPr lang="it-IT" sz="1400" b="1" dirty="0" err="1" smtClean="0">
                <a:solidFill>
                  <a:schemeClr val="bg1"/>
                </a:solidFill>
              </a:rPr>
              <a:t>direct</a:t>
            </a:r>
            <a:r>
              <a:rPr lang="it-IT" sz="1400" b="1" dirty="0" smtClean="0">
                <a:solidFill>
                  <a:schemeClr val="bg1"/>
                </a:solidFill>
              </a:rPr>
              <a:t> production </a:t>
            </a:r>
            <a:r>
              <a:rPr lang="it-IT" sz="1400" b="1" dirty="0" err="1" smtClean="0">
                <a:solidFill>
                  <a:schemeClr val="bg1"/>
                </a:solidFill>
              </a:rPr>
              <a:t>units</a:t>
            </a:r>
            <a:endParaRPr lang="it-IT" sz="1400" b="1" dirty="0" smtClean="0">
              <a:solidFill>
                <a:schemeClr val="bg1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7748230" y="6211299"/>
            <a:ext cx="1387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>
                <a:solidFill>
                  <a:schemeClr val="tx2"/>
                </a:solidFill>
              </a:rPr>
              <a:t>4 </a:t>
            </a:r>
            <a:r>
              <a:rPr lang="it-IT" sz="1400" dirty="0" err="1" smtClean="0">
                <a:solidFill>
                  <a:schemeClr val="tx2"/>
                </a:solidFill>
              </a:rPr>
              <a:t>meter</a:t>
            </a:r>
            <a:r>
              <a:rPr lang="it-IT" sz="1400" dirty="0" smtClean="0">
                <a:solidFill>
                  <a:schemeClr val="tx2"/>
                </a:solidFill>
              </a:rPr>
              <a:t> </a:t>
            </a:r>
            <a:r>
              <a:rPr lang="it-IT" sz="1400" dirty="0" err="1" smtClean="0">
                <a:solidFill>
                  <a:schemeClr val="tx2"/>
                </a:solidFill>
              </a:rPr>
              <a:t>furnace</a:t>
            </a:r>
            <a:endParaRPr lang="it-IT" sz="1400" dirty="0" smtClean="0">
              <a:solidFill>
                <a:schemeClr val="tx2"/>
              </a:solidFill>
            </a:endParaRPr>
          </a:p>
          <a:p>
            <a:pPr algn="ctr"/>
            <a:r>
              <a:rPr lang="it-IT" sz="1400" dirty="0">
                <a:solidFill>
                  <a:schemeClr val="tx2"/>
                </a:solidFill>
              </a:rPr>
              <a:t>f</a:t>
            </a:r>
            <a:r>
              <a:rPr lang="it-IT" sz="1400" dirty="0" smtClean="0">
                <a:solidFill>
                  <a:schemeClr val="tx2"/>
                </a:solidFill>
              </a:rPr>
              <a:t>or </a:t>
            </a:r>
            <a:r>
              <a:rPr lang="it-IT" sz="1400" dirty="0" err="1" smtClean="0">
                <a:solidFill>
                  <a:schemeClr val="tx2"/>
                </a:solidFill>
              </a:rPr>
              <a:t>annealing</a:t>
            </a:r>
            <a:r>
              <a:rPr lang="it-IT" sz="1400" dirty="0" smtClean="0">
                <a:solidFill>
                  <a:schemeClr val="tx2"/>
                </a:solidFill>
              </a:rPr>
              <a:t> HT</a:t>
            </a:r>
            <a:endParaRPr lang="it-IT" sz="1400" dirty="0">
              <a:solidFill>
                <a:schemeClr val="tx2"/>
              </a:solidFill>
            </a:endParaRPr>
          </a:p>
        </p:txBody>
      </p:sp>
      <p:sp>
        <p:nvSpPr>
          <p:cNvPr id="23" name="CasellaDiTesto 22"/>
          <p:cNvSpPr txBox="1"/>
          <p:nvPr/>
        </p:nvSpPr>
        <p:spPr>
          <a:xfrm>
            <a:off x="820780" y="6120158"/>
            <a:ext cx="1244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>
                <a:solidFill>
                  <a:schemeClr val="tx2"/>
                </a:solidFill>
              </a:rPr>
              <a:t>20 </a:t>
            </a:r>
            <a:r>
              <a:rPr lang="it-IT" sz="1400" dirty="0" err="1" smtClean="0">
                <a:solidFill>
                  <a:schemeClr val="tx2"/>
                </a:solidFill>
              </a:rPr>
              <a:t>meter</a:t>
            </a:r>
            <a:r>
              <a:rPr lang="it-IT" sz="1400" dirty="0" smtClean="0">
                <a:solidFill>
                  <a:schemeClr val="tx2"/>
                </a:solidFill>
              </a:rPr>
              <a:t> long</a:t>
            </a:r>
          </a:p>
          <a:p>
            <a:pPr algn="ctr"/>
            <a:r>
              <a:rPr lang="it-IT" sz="1400" dirty="0">
                <a:solidFill>
                  <a:schemeClr val="tx2"/>
                </a:solidFill>
              </a:rPr>
              <a:t>i</a:t>
            </a:r>
            <a:r>
              <a:rPr lang="it-IT" sz="1400" dirty="0" smtClean="0">
                <a:solidFill>
                  <a:schemeClr val="tx2"/>
                </a:solidFill>
              </a:rPr>
              <a:t>n-line </a:t>
            </a:r>
            <a:r>
              <a:rPr lang="it-IT" sz="1400" dirty="0" err="1" smtClean="0">
                <a:solidFill>
                  <a:schemeClr val="tx2"/>
                </a:solidFill>
              </a:rPr>
              <a:t>furnace</a:t>
            </a:r>
            <a:endParaRPr lang="it-IT" sz="1400" dirty="0">
              <a:solidFill>
                <a:schemeClr val="tx2"/>
              </a:solidFill>
            </a:endParaRPr>
          </a:p>
        </p:txBody>
      </p:sp>
      <p:sp>
        <p:nvSpPr>
          <p:cNvPr id="24" name="CasellaDiTesto 23"/>
          <p:cNvSpPr txBox="1"/>
          <p:nvPr/>
        </p:nvSpPr>
        <p:spPr>
          <a:xfrm>
            <a:off x="395536" y="744959"/>
            <a:ext cx="21620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err="1" smtClean="0">
                <a:solidFill>
                  <a:schemeClr val="tx2"/>
                </a:solidFill>
              </a:rPr>
              <a:t>Clean</a:t>
            </a:r>
            <a:r>
              <a:rPr lang="it-IT" sz="1400" dirty="0" smtClean="0">
                <a:solidFill>
                  <a:schemeClr val="tx2"/>
                </a:solidFill>
              </a:rPr>
              <a:t> </a:t>
            </a:r>
            <a:r>
              <a:rPr lang="it-IT" sz="1400" dirty="0" err="1" smtClean="0">
                <a:solidFill>
                  <a:schemeClr val="tx2"/>
                </a:solidFill>
              </a:rPr>
              <a:t>synthesis</a:t>
            </a:r>
            <a:r>
              <a:rPr lang="it-IT" sz="1400" dirty="0" smtClean="0">
                <a:solidFill>
                  <a:schemeClr val="tx2"/>
                </a:solidFill>
              </a:rPr>
              <a:t> of </a:t>
            </a:r>
            <a:r>
              <a:rPr lang="it-IT" sz="1400" dirty="0" err="1" smtClean="0">
                <a:solidFill>
                  <a:schemeClr val="tx2"/>
                </a:solidFill>
              </a:rPr>
              <a:t>powders</a:t>
            </a:r>
            <a:endParaRPr lang="it-IT" sz="1400" dirty="0">
              <a:solidFill>
                <a:schemeClr val="tx2"/>
              </a:solidFill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3985553" y="6457414"/>
            <a:ext cx="21828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err="1" smtClean="0">
                <a:solidFill>
                  <a:schemeClr val="tx2"/>
                </a:solidFill>
              </a:rPr>
              <a:t>Multistep</a:t>
            </a:r>
            <a:r>
              <a:rPr lang="it-IT" sz="1400" dirty="0" smtClean="0">
                <a:solidFill>
                  <a:schemeClr val="tx2"/>
                </a:solidFill>
              </a:rPr>
              <a:t> </a:t>
            </a:r>
            <a:r>
              <a:rPr lang="it-IT" sz="1400" dirty="0" err="1" smtClean="0">
                <a:solidFill>
                  <a:schemeClr val="tx2"/>
                </a:solidFill>
              </a:rPr>
              <a:t>drawing</a:t>
            </a:r>
            <a:r>
              <a:rPr lang="it-IT" sz="1400" dirty="0" smtClean="0">
                <a:solidFill>
                  <a:schemeClr val="tx2"/>
                </a:solidFill>
              </a:rPr>
              <a:t> machine</a:t>
            </a:r>
            <a:endParaRPr lang="it-IT" sz="1400" dirty="0">
              <a:solidFill>
                <a:schemeClr val="tx2"/>
              </a:solidFill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7331489" y="773172"/>
            <a:ext cx="16199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>
                <a:solidFill>
                  <a:schemeClr val="tx2"/>
                </a:solidFill>
              </a:rPr>
              <a:t>High </a:t>
            </a:r>
            <a:r>
              <a:rPr lang="it-IT" sz="1400" dirty="0" err="1" smtClean="0">
                <a:solidFill>
                  <a:schemeClr val="tx2"/>
                </a:solidFill>
              </a:rPr>
              <a:t>power</a:t>
            </a:r>
            <a:r>
              <a:rPr lang="it-IT" sz="1400" dirty="0" smtClean="0">
                <a:solidFill>
                  <a:schemeClr val="tx2"/>
                </a:solidFill>
              </a:rPr>
              <a:t> </a:t>
            </a:r>
            <a:r>
              <a:rPr lang="it-IT" sz="1400" dirty="0" err="1" smtClean="0">
                <a:solidFill>
                  <a:schemeClr val="tx2"/>
                </a:solidFill>
              </a:rPr>
              <a:t>straigth</a:t>
            </a:r>
            <a:endParaRPr lang="it-IT" sz="1400" dirty="0" smtClean="0">
              <a:solidFill>
                <a:schemeClr val="tx2"/>
              </a:solidFill>
            </a:endParaRPr>
          </a:p>
          <a:p>
            <a:r>
              <a:rPr lang="it-IT" sz="1400" dirty="0" err="1">
                <a:solidFill>
                  <a:schemeClr val="tx2"/>
                </a:solidFill>
              </a:rPr>
              <a:t>d</a:t>
            </a:r>
            <a:r>
              <a:rPr lang="it-IT" sz="1400" dirty="0" err="1" smtClean="0">
                <a:solidFill>
                  <a:schemeClr val="tx2"/>
                </a:solidFill>
              </a:rPr>
              <a:t>rawing</a:t>
            </a:r>
            <a:r>
              <a:rPr lang="it-IT" sz="1400" dirty="0" smtClean="0">
                <a:solidFill>
                  <a:schemeClr val="tx2"/>
                </a:solidFill>
              </a:rPr>
              <a:t> machine</a:t>
            </a:r>
            <a:endParaRPr lang="it-IT" sz="1400" dirty="0">
              <a:solidFill>
                <a:schemeClr val="tx2"/>
              </a:solidFill>
            </a:endParaRPr>
          </a:p>
        </p:txBody>
      </p:sp>
      <p:sp>
        <p:nvSpPr>
          <p:cNvPr id="27" name="CasellaDiTesto 26"/>
          <p:cNvSpPr txBox="1"/>
          <p:nvPr/>
        </p:nvSpPr>
        <p:spPr>
          <a:xfrm>
            <a:off x="3930143" y="2273716"/>
            <a:ext cx="20533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err="1" smtClean="0">
                <a:solidFill>
                  <a:schemeClr val="tx2"/>
                </a:solidFill>
              </a:rPr>
              <a:t>Multistep</a:t>
            </a:r>
            <a:r>
              <a:rPr lang="it-IT" sz="1400" dirty="0" smtClean="0">
                <a:solidFill>
                  <a:schemeClr val="tx2"/>
                </a:solidFill>
              </a:rPr>
              <a:t> </a:t>
            </a:r>
            <a:r>
              <a:rPr lang="it-IT" sz="1400" dirty="0" err="1" smtClean="0">
                <a:solidFill>
                  <a:schemeClr val="tx2"/>
                </a:solidFill>
              </a:rPr>
              <a:t>rolling</a:t>
            </a:r>
            <a:r>
              <a:rPr lang="it-IT" sz="1400" dirty="0" smtClean="0">
                <a:solidFill>
                  <a:schemeClr val="tx2"/>
                </a:solidFill>
              </a:rPr>
              <a:t> machine</a:t>
            </a:r>
            <a:endParaRPr lang="it-IT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81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17442" y="2433592"/>
            <a:ext cx="4575044" cy="2611984"/>
          </a:xfrm>
        </p:spPr>
        <p:txBody>
          <a:bodyPr>
            <a:noAutofit/>
          </a:bodyPr>
          <a:lstStyle/>
          <a:p>
            <a:pPr marL="36000">
              <a:lnSpc>
                <a:spcPct val="100000"/>
              </a:lnSpc>
              <a:spcBef>
                <a:spcPts val="0"/>
              </a:spcBef>
            </a:pPr>
            <a:r>
              <a:rPr lang="en-US" sz="1500" dirty="0" smtClean="0">
                <a:solidFill>
                  <a:schemeClr val="tx2"/>
                </a:solidFill>
              </a:rPr>
              <a:t>SEM with EDS</a:t>
            </a:r>
          </a:p>
          <a:p>
            <a:pPr marL="36000">
              <a:lnSpc>
                <a:spcPct val="100000"/>
              </a:lnSpc>
              <a:spcBef>
                <a:spcPts val="0"/>
              </a:spcBef>
            </a:pPr>
            <a:r>
              <a:rPr lang="en-US" sz="1500" dirty="0">
                <a:solidFill>
                  <a:schemeClr val="tx2"/>
                </a:solidFill>
              </a:rPr>
              <a:t>Optical stereomicroscopes</a:t>
            </a:r>
          </a:p>
          <a:p>
            <a:pPr marL="36000">
              <a:lnSpc>
                <a:spcPct val="100000"/>
              </a:lnSpc>
              <a:spcBef>
                <a:spcPts val="0"/>
              </a:spcBef>
            </a:pPr>
            <a:r>
              <a:rPr lang="en-US" sz="1500" dirty="0" smtClean="0">
                <a:solidFill>
                  <a:schemeClr val="tx2"/>
                </a:solidFill>
              </a:rPr>
              <a:t>XRD</a:t>
            </a:r>
          </a:p>
          <a:p>
            <a:pPr marL="36000">
              <a:lnSpc>
                <a:spcPct val="100000"/>
              </a:lnSpc>
              <a:spcBef>
                <a:spcPts val="0"/>
              </a:spcBef>
            </a:pPr>
            <a:r>
              <a:rPr lang="en-US" sz="1500" dirty="0" smtClean="0">
                <a:solidFill>
                  <a:schemeClr val="tx2"/>
                </a:solidFill>
              </a:rPr>
              <a:t>DLS-Particle </a:t>
            </a:r>
            <a:r>
              <a:rPr lang="en-US" sz="1500" dirty="0">
                <a:solidFill>
                  <a:schemeClr val="tx2"/>
                </a:solidFill>
              </a:rPr>
              <a:t>size </a:t>
            </a:r>
            <a:r>
              <a:rPr lang="en-US" sz="1500" dirty="0" smtClean="0">
                <a:solidFill>
                  <a:schemeClr val="tx2"/>
                </a:solidFill>
              </a:rPr>
              <a:t>analyzer</a:t>
            </a:r>
          </a:p>
          <a:p>
            <a:pPr marL="36000">
              <a:lnSpc>
                <a:spcPct val="100000"/>
              </a:lnSpc>
              <a:spcBef>
                <a:spcPts val="0"/>
              </a:spcBef>
            </a:pPr>
            <a:r>
              <a:rPr lang="en-US" sz="1500" b="1" dirty="0" smtClean="0">
                <a:solidFill>
                  <a:schemeClr val="tx2"/>
                </a:solidFill>
              </a:rPr>
              <a:t>XRF</a:t>
            </a:r>
            <a:endParaRPr lang="en-US" sz="1500" b="1" dirty="0">
              <a:solidFill>
                <a:schemeClr val="tx2"/>
              </a:solidFill>
            </a:endParaRPr>
          </a:p>
          <a:p>
            <a:pPr marL="36000">
              <a:lnSpc>
                <a:spcPct val="100000"/>
              </a:lnSpc>
              <a:spcBef>
                <a:spcPts val="0"/>
              </a:spcBef>
            </a:pPr>
            <a:r>
              <a:rPr lang="en-US" sz="1500" dirty="0">
                <a:solidFill>
                  <a:schemeClr val="tx2"/>
                </a:solidFill>
              </a:rPr>
              <a:t>Industrial video cameras for </a:t>
            </a:r>
            <a:r>
              <a:rPr lang="en-US" sz="1500" b="1" dirty="0">
                <a:solidFill>
                  <a:schemeClr val="tx2"/>
                </a:solidFill>
              </a:rPr>
              <a:t>surface defect detection</a:t>
            </a:r>
          </a:p>
          <a:p>
            <a:pPr marL="36000">
              <a:lnSpc>
                <a:spcPct val="100000"/>
              </a:lnSpc>
              <a:spcBef>
                <a:spcPts val="0"/>
              </a:spcBef>
            </a:pPr>
            <a:r>
              <a:rPr lang="en-US" sz="1500" b="1" dirty="0" smtClean="0">
                <a:solidFill>
                  <a:schemeClr val="tx2"/>
                </a:solidFill>
              </a:rPr>
              <a:t>Eddy </a:t>
            </a:r>
            <a:r>
              <a:rPr lang="en-US" sz="1500" b="1" dirty="0">
                <a:solidFill>
                  <a:schemeClr val="tx2"/>
                </a:solidFill>
              </a:rPr>
              <a:t>currents defect </a:t>
            </a:r>
            <a:r>
              <a:rPr lang="en-US" sz="1500" b="1" dirty="0" smtClean="0">
                <a:solidFill>
                  <a:schemeClr val="tx2"/>
                </a:solidFill>
              </a:rPr>
              <a:t>detector</a:t>
            </a:r>
            <a:endParaRPr lang="en-US" sz="1500" b="1" dirty="0">
              <a:solidFill>
                <a:schemeClr val="tx2"/>
              </a:solidFill>
            </a:endParaRPr>
          </a:p>
          <a:p>
            <a:pPr marL="36000">
              <a:lnSpc>
                <a:spcPct val="100000"/>
              </a:lnSpc>
              <a:spcBef>
                <a:spcPts val="0"/>
              </a:spcBef>
            </a:pPr>
            <a:r>
              <a:rPr lang="en-US" sz="1500" dirty="0" smtClean="0">
                <a:solidFill>
                  <a:schemeClr val="tx2"/>
                </a:solidFill>
              </a:rPr>
              <a:t>Critical current evaluation (10K-30K, field up to 1.8T)</a:t>
            </a:r>
            <a:endParaRPr lang="en-US" sz="1500" dirty="0">
              <a:solidFill>
                <a:schemeClr val="tx2"/>
              </a:solidFill>
            </a:endParaRPr>
          </a:p>
        </p:txBody>
      </p:sp>
      <p:pic>
        <p:nvPicPr>
          <p:cNvPr id="2050" name="Picture 2" descr="Movie presentation of TM-30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291" y="661827"/>
            <a:ext cx="2190750" cy="140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943" y="721532"/>
            <a:ext cx="1668727" cy="1356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 descr="Laser Particle Sizer ANALYSETTE 2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47" b="11677"/>
          <a:stretch/>
        </p:blipFill>
        <p:spPr bwMode="auto">
          <a:xfrm>
            <a:off x="6319475" y="827414"/>
            <a:ext cx="1836258" cy="1160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aeroel.it/images/sistemi/xls35xy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0235" y="2414498"/>
            <a:ext cx="2232248" cy="162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tangolo 1"/>
          <p:cNvSpPr/>
          <p:nvPr/>
        </p:nvSpPr>
        <p:spPr>
          <a:xfrm>
            <a:off x="6358933" y="4464148"/>
            <a:ext cx="2655141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0"/>
              </a:spcAft>
            </a:pPr>
            <a:r>
              <a:rPr lang="en-US" dirty="0" smtClean="0">
                <a:solidFill>
                  <a:srgbClr val="1F497D"/>
                </a:solidFill>
                <a:ea typeface="Calibri"/>
                <a:cs typeface="Arial" pitchFamily="34" charset="0"/>
              </a:rPr>
              <a:t>Quality management system is in compliance with the standard</a:t>
            </a:r>
          </a:p>
          <a:p>
            <a:pPr lvl="1" algn="ctr">
              <a:lnSpc>
                <a:spcPct val="115000"/>
              </a:lnSpc>
            </a:pPr>
            <a:r>
              <a:rPr lang="en-US" dirty="0" smtClean="0">
                <a:solidFill>
                  <a:srgbClr val="1F497D"/>
                </a:solidFill>
                <a:ea typeface="Calibri"/>
                <a:cs typeface="Arial" pitchFamily="34" charset="0"/>
              </a:rPr>
              <a:t>ISO </a:t>
            </a:r>
            <a:r>
              <a:rPr lang="en-US" dirty="0">
                <a:solidFill>
                  <a:srgbClr val="1F497D"/>
                </a:solidFill>
                <a:ea typeface="Calibri"/>
                <a:cs typeface="Arial" pitchFamily="34" charset="0"/>
              </a:rPr>
              <a:t>9001:2008 </a:t>
            </a:r>
            <a:endParaRPr lang="en-US" dirty="0" smtClean="0">
              <a:solidFill>
                <a:srgbClr val="1F497D"/>
              </a:solidFill>
              <a:ea typeface="Calibri"/>
              <a:cs typeface="Arial" pitchFamily="34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617442" y="4835738"/>
            <a:ext cx="6445891" cy="16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Aft>
                <a:spcPts val="0"/>
              </a:spcAft>
              <a:buFont typeface="Wingdings"/>
              <a:buChar char=""/>
            </a:pPr>
            <a:r>
              <a:rPr lang="en-US" sz="1500" dirty="0">
                <a:solidFill>
                  <a:schemeClr val="tx2"/>
                </a:solidFill>
                <a:ea typeface="Calibri"/>
                <a:cs typeface="Times New Roman"/>
              </a:rPr>
              <a:t>Quality Control is done through all the process area 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en-US" sz="1500" dirty="0">
                <a:solidFill>
                  <a:schemeClr val="tx2"/>
                </a:solidFill>
                <a:ea typeface="Calibri"/>
                <a:cs typeface="Times New Roman"/>
              </a:rPr>
              <a:t>	from </a:t>
            </a:r>
            <a:r>
              <a:rPr lang="en-US" sz="1500" b="1" dirty="0">
                <a:solidFill>
                  <a:schemeClr val="tx2"/>
                </a:solidFill>
                <a:ea typeface="Calibri"/>
                <a:cs typeface="Times New Roman"/>
              </a:rPr>
              <a:t>incoming raw material </a:t>
            </a:r>
            <a:r>
              <a:rPr lang="en-US" sz="1500" dirty="0">
                <a:solidFill>
                  <a:schemeClr val="tx2"/>
                </a:solidFill>
                <a:ea typeface="Calibri"/>
                <a:cs typeface="Times New Roman"/>
              </a:rPr>
              <a:t>to the </a:t>
            </a:r>
            <a:r>
              <a:rPr lang="en-US" sz="1500" b="1" dirty="0">
                <a:solidFill>
                  <a:schemeClr val="tx2"/>
                </a:solidFill>
                <a:ea typeface="Calibri"/>
                <a:cs typeface="Times New Roman"/>
              </a:rPr>
              <a:t>final product</a:t>
            </a:r>
            <a:endParaRPr lang="it-IT" sz="1500" b="1" dirty="0">
              <a:solidFill>
                <a:schemeClr val="tx2"/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en-US" sz="1500" dirty="0">
                <a:solidFill>
                  <a:schemeClr val="tx2"/>
                </a:solidFill>
                <a:ea typeface="Calibri"/>
                <a:cs typeface="Times New Roman"/>
              </a:rPr>
              <a:t>Defined responsibility in the control </a:t>
            </a:r>
            <a:r>
              <a:rPr lang="en-US" sz="1500" dirty="0" smtClean="0">
                <a:solidFill>
                  <a:schemeClr val="tx2"/>
                </a:solidFill>
                <a:ea typeface="Calibri"/>
                <a:cs typeface="Times New Roman"/>
              </a:rPr>
              <a:t>process</a:t>
            </a:r>
            <a:endParaRPr lang="it-IT" sz="1500" dirty="0">
              <a:solidFill>
                <a:schemeClr val="tx2"/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en-US" sz="1500" dirty="0">
                <a:solidFill>
                  <a:schemeClr val="tx2"/>
                </a:solidFill>
                <a:ea typeface="Calibri"/>
                <a:cs typeface="Times New Roman"/>
              </a:rPr>
              <a:t>Dedicated operative instructions and procedure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en-US" sz="1500" dirty="0" smtClean="0">
                <a:solidFill>
                  <a:schemeClr val="tx2"/>
                </a:solidFill>
                <a:ea typeface="Calibri"/>
                <a:cs typeface="Times New Roman"/>
              </a:rPr>
              <a:t>Real time data collections of production and quality records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en-US" sz="1500" dirty="0" smtClean="0">
                <a:solidFill>
                  <a:schemeClr val="tx2"/>
                </a:solidFill>
                <a:ea typeface="Calibri"/>
                <a:cs typeface="Times New Roman"/>
              </a:rPr>
              <a:t>Materials traceability</a:t>
            </a:r>
            <a:endParaRPr lang="en-US" sz="1500" dirty="0">
              <a:solidFill>
                <a:schemeClr val="tx2"/>
              </a:solidFill>
              <a:ea typeface="Calibri"/>
              <a:cs typeface="Times New Roman"/>
            </a:endParaRPr>
          </a:p>
        </p:txBody>
      </p:sp>
      <p:sp>
        <p:nvSpPr>
          <p:cNvPr id="9" name="AutoShape 2" descr="Risultati immagini per xrf oxford"/>
          <p:cNvSpPr>
            <a:spLocks noChangeAspect="1" noChangeArrowheads="1"/>
          </p:cNvSpPr>
          <p:nvPr/>
        </p:nvSpPr>
        <p:spPr bwMode="auto">
          <a:xfrm>
            <a:off x="1041290" y="1257681"/>
            <a:ext cx="1298462" cy="1298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07307" y="2455607"/>
            <a:ext cx="1512168" cy="1775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461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5"/>
          <p:cNvSpPr txBox="1">
            <a:spLocks/>
          </p:cNvSpPr>
          <p:nvPr/>
        </p:nvSpPr>
        <p:spPr>
          <a:xfrm>
            <a:off x="628650" y="478307"/>
            <a:ext cx="7772400" cy="4801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1" kern="1200" dirty="0">
                <a:solidFill>
                  <a:srgbClr val="052772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it-IT" dirty="0" err="1" smtClean="0"/>
              <a:t>Wire</a:t>
            </a:r>
            <a:r>
              <a:rPr lang="it-IT" dirty="0" smtClean="0"/>
              <a:t> </a:t>
            </a:r>
            <a:r>
              <a:rPr lang="it-IT" dirty="0" err="1" smtClean="0"/>
              <a:t>solution</a:t>
            </a:r>
            <a:r>
              <a:rPr lang="it-IT" dirty="0" smtClean="0"/>
              <a:t> for MRI</a:t>
            </a:r>
            <a:endParaRPr lang="en-GB" baseline="-25000" dirty="0"/>
          </a:p>
        </p:txBody>
      </p:sp>
    </p:spTree>
    <p:extLst>
      <p:ext uri="{BB962C8B-B14F-4D97-AF65-F5344CB8AC3E}">
        <p14:creationId xmlns:p14="http://schemas.microsoft.com/office/powerpoint/2010/main" val="848229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Work (Fisica2011)\Nastri\2006\1004\1004SEM_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917" y="3854331"/>
            <a:ext cx="2888604" cy="615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sellaDiTesto 4"/>
          <p:cNvSpPr txBox="1"/>
          <p:nvPr/>
        </p:nvSpPr>
        <p:spPr>
          <a:xfrm>
            <a:off x="294796" y="4548684"/>
            <a:ext cx="3216971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/>
              <a:t>Since 2010: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/>
              <a:t>12 filaments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I</a:t>
            </a:r>
            <a:r>
              <a:rPr lang="en-US" sz="1500" dirty="0" smtClean="0"/>
              <a:t>mproved  fabrication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500" dirty="0" smtClean="0"/>
              <a:t>Unit </a:t>
            </a:r>
            <a:r>
              <a:rPr lang="it-IT" sz="1500" dirty="0" err="1" smtClean="0"/>
              <a:t>piece</a:t>
            </a:r>
            <a:r>
              <a:rPr lang="it-IT" sz="1500" dirty="0" smtClean="0"/>
              <a:t> </a:t>
            </a:r>
            <a:r>
              <a:rPr lang="it-IT" sz="1500" dirty="0" err="1" smtClean="0"/>
              <a:t>length</a:t>
            </a:r>
            <a:r>
              <a:rPr lang="it-IT" sz="1500" dirty="0" smtClean="0"/>
              <a:t> 4.0 Km</a:t>
            </a:r>
            <a:endParaRPr lang="en-US" sz="15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S</a:t>
            </a:r>
            <a:r>
              <a:rPr lang="en-US" sz="1500" dirty="0" smtClean="0"/>
              <a:t>ynthesis in controlled atmosphere</a:t>
            </a:r>
          </a:p>
        </p:txBody>
      </p:sp>
      <p:pic>
        <p:nvPicPr>
          <p:cNvPr id="6" name="Picture 19" descr="e6 1200Corretta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2289" y="5817048"/>
            <a:ext cx="2888605" cy="575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sellaDiTesto 6"/>
          <p:cNvSpPr txBox="1"/>
          <p:nvPr/>
        </p:nvSpPr>
        <p:spPr>
          <a:xfrm>
            <a:off x="342289" y="2990378"/>
            <a:ext cx="2387705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/>
              <a:t>Wire layout in 2006: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/>
              <a:t>14 filaments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/>
              <a:t>Unit piece length 1.6 Km</a:t>
            </a:r>
          </a:p>
        </p:txBody>
      </p:sp>
      <p:sp>
        <p:nvSpPr>
          <p:cNvPr id="8" name="Rettangolo 7"/>
          <p:cNvSpPr/>
          <p:nvPr/>
        </p:nvSpPr>
        <p:spPr>
          <a:xfrm>
            <a:off x="178330" y="2883195"/>
            <a:ext cx="3499508" cy="3604319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uppo 10"/>
          <p:cNvGrpSpPr/>
          <p:nvPr/>
        </p:nvGrpSpPr>
        <p:grpSpPr>
          <a:xfrm>
            <a:off x="3851920" y="2963334"/>
            <a:ext cx="5161398" cy="3468247"/>
            <a:chOff x="323528" y="685721"/>
            <a:chExt cx="4653022" cy="3036199"/>
          </a:xfrm>
        </p:grpSpPr>
        <p:pic>
          <p:nvPicPr>
            <p:cNvPr id="12" name="Picture 4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685721"/>
              <a:ext cx="4653022" cy="3036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3" name="Connettore 2 12"/>
            <p:cNvCxnSpPr/>
            <p:nvPr/>
          </p:nvCxnSpPr>
          <p:spPr>
            <a:xfrm flipV="1">
              <a:off x="1979712" y="1747584"/>
              <a:ext cx="936104" cy="1033344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CasellaDiTesto 13"/>
            <p:cNvSpPr txBox="1"/>
            <p:nvPr/>
          </p:nvSpPr>
          <p:spPr>
            <a:xfrm>
              <a:off x="1619672" y="2899295"/>
              <a:ext cx="498855" cy="276999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it-IT" sz="1200" dirty="0" smtClean="0"/>
                <a:t>2006</a:t>
              </a:r>
              <a:endParaRPr lang="it-IT" sz="1200" dirty="0"/>
            </a:p>
          </p:txBody>
        </p:sp>
        <p:sp>
          <p:nvSpPr>
            <p:cNvPr id="15" name="CasellaDiTesto 14"/>
            <p:cNvSpPr txBox="1"/>
            <p:nvPr/>
          </p:nvSpPr>
          <p:spPr>
            <a:xfrm>
              <a:off x="2743349" y="1409131"/>
              <a:ext cx="498855" cy="276999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it-IT" sz="1200" dirty="0" smtClean="0"/>
                <a:t>2014</a:t>
              </a:r>
              <a:endParaRPr lang="it-IT" sz="1200" dirty="0"/>
            </a:p>
          </p:txBody>
        </p:sp>
        <p:sp>
          <p:nvSpPr>
            <p:cNvPr id="16" name="CasellaDiTesto 15"/>
            <p:cNvSpPr txBox="1"/>
            <p:nvPr/>
          </p:nvSpPr>
          <p:spPr>
            <a:xfrm>
              <a:off x="3735490" y="1987257"/>
              <a:ext cx="644728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it-IT" sz="1200" dirty="0" smtClean="0"/>
                <a:t>T = 20K</a:t>
              </a:r>
              <a:endParaRPr lang="it-IT" sz="1200" dirty="0"/>
            </a:p>
          </p:txBody>
        </p:sp>
      </p:grpSp>
      <p:pic>
        <p:nvPicPr>
          <p:cNvPr id="17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2619" y="887571"/>
            <a:ext cx="2410005" cy="199562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8" name="Segnaposto contenuto 2"/>
          <p:cNvSpPr>
            <a:spLocks noGrp="1"/>
          </p:cNvSpPr>
          <p:nvPr>
            <p:ph idx="1"/>
          </p:nvPr>
        </p:nvSpPr>
        <p:spPr>
          <a:xfrm>
            <a:off x="576944" y="1165292"/>
            <a:ext cx="5567614" cy="17563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1500" b="1" dirty="0" err="1" smtClean="0">
                <a:solidFill>
                  <a:schemeClr val="tx2"/>
                </a:solidFill>
              </a:rPr>
              <a:t>Original</a:t>
            </a:r>
            <a:r>
              <a:rPr lang="it-IT" sz="1500" b="1" dirty="0" smtClean="0">
                <a:solidFill>
                  <a:schemeClr val="tx2"/>
                </a:solidFill>
              </a:rPr>
              <a:t> MR-Open </a:t>
            </a:r>
            <a:r>
              <a:rPr lang="it-IT" sz="1500" b="1" dirty="0" err="1" smtClean="0">
                <a:solidFill>
                  <a:schemeClr val="tx2"/>
                </a:solidFill>
              </a:rPr>
              <a:t>conductor</a:t>
            </a:r>
            <a:endParaRPr lang="it-IT" sz="1500" b="1" dirty="0" smtClean="0">
              <a:solidFill>
                <a:schemeClr val="tx2"/>
              </a:solidFill>
            </a:endParaRPr>
          </a:p>
          <a:p>
            <a:pPr marL="360000" lvl="1">
              <a:buFont typeface="Wingdings" panose="05000000000000000000" pitchFamily="2" charset="2"/>
              <a:buChar char="§"/>
            </a:pPr>
            <a:r>
              <a:rPr lang="it-IT" sz="1500" dirty="0" err="1" smtClean="0">
                <a:solidFill>
                  <a:schemeClr val="tx2"/>
                </a:solidFill>
              </a:rPr>
              <a:t>Wire</a:t>
            </a:r>
            <a:r>
              <a:rPr lang="it-IT" sz="1500" dirty="0" smtClean="0">
                <a:solidFill>
                  <a:schemeClr val="tx2"/>
                </a:solidFill>
              </a:rPr>
              <a:t> </a:t>
            </a:r>
            <a:r>
              <a:rPr lang="it-IT" sz="1500" dirty="0" err="1" smtClean="0">
                <a:solidFill>
                  <a:schemeClr val="tx2"/>
                </a:solidFill>
              </a:rPr>
              <a:t>product</a:t>
            </a:r>
            <a:r>
              <a:rPr lang="it-IT" sz="1500" dirty="0" smtClean="0">
                <a:solidFill>
                  <a:schemeClr val="tx2"/>
                </a:solidFill>
              </a:rPr>
              <a:t> </a:t>
            </a:r>
            <a:r>
              <a:rPr lang="it-IT" sz="1500" dirty="0" err="1" smtClean="0">
                <a:solidFill>
                  <a:schemeClr val="tx2"/>
                </a:solidFill>
              </a:rPr>
              <a:t>we</a:t>
            </a:r>
            <a:r>
              <a:rPr lang="it-IT" sz="1500" dirty="0" smtClean="0">
                <a:solidFill>
                  <a:schemeClr val="tx2"/>
                </a:solidFill>
              </a:rPr>
              <a:t> </a:t>
            </a:r>
            <a:r>
              <a:rPr lang="it-IT" sz="1500" dirty="0" err="1" smtClean="0">
                <a:solidFill>
                  <a:schemeClr val="tx2"/>
                </a:solidFill>
              </a:rPr>
              <a:t>used</a:t>
            </a:r>
            <a:r>
              <a:rPr lang="it-IT" sz="1500" dirty="0" smtClean="0">
                <a:solidFill>
                  <a:schemeClr val="tx2"/>
                </a:solidFill>
              </a:rPr>
              <a:t> to validate </a:t>
            </a:r>
            <a:r>
              <a:rPr lang="it-IT" sz="1500" dirty="0" err="1" smtClean="0">
                <a:solidFill>
                  <a:schemeClr val="tx2"/>
                </a:solidFill>
              </a:rPr>
              <a:t>our</a:t>
            </a:r>
            <a:r>
              <a:rPr lang="it-IT" sz="1500" dirty="0" smtClean="0">
                <a:solidFill>
                  <a:schemeClr val="tx2"/>
                </a:solidFill>
              </a:rPr>
              <a:t> MgB</a:t>
            </a:r>
            <a:r>
              <a:rPr lang="it-IT" sz="1500" baseline="-25000" dirty="0" smtClean="0">
                <a:solidFill>
                  <a:schemeClr val="tx2"/>
                </a:solidFill>
              </a:rPr>
              <a:t>2</a:t>
            </a:r>
            <a:r>
              <a:rPr lang="it-IT" sz="1500" dirty="0" smtClean="0">
                <a:solidFill>
                  <a:schemeClr val="tx2"/>
                </a:solidFill>
              </a:rPr>
              <a:t> </a:t>
            </a:r>
            <a:r>
              <a:rPr lang="it-IT" sz="1500" dirty="0" err="1" smtClean="0">
                <a:solidFill>
                  <a:schemeClr val="tx2"/>
                </a:solidFill>
              </a:rPr>
              <a:t>technology</a:t>
            </a:r>
            <a:endParaRPr lang="it-IT" sz="1500" dirty="0" smtClean="0">
              <a:solidFill>
                <a:schemeClr val="tx2"/>
              </a:solidFill>
            </a:endParaRPr>
          </a:p>
          <a:p>
            <a:pPr marL="360000" lvl="1">
              <a:buFont typeface="Wingdings" panose="05000000000000000000" pitchFamily="2" charset="2"/>
              <a:buChar char="§"/>
            </a:pPr>
            <a:r>
              <a:rPr lang="it-IT" sz="1500" dirty="0" smtClean="0">
                <a:solidFill>
                  <a:schemeClr val="tx2"/>
                </a:solidFill>
              </a:rPr>
              <a:t>It </a:t>
            </a:r>
            <a:r>
              <a:rPr lang="it-IT" sz="1500" dirty="0" err="1" smtClean="0">
                <a:solidFill>
                  <a:schemeClr val="tx2"/>
                </a:solidFill>
              </a:rPr>
              <a:t>showed</a:t>
            </a:r>
            <a:r>
              <a:rPr lang="it-IT" sz="1500" dirty="0" smtClean="0">
                <a:solidFill>
                  <a:schemeClr val="tx2"/>
                </a:solidFill>
              </a:rPr>
              <a:t> </a:t>
            </a:r>
            <a:r>
              <a:rPr lang="it-IT" sz="1500" dirty="0" err="1" smtClean="0">
                <a:solidFill>
                  <a:schemeClr val="tx2"/>
                </a:solidFill>
              </a:rPr>
              <a:t>us</a:t>
            </a:r>
            <a:r>
              <a:rPr lang="it-IT" sz="1500" dirty="0" smtClean="0">
                <a:solidFill>
                  <a:schemeClr val="tx2"/>
                </a:solidFill>
              </a:rPr>
              <a:t> </a:t>
            </a:r>
            <a:r>
              <a:rPr lang="it-IT" sz="1500" dirty="0" err="1" smtClean="0">
                <a:solidFill>
                  <a:schemeClr val="tx2"/>
                </a:solidFill>
              </a:rPr>
              <a:t>that</a:t>
            </a:r>
            <a:r>
              <a:rPr lang="it-IT" sz="1500" dirty="0" smtClean="0">
                <a:solidFill>
                  <a:schemeClr val="tx2"/>
                </a:solidFill>
              </a:rPr>
              <a:t> MgB</a:t>
            </a:r>
            <a:r>
              <a:rPr lang="it-IT" sz="1500" baseline="-25000" dirty="0" smtClean="0">
                <a:solidFill>
                  <a:schemeClr val="tx2"/>
                </a:solidFill>
              </a:rPr>
              <a:t>2</a:t>
            </a:r>
            <a:r>
              <a:rPr lang="it-IT" sz="1500" dirty="0" smtClean="0">
                <a:solidFill>
                  <a:schemeClr val="tx2"/>
                </a:solidFill>
              </a:rPr>
              <a:t> can be </a:t>
            </a:r>
            <a:r>
              <a:rPr lang="it-IT" sz="1500" dirty="0" err="1" smtClean="0">
                <a:solidFill>
                  <a:schemeClr val="tx2"/>
                </a:solidFill>
              </a:rPr>
              <a:t>produced</a:t>
            </a:r>
            <a:r>
              <a:rPr lang="it-IT" sz="1500" dirty="0" smtClean="0">
                <a:solidFill>
                  <a:schemeClr val="tx2"/>
                </a:solidFill>
              </a:rPr>
              <a:t> with high </a:t>
            </a:r>
            <a:r>
              <a:rPr lang="it-IT" sz="1500" dirty="0" err="1" smtClean="0">
                <a:solidFill>
                  <a:schemeClr val="tx2"/>
                </a:solidFill>
              </a:rPr>
              <a:t>yield</a:t>
            </a:r>
            <a:r>
              <a:rPr lang="it-IT" sz="1500" dirty="0" smtClean="0">
                <a:solidFill>
                  <a:schemeClr val="tx2"/>
                </a:solidFill>
              </a:rPr>
              <a:t> and </a:t>
            </a:r>
            <a:r>
              <a:rPr lang="it-IT" sz="1500" dirty="0" err="1" smtClean="0">
                <a:solidFill>
                  <a:schemeClr val="tx2"/>
                </a:solidFill>
              </a:rPr>
              <a:t>low</a:t>
            </a:r>
            <a:r>
              <a:rPr lang="it-IT" sz="1500" dirty="0" smtClean="0">
                <a:solidFill>
                  <a:schemeClr val="tx2"/>
                </a:solidFill>
              </a:rPr>
              <a:t> </a:t>
            </a:r>
            <a:r>
              <a:rPr lang="it-IT" sz="1500" dirty="0" err="1" smtClean="0">
                <a:solidFill>
                  <a:schemeClr val="tx2"/>
                </a:solidFill>
              </a:rPr>
              <a:t>cost</a:t>
            </a:r>
            <a:r>
              <a:rPr lang="it-IT" sz="1500" dirty="0" smtClean="0">
                <a:solidFill>
                  <a:schemeClr val="tx2"/>
                </a:solidFill>
              </a:rPr>
              <a:t> – </a:t>
            </a:r>
            <a:r>
              <a:rPr lang="it-IT" sz="1500" dirty="0" err="1" smtClean="0">
                <a:solidFill>
                  <a:schemeClr val="tx2"/>
                </a:solidFill>
              </a:rPr>
              <a:t>still</a:t>
            </a:r>
            <a:r>
              <a:rPr lang="it-IT" sz="1500" dirty="0" smtClean="0">
                <a:solidFill>
                  <a:schemeClr val="tx2"/>
                </a:solidFill>
              </a:rPr>
              <a:t> in production </a:t>
            </a:r>
            <a:r>
              <a:rPr lang="it-IT" sz="1500" dirty="0" err="1" smtClean="0">
                <a:solidFill>
                  <a:schemeClr val="tx2"/>
                </a:solidFill>
              </a:rPr>
              <a:t>today</a:t>
            </a:r>
            <a:endParaRPr lang="it-IT" sz="1500" dirty="0" smtClean="0">
              <a:solidFill>
                <a:schemeClr val="tx2"/>
              </a:solidFill>
            </a:endParaRPr>
          </a:p>
          <a:p>
            <a:pPr marL="360000" lvl="1">
              <a:buFont typeface="Wingdings" panose="05000000000000000000" pitchFamily="2" charset="2"/>
              <a:buChar char="§"/>
            </a:pPr>
            <a:r>
              <a:rPr lang="it-IT" sz="1500" dirty="0" err="1" smtClean="0">
                <a:solidFill>
                  <a:schemeClr val="tx2"/>
                </a:solidFill>
              </a:rPr>
              <a:t>Two-fold</a:t>
            </a:r>
            <a:r>
              <a:rPr lang="it-IT" sz="1500" dirty="0" smtClean="0">
                <a:solidFill>
                  <a:schemeClr val="tx2"/>
                </a:solidFill>
              </a:rPr>
              <a:t> </a:t>
            </a:r>
            <a:r>
              <a:rPr lang="it-IT" sz="1500" dirty="0" err="1" smtClean="0">
                <a:solidFill>
                  <a:schemeClr val="tx2"/>
                </a:solidFill>
              </a:rPr>
              <a:t>improvement</a:t>
            </a:r>
            <a:r>
              <a:rPr lang="it-IT" sz="1500" dirty="0" smtClean="0">
                <a:solidFill>
                  <a:schemeClr val="tx2"/>
                </a:solidFill>
              </a:rPr>
              <a:t> in performance – 50% </a:t>
            </a:r>
            <a:r>
              <a:rPr lang="it-IT" sz="1500" dirty="0" err="1" smtClean="0">
                <a:solidFill>
                  <a:schemeClr val="tx2"/>
                </a:solidFill>
              </a:rPr>
              <a:t>less</a:t>
            </a:r>
            <a:r>
              <a:rPr lang="it-IT" sz="1500" dirty="0" smtClean="0">
                <a:solidFill>
                  <a:schemeClr val="tx2"/>
                </a:solidFill>
              </a:rPr>
              <a:t> </a:t>
            </a:r>
            <a:r>
              <a:rPr lang="it-IT" sz="1500" dirty="0" err="1" smtClean="0">
                <a:solidFill>
                  <a:schemeClr val="tx2"/>
                </a:solidFill>
              </a:rPr>
              <a:t>wire</a:t>
            </a:r>
            <a:r>
              <a:rPr lang="it-IT" sz="1500" dirty="0" smtClean="0">
                <a:solidFill>
                  <a:schemeClr val="tx2"/>
                </a:solidFill>
              </a:rPr>
              <a:t> </a:t>
            </a:r>
            <a:r>
              <a:rPr lang="it-IT" sz="1500" dirty="0" err="1" smtClean="0">
                <a:solidFill>
                  <a:schemeClr val="tx2"/>
                </a:solidFill>
              </a:rPr>
              <a:t>needed</a:t>
            </a:r>
            <a:endParaRPr lang="it-IT" sz="1500" dirty="0" smtClean="0">
              <a:solidFill>
                <a:schemeClr val="tx2"/>
              </a:solidFill>
            </a:endParaRPr>
          </a:p>
        </p:txBody>
      </p:sp>
      <p:sp>
        <p:nvSpPr>
          <p:cNvPr id="19" name="Titolo 5"/>
          <p:cNvSpPr txBox="1">
            <a:spLocks/>
          </p:cNvSpPr>
          <p:nvPr/>
        </p:nvSpPr>
        <p:spPr>
          <a:xfrm>
            <a:off x="628650" y="478307"/>
            <a:ext cx="7772400" cy="4801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1" kern="1200" dirty="0">
                <a:solidFill>
                  <a:srgbClr val="052772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it-IT" dirty="0" err="1" smtClean="0"/>
              <a:t>Wire</a:t>
            </a:r>
            <a:r>
              <a:rPr lang="it-IT" dirty="0" smtClean="0"/>
              <a:t> </a:t>
            </a:r>
            <a:r>
              <a:rPr lang="it-IT" dirty="0" err="1" smtClean="0"/>
              <a:t>solution</a:t>
            </a:r>
            <a:r>
              <a:rPr lang="it-IT" dirty="0" smtClean="0"/>
              <a:t> for MRI</a:t>
            </a:r>
            <a:endParaRPr lang="en-GB" baseline="-25000" dirty="0"/>
          </a:p>
        </p:txBody>
      </p:sp>
    </p:spTree>
    <p:extLst>
      <p:ext uri="{BB962C8B-B14F-4D97-AF65-F5344CB8AC3E}">
        <p14:creationId xmlns:p14="http://schemas.microsoft.com/office/powerpoint/2010/main" val="324910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14693-E149-47B5-ACC2-0C8D7EDC50BC}" type="slidenum">
              <a:rPr lang="it-IT" smtClean="0"/>
              <a:pPr/>
              <a:t>14</a:t>
            </a:fld>
            <a:endParaRPr lang="it-IT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209" y="1382486"/>
            <a:ext cx="7512841" cy="4896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olo 5"/>
          <p:cNvSpPr txBox="1">
            <a:spLocks/>
          </p:cNvSpPr>
          <p:nvPr/>
        </p:nvSpPr>
        <p:spPr>
          <a:xfrm>
            <a:off x="628650" y="478307"/>
            <a:ext cx="7772400" cy="4801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1" kern="1200" dirty="0">
                <a:solidFill>
                  <a:srgbClr val="052772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it-IT" dirty="0" err="1" smtClean="0"/>
              <a:t>Wire</a:t>
            </a:r>
            <a:r>
              <a:rPr lang="it-IT" dirty="0" smtClean="0"/>
              <a:t> </a:t>
            </a:r>
            <a:r>
              <a:rPr lang="it-IT" dirty="0" err="1" smtClean="0"/>
              <a:t>solution</a:t>
            </a:r>
            <a:r>
              <a:rPr lang="it-IT" dirty="0" smtClean="0"/>
              <a:t> for MRI</a:t>
            </a:r>
            <a:endParaRPr lang="en-GB" baseline="-25000" dirty="0"/>
          </a:p>
        </p:txBody>
      </p:sp>
    </p:spTree>
    <p:extLst>
      <p:ext uri="{BB962C8B-B14F-4D97-AF65-F5344CB8AC3E}">
        <p14:creationId xmlns:p14="http://schemas.microsoft.com/office/powerpoint/2010/main" val="395909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67930"/>
          </a:xfrm>
        </p:spPr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Hi-</a:t>
            </a:r>
            <a:r>
              <a:rPr lang="en-GB" dirty="0" err="1">
                <a:solidFill>
                  <a:schemeClr val="tx2"/>
                </a:solidFill>
              </a:rPr>
              <a:t>Lumi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smtClean="0">
                <a:solidFill>
                  <a:schemeClr val="tx2"/>
                </a:solidFill>
              </a:rPr>
              <a:t>LHC upgrade</a:t>
            </a:r>
            <a:br>
              <a:rPr lang="en-GB" dirty="0" smtClean="0">
                <a:solidFill>
                  <a:schemeClr val="tx2"/>
                </a:solidFill>
              </a:rPr>
            </a:br>
            <a:r>
              <a:rPr lang="en-GB" dirty="0" smtClean="0">
                <a:solidFill>
                  <a:schemeClr val="tx2"/>
                </a:solidFill>
              </a:rPr>
              <a:t>SC link project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14693-E149-47B5-ACC2-0C8D7EDC50BC}" type="slidenum">
              <a:rPr lang="it-IT" smtClean="0"/>
              <a:pPr/>
              <a:t>15</a:t>
            </a:fld>
            <a:endParaRPr lang="it-IT"/>
          </a:p>
        </p:txBody>
      </p:sp>
      <p:sp>
        <p:nvSpPr>
          <p:cNvPr id="5" name="TextBox 3"/>
          <p:cNvSpPr txBox="1"/>
          <p:nvPr/>
        </p:nvSpPr>
        <p:spPr>
          <a:xfrm>
            <a:off x="189080" y="4452640"/>
            <a:ext cx="523461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tx2"/>
                </a:solidFill>
              </a:rPr>
              <a:t>Development of long superconducting lines for the powering of the LHC magnets via remote power converters</a:t>
            </a:r>
          </a:p>
          <a:p>
            <a:endParaRPr lang="en-GB" sz="1600" dirty="0" smtClean="0"/>
          </a:p>
          <a:p>
            <a:r>
              <a:rPr lang="en-GB" sz="1600" dirty="0" smtClean="0"/>
              <a:t>Total currents to be transferred: up to </a:t>
            </a:r>
            <a:r>
              <a:rPr lang="en-GB" sz="1600" dirty="0" smtClean="0">
                <a:sym typeface="Symbol"/>
              </a:rPr>
              <a:t> 190 kA per line</a:t>
            </a:r>
          </a:p>
          <a:p>
            <a:endParaRPr lang="en-GB" sz="1600" dirty="0" smtClean="0">
              <a:sym typeface="Symbol"/>
            </a:endParaRPr>
          </a:p>
          <a:p>
            <a:r>
              <a:rPr lang="en-GB" sz="1600" dirty="0" smtClean="0">
                <a:sym typeface="Symbol"/>
              </a:rPr>
              <a:t>Length: from a minimum of 150 m to a maximum of about 600 m with a significant vertical transfer for the locations where the power converters are to be located at the surface</a:t>
            </a:r>
            <a:endParaRPr lang="en-GB" sz="1600" dirty="0" smtClean="0"/>
          </a:p>
          <a:p>
            <a:endParaRPr lang="en-GB" sz="1600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97392" y="1523311"/>
            <a:ext cx="3017958" cy="4244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0279" y="1381603"/>
            <a:ext cx="3692979" cy="276704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8541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14693-E149-47B5-ACC2-0C8D7EDC50BC}" type="slidenum">
              <a:rPr lang="it-IT" smtClean="0"/>
              <a:pPr/>
              <a:t>16</a:t>
            </a:fld>
            <a:endParaRPr lang="it-IT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829" y="527796"/>
            <a:ext cx="4458257" cy="1368376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791" y="1971746"/>
            <a:ext cx="5376921" cy="1654956"/>
          </a:xfrm>
          <a:prstGeom prst="rect">
            <a:avLst/>
          </a:prstGeom>
        </p:spPr>
      </p:pic>
      <p:pic>
        <p:nvPicPr>
          <p:cNvPr id="7" name="Picture 6" descr="e1 129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1817" y="2329684"/>
            <a:ext cx="1112157" cy="834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e1 129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6079" y="2359418"/>
            <a:ext cx="1110717" cy="833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29411" y="3702276"/>
            <a:ext cx="4374880" cy="2855652"/>
          </a:xfrm>
          <a:prstGeom prst="rect">
            <a:avLst/>
          </a:prstGeom>
        </p:spPr>
      </p:pic>
      <p:pic>
        <p:nvPicPr>
          <p:cNvPr id="10" name="Picture 3" descr="D:\Columbus SC_150319\Best Paths\First deliverable\SEM_6263(x120)_CERN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6165"/>
          <a:stretch/>
        </p:blipFill>
        <p:spPr bwMode="auto">
          <a:xfrm>
            <a:off x="836666" y="3848918"/>
            <a:ext cx="1847531" cy="149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ttangolo 10"/>
          <p:cNvSpPr/>
          <p:nvPr/>
        </p:nvSpPr>
        <p:spPr>
          <a:xfrm>
            <a:off x="168342" y="5319575"/>
            <a:ext cx="28738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sz="1400" dirty="0" err="1" smtClean="0">
                <a:solidFill>
                  <a:srgbClr val="333333"/>
                </a:solidFill>
              </a:rPr>
              <a:t>Final</a:t>
            </a:r>
            <a:r>
              <a:rPr lang="it-IT" sz="1400" dirty="0" smtClean="0">
                <a:solidFill>
                  <a:srgbClr val="333333"/>
                </a:solidFill>
              </a:rPr>
              <a:t> </a:t>
            </a:r>
            <a:r>
              <a:rPr lang="it-IT" sz="1400" dirty="0" err="1" smtClean="0">
                <a:solidFill>
                  <a:srgbClr val="333333"/>
                </a:solidFill>
              </a:rPr>
              <a:t>configuration</a:t>
            </a:r>
            <a:endParaRPr lang="it-IT" sz="1400" dirty="0">
              <a:solidFill>
                <a:srgbClr val="333333"/>
              </a:solidFill>
            </a:endParaRPr>
          </a:p>
          <a:p>
            <a:pPr lvl="0"/>
            <a:r>
              <a:rPr lang="it-IT" sz="1400" dirty="0" err="1">
                <a:solidFill>
                  <a:srgbClr val="333333"/>
                </a:solidFill>
              </a:rPr>
              <a:t>diameter</a:t>
            </a:r>
            <a:r>
              <a:rPr lang="it-IT" sz="1400" dirty="0">
                <a:solidFill>
                  <a:srgbClr val="333333"/>
                </a:solidFill>
              </a:rPr>
              <a:t>: </a:t>
            </a:r>
            <a:r>
              <a:rPr lang="it-IT" sz="1400" dirty="0" smtClean="0">
                <a:solidFill>
                  <a:srgbClr val="333333"/>
                </a:solidFill>
              </a:rPr>
              <a:t>0.93mm</a:t>
            </a:r>
            <a:endParaRPr lang="it-IT" sz="1400" dirty="0">
              <a:solidFill>
                <a:srgbClr val="333333"/>
              </a:solidFill>
            </a:endParaRPr>
          </a:p>
          <a:p>
            <a:pPr lvl="0"/>
            <a:r>
              <a:rPr lang="it-IT" sz="1400" dirty="0">
                <a:solidFill>
                  <a:srgbClr val="333333"/>
                </a:solidFill>
              </a:rPr>
              <a:t>37 </a:t>
            </a:r>
            <a:r>
              <a:rPr lang="it-IT" sz="1400" dirty="0" err="1">
                <a:solidFill>
                  <a:srgbClr val="333333"/>
                </a:solidFill>
              </a:rPr>
              <a:t>filaments</a:t>
            </a:r>
            <a:endParaRPr lang="it-IT" sz="1400" dirty="0">
              <a:solidFill>
                <a:srgbClr val="333333"/>
              </a:solidFill>
            </a:endParaRPr>
          </a:p>
          <a:p>
            <a:pPr lvl="0"/>
            <a:r>
              <a:rPr lang="it-IT" sz="1400" dirty="0">
                <a:solidFill>
                  <a:srgbClr val="333333"/>
                </a:solidFill>
              </a:rPr>
              <a:t>Materials: Monel, Ni, Nb</a:t>
            </a:r>
          </a:p>
          <a:p>
            <a:pPr lvl="0"/>
            <a:r>
              <a:rPr lang="it-IT" sz="1400" dirty="0">
                <a:solidFill>
                  <a:srgbClr val="333333"/>
                </a:solidFill>
              </a:rPr>
              <a:t>FF: 11.5</a:t>
            </a:r>
            <a:r>
              <a:rPr lang="it-IT" sz="1400" dirty="0" smtClean="0">
                <a:solidFill>
                  <a:srgbClr val="333333"/>
                </a:solidFill>
              </a:rPr>
              <a:t>%</a:t>
            </a:r>
          </a:p>
          <a:p>
            <a:pPr lvl="0"/>
            <a:r>
              <a:rPr lang="it-IT" sz="1400" dirty="0" err="1" smtClean="0">
                <a:solidFill>
                  <a:srgbClr val="333333"/>
                </a:solidFill>
              </a:rPr>
              <a:t>Copper-Tin</a:t>
            </a:r>
            <a:r>
              <a:rPr lang="it-IT" sz="1400" dirty="0" smtClean="0">
                <a:solidFill>
                  <a:srgbClr val="333333"/>
                </a:solidFill>
              </a:rPr>
              <a:t> </a:t>
            </a:r>
            <a:r>
              <a:rPr lang="it-IT" sz="1400" dirty="0" err="1" smtClean="0">
                <a:solidFill>
                  <a:srgbClr val="333333"/>
                </a:solidFill>
              </a:rPr>
              <a:t>electrodeposition</a:t>
            </a:r>
            <a:endParaRPr lang="it-IT" sz="1400" dirty="0">
              <a:solidFill>
                <a:srgbClr val="333333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7302810" y="4525177"/>
            <a:ext cx="168398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600" dirty="0" smtClean="0">
                <a:solidFill>
                  <a:schemeClr val="tx2"/>
                </a:solidFill>
              </a:rPr>
              <a:t>More </a:t>
            </a:r>
            <a:r>
              <a:rPr lang="it-IT" sz="1600" dirty="0" err="1" smtClean="0">
                <a:solidFill>
                  <a:schemeClr val="tx2"/>
                </a:solidFill>
              </a:rPr>
              <a:t>than</a:t>
            </a:r>
            <a:r>
              <a:rPr lang="it-IT" sz="1600" dirty="0" smtClean="0">
                <a:solidFill>
                  <a:schemeClr val="tx2"/>
                </a:solidFill>
              </a:rPr>
              <a:t> 200km</a:t>
            </a:r>
            <a:endParaRPr lang="it-IT" sz="1600" dirty="0">
              <a:solidFill>
                <a:schemeClr val="tx2"/>
              </a:solidFill>
            </a:endParaRPr>
          </a:p>
          <a:p>
            <a:pPr algn="ctr"/>
            <a:r>
              <a:rPr lang="it-IT" sz="1600" dirty="0" err="1">
                <a:solidFill>
                  <a:schemeClr val="tx2"/>
                </a:solidFill>
              </a:rPr>
              <a:t>a</a:t>
            </a:r>
            <a:r>
              <a:rPr lang="it-IT" sz="1600" dirty="0" err="1" smtClean="0">
                <a:solidFill>
                  <a:schemeClr val="tx2"/>
                </a:solidFill>
              </a:rPr>
              <a:t>lready</a:t>
            </a:r>
            <a:r>
              <a:rPr lang="it-IT" sz="1600" dirty="0" smtClean="0">
                <a:solidFill>
                  <a:schemeClr val="tx2"/>
                </a:solidFill>
              </a:rPr>
              <a:t> </a:t>
            </a:r>
            <a:r>
              <a:rPr lang="it-IT" sz="1600" dirty="0" err="1" smtClean="0">
                <a:solidFill>
                  <a:schemeClr val="tx2"/>
                </a:solidFill>
              </a:rPr>
              <a:t>deliverd</a:t>
            </a:r>
            <a:r>
              <a:rPr lang="it-IT" sz="1600" dirty="0" smtClean="0">
                <a:solidFill>
                  <a:schemeClr val="tx2"/>
                </a:solidFill>
              </a:rPr>
              <a:t> </a:t>
            </a:r>
          </a:p>
          <a:p>
            <a:pPr algn="ctr"/>
            <a:r>
              <a:rPr lang="it-IT" sz="1600" dirty="0" smtClean="0">
                <a:solidFill>
                  <a:schemeClr val="tx2"/>
                </a:solidFill>
              </a:rPr>
              <a:t>and</a:t>
            </a:r>
          </a:p>
          <a:p>
            <a:pPr algn="ctr"/>
            <a:r>
              <a:rPr lang="it-IT" sz="1600" dirty="0" err="1" smtClean="0">
                <a:solidFill>
                  <a:schemeClr val="tx2"/>
                </a:solidFill>
              </a:rPr>
              <a:t>qualified</a:t>
            </a:r>
            <a:endParaRPr lang="en-GB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7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ctrTitle"/>
          </p:nvPr>
        </p:nvSpPr>
        <p:spPr>
          <a:xfrm>
            <a:off x="628650" y="478307"/>
            <a:ext cx="7772400" cy="480131"/>
          </a:xfrm>
        </p:spPr>
        <p:txBody>
          <a:bodyPr/>
          <a:lstStyle/>
          <a:p>
            <a:r>
              <a:rPr lang="it-IT" dirty="0" smtClean="0"/>
              <a:t>Industrial </a:t>
            </a:r>
            <a:r>
              <a:rPr lang="it-IT" dirty="0" err="1" smtClean="0"/>
              <a:t>cabling</a:t>
            </a:r>
            <a:r>
              <a:rPr lang="it-IT" dirty="0" smtClean="0"/>
              <a:t> machine</a:t>
            </a:r>
            <a:endParaRPr lang="en-GB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958438"/>
            <a:ext cx="7777986" cy="5734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72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14693-E149-47B5-ACC2-0C8D7EDC50BC}" type="slidenum">
              <a:rPr lang="it-IT" smtClean="0"/>
              <a:pPr/>
              <a:t>18</a:t>
            </a:fld>
            <a:endParaRPr lang="it-IT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057" y="489029"/>
            <a:ext cx="4741971" cy="1529114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3828" y="4471136"/>
            <a:ext cx="4879173" cy="2361576"/>
          </a:xfrm>
          <a:prstGeom prst="rect">
            <a:avLst/>
          </a:prstGeom>
        </p:spPr>
      </p:pic>
      <p:grpSp>
        <p:nvGrpSpPr>
          <p:cNvPr id="9" name="Gruppo 8"/>
          <p:cNvGrpSpPr/>
          <p:nvPr/>
        </p:nvGrpSpPr>
        <p:grpSpPr>
          <a:xfrm>
            <a:off x="566057" y="2113540"/>
            <a:ext cx="8064569" cy="2262199"/>
            <a:chOff x="675938" y="2113540"/>
            <a:chExt cx="8064569" cy="2262199"/>
          </a:xfrm>
        </p:grpSpPr>
        <p:pic>
          <p:nvPicPr>
            <p:cNvPr id="6" name="Immagin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5938" y="2113540"/>
              <a:ext cx="7796508" cy="2262199"/>
            </a:xfrm>
            <a:prstGeom prst="rect">
              <a:avLst/>
            </a:prstGeom>
          </p:spPr>
        </p:pic>
        <p:sp>
          <p:nvSpPr>
            <p:cNvPr id="8" name="Rettangolo 7"/>
            <p:cNvSpPr/>
            <p:nvPr/>
          </p:nvSpPr>
          <p:spPr>
            <a:xfrm>
              <a:off x="8175172" y="2917371"/>
              <a:ext cx="565335" cy="6531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9321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480131"/>
          </a:xfrm>
        </p:spPr>
        <p:txBody>
          <a:bodyPr/>
          <a:lstStyle/>
          <a:p>
            <a:r>
              <a:rPr lang="it-IT" dirty="0" smtClean="0"/>
              <a:t>Round </a:t>
            </a:r>
            <a:r>
              <a:rPr lang="it-IT" dirty="0" err="1" smtClean="0"/>
              <a:t>wires</a:t>
            </a:r>
            <a:r>
              <a:rPr lang="it-IT" dirty="0" smtClean="0"/>
              <a:t> </a:t>
            </a:r>
            <a:r>
              <a:rPr lang="it-IT" dirty="0" err="1" smtClean="0"/>
              <a:t>configuration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14693-E149-47B5-ACC2-0C8D7EDC50BC}" type="slidenum">
              <a:rPr lang="it-IT" smtClean="0"/>
              <a:pPr/>
              <a:t>19</a:t>
            </a:fld>
            <a:endParaRPr lang="it-IT"/>
          </a:p>
        </p:txBody>
      </p:sp>
      <p:pic>
        <p:nvPicPr>
          <p:cNvPr id="5" name="Picture 3" descr="critical_current_wire_1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106" y="4137461"/>
            <a:ext cx="3262885" cy="220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Tabella 5"/>
          <p:cNvGraphicFramePr>
            <a:graphicFrameLocks noGrp="1"/>
          </p:cNvGraphicFramePr>
          <p:nvPr>
            <p:extLst/>
          </p:nvPr>
        </p:nvGraphicFramePr>
        <p:xfrm>
          <a:off x="4392062" y="1230015"/>
          <a:ext cx="4337559" cy="2414531"/>
        </p:xfrm>
        <a:graphic>
          <a:graphicData uri="http://schemas.openxmlformats.org/drawingml/2006/table">
            <a:tbl>
              <a:tblPr firstRow="1" bandRow="1" bandCol="1"/>
              <a:tblGrid>
                <a:gridCol w="1840548"/>
                <a:gridCol w="589852"/>
                <a:gridCol w="589852"/>
                <a:gridCol w="599122"/>
                <a:gridCol w="718185"/>
              </a:tblGrid>
              <a:tr h="2174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cap="small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Properties</a:t>
                      </a:r>
                      <a:endParaRPr lang="it-IT" sz="1200" cap="small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Wire 1</a:t>
                      </a:r>
                      <a:endParaRPr lang="it-IT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Wire 2</a:t>
                      </a:r>
                      <a:endParaRPr lang="it-IT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Wire 3</a:t>
                      </a:r>
                      <a:endParaRPr lang="it-IT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Wire 4</a:t>
                      </a:r>
                      <a:endParaRPr lang="it-IT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Diameter (mm)</a:t>
                      </a:r>
                      <a:endParaRPr lang="it-IT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1.3</a:t>
                      </a:r>
                      <a:endParaRPr lang="it-IT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it-IT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1.5</a:t>
                      </a:r>
                      <a:endParaRPr lang="it-IT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1.5</a:t>
                      </a:r>
                      <a:endParaRPr lang="it-IT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20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Materials</a:t>
                      </a:r>
                      <a:endParaRPr lang="it-IT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Monel</a:t>
                      </a:r>
                      <a:endParaRPr lang="it-IT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Nickel</a:t>
                      </a:r>
                      <a:endParaRPr lang="it-IT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Monel</a:t>
                      </a:r>
                      <a:endParaRPr lang="it-IT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Nickel</a:t>
                      </a:r>
                      <a:endParaRPr lang="it-IT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Nb</a:t>
                      </a:r>
                      <a:endParaRPr lang="en-US" sz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it-IT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Monel</a:t>
                      </a:r>
                      <a:endParaRPr lang="it-IT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Nickel</a:t>
                      </a:r>
                      <a:endParaRPr lang="it-IT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Monel</a:t>
                      </a:r>
                      <a:endParaRPr lang="it-IT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Nickel</a:t>
                      </a:r>
                      <a:endParaRPr lang="it-IT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Nb</a:t>
                      </a:r>
                      <a:endParaRPr lang="it-IT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9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MgB2 fraction</a:t>
                      </a:r>
                      <a:endParaRPr lang="it-IT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17%</a:t>
                      </a:r>
                      <a:endParaRPr lang="it-IT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12%</a:t>
                      </a:r>
                      <a:endParaRPr lang="it-IT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30%</a:t>
                      </a:r>
                      <a:endParaRPr lang="it-IT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12%</a:t>
                      </a:r>
                      <a:endParaRPr lang="it-IT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4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Critical current at 20K, 1T</a:t>
                      </a:r>
                      <a:endParaRPr lang="it-IT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it-IT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500A</a:t>
                      </a:r>
                      <a:endParaRPr lang="it-IT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300A</a:t>
                      </a:r>
                      <a:endParaRPr lang="it-IT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&gt;</a:t>
                      </a:r>
                      <a:r>
                        <a:rPr lang="fr-FR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650A</a:t>
                      </a:r>
                      <a:endParaRPr lang="it-IT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&gt;650A</a:t>
                      </a:r>
                      <a:endParaRPr lang="it-IT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9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Critical current at 4.2K, 3T</a:t>
                      </a:r>
                      <a:endParaRPr lang="it-IT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it-IT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280</a:t>
                      </a:r>
                      <a:endParaRPr lang="it-IT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400</a:t>
                      </a:r>
                      <a:endParaRPr lang="it-IT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&gt;700</a:t>
                      </a:r>
                      <a:endParaRPr lang="it-IT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600</a:t>
                      </a:r>
                      <a:endParaRPr lang="it-IT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9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Critcal bending radius</a:t>
                      </a:r>
                      <a:endParaRPr lang="it-IT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125</a:t>
                      </a:r>
                      <a:endParaRPr lang="it-IT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</a:t>
                      </a:r>
                      <a:endParaRPr lang="it-IT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200</a:t>
                      </a:r>
                      <a:endParaRPr lang="it-IT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150</a:t>
                      </a:r>
                      <a:endParaRPr lang="it-IT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4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it-IT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it-IT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it-IT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it-IT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it-IT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855" y="1230015"/>
            <a:ext cx="3047389" cy="2461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4401" y="4029304"/>
            <a:ext cx="3792880" cy="2422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12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olo 5"/>
          <p:cNvSpPr txBox="1">
            <a:spLocks/>
          </p:cNvSpPr>
          <p:nvPr/>
        </p:nvSpPr>
        <p:spPr>
          <a:xfrm>
            <a:off x="628650" y="478307"/>
            <a:ext cx="7772400" cy="4801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1" kern="1200" dirty="0">
                <a:solidFill>
                  <a:srgbClr val="052772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it-IT" dirty="0" smtClean="0"/>
              <a:t>Critical temperature plot</a:t>
            </a:r>
            <a:endParaRPr lang="en-GB" dirty="0"/>
          </a:p>
        </p:txBody>
      </p:sp>
      <p:pic>
        <p:nvPicPr>
          <p:cNvPr id="21" name="Picture 4" descr="http://upload.wikimedia.org/wikipedia/commons/2/2b/Sc_history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5018" y="1685576"/>
            <a:ext cx="6278995" cy="4464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ettangolo 26"/>
          <p:cNvSpPr/>
          <p:nvPr/>
        </p:nvSpPr>
        <p:spPr>
          <a:xfrm>
            <a:off x="5243804" y="3219061"/>
            <a:ext cx="905069" cy="698599"/>
          </a:xfrm>
          <a:prstGeom prst="rect">
            <a:avLst/>
          </a:prstGeom>
          <a:noFill/>
          <a:ln w="730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CasellaDiTesto 27"/>
          <p:cNvSpPr txBox="1"/>
          <p:nvPr/>
        </p:nvSpPr>
        <p:spPr>
          <a:xfrm>
            <a:off x="7865706" y="2618896"/>
            <a:ext cx="11756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Highest</a:t>
            </a:r>
            <a:r>
              <a:rPr lang="it-IT" dirty="0" smtClean="0"/>
              <a:t> </a:t>
            </a:r>
            <a:r>
              <a:rPr lang="it-IT" dirty="0" err="1" smtClean="0"/>
              <a:t>T</a:t>
            </a:r>
            <a:r>
              <a:rPr lang="it-IT" baseline="-25000" dirty="0" err="1" smtClean="0"/>
              <a:t>c</a:t>
            </a:r>
            <a:r>
              <a:rPr lang="it-IT" dirty="0" smtClean="0"/>
              <a:t> </a:t>
            </a:r>
            <a:r>
              <a:rPr lang="it-IT" dirty="0" err="1" smtClean="0"/>
              <a:t>material</a:t>
            </a:r>
            <a:r>
              <a:rPr lang="it-IT" dirty="0" smtClean="0"/>
              <a:t> of the LTS family</a:t>
            </a:r>
            <a:endParaRPr lang="it-IT" dirty="0"/>
          </a:p>
        </p:txBody>
      </p:sp>
      <p:cxnSp>
        <p:nvCxnSpPr>
          <p:cNvPr id="29" name="Connettore 2 28"/>
          <p:cNvCxnSpPr/>
          <p:nvPr/>
        </p:nvCxnSpPr>
        <p:spPr>
          <a:xfrm flipH="1">
            <a:off x="6214188" y="3079102"/>
            <a:ext cx="1651518" cy="373225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069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ctrTitle"/>
          </p:nvPr>
        </p:nvSpPr>
        <p:spPr>
          <a:xfrm>
            <a:off x="628650" y="478307"/>
            <a:ext cx="7772400" cy="480131"/>
          </a:xfrm>
        </p:spPr>
        <p:txBody>
          <a:bodyPr/>
          <a:lstStyle/>
          <a:p>
            <a:r>
              <a:rPr lang="en-GB" dirty="0"/>
              <a:t>EU FP7 Best paths </a:t>
            </a:r>
            <a:r>
              <a:rPr lang="en-GB" dirty="0" smtClean="0"/>
              <a:t>project</a:t>
            </a:r>
            <a:endParaRPr lang="en-GB" dirty="0"/>
          </a:p>
        </p:txBody>
      </p:sp>
      <p:sp>
        <p:nvSpPr>
          <p:cNvPr id="12" name="AutoShape 2" descr="Risultati immagini per best paths logo"/>
          <p:cNvSpPr>
            <a:spLocks noChangeAspect="1" noChangeArrowheads="1"/>
          </p:cNvSpPr>
          <p:nvPr/>
        </p:nvSpPr>
        <p:spPr bwMode="auto">
          <a:xfrm>
            <a:off x="1238403" y="5719989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0" name="Sous-titre 2"/>
          <p:cNvSpPr>
            <a:spLocks noGrp="1"/>
          </p:cNvSpPr>
          <p:nvPr>
            <p:ph type="subTitle" idx="1"/>
          </p:nvPr>
        </p:nvSpPr>
        <p:spPr>
          <a:xfrm>
            <a:off x="726691" y="1024318"/>
            <a:ext cx="8262069" cy="796142"/>
          </a:xfrm>
        </p:spPr>
        <p:txBody>
          <a:bodyPr/>
          <a:lstStyle/>
          <a:p>
            <a:r>
              <a:rPr lang="en-US" b="1" dirty="0" smtClean="0"/>
              <a:t>BEST PATHS </a:t>
            </a:r>
            <a:r>
              <a:rPr lang="en-US" dirty="0" smtClean="0"/>
              <a:t>aims to develop and test high-capacity transmission technologies needed to meet Europe’s long-term energy goals and the incorporation of renewable energy sources.</a:t>
            </a:r>
            <a:endParaRPr lang="en-US" dirty="0"/>
          </a:p>
        </p:txBody>
      </p:sp>
      <p:sp>
        <p:nvSpPr>
          <p:cNvPr id="22" name="Espace réservé du contenu 5"/>
          <p:cNvSpPr txBox="1">
            <a:spLocks/>
          </p:cNvSpPr>
          <p:nvPr/>
        </p:nvSpPr>
        <p:spPr>
          <a:xfrm>
            <a:off x="1132579" y="1910962"/>
            <a:ext cx="7382771" cy="3862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 smtClean="0"/>
              <a:t>5 demonstration programs carry out by 39 partners </a:t>
            </a:r>
            <a:endParaRPr lang="en-US" sz="2000" b="1" dirty="0"/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2" cstate="print"/>
          <a:srcRect l="3792" r="2475" b="3835"/>
          <a:stretch>
            <a:fillRect/>
          </a:stretch>
        </p:blipFill>
        <p:spPr bwMode="auto">
          <a:xfrm>
            <a:off x="608395" y="2297187"/>
            <a:ext cx="7776791" cy="3631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Ellipse 7"/>
          <p:cNvSpPr/>
          <p:nvPr/>
        </p:nvSpPr>
        <p:spPr>
          <a:xfrm>
            <a:off x="6152504" y="3567356"/>
            <a:ext cx="2111121" cy="1644761"/>
          </a:xfrm>
          <a:prstGeom prst="ellipse">
            <a:avLst/>
          </a:prstGeom>
          <a:noFill/>
          <a:ln w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27 Rectángulo"/>
          <p:cNvSpPr>
            <a:spLocks noChangeArrowheads="1"/>
          </p:cNvSpPr>
          <p:nvPr/>
        </p:nvSpPr>
        <p:spPr bwMode="auto">
          <a:xfrm>
            <a:off x="122359" y="5536406"/>
            <a:ext cx="2059218" cy="523220"/>
          </a:xfrm>
          <a:prstGeom prst="rect">
            <a:avLst/>
          </a:prstGeom>
          <a:gradFill>
            <a:gsLst>
              <a:gs pos="0">
                <a:schemeClr val="accent5">
                  <a:lumMod val="50000"/>
                </a:schemeClr>
              </a:gs>
              <a:gs pos="100000">
                <a:schemeClr val="accent4">
                  <a:lumMod val="75000"/>
                </a:schemeClr>
              </a:gs>
            </a:gsLst>
          </a:gra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marL="342900" indent="-342900">
              <a:defRPr/>
            </a:pPr>
            <a:r>
              <a:rPr lang="en-US" sz="1400" b="1" dirty="0">
                <a:solidFill>
                  <a:schemeClr val="bg1"/>
                </a:solidFill>
                <a:cs typeface="Arial" pitchFamily="34" charset="0"/>
              </a:rPr>
              <a:t>Total budget: </a:t>
            </a:r>
            <a:r>
              <a:rPr lang="en-US" sz="1400" b="1" dirty="0" smtClean="0">
                <a:solidFill>
                  <a:schemeClr val="bg1"/>
                </a:solidFill>
                <a:cs typeface="Arial" pitchFamily="34" charset="0"/>
              </a:rPr>
              <a:t>62.8 </a:t>
            </a:r>
            <a:r>
              <a:rPr lang="en-US" sz="1400" b="1" dirty="0">
                <a:solidFill>
                  <a:schemeClr val="bg1"/>
                </a:solidFill>
                <a:cs typeface="Arial" pitchFamily="34" charset="0"/>
              </a:rPr>
              <a:t>M€</a:t>
            </a:r>
          </a:p>
          <a:p>
            <a:pPr marL="342900" indent="-342900">
              <a:defRPr/>
            </a:pPr>
            <a:r>
              <a:rPr lang="en-US" sz="1400" b="1" dirty="0">
                <a:solidFill>
                  <a:schemeClr val="bg1"/>
                </a:solidFill>
                <a:cs typeface="Arial" pitchFamily="34" charset="0"/>
              </a:rPr>
              <a:t>EU contribution: </a:t>
            </a:r>
            <a:r>
              <a:rPr lang="en-US" sz="1400" b="1" dirty="0" smtClean="0">
                <a:solidFill>
                  <a:schemeClr val="bg1"/>
                </a:solidFill>
                <a:cs typeface="Arial" pitchFamily="34" charset="0"/>
              </a:rPr>
              <a:t>35.5 </a:t>
            </a:r>
            <a:r>
              <a:rPr lang="en-US" sz="1400" b="1" dirty="0">
                <a:solidFill>
                  <a:schemeClr val="bg1"/>
                </a:solidFill>
                <a:cs typeface="Arial" pitchFamily="34" charset="0"/>
              </a:rPr>
              <a:t>M€</a:t>
            </a:r>
          </a:p>
        </p:txBody>
      </p:sp>
      <p:sp>
        <p:nvSpPr>
          <p:cNvPr id="26" name="27 Rectángulo"/>
          <p:cNvSpPr>
            <a:spLocks noChangeArrowheads="1"/>
          </p:cNvSpPr>
          <p:nvPr/>
        </p:nvSpPr>
        <p:spPr bwMode="auto">
          <a:xfrm>
            <a:off x="6848123" y="5667211"/>
            <a:ext cx="1933606" cy="523220"/>
          </a:xfrm>
          <a:prstGeom prst="rect">
            <a:avLst/>
          </a:prstGeom>
          <a:gradFill>
            <a:gsLst>
              <a:gs pos="0">
                <a:srgbClr val="92D050"/>
              </a:gs>
              <a:gs pos="100000">
                <a:srgbClr val="92D050"/>
              </a:gs>
            </a:gsLst>
          </a:gra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marL="342900" indent="-342900">
              <a:defRPr/>
            </a:pPr>
            <a:r>
              <a:rPr lang="en-US" sz="1400" b="1" dirty="0" smtClean="0">
                <a:solidFill>
                  <a:schemeClr val="bg1"/>
                </a:solidFill>
                <a:cs typeface="Arial" pitchFamily="34" charset="0"/>
              </a:rPr>
              <a:t>Demo 5 budget</a:t>
            </a:r>
            <a:r>
              <a:rPr lang="en-US" sz="1400" b="1" dirty="0">
                <a:solidFill>
                  <a:schemeClr val="bg1"/>
                </a:solidFill>
                <a:cs typeface="Arial" pitchFamily="34" charset="0"/>
              </a:rPr>
              <a:t>: </a:t>
            </a:r>
            <a:r>
              <a:rPr lang="en-US" sz="1400" b="1" dirty="0" smtClean="0">
                <a:solidFill>
                  <a:schemeClr val="bg1"/>
                </a:solidFill>
                <a:cs typeface="Arial" pitchFamily="34" charset="0"/>
              </a:rPr>
              <a:t>6.7 </a:t>
            </a:r>
            <a:r>
              <a:rPr lang="en-US" sz="1400" b="1" dirty="0">
                <a:solidFill>
                  <a:schemeClr val="bg1"/>
                </a:solidFill>
                <a:cs typeface="Arial" pitchFamily="34" charset="0"/>
              </a:rPr>
              <a:t>M€</a:t>
            </a:r>
          </a:p>
          <a:p>
            <a:pPr marL="342900" indent="-342900">
              <a:defRPr/>
            </a:pPr>
            <a:r>
              <a:rPr lang="en-US" sz="1400" b="1" dirty="0">
                <a:solidFill>
                  <a:schemeClr val="bg1"/>
                </a:solidFill>
                <a:cs typeface="Arial" pitchFamily="34" charset="0"/>
              </a:rPr>
              <a:t>EU contribution: </a:t>
            </a:r>
            <a:r>
              <a:rPr lang="en-US" sz="1400" b="1" dirty="0" smtClean="0">
                <a:solidFill>
                  <a:schemeClr val="bg1"/>
                </a:solidFill>
                <a:cs typeface="Arial" pitchFamily="34" charset="0"/>
              </a:rPr>
              <a:t>4 </a:t>
            </a:r>
            <a:r>
              <a:rPr lang="en-US" sz="1400" b="1" dirty="0">
                <a:solidFill>
                  <a:schemeClr val="bg1"/>
                </a:solidFill>
                <a:cs typeface="Arial" pitchFamily="34" charset="0"/>
              </a:rPr>
              <a:t>M€</a:t>
            </a:r>
          </a:p>
        </p:txBody>
      </p:sp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273" y="5164738"/>
            <a:ext cx="3391154" cy="1528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845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480131"/>
          </a:xfrm>
        </p:spPr>
        <p:txBody>
          <a:bodyPr/>
          <a:lstStyle/>
          <a:p>
            <a:r>
              <a:rPr lang="it-IT" dirty="0" smtClean="0"/>
              <a:t>Demo 5 Best </a:t>
            </a:r>
            <a:r>
              <a:rPr lang="it-IT" dirty="0" err="1" smtClean="0"/>
              <a:t>Paths</a:t>
            </a:r>
            <a:r>
              <a:rPr lang="it-IT" dirty="0" smtClean="0"/>
              <a:t> </a:t>
            </a:r>
            <a:r>
              <a:rPr lang="it-IT" dirty="0" err="1" smtClean="0"/>
              <a:t>project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14693-E149-47B5-ACC2-0C8D7EDC50BC}" type="slidenum">
              <a:rPr lang="it-IT" smtClean="0"/>
              <a:pPr/>
              <a:t>21</a:t>
            </a:fld>
            <a:endParaRPr lang="it-IT"/>
          </a:p>
        </p:txBody>
      </p:sp>
      <p:pic>
        <p:nvPicPr>
          <p:cNvPr id="5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9818" y="2906487"/>
            <a:ext cx="5811529" cy="3418192"/>
          </a:xfrm>
          <a:prstGeom prst="rect">
            <a:avLst/>
          </a:prstGeom>
        </p:spPr>
      </p:pic>
      <p:sp>
        <p:nvSpPr>
          <p:cNvPr id="6" name="Sous-titre 2"/>
          <p:cNvSpPr txBox="1">
            <a:spLocks/>
          </p:cNvSpPr>
          <p:nvPr/>
        </p:nvSpPr>
        <p:spPr>
          <a:xfrm>
            <a:off x="371681" y="1206002"/>
            <a:ext cx="8615115" cy="223561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en-US" sz="1600" dirty="0" smtClean="0"/>
              <a:t>Demonstrate full-scale 3 GW class HVDC superconducting cable system operating  at 320 kV and 10 kA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1600" dirty="0" smtClean="0"/>
              <a:t>Validate the novel MgB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 superconductor for high-power electricity transfer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1600" dirty="0" smtClean="0"/>
              <a:t>Provide guidance on technical aspects, economic viability, and environmental impact of this innovative technology 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167653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14693-E149-47B5-ACC2-0C8D7EDC50BC}" type="slidenum">
              <a:rPr lang="it-IT" smtClean="0"/>
              <a:pPr/>
              <a:t>22</a:t>
            </a:fld>
            <a:endParaRPr lang="it-IT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867" y="1208313"/>
            <a:ext cx="8191754" cy="4506686"/>
          </a:xfrm>
          <a:prstGeom prst="rect">
            <a:avLst/>
          </a:prstGeom>
        </p:spPr>
      </p:pic>
      <p:sp>
        <p:nvSpPr>
          <p:cNvPr id="6" name="Tito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480131"/>
          </a:xfrm>
        </p:spPr>
        <p:txBody>
          <a:bodyPr/>
          <a:lstStyle/>
          <a:p>
            <a:r>
              <a:rPr lang="it-IT" dirty="0" smtClean="0"/>
              <a:t>H2020 EASI-Train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743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Diagramma 30"/>
          <p:cNvGraphicFramePr/>
          <p:nvPr>
            <p:extLst>
              <p:ext uri="{D42A27DB-BD31-4B8C-83A1-F6EECF244321}">
                <p14:modId xmlns:p14="http://schemas.microsoft.com/office/powerpoint/2010/main" val="4124833084"/>
              </p:ext>
            </p:extLst>
          </p:nvPr>
        </p:nvGraphicFramePr>
        <p:xfrm>
          <a:off x="1516308" y="1626823"/>
          <a:ext cx="6192688" cy="44781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ttangolo arrotondato 5"/>
          <p:cNvSpPr/>
          <p:nvPr/>
        </p:nvSpPr>
        <p:spPr>
          <a:xfrm>
            <a:off x="2222108" y="915801"/>
            <a:ext cx="1512168" cy="1009244"/>
          </a:xfrm>
          <a:prstGeom prst="roundRect">
            <a:avLst>
              <a:gd name="adj" fmla="val 10000"/>
            </a:avLst>
          </a:prstGeom>
          <a:blipFill rotWithShape="1">
            <a:blip r:embed="rId7"/>
            <a:stretch>
              <a:fillRect/>
            </a:stretch>
          </a:blip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2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Rettangolo arrotondato 7"/>
          <p:cNvSpPr/>
          <p:nvPr/>
        </p:nvSpPr>
        <p:spPr>
          <a:xfrm>
            <a:off x="6543933" y="4646703"/>
            <a:ext cx="1752194" cy="859451"/>
          </a:xfrm>
          <a:prstGeom prst="roundRect">
            <a:avLst>
              <a:gd name="adj" fmla="val 10000"/>
            </a:avLst>
          </a:prstGeom>
          <a:blipFill rotWithShape="1">
            <a:blip r:embed="rId8"/>
            <a:stretch>
              <a:fillRect/>
            </a:stretch>
          </a:blip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2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Rettangolo arrotondato 10"/>
          <p:cNvSpPr/>
          <p:nvPr/>
        </p:nvSpPr>
        <p:spPr>
          <a:xfrm>
            <a:off x="6455466" y="1020953"/>
            <a:ext cx="1968218" cy="1070652"/>
          </a:xfrm>
          <a:prstGeom prst="roundRect">
            <a:avLst>
              <a:gd name="adj" fmla="val 10000"/>
            </a:avLst>
          </a:prstGeom>
          <a:blipFill rotWithShape="1">
            <a:blip r:embed="rId9"/>
            <a:stretch>
              <a:fillRect/>
            </a:stretch>
          </a:blip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2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Rettangolo arrotondato 12"/>
          <p:cNvSpPr/>
          <p:nvPr/>
        </p:nvSpPr>
        <p:spPr>
          <a:xfrm>
            <a:off x="801620" y="4653136"/>
            <a:ext cx="1752194" cy="931459"/>
          </a:xfrm>
          <a:prstGeom prst="roundRect">
            <a:avLst>
              <a:gd name="adj" fmla="val 10000"/>
            </a:avLst>
          </a:prstGeom>
          <a:blipFill rotWithShape="1">
            <a:blip r:embed="rId10"/>
            <a:stretch>
              <a:fillRect/>
            </a:stretch>
          </a:blip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2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" name="Rettangolo arrotondato 14"/>
          <p:cNvSpPr/>
          <p:nvPr/>
        </p:nvSpPr>
        <p:spPr>
          <a:xfrm>
            <a:off x="469968" y="2724387"/>
            <a:ext cx="1752140" cy="859451"/>
          </a:xfrm>
          <a:prstGeom prst="roundRect">
            <a:avLst>
              <a:gd name="adj" fmla="val 10000"/>
            </a:avLst>
          </a:prstGeom>
          <a:blipFill rotWithShape="1">
            <a:blip r:embed="rId11"/>
            <a:stretch>
              <a:fillRect/>
            </a:stretch>
          </a:blip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2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2" name="CasellaDiTesto 31"/>
          <p:cNvSpPr txBox="1"/>
          <p:nvPr/>
        </p:nvSpPr>
        <p:spPr>
          <a:xfrm>
            <a:off x="463113" y="5643264"/>
            <a:ext cx="22123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err="1" smtClean="0">
                <a:solidFill>
                  <a:schemeClr val="tx2">
                    <a:lumMod val="75000"/>
                  </a:schemeClr>
                </a:solidFill>
              </a:rPr>
              <a:t>Grain</a:t>
            </a:r>
            <a:r>
              <a:rPr lang="it-IT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it-IT" sz="1600" dirty="0" err="1" smtClean="0">
                <a:solidFill>
                  <a:schemeClr val="tx2">
                    <a:lumMod val="75000"/>
                  </a:schemeClr>
                </a:solidFill>
              </a:rPr>
              <a:t>boundaries</a:t>
            </a:r>
            <a:endParaRPr lang="it-IT" sz="16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err="1" smtClean="0">
                <a:solidFill>
                  <a:schemeClr val="tx2">
                    <a:lumMod val="75000"/>
                  </a:schemeClr>
                </a:solidFill>
              </a:rPr>
              <a:t>Wire</a:t>
            </a:r>
            <a:r>
              <a:rPr lang="it-IT" sz="1600" dirty="0" smtClean="0">
                <a:solidFill>
                  <a:schemeClr val="tx2">
                    <a:lumMod val="75000"/>
                  </a:schemeClr>
                </a:solidFill>
              </a:rPr>
              <a:t>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err="1" smtClean="0">
                <a:solidFill>
                  <a:schemeClr val="tx2">
                    <a:lumMod val="75000"/>
                  </a:schemeClr>
                </a:solidFill>
              </a:rPr>
              <a:t>Deformation</a:t>
            </a:r>
            <a:r>
              <a:rPr lang="it-IT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it-IT" sz="1600" dirty="0" err="1" smtClean="0">
                <a:solidFill>
                  <a:schemeClr val="tx2">
                    <a:lumMod val="75000"/>
                  </a:schemeClr>
                </a:solidFill>
              </a:rPr>
              <a:t>process</a:t>
            </a:r>
            <a:endParaRPr lang="it-IT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3" name="CasellaDiTesto 32"/>
          <p:cNvSpPr txBox="1"/>
          <p:nvPr/>
        </p:nvSpPr>
        <p:spPr>
          <a:xfrm>
            <a:off x="6314561" y="5458597"/>
            <a:ext cx="219771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err="1" smtClean="0">
                <a:solidFill>
                  <a:schemeClr val="tx2">
                    <a:lumMod val="75000"/>
                  </a:schemeClr>
                </a:solidFill>
              </a:rPr>
              <a:t>Number</a:t>
            </a:r>
            <a:r>
              <a:rPr lang="it-IT" sz="1600" dirty="0" smtClean="0">
                <a:solidFill>
                  <a:schemeClr val="tx2">
                    <a:lumMod val="75000"/>
                  </a:schemeClr>
                </a:solidFill>
              </a:rPr>
              <a:t> of </a:t>
            </a:r>
            <a:r>
              <a:rPr lang="it-IT" sz="1600" dirty="0" err="1" smtClean="0">
                <a:solidFill>
                  <a:schemeClr val="tx2">
                    <a:lumMod val="75000"/>
                  </a:schemeClr>
                </a:solidFill>
              </a:rPr>
              <a:t>filaments</a:t>
            </a:r>
            <a:endParaRPr lang="it-IT" sz="16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err="1" smtClean="0">
                <a:solidFill>
                  <a:schemeClr val="tx2">
                    <a:lumMod val="75000"/>
                  </a:schemeClr>
                </a:solidFill>
              </a:rPr>
              <a:t>Filaments</a:t>
            </a:r>
            <a:r>
              <a:rPr lang="it-IT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it-IT" sz="1600" dirty="0" err="1" smtClean="0">
                <a:solidFill>
                  <a:schemeClr val="tx2">
                    <a:lumMod val="75000"/>
                  </a:schemeClr>
                </a:solidFill>
              </a:rPr>
              <a:t>size</a:t>
            </a:r>
            <a:endParaRPr lang="it-IT" sz="16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smtClean="0">
                <a:solidFill>
                  <a:schemeClr val="tx2">
                    <a:lumMod val="75000"/>
                  </a:schemeClr>
                </a:solidFill>
              </a:rPr>
              <a:t>MgB</a:t>
            </a:r>
            <a:r>
              <a:rPr lang="it-IT" sz="1600" baseline="-250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it-IT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it-IT" sz="1600" dirty="0" err="1" smtClean="0">
                <a:solidFill>
                  <a:schemeClr val="tx2">
                    <a:lumMod val="75000"/>
                  </a:schemeClr>
                </a:solidFill>
              </a:rPr>
              <a:t>density</a:t>
            </a:r>
            <a:endParaRPr lang="it-IT" sz="16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smtClean="0">
                <a:solidFill>
                  <a:schemeClr val="tx2">
                    <a:lumMod val="75000"/>
                  </a:schemeClr>
                </a:solidFill>
              </a:rPr>
              <a:t>In </a:t>
            </a:r>
            <a:r>
              <a:rPr lang="it-IT" sz="1600" dirty="0" err="1" smtClean="0">
                <a:solidFill>
                  <a:schemeClr val="tx2">
                    <a:lumMod val="75000"/>
                  </a:schemeClr>
                </a:solidFill>
              </a:rPr>
              <a:t>field</a:t>
            </a:r>
            <a:r>
              <a:rPr lang="it-IT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it-IT" sz="1600" dirty="0" err="1" smtClean="0">
                <a:solidFill>
                  <a:schemeClr val="tx2">
                    <a:lumMod val="75000"/>
                  </a:schemeClr>
                </a:solidFill>
              </a:rPr>
              <a:t>behaviour</a:t>
            </a:r>
            <a:endParaRPr lang="it-IT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4" name="CasellaDiTesto 33"/>
          <p:cNvSpPr txBox="1"/>
          <p:nvPr/>
        </p:nvSpPr>
        <p:spPr>
          <a:xfrm>
            <a:off x="6754471" y="2132067"/>
            <a:ext cx="19090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smtClean="0">
                <a:solidFill>
                  <a:schemeClr val="tx2">
                    <a:lumMod val="75000"/>
                  </a:schemeClr>
                </a:solidFill>
              </a:rPr>
              <a:t>C-doping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tx2">
                    <a:lumMod val="75000"/>
                  </a:schemeClr>
                </a:solidFill>
              </a:rPr>
              <a:t>C-</a:t>
            </a:r>
            <a:r>
              <a:rPr lang="it-IT" sz="1600" dirty="0" err="1">
                <a:solidFill>
                  <a:schemeClr val="tx2">
                    <a:lumMod val="75000"/>
                  </a:schemeClr>
                </a:solidFill>
              </a:rPr>
              <a:t>encapsulated</a:t>
            </a:r>
            <a:r>
              <a:rPr lang="it-IT" sz="16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it-IT" sz="1600" dirty="0" smtClean="0">
                <a:solidFill>
                  <a:schemeClr val="tx2">
                    <a:lumMod val="75000"/>
                  </a:schemeClr>
                </a:solidFill>
              </a:rPr>
              <a:t>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err="1" smtClean="0">
                <a:solidFill>
                  <a:schemeClr val="tx2">
                    <a:lumMod val="75000"/>
                  </a:schemeClr>
                </a:solidFill>
              </a:rPr>
              <a:t>Pinning</a:t>
            </a:r>
            <a:endParaRPr lang="it-IT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5" name="CasellaDiTesto 34"/>
          <p:cNvSpPr txBox="1"/>
          <p:nvPr/>
        </p:nvSpPr>
        <p:spPr>
          <a:xfrm>
            <a:off x="1983656" y="1908785"/>
            <a:ext cx="16391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smtClean="0">
                <a:solidFill>
                  <a:schemeClr val="tx2">
                    <a:lumMod val="75000"/>
                  </a:schemeClr>
                </a:solidFill>
              </a:rPr>
              <a:t>B-</a:t>
            </a:r>
            <a:r>
              <a:rPr lang="it-IT" sz="1600" dirty="0" err="1" smtClean="0">
                <a:solidFill>
                  <a:schemeClr val="tx2">
                    <a:lumMod val="75000"/>
                  </a:schemeClr>
                </a:solidFill>
              </a:rPr>
              <a:t>purity</a:t>
            </a:r>
            <a:endParaRPr lang="it-IT" sz="16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err="1" smtClean="0">
                <a:solidFill>
                  <a:schemeClr val="tx2">
                    <a:lumMod val="75000"/>
                  </a:schemeClr>
                </a:solidFill>
              </a:rPr>
              <a:t>Granulometry</a:t>
            </a:r>
            <a:endParaRPr lang="it-IT" sz="16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6" name="CasellaDiTesto 35"/>
          <p:cNvSpPr txBox="1"/>
          <p:nvPr/>
        </p:nvSpPr>
        <p:spPr>
          <a:xfrm>
            <a:off x="346137" y="3656407"/>
            <a:ext cx="18193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smtClean="0">
                <a:solidFill>
                  <a:schemeClr val="tx2">
                    <a:lumMod val="75000"/>
                  </a:schemeClr>
                </a:solidFill>
              </a:rPr>
              <a:t>FF up to 30-33%</a:t>
            </a:r>
            <a:endParaRPr lang="it-IT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Tito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480131"/>
          </a:xfrm>
        </p:spPr>
        <p:txBody>
          <a:bodyPr/>
          <a:lstStyle/>
          <a:p>
            <a:r>
              <a:rPr lang="it-IT" dirty="0" err="1" smtClean="0"/>
              <a:t>Conductor</a:t>
            </a:r>
            <a:r>
              <a:rPr lang="it-IT" dirty="0" smtClean="0"/>
              <a:t> </a:t>
            </a:r>
            <a:r>
              <a:rPr lang="it-IT" dirty="0" err="1" smtClean="0"/>
              <a:t>development</a:t>
            </a:r>
            <a:r>
              <a:rPr lang="it-IT" dirty="0" smtClean="0"/>
              <a:t> x FCC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437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14693-E149-47B5-ACC2-0C8D7EDC50BC}" type="slidenum">
              <a:rPr lang="it-IT" smtClean="0"/>
              <a:pPr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48739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624784"/>
            <a:ext cx="2352552" cy="1604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8" descr="MgBCover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87" y="1624784"/>
            <a:ext cx="909638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6" name="CasellaDiTesto 14"/>
          <p:cNvSpPr txBox="1">
            <a:spLocks noChangeArrowheads="1"/>
          </p:cNvSpPr>
          <p:nvPr/>
        </p:nvSpPr>
        <p:spPr bwMode="auto">
          <a:xfrm>
            <a:off x="-71470" y="3154366"/>
            <a:ext cx="28575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it-IT" sz="800" dirty="0" err="1">
                <a:solidFill>
                  <a:srgbClr val="000066"/>
                </a:solidFill>
              </a:rPr>
              <a:t>Nagamatsu</a:t>
            </a:r>
            <a:r>
              <a:rPr lang="it-IT" sz="800" dirty="0">
                <a:solidFill>
                  <a:srgbClr val="000066"/>
                </a:solidFill>
              </a:rPr>
              <a:t>  </a:t>
            </a:r>
            <a:r>
              <a:rPr lang="it-IT" sz="800" dirty="0" err="1">
                <a:solidFill>
                  <a:srgbClr val="000066"/>
                </a:solidFill>
              </a:rPr>
              <a:t>et</a:t>
            </a:r>
            <a:r>
              <a:rPr lang="it-IT" sz="800" dirty="0">
                <a:solidFill>
                  <a:srgbClr val="000066"/>
                </a:solidFill>
              </a:rPr>
              <a:t> al. 2001</a:t>
            </a:r>
          </a:p>
          <a:p>
            <a:pPr algn="just"/>
            <a:r>
              <a:rPr lang="it-IT" sz="800" b="1" dirty="0" err="1">
                <a:solidFill>
                  <a:srgbClr val="000066"/>
                </a:solidFill>
              </a:rPr>
              <a:t>Superconductivity</a:t>
            </a:r>
            <a:r>
              <a:rPr lang="it-IT" sz="800" b="1" dirty="0">
                <a:solidFill>
                  <a:srgbClr val="000066"/>
                </a:solidFill>
              </a:rPr>
              <a:t> at 39K in </a:t>
            </a:r>
            <a:r>
              <a:rPr lang="it-IT" sz="800" b="1" dirty="0" err="1">
                <a:solidFill>
                  <a:srgbClr val="000066"/>
                </a:solidFill>
              </a:rPr>
              <a:t>magnesium</a:t>
            </a:r>
            <a:r>
              <a:rPr lang="it-IT" sz="800" b="1" dirty="0">
                <a:solidFill>
                  <a:srgbClr val="000066"/>
                </a:solidFill>
              </a:rPr>
              <a:t> </a:t>
            </a:r>
            <a:r>
              <a:rPr lang="it-IT" sz="800" b="1" dirty="0" err="1">
                <a:solidFill>
                  <a:srgbClr val="000066"/>
                </a:solidFill>
              </a:rPr>
              <a:t>diboride</a:t>
            </a:r>
            <a:endParaRPr lang="it-IT" sz="800" b="1" dirty="0">
              <a:solidFill>
                <a:srgbClr val="000066"/>
              </a:solidFill>
            </a:endParaRPr>
          </a:p>
          <a:p>
            <a:pPr algn="just"/>
            <a:r>
              <a:rPr lang="it-IT" sz="800" dirty="0">
                <a:solidFill>
                  <a:srgbClr val="000066"/>
                </a:solidFill>
              </a:rPr>
              <a:t>Nature 410 63-4</a:t>
            </a:r>
          </a:p>
        </p:txBody>
      </p:sp>
      <p:sp>
        <p:nvSpPr>
          <p:cNvPr id="14347" name="Segnaposto contenuto 2"/>
          <p:cNvSpPr>
            <a:spLocks/>
          </p:cNvSpPr>
          <p:nvPr/>
        </p:nvSpPr>
        <p:spPr bwMode="auto">
          <a:xfrm>
            <a:off x="474156" y="962406"/>
            <a:ext cx="2848787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en-US" sz="1400" b="1" dirty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Relatively high </a:t>
            </a:r>
            <a:r>
              <a:rPr lang="en-US" sz="1400" b="1" dirty="0" smtClean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Tc,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en-US" sz="1400" b="1" dirty="0" smtClean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 simple structure and 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en-US" sz="1400" b="1" dirty="0" smtClean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common materials</a:t>
            </a:r>
            <a:endParaRPr lang="en-US" sz="1400" b="1" dirty="0">
              <a:solidFill>
                <a:srgbClr val="000066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0" name="Picture 9"/>
          <p:cNvPicPr>
            <a:picLocks noChangeAspect="1" noChangeArrowheads="1"/>
          </p:cNvPicPr>
          <p:nvPr/>
        </p:nvPicPr>
        <p:blipFill>
          <a:blip r:embed="rId4"/>
          <a:srcRect r="3807" b="28191"/>
          <a:stretch>
            <a:fillRect/>
          </a:stretch>
        </p:blipFill>
        <p:spPr bwMode="auto">
          <a:xfrm>
            <a:off x="3857620" y="1519226"/>
            <a:ext cx="1495413" cy="1732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15"/>
          <p:cNvSpPr>
            <a:spLocks noChangeArrowheads="1"/>
          </p:cNvSpPr>
          <p:nvPr/>
        </p:nvSpPr>
        <p:spPr bwMode="auto">
          <a:xfrm>
            <a:off x="3286116" y="996006"/>
            <a:ext cx="2888740" cy="52322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No evidence of </a:t>
            </a:r>
            <a:r>
              <a:rPr lang="en-US" sz="1400" b="1" dirty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“weak link”, </a:t>
            </a:r>
            <a:endParaRPr lang="en-US" sz="1400" b="1" dirty="0" smtClean="0">
              <a:solidFill>
                <a:srgbClr val="000066"/>
              </a:solidFill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en-US" sz="1400" b="1" dirty="0" smtClean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no </a:t>
            </a:r>
            <a:r>
              <a:rPr lang="en-US" sz="1400" b="1" dirty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need of high degree of </a:t>
            </a:r>
            <a:r>
              <a:rPr lang="en-US" sz="1400" b="1" dirty="0" smtClean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texturing</a:t>
            </a:r>
            <a:endParaRPr lang="it-IT" sz="1400" b="1" dirty="0">
              <a:solidFill>
                <a:srgbClr val="000066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6" name="CasellaDiTesto 14"/>
          <p:cNvSpPr txBox="1">
            <a:spLocks noChangeArrowheads="1"/>
          </p:cNvSpPr>
          <p:nvPr/>
        </p:nvSpPr>
        <p:spPr bwMode="auto">
          <a:xfrm>
            <a:off x="3143240" y="3230349"/>
            <a:ext cx="28575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it-IT" sz="800" dirty="0" err="1" smtClean="0">
                <a:solidFill>
                  <a:srgbClr val="000066"/>
                </a:solidFill>
              </a:rPr>
              <a:t>D.C</a:t>
            </a:r>
            <a:r>
              <a:rPr lang="it-IT" sz="800" dirty="0" smtClean="0">
                <a:solidFill>
                  <a:srgbClr val="000066"/>
                </a:solidFill>
              </a:rPr>
              <a:t> </a:t>
            </a:r>
            <a:r>
              <a:rPr lang="it-IT" sz="800" dirty="0" err="1" smtClean="0">
                <a:solidFill>
                  <a:srgbClr val="000066"/>
                </a:solidFill>
              </a:rPr>
              <a:t>Larbalestrier</a:t>
            </a:r>
            <a:r>
              <a:rPr lang="it-IT" sz="800" dirty="0" smtClean="0">
                <a:solidFill>
                  <a:srgbClr val="000066"/>
                </a:solidFill>
              </a:rPr>
              <a:t>  </a:t>
            </a:r>
            <a:r>
              <a:rPr lang="it-IT" sz="800" dirty="0" err="1">
                <a:solidFill>
                  <a:srgbClr val="000066"/>
                </a:solidFill>
              </a:rPr>
              <a:t>et</a:t>
            </a:r>
            <a:r>
              <a:rPr lang="it-IT" sz="800" dirty="0">
                <a:solidFill>
                  <a:srgbClr val="000066"/>
                </a:solidFill>
              </a:rPr>
              <a:t> al. 2001</a:t>
            </a:r>
          </a:p>
          <a:p>
            <a:pPr algn="just"/>
            <a:r>
              <a:rPr lang="it-IT" sz="800" b="1" dirty="0" err="1" smtClean="0">
                <a:solidFill>
                  <a:srgbClr val="000066"/>
                </a:solidFill>
              </a:rPr>
              <a:t>Strongly</a:t>
            </a:r>
            <a:r>
              <a:rPr lang="it-IT" sz="800" b="1" dirty="0" smtClean="0">
                <a:solidFill>
                  <a:srgbClr val="000066"/>
                </a:solidFill>
              </a:rPr>
              <a:t> </a:t>
            </a:r>
            <a:r>
              <a:rPr lang="it-IT" sz="800" b="1" dirty="0" err="1" smtClean="0">
                <a:solidFill>
                  <a:srgbClr val="000066"/>
                </a:solidFill>
              </a:rPr>
              <a:t>linked</a:t>
            </a:r>
            <a:r>
              <a:rPr lang="it-IT" sz="800" b="1" dirty="0" smtClean="0">
                <a:solidFill>
                  <a:srgbClr val="000066"/>
                </a:solidFill>
              </a:rPr>
              <a:t> </a:t>
            </a:r>
            <a:r>
              <a:rPr lang="it-IT" sz="800" b="1" dirty="0" err="1" smtClean="0">
                <a:solidFill>
                  <a:srgbClr val="000066"/>
                </a:solidFill>
              </a:rPr>
              <a:t>current</a:t>
            </a:r>
            <a:r>
              <a:rPr lang="it-IT" sz="800" b="1" dirty="0" smtClean="0">
                <a:solidFill>
                  <a:srgbClr val="000066"/>
                </a:solidFill>
              </a:rPr>
              <a:t> flow in </a:t>
            </a:r>
            <a:r>
              <a:rPr lang="it-IT" sz="800" b="1" dirty="0" err="1" smtClean="0">
                <a:solidFill>
                  <a:srgbClr val="000066"/>
                </a:solidFill>
              </a:rPr>
              <a:t>polycrystaline</a:t>
            </a:r>
            <a:r>
              <a:rPr lang="it-IT" sz="800" b="1" dirty="0" smtClean="0">
                <a:solidFill>
                  <a:srgbClr val="000066"/>
                </a:solidFill>
              </a:rPr>
              <a:t> </a:t>
            </a:r>
            <a:r>
              <a:rPr lang="it-IT" sz="800" b="1" dirty="0" err="1" smtClean="0">
                <a:solidFill>
                  <a:srgbClr val="000066"/>
                </a:solidFill>
              </a:rPr>
              <a:t>form</a:t>
            </a:r>
            <a:r>
              <a:rPr lang="it-IT" sz="800" b="1" dirty="0" smtClean="0">
                <a:solidFill>
                  <a:srgbClr val="000066"/>
                </a:solidFill>
              </a:rPr>
              <a:t> </a:t>
            </a:r>
            <a:r>
              <a:rPr lang="it-IT" sz="800" b="1" dirty="0" err="1" smtClean="0">
                <a:solidFill>
                  <a:srgbClr val="000066"/>
                </a:solidFill>
              </a:rPr>
              <a:t>of</a:t>
            </a:r>
            <a:r>
              <a:rPr lang="it-IT" sz="800" b="1" dirty="0" smtClean="0">
                <a:solidFill>
                  <a:srgbClr val="000066"/>
                </a:solidFill>
              </a:rPr>
              <a:t> the superconductor MgB</a:t>
            </a:r>
            <a:r>
              <a:rPr lang="it-IT" sz="800" b="1" baseline="-25000" dirty="0" smtClean="0">
                <a:solidFill>
                  <a:srgbClr val="000066"/>
                </a:solidFill>
              </a:rPr>
              <a:t>2</a:t>
            </a:r>
            <a:endParaRPr lang="it-IT" sz="800" b="1" dirty="0">
              <a:solidFill>
                <a:srgbClr val="000066"/>
              </a:solidFill>
            </a:endParaRPr>
          </a:p>
          <a:p>
            <a:pPr algn="just"/>
            <a:r>
              <a:rPr lang="it-IT" sz="800" dirty="0">
                <a:solidFill>
                  <a:srgbClr val="000066"/>
                </a:solidFill>
              </a:rPr>
              <a:t>Nature 410 </a:t>
            </a:r>
          </a:p>
        </p:txBody>
      </p:sp>
      <p:pic>
        <p:nvPicPr>
          <p:cNvPr id="14355" name="Picture 1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00192" y="1515806"/>
            <a:ext cx="254066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" name="Rectangle 15"/>
          <p:cNvSpPr>
            <a:spLocks noChangeArrowheads="1"/>
          </p:cNvSpPr>
          <p:nvPr/>
        </p:nvSpPr>
        <p:spPr bwMode="auto">
          <a:xfrm>
            <a:off x="7000892" y="996006"/>
            <a:ext cx="1563185" cy="52322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PIT process for the</a:t>
            </a:r>
          </a:p>
          <a:p>
            <a:r>
              <a:rPr lang="en-US" sz="1400" b="1" dirty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f</a:t>
            </a:r>
            <a:r>
              <a:rPr lang="en-US" sz="1400" b="1" dirty="0" smtClean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abrication of wire</a:t>
            </a:r>
            <a:endParaRPr lang="it-IT" sz="1400" b="1" dirty="0">
              <a:solidFill>
                <a:srgbClr val="000066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9" name="CasellaDiTesto 14"/>
          <p:cNvSpPr txBox="1">
            <a:spLocks noChangeArrowheads="1"/>
          </p:cNvSpPr>
          <p:nvPr/>
        </p:nvSpPr>
        <p:spPr bwMode="auto">
          <a:xfrm>
            <a:off x="6286512" y="3233738"/>
            <a:ext cx="307180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it-IT" sz="800" dirty="0" err="1" smtClean="0">
                <a:solidFill>
                  <a:srgbClr val="000066"/>
                </a:solidFill>
              </a:rPr>
              <a:t>G.Grasso</a:t>
            </a:r>
            <a:r>
              <a:rPr lang="it-IT" sz="800" dirty="0" smtClean="0">
                <a:solidFill>
                  <a:srgbClr val="000066"/>
                </a:solidFill>
              </a:rPr>
              <a:t> </a:t>
            </a:r>
            <a:r>
              <a:rPr lang="it-IT" sz="800" dirty="0" err="1" smtClean="0">
                <a:solidFill>
                  <a:srgbClr val="000066"/>
                </a:solidFill>
              </a:rPr>
              <a:t>et</a:t>
            </a:r>
            <a:r>
              <a:rPr lang="it-IT" sz="800" dirty="0" smtClean="0">
                <a:solidFill>
                  <a:srgbClr val="000066"/>
                </a:solidFill>
              </a:rPr>
              <a:t> .al</a:t>
            </a:r>
            <a:r>
              <a:rPr lang="it-IT" sz="800" dirty="0">
                <a:solidFill>
                  <a:srgbClr val="000066"/>
                </a:solidFill>
              </a:rPr>
              <a:t>. 2001</a:t>
            </a:r>
          </a:p>
          <a:p>
            <a:pPr algn="just"/>
            <a:r>
              <a:rPr lang="it-IT" sz="800" b="1" dirty="0" err="1" smtClean="0">
                <a:solidFill>
                  <a:srgbClr val="000066"/>
                </a:solidFill>
              </a:rPr>
              <a:t>Large</a:t>
            </a:r>
            <a:r>
              <a:rPr lang="it-IT" sz="800" b="1" dirty="0" smtClean="0">
                <a:solidFill>
                  <a:srgbClr val="000066"/>
                </a:solidFill>
              </a:rPr>
              <a:t> </a:t>
            </a:r>
            <a:r>
              <a:rPr lang="it-IT" sz="800" b="1" dirty="0" err="1" smtClean="0">
                <a:solidFill>
                  <a:srgbClr val="000066"/>
                </a:solidFill>
              </a:rPr>
              <a:t>transport</a:t>
            </a:r>
            <a:r>
              <a:rPr lang="it-IT" sz="800" b="1" dirty="0" smtClean="0">
                <a:solidFill>
                  <a:srgbClr val="000066"/>
                </a:solidFill>
              </a:rPr>
              <a:t> </a:t>
            </a:r>
            <a:r>
              <a:rPr lang="it-IT" sz="800" b="1" dirty="0" err="1" smtClean="0">
                <a:solidFill>
                  <a:srgbClr val="000066"/>
                </a:solidFill>
              </a:rPr>
              <a:t>current</a:t>
            </a:r>
            <a:r>
              <a:rPr lang="it-IT" sz="800" b="1" dirty="0" smtClean="0">
                <a:solidFill>
                  <a:srgbClr val="000066"/>
                </a:solidFill>
              </a:rPr>
              <a:t> in </a:t>
            </a:r>
            <a:r>
              <a:rPr lang="it-IT" sz="800" b="1" dirty="0" err="1" smtClean="0">
                <a:solidFill>
                  <a:srgbClr val="000066"/>
                </a:solidFill>
              </a:rPr>
              <a:t>unsintered</a:t>
            </a:r>
            <a:r>
              <a:rPr lang="it-IT" sz="800" b="1" dirty="0" smtClean="0">
                <a:solidFill>
                  <a:srgbClr val="000066"/>
                </a:solidFill>
              </a:rPr>
              <a:t> MgB</a:t>
            </a:r>
            <a:r>
              <a:rPr lang="it-IT" sz="800" b="1" baseline="-25000" dirty="0" smtClean="0">
                <a:solidFill>
                  <a:srgbClr val="000066"/>
                </a:solidFill>
              </a:rPr>
              <a:t>2</a:t>
            </a:r>
            <a:r>
              <a:rPr lang="it-IT" sz="800" b="1" dirty="0" smtClean="0">
                <a:solidFill>
                  <a:srgbClr val="000066"/>
                </a:solidFill>
              </a:rPr>
              <a:t> SC </a:t>
            </a:r>
            <a:r>
              <a:rPr lang="it-IT" sz="800" b="1" dirty="0" err="1" smtClean="0">
                <a:solidFill>
                  <a:srgbClr val="000066"/>
                </a:solidFill>
              </a:rPr>
              <a:t>tapes</a:t>
            </a:r>
            <a:endParaRPr lang="it-IT" sz="800" b="1" dirty="0">
              <a:solidFill>
                <a:srgbClr val="000066"/>
              </a:solidFill>
            </a:endParaRPr>
          </a:p>
          <a:p>
            <a:pPr algn="just"/>
            <a:r>
              <a:rPr lang="it-IT" sz="800" dirty="0" smtClean="0">
                <a:solidFill>
                  <a:srgbClr val="000066"/>
                </a:solidFill>
              </a:rPr>
              <a:t>APL Volume 72, </a:t>
            </a:r>
            <a:r>
              <a:rPr lang="it-IT" sz="800" dirty="0" err="1" smtClean="0">
                <a:solidFill>
                  <a:srgbClr val="000066"/>
                </a:solidFill>
              </a:rPr>
              <a:t>number</a:t>
            </a:r>
            <a:r>
              <a:rPr lang="it-IT" sz="800" dirty="0" smtClean="0">
                <a:solidFill>
                  <a:srgbClr val="000066"/>
                </a:solidFill>
              </a:rPr>
              <a:t> 9</a:t>
            </a:r>
            <a:endParaRPr lang="it-IT" sz="800" dirty="0">
              <a:solidFill>
                <a:srgbClr val="000066"/>
              </a:solidFill>
            </a:endParaRPr>
          </a:p>
        </p:txBody>
      </p:sp>
      <p:pic>
        <p:nvPicPr>
          <p:cNvPr id="31" name="Picture 1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85026" y="4262127"/>
            <a:ext cx="2209802" cy="199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CasellaDiTesto 11"/>
          <p:cNvSpPr txBox="1">
            <a:spLocks noChangeArrowheads="1"/>
          </p:cNvSpPr>
          <p:nvPr/>
        </p:nvSpPr>
        <p:spPr bwMode="auto">
          <a:xfrm>
            <a:off x="4799340" y="6269640"/>
            <a:ext cx="235743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it-IT" sz="800" dirty="0" err="1">
                <a:solidFill>
                  <a:srgbClr val="000066"/>
                </a:solidFill>
              </a:rPr>
              <a:t>Zeng</a:t>
            </a:r>
            <a:r>
              <a:rPr lang="it-IT" sz="800" dirty="0">
                <a:solidFill>
                  <a:srgbClr val="000066"/>
                </a:solidFill>
              </a:rPr>
              <a:t> </a:t>
            </a:r>
            <a:r>
              <a:rPr lang="it-IT" sz="800" dirty="0" err="1">
                <a:solidFill>
                  <a:srgbClr val="000066"/>
                </a:solidFill>
              </a:rPr>
              <a:t>et</a:t>
            </a:r>
            <a:r>
              <a:rPr lang="it-IT" sz="800" dirty="0">
                <a:solidFill>
                  <a:srgbClr val="000066"/>
                </a:solidFill>
              </a:rPr>
              <a:t> al. 2003</a:t>
            </a:r>
          </a:p>
          <a:p>
            <a:pPr algn="just"/>
            <a:r>
              <a:rPr lang="it-IT" sz="800" b="1" dirty="0" err="1">
                <a:solidFill>
                  <a:srgbClr val="000066"/>
                </a:solidFill>
              </a:rPr>
              <a:t>Superconducting</a:t>
            </a:r>
            <a:r>
              <a:rPr lang="it-IT" sz="800" b="1" dirty="0">
                <a:solidFill>
                  <a:srgbClr val="000066"/>
                </a:solidFill>
              </a:rPr>
              <a:t> MgB</a:t>
            </a:r>
            <a:r>
              <a:rPr lang="it-IT" sz="800" b="1" baseline="-25000" dirty="0">
                <a:solidFill>
                  <a:srgbClr val="000066"/>
                </a:solidFill>
              </a:rPr>
              <a:t>2</a:t>
            </a:r>
            <a:r>
              <a:rPr lang="it-IT" sz="800" b="1" dirty="0">
                <a:solidFill>
                  <a:srgbClr val="000066"/>
                </a:solidFill>
              </a:rPr>
              <a:t> </a:t>
            </a:r>
            <a:r>
              <a:rPr lang="it-IT" sz="800" b="1" dirty="0" err="1">
                <a:solidFill>
                  <a:srgbClr val="000066"/>
                </a:solidFill>
              </a:rPr>
              <a:t>thin</a:t>
            </a:r>
            <a:r>
              <a:rPr lang="it-IT" sz="800" b="1" dirty="0">
                <a:solidFill>
                  <a:srgbClr val="000066"/>
                </a:solidFill>
              </a:rPr>
              <a:t> film </a:t>
            </a:r>
          </a:p>
          <a:p>
            <a:pPr algn="just"/>
            <a:r>
              <a:rPr lang="it-IT" sz="800" b="1" dirty="0">
                <a:solidFill>
                  <a:srgbClr val="000066"/>
                </a:solidFill>
              </a:rPr>
              <a:t>on </a:t>
            </a:r>
            <a:r>
              <a:rPr lang="it-IT" sz="800" b="1" dirty="0" err="1">
                <a:solidFill>
                  <a:srgbClr val="000066"/>
                </a:solidFill>
              </a:rPr>
              <a:t>silicon</a:t>
            </a:r>
            <a:r>
              <a:rPr lang="it-IT" sz="800" b="1" dirty="0">
                <a:solidFill>
                  <a:srgbClr val="000066"/>
                </a:solidFill>
              </a:rPr>
              <a:t> </a:t>
            </a:r>
            <a:r>
              <a:rPr lang="it-IT" sz="800" b="1" dirty="0" err="1">
                <a:solidFill>
                  <a:srgbClr val="000066"/>
                </a:solidFill>
              </a:rPr>
              <a:t>carbide</a:t>
            </a:r>
            <a:r>
              <a:rPr lang="it-IT" sz="800" b="1" dirty="0">
                <a:solidFill>
                  <a:srgbClr val="000066"/>
                </a:solidFill>
              </a:rPr>
              <a:t> </a:t>
            </a:r>
            <a:r>
              <a:rPr lang="it-IT" sz="800" b="1" dirty="0" err="1">
                <a:solidFill>
                  <a:srgbClr val="000066"/>
                </a:solidFill>
              </a:rPr>
              <a:t>substrate</a:t>
            </a:r>
            <a:r>
              <a:rPr lang="it-IT" sz="800" b="1" dirty="0">
                <a:solidFill>
                  <a:srgbClr val="000066"/>
                </a:solidFill>
              </a:rPr>
              <a:t> </a:t>
            </a:r>
            <a:r>
              <a:rPr lang="it-IT" sz="800" b="1" dirty="0" err="1">
                <a:solidFill>
                  <a:srgbClr val="000066"/>
                </a:solidFill>
              </a:rPr>
              <a:t>by</a:t>
            </a:r>
            <a:r>
              <a:rPr lang="it-IT" sz="800" b="1" dirty="0">
                <a:solidFill>
                  <a:srgbClr val="000066"/>
                </a:solidFill>
              </a:rPr>
              <a:t> HPCVD</a:t>
            </a:r>
          </a:p>
          <a:p>
            <a:pPr algn="just"/>
            <a:r>
              <a:rPr lang="it-IT" sz="800" dirty="0">
                <a:solidFill>
                  <a:srgbClr val="000066"/>
                </a:solidFill>
              </a:rPr>
              <a:t>APL 82 2097-9 </a:t>
            </a:r>
          </a:p>
        </p:txBody>
      </p:sp>
      <p:sp>
        <p:nvSpPr>
          <p:cNvPr id="33" name="Segnaposto contenuto 2"/>
          <p:cNvSpPr>
            <a:spLocks/>
          </p:cNvSpPr>
          <p:nvPr/>
        </p:nvSpPr>
        <p:spPr bwMode="auto">
          <a:xfrm>
            <a:off x="4013523" y="3902087"/>
            <a:ext cx="3286115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en-US" sz="1400" b="1" dirty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Large </a:t>
            </a:r>
            <a:r>
              <a:rPr lang="en-US" sz="1400" b="1" dirty="0" smtClean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critical current density</a:t>
            </a:r>
            <a:endParaRPr lang="en-US" sz="1400" b="1" dirty="0">
              <a:solidFill>
                <a:srgbClr val="000066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4" name="Picture 1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298878" y="4190119"/>
            <a:ext cx="2571750" cy="2145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CasellaDiTesto 13"/>
          <p:cNvSpPr txBox="1">
            <a:spLocks noChangeArrowheads="1"/>
          </p:cNvSpPr>
          <p:nvPr/>
        </p:nvSpPr>
        <p:spPr bwMode="auto">
          <a:xfrm>
            <a:off x="1622698" y="6290545"/>
            <a:ext cx="278606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it-IT" sz="800" dirty="0" err="1">
                <a:solidFill>
                  <a:srgbClr val="000066"/>
                </a:solidFill>
              </a:rPr>
              <a:t>Iwasa</a:t>
            </a:r>
            <a:r>
              <a:rPr lang="it-IT" sz="800" dirty="0">
                <a:solidFill>
                  <a:srgbClr val="000066"/>
                </a:solidFill>
              </a:rPr>
              <a:t> Y </a:t>
            </a:r>
            <a:r>
              <a:rPr lang="it-IT" sz="800" dirty="0" err="1">
                <a:solidFill>
                  <a:srgbClr val="000066"/>
                </a:solidFill>
              </a:rPr>
              <a:t>et</a:t>
            </a:r>
            <a:r>
              <a:rPr lang="it-IT" sz="800" dirty="0">
                <a:solidFill>
                  <a:srgbClr val="000066"/>
                </a:solidFill>
              </a:rPr>
              <a:t> al. 2006</a:t>
            </a:r>
          </a:p>
          <a:p>
            <a:pPr algn="just"/>
            <a:r>
              <a:rPr lang="it-IT" sz="800" b="1" dirty="0">
                <a:solidFill>
                  <a:srgbClr val="000066"/>
                </a:solidFill>
              </a:rPr>
              <a:t>A round </a:t>
            </a:r>
            <a:r>
              <a:rPr lang="it-IT" sz="800" b="1" dirty="0" err="1">
                <a:solidFill>
                  <a:srgbClr val="000066"/>
                </a:solidFill>
              </a:rPr>
              <a:t>table</a:t>
            </a:r>
            <a:r>
              <a:rPr lang="it-IT" sz="800" b="1" dirty="0">
                <a:solidFill>
                  <a:srgbClr val="000066"/>
                </a:solidFill>
              </a:rPr>
              <a:t> </a:t>
            </a:r>
            <a:r>
              <a:rPr lang="it-IT" sz="800" b="1" dirty="0" err="1">
                <a:solidFill>
                  <a:srgbClr val="000066"/>
                </a:solidFill>
              </a:rPr>
              <a:t>discussion</a:t>
            </a:r>
            <a:r>
              <a:rPr lang="it-IT" sz="800" b="1" dirty="0">
                <a:solidFill>
                  <a:srgbClr val="000066"/>
                </a:solidFill>
              </a:rPr>
              <a:t> on MgB</a:t>
            </a:r>
            <a:r>
              <a:rPr lang="it-IT" sz="800" b="1" baseline="-25000" dirty="0">
                <a:solidFill>
                  <a:srgbClr val="000066"/>
                </a:solidFill>
              </a:rPr>
              <a:t>2</a:t>
            </a:r>
            <a:r>
              <a:rPr lang="it-IT" sz="800" b="1" dirty="0">
                <a:solidFill>
                  <a:srgbClr val="000066"/>
                </a:solidFill>
              </a:rPr>
              <a:t>:</a:t>
            </a:r>
          </a:p>
          <a:p>
            <a:pPr algn="just"/>
            <a:r>
              <a:rPr lang="it-IT" sz="800" b="1" dirty="0" err="1">
                <a:solidFill>
                  <a:srgbClr val="000066"/>
                </a:solidFill>
              </a:rPr>
              <a:t>towards</a:t>
            </a:r>
            <a:r>
              <a:rPr lang="it-IT" sz="800" b="1" dirty="0">
                <a:solidFill>
                  <a:srgbClr val="000066"/>
                </a:solidFill>
              </a:rPr>
              <a:t> a wide market  or a </a:t>
            </a:r>
            <a:r>
              <a:rPr lang="it-IT" sz="800" b="1" dirty="0" err="1">
                <a:solidFill>
                  <a:srgbClr val="000066"/>
                </a:solidFill>
              </a:rPr>
              <a:t>niche</a:t>
            </a:r>
            <a:r>
              <a:rPr lang="it-IT" sz="800" b="1" dirty="0">
                <a:solidFill>
                  <a:srgbClr val="000066"/>
                </a:solidFill>
              </a:rPr>
              <a:t> production?</a:t>
            </a:r>
          </a:p>
          <a:p>
            <a:pPr algn="just"/>
            <a:r>
              <a:rPr lang="it-IT" sz="800" dirty="0">
                <a:solidFill>
                  <a:srgbClr val="000066"/>
                </a:solidFill>
              </a:rPr>
              <a:t>IEEE Trans. </a:t>
            </a:r>
            <a:r>
              <a:rPr lang="it-IT" sz="800" dirty="0" err="1">
                <a:solidFill>
                  <a:srgbClr val="000066"/>
                </a:solidFill>
              </a:rPr>
              <a:t>Appl</a:t>
            </a:r>
            <a:r>
              <a:rPr lang="it-IT" sz="800" dirty="0">
                <a:solidFill>
                  <a:srgbClr val="000066"/>
                </a:solidFill>
              </a:rPr>
              <a:t>. </a:t>
            </a:r>
            <a:r>
              <a:rPr lang="it-IT" sz="800" dirty="0" err="1">
                <a:solidFill>
                  <a:srgbClr val="000066"/>
                </a:solidFill>
              </a:rPr>
              <a:t>Supercond</a:t>
            </a:r>
            <a:r>
              <a:rPr lang="it-IT" sz="800" dirty="0">
                <a:solidFill>
                  <a:srgbClr val="000066"/>
                </a:solidFill>
              </a:rPr>
              <a:t> 16 </a:t>
            </a:r>
            <a:r>
              <a:rPr lang="it-IT" sz="800" dirty="0" smtClean="0">
                <a:solidFill>
                  <a:srgbClr val="000066"/>
                </a:solidFill>
              </a:rPr>
              <a:t>1457-64</a:t>
            </a:r>
            <a:endParaRPr lang="it-IT" sz="800" dirty="0">
              <a:solidFill>
                <a:srgbClr val="000066"/>
              </a:solidFill>
            </a:endParaRPr>
          </a:p>
          <a:p>
            <a:pPr algn="just"/>
            <a:endParaRPr lang="it-IT" sz="800" dirty="0">
              <a:solidFill>
                <a:srgbClr val="000066"/>
              </a:solidFill>
            </a:endParaRPr>
          </a:p>
        </p:txBody>
      </p:sp>
      <p:sp>
        <p:nvSpPr>
          <p:cNvPr id="36" name="Segnaposto contenuto 2"/>
          <p:cNvSpPr>
            <a:spLocks/>
          </p:cNvSpPr>
          <p:nvPr/>
        </p:nvSpPr>
        <p:spPr bwMode="auto">
          <a:xfrm>
            <a:off x="1364798" y="3906081"/>
            <a:ext cx="2571768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en-US" sz="1400" b="1" dirty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High critical </a:t>
            </a:r>
            <a:r>
              <a:rPr lang="en-US" sz="1400" b="1" dirty="0" smtClean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field</a:t>
            </a:r>
            <a:endParaRPr lang="en-US" sz="1400" b="1" dirty="0">
              <a:solidFill>
                <a:srgbClr val="000066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" name="Titolo 5"/>
          <p:cNvSpPr txBox="1">
            <a:spLocks/>
          </p:cNvSpPr>
          <p:nvPr/>
        </p:nvSpPr>
        <p:spPr>
          <a:xfrm>
            <a:off x="628650" y="478307"/>
            <a:ext cx="7772400" cy="4801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1" kern="1200" dirty="0">
                <a:solidFill>
                  <a:srgbClr val="052772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it-IT" dirty="0" smtClean="0"/>
              <a:t>MgB</a:t>
            </a:r>
            <a:r>
              <a:rPr lang="it-IT" baseline="-25000" dirty="0" smtClean="0"/>
              <a:t>2</a:t>
            </a:r>
            <a:r>
              <a:rPr lang="it-IT" dirty="0" smtClean="0"/>
              <a:t> </a:t>
            </a:r>
            <a:r>
              <a:rPr lang="it-IT" dirty="0" err="1" smtClean="0"/>
              <a:t>properties</a:t>
            </a:r>
            <a:endParaRPr lang="en-GB" baseline="-25000" dirty="0"/>
          </a:p>
        </p:txBody>
      </p:sp>
    </p:spTree>
    <p:extLst>
      <p:ext uri="{BB962C8B-B14F-4D97-AF65-F5344CB8AC3E}">
        <p14:creationId xmlns:p14="http://schemas.microsoft.com/office/powerpoint/2010/main" val="353909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ncrypted-tbn1.gstatic.com/images?q=tbn:ANd9GcQKJAi4FXOwG6Ob8RDaFukhycWtljfX1i15V7qy7Jk8Y7xEjdDv4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9845" y="1207257"/>
            <a:ext cx="2084627" cy="860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23966" y="1283812"/>
            <a:ext cx="2240517" cy="554077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028" name="Picture 4" descr="Bruker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326" y="4927901"/>
            <a:ext cx="884176" cy="501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asellaDiTesto 8"/>
          <p:cNvSpPr txBox="1"/>
          <p:nvPr/>
        </p:nvSpPr>
        <p:spPr>
          <a:xfrm>
            <a:off x="3857493" y="5427370"/>
            <a:ext cx="1585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 smtClean="0">
                <a:solidFill>
                  <a:schemeClr val="tx2"/>
                </a:solidFill>
              </a:rPr>
              <a:t>Bruker</a:t>
            </a:r>
            <a:r>
              <a:rPr lang="it-IT" b="1" dirty="0" smtClean="0">
                <a:solidFill>
                  <a:schemeClr val="tx2"/>
                </a:solidFill>
              </a:rPr>
              <a:t> BEST</a:t>
            </a:r>
          </a:p>
        </p:txBody>
      </p:sp>
      <p:sp>
        <p:nvSpPr>
          <p:cNvPr id="11" name="AutoShape 8" descr="data:image/jpeg;base64,/9j/4AAQSkZJRgABAQAAAQABAAD/2wCEAAkGBwgHBgkIBwgKCgkLDRYPDQwMDRsUFRAWIB0iIiAdHx8kKDQsJCYxJx8fLT0tMTU3Ojo6Iys/RD84QzQ5OjcBCgoKDQwNGg8PGjclHyU3Nzc3Nzc3Nzc3Nzc3Nzc3Nzc3Nzc3Nzc3Nzc3Nzc3Nzc3Nzc3Nzc3Nzc3Nzc3Nzc3N//AABEIAJcAlwMBIgACEQEDEQH/xAAcAAEBAAIDAQEAAAAAAAAAAAAABgUHAQIDCAT/xABCEAABAwQABAIHAgcRAAAAAAABAAIDBAUGEQcSITETQRQiUWFxgZEVMgg4QlJzsdEWFyMkJzRDcnR1gqGisrPBw//EABQBAQAAAAAAAAAAAAAAAAAAAAD/xAAUEQEAAAAAAAAAAAAAAAAAAAAA/9oADAMBAAIRAxEAPwDeKIiAiIgIiICIiAiIgIiICIiAiIgIiICIiAiIgIiICIiAiIgIiICIiAiIgIiICIiAiIgIiICIiAiIgIiICIiAiIgIiICIiAiIgIiICLgrDZBldjxyPmvNyp6ZxBc2NztvcB7GjqfogzSKCxjixjN8c+KeqbbpxKWsjqzyB7d+qQ7tsjy30KvGODmgggg9iEHKIiAiIgIiICIiAiIgIiICIiAiIgm8+yKTHMdkqqOMTV80jaejhP5czzpvx13+S1FQ0+W45lENFNZrLesjuHNO6oqHvmljZvu47DY29wNa9iteJlPVwZZiV3qKvdmguDY5IC3Qjkd2efbvWtnt8yvejeLfxYyKCul8Cou9FAbZM/sQxnK9rd+fN63L7kEPcrdlWG2CamvFgx+42urqnSzTyB8ggdIR3OwWgHzA+apeHU9+xO7UmNZGYDQXFkklsfFMZWxFvUxhx/J5eoB9nvXH2dcsP4fZHFmt4bcnVrXspYjI55c5zSAGlw3skg6HbW1+XKLdc32fh1Y4KgQX4SMc2V3UwhkY5iR5gdOnnrSDbF1qXUlrrKqINL4YHyNDh0JDSev0UlwnzCvzSx1dfcYKeGSGqMLW04cGkcrT12T+cVR3xr2Y3cWyP53iilDn61zHkPXXktGcIMTut/x+rqbdlNfaI46ssdDTg8rzyNPN0cOvXXyQbW4pZXW4djUdzt8EE0zqpkJbOHFui1x8iPzV4X/MLhbOF9NlMUNM+tkpaaZ0Tmu8PcnLvQB3r1jrqtb8WMQu1hxZtXcMsuF1idVMjFPUA8uyHHm6uPUaP1VNmv4vlD/d9B+uNBlJMtzGtw+xXjHrJSV1XWte6pj0QyMA6GvXH6ypap4n8QaW9wWWoxu2suU4BipyHczgd6/pNeRWweEw/k6sf6A/7nKFyzp+EFj/AOhj/wDRBYYRes4uV0lhyqwU9voxCXMli7l+xoffPlvy8lI1fGiWDNpKBtNSusMdWIH1fK7nA7F298utgnt2CtOK2TfuYw6rnhfy1lT/ABem69Q53dw+Ddn6LSFPJSDhxLYHY5eDdJJ/SfTBSksDwdN9+uTp8SUH03WVUFHRzVVRI2OCGMyPeezWgbJWqrHm+YZ5c6oYlT0VttVMeV1RWsL3knt26b9w7e1dMbvs+XcF7rSNcZbnRUb6eVo+88AbYfm0a95BXp+DpWUsmLV1HGWiphqy+RvmWuaOU/5EfJAu+cZbgl2pYsxgoq+11RIZVUTHMc3Xfoem+u9efkVmOKOe1mKWi119ljo6plc52nTtcW8vKCCOVw9qyHEbMrRiVLRm7Ufpr6iRwjgAaSAB1d18uoHzUFx8m9IxPGpvRfRPEe54pzrcYLAeU69iDdsbi+Frum3NBUBWZzcoOLFNiLaelNDMwOMpa7xB/BF/feu49i/FFw3yMxMd++HdwC0HQB6f61G2q1VVl482uirrpPc5mtLjUzj13AwP0D1PZBsKmzW4y8VZsTdT0ooo4jIJQ13iH1A7vvXc+xcqZofxi6r+zH/iC4QbQyexUmSWOqtNeD4NQ3XM3uxw6tcPeDorRldisNnqvA4izZC6KF5NNdaWYz05aT5ggujPb6L6IXVzQ4FrhtpGiD2KD56rKLAa+WL7MvmVX24s/m8MIcXg+Wi9g5fLr7lf8MMIr7VNJfMimnkuUjCyngnqDMaWMnei493HpvSt7PZLbZY5Y7VRxUzZpXSyCNuuZzjs7/Z5LIAaQeVXTsq6Waml34czHRu0dHRGisTimK2vE6GWjs0ckcMsvivEkheebQHc/ALOIgwuU4zbsqtzbfd2SPp2yiUNjkLTzAEDqP6xXS4YrbLhjEeOVUcrrbHHFE1gkIdyx65fW/whZ1EGPsdppbHaqa2UDXtpqdpbGHu5iBvff5rG1uHWmuyemyOojmNypgGxPEpDQBvXq+fcqiRBO5Lhtoyeroqi8xSzGjO4YxKQzuCdt896CoQFyiCdseHWmwXWuuVqilhmriTOzxSWOJO/u+XUn6rAV3Cq2faz7rYLhX2Kqfvm9BkAYd9/VPb4A6WwUQQVr4XWqG7tu97ra6+V7NFj66TbWEdtNH/e1ncsxC05dBTw3qKV7KdxdGI5CzqRo70qBEHVrQ1jWDsAAFPzYbaJsrjyd8U32pGAGv8AFPKBylv3e3YqiRBPxYhaY8rfkzY5ftN7eVzzKeXXLy/d+CKgRAREQEREBERAREQEREBERAREQEREBERAREQEREBERAREQEREBERAREQEREBERAREQEREBERAREQEREBERAREQEREBERAREQEREBERAREQEREBERAREQEREBERAREQEREBERAREQf/9k="/>
          <p:cNvSpPr>
            <a:spLocks noChangeAspect="1" noChangeArrowheads="1"/>
          </p:cNvSpPr>
          <p:nvPr/>
        </p:nvSpPr>
        <p:spPr bwMode="auto">
          <a:xfrm>
            <a:off x="0" y="-136525"/>
            <a:ext cx="1438275" cy="143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036" name="Picture 12" descr="https://encrypted-tbn3.gstatic.com/images?q=tbn:ANd9GcRkpZ2YWT7VW5hd4g-idoQQfr3BSxogHOZuKeJi_wJ3sBFYwzmYQ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8918" y="5352255"/>
            <a:ext cx="1524000" cy="381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4" descr="http://www.cuttingedgesuperconductors.com/uploads/3/0/0/1/3001134/1372464819.png">
            <a:hlinkClick r:id="rId7"/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37"/>
          <a:stretch/>
        </p:blipFill>
        <p:spPr bwMode="auto">
          <a:xfrm>
            <a:off x="4080535" y="2189218"/>
            <a:ext cx="1644429" cy="1160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asellaDiTesto 12"/>
          <p:cNvSpPr txBox="1"/>
          <p:nvPr/>
        </p:nvSpPr>
        <p:spPr>
          <a:xfrm>
            <a:off x="3798911" y="5871284"/>
            <a:ext cx="265502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i="1" dirty="0" smtClean="0">
                <a:solidFill>
                  <a:schemeClr val="tx2"/>
                </a:solidFill>
              </a:rPr>
              <a:t>1000 m of MgB2 </a:t>
            </a:r>
            <a:r>
              <a:rPr lang="it-IT" sz="1400" i="1" dirty="0" err="1" smtClean="0">
                <a:solidFill>
                  <a:schemeClr val="tx2"/>
                </a:solidFill>
              </a:rPr>
              <a:t>wire</a:t>
            </a:r>
            <a:r>
              <a:rPr lang="it-IT" sz="1400" i="1" dirty="0" smtClean="0">
                <a:solidFill>
                  <a:schemeClr val="tx2"/>
                </a:solidFill>
              </a:rPr>
              <a:t> </a:t>
            </a:r>
          </a:p>
          <a:p>
            <a:r>
              <a:rPr lang="it-IT" sz="1400" i="1" dirty="0" err="1" smtClean="0">
                <a:solidFill>
                  <a:schemeClr val="tx2"/>
                </a:solidFill>
              </a:rPr>
              <a:t>already</a:t>
            </a:r>
            <a:r>
              <a:rPr lang="it-IT" sz="1400" i="1" dirty="0" smtClean="0">
                <a:solidFill>
                  <a:schemeClr val="tx2"/>
                </a:solidFill>
              </a:rPr>
              <a:t> </a:t>
            </a:r>
            <a:r>
              <a:rPr lang="it-IT" sz="1400" i="1" dirty="0" err="1" smtClean="0">
                <a:solidFill>
                  <a:schemeClr val="tx2"/>
                </a:solidFill>
              </a:rPr>
              <a:t>demonstrated</a:t>
            </a:r>
            <a:endParaRPr lang="it-IT" sz="1400" i="1" dirty="0" smtClean="0">
              <a:solidFill>
                <a:schemeClr val="tx2"/>
              </a:solidFill>
            </a:endParaRPr>
          </a:p>
          <a:p>
            <a:r>
              <a:rPr lang="it-IT" sz="1400" i="1" dirty="0" smtClean="0">
                <a:solidFill>
                  <a:schemeClr val="tx2"/>
                </a:solidFill>
              </a:rPr>
              <a:t>in </a:t>
            </a:r>
            <a:r>
              <a:rPr lang="en-US" sz="1400" i="1" dirty="0" smtClean="0">
                <a:solidFill>
                  <a:schemeClr val="tx2"/>
                </a:solidFill>
              </a:rPr>
              <a:t>collaboration</a:t>
            </a:r>
            <a:r>
              <a:rPr lang="it-IT" sz="1400" i="1" dirty="0" smtClean="0">
                <a:solidFill>
                  <a:schemeClr val="tx2"/>
                </a:solidFill>
              </a:rPr>
              <a:t> with IFW Dresden</a:t>
            </a:r>
            <a:endParaRPr lang="it-IT" sz="1400" i="1" dirty="0">
              <a:solidFill>
                <a:schemeClr val="tx2"/>
              </a:solidFill>
            </a:endParaRPr>
          </a:p>
        </p:txBody>
      </p:sp>
      <p:pic>
        <p:nvPicPr>
          <p:cNvPr id="1040" name="Picture 16" descr="Home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21" y="5395629"/>
            <a:ext cx="2777199" cy="413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://www.c-wst.com/english/images/logo_03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21" y="6090382"/>
            <a:ext cx="2828925" cy="46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asellaDiTesto 14"/>
          <p:cNvSpPr txBox="1"/>
          <p:nvPr/>
        </p:nvSpPr>
        <p:spPr>
          <a:xfrm>
            <a:off x="3591312" y="3233111"/>
            <a:ext cx="230582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i="1" dirty="0" err="1" smtClean="0">
                <a:solidFill>
                  <a:schemeClr val="tx2"/>
                </a:solidFill>
              </a:rPr>
              <a:t>Located</a:t>
            </a:r>
            <a:r>
              <a:rPr lang="it-IT" sz="1400" i="1" dirty="0" smtClean="0">
                <a:solidFill>
                  <a:schemeClr val="tx2"/>
                </a:solidFill>
              </a:rPr>
              <a:t> in Portorico</a:t>
            </a:r>
          </a:p>
          <a:p>
            <a:r>
              <a:rPr lang="it-IT" sz="1400" i="1" dirty="0" smtClean="0">
                <a:solidFill>
                  <a:schemeClr val="tx2"/>
                </a:solidFill>
              </a:rPr>
              <a:t>MgB</a:t>
            </a:r>
            <a:r>
              <a:rPr lang="it-IT" sz="1400" i="1" baseline="-25000" dirty="0" smtClean="0">
                <a:solidFill>
                  <a:schemeClr val="tx2"/>
                </a:solidFill>
              </a:rPr>
              <a:t>2</a:t>
            </a:r>
            <a:r>
              <a:rPr lang="it-IT" sz="1400" i="1" dirty="0" smtClean="0">
                <a:solidFill>
                  <a:schemeClr val="tx2"/>
                </a:solidFill>
              </a:rPr>
              <a:t> </a:t>
            </a:r>
            <a:r>
              <a:rPr lang="it-IT" sz="1400" i="1" dirty="0" err="1" smtClean="0">
                <a:solidFill>
                  <a:schemeClr val="tx2"/>
                </a:solidFill>
              </a:rPr>
              <a:t>wires</a:t>
            </a:r>
            <a:r>
              <a:rPr lang="it-IT" sz="1400" i="1" dirty="0" smtClean="0">
                <a:solidFill>
                  <a:schemeClr val="tx2"/>
                </a:solidFill>
              </a:rPr>
              <a:t> for </a:t>
            </a:r>
            <a:r>
              <a:rPr lang="it-IT" sz="1400" i="1" dirty="0" err="1" smtClean="0">
                <a:solidFill>
                  <a:schemeClr val="tx2"/>
                </a:solidFill>
              </a:rPr>
              <a:t>Cryo</a:t>
            </a:r>
            <a:r>
              <a:rPr lang="it-IT" sz="1400" i="1" dirty="0" smtClean="0">
                <a:solidFill>
                  <a:schemeClr val="tx2"/>
                </a:solidFill>
              </a:rPr>
              <a:t>-free MRI</a:t>
            </a:r>
          </a:p>
          <a:p>
            <a:r>
              <a:rPr lang="it-IT" sz="1400" i="1" dirty="0" smtClean="0">
                <a:solidFill>
                  <a:schemeClr val="tx2"/>
                </a:solidFill>
              </a:rPr>
              <a:t>MRI </a:t>
            </a:r>
            <a:r>
              <a:rPr lang="it-IT" sz="1400" i="1" dirty="0" err="1" smtClean="0">
                <a:solidFill>
                  <a:schemeClr val="tx2"/>
                </a:solidFill>
              </a:rPr>
              <a:t>magnet</a:t>
            </a:r>
            <a:r>
              <a:rPr lang="it-IT" sz="1400" i="1" dirty="0" smtClean="0">
                <a:solidFill>
                  <a:schemeClr val="tx2"/>
                </a:solidFill>
              </a:rPr>
              <a:t>, open 1.5T, 3T</a:t>
            </a:r>
            <a:endParaRPr lang="it-IT" sz="1400" i="1" dirty="0">
              <a:solidFill>
                <a:schemeClr val="tx2"/>
              </a:solidFill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6963212" y="6107053"/>
            <a:ext cx="186089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i="1" dirty="0" err="1" smtClean="0">
                <a:solidFill>
                  <a:schemeClr val="tx2"/>
                </a:solidFill>
              </a:rPr>
              <a:t>Patents</a:t>
            </a:r>
            <a:r>
              <a:rPr lang="it-IT" sz="1400" i="1" dirty="0" smtClean="0">
                <a:solidFill>
                  <a:schemeClr val="tx2"/>
                </a:solidFill>
              </a:rPr>
              <a:t> on MgB2 </a:t>
            </a:r>
            <a:r>
              <a:rPr lang="it-IT" sz="1400" i="1" dirty="0" err="1" smtClean="0">
                <a:solidFill>
                  <a:schemeClr val="tx2"/>
                </a:solidFill>
              </a:rPr>
              <a:t>wires</a:t>
            </a:r>
            <a:endParaRPr lang="it-IT" sz="1400" i="1" dirty="0" smtClean="0">
              <a:solidFill>
                <a:schemeClr val="tx2"/>
              </a:solidFill>
            </a:endParaRPr>
          </a:p>
          <a:p>
            <a:pPr algn="ctr"/>
            <a:r>
              <a:rPr lang="it-IT" sz="1400" i="1" dirty="0" err="1" smtClean="0">
                <a:solidFill>
                  <a:schemeClr val="tx2"/>
                </a:solidFill>
              </a:rPr>
              <a:t>Several</a:t>
            </a:r>
            <a:r>
              <a:rPr lang="it-IT" sz="1400" i="1" dirty="0" smtClean="0">
                <a:solidFill>
                  <a:schemeClr val="tx2"/>
                </a:solidFill>
              </a:rPr>
              <a:t> R&amp;D </a:t>
            </a:r>
            <a:r>
              <a:rPr lang="it-IT" sz="1400" i="1" dirty="0" err="1" smtClean="0">
                <a:solidFill>
                  <a:schemeClr val="tx2"/>
                </a:solidFill>
              </a:rPr>
              <a:t>activities</a:t>
            </a:r>
            <a:endParaRPr lang="it-IT" sz="1400" i="1" dirty="0" smtClean="0">
              <a:solidFill>
                <a:schemeClr val="tx2"/>
              </a:solidFill>
            </a:endParaRPr>
          </a:p>
          <a:p>
            <a:pPr algn="ctr"/>
            <a:r>
              <a:rPr lang="it-IT" sz="1400" i="1" dirty="0" err="1" smtClean="0">
                <a:solidFill>
                  <a:schemeClr val="tx2"/>
                </a:solidFill>
              </a:rPr>
              <a:t>Published</a:t>
            </a:r>
            <a:r>
              <a:rPr lang="it-IT" sz="1400" i="1" dirty="0" smtClean="0">
                <a:solidFill>
                  <a:schemeClr val="tx2"/>
                </a:solidFill>
              </a:rPr>
              <a:t> </a:t>
            </a:r>
            <a:r>
              <a:rPr lang="it-IT" sz="1400" i="1" dirty="0" err="1" smtClean="0">
                <a:solidFill>
                  <a:schemeClr val="tx2"/>
                </a:solidFill>
              </a:rPr>
              <a:t>paper</a:t>
            </a:r>
            <a:endParaRPr lang="it-IT" sz="1400" i="1" dirty="0">
              <a:solidFill>
                <a:schemeClr val="tx2"/>
              </a:solidFill>
            </a:endParaRPr>
          </a:p>
        </p:txBody>
      </p:sp>
      <p:pic>
        <p:nvPicPr>
          <p:cNvPr id="6" name="Picture 2" descr="http://www.epochwires.com/images/weblogo3.png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347946"/>
            <a:ext cx="2122210" cy="649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CasellaDiTesto 25"/>
          <p:cNvSpPr txBox="1"/>
          <p:nvPr/>
        </p:nvSpPr>
        <p:spPr>
          <a:xfrm>
            <a:off x="387536" y="3156568"/>
            <a:ext cx="217194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i="1" dirty="0" err="1" smtClean="0">
                <a:solidFill>
                  <a:schemeClr val="tx2"/>
                </a:solidFill>
              </a:rPr>
              <a:t>Early</a:t>
            </a:r>
            <a:r>
              <a:rPr lang="it-IT" sz="1400" i="1" dirty="0" smtClean="0">
                <a:solidFill>
                  <a:schemeClr val="tx2"/>
                </a:solidFill>
              </a:rPr>
              <a:t> stage company, 2013,</a:t>
            </a:r>
          </a:p>
          <a:p>
            <a:r>
              <a:rPr lang="it-IT" sz="1400" i="1" dirty="0" err="1" smtClean="0">
                <a:solidFill>
                  <a:schemeClr val="tx2"/>
                </a:solidFill>
              </a:rPr>
              <a:t>Based</a:t>
            </a:r>
            <a:r>
              <a:rPr lang="it-IT" sz="1400" i="1" dirty="0" smtClean="0">
                <a:solidFill>
                  <a:schemeClr val="tx2"/>
                </a:solidFill>
              </a:rPr>
              <a:t> in Cambridge UK</a:t>
            </a:r>
          </a:p>
          <a:p>
            <a:r>
              <a:rPr lang="it-IT" sz="1400" i="1" dirty="0" err="1" smtClean="0">
                <a:solidFill>
                  <a:schemeClr val="tx2"/>
                </a:solidFill>
              </a:rPr>
              <a:t>granted</a:t>
            </a:r>
            <a:r>
              <a:rPr lang="it-IT" sz="1400" i="1" dirty="0" smtClean="0">
                <a:solidFill>
                  <a:schemeClr val="tx2"/>
                </a:solidFill>
              </a:rPr>
              <a:t> by UK SMART </a:t>
            </a:r>
          </a:p>
          <a:p>
            <a:r>
              <a:rPr lang="it-IT" sz="1400" i="1" dirty="0" smtClean="0">
                <a:solidFill>
                  <a:schemeClr val="tx2"/>
                </a:solidFill>
              </a:rPr>
              <a:t>for R&amp;D </a:t>
            </a:r>
            <a:r>
              <a:rPr lang="it-IT" sz="1400" i="1" dirty="0" err="1" smtClean="0">
                <a:solidFill>
                  <a:schemeClr val="tx2"/>
                </a:solidFill>
              </a:rPr>
              <a:t>activities</a:t>
            </a:r>
            <a:r>
              <a:rPr lang="it-IT" sz="1400" i="1" dirty="0" smtClean="0">
                <a:solidFill>
                  <a:schemeClr val="tx2"/>
                </a:solidFill>
              </a:rPr>
              <a:t> on MgB</a:t>
            </a:r>
            <a:r>
              <a:rPr lang="it-IT" sz="1400" i="1" baseline="-25000" dirty="0" smtClean="0">
                <a:solidFill>
                  <a:schemeClr val="tx2"/>
                </a:solidFill>
              </a:rPr>
              <a:t>2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6080332" y="1139891"/>
            <a:ext cx="30012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Ready for industrial production </a:t>
            </a:r>
          </a:p>
          <a:p>
            <a:r>
              <a:rPr lang="en-US" sz="1600" dirty="0" smtClean="0">
                <a:solidFill>
                  <a:schemeClr val="tx2"/>
                </a:solidFill>
              </a:rPr>
              <a:t>2 different manufacturing process</a:t>
            </a:r>
          </a:p>
          <a:p>
            <a:r>
              <a:rPr lang="en-US" sz="1600" dirty="0" smtClean="0">
                <a:solidFill>
                  <a:schemeClr val="tx2"/>
                </a:solidFill>
              </a:rPr>
              <a:t>ex-situ and in-situ technique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24" name="CasellaDiTesto 23"/>
          <p:cNvSpPr txBox="1"/>
          <p:nvPr/>
        </p:nvSpPr>
        <p:spPr>
          <a:xfrm>
            <a:off x="6043977" y="2490973"/>
            <a:ext cx="30739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Interested in </a:t>
            </a:r>
            <a:r>
              <a:rPr lang="en-US" sz="1600" dirty="0" err="1" smtClean="0">
                <a:solidFill>
                  <a:schemeClr val="tx2"/>
                </a:solidFill>
              </a:rPr>
              <a:t>industriall</a:t>
            </a:r>
            <a:r>
              <a:rPr lang="en-US" sz="1600" dirty="0" smtClean="0">
                <a:solidFill>
                  <a:schemeClr val="tx2"/>
                </a:solidFill>
              </a:rPr>
              <a:t> production</a:t>
            </a:r>
          </a:p>
          <a:p>
            <a:r>
              <a:rPr lang="en-US" sz="1600" dirty="0" smtClean="0">
                <a:solidFill>
                  <a:schemeClr val="tx2"/>
                </a:solidFill>
              </a:rPr>
              <a:t>of wires or </a:t>
            </a:r>
            <a:r>
              <a:rPr lang="en-US" sz="1600" dirty="0" err="1" smtClean="0">
                <a:solidFill>
                  <a:schemeClr val="tx2"/>
                </a:solidFill>
              </a:rPr>
              <a:t>wires+magnet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28" name="CasellaDiTesto 27"/>
          <p:cNvSpPr txBox="1"/>
          <p:nvPr/>
        </p:nvSpPr>
        <p:spPr>
          <a:xfrm>
            <a:off x="3093257" y="4327905"/>
            <a:ext cx="31143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Interested in the MgB</a:t>
            </a:r>
            <a:r>
              <a:rPr lang="en-US" sz="1600" baseline="-25000" dirty="0" smtClean="0">
                <a:solidFill>
                  <a:schemeClr val="tx2"/>
                </a:solidFill>
              </a:rPr>
              <a:t>2</a:t>
            </a:r>
            <a:r>
              <a:rPr lang="en-US" sz="1600" dirty="0" smtClean="0">
                <a:solidFill>
                  <a:schemeClr val="tx2"/>
                </a:solidFill>
              </a:rPr>
              <a:t> technology </a:t>
            </a:r>
            <a:endParaRPr lang="en-US" sz="1600" dirty="0">
              <a:solidFill>
                <a:schemeClr val="tx2"/>
              </a:solidFill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2333" y="5776291"/>
            <a:ext cx="1340726" cy="317005"/>
          </a:xfrm>
          <a:prstGeom prst="rect">
            <a:avLst/>
          </a:prstGeom>
        </p:spPr>
      </p:pic>
      <p:pic>
        <p:nvPicPr>
          <p:cNvPr id="22" name="Immagine 2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9272" y="4946916"/>
            <a:ext cx="1623646" cy="426300"/>
          </a:xfrm>
          <a:prstGeom prst="rect">
            <a:avLst/>
          </a:prstGeom>
        </p:spPr>
      </p:pic>
      <p:sp>
        <p:nvSpPr>
          <p:cNvPr id="23" name="Titolo 5"/>
          <p:cNvSpPr txBox="1">
            <a:spLocks/>
          </p:cNvSpPr>
          <p:nvPr/>
        </p:nvSpPr>
        <p:spPr>
          <a:xfrm>
            <a:off x="628650" y="478307"/>
            <a:ext cx="7772400" cy="4801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1" kern="1200" dirty="0">
                <a:solidFill>
                  <a:srgbClr val="052772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it-IT" dirty="0" smtClean="0"/>
              <a:t>MgB</a:t>
            </a:r>
            <a:r>
              <a:rPr lang="it-IT" baseline="-25000" dirty="0" smtClean="0"/>
              <a:t>2</a:t>
            </a:r>
            <a:r>
              <a:rPr lang="it-IT" dirty="0" smtClean="0"/>
              <a:t> </a:t>
            </a:r>
            <a:r>
              <a:rPr lang="it-IT" dirty="0" err="1" smtClean="0"/>
              <a:t>wire</a:t>
            </a:r>
            <a:r>
              <a:rPr lang="it-IT" dirty="0" smtClean="0"/>
              <a:t> manufacturing companies  </a:t>
            </a:r>
            <a:endParaRPr lang="en-GB" baseline="-25000" dirty="0"/>
          </a:p>
        </p:txBody>
      </p:sp>
    </p:spTree>
    <p:extLst>
      <p:ext uri="{BB962C8B-B14F-4D97-AF65-F5344CB8AC3E}">
        <p14:creationId xmlns:p14="http://schemas.microsoft.com/office/powerpoint/2010/main" val="26010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6040095" y="3140968"/>
            <a:ext cx="2576090" cy="108012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rgbClr val="D4DEFF"/>
              </a:gs>
              <a:gs pos="100000">
                <a:srgbClr val="D4DEFF"/>
              </a:gs>
              <a:gs pos="100000">
                <a:srgbClr val="96AB94"/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72000" tIns="72000" rIns="72000" bIns="72000" anchor="ctr" anchorCtr="1"/>
          <a:lstStyle/>
          <a:p>
            <a:pPr algn="ctr" hangingPunct="0">
              <a:lnSpc>
                <a:spcPct val="10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2400" kern="0" dirty="0" smtClean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MRI</a:t>
            </a:r>
            <a:endParaRPr lang="en-US" sz="2400" kern="0" dirty="0">
              <a:solidFill>
                <a:schemeClr val="bg1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Freccia a destra 4"/>
          <p:cNvSpPr/>
          <p:nvPr/>
        </p:nvSpPr>
        <p:spPr>
          <a:xfrm>
            <a:off x="179512" y="4005064"/>
            <a:ext cx="8856984" cy="1285884"/>
          </a:xfrm>
          <a:prstGeom prst="rightArrow">
            <a:avLst>
              <a:gd name="adj1" fmla="val 50000"/>
              <a:gd name="adj2" fmla="val 55027"/>
            </a:avLst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6200000" scaled="1"/>
            <a:tileRect/>
          </a:gra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6" name="Immagine 1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354844"/>
            <a:ext cx="2063767" cy="58686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7" name="Rettangolo arrotondato 6"/>
          <p:cNvSpPr/>
          <p:nvPr/>
        </p:nvSpPr>
        <p:spPr>
          <a:xfrm>
            <a:off x="411828" y="1051435"/>
            <a:ext cx="2571768" cy="1143008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200" dirty="0" smtClean="0">
                <a:latin typeface="Baskerville Old Face" pitchFamily="18" charset="0"/>
              </a:rPr>
              <a:t>Columbus </a:t>
            </a:r>
            <a:r>
              <a:rPr lang="it-IT" sz="2200" dirty="0" err="1" smtClean="0">
                <a:latin typeface="Baskerville Old Face" pitchFamily="18" charset="0"/>
              </a:rPr>
              <a:t>Superconductors</a:t>
            </a:r>
            <a:r>
              <a:rPr lang="it-IT" sz="2200" dirty="0" smtClean="0">
                <a:latin typeface="Baskerville Old Face" pitchFamily="18" charset="0"/>
              </a:rPr>
              <a:t> </a:t>
            </a:r>
          </a:p>
          <a:p>
            <a:pPr algn="ctr"/>
            <a:r>
              <a:rPr lang="it-IT" sz="2200" dirty="0" err="1" smtClean="0">
                <a:latin typeface="Baskerville Old Face" pitchFamily="18" charset="0"/>
              </a:rPr>
              <a:t>srl</a:t>
            </a:r>
            <a:endParaRPr lang="it-IT" sz="2200" dirty="0">
              <a:latin typeface="Baskerville Old Face" pitchFamily="18" charset="0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1340522" y="692696"/>
            <a:ext cx="704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rgbClr val="002060"/>
                </a:solidFill>
                <a:latin typeface="Baskerville Old Face" pitchFamily="18" charset="0"/>
              </a:rPr>
              <a:t>2003</a:t>
            </a:r>
            <a:endParaRPr lang="it-IT" sz="2000" dirty="0">
              <a:solidFill>
                <a:srgbClr val="002060"/>
              </a:solidFill>
              <a:latin typeface="Baskerville Old Face" pitchFamily="18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627852" y="2276872"/>
            <a:ext cx="20500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smtClean="0">
                <a:solidFill>
                  <a:srgbClr val="002060"/>
                </a:solidFill>
                <a:latin typeface="+mj-lt"/>
              </a:rPr>
              <a:t>75% </a:t>
            </a:r>
            <a:r>
              <a:rPr lang="it-IT" sz="1600" dirty="0" err="1" smtClean="0">
                <a:solidFill>
                  <a:srgbClr val="002060"/>
                </a:solidFill>
                <a:latin typeface="+mj-lt"/>
              </a:rPr>
              <a:t>CNR+Researchers</a:t>
            </a:r>
            <a:endParaRPr lang="it-IT" sz="1600" dirty="0" smtClean="0">
              <a:solidFill>
                <a:srgbClr val="002060"/>
              </a:solidFill>
              <a:latin typeface="+mj-lt"/>
            </a:endParaRPr>
          </a:p>
          <a:p>
            <a:r>
              <a:rPr lang="it-IT" sz="1600" dirty="0" smtClean="0">
                <a:solidFill>
                  <a:srgbClr val="002060"/>
                </a:solidFill>
                <a:latin typeface="+mj-lt"/>
              </a:rPr>
              <a:t>25% ASG</a:t>
            </a:r>
            <a:endParaRPr lang="it-IT" sz="1600" dirty="0">
              <a:solidFill>
                <a:srgbClr val="002060"/>
              </a:solidFill>
              <a:latin typeface="+mj-lt"/>
            </a:endParaRPr>
          </a:p>
        </p:txBody>
      </p:sp>
      <p:cxnSp>
        <p:nvCxnSpPr>
          <p:cNvPr id="10" name="Connettore 2 9"/>
          <p:cNvCxnSpPr/>
          <p:nvPr/>
        </p:nvCxnSpPr>
        <p:spPr>
          <a:xfrm>
            <a:off x="3279608" y="1622939"/>
            <a:ext cx="2643206" cy="1588"/>
          </a:xfrm>
          <a:prstGeom prst="straightConnector1">
            <a:avLst/>
          </a:prstGeom>
          <a:ln w="254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tangolo arrotondato 10"/>
          <p:cNvSpPr/>
          <p:nvPr/>
        </p:nvSpPr>
        <p:spPr>
          <a:xfrm>
            <a:off x="6269744" y="1051435"/>
            <a:ext cx="2571768" cy="1143008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200" dirty="0" smtClean="0">
                <a:latin typeface="Baskerville Old Face" pitchFamily="18" charset="0"/>
              </a:rPr>
              <a:t>Columbus </a:t>
            </a:r>
            <a:r>
              <a:rPr lang="it-IT" sz="2200" dirty="0" err="1" smtClean="0">
                <a:latin typeface="Baskerville Old Face" pitchFamily="18" charset="0"/>
              </a:rPr>
              <a:t>Superconductors</a:t>
            </a:r>
            <a:r>
              <a:rPr lang="it-IT" sz="2200" dirty="0" smtClean="0">
                <a:latin typeface="Baskerville Old Face" pitchFamily="18" charset="0"/>
              </a:rPr>
              <a:t> </a:t>
            </a:r>
            <a:r>
              <a:rPr lang="it-IT" sz="2200" dirty="0" err="1" smtClean="0">
                <a:latin typeface="Baskerville Old Face" pitchFamily="18" charset="0"/>
              </a:rPr>
              <a:t>SpA</a:t>
            </a:r>
            <a:endParaRPr lang="it-IT" sz="2200" dirty="0">
              <a:latin typeface="Baskerville Old Face" pitchFamily="18" charset="0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7189543" y="692696"/>
            <a:ext cx="704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rgbClr val="002060"/>
                </a:solidFill>
                <a:latin typeface="Baskerville Old Face" pitchFamily="18" charset="0"/>
              </a:rPr>
              <a:t>2006</a:t>
            </a:r>
            <a:endParaRPr lang="it-IT" sz="2000" dirty="0">
              <a:solidFill>
                <a:srgbClr val="002060"/>
              </a:solidFill>
              <a:latin typeface="Baskerville Old Face" pitchFamily="18" charset="0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6069711" y="2204864"/>
            <a:ext cx="30598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  <a:latin typeface="+mj-lt"/>
              </a:rPr>
              <a:t>ASG became the main shareholder to sustain industrial investment and to start the business plan </a:t>
            </a:r>
            <a:endParaRPr lang="en-US" sz="16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4249191" y="721214"/>
            <a:ext cx="6912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rgbClr val="002060"/>
                </a:solidFill>
                <a:latin typeface="Baskerville Old Face" pitchFamily="18" charset="0"/>
              </a:rPr>
              <a:t>2005</a:t>
            </a:r>
            <a:endParaRPr lang="it-IT" sz="2000" dirty="0">
              <a:solidFill>
                <a:srgbClr val="002060"/>
              </a:solidFill>
              <a:latin typeface="Baskerville Old Face" pitchFamily="18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012228" y="1270879"/>
            <a:ext cx="11078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smtClean="0">
                <a:solidFill>
                  <a:srgbClr val="002060"/>
                </a:solidFill>
              </a:rPr>
              <a:t>R&amp;D target</a:t>
            </a:r>
            <a:endParaRPr lang="it-IT" sz="1600" dirty="0">
              <a:solidFill>
                <a:srgbClr val="002060"/>
              </a:solidFill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3402534" y="1676483"/>
            <a:ext cx="24668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600" dirty="0" smtClean="0">
                <a:solidFill>
                  <a:srgbClr val="002060"/>
                </a:solidFill>
              </a:rPr>
              <a:t>First 1.6 km MgB</a:t>
            </a:r>
            <a:r>
              <a:rPr lang="it-IT" sz="1600" baseline="-25000" dirty="0" smtClean="0">
                <a:solidFill>
                  <a:srgbClr val="002060"/>
                </a:solidFill>
              </a:rPr>
              <a:t>2</a:t>
            </a:r>
            <a:r>
              <a:rPr lang="it-IT" sz="1600" dirty="0" smtClean="0">
                <a:solidFill>
                  <a:srgbClr val="002060"/>
                </a:solidFill>
              </a:rPr>
              <a:t> long </a:t>
            </a:r>
            <a:r>
              <a:rPr lang="it-IT" sz="1600" dirty="0" err="1" smtClean="0">
                <a:solidFill>
                  <a:srgbClr val="002060"/>
                </a:solidFill>
              </a:rPr>
              <a:t>wire</a:t>
            </a:r>
            <a:endParaRPr lang="it-IT" sz="1600" dirty="0" smtClean="0">
              <a:solidFill>
                <a:srgbClr val="002060"/>
              </a:solidFill>
            </a:endParaRPr>
          </a:p>
          <a:p>
            <a:pPr algn="ctr"/>
            <a:r>
              <a:rPr lang="it-IT" sz="1600" dirty="0">
                <a:solidFill>
                  <a:srgbClr val="002060"/>
                </a:solidFill>
              </a:rPr>
              <a:t>i</a:t>
            </a:r>
            <a:r>
              <a:rPr lang="it-IT" sz="1600" dirty="0" smtClean="0">
                <a:solidFill>
                  <a:srgbClr val="002060"/>
                </a:solidFill>
              </a:rPr>
              <a:t>n a single </a:t>
            </a:r>
            <a:r>
              <a:rPr lang="it-IT" sz="1600" dirty="0" err="1" smtClean="0">
                <a:solidFill>
                  <a:srgbClr val="002060"/>
                </a:solidFill>
              </a:rPr>
              <a:t>unit</a:t>
            </a:r>
            <a:r>
              <a:rPr lang="it-IT" sz="1600" dirty="0" smtClean="0">
                <a:solidFill>
                  <a:srgbClr val="002060"/>
                </a:solidFill>
              </a:rPr>
              <a:t> </a:t>
            </a:r>
            <a:r>
              <a:rPr lang="it-IT" sz="1600" dirty="0" err="1" smtClean="0">
                <a:solidFill>
                  <a:srgbClr val="002060"/>
                </a:solidFill>
              </a:rPr>
              <a:t>length</a:t>
            </a:r>
            <a:endParaRPr lang="it-IT" sz="1600" dirty="0" smtClean="0">
              <a:solidFill>
                <a:srgbClr val="002060"/>
              </a:solidFill>
            </a:endParaRPr>
          </a:p>
        </p:txBody>
      </p:sp>
      <p:pic>
        <p:nvPicPr>
          <p:cNvPr id="17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5157192"/>
            <a:ext cx="1913122" cy="158417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4408044"/>
            <a:ext cx="2615190" cy="52286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5131050"/>
            <a:ext cx="1831806" cy="168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46333" y="5157192"/>
            <a:ext cx="2161771" cy="1620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6" descr="LOGO ASG senza gruppo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03848" y="4375282"/>
            <a:ext cx="2311421" cy="516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 Box 1"/>
          <p:cNvSpPr txBox="1">
            <a:spLocks noChangeArrowheads="1"/>
          </p:cNvSpPr>
          <p:nvPr/>
        </p:nvSpPr>
        <p:spPr bwMode="auto">
          <a:xfrm>
            <a:off x="3136169" y="3140968"/>
            <a:ext cx="2609568" cy="105968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rgbClr val="D4DEFF"/>
              </a:gs>
              <a:gs pos="100000">
                <a:srgbClr val="D4DEFF"/>
              </a:gs>
              <a:gs pos="100000">
                <a:srgbClr val="96AB94"/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72000" tIns="72000" rIns="72000" bIns="72000" anchor="ctr" anchorCtr="1"/>
          <a:lstStyle/>
          <a:p>
            <a:pPr algn="ctr" hangingPunct="0">
              <a:lnSpc>
                <a:spcPct val="10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2400" kern="0" dirty="0" smtClean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Superconducting </a:t>
            </a:r>
          </a:p>
          <a:p>
            <a:pPr algn="ctr" hangingPunct="0">
              <a:lnSpc>
                <a:spcPct val="10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2400" kern="0" dirty="0" smtClean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magnet</a:t>
            </a:r>
            <a:endParaRPr lang="en-US" sz="2400" kern="0" dirty="0">
              <a:solidFill>
                <a:schemeClr val="bg1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3" name="Text Box 1"/>
          <p:cNvSpPr txBox="1">
            <a:spLocks noChangeArrowheads="1"/>
          </p:cNvSpPr>
          <p:nvPr/>
        </p:nvSpPr>
        <p:spPr bwMode="auto">
          <a:xfrm>
            <a:off x="251520" y="3140811"/>
            <a:ext cx="2576090" cy="1080277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rgbClr val="D4DEFF"/>
              </a:gs>
              <a:gs pos="100000">
                <a:srgbClr val="D4DEFF"/>
              </a:gs>
              <a:gs pos="100000">
                <a:srgbClr val="96AB94"/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72000" tIns="72000" rIns="72000" bIns="72000" anchor="ctr" anchorCtr="1"/>
          <a:lstStyle/>
          <a:p>
            <a:pPr algn="ctr" hangingPunct="0">
              <a:lnSpc>
                <a:spcPct val="10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2400" kern="0" dirty="0" smtClean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Superconducting wire</a:t>
            </a:r>
            <a:endParaRPr lang="en-US" sz="2400" kern="0" dirty="0">
              <a:solidFill>
                <a:schemeClr val="bg1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9936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86561" y="2763328"/>
            <a:ext cx="4629455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5750" indent="-285750">
              <a:lnSpc>
                <a:spcPct val="120000"/>
              </a:lnSpc>
              <a:spcBef>
                <a:spcPct val="20000"/>
              </a:spcBef>
              <a:buClr>
                <a:schemeClr val="tx2">
                  <a:lumMod val="50000"/>
                </a:schemeClr>
              </a:buClr>
              <a:buFont typeface="Arial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  <a:latin typeface="+mj-lt"/>
              </a:rPr>
              <a:t>The actual plant is fully operational for </a:t>
            </a:r>
            <a:r>
              <a:rPr lang="en-US" sz="1600" b="1" dirty="0">
                <a:solidFill>
                  <a:srgbClr val="002060"/>
                </a:solidFill>
                <a:latin typeface="+mj-lt"/>
              </a:rPr>
              <a:t>MgB</a:t>
            </a:r>
            <a:r>
              <a:rPr lang="en-US" sz="1600" b="1" baseline="-25000" dirty="0">
                <a:solidFill>
                  <a:srgbClr val="002060"/>
                </a:solidFill>
                <a:latin typeface="+mj-lt"/>
              </a:rPr>
              <a:t>2</a:t>
            </a:r>
            <a:r>
              <a:rPr lang="en-US" sz="1600" b="1" dirty="0">
                <a:solidFill>
                  <a:srgbClr val="002060"/>
                </a:solidFill>
                <a:latin typeface="+mj-lt"/>
              </a:rPr>
              <a:t> wire production</a:t>
            </a:r>
            <a:r>
              <a:rPr lang="en-US" sz="1600" dirty="0">
                <a:solidFill>
                  <a:srgbClr val="002060"/>
                </a:solidFill>
                <a:latin typeface="+mj-lt"/>
              </a:rPr>
              <a:t> </a:t>
            </a:r>
            <a:r>
              <a:rPr lang="en-US" sz="1600" dirty="0" smtClean="0">
                <a:solidFill>
                  <a:srgbClr val="002060"/>
                </a:solidFill>
                <a:latin typeface="+mj-lt"/>
              </a:rPr>
              <a:t>with about 35 employees</a:t>
            </a:r>
          </a:p>
          <a:p>
            <a:pPr marL="285750" indent="-285750">
              <a:lnSpc>
                <a:spcPct val="120000"/>
              </a:lnSpc>
              <a:spcBef>
                <a:spcPct val="20000"/>
              </a:spcBef>
              <a:buClr>
                <a:schemeClr val="tx2">
                  <a:lumMod val="50000"/>
                </a:schemeClr>
              </a:buClr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+mj-lt"/>
              </a:rPr>
              <a:t>MgB</a:t>
            </a:r>
            <a:r>
              <a:rPr lang="en-US" sz="1600" b="1" baseline="-25000" dirty="0" smtClean="0">
                <a:solidFill>
                  <a:srgbClr val="002060"/>
                </a:solidFill>
                <a:latin typeface="+mj-lt"/>
              </a:rPr>
              <a:t>2</a:t>
            </a:r>
            <a:r>
              <a:rPr lang="en-US" sz="1600" b="1" dirty="0" smtClean="0">
                <a:solidFill>
                  <a:srgbClr val="002060"/>
                </a:solidFill>
                <a:latin typeface="+mj-lt"/>
              </a:rPr>
              <a:t> chemical synthesis</a:t>
            </a:r>
            <a:r>
              <a:rPr lang="en-US" sz="1600" dirty="0" smtClean="0">
                <a:solidFill>
                  <a:srgbClr val="002060"/>
                </a:solidFill>
                <a:latin typeface="+mj-lt"/>
              </a:rPr>
              <a:t> also </a:t>
            </a:r>
            <a:r>
              <a:rPr lang="en-US" sz="1600" dirty="0">
                <a:solidFill>
                  <a:srgbClr val="002060"/>
                </a:solidFill>
                <a:latin typeface="+mj-lt"/>
              </a:rPr>
              <a:t>fully </a:t>
            </a:r>
            <a:r>
              <a:rPr lang="en-US" sz="1600" dirty="0" smtClean="0">
                <a:solidFill>
                  <a:srgbClr val="002060"/>
                </a:solidFill>
                <a:latin typeface="+mj-lt"/>
              </a:rPr>
              <a:t>implemented</a:t>
            </a:r>
            <a:endParaRPr lang="en-US" sz="1600" dirty="0">
              <a:solidFill>
                <a:srgbClr val="002060"/>
              </a:solidFill>
              <a:latin typeface="+mj-lt"/>
            </a:endParaRPr>
          </a:p>
          <a:p>
            <a:pPr marL="285750" indent="-285750">
              <a:lnSpc>
                <a:spcPct val="120000"/>
              </a:lnSpc>
              <a:spcBef>
                <a:spcPct val="20000"/>
              </a:spcBef>
              <a:buClr>
                <a:schemeClr val="tx2">
                  <a:lumMod val="50000"/>
                </a:schemeClr>
              </a:buClr>
              <a:buFont typeface="Arial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  <a:latin typeface="+mj-lt"/>
              </a:rPr>
              <a:t>Wire unit length today up to </a:t>
            </a:r>
            <a:r>
              <a:rPr lang="en-US" sz="1600" b="1" dirty="0">
                <a:solidFill>
                  <a:srgbClr val="002060"/>
                </a:solidFill>
                <a:latin typeface="+mj-lt"/>
              </a:rPr>
              <a:t>2- 4 Km in a single piece</a:t>
            </a:r>
            <a:r>
              <a:rPr lang="en-US" sz="1600" dirty="0">
                <a:solidFill>
                  <a:srgbClr val="002060"/>
                </a:solidFill>
                <a:latin typeface="+mj-lt"/>
              </a:rPr>
              <a:t> </a:t>
            </a:r>
            <a:r>
              <a:rPr lang="en-US" sz="1600" dirty="0" smtClean="0">
                <a:solidFill>
                  <a:srgbClr val="002060"/>
                </a:solidFill>
                <a:latin typeface="+mj-lt"/>
              </a:rPr>
              <a:t>–</a:t>
            </a:r>
            <a:r>
              <a:rPr lang="en-US" sz="1600" b="1" dirty="0" smtClean="0">
                <a:solidFill>
                  <a:srgbClr val="002060"/>
                </a:solidFill>
                <a:latin typeface="+mj-lt"/>
              </a:rPr>
              <a:t>length </a:t>
            </a:r>
            <a:r>
              <a:rPr lang="en-US" sz="1600" dirty="0" smtClean="0">
                <a:solidFill>
                  <a:srgbClr val="002060"/>
                </a:solidFill>
                <a:latin typeface="+mj-lt"/>
              </a:rPr>
              <a:t> </a:t>
            </a:r>
            <a:endParaRPr lang="en-US" sz="1600" dirty="0">
              <a:solidFill>
                <a:srgbClr val="002060"/>
              </a:solidFill>
              <a:latin typeface="+mj-lt"/>
            </a:endParaRPr>
          </a:p>
          <a:p>
            <a:pPr marL="285750" indent="-285750">
              <a:lnSpc>
                <a:spcPct val="120000"/>
              </a:lnSpc>
              <a:spcBef>
                <a:spcPct val="20000"/>
              </a:spcBef>
              <a:buClr>
                <a:schemeClr val="tx2">
                  <a:lumMod val="50000"/>
                </a:schemeClr>
              </a:buClr>
              <a:buFont typeface="Arial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  <a:latin typeface="+mj-lt"/>
              </a:rPr>
              <a:t>It will be </a:t>
            </a:r>
            <a:r>
              <a:rPr lang="en-US" sz="1600" dirty="0" smtClean="0">
                <a:solidFill>
                  <a:srgbClr val="002060"/>
                </a:solidFill>
                <a:latin typeface="+mj-lt"/>
              </a:rPr>
              <a:t>possible up </a:t>
            </a:r>
            <a:r>
              <a:rPr lang="en-US" sz="1600" dirty="0">
                <a:solidFill>
                  <a:srgbClr val="002060"/>
                </a:solidFill>
                <a:latin typeface="+mj-lt"/>
              </a:rPr>
              <a:t>to </a:t>
            </a:r>
            <a:r>
              <a:rPr lang="en-US" sz="1600" b="1" dirty="0">
                <a:solidFill>
                  <a:srgbClr val="002060"/>
                </a:solidFill>
                <a:latin typeface="+mj-lt"/>
              </a:rPr>
              <a:t>1</a:t>
            </a:r>
            <a:r>
              <a:rPr lang="en-US" sz="1600" b="1" dirty="0" smtClean="0">
                <a:solidFill>
                  <a:srgbClr val="002060"/>
                </a:solidFill>
                <a:latin typeface="+mj-lt"/>
              </a:rPr>
              <a:t>0 </a:t>
            </a:r>
            <a:r>
              <a:rPr lang="en-US" sz="1600" b="1" dirty="0">
                <a:solidFill>
                  <a:srgbClr val="002060"/>
                </a:solidFill>
                <a:latin typeface="+mj-lt"/>
              </a:rPr>
              <a:t>Km </a:t>
            </a:r>
            <a:r>
              <a:rPr lang="en-US" sz="1600" dirty="0">
                <a:solidFill>
                  <a:srgbClr val="002060"/>
                </a:solidFill>
                <a:latin typeface="+mj-lt"/>
              </a:rPr>
              <a:t>with the full scale up of the </a:t>
            </a:r>
            <a:r>
              <a:rPr lang="en-US" sz="1600" dirty="0" smtClean="0">
                <a:solidFill>
                  <a:srgbClr val="002060"/>
                </a:solidFill>
                <a:latin typeface="+mj-lt"/>
              </a:rPr>
              <a:t>process </a:t>
            </a:r>
          </a:p>
          <a:p>
            <a:pPr marL="285750" indent="-285750">
              <a:lnSpc>
                <a:spcPct val="120000"/>
              </a:lnSpc>
              <a:spcBef>
                <a:spcPct val="20000"/>
              </a:spcBef>
              <a:buClr>
                <a:schemeClr val="tx2">
                  <a:lumMod val="50000"/>
                </a:schemeClr>
              </a:buCl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2060"/>
                </a:solidFill>
                <a:latin typeface="+mj-lt"/>
              </a:rPr>
              <a:t>Columbus </a:t>
            </a:r>
            <a:r>
              <a:rPr lang="en-US" sz="1600" b="1" dirty="0">
                <a:solidFill>
                  <a:srgbClr val="002060"/>
                </a:solidFill>
                <a:latin typeface="+mj-lt"/>
              </a:rPr>
              <a:t>MgB</a:t>
            </a:r>
            <a:r>
              <a:rPr lang="en-US" sz="1600" b="1" baseline="-25000" dirty="0">
                <a:solidFill>
                  <a:srgbClr val="002060"/>
                </a:solidFill>
                <a:latin typeface="+mj-lt"/>
              </a:rPr>
              <a:t>2</a:t>
            </a:r>
            <a:r>
              <a:rPr lang="en-US" sz="1600" b="1" dirty="0">
                <a:solidFill>
                  <a:srgbClr val="002060"/>
                </a:solidFill>
                <a:latin typeface="+mj-lt"/>
              </a:rPr>
              <a:t> </a:t>
            </a:r>
            <a:r>
              <a:rPr lang="en-US" sz="1600" b="1" dirty="0" smtClean="0">
                <a:solidFill>
                  <a:srgbClr val="002060"/>
                </a:solidFill>
                <a:latin typeface="+mj-lt"/>
              </a:rPr>
              <a:t>tape production </a:t>
            </a:r>
            <a:r>
              <a:rPr lang="en-US" sz="1600" b="1" dirty="0">
                <a:solidFill>
                  <a:srgbClr val="002060"/>
                </a:solidFill>
                <a:latin typeface="+mj-lt"/>
              </a:rPr>
              <a:t>for MRI </a:t>
            </a:r>
            <a:r>
              <a:rPr lang="en-US" sz="1600" dirty="0">
                <a:solidFill>
                  <a:srgbClr val="002060"/>
                </a:solidFill>
                <a:latin typeface="+mj-lt"/>
              </a:rPr>
              <a:t>has exceeded </a:t>
            </a:r>
            <a:r>
              <a:rPr lang="en-US" sz="1600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en-US" sz="1600" b="1" dirty="0" smtClean="0">
                <a:solidFill>
                  <a:srgbClr val="002060"/>
                </a:solidFill>
                <a:latin typeface="+mj-lt"/>
              </a:rPr>
              <a:t>500 </a:t>
            </a:r>
            <a:r>
              <a:rPr lang="en-US" sz="1600" b="1" dirty="0">
                <a:solidFill>
                  <a:srgbClr val="002060"/>
                </a:solidFill>
                <a:latin typeface="+mj-lt"/>
              </a:rPr>
              <a:t>Km </a:t>
            </a:r>
            <a:r>
              <a:rPr lang="en-US" sz="1600" dirty="0">
                <a:solidFill>
                  <a:srgbClr val="002060"/>
                </a:solidFill>
                <a:latin typeface="+mj-lt"/>
              </a:rPr>
              <a:t>of fully tested and qualified </a:t>
            </a:r>
            <a:r>
              <a:rPr lang="en-US" sz="1600" dirty="0" smtClean="0">
                <a:solidFill>
                  <a:srgbClr val="002060"/>
                </a:solidFill>
                <a:latin typeface="+mj-lt"/>
              </a:rPr>
              <a:t>wires</a:t>
            </a:r>
          </a:p>
          <a:p>
            <a:pPr marL="285750" indent="-285750">
              <a:lnSpc>
                <a:spcPct val="120000"/>
              </a:lnSpc>
              <a:spcBef>
                <a:spcPct val="20000"/>
              </a:spcBef>
              <a:buClr>
                <a:schemeClr val="tx2">
                  <a:lumMod val="50000"/>
                </a:schemeClr>
              </a:buClr>
              <a:buFont typeface="Arial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Columbus </a:t>
            </a:r>
            <a:r>
              <a:rPr lang="en-US" sz="1600" b="1" dirty="0">
                <a:solidFill>
                  <a:srgbClr val="002060"/>
                </a:solidFill>
              </a:rPr>
              <a:t>MgB</a:t>
            </a:r>
            <a:r>
              <a:rPr lang="en-US" sz="1600" b="1" baseline="-25000" dirty="0">
                <a:solidFill>
                  <a:srgbClr val="002060"/>
                </a:solidFill>
              </a:rPr>
              <a:t>2</a:t>
            </a:r>
            <a:r>
              <a:rPr lang="en-US" sz="1600" b="1" dirty="0">
                <a:solidFill>
                  <a:srgbClr val="002060"/>
                </a:solidFill>
              </a:rPr>
              <a:t> </a:t>
            </a:r>
            <a:r>
              <a:rPr lang="en-US" sz="1600" b="1" dirty="0" smtClean="0">
                <a:solidFill>
                  <a:srgbClr val="002060"/>
                </a:solidFill>
              </a:rPr>
              <a:t>round wires production for cable </a:t>
            </a:r>
            <a:r>
              <a:rPr lang="en-US" sz="1600" dirty="0">
                <a:solidFill>
                  <a:srgbClr val="002060"/>
                </a:solidFill>
              </a:rPr>
              <a:t>has exceeded  </a:t>
            </a:r>
            <a:r>
              <a:rPr lang="en-US" sz="1600" b="1" dirty="0" smtClean="0">
                <a:solidFill>
                  <a:srgbClr val="002060"/>
                </a:solidFill>
              </a:rPr>
              <a:t>20</a:t>
            </a:r>
            <a:r>
              <a:rPr lang="en-US" sz="1600" b="1" dirty="0" smtClean="0">
                <a:solidFill>
                  <a:srgbClr val="002060"/>
                </a:solidFill>
              </a:rPr>
              <a:t>0 </a:t>
            </a:r>
            <a:r>
              <a:rPr lang="en-US" sz="1600" b="1" dirty="0">
                <a:solidFill>
                  <a:srgbClr val="002060"/>
                </a:solidFill>
              </a:rPr>
              <a:t>Km </a:t>
            </a:r>
            <a:r>
              <a:rPr lang="en-US" sz="1600" dirty="0">
                <a:solidFill>
                  <a:srgbClr val="002060"/>
                </a:solidFill>
              </a:rPr>
              <a:t>of fully tested and qualified </a:t>
            </a:r>
            <a:r>
              <a:rPr lang="en-US" sz="1600" dirty="0" smtClean="0">
                <a:solidFill>
                  <a:srgbClr val="002060"/>
                </a:solidFill>
              </a:rPr>
              <a:t>wires (end 2015-2016)</a:t>
            </a:r>
            <a:endParaRPr lang="en-US" sz="1600" dirty="0">
              <a:solidFill>
                <a:srgbClr val="002060"/>
              </a:solidFill>
            </a:endParaRPr>
          </a:p>
          <a:p>
            <a:pPr marL="285750" indent="-285750">
              <a:lnSpc>
                <a:spcPct val="120000"/>
              </a:lnSpc>
              <a:spcBef>
                <a:spcPct val="20000"/>
              </a:spcBef>
              <a:buClr>
                <a:schemeClr val="tx2">
                  <a:lumMod val="50000"/>
                </a:schemeClr>
              </a:buClr>
              <a:buFont typeface="Arial" pitchFamily="34" charset="0"/>
              <a:buChar char="•"/>
            </a:pPr>
            <a:endParaRPr lang="en-US" sz="1600" b="1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12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2951" y="741447"/>
            <a:ext cx="4245553" cy="287434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8975" y="3737843"/>
            <a:ext cx="3885513" cy="3075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Gruppo 7"/>
          <p:cNvGrpSpPr/>
          <p:nvPr/>
        </p:nvGrpSpPr>
        <p:grpSpPr>
          <a:xfrm>
            <a:off x="1640632" y="832724"/>
            <a:ext cx="1728192" cy="1850096"/>
            <a:chOff x="654308" y="5129020"/>
            <a:chExt cx="1541545" cy="1732499"/>
          </a:xfrm>
        </p:grpSpPr>
        <p:pic>
          <p:nvPicPr>
            <p:cNvPr id="9" name="Picture 2" descr="http://gabrielecaramellino.nova100.ilsole24ore.com/wp-content/uploads/sites/64/imported/6a00d8341c684553ef0148c830119f970c-pi.jp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1578" y="5132539"/>
              <a:ext cx="1534275" cy="17289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0" name="Connettore 2 9"/>
            <p:cNvCxnSpPr/>
            <p:nvPr/>
          </p:nvCxnSpPr>
          <p:spPr>
            <a:xfrm flipH="1" flipV="1">
              <a:off x="969635" y="5599507"/>
              <a:ext cx="1157560" cy="26027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Ovale 10"/>
            <p:cNvSpPr/>
            <p:nvPr/>
          </p:nvSpPr>
          <p:spPr>
            <a:xfrm>
              <a:off x="885862" y="5562617"/>
              <a:ext cx="83773" cy="8377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" name="Picture 2" descr="http://gabrielecaramellino.nova100.ilsole24ore.com/wp-content/uploads/sites/64/imported/6a00d8341c684553ef0148c830119f970c-pi.jp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4308" y="5129020"/>
              <a:ext cx="1534275" cy="17289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Ovale 14"/>
            <p:cNvSpPr/>
            <p:nvPr/>
          </p:nvSpPr>
          <p:spPr>
            <a:xfrm>
              <a:off x="878592" y="5559098"/>
              <a:ext cx="83773" cy="8377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2617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410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7" name="Picture 90" descr="Totale 061 cop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25"/>
          <a:stretch>
            <a:fillRect/>
          </a:stretch>
        </p:blipFill>
        <p:spPr bwMode="auto">
          <a:xfrm>
            <a:off x="3708400" y="5589588"/>
            <a:ext cx="1101725" cy="1195387"/>
          </a:xfrm>
          <a:prstGeom prst="rect">
            <a:avLst/>
          </a:prstGeom>
          <a:noFill/>
          <a:ln w="25400">
            <a:solidFill>
              <a:srgbClr val="0033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8" name="Picture 92" descr="MFT049_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5573713"/>
            <a:ext cx="1512887" cy="1211262"/>
          </a:xfrm>
          <a:prstGeom prst="rect">
            <a:avLst/>
          </a:prstGeom>
          <a:noFill/>
          <a:ln w="25400">
            <a:solidFill>
              <a:srgbClr val="0033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5325" name="Text Box 93"/>
          <p:cNvSpPr txBox="1">
            <a:spLocks noChangeArrowheads="1"/>
          </p:cNvSpPr>
          <p:nvPr/>
        </p:nvSpPr>
        <p:spPr bwMode="auto">
          <a:xfrm>
            <a:off x="550286" y="4416607"/>
            <a:ext cx="2278572" cy="1126462"/>
          </a:xfrm>
          <a:prstGeom prst="rect">
            <a:avLst/>
          </a:prstGeom>
          <a:noFill/>
          <a:ln w="3175">
            <a:solidFill>
              <a:srgbClr val="00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sz="1400" b="1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Conductors configuration:</a:t>
            </a:r>
          </a:p>
          <a:p>
            <a:pPr eaLnBrk="1" hangingPunct="1">
              <a:lnSpc>
                <a:spcPct val="120000"/>
              </a:lnSpc>
            </a:pPr>
            <a:r>
              <a:rPr lang="en-US" sz="1400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different shape, aspect ratio,</a:t>
            </a:r>
          </a:p>
          <a:p>
            <a:pPr eaLnBrk="1" hangingPunct="1">
              <a:lnSpc>
                <a:spcPct val="120000"/>
              </a:lnSpc>
            </a:pP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number </a:t>
            </a:r>
            <a:r>
              <a:rPr lang="en-US" sz="1400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of filaments,</a:t>
            </a:r>
          </a:p>
          <a:p>
            <a:pPr eaLnBrk="1" hangingPunct="1">
              <a:lnSpc>
                <a:spcPct val="120000"/>
              </a:lnSpc>
            </a:pPr>
            <a:r>
              <a:rPr lang="en-US" sz="1400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materials</a:t>
            </a:r>
          </a:p>
        </p:txBody>
      </p:sp>
      <p:sp>
        <p:nvSpPr>
          <p:cNvPr id="12300" name="Text Box 94"/>
          <p:cNvSpPr txBox="1">
            <a:spLocks noChangeArrowheads="1"/>
          </p:cNvSpPr>
          <p:nvPr/>
        </p:nvSpPr>
        <p:spPr bwMode="auto">
          <a:xfrm>
            <a:off x="5901660" y="4264109"/>
            <a:ext cx="2589083" cy="1126462"/>
          </a:xfrm>
          <a:prstGeom prst="rect">
            <a:avLst/>
          </a:prstGeom>
          <a:noFill/>
          <a:ln w="3175">
            <a:solidFill>
              <a:srgbClr val="00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Home made MgB</a:t>
            </a:r>
            <a:r>
              <a:rPr lang="en-US" sz="1400" b="1" baseline="-250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powders</a:t>
            </a:r>
            <a:endParaRPr lang="en-US" sz="1400" b="1" baseline="-25000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Precursor quality</a:t>
            </a:r>
            <a:r>
              <a:rPr lang="en-US" sz="1400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doping</a:t>
            </a:r>
          </a:p>
          <a:p>
            <a:pPr eaLnBrk="1" hangingPunct="1">
              <a:lnSpc>
                <a:spcPct val="120000"/>
              </a:lnSpc>
            </a:pP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synthesis temperature, </a:t>
            </a:r>
          </a:p>
          <a:p>
            <a:pPr eaLnBrk="1" hangingPunct="1">
              <a:lnSpc>
                <a:spcPct val="120000"/>
              </a:lnSpc>
            </a:pPr>
            <a:r>
              <a:rPr lang="en-US" sz="1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granulometry</a:t>
            </a:r>
            <a:endParaRPr lang="en-US" sz="1400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23" name="Group 20"/>
          <p:cNvGrpSpPr>
            <a:grpSpLocks/>
          </p:cNvGrpSpPr>
          <p:nvPr/>
        </p:nvGrpSpPr>
        <p:grpSpPr bwMode="auto">
          <a:xfrm>
            <a:off x="26988" y="5661025"/>
            <a:ext cx="2312987" cy="1073150"/>
            <a:chOff x="2018" y="2161"/>
            <a:chExt cx="1361" cy="648"/>
          </a:xfrm>
        </p:grpSpPr>
        <p:pic>
          <p:nvPicPr>
            <p:cNvPr id="12305" name="Picture 16" descr="1004SEM_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8" y="2161"/>
              <a:ext cx="1361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06" name="Picture 19" descr="e6 1200Corretta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4053"/>
            <a:stretch>
              <a:fillRect/>
            </a:stretch>
          </p:blipFill>
          <p:spPr bwMode="auto">
            <a:xfrm>
              <a:off x="2018" y="2500"/>
              <a:ext cx="1361" cy="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7422" name="Picture 103" descr="sem_0052(x60)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8" t="10312" r="11426" b="30426"/>
          <a:stretch>
            <a:fillRect/>
          </a:stretch>
        </p:blipFill>
        <p:spPr bwMode="auto">
          <a:xfrm>
            <a:off x="2411413" y="5862638"/>
            <a:ext cx="1152525" cy="73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3" name="Picture 104" descr="e2 0196_MFT247B_ram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76" t="15823" r="19235" b="2139"/>
          <a:stretch>
            <a:fillRect/>
          </a:stretch>
        </p:blipFill>
        <p:spPr bwMode="auto">
          <a:xfrm>
            <a:off x="7874000" y="5546725"/>
            <a:ext cx="1233488" cy="125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4" name="Picture 105" descr="e2 0150_MFT246B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54" t="14467" r="25136" b="4883"/>
          <a:stretch>
            <a:fillRect/>
          </a:stretch>
        </p:blipFill>
        <p:spPr bwMode="auto">
          <a:xfrm>
            <a:off x="6588125" y="5561013"/>
            <a:ext cx="1225550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1" name="Picture 5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9790" y="1098216"/>
            <a:ext cx="6620669" cy="3124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olo 5"/>
          <p:cNvSpPr txBox="1">
            <a:spLocks/>
          </p:cNvSpPr>
          <p:nvPr/>
        </p:nvSpPr>
        <p:spPr>
          <a:xfrm>
            <a:off x="628650" y="478307"/>
            <a:ext cx="7772400" cy="4801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1" kern="1200" dirty="0">
                <a:solidFill>
                  <a:srgbClr val="052772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it-IT" dirty="0" smtClean="0"/>
              <a:t>Ex-situ </a:t>
            </a:r>
            <a:r>
              <a:rPr lang="it-IT" dirty="0" err="1" smtClean="0"/>
              <a:t>process</a:t>
            </a:r>
            <a:endParaRPr lang="en-GB" baseline="-25000" dirty="0"/>
          </a:p>
        </p:txBody>
      </p:sp>
    </p:spTree>
    <p:extLst>
      <p:ext uri="{BB962C8B-B14F-4D97-AF65-F5344CB8AC3E}">
        <p14:creationId xmlns:p14="http://schemas.microsoft.com/office/powerpoint/2010/main" val="2407275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78" descr="Totale 061 cop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25"/>
          <a:stretch>
            <a:fillRect/>
          </a:stretch>
        </p:blipFill>
        <p:spPr bwMode="auto">
          <a:xfrm>
            <a:off x="3361743" y="5746716"/>
            <a:ext cx="956908" cy="1038258"/>
          </a:xfrm>
          <a:prstGeom prst="rect">
            <a:avLst/>
          </a:prstGeom>
          <a:noFill/>
          <a:ln w="25400">
            <a:solidFill>
              <a:srgbClr val="0033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79" descr="MFT049_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951" y="5732927"/>
            <a:ext cx="1314025" cy="1052047"/>
          </a:xfrm>
          <a:prstGeom prst="rect">
            <a:avLst/>
          </a:prstGeom>
          <a:noFill/>
          <a:ln w="25400">
            <a:solidFill>
              <a:srgbClr val="0033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317" name="Group 20"/>
          <p:cNvGrpSpPr>
            <a:grpSpLocks/>
          </p:cNvGrpSpPr>
          <p:nvPr/>
        </p:nvGrpSpPr>
        <p:grpSpPr bwMode="auto">
          <a:xfrm>
            <a:off x="401236" y="5852885"/>
            <a:ext cx="1512887" cy="932089"/>
            <a:chOff x="2018" y="2161"/>
            <a:chExt cx="1361" cy="648"/>
          </a:xfrm>
        </p:grpSpPr>
        <p:pic>
          <p:nvPicPr>
            <p:cNvPr id="13322" name="Picture 16" descr="1004SEM_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8" y="2161"/>
              <a:ext cx="1361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23" name="Picture 19" descr="e6 1200Corretta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4053"/>
            <a:stretch>
              <a:fillRect/>
            </a:stretch>
          </p:blipFill>
          <p:spPr bwMode="auto">
            <a:xfrm>
              <a:off x="2018" y="2500"/>
              <a:ext cx="1361" cy="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318" name="Picture 85" descr="sem_0052(x60)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8" t="10312" r="11426" b="30426"/>
          <a:stretch>
            <a:fillRect/>
          </a:stretch>
        </p:blipFill>
        <p:spPr bwMode="auto">
          <a:xfrm>
            <a:off x="2056743" y="5976000"/>
            <a:ext cx="1001031" cy="638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86" descr="e2 0196_MFT247B_ram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76" t="15823" r="19235" b="2139"/>
          <a:stretch>
            <a:fillRect/>
          </a:stretch>
        </p:blipFill>
        <p:spPr bwMode="auto">
          <a:xfrm>
            <a:off x="7590925" y="5711574"/>
            <a:ext cx="1071352" cy="1089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87" descr="e2 0150_MFT246B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54" t="14467" r="25136" b="4883"/>
          <a:stretch>
            <a:fillRect/>
          </a:stretch>
        </p:blipFill>
        <p:spPr bwMode="auto">
          <a:xfrm>
            <a:off x="6321078" y="5711574"/>
            <a:ext cx="1064456" cy="1063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1" name="Rettangolo 7"/>
          <p:cNvSpPr>
            <a:spLocks noChangeArrowheads="1"/>
          </p:cNvSpPr>
          <p:nvPr/>
        </p:nvSpPr>
        <p:spPr bwMode="auto">
          <a:xfrm>
            <a:off x="827088" y="620688"/>
            <a:ext cx="7129462" cy="535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sz="1500" b="1" dirty="0" smtClean="0">
                <a:solidFill>
                  <a:schemeClr val="tx2"/>
                </a:solidFill>
                <a:latin typeface="Calibri" pitchFamily="34" charset="0"/>
              </a:rPr>
              <a:t>Powder </a:t>
            </a:r>
            <a:r>
              <a:rPr lang="en-US" sz="1500" b="1" dirty="0">
                <a:solidFill>
                  <a:schemeClr val="tx2"/>
                </a:solidFill>
                <a:latin typeface="Calibri" pitchFamily="34" charset="0"/>
              </a:rPr>
              <a:t>optimization</a:t>
            </a:r>
          </a:p>
          <a:p>
            <a:pPr>
              <a:lnSpc>
                <a:spcPct val="120000"/>
              </a:lnSpc>
              <a:buFont typeface="Arial" charset="0"/>
              <a:buChar char="•"/>
            </a:pPr>
            <a:r>
              <a:rPr lang="en-US" sz="1500" dirty="0">
                <a:solidFill>
                  <a:schemeClr val="tx2"/>
                </a:solidFill>
                <a:latin typeface="Calibri" pitchFamily="34" charset="0"/>
              </a:rPr>
              <a:t> Purity and </a:t>
            </a:r>
            <a:r>
              <a:rPr lang="en-US" sz="1500" dirty="0" err="1">
                <a:solidFill>
                  <a:schemeClr val="tx2"/>
                </a:solidFill>
                <a:latin typeface="Calibri" pitchFamily="34" charset="0"/>
              </a:rPr>
              <a:t>granulometry</a:t>
            </a:r>
            <a:r>
              <a:rPr lang="en-US" sz="1500" dirty="0">
                <a:solidFill>
                  <a:schemeClr val="tx2"/>
                </a:solidFill>
                <a:latin typeface="Calibri" pitchFamily="34" charset="0"/>
              </a:rPr>
              <a:t> control</a:t>
            </a:r>
          </a:p>
          <a:p>
            <a:pPr>
              <a:lnSpc>
                <a:spcPct val="120000"/>
              </a:lnSpc>
              <a:buFont typeface="Arial" charset="0"/>
              <a:buChar char="•"/>
            </a:pPr>
            <a:r>
              <a:rPr lang="en-US" sz="1500" dirty="0">
                <a:solidFill>
                  <a:schemeClr val="tx2"/>
                </a:solidFill>
                <a:latin typeface="Calibri" pitchFamily="34" charset="0"/>
              </a:rPr>
              <a:t> Grain connectivity </a:t>
            </a:r>
          </a:p>
          <a:p>
            <a:pPr>
              <a:lnSpc>
                <a:spcPct val="120000"/>
              </a:lnSpc>
              <a:buFont typeface="Arial" charset="0"/>
              <a:buChar char="•"/>
            </a:pPr>
            <a:r>
              <a:rPr lang="en-US" sz="15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1500" dirty="0" err="1">
                <a:solidFill>
                  <a:schemeClr val="tx2"/>
                </a:solidFill>
                <a:latin typeface="Calibri" pitchFamily="34" charset="0"/>
              </a:rPr>
              <a:t>MgO</a:t>
            </a:r>
            <a:r>
              <a:rPr lang="en-US" sz="1500" dirty="0">
                <a:solidFill>
                  <a:schemeClr val="tx2"/>
                </a:solidFill>
                <a:latin typeface="Calibri" pitchFamily="34" charset="0"/>
              </a:rPr>
              <a:t> at grain boundaries</a:t>
            </a:r>
          </a:p>
          <a:p>
            <a:pPr>
              <a:lnSpc>
                <a:spcPct val="120000"/>
              </a:lnSpc>
              <a:buFont typeface="Arial" charset="0"/>
              <a:buChar char="•"/>
            </a:pPr>
            <a:r>
              <a:rPr lang="en-US" sz="1500" dirty="0">
                <a:solidFill>
                  <a:schemeClr val="tx2"/>
                </a:solidFill>
                <a:latin typeface="Calibri" pitchFamily="34" charset="0"/>
              </a:rPr>
              <a:t> Pinning and/or doping control 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en-US" sz="1500" b="1" dirty="0" smtClean="0">
              <a:solidFill>
                <a:schemeClr val="tx2"/>
              </a:solidFill>
              <a:latin typeface="Calibri" pitchFamily="34" charset="0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1500" b="1" dirty="0" smtClean="0">
                <a:solidFill>
                  <a:schemeClr val="tx2"/>
                </a:solidFill>
                <a:latin typeface="Calibri" pitchFamily="34" charset="0"/>
              </a:rPr>
              <a:t>Sheath </a:t>
            </a:r>
            <a:r>
              <a:rPr lang="en-US" sz="1500" b="1" dirty="0">
                <a:solidFill>
                  <a:schemeClr val="tx2"/>
                </a:solidFill>
                <a:latin typeface="Calibri" pitchFamily="34" charset="0"/>
              </a:rPr>
              <a:t>materials</a:t>
            </a:r>
          </a:p>
          <a:p>
            <a:pPr>
              <a:lnSpc>
                <a:spcPct val="120000"/>
              </a:lnSpc>
              <a:buFont typeface="Arial" charset="0"/>
              <a:buChar char="•"/>
            </a:pPr>
            <a:r>
              <a:rPr lang="en-US" sz="1500" dirty="0">
                <a:solidFill>
                  <a:schemeClr val="tx2"/>
                </a:solidFill>
                <a:latin typeface="Calibri" pitchFamily="34" charset="0"/>
              </a:rPr>
              <a:t> Mechanical properties of the raw metals</a:t>
            </a:r>
          </a:p>
          <a:p>
            <a:pPr>
              <a:lnSpc>
                <a:spcPct val="120000"/>
              </a:lnSpc>
              <a:buFont typeface="Arial" charset="0"/>
              <a:buChar char="•"/>
            </a:pPr>
            <a:r>
              <a:rPr lang="en-US" sz="1500" dirty="0">
                <a:solidFill>
                  <a:schemeClr val="tx2"/>
                </a:solidFill>
                <a:latin typeface="Calibri" pitchFamily="34" charset="0"/>
              </a:rPr>
              <a:t> MgB</a:t>
            </a:r>
            <a:r>
              <a:rPr lang="en-US" sz="1500" baseline="-25000" dirty="0">
                <a:solidFill>
                  <a:schemeClr val="tx2"/>
                </a:solidFill>
                <a:latin typeface="Calibri" pitchFamily="34" charset="0"/>
              </a:rPr>
              <a:t>2</a:t>
            </a:r>
            <a:r>
              <a:rPr lang="en-US" sz="1500" dirty="0">
                <a:solidFill>
                  <a:schemeClr val="tx2"/>
                </a:solidFill>
                <a:latin typeface="Calibri" pitchFamily="34" charset="0"/>
              </a:rPr>
              <a:t> / sheath reaction</a:t>
            </a:r>
          </a:p>
          <a:p>
            <a:pPr>
              <a:lnSpc>
                <a:spcPct val="120000"/>
              </a:lnSpc>
              <a:buFont typeface="Arial" charset="0"/>
              <a:buChar char="•"/>
            </a:pPr>
            <a:endParaRPr lang="en-US" sz="1500" dirty="0">
              <a:solidFill>
                <a:schemeClr val="tx2"/>
              </a:solidFill>
              <a:latin typeface="Calibri" pitchFamily="34" charset="0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1500" b="1" dirty="0" smtClean="0">
                <a:solidFill>
                  <a:schemeClr val="tx2"/>
                </a:solidFill>
                <a:latin typeface="Calibri" pitchFamily="34" charset="0"/>
              </a:rPr>
              <a:t>Deformation process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tx2"/>
                </a:solidFill>
                <a:latin typeface="Calibri" pitchFamily="34" charset="0"/>
              </a:rPr>
              <a:t>Drawing-rolling-swaging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en-US" sz="1500" b="1" dirty="0" smtClean="0">
              <a:solidFill>
                <a:schemeClr val="tx2"/>
              </a:solidFill>
              <a:latin typeface="Calibri" pitchFamily="34" charset="0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1500" b="1" dirty="0" smtClean="0">
                <a:solidFill>
                  <a:schemeClr val="tx2"/>
                </a:solidFill>
                <a:latin typeface="Calibri" pitchFamily="34" charset="0"/>
              </a:rPr>
              <a:t>Optimization </a:t>
            </a:r>
            <a:r>
              <a:rPr lang="en-US" sz="1500" b="1" dirty="0">
                <a:solidFill>
                  <a:schemeClr val="tx2"/>
                </a:solidFill>
                <a:latin typeface="Calibri" pitchFamily="34" charset="0"/>
              </a:rPr>
              <a:t>of intermediate (500-800°C) and final thermal treatment (900°C) </a:t>
            </a:r>
            <a:endParaRPr lang="en-US" sz="1500" dirty="0">
              <a:solidFill>
                <a:schemeClr val="tx2"/>
              </a:solidFill>
              <a:latin typeface="Calibri" pitchFamily="34" charset="0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en-US" sz="1500" dirty="0">
              <a:solidFill>
                <a:schemeClr val="tx2"/>
              </a:solidFill>
              <a:latin typeface="Calibri" pitchFamily="34" charset="0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1500" b="1" dirty="0">
                <a:solidFill>
                  <a:schemeClr val="tx2"/>
                </a:solidFill>
                <a:latin typeface="Calibri" pitchFamily="34" charset="0"/>
              </a:rPr>
              <a:t>Application voted design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1500" dirty="0">
                <a:solidFill>
                  <a:schemeClr val="tx2"/>
                </a:solidFill>
                <a:latin typeface="Calibri" pitchFamily="34" charset="0"/>
              </a:rPr>
              <a:t>Layout of the conductor: shape, dimensions, number of filament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1500" dirty="0">
                <a:solidFill>
                  <a:schemeClr val="tx2"/>
                </a:solidFill>
                <a:latin typeface="Calibri" pitchFamily="34" charset="0"/>
              </a:rPr>
              <a:t>Magnetic, electrical, thermal and mechanical properties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en-US" sz="1500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956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zione standard Six Sigma 2017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.pptx" id="{B80A7317-8D95-4A2C-8514-85D9C0C4EF32}" vid="{DBA40B1B-3FE0-484E-AAB1-7C981F42E6F4}"/>
    </a:ext>
  </a:extLst>
</a:theme>
</file>

<file path=ppt/theme/theme2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.pptx" id="{B80A7317-8D95-4A2C-8514-85D9C0C4EF32}" vid="{D1B57CB3-9D53-49CA-B27B-A7764ED98768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Presentazione standard Six Sigma 2017</Template>
  <TotalTime>3727</TotalTime>
  <Words>1005</Words>
  <Application>Microsoft Office PowerPoint</Application>
  <PresentationFormat>Presentazione su schermo (4:3)</PresentationFormat>
  <Paragraphs>256</Paragraphs>
  <Slides>24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24</vt:i4>
      </vt:variant>
    </vt:vector>
  </HeadingPairs>
  <TitlesOfParts>
    <vt:vector size="33" baseType="lpstr">
      <vt:lpstr>Arial</vt:lpstr>
      <vt:lpstr>Baskerville Old Face</vt:lpstr>
      <vt:lpstr>Calibri</vt:lpstr>
      <vt:lpstr>Calibri Light</vt:lpstr>
      <vt:lpstr>Symbol</vt:lpstr>
      <vt:lpstr>Times New Roman</vt:lpstr>
      <vt:lpstr>Wingdings</vt:lpstr>
      <vt:lpstr>Presentazione standard Six Sigma 2017</vt:lpstr>
      <vt:lpstr>Personalizza struttura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Hi-Lumi LHC upgrade SC link project</vt:lpstr>
      <vt:lpstr>Presentazione standard di PowerPoint</vt:lpstr>
      <vt:lpstr>Industrial cabling machine</vt:lpstr>
      <vt:lpstr>Presentazione standard di PowerPoint</vt:lpstr>
      <vt:lpstr>Round wires configuration</vt:lpstr>
      <vt:lpstr>EU FP7 Best paths project</vt:lpstr>
      <vt:lpstr>Demo 5 Best Paths project</vt:lpstr>
      <vt:lpstr>H2020 EASI-Train</vt:lpstr>
      <vt:lpstr>Conductor development x FCC</vt:lpstr>
      <vt:lpstr>Presentazione standard di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Davide DP. Pietranera</dc:creator>
  <cp:lastModifiedBy>Matteo MT. Tropeano</cp:lastModifiedBy>
  <cp:revision>231</cp:revision>
  <dcterms:created xsi:type="dcterms:W3CDTF">2017-05-24T08:06:31Z</dcterms:created>
  <dcterms:modified xsi:type="dcterms:W3CDTF">2018-03-04T20:06:27Z</dcterms:modified>
</cp:coreProperties>
</file>