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74" r:id="rId5"/>
    <p:sldId id="272" r:id="rId6"/>
    <p:sldId id="275" r:id="rId7"/>
    <p:sldId id="258" r:id="rId8"/>
    <p:sldId id="260" r:id="rId9"/>
    <p:sldId id="279" r:id="rId10"/>
    <p:sldId id="276" r:id="rId11"/>
    <p:sldId id="261" r:id="rId12"/>
    <p:sldId id="263" r:id="rId13"/>
    <p:sldId id="277" r:id="rId14"/>
    <p:sldId id="265" r:id="rId15"/>
    <p:sldId id="267" r:id="rId16"/>
    <p:sldId id="271" r:id="rId17"/>
    <p:sldId id="268" r:id="rId18"/>
    <p:sldId id="278" r:id="rId19"/>
    <p:sldId id="280" r:id="rId20"/>
    <p:sldId id="270" r:id="rId2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  <a:srgbClr val="0000FF"/>
    <a:srgbClr val="003366"/>
    <a:srgbClr val="FFAFAF"/>
    <a:srgbClr val="FF9393"/>
    <a:srgbClr val="FF33CC"/>
    <a:srgbClr val="800080"/>
    <a:srgbClr val="00FF00"/>
    <a:srgbClr val="EBE600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79" autoAdjust="0"/>
    <p:restoredTop sz="94660"/>
  </p:normalViewPr>
  <p:slideViewPr>
    <p:cSldViewPr snapToGrid="0">
      <p:cViewPr>
        <p:scale>
          <a:sx n="80" d="100"/>
          <a:sy n="80" d="100"/>
        </p:scale>
        <p:origin x="90" y="-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0E7D-A00B-449A-9FE3-6DF9BB6ECF9A}" type="datetimeFigureOut">
              <a:rPr lang="it-IT" smtClean="0"/>
              <a:t>01/03/2018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5B3A-13E2-48E5-ADC4-A918B1047B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83871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0E7D-A00B-449A-9FE3-6DF9BB6ECF9A}" type="datetimeFigureOut">
              <a:rPr lang="it-IT" smtClean="0"/>
              <a:t>01/03/2018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5B3A-13E2-48E5-ADC4-A918B1047B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681417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0E7D-A00B-449A-9FE3-6DF9BB6ECF9A}" type="datetimeFigureOut">
              <a:rPr lang="it-IT" smtClean="0"/>
              <a:t>01/03/2018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5B3A-13E2-48E5-ADC4-A918B1047B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64312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0E7D-A00B-449A-9FE3-6DF9BB6ECF9A}" type="datetimeFigureOut">
              <a:rPr lang="it-IT" smtClean="0"/>
              <a:t>01/03/2018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5B3A-13E2-48E5-ADC4-A918B1047B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53739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0E7D-A00B-449A-9FE3-6DF9BB6ECF9A}" type="datetimeFigureOut">
              <a:rPr lang="it-IT" smtClean="0"/>
              <a:t>01/03/2018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5B3A-13E2-48E5-ADC4-A918B1047B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7076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0E7D-A00B-449A-9FE3-6DF9BB6ECF9A}" type="datetimeFigureOut">
              <a:rPr lang="it-IT" smtClean="0"/>
              <a:t>01/03/2018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5B3A-13E2-48E5-ADC4-A918B1047B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0703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0E7D-A00B-449A-9FE3-6DF9BB6ECF9A}" type="datetimeFigureOut">
              <a:rPr lang="it-IT" smtClean="0"/>
              <a:t>01/03/2018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5B3A-13E2-48E5-ADC4-A918B1047B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66629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0E7D-A00B-449A-9FE3-6DF9BB6ECF9A}" type="datetimeFigureOut">
              <a:rPr lang="it-IT" smtClean="0"/>
              <a:t>01/03/2018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5B3A-13E2-48E5-ADC4-A918B1047B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90769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0E7D-A00B-449A-9FE3-6DF9BB6ECF9A}" type="datetimeFigureOut">
              <a:rPr lang="it-IT" smtClean="0"/>
              <a:t>01/03/2018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5B3A-13E2-48E5-ADC4-A918B1047B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60273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0E7D-A00B-449A-9FE3-6DF9BB6ECF9A}" type="datetimeFigureOut">
              <a:rPr lang="it-IT" smtClean="0"/>
              <a:t>01/03/2018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5B3A-13E2-48E5-ADC4-A918B1047B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66243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E0E7D-A00B-449A-9FE3-6DF9BB6ECF9A}" type="datetimeFigureOut">
              <a:rPr lang="it-IT" smtClean="0"/>
              <a:t>01/03/2018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75B3A-13E2-48E5-ADC4-A918B1047B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970583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E0E7D-A00B-449A-9FE3-6DF9BB6ECF9A}" type="datetimeFigureOut">
              <a:rPr lang="it-IT" smtClean="0"/>
              <a:t>01/03/2018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75B3A-13E2-48E5-ADC4-A918B1047B1C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005501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emf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2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png"/><Relationship Id="rId4" Type="http://schemas.openxmlformats.org/officeDocument/2006/relationships/image" Target="../media/image27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emf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jpeg"/><Relationship Id="rId4" Type="http://schemas.openxmlformats.org/officeDocument/2006/relationships/image" Target="../media/image3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png"/><Relationship Id="rId4" Type="http://schemas.openxmlformats.org/officeDocument/2006/relationships/image" Target="../media/image44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7" Type="http://schemas.openxmlformats.org/officeDocument/2006/relationships/image" Target="../media/image16.jpeg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tangolo 3"/>
          <p:cNvSpPr/>
          <p:nvPr/>
        </p:nvSpPr>
        <p:spPr>
          <a:xfrm>
            <a:off x="1952375" y="1983170"/>
            <a:ext cx="8058793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4000" b="1" dirty="0">
                <a:solidFill>
                  <a:srgbClr val="2323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  <a:ea typeface="MS Mincho" panose="02020609040205080304" pitchFamily="49" charset="-128"/>
              </a:rPr>
              <a:t>Fe-based superconductors for </a:t>
            </a:r>
          </a:p>
          <a:p>
            <a:pPr algn="ctr">
              <a:lnSpc>
                <a:spcPct val="130000"/>
              </a:lnSpc>
            </a:pPr>
            <a:r>
              <a:rPr lang="en-US" sz="4000" b="1" dirty="0" smtClean="0">
                <a:solidFill>
                  <a:srgbClr val="2323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  <a:ea typeface="MS Mincho" panose="02020609040205080304" pitchFamily="49" charset="-128"/>
              </a:rPr>
              <a:t>very </a:t>
            </a:r>
            <a:r>
              <a:rPr lang="en-US" sz="4000" b="1" dirty="0">
                <a:solidFill>
                  <a:srgbClr val="2323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  <a:ea typeface="MS Mincho" panose="02020609040205080304" pitchFamily="49" charset="-128"/>
              </a:rPr>
              <a:t>high field applications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4359153" y="4179820"/>
            <a:ext cx="313943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b="1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Valeria Braccini</a:t>
            </a:r>
            <a:endParaRPr lang="it-IT" sz="3200" b="1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7" name="CasellaDiTesto 6"/>
          <p:cNvSpPr txBox="1"/>
          <p:nvPr/>
        </p:nvSpPr>
        <p:spPr>
          <a:xfrm>
            <a:off x="4272008" y="4857336"/>
            <a:ext cx="33137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CNR-SPIN Genova, </a:t>
            </a:r>
            <a:r>
              <a:rPr lang="it-IT" sz="24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Italy</a:t>
            </a:r>
            <a:endParaRPr lang="it-IT" sz="2400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1291557" y="6550223"/>
            <a:ext cx="901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V Braccini			FCC </a:t>
            </a:r>
            <a:r>
              <a:rPr lang="it-IT" sz="1400" i="1" dirty="0" err="1" smtClean="0">
                <a:solidFill>
                  <a:srgbClr val="23236B"/>
                </a:solidFill>
                <a:latin typeface="Californian FB" panose="0207040306080B030204" pitchFamily="18" charset="0"/>
              </a:rPr>
              <a:t>Conductor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 Development 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Workshop			CERN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March 5</a:t>
            </a:r>
            <a:r>
              <a:rPr lang="it-IT" sz="1400" i="1" baseline="30000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th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2018</a:t>
            </a:r>
            <a:endParaRPr lang="it-IT" sz="1400" i="1" dirty="0">
              <a:solidFill>
                <a:srgbClr val="23236B"/>
              </a:solidFill>
              <a:latin typeface="Californian FB" panose="0207040306080B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63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457200"/>
            <a:endParaRPr lang="en-GB">
              <a:solidFill>
                <a:prstClr val="white"/>
              </a:solidFill>
              <a:latin typeface="Calisto MT" panose="02040603050505030304"/>
            </a:endParaRPr>
          </a:p>
        </p:txBody>
      </p:sp>
      <p:pic>
        <p:nvPicPr>
          <p:cNvPr id="15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8148" y="784301"/>
            <a:ext cx="5166881" cy="4248000"/>
          </a:xfrm>
          <a:prstGeom prst="rect">
            <a:avLst/>
          </a:prstGeom>
        </p:spPr>
      </p:pic>
      <p:pic>
        <p:nvPicPr>
          <p:cNvPr id="20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27" y="1108301"/>
            <a:ext cx="5252960" cy="3816000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651424" y="51628"/>
            <a:ext cx="1039739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3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Production of home-made pure </a:t>
            </a:r>
            <a:r>
              <a:rPr lang="it-IT" sz="33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(</a:t>
            </a:r>
            <a:r>
              <a:rPr lang="it-IT" sz="3300" b="1" dirty="0" err="1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Ba,K</a:t>
            </a:r>
            <a:r>
              <a:rPr lang="it-IT" sz="33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)Fe</a:t>
            </a:r>
            <a:r>
              <a:rPr lang="it-IT" sz="3300" b="1" baseline="-25000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2</a:t>
            </a:r>
            <a:r>
              <a:rPr lang="it-IT" sz="33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As</a:t>
            </a:r>
            <a:r>
              <a:rPr lang="it-IT" sz="3300" b="1" baseline="-25000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2</a:t>
            </a:r>
            <a:r>
              <a:rPr lang="it-IT" sz="33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33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33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powders</a:t>
            </a:r>
            <a:endParaRPr lang="it-IT" sz="33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22" name="CasellaDiTesto 21"/>
          <p:cNvSpPr txBox="1"/>
          <p:nvPr/>
        </p:nvSpPr>
        <p:spPr>
          <a:xfrm>
            <a:off x="1291557" y="6550223"/>
            <a:ext cx="901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V Braccini			FCC </a:t>
            </a:r>
            <a:r>
              <a:rPr lang="it-IT" sz="1400" i="1" dirty="0" err="1" smtClean="0">
                <a:solidFill>
                  <a:srgbClr val="23236B"/>
                </a:solidFill>
                <a:latin typeface="Californian FB" panose="0207040306080B030204" pitchFamily="18" charset="0"/>
              </a:rPr>
              <a:t>Conductor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 Development 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Workshop			CERN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March 5</a:t>
            </a:r>
            <a:r>
              <a:rPr lang="it-IT" sz="1400" i="1" baseline="30000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th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2018</a:t>
            </a:r>
            <a:endParaRPr lang="it-IT" sz="1400" i="1" dirty="0">
              <a:solidFill>
                <a:srgbClr val="23236B"/>
              </a:solidFill>
              <a:latin typeface="Californian FB" panose="0207040306080B030204" pitchFamily="18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3000778" y="5329597"/>
            <a:ext cx="64132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 typeface="Arial" panose="020B0604020202020204" pitchFamily="34" charset="0"/>
              <a:buChar char="•"/>
            </a:pPr>
            <a:r>
              <a:rPr lang="it-IT" dirty="0" err="1" smtClean="0">
                <a:latin typeface="Californian FB" panose="0207040306080B030204" pitchFamily="18" charset="0"/>
              </a:rPr>
              <a:t>Powders</a:t>
            </a:r>
            <a:r>
              <a:rPr lang="it-IT" dirty="0" smtClean="0">
                <a:latin typeface="Californian FB" panose="0207040306080B030204" pitchFamily="18" charset="0"/>
              </a:rPr>
              <a:t> more </a:t>
            </a:r>
            <a:r>
              <a:rPr lang="it-IT" dirty="0" err="1" smtClean="0">
                <a:latin typeface="Californian FB" panose="0207040306080B030204" pitchFamily="18" charset="0"/>
              </a:rPr>
              <a:t>than</a:t>
            </a:r>
            <a:r>
              <a:rPr lang="it-IT" dirty="0" smtClean="0">
                <a:latin typeface="Californian FB" panose="0207040306080B030204" pitchFamily="18" charset="0"/>
              </a:rPr>
              <a:t> </a:t>
            </a:r>
            <a:r>
              <a:rPr lang="it-IT" dirty="0">
                <a:latin typeface="Californian FB" panose="0207040306080B030204" pitchFamily="18" charset="0"/>
              </a:rPr>
              <a:t>90 </a:t>
            </a:r>
            <a:r>
              <a:rPr lang="it-IT" dirty="0" err="1">
                <a:latin typeface="Californian FB" panose="0207040306080B030204" pitchFamily="18" charset="0"/>
              </a:rPr>
              <a:t>wt</a:t>
            </a:r>
            <a:r>
              <a:rPr lang="it-IT" dirty="0">
                <a:latin typeface="Californian FB" panose="0207040306080B030204" pitchFamily="18" charset="0"/>
              </a:rPr>
              <a:t>.% pure in the 1:2:2 </a:t>
            </a:r>
            <a:r>
              <a:rPr lang="it-IT" dirty="0" err="1">
                <a:latin typeface="Californian FB" panose="0207040306080B030204" pitchFamily="18" charset="0"/>
              </a:rPr>
              <a:t>phase</a:t>
            </a:r>
            <a:r>
              <a:rPr lang="it-IT" dirty="0">
                <a:latin typeface="Californian FB" panose="0207040306080B030204" pitchFamily="18" charset="0"/>
              </a:rPr>
              <a:t>, with 8 </a:t>
            </a:r>
            <a:r>
              <a:rPr lang="it-IT" dirty="0" err="1">
                <a:latin typeface="Californian FB" panose="0207040306080B030204" pitchFamily="18" charset="0"/>
              </a:rPr>
              <a:t>wt</a:t>
            </a:r>
            <a:r>
              <a:rPr lang="it-IT" dirty="0">
                <a:latin typeface="Californian FB" panose="0207040306080B030204" pitchFamily="18" charset="0"/>
              </a:rPr>
              <a:t>.% of </a:t>
            </a:r>
            <a:r>
              <a:rPr lang="it-IT" dirty="0" err="1">
                <a:latin typeface="Californian FB" panose="0207040306080B030204" pitchFamily="18" charset="0"/>
              </a:rPr>
              <a:t>FeAs</a:t>
            </a:r>
            <a:r>
              <a:rPr lang="it-IT" dirty="0">
                <a:latin typeface="Californian FB" panose="0207040306080B030204" pitchFamily="18" charset="0"/>
              </a:rPr>
              <a:t> </a:t>
            </a:r>
            <a:r>
              <a:rPr lang="it-IT" dirty="0" err="1">
                <a:latin typeface="Californian FB" panose="0207040306080B030204" pitchFamily="18" charset="0"/>
              </a:rPr>
              <a:t>as</a:t>
            </a:r>
            <a:r>
              <a:rPr lang="it-IT" dirty="0">
                <a:latin typeface="Californian FB" panose="0207040306080B030204" pitchFamily="18" charset="0"/>
              </a:rPr>
              <a:t> extra </a:t>
            </a:r>
            <a:r>
              <a:rPr lang="it-IT" dirty="0" err="1">
                <a:latin typeface="Californian FB" panose="0207040306080B030204" pitchFamily="18" charset="0"/>
              </a:rPr>
              <a:t>phase</a:t>
            </a:r>
            <a:r>
              <a:rPr lang="it-IT" dirty="0">
                <a:latin typeface="Californian FB" panose="0207040306080B030204" pitchFamily="18" charset="0"/>
              </a:rPr>
              <a:t>.</a:t>
            </a:r>
          </a:p>
          <a:p>
            <a:pPr marL="228600" indent="-228600">
              <a:buFont typeface="Arial" panose="020B0604020202020204" pitchFamily="34" charset="0"/>
              <a:buChar char="•"/>
            </a:pPr>
            <a:r>
              <a:rPr lang="it-IT" dirty="0" err="1">
                <a:latin typeface="Californian FB" panose="0207040306080B030204" pitchFamily="18" charset="0"/>
              </a:rPr>
              <a:t>Amount</a:t>
            </a:r>
            <a:r>
              <a:rPr lang="it-IT" dirty="0">
                <a:latin typeface="Californian FB" panose="0207040306080B030204" pitchFamily="18" charset="0"/>
              </a:rPr>
              <a:t> of </a:t>
            </a:r>
            <a:r>
              <a:rPr lang="it-IT" dirty="0" err="1">
                <a:latin typeface="Californian FB" panose="0207040306080B030204" pitchFamily="18" charset="0"/>
              </a:rPr>
              <a:t>polycrystalline</a:t>
            </a:r>
            <a:r>
              <a:rPr lang="it-IT" dirty="0">
                <a:latin typeface="Californian FB" panose="0207040306080B030204" pitchFamily="18" charset="0"/>
              </a:rPr>
              <a:t> sample </a:t>
            </a:r>
            <a:r>
              <a:rPr lang="it-IT" dirty="0" err="1">
                <a:latin typeface="Californian FB" panose="0207040306080B030204" pitchFamily="18" charset="0"/>
              </a:rPr>
              <a:t>prepared</a:t>
            </a:r>
            <a:r>
              <a:rPr lang="it-IT" dirty="0">
                <a:latin typeface="Californian FB" panose="0207040306080B030204" pitchFamily="18" charset="0"/>
              </a:rPr>
              <a:t> </a:t>
            </a:r>
            <a:r>
              <a:rPr lang="it-IT" dirty="0" err="1">
                <a:latin typeface="Californian FB" panose="0207040306080B030204" pitchFamily="18" charset="0"/>
              </a:rPr>
              <a:t>is</a:t>
            </a:r>
            <a:r>
              <a:rPr lang="it-IT" dirty="0">
                <a:latin typeface="Californian FB" panose="0207040306080B030204" pitchFamily="18" charset="0"/>
              </a:rPr>
              <a:t> up to 4.0 g.</a:t>
            </a:r>
          </a:p>
        </p:txBody>
      </p:sp>
    </p:spTree>
    <p:extLst>
      <p:ext uri="{BB962C8B-B14F-4D97-AF65-F5344CB8AC3E}">
        <p14:creationId xmlns:p14="http://schemas.microsoft.com/office/powerpoint/2010/main" val="1238671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035826" y="4121866"/>
            <a:ext cx="5844209" cy="1938992"/>
          </a:xfrm>
          <a:prstGeom prst="rect">
            <a:avLst/>
          </a:prstGeom>
          <a:noFill/>
          <a:ln w="38100">
            <a:solidFill>
              <a:sysClr val="window" lastClr="FFFFFF"/>
            </a:solidFill>
          </a:ln>
          <a:effectLst/>
          <a:extLst/>
        </p:spPr>
        <p:txBody>
          <a:bodyPr wrap="square">
            <a:spAutoFit/>
          </a:bodyPr>
          <a:lstStyle/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fornian FB" panose="0207040306080B030204" pitchFamily="18" charset="0"/>
                <a:sym typeface="Wingdings" pitchFamily="2" charset="2"/>
              </a:rPr>
              <a:t>In HTS </a:t>
            </a:r>
            <a:r>
              <a:rPr kumimoji="0" lang="en-US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fornian FB" panose="0207040306080B030204" pitchFamily="18" charset="0"/>
              </a:rPr>
              <a:t>J</a:t>
            </a:r>
            <a:r>
              <a:rPr kumimoji="0" lang="en-US" altLang="en-US" sz="2000" b="1" i="0" u="none" strike="noStrike" kern="0" cap="none" spc="0" normalizeH="0" baseline="-2500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fornian FB" panose="0207040306080B030204" pitchFamily="18" charset="0"/>
              </a:rPr>
              <a:t>c</a:t>
            </a:r>
            <a:r>
              <a:rPr kumimoji="0" lang="en-US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fornian FB" panose="0207040306080B030204" pitchFamily="18" charset="0"/>
              </a:rPr>
              <a:t> decreases exponentially with GB angle. 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en-US" sz="2000" b="1" kern="0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fornian FB" panose="0207040306080B030204" pitchFamily="18" charset="0"/>
              </a:rPr>
              <a:t>In IBS, GBs are weak link but </a:t>
            </a:r>
            <a:r>
              <a:rPr kumimoji="0" lang="en-US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fornian FB" panose="0207040306080B030204" pitchFamily="18" charset="0"/>
                <a:sym typeface="Wingdings" pitchFamily="2" charset="2"/>
              </a:rPr>
              <a:t>critical </a:t>
            </a:r>
            <a:r>
              <a:rPr kumimoji="0" lang="en-US" alt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fornian FB" panose="0207040306080B030204" pitchFamily="18" charset="0"/>
                <a:sym typeface="Wingdings" pitchFamily="2" charset="2"/>
              </a:rPr>
              <a:t>misorientation</a:t>
            </a:r>
            <a:r>
              <a:rPr kumimoji="0" lang="en-US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fornian FB" panose="0207040306080B030204" pitchFamily="18" charset="0"/>
                <a:sym typeface="Wingdings" pitchFamily="2" charset="2"/>
              </a:rPr>
              <a:t> angle is &gt;10°, higher than the 4° of YBCO.</a:t>
            </a: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en-US" sz="2000" b="1" i="0" u="none" strike="noStrike" kern="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Californian FB" panose="0207040306080B030204" pitchFamily="18" charset="0"/>
              <a:sym typeface="Wingdings" pitchFamily="2" charset="2"/>
            </a:endParaRPr>
          </a:p>
          <a:p>
            <a:pPr marL="0" marR="0" lvl="0" indent="0" defTabSz="4572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fornian FB" panose="0207040306080B030204" pitchFamily="18" charset="0"/>
                <a:sym typeface="Wingdings" pitchFamily="2" charset="2"/>
              </a:rPr>
              <a:t>IBS has </a:t>
            </a:r>
            <a:r>
              <a:rPr kumimoji="0" lang="en-US" alt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Californian FB" panose="0207040306080B030204" pitchFamily="18" charset="0"/>
              </a:rPr>
              <a:t>Advantageous GBs over HTS</a:t>
            </a:r>
          </a:p>
        </p:txBody>
      </p:sp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457200"/>
            <a:endParaRPr lang="en-GB">
              <a:solidFill>
                <a:prstClr val="white"/>
              </a:solidFill>
              <a:latin typeface="Calisto MT" panose="02040603050505030304"/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551" y="821937"/>
            <a:ext cx="2436148" cy="816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9"/>
          <p:cNvSpPr txBox="1">
            <a:spLocks noChangeArrowheads="1"/>
          </p:cNvSpPr>
          <p:nvPr/>
        </p:nvSpPr>
        <p:spPr bwMode="auto">
          <a:xfrm>
            <a:off x="7851551" y="2821470"/>
            <a:ext cx="3502882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defTabSz="457200"/>
            <a:r>
              <a:rPr lang="en-GB" sz="1600" i="1" dirty="0" smtClean="0">
                <a:solidFill>
                  <a:srgbClr val="0070C0"/>
                </a:solidFill>
                <a:latin typeface="Californian FB" panose="0207040306080B030204" pitchFamily="18" charset="0"/>
              </a:rPr>
              <a:t>S. </a:t>
            </a:r>
            <a:r>
              <a:rPr lang="en-GB" sz="1600" i="1" dirty="0" err="1" smtClean="0">
                <a:solidFill>
                  <a:srgbClr val="0070C0"/>
                </a:solidFill>
                <a:latin typeface="Californian FB" panose="0207040306080B030204" pitchFamily="18" charset="0"/>
              </a:rPr>
              <a:t>Kawale</a:t>
            </a:r>
            <a:r>
              <a:rPr lang="en-GB" sz="1600" i="1" dirty="0" smtClean="0">
                <a:solidFill>
                  <a:srgbClr val="0070C0"/>
                </a:solidFill>
                <a:latin typeface="Californian FB" panose="0207040306080B030204" pitchFamily="18" charset="0"/>
              </a:rPr>
              <a:t> </a:t>
            </a:r>
            <a:r>
              <a:rPr lang="en-GB" sz="1600" i="1" dirty="0" smtClean="0">
                <a:solidFill>
                  <a:srgbClr val="0070C0"/>
                </a:solidFill>
                <a:latin typeface="Californian FB" panose="0207040306080B030204" pitchFamily="18" charset="0"/>
              </a:rPr>
              <a:t>et al</a:t>
            </a:r>
            <a:r>
              <a:rPr lang="en-GB" sz="1600" i="1" dirty="0" smtClean="0">
                <a:solidFill>
                  <a:srgbClr val="0070C0"/>
                </a:solidFill>
                <a:latin typeface="Californian FB" panose="0207040306080B030204" pitchFamily="18" charset="0"/>
              </a:rPr>
              <a:t>., IEEE TAS 25, </a:t>
            </a:r>
            <a:r>
              <a:rPr lang="it-IT" sz="1600" i="1" dirty="0">
                <a:solidFill>
                  <a:srgbClr val="0070C0"/>
                </a:solidFill>
                <a:latin typeface="Californian FB" panose="0207040306080B030204" pitchFamily="18" charset="0"/>
              </a:rPr>
              <a:t>7300305 </a:t>
            </a:r>
            <a:r>
              <a:rPr lang="it-IT" sz="1600" i="1" dirty="0" smtClean="0">
                <a:solidFill>
                  <a:srgbClr val="0070C0"/>
                </a:solidFill>
                <a:latin typeface="Californian FB" panose="0207040306080B030204" pitchFamily="18" charset="0"/>
              </a:rPr>
              <a:t>(2015)</a:t>
            </a:r>
            <a:endParaRPr lang="it-IT" sz="1600" i="1" dirty="0" smtClean="0">
              <a:solidFill>
                <a:srgbClr val="0070C0"/>
              </a:solidFill>
              <a:latin typeface="Californian FB" panose="0207040306080B030204" pitchFamily="18" charset="0"/>
            </a:endParaRPr>
          </a:p>
          <a:p>
            <a:pPr defTabSz="457200"/>
            <a:r>
              <a:rPr lang="de-DE" altLang="ja-JP" sz="1600" i="1" dirty="0">
                <a:solidFill>
                  <a:srgbClr val="0070C0"/>
                </a:solidFill>
                <a:latin typeface="Californian FB" panose="0207040306080B030204" pitchFamily="18" charset="0"/>
                <a:cs typeface="Arial"/>
              </a:rPr>
              <a:t>Si</a:t>
            </a:r>
            <a:r>
              <a:rPr kumimoji="1" lang="de-DE" altLang="ja-JP" sz="1600" i="1" dirty="0">
                <a:solidFill>
                  <a:srgbClr val="0070C0"/>
                </a:solidFill>
                <a:latin typeface="Californian FB" panose="0207040306080B030204" pitchFamily="18" charset="0"/>
                <a:cs typeface="Arial"/>
              </a:rPr>
              <a:t> et al, </a:t>
            </a:r>
            <a:r>
              <a:rPr kumimoji="1" lang="de-DE" altLang="ja-JP" sz="1600" i="1" dirty="0" err="1">
                <a:solidFill>
                  <a:srgbClr val="0070C0"/>
                </a:solidFill>
                <a:latin typeface="Californian FB" panose="0207040306080B030204" pitchFamily="18" charset="0"/>
                <a:cs typeface="Arial"/>
              </a:rPr>
              <a:t>Appl</a:t>
            </a:r>
            <a:r>
              <a:rPr kumimoji="1" lang="de-DE" altLang="ja-JP" sz="1600" i="1" dirty="0">
                <a:solidFill>
                  <a:srgbClr val="0070C0"/>
                </a:solidFill>
                <a:latin typeface="Californian FB" panose="0207040306080B030204" pitchFamily="18" charset="0"/>
                <a:cs typeface="Arial"/>
              </a:rPr>
              <a:t>. Phys. </a:t>
            </a:r>
            <a:r>
              <a:rPr kumimoji="1" lang="de-DE" altLang="ja-JP" sz="1600" i="1" dirty="0" err="1">
                <a:solidFill>
                  <a:srgbClr val="0070C0"/>
                </a:solidFill>
                <a:latin typeface="Californian FB" panose="0207040306080B030204" pitchFamily="18" charset="0"/>
                <a:cs typeface="Arial"/>
              </a:rPr>
              <a:t>Lett</a:t>
            </a:r>
            <a:r>
              <a:rPr kumimoji="1" lang="de-DE" altLang="ja-JP" sz="1600" i="1" dirty="0">
                <a:solidFill>
                  <a:srgbClr val="0070C0"/>
                </a:solidFill>
                <a:latin typeface="Californian FB" panose="0207040306080B030204" pitchFamily="18" charset="0"/>
                <a:cs typeface="Arial"/>
              </a:rPr>
              <a:t>. </a:t>
            </a:r>
            <a:r>
              <a:rPr lang="de-DE" altLang="ja-JP" sz="1600" i="1" dirty="0" smtClean="0">
                <a:solidFill>
                  <a:srgbClr val="0070C0"/>
                </a:solidFill>
                <a:latin typeface="Californian FB" panose="0207040306080B030204" pitchFamily="18" charset="0"/>
                <a:cs typeface="Arial"/>
              </a:rPr>
              <a:t>106</a:t>
            </a:r>
            <a:r>
              <a:rPr lang="de-DE" altLang="ja-JP" sz="1600" b="1" i="1" dirty="0" smtClean="0">
                <a:solidFill>
                  <a:srgbClr val="0070C0"/>
                </a:solidFill>
                <a:latin typeface="Californian FB" panose="0207040306080B030204" pitchFamily="18" charset="0"/>
                <a:cs typeface="Arial"/>
              </a:rPr>
              <a:t>,</a:t>
            </a:r>
            <a:r>
              <a:rPr kumimoji="1" lang="de-DE" altLang="ja-JP" sz="1600" b="1" i="1" dirty="0" smtClean="0">
                <a:solidFill>
                  <a:srgbClr val="0070C0"/>
                </a:solidFill>
                <a:latin typeface="Californian FB" panose="0207040306080B030204" pitchFamily="18" charset="0"/>
                <a:cs typeface="Arial"/>
              </a:rPr>
              <a:t> </a:t>
            </a:r>
            <a:r>
              <a:rPr lang="de-DE" altLang="ja-JP" sz="1600" i="1" dirty="0">
                <a:solidFill>
                  <a:srgbClr val="0070C0"/>
                </a:solidFill>
                <a:latin typeface="Californian FB" panose="0207040306080B030204" pitchFamily="18" charset="0"/>
                <a:cs typeface="Arial"/>
              </a:rPr>
              <a:t>032602</a:t>
            </a:r>
            <a:r>
              <a:rPr kumimoji="1" lang="de-DE" altLang="ja-JP" sz="1600" b="1" i="1" dirty="0">
                <a:solidFill>
                  <a:srgbClr val="0070C0"/>
                </a:solidFill>
                <a:latin typeface="Californian FB" panose="0207040306080B030204" pitchFamily="18" charset="0"/>
                <a:cs typeface="Arial"/>
              </a:rPr>
              <a:t> </a:t>
            </a:r>
            <a:r>
              <a:rPr kumimoji="1" lang="de-DE" altLang="ja-JP" sz="1600" i="1" dirty="0" smtClean="0">
                <a:solidFill>
                  <a:srgbClr val="0070C0"/>
                </a:solidFill>
                <a:latin typeface="Californian FB" panose="0207040306080B030204" pitchFamily="18" charset="0"/>
                <a:cs typeface="Arial"/>
              </a:rPr>
              <a:t>(201</a:t>
            </a:r>
            <a:r>
              <a:rPr lang="de-DE" altLang="ja-JP" sz="1600" i="1" dirty="0" smtClean="0">
                <a:solidFill>
                  <a:srgbClr val="0070C0"/>
                </a:solidFill>
                <a:latin typeface="Californian FB" panose="0207040306080B030204" pitchFamily="18" charset="0"/>
                <a:cs typeface="Arial"/>
              </a:rPr>
              <a:t>5</a:t>
            </a:r>
            <a:r>
              <a:rPr kumimoji="1" lang="de-DE" altLang="ja-JP" sz="1600" i="1" dirty="0" smtClean="0">
                <a:solidFill>
                  <a:srgbClr val="0070C0"/>
                </a:solidFill>
                <a:latin typeface="Californian FB" panose="0207040306080B030204" pitchFamily="18" charset="0"/>
                <a:cs typeface="Arial"/>
              </a:rPr>
              <a:t>)</a:t>
            </a:r>
            <a:endParaRPr kumimoji="1" lang="ja-JP" altLang="en-US" sz="1600" i="1" dirty="0">
              <a:solidFill>
                <a:srgbClr val="0070C0"/>
              </a:solidFill>
              <a:latin typeface="Californian FB" panose="0207040306080B030204" pitchFamily="18" charset="0"/>
              <a:cs typeface="Arial"/>
            </a:endParaRPr>
          </a:p>
        </p:txBody>
      </p:sp>
      <p:sp>
        <p:nvSpPr>
          <p:cNvPr id="18" name="CasellaDiTesto 17"/>
          <p:cNvSpPr txBox="1"/>
          <p:nvPr/>
        </p:nvSpPr>
        <p:spPr>
          <a:xfrm>
            <a:off x="5456394" y="2883026"/>
            <a:ext cx="1745991" cy="46166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it-IT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11 </a:t>
            </a:r>
            <a:r>
              <a:rPr lang="it-IT" sz="2400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bicrystals</a:t>
            </a:r>
            <a:endParaRPr lang="it-IT" sz="24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5456394" y="1940841"/>
            <a:ext cx="2026517" cy="46166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defTabSz="457200"/>
            <a:r>
              <a:rPr lang="it-IT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122 </a:t>
            </a:r>
            <a:r>
              <a:rPr lang="it-IT" sz="24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bicrystals</a:t>
            </a:r>
            <a:endParaRPr lang="it-IT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23" name="CasellaDiTesto 22"/>
          <p:cNvSpPr txBox="1"/>
          <p:nvPr/>
        </p:nvSpPr>
        <p:spPr>
          <a:xfrm>
            <a:off x="2878216" y="3846247"/>
            <a:ext cx="1295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it-IT" dirty="0" smtClean="0">
                <a:solidFill>
                  <a:srgbClr val="0070C0"/>
                </a:solidFill>
                <a:latin typeface="Californian FB" panose="0207040306080B030204" pitchFamily="18" charset="0"/>
              </a:rPr>
              <a:t>11 </a:t>
            </a:r>
            <a:r>
              <a:rPr lang="it-IT" dirty="0" err="1" smtClean="0">
                <a:solidFill>
                  <a:srgbClr val="0070C0"/>
                </a:solidFill>
                <a:latin typeface="Californian FB" panose="0207040306080B030204" pitchFamily="18" charset="0"/>
              </a:rPr>
              <a:t>bicrystals</a:t>
            </a:r>
            <a:endParaRPr lang="it-IT" dirty="0">
              <a:solidFill>
                <a:srgbClr val="0070C0"/>
              </a:solidFill>
              <a:latin typeface="Californian FB" panose="0207040306080B030204" pitchFamily="18" charset="0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1187251" y="61341"/>
            <a:ext cx="93089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Dependence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of J</a:t>
            </a:r>
            <a:r>
              <a:rPr lang="it-IT" sz="3600" b="1" baseline="-250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c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on the </a:t>
            </a:r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misorientation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angle</a:t>
            </a:r>
            <a:endParaRPr lang="it-IT" sz="36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26" name="Text Box 9"/>
          <p:cNvSpPr txBox="1">
            <a:spLocks noChangeArrowheads="1"/>
          </p:cNvSpPr>
          <p:nvPr/>
        </p:nvSpPr>
        <p:spPr bwMode="auto">
          <a:xfrm>
            <a:off x="7851551" y="1752503"/>
            <a:ext cx="3381054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>
            <a:spAutoFit/>
          </a:bodyPr>
          <a:lstStyle/>
          <a:p>
            <a:pPr defTabSz="457200"/>
            <a:r>
              <a:rPr lang="en-US" altLang="en-US" sz="1600" i="1" dirty="0">
                <a:solidFill>
                  <a:srgbClr val="FF0000"/>
                </a:solidFill>
                <a:latin typeface="Californian FB" panose="0207040306080B030204" pitchFamily="18" charset="0"/>
              </a:rPr>
              <a:t>Lee et al</a:t>
            </a:r>
            <a:r>
              <a:rPr lang="en-US" altLang="en-US" sz="1600" i="1" dirty="0" smtClean="0">
                <a:solidFill>
                  <a:srgbClr val="FF0000"/>
                </a:solidFill>
                <a:latin typeface="Californian FB" panose="0207040306080B030204" pitchFamily="18" charset="0"/>
              </a:rPr>
              <a:t>., Appl. Phys. </a:t>
            </a:r>
            <a:r>
              <a:rPr lang="en-US" altLang="en-US" sz="1600" i="1" dirty="0" err="1">
                <a:solidFill>
                  <a:srgbClr val="FF0000"/>
                </a:solidFill>
                <a:latin typeface="Californian FB" panose="0207040306080B030204" pitchFamily="18" charset="0"/>
              </a:rPr>
              <a:t>Lett</a:t>
            </a:r>
            <a:r>
              <a:rPr lang="en-US" altLang="en-US" sz="1600" i="1" dirty="0">
                <a:solidFill>
                  <a:srgbClr val="FF0000"/>
                </a:solidFill>
                <a:latin typeface="Californian FB" panose="0207040306080B030204" pitchFamily="18" charset="0"/>
              </a:rPr>
              <a:t>. 95, 212505 (2009</a:t>
            </a:r>
            <a:r>
              <a:rPr lang="en-US" altLang="en-US" sz="1600" i="1" dirty="0" smtClean="0">
                <a:solidFill>
                  <a:srgbClr val="FF0000"/>
                </a:solidFill>
                <a:latin typeface="Californian FB" panose="0207040306080B030204" pitchFamily="18" charset="0"/>
              </a:rPr>
              <a:t>)</a:t>
            </a:r>
            <a:endParaRPr lang="en-US" altLang="en-US" sz="1600" i="1" dirty="0" smtClean="0">
              <a:solidFill>
                <a:srgbClr val="FF0000"/>
              </a:solidFill>
              <a:latin typeface="Californian FB" panose="0207040306080B030204" pitchFamily="18" charset="0"/>
            </a:endParaRPr>
          </a:p>
          <a:p>
            <a:pPr defTabSz="457200"/>
            <a:r>
              <a:rPr lang="en-US" altLang="en-US" sz="1600" i="1" dirty="0" err="1">
                <a:solidFill>
                  <a:srgbClr val="FF0000"/>
                </a:solidFill>
                <a:latin typeface="Californian FB" panose="0207040306080B030204" pitchFamily="18" charset="0"/>
              </a:rPr>
              <a:t>Katase</a:t>
            </a:r>
            <a:r>
              <a:rPr lang="en-US" altLang="en-US" sz="1600" i="1" dirty="0">
                <a:solidFill>
                  <a:srgbClr val="FF0000"/>
                </a:solidFill>
                <a:latin typeface="Californian FB" panose="0207040306080B030204" pitchFamily="18" charset="0"/>
              </a:rPr>
              <a:t> et al., Nat. </a:t>
            </a:r>
            <a:r>
              <a:rPr lang="en-US" altLang="en-US" sz="1600" i="1" dirty="0" err="1" smtClean="0">
                <a:solidFill>
                  <a:srgbClr val="FF0000"/>
                </a:solidFill>
                <a:latin typeface="Californian FB" panose="0207040306080B030204" pitchFamily="18" charset="0"/>
              </a:rPr>
              <a:t>Commun</a:t>
            </a:r>
            <a:r>
              <a:rPr lang="en-US" altLang="en-US" sz="1600" i="1" dirty="0">
                <a:solidFill>
                  <a:srgbClr val="FF0000"/>
                </a:solidFill>
                <a:latin typeface="Californian FB" panose="0207040306080B030204" pitchFamily="18" charset="0"/>
              </a:rPr>
              <a:t>. 2, 409 (2011</a:t>
            </a:r>
            <a:r>
              <a:rPr lang="en-US" altLang="en-US" sz="1600" i="1" dirty="0" smtClean="0">
                <a:solidFill>
                  <a:srgbClr val="FF0000"/>
                </a:solidFill>
                <a:latin typeface="Californian FB" panose="0207040306080B030204" pitchFamily="18" charset="0"/>
              </a:rPr>
              <a:t>)</a:t>
            </a:r>
          </a:p>
          <a:p>
            <a:pPr defTabSz="457200"/>
            <a:r>
              <a:rPr lang="en-GB" sz="1600" i="1" dirty="0" err="1">
                <a:solidFill>
                  <a:srgbClr val="FF0000"/>
                </a:solidFill>
                <a:latin typeface="Californian FB" panose="0207040306080B030204" pitchFamily="18" charset="0"/>
              </a:rPr>
              <a:t>Sagakami</a:t>
            </a:r>
            <a:r>
              <a:rPr lang="en-GB" sz="1600" i="1" dirty="0">
                <a:solidFill>
                  <a:srgbClr val="FF0000"/>
                </a:solidFill>
                <a:latin typeface="Californian FB" panose="0207040306080B030204" pitchFamily="18" charset="0"/>
              </a:rPr>
              <a:t> et al.,</a:t>
            </a:r>
            <a:r>
              <a:rPr lang="en-GB" sz="1600" i="1" dirty="0" err="1">
                <a:solidFill>
                  <a:srgbClr val="FF0000"/>
                </a:solidFill>
                <a:latin typeface="Californian FB" panose="0207040306080B030204" pitchFamily="18" charset="0"/>
              </a:rPr>
              <a:t>Physica</a:t>
            </a:r>
            <a:r>
              <a:rPr lang="en-GB" sz="1600" i="1" dirty="0">
                <a:solidFill>
                  <a:srgbClr val="FF0000"/>
                </a:solidFill>
                <a:latin typeface="Californian FB" panose="0207040306080B030204" pitchFamily="18" charset="0"/>
              </a:rPr>
              <a:t> C </a:t>
            </a:r>
            <a:r>
              <a:rPr lang="en-GB" sz="1600" i="1" dirty="0" smtClean="0">
                <a:solidFill>
                  <a:srgbClr val="FF0000"/>
                </a:solidFill>
                <a:latin typeface="Californian FB" panose="0207040306080B030204" pitchFamily="18" charset="0"/>
              </a:rPr>
              <a:t>494, 181 </a:t>
            </a:r>
            <a:r>
              <a:rPr lang="en-GB" sz="1600" i="1" dirty="0">
                <a:solidFill>
                  <a:srgbClr val="FF0000"/>
                </a:solidFill>
                <a:latin typeface="Californian FB" panose="0207040306080B030204" pitchFamily="18" charset="0"/>
              </a:rPr>
              <a:t>(2013) </a:t>
            </a:r>
            <a:r>
              <a:rPr lang="en-US" altLang="en-US" sz="1600" i="1" dirty="0" smtClean="0">
                <a:solidFill>
                  <a:srgbClr val="FF0000"/>
                </a:solidFill>
                <a:latin typeface="Californian FB" panose="0207040306080B030204" pitchFamily="18" charset="0"/>
              </a:rPr>
              <a:t> </a:t>
            </a:r>
            <a:endParaRPr lang="en-US" altLang="en-US" sz="1600" i="1" dirty="0">
              <a:solidFill>
                <a:srgbClr val="FF0000"/>
              </a:solidFill>
              <a:latin typeface="Californian FB" panose="0207040306080B030204" pitchFamily="18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1291557" y="6550223"/>
            <a:ext cx="901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V Braccini			FCC </a:t>
            </a:r>
            <a:r>
              <a:rPr lang="it-IT" sz="1400" i="1" dirty="0" err="1" smtClean="0">
                <a:solidFill>
                  <a:srgbClr val="23236B"/>
                </a:solidFill>
                <a:latin typeface="Californian FB" panose="0207040306080B030204" pitchFamily="18" charset="0"/>
              </a:rPr>
              <a:t>Conductor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 Development 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Workshop			CERN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March 5</a:t>
            </a:r>
            <a:r>
              <a:rPr lang="it-IT" sz="1400" i="1" baseline="30000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th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2018</a:t>
            </a:r>
            <a:endParaRPr lang="it-IT" sz="1400" i="1" dirty="0">
              <a:solidFill>
                <a:srgbClr val="23236B"/>
              </a:solidFill>
              <a:latin typeface="Californian FB" panose="0207040306080B030204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776" y="821937"/>
            <a:ext cx="3707616" cy="2805584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536" y="3238223"/>
            <a:ext cx="4537495" cy="33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221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/>
          <p:cNvSpPr txBox="1"/>
          <p:nvPr/>
        </p:nvSpPr>
        <p:spPr>
          <a:xfrm>
            <a:off x="765854" y="888826"/>
            <a:ext cx="1039355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Given</a:t>
            </a:r>
            <a:r>
              <a:rPr lang="it-IT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that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in IBS the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misorientation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angle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is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about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b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10°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and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therefore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the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weak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link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behaviour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is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much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less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critical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than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in YBCO,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it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is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possible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to </a:t>
            </a:r>
            <a:r>
              <a:rPr lang="it-IT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deposit</a:t>
            </a:r>
            <a:r>
              <a:rPr lang="it-IT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on </a:t>
            </a:r>
            <a:r>
              <a:rPr lang="it-IT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biaxially</a:t>
            </a:r>
            <a:r>
              <a:rPr lang="it-IT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textured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metallic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substrate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with a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simpler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structure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than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commercial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ones</a:t>
            </a:r>
            <a:r>
              <a:rPr lang="it-IT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.</a:t>
            </a:r>
          </a:p>
          <a:p>
            <a:endParaRPr lang="it-IT" sz="1200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  <a:p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Furthermore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,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oxidation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of the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metallic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template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is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not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an </a:t>
            </a:r>
            <a:r>
              <a:rPr lang="it-IT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issue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for </a:t>
            </a:r>
            <a:r>
              <a:rPr lang="it-IT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IBS</a:t>
            </a:r>
            <a:r>
              <a:rPr lang="it-IT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.</a:t>
            </a:r>
          </a:p>
          <a:p>
            <a:endParaRPr lang="it-IT" sz="1200" dirty="0" smtClean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  <a:p>
            <a:r>
              <a:rPr lang="it-IT" sz="20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It</a:t>
            </a: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sz="20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is</a:t>
            </a: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sz="20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possible</a:t>
            </a: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to </a:t>
            </a:r>
            <a:r>
              <a:rPr lang="it-IT" sz="2000" b="1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reduce </a:t>
            </a:r>
            <a:r>
              <a:rPr lang="it-IT" sz="2000" b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or </a:t>
            </a:r>
            <a:r>
              <a:rPr lang="it-IT" sz="2000" b="1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even</a:t>
            </a:r>
            <a:r>
              <a:rPr lang="it-IT" sz="2000" b="1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sz="2000" b="1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remove</a:t>
            </a:r>
            <a:r>
              <a:rPr lang="it-IT" sz="2000" b="1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sz="2000" b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buffer </a:t>
            </a:r>
            <a:r>
              <a:rPr lang="it-IT" sz="2000" b="1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layers</a:t>
            </a:r>
            <a:endParaRPr lang="it-IT" sz="2000" b="1" dirty="0" smtClean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  <a:p>
            <a:endParaRPr lang="it-IT" sz="1200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  <a:p>
            <a:pPr marL="457200" indent="-457200">
              <a:buFont typeface="Symbol" panose="05050102010706020507" pitchFamily="18" charset="2"/>
              <a:buChar char="Þ"/>
            </a:pP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Reduce </a:t>
            </a:r>
            <a:r>
              <a:rPr lang="it-IT" sz="20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complexity</a:t>
            </a: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and </a:t>
            </a:r>
            <a:r>
              <a:rPr lang="it-IT" sz="20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costs</a:t>
            </a: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of production</a:t>
            </a:r>
          </a:p>
          <a:p>
            <a:pPr marL="457200" indent="-457200">
              <a:buFont typeface="Symbol" panose="05050102010706020507" pitchFamily="18" charset="2"/>
              <a:buChar char="Þ"/>
            </a:pPr>
            <a:r>
              <a:rPr lang="it-IT" sz="20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Obtain</a:t>
            </a: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sz="2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a </a:t>
            </a:r>
            <a:r>
              <a:rPr lang="it-IT" sz="2000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larger</a:t>
            </a:r>
            <a:r>
              <a:rPr lang="it-IT" sz="2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J</a:t>
            </a:r>
            <a:r>
              <a:rPr lang="it-IT" sz="2000" baseline="-25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e</a:t>
            </a:r>
            <a:endParaRPr lang="it-IT" sz="2000" baseline="-250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5320594" y="0"/>
            <a:ext cx="10422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Idea</a:t>
            </a:r>
            <a:endParaRPr lang="it-IT" sz="36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7" name="Freccia in giù 6"/>
          <p:cNvSpPr/>
          <p:nvPr/>
        </p:nvSpPr>
        <p:spPr>
          <a:xfrm>
            <a:off x="5459744" y="3537422"/>
            <a:ext cx="763969" cy="675503"/>
          </a:xfrm>
          <a:prstGeom prst="downArrow">
            <a:avLst/>
          </a:prstGeom>
          <a:ln w="3810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3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latin typeface="Californian FB" panose="0207040306080B030204" pitchFamily="18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1868718" y="4321276"/>
            <a:ext cx="3874779" cy="954107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solidFill>
              <a:schemeClr val="bg1"/>
            </a:solidFill>
          </a:ln>
          <a:effectLst>
            <a:glow rad="127000">
              <a:schemeClr val="bg2">
                <a:lumMod val="25000"/>
                <a:alpha val="40000"/>
              </a:schemeClr>
            </a:glow>
          </a:effectLst>
          <a:scene3d>
            <a:camera prst="perspectiveContrastingRightFacing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it-IT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Ni </a:t>
            </a:r>
            <a:r>
              <a:rPr lang="it-IT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alloys</a:t>
            </a:r>
            <a:r>
              <a:rPr lang="it-IT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+ </a:t>
            </a:r>
            <a:r>
              <a:rPr lang="it-IT" sz="2800" b="1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oxide</a:t>
            </a:r>
            <a:r>
              <a:rPr lang="it-IT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buffers</a:t>
            </a:r>
            <a:endParaRPr lang="it-IT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  <a:p>
            <a:r>
              <a:rPr lang="it-IT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(CeO2, LaZrO2, </a:t>
            </a:r>
            <a:r>
              <a:rPr lang="it-IT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CZO)</a:t>
            </a:r>
            <a:endParaRPr lang="it-IT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>
            <a:off x="6362867" y="4212925"/>
            <a:ext cx="3050835" cy="954107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solidFill>
              <a:schemeClr val="bg1"/>
            </a:solidFill>
          </a:ln>
          <a:effectLst>
            <a:glow rad="127000">
              <a:schemeClr val="bg2">
                <a:lumMod val="25000"/>
                <a:alpha val="40000"/>
              </a:schemeClr>
            </a:glow>
          </a:effectLst>
          <a:scene3d>
            <a:camera prst="perspectiveHeroicExtremeLeftFacing"/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it-IT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Iron</a:t>
            </a:r>
            <a:r>
              <a:rPr lang="it-IT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2800" b="1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alloys</a:t>
            </a:r>
            <a:r>
              <a:rPr lang="it-IT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(Fe/Ni)</a:t>
            </a:r>
          </a:p>
          <a:p>
            <a:endParaRPr lang="it-IT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1291557" y="6550223"/>
            <a:ext cx="901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V Braccini			FCC </a:t>
            </a:r>
            <a:r>
              <a:rPr lang="it-IT" sz="1400" i="1" dirty="0" err="1" smtClean="0">
                <a:solidFill>
                  <a:srgbClr val="23236B"/>
                </a:solidFill>
                <a:latin typeface="Californian FB" panose="0207040306080B030204" pitchFamily="18" charset="0"/>
              </a:rPr>
              <a:t>Conductor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 Development 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Workshop			CERN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March 5</a:t>
            </a:r>
            <a:r>
              <a:rPr lang="it-IT" sz="1400" i="1" baseline="30000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th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2018</a:t>
            </a:r>
            <a:endParaRPr lang="it-IT" sz="1400" i="1" dirty="0">
              <a:solidFill>
                <a:srgbClr val="23236B"/>
              </a:solidFill>
              <a:latin typeface="Californian FB" panose="0207040306080B030204" pitchFamily="18" charset="0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1045157" y="5568512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it-IT" kern="100" dirty="0" smtClean="0">
                <a:solidFill>
                  <a:srgbClr val="000066"/>
                </a:solidFill>
                <a:latin typeface="Californian FB" panose="0207040306080B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Collaboration with </a:t>
            </a:r>
          </a:p>
          <a:p>
            <a:pPr algn="ctr"/>
            <a:r>
              <a:rPr lang="it-IT" kern="1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 </a:t>
            </a:r>
            <a:r>
              <a:rPr lang="it-IT" kern="100" dirty="0" err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Augieri</a:t>
            </a:r>
            <a:r>
              <a:rPr lang="it-IT" kern="1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, G Celentano, A Mancini, A </a:t>
            </a:r>
            <a:r>
              <a:rPr lang="it-IT" kern="100" dirty="0" err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Vannozzi</a:t>
            </a:r>
            <a:endParaRPr lang="it-IT" kern="100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/>
            <a:r>
              <a:rPr lang="it-IT" kern="100" dirty="0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ENEA Frascati, </a:t>
            </a:r>
            <a:r>
              <a:rPr lang="it-IT" kern="100" dirty="0" err="1">
                <a:solidFill>
                  <a:srgbClr val="00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  <a:ea typeface="MS Mincho" panose="02020609040205080304" pitchFamily="49" charset="-128"/>
                <a:cs typeface="Times New Roman" panose="02020603050405020304" pitchFamily="18" charset="0"/>
              </a:rPr>
              <a:t>Italy</a:t>
            </a:r>
            <a:endParaRPr lang="en-US" dirty="0">
              <a:solidFill>
                <a:srgbClr val="00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  <a:ea typeface="MS Mincho" panose="02020609040205080304" pitchFamily="4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9238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  <p:bldP spid="7" grpId="0" animBg="1"/>
      <p:bldP spid="8" grpId="0" animBg="1"/>
      <p:bldP spid="9" grpId="0" animBg="1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1619335" y="902656"/>
            <a:ext cx="89115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sz="2400" b="1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NiW</a:t>
            </a:r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sz="24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biaxially</a:t>
            </a:r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sz="24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textured</a:t>
            </a:r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+ </a:t>
            </a:r>
            <a:r>
              <a:rPr lang="it-IT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CeO</a:t>
            </a:r>
            <a:r>
              <a:rPr lang="it-IT" sz="2400" b="1" baseline="-250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2</a:t>
            </a:r>
            <a:r>
              <a:rPr lang="it-IT" sz="2400" b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buffer </a:t>
            </a:r>
            <a:r>
              <a:rPr lang="it-IT" sz="24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layer</a:t>
            </a:r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sz="24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deposited</a:t>
            </a:r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via PLD</a:t>
            </a:r>
            <a:endParaRPr lang="it-IT" sz="2400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</p:txBody>
      </p:sp>
      <p:grpSp>
        <p:nvGrpSpPr>
          <p:cNvPr id="7" name="Gruppo 6"/>
          <p:cNvGrpSpPr/>
          <p:nvPr/>
        </p:nvGrpSpPr>
        <p:grpSpPr>
          <a:xfrm>
            <a:off x="310486" y="809520"/>
            <a:ext cx="1440000" cy="1293070"/>
            <a:chOff x="4233086" y="3715536"/>
            <a:chExt cx="1316755" cy="1298086"/>
          </a:xfrm>
        </p:grpSpPr>
        <p:pic>
          <p:nvPicPr>
            <p:cNvPr id="8" name="Immagine 7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prstClr val="black"/>
                <a:schemeClr val="accent5">
                  <a:tint val="45000"/>
                  <a:satMod val="400000"/>
                </a:schemeClr>
              </a:duotone>
            </a:blip>
            <a:srcRect l="32530" r="30844" b="53400"/>
            <a:stretch/>
          </p:blipFill>
          <p:spPr>
            <a:xfrm>
              <a:off x="4233086" y="3992535"/>
              <a:ext cx="1316755" cy="1021087"/>
            </a:xfrm>
            <a:prstGeom prst="rect">
              <a:avLst/>
            </a:prstGeom>
          </p:spPr>
        </p:pic>
        <p:sp>
          <p:nvSpPr>
            <p:cNvPr id="9" name="CasellaDiTesto 8"/>
            <p:cNvSpPr txBox="1"/>
            <p:nvPr/>
          </p:nvSpPr>
          <p:spPr>
            <a:xfrm>
              <a:off x="4518551" y="3715536"/>
              <a:ext cx="731731" cy="3012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350" b="1" dirty="0">
                  <a:latin typeface="Californian FB" panose="0207040306080B030204" pitchFamily="18" charset="0"/>
                </a:rPr>
                <a:t>NiW5%</a:t>
              </a:r>
            </a:p>
          </p:txBody>
        </p:sp>
      </p:grpSp>
      <p:grpSp>
        <p:nvGrpSpPr>
          <p:cNvPr id="10" name="Gruppo 9"/>
          <p:cNvGrpSpPr>
            <a:grpSpLocks noChangeAspect="1"/>
          </p:cNvGrpSpPr>
          <p:nvPr/>
        </p:nvGrpSpPr>
        <p:grpSpPr>
          <a:xfrm>
            <a:off x="10168543" y="702329"/>
            <a:ext cx="1369789" cy="1690775"/>
            <a:chOff x="5465213" y="3573927"/>
            <a:chExt cx="1022147" cy="1268589"/>
          </a:xfrm>
        </p:grpSpPr>
        <p:pic>
          <p:nvPicPr>
            <p:cNvPr id="11" name="Immagine 10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000000"/>
                </a:clrFrom>
                <a:clrTo>
                  <a:srgbClr val="000000">
                    <a:alpha val="0"/>
                  </a:srgbClr>
                </a:clrTo>
              </a:clrChange>
              <a:duotone>
                <a:prstClr val="black"/>
                <a:schemeClr val="accent4">
                  <a:tint val="45000"/>
                  <a:satMod val="400000"/>
                </a:schemeClr>
              </a:duotone>
            </a:blip>
            <a:srcRect l="32207" t="605" r="33212" b="51930"/>
            <a:stretch/>
          </p:blipFill>
          <p:spPr>
            <a:xfrm>
              <a:off x="5465213" y="3876600"/>
              <a:ext cx="1022147" cy="965916"/>
            </a:xfrm>
            <a:prstGeom prst="rect">
              <a:avLst/>
            </a:prstGeom>
          </p:spPr>
        </p:pic>
        <p:sp>
          <p:nvSpPr>
            <p:cNvPr id="12" name="CasellaDiTesto 11"/>
            <p:cNvSpPr txBox="1"/>
            <p:nvPr/>
          </p:nvSpPr>
          <p:spPr>
            <a:xfrm>
              <a:off x="5681801" y="3573927"/>
              <a:ext cx="429666" cy="3030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it-IT" sz="1350" b="1" dirty="0">
                  <a:latin typeface="Californian FB" panose="0207040306080B030204" pitchFamily="18" charset="0"/>
                </a:rPr>
                <a:t>CeO</a:t>
              </a:r>
              <a:r>
                <a:rPr lang="it-IT" sz="900" b="1" dirty="0">
                  <a:latin typeface="Californian FB" panose="0207040306080B030204" pitchFamily="18" charset="0"/>
                </a:rPr>
                <a:t>2</a:t>
              </a:r>
              <a:endParaRPr lang="it-IT" sz="1350" b="1" dirty="0"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" name="Rettangolo 1"/>
          <p:cNvSpPr/>
          <p:nvPr/>
        </p:nvSpPr>
        <p:spPr>
          <a:xfrm>
            <a:off x="3479833" y="-8238"/>
            <a:ext cx="34163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NiW5% 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+ CeO</a:t>
            </a:r>
            <a:r>
              <a:rPr lang="it-IT" sz="3600" b="1" baseline="-250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2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endParaRPr lang="it-IT" sz="36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14" name="CasellaDiTesto 13"/>
          <p:cNvSpPr txBox="1"/>
          <p:nvPr/>
        </p:nvSpPr>
        <p:spPr>
          <a:xfrm>
            <a:off x="7134537" y="120095"/>
            <a:ext cx="324960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b="1" i="1" dirty="0" err="1" smtClean="0">
                <a:solidFill>
                  <a:srgbClr val="003366"/>
                </a:solidFill>
                <a:latin typeface="Californian FB" panose="0207040306080B030204" pitchFamily="18" charset="0"/>
              </a:rPr>
              <a:t>Prepared</a:t>
            </a:r>
            <a:r>
              <a:rPr lang="it-IT" sz="2000" b="1" i="1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 @ENEA Frascati, I</a:t>
            </a:r>
            <a:endParaRPr lang="it-IT" sz="2000" b="1" i="1" dirty="0">
              <a:solidFill>
                <a:srgbClr val="003366"/>
              </a:solidFill>
              <a:latin typeface="Californian FB" panose="0207040306080B030204" pitchFamily="18" charset="0"/>
            </a:endParaRPr>
          </a:p>
        </p:txBody>
      </p:sp>
      <p:sp>
        <p:nvSpPr>
          <p:cNvPr id="15" name="CasellaDiTesto 14"/>
          <p:cNvSpPr txBox="1"/>
          <p:nvPr/>
        </p:nvSpPr>
        <p:spPr>
          <a:xfrm>
            <a:off x="2172028" y="1931438"/>
            <a:ext cx="69974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(11) </a:t>
            </a:r>
            <a:r>
              <a:rPr lang="it-IT" sz="24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thin</a:t>
            </a:r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sz="24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films</a:t>
            </a:r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sz="24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grow</a:t>
            </a:r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sz="24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biaxially</a:t>
            </a:r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sz="24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textured</a:t>
            </a:r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on </a:t>
            </a:r>
            <a:r>
              <a:rPr lang="it-IT" sz="24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NiW</a:t>
            </a:r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+ CeO</a:t>
            </a:r>
            <a:r>
              <a:rPr lang="it-IT" sz="2400" baseline="-25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2</a:t>
            </a:r>
            <a:endParaRPr lang="it-IT" sz="2400" baseline="-25000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4742282" y="2559900"/>
            <a:ext cx="27895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dirty="0" err="1" smtClean="0">
                <a:solidFill>
                  <a:srgbClr val="003366"/>
                </a:solidFill>
                <a:latin typeface="Californian FB" panose="0207040306080B030204" pitchFamily="18" charset="0"/>
              </a:rPr>
              <a:t>Rocking</a:t>
            </a:r>
            <a:r>
              <a:rPr lang="it-IT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 smtClean="0">
                <a:solidFill>
                  <a:srgbClr val="003366"/>
                </a:solidFill>
                <a:latin typeface="Californian FB" panose="0207040306080B030204" pitchFamily="18" charset="0"/>
              </a:rPr>
              <a:t>Rolling</a:t>
            </a:r>
            <a:r>
              <a:rPr lang="it-IT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 smtClean="0">
                <a:solidFill>
                  <a:srgbClr val="003366"/>
                </a:solidFill>
                <a:latin typeface="Californian FB" panose="0207040306080B030204" pitchFamily="18" charset="0"/>
              </a:rPr>
              <a:t>Direction</a:t>
            </a:r>
            <a:r>
              <a:rPr lang="it-IT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:</a:t>
            </a:r>
          </a:p>
          <a:p>
            <a:pPr algn="ctr"/>
            <a:r>
              <a:rPr lang="it-IT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Out-of-</a:t>
            </a:r>
            <a:r>
              <a:rPr lang="it-IT" dirty="0" err="1" smtClean="0">
                <a:solidFill>
                  <a:srgbClr val="003366"/>
                </a:solidFill>
                <a:latin typeface="Californian FB" panose="0207040306080B030204" pitchFamily="18" charset="0"/>
              </a:rPr>
              <a:t>plane</a:t>
            </a:r>
            <a:r>
              <a:rPr lang="it-IT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 smtClean="0">
                <a:solidFill>
                  <a:srgbClr val="003366"/>
                </a:solidFill>
                <a:latin typeface="Californian FB" panose="0207040306080B030204" pitchFamily="18" charset="0"/>
              </a:rPr>
              <a:t>orientation</a:t>
            </a:r>
            <a:endParaRPr lang="it-IT" dirty="0">
              <a:solidFill>
                <a:srgbClr val="003366"/>
              </a:solidFill>
              <a:latin typeface="Californian FB" panose="0207040306080B030204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8612609" y="2587640"/>
            <a:ext cx="20697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ctr">
              <a:buFont typeface="Symbol" panose="05050102010706020507" pitchFamily="18" charset="2"/>
              <a:buChar char="f"/>
            </a:pPr>
            <a:r>
              <a:rPr lang="it-IT" dirty="0" err="1" smtClean="0">
                <a:solidFill>
                  <a:srgbClr val="003366"/>
                </a:solidFill>
                <a:latin typeface="Californian FB" panose="0207040306080B030204" pitchFamily="18" charset="0"/>
              </a:rPr>
              <a:t>scan</a:t>
            </a:r>
            <a:r>
              <a:rPr lang="it-IT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:</a:t>
            </a:r>
          </a:p>
          <a:p>
            <a:pPr algn="ctr"/>
            <a:r>
              <a:rPr lang="it-IT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in-</a:t>
            </a:r>
            <a:r>
              <a:rPr lang="it-IT" dirty="0" err="1" smtClean="0">
                <a:solidFill>
                  <a:srgbClr val="003366"/>
                </a:solidFill>
                <a:latin typeface="Californian FB" panose="0207040306080B030204" pitchFamily="18" charset="0"/>
              </a:rPr>
              <a:t>plane</a:t>
            </a:r>
            <a:r>
              <a:rPr lang="it-IT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 smtClean="0">
                <a:solidFill>
                  <a:srgbClr val="003366"/>
                </a:solidFill>
                <a:latin typeface="Californian FB" panose="0207040306080B030204" pitchFamily="18" charset="0"/>
              </a:rPr>
              <a:t>orientation</a:t>
            </a:r>
            <a:endParaRPr lang="it-IT" dirty="0">
              <a:solidFill>
                <a:srgbClr val="003366"/>
              </a:solidFill>
              <a:latin typeface="Californian FB" panose="0207040306080B030204" pitchFamily="18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1109200" y="2698400"/>
            <a:ext cx="2552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solidFill>
                  <a:srgbClr val="003366"/>
                </a:solidFill>
                <a:latin typeface="Symbol" panose="05050102010706020507" pitchFamily="18" charset="2"/>
              </a:rPr>
              <a:t>q</a:t>
            </a:r>
            <a:r>
              <a:rPr lang="it-IT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 – 2</a:t>
            </a:r>
            <a:r>
              <a:rPr lang="it-IT" dirty="0" smtClean="0">
                <a:solidFill>
                  <a:srgbClr val="003366"/>
                </a:solidFill>
                <a:latin typeface="Symbol" panose="05050102010706020507" pitchFamily="18" charset="2"/>
              </a:rPr>
              <a:t>q: </a:t>
            </a:r>
            <a:r>
              <a:rPr lang="it-IT" dirty="0" err="1" smtClean="0">
                <a:solidFill>
                  <a:srgbClr val="003366"/>
                </a:solidFill>
                <a:latin typeface="Californian FB" panose="0207040306080B030204" pitchFamily="18" charset="0"/>
              </a:rPr>
              <a:t>epitaxial</a:t>
            </a:r>
            <a:r>
              <a:rPr lang="it-IT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 FST film</a:t>
            </a:r>
            <a:endParaRPr lang="it-IT" dirty="0">
              <a:solidFill>
                <a:srgbClr val="003366"/>
              </a:solidFill>
              <a:latin typeface="Californian FB" panose="0207040306080B030204" pitchFamily="18" charset="0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1291557" y="6550223"/>
            <a:ext cx="901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V Braccini			FCC </a:t>
            </a:r>
            <a:r>
              <a:rPr lang="it-IT" sz="1400" i="1" dirty="0" err="1" smtClean="0">
                <a:solidFill>
                  <a:srgbClr val="23236B"/>
                </a:solidFill>
                <a:latin typeface="Californian FB" panose="0207040306080B030204" pitchFamily="18" charset="0"/>
              </a:rPr>
              <a:t>Conductor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 Development 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Workshop			CERN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March 5</a:t>
            </a:r>
            <a:r>
              <a:rPr lang="it-IT" sz="1400" i="1" baseline="30000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th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2018</a:t>
            </a:r>
            <a:endParaRPr lang="it-IT" sz="1400" i="1" dirty="0">
              <a:solidFill>
                <a:srgbClr val="23236B"/>
              </a:solidFill>
              <a:latin typeface="Californian FB" panose="0207040306080B030204" pitchFamily="18" charset="0"/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235" y="2935360"/>
            <a:ext cx="4248000" cy="3249262"/>
          </a:xfrm>
          <a:prstGeom prst="rect">
            <a:avLst/>
          </a:prstGeom>
        </p:spPr>
      </p:pic>
      <p:pic>
        <p:nvPicPr>
          <p:cNvPr id="22" name="Immagine 2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4082" y="2966713"/>
            <a:ext cx="4248000" cy="3249262"/>
          </a:xfrm>
          <a:prstGeom prst="rect">
            <a:avLst/>
          </a:prstGeom>
        </p:spPr>
      </p:pic>
      <p:pic>
        <p:nvPicPr>
          <p:cNvPr id="23" name="Immagine 2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90929" y="2966713"/>
            <a:ext cx="4248000" cy="3249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260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asellaDiTesto 4"/>
          <p:cNvSpPr txBox="1"/>
          <p:nvPr/>
        </p:nvSpPr>
        <p:spPr>
          <a:xfrm>
            <a:off x="3319191" y="-5593"/>
            <a:ext cx="41504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H</a:t>
            </a:r>
            <a:r>
              <a:rPr lang="it-IT" sz="3600" b="1" baseline="-250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c2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and J</a:t>
            </a:r>
            <a:r>
              <a:rPr lang="it-IT" sz="3600" b="1" baseline="-250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c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up 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to 18 T</a:t>
            </a:r>
            <a:endParaRPr lang="it-IT" sz="36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226311" y="785817"/>
            <a:ext cx="357822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T</a:t>
            </a:r>
            <a:r>
              <a:rPr lang="it-IT" sz="2000" baseline="-25000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c</a:t>
            </a: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2000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≈ </a:t>
            </a: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18 K</a:t>
            </a:r>
            <a:endParaRPr lang="it-IT" sz="2000" dirty="0" smtClean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ymbol" panose="05050102010706020507" pitchFamily="18" charset="2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mbol" panose="05050102010706020507" pitchFamily="18" charset="2"/>
              </a:rPr>
              <a:t>D</a:t>
            </a: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T</a:t>
            </a:r>
            <a:r>
              <a:rPr lang="it-IT" sz="2000" baseline="-25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c0</a:t>
            </a: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≈ </a:t>
            </a: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3 K </a:t>
            </a: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in 18 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H</a:t>
            </a:r>
            <a:r>
              <a:rPr lang="it-IT" sz="2000" baseline="-25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c2</a:t>
            </a: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2000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has</a:t>
            </a: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a </a:t>
            </a:r>
            <a:r>
              <a:rPr lang="it-IT" sz="2000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very</a:t>
            </a: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2000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low</a:t>
            </a: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2000" dirty="0" err="1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anisotropy</a:t>
            </a:r>
            <a:endParaRPr lang="it-IT" sz="2000" dirty="0">
              <a:solidFill>
                <a:schemeClr val="bg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graphicFrame>
        <p:nvGraphicFramePr>
          <p:cNvPr id="11" name="Oggetto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27899762"/>
              </p:ext>
            </p:extLst>
          </p:nvPr>
        </p:nvGraphicFramePr>
        <p:xfrm>
          <a:off x="507595" y="1269302"/>
          <a:ext cx="6480000" cy="45457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585" name="Graph" r:id="rId3" imgW="4131720" imgH="2899080" progId="Origin50.Graph">
                  <p:embed/>
                </p:oleObj>
              </mc:Choice>
              <mc:Fallback>
                <p:oleObj name="Graph" r:id="rId3" imgW="4131720" imgH="289908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07595" y="1269302"/>
                        <a:ext cx="6480000" cy="45457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" name="Gruppo 11"/>
          <p:cNvGrpSpPr/>
          <p:nvPr/>
        </p:nvGrpSpPr>
        <p:grpSpPr>
          <a:xfrm>
            <a:off x="217494" y="2036707"/>
            <a:ext cx="6251510" cy="4613694"/>
            <a:chOff x="2409690" y="420130"/>
            <a:chExt cx="6701359" cy="5947719"/>
          </a:xfrm>
        </p:grpSpPr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141"/>
            <a:stretch/>
          </p:blipFill>
          <p:spPr bwMode="auto">
            <a:xfrm>
              <a:off x="2846279" y="856415"/>
              <a:ext cx="5458545" cy="5038128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  <a:effectLst/>
            <a:extLst/>
          </p:spPr>
        </p:pic>
        <p:graphicFrame>
          <p:nvGraphicFramePr>
            <p:cNvPr id="14" name="Oggetto 1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97499443"/>
                </p:ext>
              </p:extLst>
            </p:nvPr>
          </p:nvGraphicFramePr>
          <p:xfrm>
            <a:off x="2409690" y="420130"/>
            <a:ext cx="6701359" cy="59477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8586" name="Graph" r:id="rId6" imgW="4131720" imgH="2899080" progId="Origin50.Graph">
                    <p:embed/>
                  </p:oleObj>
                </mc:Choice>
                <mc:Fallback>
                  <p:oleObj name="Graph" r:id="rId6" imgW="4131720" imgH="2899080" progId="Origin50.Graph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7"/>
                        <a:stretch>
                          <a:fillRect/>
                        </a:stretch>
                      </p:blipFill>
                      <p:spPr>
                        <a:xfrm>
                          <a:off x="2409690" y="420130"/>
                          <a:ext cx="6701359" cy="594771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3" name="Rettangolo 2"/>
          <p:cNvSpPr/>
          <p:nvPr/>
        </p:nvSpPr>
        <p:spPr>
          <a:xfrm>
            <a:off x="8498576" y="190425"/>
            <a:ext cx="18517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/>
            <a:r>
              <a:rPr lang="it-IT" b="1" i="1" dirty="0">
                <a:solidFill>
                  <a:srgbClr val="003366"/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@ ENEA Frascati</a:t>
            </a:r>
            <a:endParaRPr lang="it-IT" i="1" dirty="0">
              <a:solidFill>
                <a:srgbClr val="003366"/>
              </a:solidFill>
              <a:latin typeface="Californian FB" panose="0207040306080B030204" pitchFamily="18" charset="0"/>
            </a:endParaRPr>
          </a:p>
        </p:txBody>
      </p:sp>
      <p:sp>
        <p:nvSpPr>
          <p:cNvPr id="8" name="Ovale 7"/>
          <p:cNvSpPr/>
          <p:nvPr/>
        </p:nvSpPr>
        <p:spPr>
          <a:xfrm>
            <a:off x="1661374" y="4533364"/>
            <a:ext cx="566671" cy="1596980"/>
          </a:xfrm>
          <a:prstGeom prst="ellipse">
            <a:avLst/>
          </a:prstGeom>
          <a:noFill/>
          <a:ln w="3810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CasellaDiTesto 18"/>
          <p:cNvSpPr txBox="1"/>
          <p:nvPr/>
        </p:nvSpPr>
        <p:spPr>
          <a:xfrm>
            <a:off x="1291557" y="6550223"/>
            <a:ext cx="901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V Braccini			FCC </a:t>
            </a:r>
            <a:r>
              <a:rPr lang="it-IT" sz="1400" i="1" dirty="0" err="1" smtClean="0">
                <a:solidFill>
                  <a:srgbClr val="23236B"/>
                </a:solidFill>
                <a:latin typeface="Californian FB" panose="0207040306080B030204" pitchFamily="18" charset="0"/>
              </a:rPr>
              <a:t>Conductor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 Development 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Workshop			CERN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March 5</a:t>
            </a:r>
            <a:r>
              <a:rPr lang="it-IT" sz="1400" i="1" baseline="30000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th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2018</a:t>
            </a:r>
            <a:endParaRPr lang="it-IT" sz="1400" i="1" dirty="0">
              <a:solidFill>
                <a:srgbClr val="23236B"/>
              </a:solidFill>
              <a:latin typeface="Californian FB" panose="0207040306080B030204" pitchFamily="18" charset="0"/>
            </a:endParaRPr>
          </a:p>
        </p:txBody>
      </p:sp>
      <p:pic>
        <p:nvPicPr>
          <p:cNvPr id="24" name="Immagin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41219" y="1552202"/>
            <a:ext cx="5760000" cy="4578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960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</p:cBhvr>
                                      <p:by x="40000" y="4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4388 -0.04862 L 0.22604 -0.28635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490" y="-118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609389" y="26877"/>
            <a:ext cx="47051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INVAR36 (36Ni/64Fe)</a:t>
            </a:r>
            <a:endParaRPr lang="it-IT" sz="36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2"/>
          <a:srcRect l="381" r="1430"/>
          <a:stretch/>
        </p:blipFill>
        <p:spPr>
          <a:xfrm>
            <a:off x="6746507" y="830420"/>
            <a:ext cx="4824000" cy="1310535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667265" y="831038"/>
            <a:ext cx="573746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Commercial </a:t>
            </a:r>
            <a:r>
              <a:rPr lang="it-IT" sz="24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alloy</a:t>
            </a:r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64</a:t>
            </a:r>
            <a:r>
              <a:rPr lang="it-IT" sz="24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% Fe , 36% Ni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it-IT" sz="24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Low</a:t>
            </a:r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sz="24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cost</a:t>
            </a:r>
            <a:endParaRPr lang="it-IT" sz="2400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FCC </a:t>
            </a:r>
            <a:r>
              <a:rPr lang="it-IT" sz="24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structure</a:t>
            </a:r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, </a:t>
            </a:r>
            <a:r>
              <a:rPr lang="it-IT" sz="24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compatible</a:t>
            </a:r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with Fe(</a:t>
            </a:r>
            <a:r>
              <a:rPr lang="it-IT" sz="24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Se,Te</a:t>
            </a:r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)</a:t>
            </a:r>
            <a:endParaRPr lang="it-IT" sz="2400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</p:txBody>
      </p:sp>
      <p:sp>
        <p:nvSpPr>
          <p:cNvPr id="12" name="CasellaDiTesto 11"/>
          <p:cNvSpPr txBox="1"/>
          <p:nvPr/>
        </p:nvSpPr>
        <p:spPr>
          <a:xfrm>
            <a:off x="2371576" y="2517137"/>
            <a:ext cx="7180760" cy="830997"/>
          </a:xfrm>
          <a:prstGeom prst="rect">
            <a:avLst/>
          </a:prstGeom>
          <a:solidFill>
            <a:schemeClr val="bg2">
              <a:lumMod val="50000"/>
            </a:schemeClr>
          </a:solidFill>
          <a:ln w="12700">
            <a:solidFill>
              <a:schemeClr val="bg1"/>
            </a:solidFill>
          </a:ln>
          <a:effectLst>
            <a:glow rad="127000">
              <a:schemeClr val="bg2">
                <a:lumMod val="2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latin typeface="Californian FB" panose="0207040306080B030204" pitchFamily="18" charset="0"/>
              </a:rPr>
              <a:t>From rods Ø 2 – 10 mm =&gt; drawn / flat </a:t>
            </a:r>
            <a:r>
              <a:rPr lang="en-US" sz="2400" dirty="0">
                <a:solidFill>
                  <a:schemeClr val="bg1"/>
                </a:solidFill>
                <a:latin typeface="Californian FB" panose="0207040306080B030204" pitchFamily="18" charset="0"/>
              </a:rPr>
              <a:t>rolled </a:t>
            </a:r>
            <a:r>
              <a:rPr lang="en-US" sz="2400" dirty="0" smtClean="0">
                <a:solidFill>
                  <a:schemeClr val="bg1"/>
                </a:solidFill>
                <a:latin typeface="Californian FB" panose="0207040306080B030204" pitchFamily="18" charset="0"/>
              </a:rPr>
              <a:t>=&gt;</a:t>
            </a:r>
          </a:p>
          <a:p>
            <a:r>
              <a:rPr lang="en-US" sz="2400" dirty="0" smtClean="0">
                <a:solidFill>
                  <a:schemeClr val="bg1"/>
                </a:solidFill>
                <a:latin typeface="Californian FB" panose="0207040306080B030204" pitchFamily="18" charset="0"/>
              </a:rPr>
              <a:t> =&gt; </a:t>
            </a:r>
            <a:r>
              <a:rPr lang="it-IT" sz="2400" dirty="0" smtClean="0">
                <a:solidFill>
                  <a:schemeClr val="bg1"/>
                </a:solidFill>
                <a:latin typeface="Californian FB" panose="0207040306080B030204" pitchFamily="18" charset="0"/>
              </a:rPr>
              <a:t>50 / 70 </a:t>
            </a:r>
            <a:r>
              <a:rPr lang="it-IT" sz="2400" dirty="0" smtClean="0">
                <a:solidFill>
                  <a:schemeClr val="bg1"/>
                </a:solidFill>
                <a:latin typeface="Symbol" panose="05050102010706020507" pitchFamily="18" charset="2"/>
              </a:rPr>
              <a:t>m</a:t>
            </a:r>
            <a:r>
              <a:rPr lang="it-IT" sz="2400" dirty="0" smtClean="0">
                <a:solidFill>
                  <a:schemeClr val="bg1"/>
                </a:solidFill>
                <a:latin typeface="Californian FB" panose="0207040306080B030204" pitchFamily="18" charset="0"/>
              </a:rPr>
              <a:t>m </a:t>
            </a:r>
            <a:r>
              <a:rPr lang="it-IT" sz="2400" dirty="0">
                <a:solidFill>
                  <a:schemeClr val="bg1"/>
                </a:solidFill>
                <a:latin typeface="Californian FB" panose="0207040306080B030204" pitchFamily="18" charset="0"/>
              </a:rPr>
              <a:t>+ </a:t>
            </a:r>
            <a:r>
              <a:rPr lang="it-IT" sz="2400" dirty="0" smtClean="0">
                <a:solidFill>
                  <a:schemeClr val="bg1"/>
                </a:solidFill>
                <a:latin typeface="Californian FB" panose="0207040306080B030204" pitchFamily="18" charset="0"/>
              </a:rPr>
              <a:t>HT @ 1000 °C  / 2h in </a:t>
            </a:r>
            <a:r>
              <a:rPr lang="it-IT" sz="2400" dirty="0" err="1">
                <a:solidFill>
                  <a:schemeClr val="bg1"/>
                </a:solidFill>
                <a:latin typeface="Californian FB" panose="0207040306080B030204" pitchFamily="18" charset="0"/>
              </a:rPr>
              <a:t>Ar</a:t>
            </a:r>
            <a:r>
              <a:rPr lang="it-IT" sz="2400" dirty="0">
                <a:solidFill>
                  <a:schemeClr val="bg1"/>
                </a:solidFill>
                <a:latin typeface="Californian FB" panose="0207040306080B030204" pitchFamily="18" charset="0"/>
              </a:rPr>
              <a:t>/H</a:t>
            </a:r>
            <a:r>
              <a:rPr lang="it-IT" sz="2400" baseline="-25000" dirty="0">
                <a:solidFill>
                  <a:schemeClr val="bg1"/>
                </a:solidFill>
                <a:latin typeface="Californian FB" panose="0207040306080B030204" pitchFamily="18" charset="0"/>
              </a:rPr>
              <a:t>2</a:t>
            </a:r>
            <a:r>
              <a:rPr lang="it-IT" sz="2400" dirty="0">
                <a:solidFill>
                  <a:schemeClr val="bg1"/>
                </a:solidFill>
                <a:latin typeface="Californian FB" panose="0207040306080B030204" pitchFamily="18" charset="0"/>
              </a:rPr>
              <a:t> </a:t>
            </a:r>
            <a:r>
              <a:rPr lang="it-IT" sz="2400" dirty="0" err="1" smtClean="0">
                <a:solidFill>
                  <a:schemeClr val="bg1"/>
                </a:solidFill>
                <a:latin typeface="Californian FB" panose="0207040306080B030204" pitchFamily="18" charset="0"/>
              </a:rPr>
              <a:t>atmosphere</a:t>
            </a:r>
            <a:r>
              <a:rPr lang="en-US" sz="2400" dirty="0" smtClean="0">
                <a:solidFill>
                  <a:schemeClr val="bg1"/>
                </a:solidFill>
                <a:latin typeface="Californian FB" panose="0207040306080B030204" pitchFamily="18" charset="0"/>
              </a:rPr>
              <a:t> </a:t>
            </a:r>
            <a:endParaRPr lang="en-US" sz="2400" dirty="0">
              <a:solidFill>
                <a:schemeClr val="bg1"/>
              </a:solidFill>
              <a:latin typeface="Californian FB" panose="0207040306080B030204" pitchFamily="18" charset="0"/>
            </a:endParaRPr>
          </a:p>
        </p:txBody>
      </p:sp>
      <p:pic>
        <p:nvPicPr>
          <p:cNvPr id="11" name="Immagin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22956" y="3636890"/>
            <a:ext cx="3802215" cy="2520000"/>
          </a:xfrm>
          <a:prstGeom prst="rect">
            <a:avLst/>
          </a:prstGeom>
        </p:spPr>
      </p:pic>
      <p:sp>
        <p:nvSpPr>
          <p:cNvPr id="10" name="CasellaDiTesto 9"/>
          <p:cNvSpPr txBox="1"/>
          <p:nvPr/>
        </p:nvSpPr>
        <p:spPr>
          <a:xfrm>
            <a:off x="1291557" y="6550223"/>
            <a:ext cx="901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V Braccini			FCC </a:t>
            </a:r>
            <a:r>
              <a:rPr lang="it-IT" sz="1400" i="1" dirty="0" err="1" smtClean="0">
                <a:solidFill>
                  <a:srgbClr val="23236B"/>
                </a:solidFill>
                <a:latin typeface="Californian FB" panose="0207040306080B030204" pitchFamily="18" charset="0"/>
              </a:rPr>
              <a:t>Conductor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 Development 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Workshop			CERN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March 5</a:t>
            </a:r>
            <a:r>
              <a:rPr lang="it-IT" sz="1400" i="1" baseline="30000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th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2018</a:t>
            </a:r>
            <a:endParaRPr lang="it-IT" sz="1400" i="1" dirty="0">
              <a:solidFill>
                <a:srgbClr val="23236B"/>
              </a:solidFill>
              <a:latin typeface="Californian FB" panose="0207040306080B030204" pitchFamily="18" charset="0"/>
            </a:endParaRPr>
          </a:p>
        </p:txBody>
      </p:sp>
      <p:grpSp>
        <p:nvGrpSpPr>
          <p:cNvPr id="16" name="Gruppo 15"/>
          <p:cNvGrpSpPr/>
          <p:nvPr/>
        </p:nvGrpSpPr>
        <p:grpSpPr>
          <a:xfrm>
            <a:off x="6780200" y="3556421"/>
            <a:ext cx="3360000" cy="2596579"/>
            <a:chOff x="6780200" y="3556421"/>
            <a:chExt cx="3360000" cy="2596579"/>
          </a:xfrm>
        </p:grpSpPr>
        <p:pic>
          <p:nvPicPr>
            <p:cNvPr id="13" name="Immagine 1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80200" y="3633000"/>
              <a:ext cx="3360000" cy="2520000"/>
            </a:xfrm>
            <a:prstGeom prst="rect">
              <a:avLst/>
            </a:prstGeom>
          </p:spPr>
        </p:pic>
        <p:grpSp>
          <p:nvGrpSpPr>
            <p:cNvPr id="7" name="Gruppo 6"/>
            <p:cNvGrpSpPr/>
            <p:nvPr/>
          </p:nvGrpSpPr>
          <p:grpSpPr>
            <a:xfrm>
              <a:off x="7423931" y="3737326"/>
              <a:ext cx="626626" cy="3"/>
              <a:chOff x="6863316" y="3833901"/>
              <a:chExt cx="626626" cy="3"/>
            </a:xfrm>
          </p:grpSpPr>
          <p:cxnSp>
            <p:nvCxnSpPr>
              <p:cNvPr id="4" name="Connettore 1 3"/>
              <p:cNvCxnSpPr/>
              <p:nvPr/>
            </p:nvCxnSpPr>
            <p:spPr>
              <a:xfrm>
                <a:off x="6863316" y="3833904"/>
                <a:ext cx="313661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Connettore 1 13"/>
              <p:cNvCxnSpPr/>
              <p:nvPr/>
            </p:nvCxnSpPr>
            <p:spPr>
              <a:xfrm>
                <a:off x="7176281" y="3833901"/>
                <a:ext cx="313661" cy="0"/>
              </a:xfrm>
              <a:prstGeom prst="line">
                <a:avLst/>
              </a:prstGeom>
              <a:ln w="381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CasellaDiTesto 14"/>
            <p:cNvSpPr txBox="1"/>
            <p:nvPr/>
          </p:nvSpPr>
          <p:spPr>
            <a:xfrm>
              <a:off x="6780200" y="3556421"/>
              <a:ext cx="580608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it-IT" sz="1200" dirty="0" smtClean="0">
                  <a:latin typeface="Californian FB" panose="0207040306080B030204" pitchFamily="18" charset="0"/>
                </a:rPr>
                <a:t>20 </a:t>
              </a:r>
              <a:r>
                <a:rPr lang="it-IT" sz="1200" dirty="0" smtClean="0">
                  <a:latin typeface="Symbol" panose="05050102010706020507" pitchFamily="18" charset="2"/>
                </a:rPr>
                <a:t>m</a:t>
              </a:r>
              <a:r>
                <a:rPr lang="it-IT" sz="1200" dirty="0" smtClean="0">
                  <a:latin typeface="Californian FB" panose="0207040306080B030204" pitchFamily="18" charset="0"/>
                </a:rPr>
                <a:t>m</a:t>
              </a:r>
              <a:endParaRPr lang="it-IT" sz="1200" dirty="0">
                <a:latin typeface="Californian FB" panose="0207040306080B0302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2150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tangolo 2"/>
          <p:cNvSpPr/>
          <p:nvPr/>
        </p:nvSpPr>
        <p:spPr>
          <a:xfrm>
            <a:off x="3774498" y="27955"/>
            <a:ext cx="47051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INVAR36 (36Ni/64Fe)</a:t>
            </a:r>
            <a:endParaRPr lang="it-IT" sz="36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3939607" y="900749"/>
            <a:ext cx="43749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Commercial </a:t>
            </a:r>
            <a:r>
              <a:rPr lang="it-IT" sz="20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alloy</a:t>
            </a: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64</a:t>
            </a:r>
            <a:r>
              <a:rPr lang="it-IT" sz="2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% Fe , 36% </a:t>
            </a:r>
            <a:r>
              <a:rPr lang="it-IT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Ni, FCC</a:t>
            </a:r>
            <a:endParaRPr lang="it-IT" sz="2000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5588254" y="5720616"/>
            <a:ext cx="21275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Biaxial</a:t>
            </a:r>
            <a:r>
              <a:rPr lang="it-IT" sz="24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24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texture</a:t>
            </a:r>
            <a:endParaRPr lang="it-IT" sz="24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2" name="Freccia a destra 1"/>
          <p:cNvSpPr/>
          <p:nvPr/>
        </p:nvSpPr>
        <p:spPr>
          <a:xfrm>
            <a:off x="4513830" y="5727899"/>
            <a:ext cx="978408" cy="48463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8" name="CasellaDiTesto 17"/>
          <p:cNvSpPr txBox="1"/>
          <p:nvPr/>
        </p:nvSpPr>
        <p:spPr>
          <a:xfrm>
            <a:off x="1291557" y="6550223"/>
            <a:ext cx="901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V Braccini			FCC </a:t>
            </a:r>
            <a:r>
              <a:rPr lang="it-IT" sz="1400" i="1" dirty="0" err="1" smtClean="0">
                <a:solidFill>
                  <a:srgbClr val="23236B"/>
                </a:solidFill>
                <a:latin typeface="Californian FB" panose="0207040306080B030204" pitchFamily="18" charset="0"/>
              </a:rPr>
              <a:t>Conductor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 Development 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Workshop			CERN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March 5</a:t>
            </a:r>
            <a:r>
              <a:rPr lang="it-IT" sz="1400" i="1" baseline="30000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th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2018</a:t>
            </a:r>
            <a:endParaRPr lang="it-IT" sz="1400" i="1" dirty="0">
              <a:solidFill>
                <a:srgbClr val="23236B"/>
              </a:solidFill>
              <a:latin typeface="Californian FB" panose="0207040306080B030204" pitchFamily="18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0780" y="1572607"/>
            <a:ext cx="4572396" cy="3712786"/>
          </a:xfrm>
          <a:prstGeom prst="rect">
            <a:avLst/>
          </a:prstGeom>
        </p:spPr>
      </p:pic>
      <p:pic>
        <p:nvPicPr>
          <p:cNvPr id="12" name="Immagin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5134" y="1575655"/>
            <a:ext cx="4572396" cy="3706689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0440" y="1584800"/>
            <a:ext cx="4572396" cy="368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54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2727737" y="64342"/>
            <a:ext cx="62279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EBSD </a:t>
            </a:r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analysis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on INVAR tape </a:t>
            </a:r>
            <a:endParaRPr lang="it-IT" sz="36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pic>
        <p:nvPicPr>
          <p:cNvPr id="5" name="Immagin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541" y="1018264"/>
            <a:ext cx="3240000" cy="2514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magin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725" y="1351690"/>
            <a:ext cx="1440000" cy="1421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Immagin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453"/>
          <a:stretch/>
        </p:blipFill>
        <p:spPr bwMode="auto">
          <a:xfrm>
            <a:off x="6083376" y="1263971"/>
            <a:ext cx="5040000" cy="1815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4"/>
          <p:cNvSpPr>
            <a:spLocks noChangeArrowheads="1"/>
          </p:cNvSpPr>
          <p:nvPr/>
        </p:nvSpPr>
        <p:spPr bwMode="auto">
          <a:xfrm>
            <a:off x="455687" y="790518"/>
            <a:ext cx="39459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2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INVAR 500x </a:t>
            </a:r>
            <a:r>
              <a:rPr lang="it-IT" altLang="it-IT" sz="12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Map</a:t>
            </a:r>
            <a:r>
              <a:rPr lang="it-IT" altLang="it-IT" sz="12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Data 1 - BC+IPF_Z0</a:t>
            </a:r>
            <a:endParaRPr lang="it-IT" altLang="it-IT" sz="1200" dirty="0" smtClean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705946" y="3031495"/>
            <a:ext cx="280846" cy="261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10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</a:t>
            </a:r>
            <a:endParaRPr lang="it-IT" altLang="it-IT" smtClean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</p:txBody>
      </p:sp>
      <p:sp>
        <p:nvSpPr>
          <p:cNvPr id="10" name="Rectangle 6"/>
          <p:cNvSpPr>
            <a:spLocks noChangeArrowheads="1"/>
          </p:cNvSpPr>
          <p:nvPr/>
        </p:nvSpPr>
        <p:spPr bwMode="auto">
          <a:xfrm>
            <a:off x="6322272" y="845990"/>
            <a:ext cx="277511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2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it-IT" altLang="it-IT" sz="1200" dirty="0" smtClean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2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INVAR 500x </a:t>
            </a:r>
            <a:r>
              <a:rPr lang="it-IT" altLang="it-IT" sz="12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Map</a:t>
            </a:r>
            <a:r>
              <a:rPr lang="it-IT" altLang="it-IT" sz="12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Data 1 - </a:t>
            </a:r>
            <a:r>
              <a:rPr lang="it-IT" altLang="it-IT" sz="12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Scattered</a:t>
            </a:r>
            <a:r>
              <a:rPr lang="it-IT" altLang="it-IT" sz="12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Data</a:t>
            </a:r>
            <a:endParaRPr lang="it-IT" altLang="it-IT" sz="1200" dirty="0" smtClean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it-IT" altLang="it-IT" sz="1200" dirty="0" smtClean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9045102" y="42419"/>
            <a:ext cx="30727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/>
            <a:r>
              <a:rPr lang="it-IT" sz="1200" b="1" i="1" dirty="0">
                <a:solidFill>
                  <a:srgbClr val="003366"/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EBSD </a:t>
            </a:r>
            <a:r>
              <a:rPr lang="it-IT" sz="1200" b="1" i="1" dirty="0" err="1">
                <a:solidFill>
                  <a:srgbClr val="003366"/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OXford</a:t>
            </a:r>
            <a:r>
              <a:rPr lang="it-IT" sz="1200" b="1" i="1" dirty="0">
                <a:solidFill>
                  <a:srgbClr val="003366"/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NORDLYS NANO </a:t>
            </a:r>
            <a:endParaRPr lang="it-IT" sz="1200" b="1" i="1" dirty="0" smtClean="0">
              <a:solidFill>
                <a:srgbClr val="003366"/>
              </a:solidFill>
              <a:latin typeface="Californian FB" panose="0207040306080B0302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defTabSz="457200"/>
            <a:r>
              <a:rPr lang="it-IT" sz="1200" b="1" i="1" dirty="0" smtClean="0">
                <a:solidFill>
                  <a:srgbClr val="003366"/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on </a:t>
            </a:r>
            <a:r>
              <a:rPr lang="it-IT" sz="1200" b="1" i="1" dirty="0">
                <a:solidFill>
                  <a:srgbClr val="003366"/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FEG-SEM </a:t>
            </a:r>
            <a:r>
              <a:rPr lang="it-IT" sz="1200" b="1" i="1" dirty="0" smtClean="0">
                <a:solidFill>
                  <a:srgbClr val="003366"/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LEO1525 </a:t>
            </a:r>
          </a:p>
          <a:p>
            <a:pPr defTabSz="457200"/>
            <a:r>
              <a:rPr lang="it-IT" sz="1200" b="1" i="1" dirty="0" smtClean="0">
                <a:solidFill>
                  <a:srgbClr val="003366"/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@ ENEA Frascati</a:t>
            </a:r>
            <a:endParaRPr lang="it-IT" sz="1200" i="1" dirty="0">
              <a:solidFill>
                <a:srgbClr val="003366"/>
              </a:solidFill>
              <a:latin typeface="Californian FB" panose="0207040306080B030204" pitchFamily="18" charset="0"/>
            </a:endParaRPr>
          </a:p>
        </p:txBody>
      </p:sp>
      <p:pic>
        <p:nvPicPr>
          <p:cNvPr id="12" name="Immagin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042" y="3817109"/>
            <a:ext cx="3240000" cy="2514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magin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725" y="4181034"/>
            <a:ext cx="2160000" cy="1531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4"/>
          <p:cNvSpPr>
            <a:spLocks noChangeArrowheads="1"/>
          </p:cNvSpPr>
          <p:nvPr/>
        </p:nvSpPr>
        <p:spPr bwMode="auto">
          <a:xfrm>
            <a:off x="455977" y="3555499"/>
            <a:ext cx="360817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it-IT" altLang="it-IT" sz="12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INVAR 500x </a:t>
            </a:r>
            <a:r>
              <a:rPr lang="it-IT" altLang="it-IT" sz="12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Map</a:t>
            </a:r>
            <a:r>
              <a:rPr lang="it-IT" altLang="it-IT" sz="12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Data 1 - TC</a:t>
            </a:r>
            <a:endParaRPr lang="it-IT" altLang="it-IT" sz="1200" dirty="0" smtClean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</p:txBody>
      </p:sp>
      <p:pic>
        <p:nvPicPr>
          <p:cNvPr id="15" name="Immagine 7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510"/>
          <a:stretch/>
        </p:blipFill>
        <p:spPr bwMode="auto">
          <a:xfrm>
            <a:off x="6106830" y="3970038"/>
            <a:ext cx="5040000" cy="1817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asellaDiTesto 15"/>
          <p:cNvSpPr txBox="1"/>
          <p:nvPr/>
        </p:nvSpPr>
        <p:spPr>
          <a:xfrm>
            <a:off x="6345725" y="3695455"/>
            <a:ext cx="277511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it-IT" altLang="it-IT" sz="12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INVAR </a:t>
            </a:r>
            <a:r>
              <a:rPr lang="it-IT" altLang="it-IT" sz="12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500x </a:t>
            </a:r>
            <a:r>
              <a:rPr lang="it-IT" altLang="it-IT" sz="1200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Map</a:t>
            </a:r>
            <a:r>
              <a:rPr lang="it-IT" altLang="it-IT" sz="12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Data 1 - </a:t>
            </a:r>
            <a:r>
              <a:rPr lang="it-IT" altLang="it-IT" sz="1200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Scattered</a:t>
            </a:r>
            <a:r>
              <a:rPr lang="it-IT" altLang="it-IT" sz="12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Data</a:t>
            </a:r>
            <a:endParaRPr lang="it-IT" sz="1200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</p:txBody>
      </p:sp>
      <p:sp>
        <p:nvSpPr>
          <p:cNvPr id="17" name="CasellaDiTesto 16"/>
          <p:cNvSpPr txBox="1"/>
          <p:nvPr/>
        </p:nvSpPr>
        <p:spPr>
          <a:xfrm>
            <a:off x="3915725" y="2760271"/>
            <a:ext cx="218200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200"/>
            <a:r>
              <a:rPr lang="it-IT" sz="24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Presence</a:t>
            </a:r>
            <a:r>
              <a:rPr lang="it-IT" sz="24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of </a:t>
            </a:r>
          </a:p>
          <a:p>
            <a:pPr defTabSz="457200"/>
            <a:r>
              <a:rPr lang="it-IT" sz="24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twinned</a:t>
            </a:r>
            <a:r>
              <a:rPr lang="it-IT" sz="24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24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grains</a:t>
            </a:r>
            <a:endParaRPr lang="it-IT" sz="24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20" name="CasellaDiTesto 19"/>
          <p:cNvSpPr txBox="1"/>
          <p:nvPr/>
        </p:nvSpPr>
        <p:spPr>
          <a:xfrm>
            <a:off x="1291557" y="6550223"/>
            <a:ext cx="901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V Braccini			FCC </a:t>
            </a:r>
            <a:r>
              <a:rPr lang="it-IT" sz="1400" i="1" dirty="0" err="1" smtClean="0">
                <a:solidFill>
                  <a:srgbClr val="23236B"/>
                </a:solidFill>
                <a:latin typeface="Californian FB" panose="0207040306080B030204" pitchFamily="18" charset="0"/>
              </a:rPr>
              <a:t>Conductor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 Development 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Workshop			CERN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March 5</a:t>
            </a:r>
            <a:r>
              <a:rPr lang="it-IT" sz="1400" i="1" baseline="30000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th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2018</a:t>
            </a:r>
            <a:endParaRPr lang="it-IT" sz="1400" i="1" dirty="0">
              <a:solidFill>
                <a:srgbClr val="23236B"/>
              </a:solidFill>
              <a:latin typeface="Californian FB" panose="0207040306080B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2126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asellaDiTesto 9"/>
          <p:cNvSpPr txBox="1"/>
          <p:nvPr/>
        </p:nvSpPr>
        <p:spPr>
          <a:xfrm>
            <a:off x="1980308" y="5983227"/>
            <a:ext cx="878798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Growth</a:t>
            </a:r>
            <a:r>
              <a:rPr lang="it-IT" sz="24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of </a:t>
            </a:r>
            <a:r>
              <a:rPr lang="it-IT" sz="24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epitaxial</a:t>
            </a:r>
            <a:r>
              <a:rPr lang="it-IT" sz="24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24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thin</a:t>
            </a:r>
            <a:r>
              <a:rPr lang="it-IT" sz="24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24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films</a:t>
            </a:r>
            <a:r>
              <a:rPr lang="it-IT" sz="24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on INVAR </a:t>
            </a:r>
            <a:r>
              <a:rPr lang="it-IT" sz="24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has</a:t>
            </a:r>
            <a:r>
              <a:rPr lang="it-IT" sz="24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24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been</a:t>
            </a:r>
            <a:r>
              <a:rPr lang="it-IT" sz="24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24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demonstrated</a:t>
            </a:r>
            <a:r>
              <a:rPr lang="it-IT" sz="24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endParaRPr lang="it-IT" sz="24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11" name="Rettangolo 10"/>
          <p:cNvSpPr/>
          <p:nvPr/>
        </p:nvSpPr>
        <p:spPr>
          <a:xfrm>
            <a:off x="452390" y="144379"/>
            <a:ext cx="1031828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First attempts of growth of Fe(</a:t>
            </a:r>
            <a:r>
              <a:rPr lang="en-US" sz="3200" b="1" dirty="0" err="1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Se,Te</a:t>
            </a:r>
            <a:r>
              <a:rPr lang="en-US" sz="32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) on </a:t>
            </a:r>
            <a:r>
              <a:rPr lang="en-US" sz="32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textured INVAR</a:t>
            </a:r>
            <a:endParaRPr lang="it-IT" sz="32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15" name="Freccia a destra 14"/>
          <p:cNvSpPr/>
          <p:nvPr/>
        </p:nvSpPr>
        <p:spPr>
          <a:xfrm>
            <a:off x="833754" y="5960260"/>
            <a:ext cx="978408" cy="484632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Immagin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949" y="857110"/>
            <a:ext cx="3635216" cy="1080000"/>
          </a:xfrm>
          <a:prstGeom prst="rect">
            <a:avLst/>
          </a:prstGeom>
          <a:noFill/>
        </p:spPr>
      </p:pic>
      <p:sp>
        <p:nvSpPr>
          <p:cNvPr id="18" name="CasellaDiTesto 17"/>
          <p:cNvSpPr txBox="1"/>
          <p:nvPr/>
        </p:nvSpPr>
        <p:spPr>
          <a:xfrm>
            <a:off x="2200053" y="921065"/>
            <a:ext cx="24471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11 </a:t>
            </a:r>
            <a:r>
              <a:rPr lang="it-IT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thin</a:t>
            </a:r>
            <a:r>
              <a:rPr lang="it-IT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films</a:t>
            </a:r>
            <a:r>
              <a:rPr lang="it-IT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deposited</a:t>
            </a:r>
            <a:r>
              <a:rPr lang="it-IT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on INVAR </a:t>
            </a:r>
            <a:r>
              <a:rPr lang="it-IT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through</a:t>
            </a:r>
            <a:r>
              <a:rPr lang="it-IT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PLD with </a:t>
            </a:r>
            <a:r>
              <a:rPr lang="it-IT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Nd:YAG</a:t>
            </a:r>
            <a:r>
              <a:rPr lang="it-IT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laser</a:t>
            </a:r>
            <a:endParaRPr lang="it-IT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1291557" y="6550223"/>
            <a:ext cx="901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V Braccini			FCC </a:t>
            </a:r>
            <a:r>
              <a:rPr lang="it-IT" sz="1400" i="1" dirty="0" err="1" smtClean="0">
                <a:solidFill>
                  <a:srgbClr val="23236B"/>
                </a:solidFill>
                <a:latin typeface="Californian FB" panose="0207040306080B030204" pitchFamily="18" charset="0"/>
              </a:rPr>
              <a:t>Conductor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 Development 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Workshop			CERN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March 5</a:t>
            </a:r>
            <a:r>
              <a:rPr lang="it-IT" sz="1400" i="1" baseline="30000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th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2018</a:t>
            </a:r>
            <a:endParaRPr lang="it-IT" sz="1400" i="1" dirty="0">
              <a:solidFill>
                <a:srgbClr val="23236B"/>
              </a:solidFill>
              <a:latin typeface="Californian FB" panose="0207040306080B030204" pitchFamily="18" charset="0"/>
            </a:endParaRPr>
          </a:p>
        </p:txBody>
      </p:sp>
      <p:pic>
        <p:nvPicPr>
          <p:cNvPr id="3" name="Immagin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827" y="2034451"/>
            <a:ext cx="4572396" cy="3712786"/>
          </a:xfrm>
          <a:prstGeom prst="rect">
            <a:avLst/>
          </a:prstGeom>
        </p:spPr>
      </p:pic>
      <p:pic>
        <p:nvPicPr>
          <p:cNvPr id="6" name="Immagin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3326" y="1937110"/>
            <a:ext cx="4572396" cy="3834716"/>
          </a:xfrm>
          <a:prstGeom prst="rect">
            <a:avLst/>
          </a:prstGeom>
        </p:spPr>
      </p:pic>
      <p:pic>
        <p:nvPicPr>
          <p:cNvPr id="20" name="Immagine 1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89274" y="1927965"/>
            <a:ext cx="4572396" cy="385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99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/>
          <p:cNvSpPr txBox="1"/>
          <p:nvPr/>
        </p:nvSpPr>
        <p:spPr>
          <a:xfrm>
            <a:off x="2477458" y="67112"/>
            <a:ext cx="68403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Lowering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deposition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temperature</a:t>
            </a:r>
            <a:endParaRPr lang="it-IT" sz="36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1291557" y="6550223"/>
            <a:ext cx="901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V Braccini			FCC </a:t>
            </a:r>
            <a:r>
              <a:rPr lang="it-IT" sz="1400" i="1" dirty="0" err="1" smtClean="0">
                <a:solidFill>
                  <a:srgbClr val="23236B"/>
                </a:solidFill>
                <a:latin typeface="Californian FB" panose="0207040306080B030204" pitchFamily="18" charset="0"/>
              </a:rPr>
              <a:t>Conductor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 Development 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Workshop			CERN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March 5</a:t>
            </a:r>
            <a:r>
              <a:rPr lang="it-IT" sz="1400" i="1" baseline="30000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th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2018</a:t>
            </a:r>
            <a:endParaRPr lang="it-IT" sz="1400" i="1" dirty="0">
              <a:solidFill>
                <a:srgbClr val="23236B"/>
              </a:solidFill>
              <a:latin typeface="Californian FB" panose="0207040306080B030204" pitchFamily="18" charset="0"/>
            </a:endParaRPr>
          </a:p>
        </p:txBody>
      </p:sp>
      <p:pic>
        <p:nvPicPr>
          <p:cNvPr id="13" name="Immagin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5840" y="768096"/>
            <a:ext cx="10522608" cy="58160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549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contenuto 2"/>
          <p:cNvSpPr>
            <a:spLocks noGrp="1"/>
          </p:cNvSpPr>
          <p:nvPr>
            <p:ph idx="1"/>
          </p:nvPr>
        </p:nvSpPr>
        <p:spPr>
          <a:xfrm>
            <a:off x="1951450" y="4092858"/>
            <a:ext cx="7881567" cy="1882940"/>
          </a:xfrm>
          <a:ln w="3810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lnSpc>
                <a:spcPct val="120000"/>
              </a:lnSpc>
              <a:buNone/>
            </a:pP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alifornian FB" panose="0207040306080B030204" pitchFamily="18" charset="0"/>
              </a:rPr>
              <a:t>The 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fornian FB" panose="0207040306080B030204" pitchFamily="18" charset="0"/>
              </a:rPr>
              <a:t>scope of this collaboration is to advance the performance of three superconducting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alifornian FB" panose="0207040306080B030204" pitchFamily="18" charset="0"/>
              </a:rPr>
              <a:t>materials (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fornian FB" panose="0207040306080B030204" pitchFamily="18" charset="0"/>
              </a:rPr>
              <a:t>Bi-2212, 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Californian FB" panose="0207040306080B030204" pitchFamily="18" charset="0"/>
              </a:rPr>
              <a:t>MgB</a:t>
            </a:r>
            <a:r>
              <a:rPr lang="en-US" sz="2400" b="1" baseline="-25000" dirty="0" smtClean="0">
                <a:solidFill>
                  <a:schemeClr val="bg2">
                    <a:lumMod val="25000"/>
                  </a:schemeClr>
                </a:solidFill>
                <a:latin typeface="Californian FB" panose="0207040306080B030204" pitchFamily="18" charset="0"/>
              </a:rPr>
              <a:t>2</a:t>
            </a:r>
            <a:r>
              <a:rPr lang="en-US" sz="2400" b="1" dirty="0" smtClean="0">
                <a:solidFill>
                  <a:schemeClr val="bg2">
                    <a:lumMod val="25000"/>
                  </a:schemeClr>
                </a:solidFill>
                <a:latin typeface="Californian FB" panose="0207040306080B030204" pitchFamily="18" charset="0"/>
              </a:rPr>
              <a:t>, </a:t>
            </a:r>
            <a:r>
              <a:rPr lang="en-US" sz="2400" b="1" dirty="0">
                <a:solidFill>
                  <a:schemeClr val="bg2">
                    <a:lumMod val="25000"/>
                  </a:schemeClr>
                </a:solidFill>
                <a:latin typeface="Californian FB" panose="0207040306080B030204" pitchFamily="18" charset="0"/>
              </a:rPr>
              <a:t>IBS</a:t>
            </a:r>
            <a:r>
              <a:rPr lang="en-US" sz="2400" dirty="0">
                <a:solidFill>
                  <a:schemeClr val="bg2">
                    <a:lumMod val="25000"/>
                  </a:schemeClr>
                </a:solidFill>
                <a:latin typeface="Californian FB" panose="0207040306080B030204" pitchFamily="18" charset="0"/>
              </a:rPr>
              <a:t>), using industrially scalable production methods, to make them suitable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  <a:latin typeface="Californian FB" panose="0207040306080B030204" pitchFamily="18" charset="0"/>
              </a:rPr>
              <a:t>for </a:t>
            </a:r>
            <a:r>
              <a:rPr lang="it-IT" sz="2400" dirty="0" smtClean="0">
                <a:solidFill>
                  <a:schemeClr val="bg2">
                    <a:lumMod val="25000"/>
                  </a:schemeClr>
                </a:solidFill>
                <a:latin typeface="Californian FB" panose="0207040306080B030204" pitchFamily="18" charset="0"/>
              </a:rPr>
              <a:t>high-</a:t>
            </a:r>
            <a:r>
              <a:rPr lang="it-IT" sz="2400" dirty="0" err="1" smtClean="0">
                <a:solidFill>
                  <a:schemeClr val="bg2">
                    <a:lumMod val="25000"/>
                  </a:schemeClr>
                </a:solidFill>
                <a:latin typeface="Californian FB" panose="0207040306080B030204" pitchFamily="18" charset="0"/>
              </a:rPr>
              <a:t>field</a:t>
            </a:r>
            <a:r>
              <a:rPr lang="it-IT" sz="2400" dirty="0" smtClean="0">
                <a:solidFill>
                  <a:schemeClr val="bg2">
                    <a:lumMod val="25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sz="2400" dirty="0" err="1">
                <a:solidFill>
                  <a:schemeClr val="bg2">
                    <a:lumMod val="25000"/>
                  </a:schemeClr>
                </a:solidFill>
                <a:latin typeface="Californian FB" panose="0207040306080B030204" pitchFamily="18" charset="0"/>
              </a:rPr>
              <a:t>magnet</a:t>
            </a:r>
            <a:r>
              <a:rPr lang="it-IT" sz="2400" dirty="0">
                <a:solidFill>
                  <a:schemeClr val="bg2">
                    <a:lumMod val="25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sz="2400" dirty="0" err="1">
                <a:solidFill>
                  <a:schemeClr val="bg2">
                    <a:lumMod val="25000"/>
                  </a:schemeClr>
                </a:solidFill>
                <a:latin typeface="Californian FB" panose="0207040306080B030204" pitchFamily="18" charset="0"/>
              </a:rPr>
              <a:t>applications</a:t>
            </a:r>
            <a:r>
              <a:rPr lang="it-IT" sz="2400" dirty="0" smtClean="0">
                <a:solidFill>
                  <a:schemeClr val="bg2">
                    <a:lumMod val="25000"/>
                  </a:schemeClr>
                </a:solidFill>
                <a:latin typeface="Californian FB" panose="0207040306080B030204" pitchFamily="18" charset="0"/>
              </a:rPr>
              <a:t>.</a:t>
            </a:r>
            <a:endParaRPr lang="en-US" sz="2400" b="1" dirty="0">
              <a:solidFill>
                <a:schemeClr val="bg2">
                  <a:lumMod val="25000"/>
                </a:schemeClr>
              </a:solidFill>
              <a:latin typeface="Californian FB" panose="0207040306080B030204" pitchFamily="18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407747" y="861204"/>
            <a:ext cx="1096897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2323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  <a:ea typeface="MS Mincho" panose="02020609040205080304" pitchFamily="49" charset="-128"/>
              </a:rPr>
              <a:t>Acknowledgments:</a:t>
            </a:r>
          </a:p>
          <a:p>
            <a:pPr algn="ctr"/>
            <a:endParaRPr lang="en-US" sz="2400" b="1" dirty="0" smtClean="0">
              <a:solidFill>
                <a:srgbClr val="23236B"/>
              </a:solidFill>
              <a:latin typeface="Californian FB" panose="0207040306080B030204" pitchFamily="18" charset="0"/>
              <a:ea typeface="MS Mincho" panose="02020609040205080304" pitchFamily="49" charset="-128"/>
            </a:endParaRPr>
          </a:p>
          <a:p>
            <a:pPr algn="ctr">
              <a:lnSpc>
                <a:spcPct val="110000"/>
              </a:lnSpc>
            </a:pPr>
            <a:r>
              <a:rPr lang="en-US" sz="2400" b="1" dirty="0" smtClean="0">
                <a:solidFill>
                  <a:srgbClr val="23236B"/>
                </a:solidFill>
                <a:latin typeface="Californian FB" panose="0207040306080B030204" pitchFamily="18" charset="0"/>
                <a:ea typeface="MS Mincho" panose="02020609040205080304" pitchFamily="49" charset="-128"/>
              </a:rPr>
              <a:t>Collaboration </a:t>
            </a:r>
            <a:r>
              <a:rPr lang="en-US" sz="2400" b="1" dirty="0">
                <a:solidFill>
                  <a:srgbClr val="23236B"/>
                </a:solidFill>
                <a:latin typeface="Californian FB" panose="0207040306080B030204" pitchFamily="18" charset="0"/>
                <a:ea typeface="MS Mincho" panose="02020609040205080304" pitchFamily="49" charset="-128"/>
              </a:rPr>
              <a:t>between </a:t>
            </a:r>
            <a:endParaRPr lang="en-US" sz="2400" b="1" dirty="0" smtClean="0">
              <a:solidFill>
                <a:srgbClr val="23236B"/>
              </a:solidFill>
              <a:latin typeface="Californian FB" panose="0207040306080B030204" pitchFamily="18" charset="0"/>
              <a:ea typeface="MS Mincho" panose="02020609040205080304" pitchFamily="49" charset="-128"/>
            </a:endParaRPr>
          </a:p>
          <a:p>
            <a:pPr algn="ctr">
              <a:lnSpc>
                <a:spcPct val="110000"/>
              </a:lnSpc>
            </a:pPr>
            <a:r>
              <a:rPr lang="en-US" sz="2400" b="1" dirty="0" smtClean="0">
                <a:solidFill>
                  <a:srgbClr val="2323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  <a:ea typeface="MS Mincho" panose="02020609040205080304" pitchFamily="49" charset="-128"/>
              </a:rPr>
              <a:t>CNR </a:t>
            </a:r>
            <a:r>
              <a:rPr lang="en-US" sz="2400" b="1" dirty="0">
                <a:solidFill>
                  <a:srgbClr val="2323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  <a:ea typeface="MS Mincho" panose="02020609040205080304" pitchFamily="49" charset="-128"/>
              </a:rPr>
              <a:t>– SPIN </a:t>
            </a:r>
            <a:r>
              <a:rPr lang="en-US" sz="2400" b="1" dirty="0" smtClean="0">
                <a:solidFill>
                  <a:srgbClr val="23236B"/>
                </a:solidFill>
                <a:latin typeface="Californian FB" panose="0207040306080B030204" pitchFamily="18" charset="0"/>
                <a:ea typeface="MS Mincho" panose="02020609040205080304" pitchFamily="49" charset="-128"/>
              </a:rPr>
              <a:t>(M Putti, V </a:t>
            </a:r>
            <a:r>
              <a:rPr lang="en-US" sz="2400" b="1" dirty="0" err="1" smtClean="0">
                <a:solidFill>
                  <a:srgbClr val="23236B"/>
                </a:solidFill>
                <a:latin typeface="Californian FB" panose="0207040306080B030204" pitchFamily="18" charset="0"/>
                <a:ea typeface="MS Mincho" panose="02020609040205080304" pitchFamily="49" charset="-128"/>
              </a:rPr>
              <a:t>Braccini</a:t>
            </a:r>
            <a:r>
              <a:rPr lang="en-US" sz="2400" b="1" dirty="0" smtClean="0">
                <a:solidFill>
                  <a:srgbClr val="23236B"/>
                </a:solidFill>
                <a:latin typeface="Californian FB" panose="0207040306080B030204" pitchFamily="18" charset="0"/>
                <a:ea typeface="MS Mincho" panose="02020609040205080304" pitchFamily="49" charset="-128"/>
              </a:rPr>
              <a:t>, A </a:t>
            </a:r>
            <a:r>
              <a:rPr lang="en-US" sz="2400" b="1" dirty="0" err="1" smtClean="0">
                <a:solidFill>
                  <a:srgbClr val="23236B"/>
                </a:solidFill>
                <a:latin typeface="Californian FB" panose="0207040306080B030204" pitchFamily="18" charset="0"/>
                <a:ea typeface="MS Mincho" panose="02020609040205080304" pitchFamily="49" charset="-128"/>
              </a:rPr>
              <a:t>Malagoli</a:t>
            </a:r>
            <a:r>
              <a:rPr lang="en-US" sz="2400" b="1" dirty="0" smtClean="0">
                <a:solidFill>
                  <a:srgbClr val="23236B"/>
                </a:solidFill>
                <a:latin typeface="Californian FB" panose="0207040306080B030204" pitchFamily="18" charset="0"/>
                <a:ea typeface="MS Mincho" panose="02020609040205080304" pitchFamily="49" charset="-128"/>
              </a:rPr>
              <a:t>, M </a:t>
            </a:r>
            <a:r>
              <a:rPr lang="en-US" sz="2400" b="1" dirty="0" err="1" smtClean="0">
                <a:solidFill>
                  <a:srgbClr val="23236B"/>
                </a:solidFill>
                <a:latin typeface="Californian FB" panose="0207040306080B030204" pitchFamily="18" charset="0"/>
                <a:ea typeface="MS Mincho" panose="02020609040205080304" pitchFamily="49" charset="-128"/>
              </a:rPr>
              <a:t>Vignolo</a:t>
            </a:r>
            <a:r>
              <a:rPr lang="en-US" sz="2400" b="1" dirty="0" smtClean="0">
                <a:solidFill>
                  <a:srgbClr val="23236B"/>
                </a:solidFill>
                <a:latin typeface="Californian FB" panose="0207040306080B030204" pitchFamily="18" charset="0"/>
                <a:ea typeface="MS Mincho" panose="02020609040205080304" pitchFamily="49" charset="-128"/>
              </a:rPr>
              <a:t>)</a:t>
            </a:r>
          </a:p>
          <a:p>
            <a:pPr algn="ctr">
              <a:lnSpc>
                <a:spcPct val="110000"/>
              </a:lnSpc>
            </a:pPr>
            <a:r>
              <a:rPr lang="en-US" sz="2400" b="1" dirty="0" smtClean="0">
                <a:solidFill>
                  <a:srgbClr val="23236B"/>
                </a:solidFill>
                <a:latin typeface="Californian FB" panose="0207040306080B030204" pitchFamily="18" charset="0"/>
                <a:ea typeface="MS Mincho" panose="02020609040205080304" pitchFamily="49" charset="-128"/>
              </a:rPr>
              <a:t>and </a:t>
            </a:r>
            <a:r>
              <a:rPr lang="en-US" sz="2400" b="1" dirty="0">
                <a:solidFill>
                  <a:srgbClr val="23236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  <a:ea typeface="MS Mincho" panose="02020609040205080304" pitchFamily="49" charset="-128"/>
              </a:rPr>
              <a:t>CERN</a:t>
            </a:r>
            <a:r>
              <a:rPr lang="en-US" sz="2400" b="1" dirty="0">
                <a:solidFill>
                  <a:srgbClr val="23236B"/>
                </a:solidFill>
                <a:latin typeface="Californian FB" panose="0207040306080B030204" pitchFamily="18" charset="0"/>
                <a:ea typeface="MS Mincho" panose="02020609040205080304" pitchFamily="49" charset="-128"/>
              </a:rPr>
              <a:t> </a:t>
            </a:r>
            <a:r>
              <a:rPr lang="en-US" sz="2400" b="1" dirty="0" smtClean="0">
                <a:solidFill>
                  <a:srgbClr val="23236B"/>
                </a:solidFill>
                <a:latin typeface="Californian FB" panose="0207040306080B030204" pitchFamily="18" charset="0"/>
                <a:ea typeface="MS Mincho" panose="02020609040205080304" pitchFamily="49" charset="-128"/>
              </a:rPr>
              <a:t>(A </a:t>
            </a:r>
            <a:r>
              <a:rPr lang="en-US" sz="2400" b="1" dirty="0" err="1" smtClean="0">
                <a:solidFill>
                  <a:srgbClr val="23236B"/>
                </a:solidFill>
                <a:latin typeface="Californian FB" panose="0207040306080B030204" pitchFamily="18" charset="0"/>
                <a:ea typeface="MS Mincho" panose="02020609040205080304" pitchFamily="49" charset="-128"/>
              </a:rPr>
              <a:t>Ballarino</a:t>
            </a:r>
            <a:r>
              <a:rPr lang="en-US" sz="2400" b="1" dirty="0" smtClean="0">
                <a:solidFill>
                  <a:srgbClr val="23236B"/>
                </a:solidFill>
                <a:latin typeface="Californian FB" panose="0207040306080B030204" pitchFamily="18" charset="0"/>
                <a:ea typeface="MS Mincho" panose="02020609040205080304" pitchFamily="49" charset="-128"/>
              </a:rPr>
              <a:t>, S Hopkins</a:t>
            </a:r>
            <a:r>
              <a:rPr lang="en-US" sz="2400" b="1" dirty="0" smtClean="0">
                <a:solidFill>
                  <a:srgbClr val="23236B"/>
                </a:solidFill>
                <a:latin typeface="Californian FB" panose="0207040306080B030204" pitchFamily="18" charset="0"/>
                <a:ea typeface="MS Mincho" panose="02020609040205080304" pitchFamily="49" charset="-128"/>
              </a:rPr>
              <a:t>)</a:t>
            </a:r>
          </a:p>
          <a:p>
            <a:pPr algn="ctr">
              <a:lnSpc>
                <a:spcPct val="110000"/>
              </a:lnSpc>
            </a:pP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MS Mincho" panose="02020609040205080304" pitchFamily="49" charset="-128"/>
              </a:rPr>
              <a:t>within the Addendum FCC-GOV-CC-0086 of the </a:t>
            </a:r>
            <a:endParaRPr lang="en-US" sz="2400" b="1" dirty="0" smtClean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  <a:ea typeface="MS Mincho" panose="02020609040205080304" pitchFamily="49" charset="-128"/>
            </a:endParaRPr>
          </a:p>
          <a:p>
            <a:pPr algn="ctr">
              <a:lnSpc>
                <a:spcPct val="110000"/>
              </a:lnSpc>
            </a:pPr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MS Mincho" panose="02020609040205080304" pitchFamily="49" charset="-128"/>
              </a:rPr>
              <a:t>Memorandum </a:t>
            </a: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MS Mincho" panose="02020609040205080304" pitchFamily="49" charset="-128"/>
              </a:rPr>
              <a:t>of </a:t>
            </a:r>
            <a:r>
              <a:rPr lang="en-US" sz="2400" b="1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MS Mincho" panose="02020609040205080304" pitchFamily="49" charset="-128"/>
              </a:rPr>
              <a:t>Understading</a:t>
            </a:r>
            <a:r>
              <a:rPr lang="en-US" sz="2400" b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ea typeface="MS Mincho" panose="02020609040205080304" pitchFamily="49" charset="-128"/>
              </a:rPr>
              <a:t> FCC-GOV-CC-0004 for the FCC study</a:t>
            </a:r>
            <a:endParaRPr lang="it-IT" sz="2400" dirty="0">
              <a:solidFill>
                <a:srgbClr val="23236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  <a:p>
            <a:pPr algn="ctr"/>
            <a:endParaRPr lang="en-US" sz="2400" b="1" dirty="0">
              <a:solidFill>
                <a:srgbClr val="23236B"/>
              </a:solidFill>
              <a:latin typeface="Californian FB" panose="0207040306080B030204" pitchFamily="18" charset="0"/>
              <a:ea typeface="MS Mincho" panose="02020609040205080304" pitchFamily="49" charset="-128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1291557" y="6550223"/>
            <a:ext cx="901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V Braccini			FCC </a:t>
            </a:r>
            <a:r>
              <a:rPr lang="it-IT" sz="1400" i="1" dirty="0" err="1" smtClean="0">
                <a:solidFill>
                  <a:srgbClr val="23236B"/>
                </a:solidFill>
                <a:latin typeface="Californian FB" panose="0207040306080B030204" pitchFamily="18" charset="0"/>
              </a:rPr>
              <a:t>Conductor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 Development 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Workshop			CERN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March 5</a:t>
            </a:r>
            <a:r>
              <a:rPr lang="it-IT" sz="1400" i="1" baseline="30000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th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2018</a:t>
            </a:r>
            <a:endParaRPr lang="it-IT" sz="1400" i="1" dirty="0">
              <a:solidFill>
                <a:srgbClr val="23236B"/>
              </a:solidFill>
              <a:latin typeface="Californian FB" panose="0207040306080B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3212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1"/>
          <p:cNvSpPr/>
          <p:nvPr/>
        </p:nvSpPr>
        <p:spPr>
          <a:xfrm>
            <a:off x="3048758" y="62001"/>
            <a:ext cx="558594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Conclusions and perspectives</a:t>
            </a:r>
            <a:endParaRPr lang="it-IT" sz="32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1003985" y="1341595"/>
            <a:ext cx="9675490" cy="4503925"/>
          </a:xfrm>
          <a:prstGeom prst="rect">
            <a:avLst/>
          </a:prstGeom>
          <a:noFill/>
          <a:ln w="12700">
            <a:solidFill>
              <a:schemeClr val="bg1"/>
            </a:solidFill>
          </a:ln>
          <a:effectLst>
            <a:glow rad="127000">
              <a:schemeClr val="bg2">
                <a:lumMod val="25000"/>
                <a:alpha val="40000"/>
              </a:schemeClr>
            </a:glow>
          </a:effectLst>
        </p:spPr>
        <p:txBody>
          <a:bodyPr wrap="square" rtlCol="0">
            <a:spAutoFit/>
          </a:bodyPr>
          <a:lstStyle/>
          <a:p>
            <a:pPr>
              <a:lnSpc>
                <a:spcPct val="114000"/>
              </a:lnSpc>
              <a:spcBef>
                <a:spcPts val="900"/>
              </a:spcBef>
            </a:pPr>
            <a:r>
              <a:rPr lang="en-US" sz="24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NiW</a:t>
            </a:r>
            <a:r>
              <a:rPr lang="en-US" sz="24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+ oxide buffer:</a:t>
            </a:r>
          </a:p>
          <a:p>
            <a:pPr>
              <a:lnSpc>
                <a:spcPct val="114000"/>
              </a:lnSpc>
              <a:spcBef>
                <a:spcPts val="900"/>
              </a:spcBef>
            </a:pP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We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have demonstrated the possibility of growing epitaxial superconducting Fe(</a:t>
            </a:r>
            <a:r>
              <a:rPr lang="en-US" sz="2000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Se,Te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) thin films on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simple </a:t>
            </a:r>
            <a:r>
              <a:rPr lang="en-US" sz="20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RABiTS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(</a:t>
            </a:r>
            <a:r>
              <a:rPr lang="en-US" sz="20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NiW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+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CeO</a:t>
            </a:r>
            <a:r>
              <a:rPr lang="en-US" sz="2000" baseline="-25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2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) with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high T</a:t>
            </a:r>
            <a:r>
              <a:rPr lang="en-US" sz="2000" baseline="-25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c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and good J</a:t>
            </a:r>
            <a:r>
              <a:rPr lang="en-US" sz="2000" baseline="-25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c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performances</a:t>
            </a:r>
          </a:p>
          <a:p>
            <a:pPr>
              <a:lnSpc>
                <a:spcPct val="114000"/>
              </a:lnSpc>
              <a:spcBef>
                <a:spcPts val="900"/>
              </a:spcBef>
            </a:pPr>
            <a:r>
              <a:rPr lang="en-US" sz="24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Simpler buffers:</a:t>
            </a:r>
            <a:endParaRPr lang="en-US" sz="2000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  <a:p>
            <a:pPr>
              <a:lnSpc>
                <a:spcPct val="114000"/>
              </a:lnSpc>
              <a:spcBef>
                <a:spcPts val="900"/>
              </a:spcBef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We are working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on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simpler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buffers,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i.e. oxides deposited via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chemical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methods, </a:t>
            </a:r>
            <a:r>
              <a:rPr lang="en-US" sz="20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NbN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, not superconducting </a:t>
            </a:r>
            <a:r>
              <a:rPr lang="en-US" sz="20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FeSeTe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, ….. </a:t>
            </a:r>
          </a:p>
          <a:p>
            <a:pPr>
              <a:lnSpc>
                <a:spcPct val="114000"/>
              </a:lnSpc>
              <a:spcBef>
                <a:spcPts val="900"/>
              </a:spcBef>
            </a:pPr>
            <a:r>
              <a:rPr lang="en-US" sz="24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INVAR (36Ni/64Fe):</a:t>
            </a:r>
          </a:p>
          <a:p>
            <a:pPr>
              <a:lnSpc>
                <a:spcPct val="114000"/>
              </a:lnSpc>
              <a:spcBef>
                <a:spcPts val="900"/>
              </a:spcBef>
            </a:pP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We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have demonstrated the possibility of texturing </a:t>
            </a:r>
            <a:r>
              <a:rPr lang="en-US" sz="2000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FeNi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(INVAR) commercial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alloy and depositing </a:t>
            </a:r>
            <a:r>
              <a:rPr lang="en-US" sz="2000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expitaxial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Fe(</a:t>
            </a:r>
            <a:r>
              <a:rPr lang="en-US" sz="2000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Se,Te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) </a:t>
            </a:r>
            <a:r>
              <a:rPr lang="en-US" sz="20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thin films without </a:t>
            </a: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any buffer</a:t>
            </a:r>
          </a:p>
          <a:p>
            <a:pPr>
              <a:lnSpc>
                <a:spcPct val="114000"/>
              </a:lnSpc>
              <a:spcBef>
                <a:spcPts val="900"/>
              </a:spcBef>
            </a:pPr>
            <a:r>
              <a:rPr lang="en-US" sz="2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We are working to obtain good superconducting thin films </a:t>
            </a:r>
          </a:p>
        </p:txBody>
      </p:sp>
      <p:sp>
        <p:nvSpPr>
          <p:cNvPr id="6" name="CasellaDiTesto 5"/>
          <p:cNvSpPr txBox="1"/>
          <p:nvPr/>
        </p:nvSpPr>
        <p:spPr>
          <a:xfrm>
            <a:off x="1291557" y="6550223"/>
            <a:ext cx="901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V Braccini			FCC </a:t>
            </a:r>
            <a:r>
              <a:rPr lang="it-IT" sz="1400" i="1" dirty="0" err="1" smtClean="0">
                <a:solidFill>
                  <a:srgbClr val="23236B"/>
                </a:solidFill>
                <a:latin typeface="Californian FB" panose="0207040306080B030204" pitchFamily="18" charset="0"/>
              </a:rPr>
              <a:t>Conductor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 Development 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Workshop			CERN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March 5</a:t>
            </a:r>
            <a:r>
              <a:rPr lang="it-IT" sz="1400" i="1" baseline="30000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th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2018</a:t>
            </a:r>
            <a:endParaRPr lang="it-IT" sz="1400" i="1" dirty="0">
              <a:solidFill>
                <a:srgbClr val="23236B"/>
              </a:solidFill>
              <a:latin typeface="Californian FB" panose="0207040306080B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193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/>
          <p:cNvSpPr txBox="1"/>
          <p:nvPr/>
        </p:nvSpPr>
        <p:spPr>
          <a:xfrm>
            <a:off x="1746644" y="48239"/>
            <a:ext cx="77845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Phase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diagram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of </a:t>
            </a:r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technical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conductors</a:t>
            </a:r>
            <a:endParaRPr lang="it-IT" sz="36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grpSp>
        <p:nvGrpSpPr>
          <p:cNvPr id="2" name="Gruppo 1"/>
          <p:cNvGrpSpPr/>
          <p:nvPr/>
        </p:nvGrpSpPr>
        <p:grpSpPr>
          <a:xfrm>
            <a:off x="430868" y="794064"/>
            <a:ext cx="7621722" cy="5539970"/>
            <a:chOff x="430868" y="794064"/>
            <a:chExt cx="7621722" cy="5539970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19052" y="794064"/>
              <a:ext cx="6133538" cy="55399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19" name="Gruppo 18"/>
            <p:cNvGrpSpPr/>
            <p:nvPr/>
          </p:nvGrpSpPr>
          <p:grpSpPr>
            <a:xfrm>
              <a:off x="690847" y="1023461"/>
              <a:ext cx="2782389" cy="1241908"/>
              <a:chOff x="391467" y="998747"/>
              <a:chExt cx="2782389" cy="1241908"/>
            </a:xfrm>
            <a:solidFill>
              <a:schemeClr val="accent6"/>
            </a:solidFill>
          </p:grpSpPr>
          <p:cxnSp>
            <p:nvCxnSpPr>
              <p:cNvPr id="20" name="Connettore 4 19"/>
              <p:cNvCxnSpPr/>
              <p:nvPr/>
            </p:nvCxnSpPr>
            <p:spPr>
              <a:xfrm rot="16200000" flipH="1">
                <a:off x="1398215" y="1022974"/>
                <a:ext cx="511911" cy="1670871"/>
              </a:xfrm>
              <a:prstGeom prst="bentConnector2">
                <a:avLst/>
              </a:prstGeom>
              <a:grpFill/>
              <a:ln w="28575"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ttore 4 20"/>
              <p:cNvCxnSpPr/>
              <p:nvPr/>
            </p:nvCxnSpPr>
            <p:spPr>
              <a:xfrm>
                <a:off x="1295923" y="1554076"/>
                <a:ext cx="1798354" cy="686579"/>
              </a:xfrm>
              <a:prstGeom prst="bentConnector3">
                <a:avLst/>
              </a:prstGeom>
              <a:grpFill/>
              <a:ln w="28575"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Connettore 4 21"/>
              <p:cNvCxnSpPr/>
              <p:nvPr/>
            </p:nvCxnSpPr>
            <p:spPr>
              <a:xfrm>
                <a:off x="1413425" y="1146344"/>
                <a:ext cx="1760431" cy="132899"/>
              </a:xfrm>
              <a:prstGeom prst="bentConnector3">
                <a:avLst>
                  <a:gd name="adj1" fmla="val 50000"/>
                </a:avLst>
              </a:prstGeom>
              <a:grpFill/>
              <a:ln w="28575">
                <a:solidFill>
                  <a:schemeClr val="accent6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CasellaDiTesto 24"/>
              <p:cNvSpPr txBox="1"/>
              <p:nvPr/>
            </p:nvSpPr>
            <p:spPr>
              <a:xfrm>
                <a:off x="391467" y="998747"/>
                <a:ext cx="1031940" cy="707886"/>
              </a:xfrm>
              <a:prstGeom prst="rect">
                <a:avLst/>
              </a:prstGeom>
              <a:grpFill/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3">
                  <a:shade val="50000"/>
                </a:schemeClr>
              </a:lnRef>
              <a:fillRef idx="1">
                <a:schemeClr val="accent3"/>
              </a:fillRef>
              <a:effectRef idx="0">
                <a:schemeClr val="accent3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it-IT" sz="4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fornian FB" panose="0207040306080B030204" pitchFamily="18" charset="0"/>
                  </a:rPr>
                  <a:t>IBS</a:t>
                </a:r>
                <a:endParaRPr lang="en-US" sz="4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fornian FB" panose="0207040306080B030204" pitchFamily="18" charset="0"/>
                </a:endParaRPr>
              </a:p>
            </p:txBody>
          </p:sp>
        </p:grpSp>
        <p:grpSp>
          <p:nvGrpSpPr>
            <p:cNvPr id="26" name="Gruppo 25"/>
            <p:cNvGrpSpPr/>
            <p:nvPr/>
          </p:nvGrpSpPr>
          <p:grpSpPr>
            <a:xfrm>
              <a:off x="430868" y="2550191"/>
              <a:ext cx="2631888" cy="1113366"/>
              <a:chOff x="131488" y="2525477"/>
              <a:chExt cx="2631888" cy="1113366"/>
            </a:xfrm>
          </p:grpSpPr>
          <p:cxnSp>
            <p:nvCxnSpPr>
              <p:cNvPr id="29" name="Connettore 4 28"/>
              <p:cNvCxnSpPr/>
              <p:nvPr/>
            </p:nvCxnSpPr>
            <p:spPr>
              <a:xfrm>
                <a:off x="544963" y="3001477"/>
                <a:ext cx="2218413" cy="637366"/>
              </a:xfrm>
              <a:prstGeom prst="bentConnector3">
                <a:avLst>
                  <a:gd name="adj1" fmla="val 673"/>
                </a:avLst>
              </a:prstGeom>
              <a:ln w="28575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CasellaDiTesto 29"/>
              <p:cNvSpPr txBox="1"/>
              <p:nvPr/>
            </p:nvSpPr>
            <p:spPr>
              <a:xfrm>
                <a:off x="131488" y="2525477"/>
                <a:ext cx="1412819" cy="707886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it-IT" sz="4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fornian FB" panose="0207040306080B030204" pitchFamily="18" charset="0"/>
                  </a:rPr>
                  <a:t>MgB</a:t>
                </a:r>
                <a:r>
                  <a:rPr lang="it-IT" sz="4000" b="1" baseline="-25000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fornian FB" panose="0207040306080B030204" pitchFamily="18" charset="0"/>
                  </a:rPr>
                  <a:t>2</a:t>
                </a:r>
                <a:endParaRPr lang="en-US" sz="4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fornian FB" panose="0207040306080B030204" pitchFamily="18" charset="0"/>
                </a:endParaRPr>
              </a:p>
            </p:txBody>
          </p:sp>
        </p:grpSp>
        <p:grpSp>
          <p:nvGrpSpPr>
            <p:cNvPr id="31" name="Gruppo 30"/>
            <p:cNvGrpSpPr/>
            <p:nvPr/>
          </p:nvGrpSpPr>
          <p:grpSpPr>
            <a:xfrm>
              <a:off x="3393657" y="904852"/>
              <a:ext cx="4568998" cy="4261491"/>
              <a:chOff x="3094277" y="880138"/>
              <a:chExt cx="4568998" cy="4261491"/>
            </a:xfrm>
          </p:grpSpPr>
          <p:cxnSp>
            <p:nvCxnSpPr>
              <p:cNvPr id="32" name="Connettore 4 31"/>
              <p:cNvCxnSpPr>
                <a:stCxn id="35" idx="2"/>
              </p:cNvCxnSpPr>
              <p:nvPr/>
            </p:nvCxnSpPr>
            <p:spPr>
              <a:xfrm rot="5400000">
                <a:off x="4383353" y="298947"/>
                <a:ext cx="1392887" cy="3971040"/>
              </a:xfrm>
              <a:prstGeom prst="bentConnector2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nettore 4 32"/>
              <p:cNvCxnSpPr/>
              <p:nvPr/>
            </p:nvCxnSpPr>
            <p:spPr>
              <a:xfrm rot="10800000" flipV="1">
                <a:off x="4854325" y="970831"/>
                <a:ext cx="1835813" cy="1234389"/>
              </a:xfrm>
              <a:prstGeom prst="bentConnector3">
                <a:avLst>
                  <a:gd name="adj1" fmla="val -1442"/>
                </a:avLst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nettore 4 33"/>
              <p:cNvCxnSpPr/>
              <p:nvPr/>
            </p:nvCxnSpPr>
            <p:spPr>
              <a:xfrm rot="5400000">
                <a:off x="3846748" y="2356771"/>
                <a:ext cx="3587553" cy="1982163"/>
              </a:xfrm>
              <a:prstGeom prst="bentConnector3">
                <a:avLst/>
              </a:prstGeom>
              <a:ln w="28575">
                <a:solidFill>
                  <a:schemeClr val="accent2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CasellaDiTesto 34"/>
              <p:cNvSpPr txBox="1"/>
              <p:nvPr/>
            </p:nvSpPr>
            <p:spPr>
              <a:xfrm>
                <a:off x="6467357" y="880138"/>
                <a:ext cx="1195918" cy="707886"/>
              </a:xfrm>
              <a:prstGeom prst="rect">
                <a:avLst/>
              </a:prstGeom>
              <a:solidFill>
                <a:schemeClr val="accent2"/>
              </a:solidFill>
              <a:ln>
                <a:solidFill>
                  <a:schemeClr val="accent2"/>
                </a:solidFill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6">
                  <a:shade val="50000"/>
                </a:schemeClr>
              </a:lnRef>
              <a:fillRef idx="1">
                <a:schemeClr val="accent6"/>
              </a:fillRef>
              <a:effectRef idx="0">
                <a:schemeClr val="accent6"/>
              </a:effectRef>
              <a:fontRef idx="minor">
                <a:schemeClr val="lt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it-IT" sz="4000" b="1" dirty="0" smtClean="0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Californian FB" panose="0207040306080B030204" pitchFamily="18" charset="0"/>
                  </a:rPr>
                  <a:t>HTS</a:t>
                </a:r>
                <a:endParaRPr lang="en-US" sz="400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fornian FB" panose="0207040306080B030204" pitchFamily="18" charset="0"/>
                </a:endParaRPr>
              </a:p>
            </p:txBody>
          </p:sp>
        </p:grpSp>
        <p:sp>
          <p:nvSpPr>
            <p:cNvPr id="4" name="Ovale 3"/>
            <p:cNvSpPr/>
            <p:nvPr/>
          </p:nvSpPr>
          <p:spPr>
            <a:xfrm>
              <a:off x="3796985" y="1071296"/>
              <a:ext cx="1356720" cy="541442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7" name="Ovale 36"/>
            <p:cNvSpPr/>
            <p:nvPr/>
          </p:nvSpPr>
          <p:spPr>
            <a:xfrm>
              <a:off x="2791214" y="1494547"/>
              <a:ext cx="685823" cy="541442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Ovale 37"/>
            <p:cNvSpPr/>
            <p:nvPr/>
          </p:nvSpPr>
          <p:spPr>
            <a:xfrm>
              <a:off x="4307461" y="3513120"/>
              <a:ext cx="1204698" cy="421157"/>
            </a:xfrm>
            <a:prstGeom prst="ellipse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9" name="Ovale 38"/>
            <p:cNvSpPr/>
            <p:nvPr/>
          </p:nvSpPr>
          <p:spPr>
            <a:xfrm>
              <a:off x="5773157" y="1612738"/>
              <a:ext cx="1157829" cy="423251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1" name="Ovale 40"/>
            <p:cNvSpPr/>
            <p:nvPr/>
          </p:nvSpPr>
          <p:spPr>
            <a:xfrm>
              <a:off x="4647616" y="4517521"/>
              <a:ext cx="1416184" cy="388285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42" name="Ovale 41"/>
            <p:cNvSpPr/>
            <p:nvPr/>
          </p:nvSpPr>
          <p:spPr>
            <a:xfrm>
              <a:off x="3896430" y="2370530"/>
              <a:ext cx="1257275" cy="423251"/>
            </a:xfrm>
            <a:prstGeom prst="ellipse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7" name="CasellaDiTesto 26"/>
          <p:cNvSpPr txBox="1"/>
          <p:nvPr/>
        </p:nvSpPr>
        <p:spPr>
          <a:xfrm>
            <a:off x="8020595" y="1332405"/>
            <a:ext cx="3700705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1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FCC should </a:t>
            </a:r>
            <a:r>
              <a:rPr lang="en-GB" sz="21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reach a collision energy of 100 </a:t>
            </a:r>
            <a:r>
              <a:rPr lang="en-GB" sz="2100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TeV</a:t>
            </a:r>
            <a:r>
              <a:rPr lang="en-GB" sz="21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thanks to a four times larger radius and double the magnetic field of the LHC. The latter requirement necessitates the development of superconducting </a:t>
            </a:r>
            <a:r>
              <a:rPr lang="en-GB" sz="21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materials with </a:t>
            </a:r>
            <a:r>
              <a:rPr lang="en-GB" sz="21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increased operating field</a:t>
            </a:r>
            <a:r>
              <a:rPr lang="en-GB" sz="2100" b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.</a:t>
            </a:r>
            <a:endParaRPr lang="en-US" sz="2100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  <a:p>
            <a:r>
              <a:rPr lang="en-GB" sz="21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Whilst most efforts are focused on Nb</a:t>
            </a:r>
            <a:r>
              <a:rPr lang="en-GB" sz="2100" baseline="-250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3</a:t>
            </a:r>
            <a:r>
              <a:rPr lang="en-GB" sz="21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Sn wires, this is an opportunity to assess the potential for high field application of newer superconductors. </a:t>
            </a:r>
            <a:endParaRPr lang="en-US" sz="2100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  <a:p>
            <a:endParaRPr lang="it-IT" sz="2100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</p:txBody>
      </p:sp>
      <p:sp>
        <p:nvSpPr>
          <p:cNvPr id="36" name="CasellaDiTesto 35"/>
          <p:cNvSpPr txBox="1"/>
          <p:nvPr/>
        </p:nvSpPr>
        <p:spPr>
          <a:xfrm>
            <a:off x="693250" y="6066061"/>
            <a:ext cx="310373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fr-FR" sz="1600" b="0" i="1" dirty="0">
                <a:solidFill>
                  <a:srgbClr val="003366"/>
                </a:solidFill>
                <a:latin typeface="Californian FB" panose="0207040306080B030204" pitchFamily="18" charset="0"/>
              </a:rPr>
              <a:t>C. </a:t>
            </a:r>
            <a:r>
              <a:rPr lang="fr-FR" sz="1600" b="0" i="1" dirty="0" err="1">
                <a:solidFill>
                  <a:srgbClr val="003366"/>
                </a:solidFill>
                <a:latin typeface="Californian FB" panose="0207040306080B030204" pitchFamily="18" charset="0"/>
              </a:rPr>
              <a:t>Tarantini</a:t>
            </a:r>
            <a:r>
              <a:rPr lang="fr-FR" sz="1600" b="0" i="1" dirty="0">
                <a:solidFill>
                  <a:srgbClr val="003366"/>
                </a:solidFill>
                <a:latin typeface="Californian FB" panose="0207040306080B030204" pitchFamily="18" charset="0"/>
              </a:rPr>
              <a:t> et al., </a:t>
            </a:r>
            <a:r>
              <a:rPr lang="fr-FR" sz="1600" b="0" i="1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PRB </a:t>
            </a:r>
            <a:r>
              <a:rPr lang="fr-FR" sz="1600" b="0" i="1" dirty="0">
                <a:solidFill>
                  <a:srgbClr val="003366"/>
                </a:solidFill>
                <a:latin typeface="Californian FB" panose="0207040306080B030204" pitchFamily="18" charset="0"/>
              </a:rPr>
              <a:t>84, 184522 (</a:t>
            </a:r>
            <a:r>
              <a:rPr lang="fr-FR" sz="1600" b="0" i="1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2011)</a:t>
            </a:r>
            <a:endParaRPr lang="en-US" sz="1600" i="1" dirty="0">
              <a:solidFill>
                <a:srgbClr val="003366"/>
              </a:solidFill>
              <a:latin typeface="Californian FB" panose="0207040306080B030204" pitchFamily="18" charset="0"/>
            </a:endParaRPr>
          </a:p>
        </p:txBody>
      </p:sp>
      <p:sp>
        <p:nvSpPr>
          <p:cNvPr id="40" name="CasellaDiTesto 39"/>
          <p:cNvSpPr txBox="1"/>
          <p:nvPr/>
        </p:nvSpPr>
        <p:spPr>
          <a:xfrm>
            <a:off x="1291557" y="6550223"/>
            <a:ext cx="901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V Braccini			FCC </a:t>
            </a:r>
            <a:r>
              <a:rPr lang="it-IT" sz="1400" i="1" dirty="0" err="1" smtClean="0">
                <a:solidFill>
                  <a:srgbClr val="23236B"/>
                </a:solidFill>
                <a:latin typeface="Californian FB" panose="0207040306080B030204" pitchFamily="18" charset="0"/>
              </a:rPr>
              <a:t>Conductor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 Development 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Workshop			CERN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March 5</a:t>
            </a:r>
            <a:r>
              <a:rPr lang="it-IT" sz="1400" i="1" baseline="30000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th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2018</a:t>
            </a:r>
            <a:endParaRPr lang="it-IT" sz="1400" i="1" dirty="0">
              <a:solidFill>
                <a:srgbClr val="23236B"/>
              </a:solidFill>
              <a:latin typeface="Californian FB" panose="0207040306080B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783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po 4"/>
          <p:cNvGrpSpPr/>
          <p:nvPr/>
        </p:nvGrpSpPr>
        <p:grpSpPr>
          <a:xfrm>
            <a:off x="3230827" y="-24739"/>
            <a:ext cx="4814642" cy="847980"/>
            <a:chOff x="885700" y="-48289"/>
            <a:chExt cx="4814642" cy="847980"/>
          </a:xfrm>
        </p:grpSpPr>
        <p:sp>
          <p:nvSpPr>
            <p:cNvPr id="9" name="CasellaDiTesto 8"/>
            <p:cNvSpPr txBox="1"/>
            <p:nvPr/>
          </p:nvSpPr>
          <p:spPr>
            <a:xfrm>
              <a:off x="2325700" y="52535"/>
              <a:ext cx="337464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3600" b="1" dirty="0" smtClean="0">
                  <a:solidFill>
                    <a:srgbClr val="003366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fornian FB" panose="0207040306080B030204" pitchFamily="18" charset="0"/>
                </a:rPr>
                <a:t>Project in China</a:t>
              </a:r>
              <a:endParaRPr lang="it-IT" sz="3600" b="1" dirty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endParaRPr>
            </a:p>
          </p:txBody>
        </p:sp>
        <p:pic>
          <p:nvPicPr>
            <p:cNvPr id="2" name="Immagin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5700" y="-48289"/>
              <a:ext cx="1440000" cy="847980"/>
            </a:xfrm>
            <a:prstGeom prst="rect">
              <a:avLst/>
            </a:prstGeom>
          </p:spPr>
        </p:pic>
      </p:grpSp>
      <p:pic>
        <p:nvPicPr>
          <p:cNvPr id="10" name="Immagin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97049" y="823240"/>
            <a:ext cx="7522197" cy="5652000"/>
          </a:xfrm>
          <a:prstGeom prst="rect">
            <a:avLst/>
          </a:prstGeom>
        </p:spPr>
      </p:pic>
      <p:pic>
        <p:nvPicPr>
          <p:cNvPr id="3" name="Immagine 2"/>
          <p:cNvPicPr>
            <a:picLocks noChangeAspect="1"/>
          </p:cNvPicPr>
          <p:nvPr/>
        </p:nvPicPr>
        <p:blipFill rotWithShape="1">
          <a:blip r:embed="rId4"/>
          <a:srcRect l="1872" t="1" r="1410" b="43083"/>
          <a:stretch/>
        </p:blipFill>
        <p:spPr>
          <a:xfrm>
            <a:off x="1876299" y="1697587"/>
            <a:ext cx="8963696" cy="3903307"/>
          </a:xfrm>
          <a:prstGeom prst="rect">
            <a:avLst/>
          </a:prstGeom>
        </p:spPr>
      </p:pic>
      <p:sp>
        <p:nvSpPr>
          <p:cNvPr id="11" name="CasellaDiTesto 10"/>
          <p:cNvSpPr txBox="1"/>
          <p:nvPr/>
        </p:nvSpPr>
        <p:spPr>
          <a:xfrm>
            <a:off x="374079" y="888341"/>
            <a:ext cx="143824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>
                <a:latin typeface="Californian FB" panose="0207040306080B030204" pitchFamily="18" charset="0"/>
              </a:rPr>
              <a:t>From</a:t>
            </a:r>
            <a:r>
              <a:rPr lang="it-IT" sz="1400" b="1" i="1" dirty="0" smtClean="0">
                <a:latin typeface="Californian FB" panose="0207040306080B030204" pitchFamily="18" charset="0"/>
              </a:rPr>
              <a:t> </a:t>
            </a:r>
            <a:r>
              <a:rPr lang="it-IT" sz="1400" b="1" i="1" dirty="0" err="1" smtClean="0">
                <a:latin typeface="Californian FB" panose="0207040306080B030204" pitchFamily="18" charset="0"/>
              </a:rPr>
              <a:t>Xin</a:t>
            </a:r>
            <a:r>
              <a:rPr lang="it-IT" sz="1400" b="1" i="1" dirty="0" smtClean="0">
                <a:latin typeface="Californian FB" panose="0207040306080B030204" pitchFamily="18" charset="0"/>
              </a:rPr>
              <a:t> SHI, </a:t>
            </a:r>
          </a:p>
          <a:p>
            <a:r>
              <a:rPr lang="en-US" sz="1400" b="1" i="1" dirty="0" smtClean="0">
                <a:latin typeface="Californian FB" panose="0207040306080B030204" pitchFamily="18" charset="0"/>
              </a:rPr>
              <a:t>Institute </a:t>
            </a:r>
            <a:r>
              <a:rPr lang="en-US" sz="1400" b="1" i="1" dirty="0">
                <a:latin typeface="Californian FB" panose="0207040306080B030204" pitchFamily="18" charset="0"/>
              </a:rPr>
              <a:t>of High Energy Physics, </a:t>
            </a:r>
            <a:r>
              <a:rPr lang="en-US" sz="1400" b="1" i="1" dirty="0" smtClean="0">
                <a:latin typeface="Californian FB" panose="0207040306080B030204" pitchFamily="18" charset="0"/>
              </a:rPr>
              <a:t>Beijing</a:t>
            </a:r>
          </a:p>
          <a:p>
            <a:r>
              <a:rPr lang="en-US" sz="1400" i="1" dirty="0">
                <a:latin typeface="Californian FB" panose="0207040306080B030204" pitchFamily="18" charset="0"/>
              </a:rPr>
              <a:t>18th </a:t>
            </a:r>
            <a:r>
              <a:rPr lang="en-US" sz="1400" i="1" dirty="0" err="1">
                <a:latin typeface="Californian FB" panose="0207040306080B030204" pitchFamily="18" charset="0"/>
              </a:rPr>
              <a:t>Lomonosov</a:t>
            </a:r>
            <a:r>
              <a:rPr lang="en-US" sz="1400" i="1" dirty="0">
                <a:latin typeface="Californian FB" panose="0207040306080B030204" pitchFamily="18" charset="0"/>
              </a:rPr>
              <a:t> Conference on Elementary Particle </a:t>
            </a:r>
            <a:r>
              <a:rPr lang="en-US" sz="1400" i="1" dirty="0" smtClean="0">
                <a:latin typeface="Californian FB" panose="0207040306080B030204" pitchFamily="18" charset="0"/>
              </a:rPr>
              <a:t>Physics, Aug 2017</a:t>
            </a:r>
            <a:endParaRPr lang="it-IT" sz="1400" i="1" dirty="0">
              <a:latin typeface="Californian FB" panose="0207040306080B030204" pitchFamily="18" charset="0"/>
            </a:endParaRPr>
          </a:p>
        </p:txBody>
      </p:sp>
      <p:sp>
        <p:nvSpPr>
          <p:cNvPr id="13" name="CasellaDiTesto 12"/>
          <p:cNvSpPr txBox="1"/>
          <p:nvPr/>
        </p:nvSpPr>
        <p:spPr>
          <a:xfrm>
            <a:off x="1291557" y="6550223"/>
            <a:ext cx="901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V Braccini			FCC </a:t>
            </a:r>
            <a:r>
              <a:rPr lang="it-IT" sz="1400" i="1" dirty="0" err="1" smtClean="0">
                <a:solidFill>
                  <a:srgbClr val="23236B"/>
                </a:solidFill>
                <a:latin typeface="Californian FB" panose="0207040306080B030204" pitchFamily="18" charset="0"/>
              </a:rPr>
              <a:t>Conductor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 Development 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Workshop			CERN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March 5</a:t>
            </a:r>
            <a:r>
              <a:rPr lang="it-IT" sz="1400" i="1" baseline="30000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th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2018</a:t>
            </a:r>
            <a:endParaRPr lang="it-IT" sz="1400" i="1" dirty="0">
              <a:solidFill>
                <a:srgbClr val="23236B"/>
              </a:solidFill>
              <a:latin typeface="Californian FB" panose="0207040306080B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404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xit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ttangolo arrotondato 1"/>
          <p:cNvSpPr/>
          <p:nvPr/>
        </p:nvSpPr>
        <p:spPr>
          <a:xfrm>
            <a:off x="528341" y="965915"/>
            <a:ext cx="11230070" cy="176440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CasellaDiTesto 5"/>
          <p:cNvSpPr txBox="1"/>
          <p:nvPr/>
        </p:nvSpPr>
        <p:spPr>
          <a:xfrm>
            <a:off x="934421" y="27041"/>
            <a:ext cx="86837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Objectives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of </a:t>
            </a:r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our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collaboration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with CERN</a:t>
            </a:r>
            <a:endParaRPr lang="it-IT" sz="36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668440" y="1027160"/>
            <a:ext cx="10949871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IBS</a:t>
            </a:r>
            <a:r>
              <a:rPr lang="en-US" sz="2600" b="1" dirty="0">
                <a:solidFill>
                  <a:schemeClr val="accent6"/>
                </a:solidFill>
                <a:latin typeface="Californian FB" panose="0207040306080B030204" pitchFamily="18" charset="0"/>
              </a:rPr>
              <a:t>: develop prototype IBS conductors that meets the J</a:t>
            </a:r>
            <a:r>
              <a:rPr lang="en-US" sz="2600" b="1" baseline="-25000" dirty="0">
                <a:solidFill>
                  <a:schemeClr val="accent6"/>
                </a:solidFill>
                <a:latin typeface="Californian FB" panose="0207040306080B030204" pitchFamily="18" charset="0"/>
              </a:rPr>
              <a:t>c</a:t>
            </a:r>
            <a:r>
              <a:rPr lang="en-US" sz="2600" b="1" dirty="0">
                <a:solidFill>
                  <a:schemeClr val="accent6"/>
                </a:solidFill>
                <a:latin typeface="Californian FB" panose="0207040306080B030204" pitchFamily="18" charset="0"/>
              </a:rPr>
              <a:t> requirements through reliable, simpler and scalable techniques that could enable industrialization</a:t>
            </a:r>
          </a:p>
          <a:p>
            <a:r>
              <a:rPr lang="en-US" sz="2600" i="1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V </a:t>
            </a:r>
            <a:r>
              <a:rPr lang="en-US" sz="2600" i="1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Braccini</a:t>
            </a:r>
            <a:r>
              <a:rPr lang="en-US" sz="26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, G Sylva, A </a:t>
            </a:r>
            <a:r>
              <a:rPr lang="en-US" sz="2600" i="1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Malagoli</a:t>
            </a:r>
            <a:r>
              <a:rPr lang="en-US" sz="26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, E </a:t>
            </a:r>
            <a:r>
              <a:rPr lang="en-US" sz="2600" i="1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Bellingeri</a:t>
            </a:r>
            <a:r>
              <a:rPr lang="en-US" sz="26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, C </a:t>
            </a:r>
            <a:r>
              <a:rPr lang="en-US" sz="2600" i="1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Ferdeghini</a:t>
            </a:r>
            <a:r>
              <a:rPr lang="en-US" sz="26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, M Putti, A </a:t>
            </a:r>
            <a:r>
              <a:rPr lang="en-US" sz="2600" i="1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Provino</a:t>
            </a:r>
            <a:r>
              <a:rPr lang="en-US" sz="26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, P </a:t>
            </a:r>
            <a:r>
              <a:rPr lang="en-US" sz="2600" i="1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Manfrinetti</a:t>
            </a:r>
            <a:endParaRPr lang="en-US" sz="2600" i="1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  <a:p>
            <a:endParaRPr lang="en-US" sz="2600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  <a:p>
            <a:r>
              <a:rPr lang="en-US" sz="26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Bi-2212</a:t>
            </a:r>
            <a:r>
              <a:rPr lang="en-US" sz="2600" b="1" dirty="0">
                <a:solidFill>
                  <a:schemeClr val="accent2"/>
                </a:solidFill>
                <a:latin typeface="Californian FB" panose="0207040306080B030204" pitchFamily="18" charset="0"/>
              </a:rPr>
              <a:t>: to reproduce the performance today obtained by high pressure heat treatment with a mechanical deformation process</a:t>
            </a:r>
          </a:p>
          <a:p>
            <a:r>
              <a:rPr lang="en-US" sz="2600" i="1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A </a:t>
            </a:r>
            <a:r>
              <a:rPr lang="en-US" sz="2600" i="1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Malagoli</a:t>
            </a:r>
            <a:r>
              <a:rPr lang="en-US" sz="26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, A </a:t>
            </a:r>
            <a:r>
              <a:rPr lang="en-US" sz="2600" i="1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Leveratto</a:t>
            </a:r>
            <a:r>
              <a:rPr lang="en-US" sz="26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, L </a:t>
            </a:r>
            <a:r>
              <a:rPr lang="en-US" sz="2600" i="1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Leoncino</a:t>
            </a:r>
            <a:r>
              <a:rPr lang="en-US" sz="26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, C </a:t>
            </a:r>
            <a:r>
              <a:rPr lang="en-US" sz="2600" i="1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Ferdeghini</a:t>
            </a:r>
            <a:endParaRPr lang="en-US" sz="2600" i="1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  <a:p>
            <a:endParaRPr lang="en-US" sz="2600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  <a:p>
            <a:r>
              <a:rPr lang="en-US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MgB</a:t>
            </a:r>
            <a:r>
              <a:rPr lang="en-US" sz="2600" b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2</a:t>
            </a:r>
            <a:r>
              <a:rPr lang="en-US" sz="2600" b="1" dirty="0">
                <a:solidFill>
                  <a:srgbClr val="FF0000"/>
                </a:solidFill>
                <a:latin typeface="Californian FB" panose="0207040306080B030204" pitchFamily="18" charset="0"/>
              </a:rPr>
              <a:t>: increase the operating field by adopting an original doping method</a:t>
            </a:r>
          </a:p>
          <a:p>
            <a:r>
              <a:rPr lang="en-US" sz="2600" i="1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M </a:t>
            </a:r>
            <a:r>
              <a:rPr lang="en-US" sz="2600" i="1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Vignolo</a:t>
            </a:r>
            <a:r>
              <a:rPr lang="en-US" sz="26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, G </a:t>
            </a:r>
            <a:r>
              <a:rPr lang="en-US" sz="2600" i="1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Bovone</a:t>
            </a:r>
            <a:r>
              <a:rPr lang="en-US" sz="26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, M Capra, C Bernini, F </a:t>
            </a:r>
            <a:r>
              <a:rPr lang="en-US" sz="2600" i="1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Loria</a:t>
            </a:r>
            <a:r>
              <a:rPr lang="en-US" sz="26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, A S Siri</a:t>
            </a:r>
          </a:p>
          <a:p>
            <a:endParaRPr lang="it-IT" sz="2600" dirty="0"/>
          </a:p>
        </p:txBody>
      </p:sp>
      <p:sp>
        <p:nvSpPr>
          <p:cNvPr id="9" name="CasellaDiTesto 8"/>
          <p:cNvSpPr txBox="1"/>
          <p:nvPr/>
        </p:nvSpPr>
        <p:spPr>
          <a:xfrm>
            <a:off x="1291557" y="6550223"/>
            <a:ext cx="901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V Braccini			FCC </a:t>
            </a:r>
            <a:r>
              <a:rPr lang="it-IT" sz="1400" i="1" dirty="0" err="1" smtClean="0">
                <a:solidFill>
                  <a:srgbClr val="23236B"/>
                </a:solidFill>
                <a:latin typeface="Californian FB" panose="0207040306080B030204" pitchFamily="18" charset="0"/>
              </a:rPr>
              <a:t>Conductor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 Development 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Workshop			CERN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March 5</a:t>
            </a:r>
            <a:r>
              <a:rPr lang="it-IT" sz="1400" i="1" baseline="30000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th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2018</a:t>
            </a:r>
            <a:endParaRPr lang="it-IT" sz="1400" i="1" dirty="0">
              <a:solidFill>
                <a:srgbClr val="23236B"/>
              </a:solidFill>
              <a:latin typeface="Californian FB" panose="0207040306080B030204" pitchFamily="18" charset="0"/>
            </a:endParaRP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1060" y="0"/>
            <a:ext cx="708791" cy="698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174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asellaDiTesto 6"/>
          <p:cNvSpPr txBox="1"/>
          <p:nvPr/>
        </p:nvSpPr>
        <p:spPr>
          <a:xfrm>
            <a:off x="3229963" y="88393"/>
            <a:ext cx="57695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Iron-based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superconductors</a:t>
            </a:r>
            <a:endParaRPr lang="it-IT" sz="36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pic>
        <p:nvPicPr>
          <p:cNvPr id="9" name="Picture 2" descr="http://www.supera.titech.ac.jp/english/research/images/research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26" b="39866"/>
          <a:stretch/>
        </p:blipFill>
        <p:spPr bwMode="auto">
          <a:xfrm>
            <a:off x="1269996" y="1704482"/>
            <a:ext cx="8640000" cy="4075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sellaDiTesto 10"/>
          <p:cNvSpPr txBox="1"/>
          <p:nvPr/>
        </p:nvSpPr>
        <p:spPr>
          <a:xfrm>
            <a:off x="2319457" y="906767"/>
            <a:ext cx="759053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Y. </a:t>
            </a:r>
            <a:r>
              <a:rPr lang="en-US" sz="1600" i="1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Kamihara</a:t>
            </a:r>
            <a:r>
              <a:rPr lang="en-US" sz="16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, </a:t>
            </a:r>
            <a:r>
              <a:rPr lang="en-US" sz="1600" i="1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T. </a:t>
            </a:r>
            <a:r>
              <a:rPr lang="en-US" sz="16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Watanabe, </a:t>
            </a:r>
            <a:r>
              <a:rPr lang="en-US" sz="1600" i="1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M. </a:t>
            </a:r>
            <a:r>
              <a:rPr lang="en-US" sz="16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Hirano, </a:t>
            </a:r>
            <a:r>
              <a:rPr lang="en-US" sz="1600" i="1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H. </a:t>
            </a:r>
            <a:r>
              <a:rPr lang="en-US" sz="1600" i="1" dirty="0" err="1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Hosono</a:t>
            </a:r>
            <a:r>
              <a:rPr lang="en-US" sz="16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: </a:t>
            </a:r>
            <a:r>
              <a:rPr lang="en-US" sz="1600" i="1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J</a:t>
            </a:r>
            <a:r>
              <a:rPr lang="en-US" sz="16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. American Chemical Society, </a:t>
            </a:r>
            <a:r>
              <a:rPr lang="en-US" sz="1600" i="1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130</a:t>
            </a:r>
            <a:r>
              <a:rPr lang="en-US" sz="16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, 2008, S. 3296-3297</a:t>
            </a:r>
          </a:p>
        </p:txBody>
      </p:sp>
      <p:sp>
        <p:nvSpPr>
          <p:cNvPr id="15" name="Text Box 33"/>
          <p:cNvSpPr txBox="1">
            <a:spLocks noChangeArrowheads="1"/>
          </p:cNvSpPr>
          <p:nvPr/>
        </p:nvSpPr>
        <p:spPr bwMode="auto">
          <a:xfrm>
            <a:off x="8392482" y="1335691"/>
            <a:ext cx="1143000" cy="369291"/>
          </a:xfrm>
          <a:prstGeom prst="rect">
            <a:avLst/>
          </a:prstGeom>
          <a:solidFill>
            <a:srgbClr val="FFAFAF"/>
          </a:solidFill>
          <a:ln w="9525">
            <a:noFill/>
            <a:miter lim="800000"/>
            <a:headEnd/>
            <a:tailEnd/>
          </a:ln>
        </p:spPr>
        <p:txBody>
          <a:bodyPr lIns="91397" tIns="45700" rIns="91397" bIns="4570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b="1" i="1" dirty="0" err="1" smtClean="0">
                <a:solidFill>
                  <a:srgbClr val="C00000"/>
                </a:solidFill>
                <a:latin typeface="Californian FB" panose="0207040306080B030204" pitchFamily="18" charset="0"/>
              </a:rPr>
              <a:t>T</a:t>
            </a:r>
            <a:r>
              <a:rPr lang="en-US" altLang="zh-CN" b="1" i="1" baseline="-25000" dirty="0" err="1" smtClean="0">
                <a:solidFill>
                  <a:srgbClr val="C00000"/>
                </a:solidFill>
                <a:latin typeface="Californian FB" panose="0207040306080B030204" pitchFamily="18" charset="0"/>
              </a:rPr>
              <a:t>c</a:t>
            </a:r>
            <a:r>
              <a:rPr lang="en-US" altLang="zh-CN" b="1" dirty="0" smtClean="0">
                <a:solidFill>
                  <a:srgbClr val="C00000"/>
                </a:solidFill>
                <a:latin typeface="Californian FB" panose="0207040306080B030204" pitchFamily="18" charset="0"/>
              </a:rPr>
              <a:t> </a:t>
            </a:r>
            <a:r>
              <a:rPr lang="en-US" altLang="zh-CN" b="1" dirty="0">
                <a:solidFill>
                  <a:srgbClr val="C00000"/>
                </a:solidFill>
                <a:latin typeface="Californian FB" panose="0207040306080B030204" pitchFamily="18" charset="0"/>
              </a:rPr>
              <a:t>~</a:t>
            </a:r>
            <a:r>
              <a:rPr lang="en-US" altLang="zh-CN" b="1" dirty="0" smtClean="0">
                <a:solidFill>
                  <a:srgbClr val="C00000"/>
                </a:solidFill>
                <a:latin typeface="Californian FB" panose="0207040306080B030204" pitchFamily="18" charset="0"/>
              </a:rPr>
              <a:t>38 K</a:t>
            </a:r>
            <a:endParaRPr lang="en-US" altLang="zh-CN" b="1" dirty="0">
              <a:solidFill>
                <a:srgbClr val="C00000"/>
              </a:solidFill>
              <a:latin typeface="Californian FB" panose="0207040306080B030204" pitchFamily="18" charset="0"/>
            </a:endParaRPr>
          </a:p>
        </p:txBody>
      </p:sp>
      <p:sp>
        <p:nvSpPr>
          <p:cNvPr id="16" name="Text Box 34"/>
          <p:cNvSpPr txBox="1">
            <a:spLocks noChangeArrowheads="1"/>
          </p:cNvSpPr>
          <p:nvPr/>
        </p:nvSpPr>
        <p:spPr bwMode="auto">
          <a:xfrm>
            <a:off x="7325682" y="1333835"/>
            <a:ext cx="1143000" cy="369291"/>
          </a:xfrm>
          <a:prstGeom prst="rect">
            <a:avLst/>
          </a:prstGeom>
          <a:solidFill>
            <a:srgbClr val="FFAFAF"/>
          </a:solidFill>
          <a:ln w="9525">
            <a:noFill/>
            <a:miter lim="800000"/>
            <a:headEnd/>
            <a:tailEnd/>
          </a:ln>
        </p:spPr>
        <p:txBody>
          <a:bodyPr lIns="91397" tIns="45700" rIns="91397" bIns="4570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b="1" i="1" dirty="0" err="1" smtClean="0">
                <a:solidFill>
                  <a:srgbClr val="C00000"/>
                </a:solidFill>
                <a:latin typeface="Californian FB" panose="0207040306080B030204" pitchFamily="18" charset="0"/>
              </a:rPr>
              <a:t>T</a:t>
            </a:r>
            <a:r>
              <a:rPr lang="en-US" altLang="zh-CN" b="1" i="1" baseline="-25000" dirty="0" err="1" smtClean="0">
                <a:solidFill>
                  <a:srgbClr val="C00000"/>
                </a:solidFill>
                <a:latin typeface="Californian FB" panose="0207040306080B030204" pitchFamily="18" charset="0"/>
              </a:rPr>
              <a:t>c</a:t>
            </a:r>
            <a:r>
              <a:rPr lang="en-US" altLang="zh-CN" b="1" dirty="0" smtClean="0">
                <a:solidFill>
                  <a:srgbClr val="C00000"/>
                </a:solidFill>
                <a:latin typeface="Californian FB" panose="0207040306080B030204" pitchFamily="18" charset="0"/>
              </a:rPr>
              <a:t> </a:t>
            </a:r>
            <a:r>
              <a:rPr lang="en-US" altLang="zh-CN" b="1" dirty="0">
                <a:solidFill>
                  <a:srgbClr val="C00000"/>
                </a:solidFill>
                <a:latin typeface="Californian FB" panose="0207040306080B030204" pitchFamily="18" charset="0"/>
              </a:rPr>
              <a:t>~</a:t>
            </a:r>
            <a:r>
              <a:rPr lang="en-US" altLang="zh-CN" b="1" dirty="0" smtClean="0">
                <a:solidFill>
                  <a:srgbClr val="C00000"/>
                </a:solidFill>
                <a:latin typeface="Californian FB" panose="0207040306080B030204" pitchFamily="18" charset="0"/>
              </a:rPr>
              <a:t>18 K</a:t>
            </a:r>
            <a:endParaRPr lang="en-US" altLang="zh-CN" b="1" dirty="0">
              <a:solidFill>
                <a:srgbClr val="C00000"/>
              </a:solidFill>
              <a:latin typeface="Californian FB" panose="0207040306080B030204" pitchFamily="18" charset="0"/>
            </a:endParaRPr>
          </a:p>
        </p:txBody>
      </p:sp>
      <p:sp>
        <p:nvSpPr>
          <p:cNvPr id="17" name="Text Box 35"/>
          <p:cNvSpPr txBox="1">
            <a:spLocks noChangeArrowheads="1"/>
          </p:cNvSpPr>
          <p:nvPr/>
        </p:nvSpPr>
        <p:spPr bwMode="auto">
          <a:xfrm>
            <a:off x="6364059" y="1331979"/>
            <a:ext cx="990600" cy="369291"/>
          </a:xfrm>
          <a:prstGeom prst="rect">
            <a:avLst/>
          </a:prstGeom>
          <a:solidFill>
            <a:srgbClr val="FFAFAF"/>
          </a:solidFill>
          <a:ln w="9525">
            <a:noFill/>
            <a:miter lim="800000"/>
            <a:headEnd/>
            <a:tailEnd/>
          </a:ln>
        </p:spPr>
        <p:txBody>
          <a:bodyPr lIns="91397" tIns="45700" rIns="91397" bIns="4570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b="1" i="1" dirty="0" err="1">
                <a:solidFill>
                  <a:srgbClr val="C00000"/>
                </a:solidFill>
                <a:latin typeface="Californian FB" panose="0207040306080B030204" pitchFamily="18" charset="0"/>
              </a:rPr>
              <a:t>T</a:t>
            </a:r>
            <a:r>
              <a:rPr lang="en-US" altLang="zh-CN" b="1" i="1" baseline="-25000" dirty="0" err="1">
                <a:solidFill>
                  <a:srgbClr val="C00000"/>
                </a:solidFill>
                <a:latin typeface="Californian FB" panose="0207040306080B030204" pitchFamily="18" charset="0"/>
              </a:rPr>
              <a:t>c</a:t>
            </a:r>
            <a:r>
              <a:rPr lang="en-US" altLang="zh-CN" b="1" dirty="0">
                <a:solidFill>
                  <a:srgbClr val="C00000"/>
                </a:solidFill>
                <a:latin typeface="Californian FB" panose="0207040306080B030204" pitchFamily="18" charset="0"/>
              </a:rPr>
              <a:t> ~</a:t>
            </a:r>
            <a:r>
              <a:rPr lang="en-US" altLang="zh-CN" b="1" dirty="0" smtClean="0">
                <a:solidFill>
                  <a:srgbClr val="C00000"/>
                </a:solidFill>
                <a:latin typeface="Californian FB" panose="0207040306080B030204" pitchFamily="18" charset="0"/>
              </a:rPr>
              <a:t>8 K</a:t>
            </a:r>
            <a:endParaRPr lang="en-US" altLang="zh-CN" b="1" dirty="0">
              <a:solidFill>
                <a:srgbClr val="C00000"/>
              </a:solidFill>
              <a:latin typeface="Californian FB" panose="0207040306080B030204" pitchFamily="18" charset="0"/>
            </a:endParaRPr>
          </a:p>
        </p:txBody>
      </p:sp>
      <p:sp>
        <p:nvSpPr>
          <p:cNvPr id="19" name="Text Box 33"/>
          <p:cNvSpPr txBox="1">
            <a:spLocks noChangeArrowheads="1"/>
          </p:cNvSpPr>
          <p:nvPr/>
        </p:nvSpPr>
        <p:spPr bwMode="auto">
          <a:xfrm>
            <a:off x="6287859" y="5779505"/>
            <a:ext cx="1143000" cy="369291"/>
          </a:xfrm>
          <a:prstGeom prst="rect">
            <a:avLst/>
          </a:prstGeom>
          <a:solidFill>
            <a:srgbClr val="FFAFAF"/>
          </a:solidFill>
          <a:ln w="9525">
            <a:noFill/>
            <a:miter lim="800000"/>
            <a:headEnd/>
            <a:tailEnd/>
          </a:ln>
        </p:spPr>
        <p:txBody>
          <a:bodyPr lIns="91397" tIns="45700" rIns="91397" bIns="45700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altLang="zh-CN" b="1" i="1" dirty="0" err="1" smtClean="0">
                <a:solidFill>
                  <a:srgbClr val="C00000"/>
                </a:solidFill>
                <a:latin typeface="Californian FB" panose="0207040306080B030204" pitchFamily="18" charset="0"/>
              </a:rPr>
              <a:t>T</a:t>
            </a:r>
            <a:r>
              <a:rPr lang="en-US" altLang="zh-CN" b="1" i="1" baseline="-25000" dirty="0" err="1" smtClean="0">
                <a:solidFill>
                  <a:srgbClr val="C00000"/>
                </a:solidFill>
                <a:latin typeface="Californian FB" panose="0207040306080B030204" pitchFamily="18" charset="0"/>
              </a:rPr>
              <a:t>c</a:t>
            </a:r>
            <a:r>
              <a:rPr lang="en-US" altLang="zh-CN" b="1" dirty="0" smtClean="0">
                <a:solidFill>
                  <a:srgbClr val="C00000"/>
                </a:solidFill>
                <a:latin typeface="Californian FB" panose="0207040306080B030204" pitchFamily="18" charset="0"/>
              </a:rPr>
              <a:t> </a:t>
            </a:r>
            <a:r>
              <a:rPr lang="en-US" altLang="zh-CN" b="1" dirty="0">
                <a:solidFill>
                  <a:srgbClr val="C00000"/>
                </a:solidFill>
                <a:latin typeface="Californian FB" panose="0207040306080B030204" pitchFamily="18" charset="0"/>
              </a:rPr>
              <a:t>~</a:t>
            </a:r>
            <a:r>
              <a:rPr lang="en-US" altLang="zh-CN" b="1" dirty="0" smtClean="0">
                <a:solidFill>
                  <a:srgbClr val="C00000"/>
                </a:solidFill>
                <a:latin typeface="Californian FB" panose="0207040306080B030204" pitchFamily="18" charset="0"/>
              </a:rPr>
              <a:t>55 K</a:t>
            </a:r>
            <a:endParaRPr lang="en-US" altLang="zh-CN" b="1" dirty="0">
              <a:solidFill>
                <a:srgbClr val="C00000"/>
              </a:solidFill>
              <a:latin typeface="Californian FB" panose="0207040306080B030204" pitchFamily="18" charset="0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1291557" y="6550223"/>
            <a:ext cx="901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V Braccini			FCC </a:t>
            </a:r>
            <a:r>
              <a:rPr lang="it-IT" sz="1400" i="1" dirty="0" err="1" smtClean="0">
                <a:solidFill>
                  <a:srgbClr val="23236B"/>
                </a:solidFill>
                <a:latin typeface="Californian FB" panose="0207040306080B030204" pitchFamily="18" charset="0"/>
              </a:rPr>
              <a:t>Conductor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 Development 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Workshop			CERN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March 5</a:t>
            </a:r>
            <a:r>
              <a:rPr lang="it-IT" sz="1400" i="1" baseline="30000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th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2018</a:t>
            </a:r>
            <a:endParaRPr lang="it-IT" sz="1400" i="1" dirty="0">
              <a:solidFill>
                <a:srgbClr val="23236B"/>
              </a:solidFill>
              <a:latin typeface="Californian FB" panose="0207040306080B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5068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/>
          <p:cNvSpPr txBox="1"/>
          <p:nvPr/>
        </p:nvSpPr>
        <p:spPr>
          <a:xfrm>
            <a:off x="1083055" y="34978"/>
            <a:ext cx="91101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H</a:t>
            </a:r>
            <a:r>
              <a:rPr lang="it-IT" sz="3600" b="1" baseline="-250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c2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and J</a:t>
            </a:r>
            <a:r>
              <a:rPr lang="it-IT" sz="3600" b="1" baseline="-250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c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of 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IBS single </a:t>
            </a:r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crystals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and </a:t>
            </a:r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thin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films</a:t>
            </a:r>
            <a:endParaRPr lang="it-IT" sz="36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3" name="CasellaDiTesto 2"/>
          <p:cNvSpPr txBox="1"/>
          <p:nvPr/>
        </p:nvSpPr>
        <p:spPr>
          <a:xfrm>
            <a:off x="8270888" y="851659"/>
            <a:ext cx="14654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Thin</a:t>
            </a:r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r>
              <a:rPr lang="it-IT" sz="24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films</a:t>
            </a:r>
            <a:endParaRPr lang="it-IT" sz="2400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</p:txBody>
      </p:sp>
      <p:pic>
        <p:nvPicPr>
          <p:cNvPr id="21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817" y="1330936"/>
            <a:ext cx="5400000" cy="4298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 Box 52"/>
          <p:cNvSpPr txBox="1">
            <a:spLocks noChangeArrowheads="1"/>
          </p:cNvSpPr>
          <p:nvPr/>
        </p:nvSpPr>
        <p:spPr bwMode="auto">
          <a:xfrm>
            <a:off x="1704448" y="5610140"/>
            <a:ext cx="3048000" cy="33851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91397" tIns="45700" rIns="91397" bIns="45700">
            <a:spAutoFit/>
          </a:bodyPr>
          <a:lstStyle/>
          <a:p>
            <a:pPr marL="456988" indent="-4569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16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cs typeface="Times New Roman" pitchFamily="18" charset="0"/>
              </a:rPr>
              <a:t>Putti et al., </a:t>
            </a:r>
            <a:r>
              <a:rPr lang="it-IT" altLang="zh-CN" sz="16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  <a:cs typeface="Times New Roman" pitchFamily="18" charset="0"/>
              </a:rPr>
              <a:t>SUST 23, 034003 (2010)</a:t>
            </a:r>
            <a:endParaRPr lang="en-US" altLang="zh-CN" sz="1600" i="1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  <a:cs typeface="Times New Roman" pitchFamily="18" charset="0"/>
            </a:endParaRPr>
          </a:p>
        </p:txBody>
      </p:sp>
      <p:sp>
        <p:nvSpPr>
          <p:cNvPr id="29" name="CasellaDiTesto 28"/>
          <p:cNvSpPr txBox="1"/>
          <p:nvPr/>
        </p:nvSpPr>
        <p:spPr>
          <a:xfrm>
            <a:off x="2428354" y="869271"/>
            <a:ext cx="197842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4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Single </a:t>
            </a:r>
            <a:r>
              <a:rPr lang="it-IT" sz="24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crystals</a:t>
            </a:r>
            <a:endParaRPr lang="it-IT" sz="2400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</p:txBody>
      </p:sp>
      <p:sp>
        <p:nvSpPr>
          <p:cNvPr id="31" name="CasellaDiTesto 30"/>
          <p:cNvSpPr txBox="1"/>
          <p:nvPr/>
        </p:nvSpPr>
        <p:spPr>
          <a:xfrm>
            <a:off x="1291557" y="6550223"/>
            <a:ext cx="901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V Braccini			FCC </a:t>
            </a:r>
            <a:r>
              <a:rPr lang="it-IT" sz="1400" i="1" dirty="0" err="1" smtClean="0">
                <a:solidFill>
                  <a:srgbClr val="23236B"/>
                </a:solidFill>
                <a:latin typeface="Californian FB" panose="0207040306080B030204" pitchFamily="18" charset="0"/>
              </a:rPr>
              <a:t>Conductor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 Development 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Workshop			CERN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March 5</a:t>
            </a:r>
            <a:r>
              <a:rPr lang="it-IT" sz="1400" i="1" baseline="30000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th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2018</a:t>
            </a:r>
            <a:endParaRPr lang="it-IT" sz="1400" i="1" dirty="0">
              <a:solidFill>
                <a:srgbClr val="23236B"/>
              </a:solidFill>
              <a:latin typeface="Californian FB" panose="0207040306080B030204" pitchFamily="18" charset="0"/>
            </a:endParaRPr>
          </a:p>
        </p:txBody>
      </p:sp>
      <p:pic>
        <p:nvPicPr>
          <p:cNvPr id="26" name="Immagine 2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9632" y="785560"/>
            <a:ext cx="7308560" cy="51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186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asellaDiTesto 11"/>
          <p:cNvSpPr txBox="1"/>
          <p:nvPr/>
        </p:nvSpPr>
        <p:spPr>
          <a:xfrm>
            <a:off x="2216711" y="60957"/>
            <a:ext cx="7739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J</a:t>
            </a:r>
            <a:r>
              <a:rPr lang="it-IT" sz="3600" b="1" baseline="-250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c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of </a:t>
            </a:r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technical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conductors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: </a:t>
            </a:r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comparison</a:t>
            </a:r>
            <a:endParaRPr lang="it-IT" sz="36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19" name="CasellaDiTesto 18"/>
          <p:cNvSpPr txBox="1"/>
          <p:nvPr/>
        </p:nvSpPr>
        <p:spPr>
          <a:xfrm>
            <a:off x="1291557" y="6550223"/>
            <a:ext cx="901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V Braccini			FCC </a:t>
            </a:r>
            <a:r>
              <a:rPr lang="it-IT" sz="1400" i="1" dirty="0" err="1" smtClean="0">
                <a:solidFill>
                  <a:srgbClr val="23236B"/>
                </a:solidFill>
                <a:latin typeface="Californian FB" panose="0207040306080B030204" pitchFamily="18" charset="0"/>
              </a:rPr>
              <a:t>Conductor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 Development 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Workshop			CERN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March 5</a:t>
            </a:r>
            <a:r>
              <a:rPr lang="it-IT" sz="1400" i="1" baseline="30000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th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2018</a:t>
            </a:r>
            <a:endParaRPr lang="it-IT" sz="1400" i="1" dirty="0">
              <a:solidFill>
                <a:srgbClr val="23236B"/>
              </a:solidFill>
              <a:latin typeface="Californian FB" panose="0207040306080B030204" pitchFamily="18" charset="0"/>
            </a:endParaRPr>
          </a:p>
        </p:txBody>
      </p:sp>
      <p:pic>
        <p:nvPicPr>
          <p:cNvPr id="15" name="Immagin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2148" y="26792"/>
            <a:ext cx="10964364" cy="680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5131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9351" y="1222309"/>
            <a:ext cx="5812469" cy="4644000"/>
          </a:xfrm>
          <a:prstGeom prst="rect">
            <a:avLst/>
          </a:prstGeom>
        </p:spPr>
      </p:pic>
      <p:sp>
        <p:nvSpPr>
          <p:cNvPr id="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457200"/>
            <a:endParaRPr lang="en-GB">
              <a:solidFill>
                <a:prstClr val="white"/>
              </a:solidFill>
              <a:latin typeface="Calisto MT" panose="02040603050505030304"/>
            </a:endParaRPr>
          </a:p>
        </p:txBody>
      </p:sp>
      <p:sp>
        <p:nvSpPr>
          <p:cNvPr id="2" name="Rettangolo 1"/>
          <p:cNvSpPr/>
          <p:nvPr/>
        </p:nvSpPr>
        <p:spPr>
          <a:xfrm>
            <a:off x="1229864" y="6146295"/>
            <a:ext cx="351164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A Malagoli </a:t>
            </a:r>
            <a:r>
              <a:rPr lang="it-IT" sz="1600" i="1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et al </a:t>
            </a:r>
            <a:r>
              <a:rPr lang="it-IT" sz="16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2015 </a:t>
            </a:r>
            <a:r>
              <a:rPr lang="it-IT" sz="1600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SuST</a:t>
            </a:r>
            <a:r>
              <a:rPr lang="it-IT" sz="1600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28 095015</a:t>
            </a:r>
            <a:endParaRPr lang="it-IT" sz="1600" dirty="0">
              <a:solidFill>
                <a:schemeClr val="bg2">
                  <a:lumMod val="50000"/>
                </a:schemeClr>
              </a:solidFill>
              <a:effectLst/>
              <a:latin typeface="Californian FB" panose="0207040306080B030204" pitchFamily="18" charset="0"/>
            </a:endParaRPr>
          </a:p>
        </p:txBody>
      </p:sp>
      <p:sp>
        <p:nvSpPr>
          <p:cNvPr id="3" name="Rettangolo 2"/>
          <p:cNvSpPr/>
          <p:nvPr/>
        </p:nvSpPr>
        <p:spPr>
          <a:xfrm>
            <a:off x="2614410" y="20332"/>
            <a:ext cx="93629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(</a:t>
            </a:r>
            <a:r>
              <a:rPr lang="it-IT" sz="3600" b="1" dirty="0" err="1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Ba,K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)Fe</a:t>
            </a:r>
            <a:r>
              <a:rPr lang="it-IT" sz="3600" b="1" baseline="-250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2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As</a:t>
            </a:r>
            <a:r>
              <a:rPr lang="it-IT" sz="3600" b="1" baseline="-25000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2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 </a:t>
            </a:r>
            <a:r>
              <a:rPr lang="it-IT" sz="3600" b="1" i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ex situ </a:t>
            </a:r>
            <a:r>
              <a:rPr lang="it-IT" sz="3600" b="1" dirty="0" smtClean="0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PIT </a:t>
            </a:r>
            <a:r>
              <a:rPr lang="it-IT" sz="3600" b="1" dirty="0" err="1">
                <a:solidFill>
                  <a:srgbClr val="0033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fornian FB" panose="0207040306080B030204" pitchFamily="18" charset="0"/>
              </a:rPr>
              <a:t>tapes</a:t>
            </a:r>
            <a:endParaRPr lang="it-IT" sz="3600" b="1" dirty="0">
              <a:solidFill>
                <a:srgbClr val="0033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fornian FB" panose="0207040306080B030204" pitchFamily="18" charset="0"/>
            </a:endParaRPr>
          </a:p>
        </p:txBody>
      </p:sp>
      <p:sp>
        <p:nvSpPr>
          <p:cNvPr id="4" name="Rettangolo 3"/>
          <p:cNvSpPr/>
          <p:nvPr/>
        </p:nvSpPr>
        <p:spPr>
          <a:xfrm>
            <a:off x="534404" y="834584"/>
            <a:ext cx="86095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2000" i="1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Collaboration with E </a:t>
            </a:r>
            <a:r>
              <a:rPr lang="it-IT" sz="2000" i="1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Wiesenmayer</a:t>
            </a:r>
            <a:r>
              <a:rPr lang="it-IT" sz="2000" i="1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, </a:t>
            </a:r>
            <a:r>
              <a:rPr lang="it-IT" sz="20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S </a:t>
            </a:r>
            <a:r>
              <a:rPr lang="it-IT" sz="2000" i="1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Marchner</a:t>
            </a:r>
            <a:r>
              <a:rPr lang="it-IT" sz="2000" i="1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, </a:t>
            </a:r>
            <a:r>
              <a:rPr lang="it-IT" sz="20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D </a:t>
            </a:r>
            <a:r>
              <a:rPr lang="it-IT" sz="2000" i="1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Johrendt</a:t>
            </a:r>
            <a:r>
              <a:rPr lang="it-IT" sz="2000" i="1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(LMU München</a:t>
            </a:r>
            <a:r>
              <a:rPr lang="it-IT" sz="2000" i="1" dirty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, </a:t>
            </a:r>
            <a:r>
              <a:rPr lang="it-IT" sz="2000" i="1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Germany) </a:t>
            </a:r>
            <a:r>
              <a:rPr lang="it-IT" sz="2000" i="1" dirty="0" err="1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within</a:t>
            </a:r>
            <a:r>
              <a:rPr lang="it-IT" sz="2000" i="1" dirty="0" smtClean="0">
                <a:solidFill>
                  <a:schemeClr val="bg2">
                    <a:lumMod val="50000"/>
                  </a:schemeClr>
                </a:solidFill>
                <a:latin typeface="Californian FB" panose="0207040306080B030204" pitchFamily="18" charset="0"/>
              </a:rPr>
              <a:t> </a:t>
            </a:r>
            <a:endParaRPr lang="it-IT" sz="2000" i="1" dirty="0">
              <a:solidFill>
                <a:schemeClr val="bg2">
                  <a:lumMod val="50000"/>
                </a:schemeClr>
              </a:solidFill>
              <a:latin typeface="Californian FB" panose="0207040306080B030204" pitchFamily="18" charset="0"/>
            </a:endParaRPr>
          </a:p>
        </p:txBody>
      </p:sp>
      <p:pic>
        <p:nvPicPr>
          <p:cNvPr id="6" name="Immagine 5"/>
          <p:cNvPicPr>
            <a:picLocks noChangeAspect="1"/>
          </p:cNvPicPr>
          <p:nvPr/>
        </p:nvPicPr>
        <p:blipFill rotWithShape="1">
          <a:blip r:embed="rId3"/>
          <a:srcRect l="2123" r="58009"/>
          <a:stretch/>
        </p:blipFill>
        <p:spPr>
          <a:xfrm>
            <a:off x="5092665" y="5580668"/>
            <a:ext cx="720000" cy="85126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/>
        </p:nvPicPr>
        <p:blipFill rotWithShape="1">
          <a:blip r:embed="rId3"/>
          <a:srcRect l="49428" t="3596"/>
          <a:stretch/>
        </p:blipFill>
        <p:spPr>
          <a:xfrm>
            <a:off x="5560072" y="1790340"/>
            <a:ext cx="961543" cy="864000"/>
          </a:xfrm>
          <a:prstGeom prst="rect">
            <a:avLst/>
          </a:prstGeom>
        </p:spPr>
      </p:pic>
      <p:sp>
        <p:nvSpPr>
          <p:cNvPr id="7" name="CasellaDiTesto 6"/>
          <p:cNvSpPr txBox="1"/>
          <p:nvPr/>
        </p:nvSpPr>
        <p:spPr>
          <a:xfrm>
            <a:off x="454410" y="1402615"/>
            <a:ext cx="391966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000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Ba</a:t>
            </a:r>
            <a:r>
              <a:rPr lang="it-IT" sz="2000" baseline="-25000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0.6</a:t>
            </a:r>
            <a:r>
              <a:rPr lang="it-IT" sz="2000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K</a:t>
            </a:r>
            <a:r>
              <a:rPr lang="it-IT" sz="2000" baseline="-25000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0.4</a:t>
            </a:r>
            <a:r>
              <a:rPr lang="it-IT" sz="2000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Fe</a:t>
            </a:r>
            <a:r>
              <a:rPr lang="it-IT" sz="2000" baseline="-25000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2</a:t>
            </a:r>
            <a:r>
              <a:rPr lang="it-IT" sz="2000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As</a:t>
            </a:r>
            <a:r>
              <a:rPr lang="it-IT" sz="2000" baseline="-25000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2</a:t>
            </a:r>
            <a:r>
              <a:rPr lang="it-IT" sz="2000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 </a:t>
            </a:r>
            <a:r>
              <a:rPr lang="it-IT" sz="2000" dirty="0" err="1" smtClean="0">
                <a:solidFill>
                  <a:srgbClr val="003366"/>
                </a:solidFill>
                <a:latin typeface="Californian FB" panose="0207040306080B030204" pitchFamily="18" charset="0"/>
              </a:rPr>
              <a:t>powders</a:t>
            </a:r>
            <a:r>
              <a:rPr lang="it-IT" sz="2000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 from LMU </a:t>
            </a:r>
          </a:p>
          <a:p>
            <a:r>
              <a:rPr lang="it-IT" sz="2000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free from </a:t>
            </a:r>
            <a:r>
              <a:rPr lang="it-IT" sz="2000" dirty="0" err="1" smtClean="0">
                <a:solidFill>
                  <a:srgbClr val="003366"/>
                </a:solidFill>
                <a:latin typeface="Californian FB" panose="0207040306080B030204" pitchFamily="18" charset="0"/>
              </a:rPr>
              <a:t>impurity</a:t>
            </a:r>
            <a:r>
              <a:rPr lang="it-IT" sz="2000" dirty="0" smtClean="0">
                <a:solidFill>
                  <a:srgbClr val="003366"/>
                </a:solidFill>
                <a:latin typeface="Californian FB" panose="0207040306080B030204" pitchFamily="18" charset="0"/>
              </a:rPr>
              <a:t> </a:t>
            </a:r>
            <a:r>
              <a:rPr lang="it-IT" sz="2000" dirty="0" err="1" smtClean="0">
                <a:solidFill>
                  <a:srgbClr val="003366"/>
                </a:solidFill>
                <a:latin typeface="Californian FB" panose="0207040306080B030204" pitchFamily="18" charset="0"/>
              </a:rPr>
              <a:t>phases</a:t>
            </a:r>
            <a:endParaRPr lang="it-IT" sz="2000" dirty="0">
              <a:solidFill>
                <a:srgbClr val="003366"/>
              </a:solidFill>
              <a:latin typeface="Californian FB" panose="0207040306080B030204" pitchFamily="18" charset="0"/>
            </a:endParaRPr>
          </a:p>
        </p:txBody>
      </p:sp>
      <p:pic>
        <p:nvPicPr>
          <p:cNvPr id="8" name="Immagin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7424" y="2215337"/>
            <a:ext cx="3911089" cy="2814595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5058" y="2443682"/>
            <a:ext cx="1669505" cy="1248405"/>
          </a:xfrm>
          <a:prstGeom prst="rect">
            <a:avLst/>
          </a:prstGeom>
        </p:spPr>
      </p:pic>
      <p:pic>
        <p:nvPicPr>
          <p:cNvPr id="13" name="Picture 3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5417" y="2408767"/>
            <a:ext cx="3158614" cy="2416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5" descr="C:\Users\AMalagoli\Documents\2010_Lavoro\presentazioni\logo superiron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4553" y="819579"/>
            <a:ext cx="1620000" cy="437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CasellaDiTesto 18"/>
          <p:cNvSpPr txBox="1"/>
          <p:nvPr/>
        </p:nvSpPr>
        <p:spPr>
          <a:xfrm>
            <a:off x="1291557" y="6550223"/>
            <a:ext cx="90140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V Braccini			FCC </a:t>
            </a:r>
            <a:r>
              <a:rPr lang="it-IT" sz="1400" i="1" dirty="0" err="1" smtClean="0">
                <a:solidFill>
                  <a:srgbClr val="23236B"/>
                </a:solidFill>
                <a:latin typeface="Californian FB" panose="0207040306080B030204" pitchFamily="18" charset="0"/>
              </a:rPr>
              <a:t>Conductor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 Development 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Workshop			CERN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March 5</a:t>
            </a:r>
            <a:r>
              <a:rPr lang="it-IT" sz="1400" i="1" baseline="30000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th</a:t>
            </a:r>
            <a:r>
              <a:rPr lang="it-IT" sz="1400" i="1" dirty="0" smtClean="0">
                <a:solidFill>
                  <a:srgbClr val="23236B"/>
                </a:solidFill>
                <a:latin typeface="Californian FB" panose="0207040306080B030204" pitchFamily="18" charset="0"/>
              </a:rPr>
              <a:t>, 2018</a:t>
            </a:r>
            <a:endParaRPr lang="it-IT" sz="1400" i="1" dirty="0">
              <a:solidFill>
                <a:srgbClr val="23236B"/>
              </a:solidFill>
              <a:latin typeface="Californian FB" panose="0207040306080B03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85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8703</TotalTime>
  <Words>1076</Words>
  <Application>Microsoft Office PowerPoint</Application>
  <PresentationFormat>Widescreen</PresentationFormat>
  <Paragraphs>150</Paragraphs>
  <Slides>20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11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33" baseType="lpstr">
      <vt:lpstr>MS Mincho</vt:lpstr>
      <vt:lpstr>ＭＳ Ｐゴシック</vt:lpstr>
      <vt:lpstr>宋体</vt:lpstr>
      <vt:lpstr>Arial</vt:lpstr>
      <vt:lpstr>Calibri</vt:lpstr>
      <vt:lpstr>Calibri Light</vt:lpstr>
      <vt:lpstr>Californian FB</vt:lpstr>
      <vt:lpstr>Calisto MT</vt:lpstr>
      <vt:lpstr>Symbol</vt:lpstr>
      <vt:lpstr>Times New Roman</vt:lpstr>
      <vt:lpstr>Wingdings</vt:lpstr>
      <vt:lpstr>Tema di Office</vt:lpstr>
      <vt:lpstr>Origin Graph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Valeria</dc:creator>
  <cp:lastModifiedBy>Valeria</cp:lastModifiedBy>
  <cp:revision>187</cp:revision>
  <dcterms:created xsi:type="dcterms:W3CDTF">2017-07-14T08:45:44Z</dcterms:created>
  <dcterms:modified xsi:type="dcterms:W3CDTF">2018-03-03T14:38:25Z</dcterms:modified>
</cp:coreProperties>
</file>